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</p:sldMasterIdLst>
  <p:notesMasterIdLst>
    <p:notesMasterId r:id="rId26"/>
  </p:notesMasterIdLst>
  <p:sldIdLst>
    <p:sldId id="329" r:id="rId6"/>
    <p:sldId id="378" r:id="rId7"/>
    <p:sldId id="379" r:id="rId8"/>
    <p:sldId id="381" r:id="rId9"/>
    <p:sldId id="342" r:id="rId10"/>
    <p:sldId id="351" r:id="rId11"/>
    <p:sldId id="368" r:id="rId12"/>
    <p:sldId id="373" r:id="rId13"/>
    <p:sldId id="343" r:id="rId14"/>
    <p:sldId id="374" r:id="rId15"/>
    <p:sldId id="377" r:id="rId16"/>
    <p:sldId id="375" r:id="rId17"/>
    <p:sldId id="346" r:id="rId18"/>
    <p:sldId id="359" r:id="rId19"/>
    <p:sldId id="376" r:id="rId20"/>
    <p:sldId id="345" r:id="rId21"/>
    <p:sldId id="347" r:id="rId22"/>
    <p:sldId id="371" r:id="rId23"/>
    <p:sldId id="363" r:id="rId24"/>
    <p:sldId id="369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9822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E46F8A-7C33-48D6-912E-42D73B997D76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CFD0E7-5CCB-4DD8-94B2-05F5E0B4C9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89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48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70F4-446F-479E-A4C3-4C02E97B58BE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7E50-F490-434F-A67D-B746324213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6464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D6C1-BE24-4CE4-BC0B-3C808333BEC8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8A09-BDE5-4B63-8730-FFEF48EEDD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4078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04CF-9387-45FD-BAB2-72D69AB96BF0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3C20-14F5-4E8F-8655-4469E5611F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4325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A203-0888-4A6C-95E3-6BD740A7879D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411F-778A-4E58-A2A6-0672781033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47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E755-BB44-4B92-BA04-ECA18AF69308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C3FD-EEAB-45B0-B236-68EBD0F5F8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940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947B-DFE0-4FFE-BB3E-5F69452BA94A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899B-9707-470A-88D0-F8E714A471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9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084E-68EE-45B5-9CFD-D5846FB97372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AB4D4-2031-4A54-AC7C-690B18A355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87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7279-AEBE-4F44-9627-B9DC3C8D71CC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6DF3-55D0-4143-9703-C6B75427D9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72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2096-DADD-4F68-93C8-2A2A290EE477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F8A8-F78A-41D5-972E-233BE11EC8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916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60AA-128B-4613-BB6A-B9D365BF3AC6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4977-5BAF-4786-B427-4788637EC4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06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7111-42FD-4AC1-A227-4F4D88FEF10D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157E-037E-4328-8158-B6881EF61C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38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F466-FE03-4C50-8667-4FAB638C8D32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7802-92AA-4BA9-AFDF-6571D4DFE8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95136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5853-9136-448B-84A5-4E6DE284B1EB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7991-DC09-4B9E-87DB-B27A4FEDD3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97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A49F-727D-4091-A612-3F3533D38A5D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596-1ABA-4C7E-956A-CDDFD0B283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39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F80B-4024-403D-9B84-FB6BB0F8D483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2F9F-6815-457B-BD82-1B229B519A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197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0249-326E-42DC-A60C-86487FB287C8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C5BE-8192-4997-B39F-956AF2DA30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1188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BCC5-5BE2-41A9-98E0-4DC2947D5DCD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00210-1DEF-46B2-AB09-A679922C78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338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E181-D584-427D-A98C-84D1F010D489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DF77-A191-4A2C-B7C4-1556AE7324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877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1C47-AB4D-4F31-B75C-9BAB32449C22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1279-5CFA-43A6-A764-B636CDE44A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796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D4C2-FB40-4E91-9A7E-80CA2177B695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7AC5-B068-4C81-8A7E-47FA06FBD2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641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67EB-BD6E-45D8-BB1F-3976BF6AAA9B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A36EE-CA75-48AE-B8AB-55953150AB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406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C704-A5B9-49E2-AC32-08108AF2B127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4CD1-EA49-4C8F-AC30-A940F96A39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063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A84E-9586-423F-9946-EBB6292F7A47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387B-F3EC-403C-9D54-FC556413E6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03854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E9E96-04DB-4E11-87FE-F6F470083CBD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F79F-4F13-409F-B5D4-F5A479CFB5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617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EA0B-CFD8-438E-9A65-133715927BD2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A5192-AD00-4F0A-9293-23C491EC0A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726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F432-3E3E-4502-A0BF-68905BC65979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A628-B3DE-4787-87F5-5F2B11B94A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894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B00B-9DFC-4552-A2F0-6F78FE06EA53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AFDA-13E6-4F7F-85F3-A3FEB01F27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009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" name="Téglalap 3"/>
          <p:cNvSpPr/>
          <p:nvPr userDrawn="1"/>
        </p:nvSpPr>
        <p:spPr>
          <a:xfrm>
            <a:off x="0" y="6286500"/>
            <a:ext cx="914400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5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9854-3A52-413E-918E-8BBB86698C6B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AA21-FBFA-48BF-BFC5-0CD59667A2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976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7D8C-E1C6-4E40-8B93-7D675E124180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EEB9-3CF8-4257-8A46-B17ECE4417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801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DE4F-36F2-4C87-83AE-8B4E824EFA02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9F72-D13A-4CD2-BD40-EB396F315A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5798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92CA-6555-4BAC-A4AF-02A5BC5D45F2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49C4-F430-4AC5-938E-84330251C7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583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D67D-B61F-4556-8070-A440F7309718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3362-D397-45DD-BC6D-46164539EF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367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05D7-7BE0-4AA3-B75A-812D21E92665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72B8-DC9A-4927-8109-19C439B033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32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CA62-5251-4F8F-B0BC-EB489E53C502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F026-13AB-44FB-8875-A88BEBD3EA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764538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5403-6F96-423E-A245-21A834158117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0516-073D-4860-9939-6D8C3B92C3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661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9B63-7FDB-4BBC-8E41-839A29D249A2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FA89-1B74-4EC9-A633-205B58FC95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8685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900E-B624-448B-9B8F-88CBAF530E19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EA7B-1C9B-435D-BB56-DDAA84A848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99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960D-AB8A-454E-A766-F33EF61D757A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E4BE-4A00-40A4-B95B-7F7B63C316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941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507C-3458-4A9C-BE01-5428B5C3B88F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9DC3-F521-4FE4-A92B-387374769A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773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B1B6-39E5-4867-AED6-A856DA819FBB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0EC1-0BFA-497A-B0D0-203E69EB04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3304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  <a:t>Budapest University of Technology and Economics</a:t>
            </a: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  <a:t>Department of Measurement and Information Systems</a:t>
            </a:r>
          </a:p>
        </p:txBody>
      </p:sp>
      <p:pic>
        <p:nvPicPr>
          <p:cNvPr id="6" name="Picture 18" descr="muegyetem_logo_bo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0861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40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69510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33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3B09-9457-4FCC-999E-4945F087C830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45C8-16D4-4B30-B3DA-C8A0A2708C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96326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981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0"/>
            <a:ext cx="1679575" cy="73025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727075"/>
            <a:ext cx="91360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0750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69FA-8014-44FC-82A0-D9D495A68B05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544A-EF09-4E7E-9CB9-C10CC0731A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843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0" y="6286500"/>
            <a:ext cx="9144000" cy="142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0" y="6286500"/>
            <a:ext cx="9144000" cy="142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4FE5-75B4-48DB-8661-A36BA919806F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9051-81CE-4C95-B22B-796556B331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060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5282-35A2-4DD0-8F72-3B2D55C27F4C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3643-7605-4390-94D1-AC02C757D2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9618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81C8-8CC7-4A9F-B602-05C661867152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43E9-1576-402E-9BDE-8D40D83D1E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7209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B0F19B-5A62-4567-9FCD-98CC4D0BA42E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2EA20F-BA67-4EEE-99D1-07C964FDB8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61" r:id="rId7"/>
    <p:sldLayoutId id="2147483720" r:id="rId8"/>
    <p:sldLayoutId id="2147483721" r:id="rId9"/>
    <p:sldLayoutId id="2147483722" r:id="rId10"/>
    <p:sldLayoutId id="21474837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331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B481A-551F-4FE6-AA0B-BDB31B142375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255AB1-9F98-4CB3-9521-0317EC2A58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560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60B64-6867-44C4-A646-6C5D0FAB26E0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871170-84DE-4ABB-9D64-E5F70556ED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2139C-CB81-490F-82EF-C5AC3ED98D77}" type="datetimeFigureOut">
              <a:rPr lang="hu-HU"/>
              <a:pPr>
                <a:defRPr/>
              </a:pPr>
              <a:t>2013.09.09.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E195B2-172A-4B33-AE59-5AFF8C6599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7625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1203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pic>
        <p:nvPicPr>
          <p:cNvPr id="51205" name="Picture 41" descr="muegyetem_logo_bor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525"/>
            <a:ext cx="1270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 számának helye 6"/>
          <p:cNvSpPr>
            <a:spLocks noGrp="1"/>
          </p:cNvSpPr>
          <p:nvPr/>
        </p:nvSpPr>
        <p:spPr>
          <a:xfrm>
            <a:off x="3286125" y="6500813"/>
            <a:ext cx="2971800" cy="357187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930C8DC-7011-4194-A274-5410684BA5D3}" type="slidenum">
              <a:rPr lang="hu-HU" sz="1400" smtClean="0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  <p:pic>
        <p:nvPicPr>
          <p:cNvPr id="51207" name="Kép 8" descr="ftsrg_logo_new-transparent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6497638"/>
            <a:ext cx="10668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7" r:id="rId2"/>
    <p:sldLayoutId id="2147483758" r:id="rId3"/>
    <p:sldLayoutId id="2147483759" r:id="rId4"/>
    <p:sldLayoutId id="2147483760" r:id="rId5"/>
    <p:sldLayoutId id="214748376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1470025"/>
          </a:xfrm>
        </p:spPr>
        <p:txBody>
          <a:bodyPr/>
          <a:lstStyle/>
          <a:p>
            <a:r>
              <a:rPr lang="hu-HU" b="1" dirty="0" err="1" smtClean="0"/>
              <a:t>Computing</a:t>
            </a:r>
            <a:r>
              <a:rPr lang="hu-HU" b="1" dirty="0" smtClean="0"/>
              <a:t> </a:t>
            </a:r>
            <a:r>
              <a:rPr lang="hu-HU" b="1" dirty="0" err="1" smtClean="0"/>
              <a:t>as</a:t>
            </a:r>
            <a:r>
              <a:rPr lang="hu-HU" b="1" dirty="0" smtClean="0"/>
              <a:t> a </a:t>
            </a:r>
            <a:r>
              <a:rPr lang="hu-HU" b="1" dirty="0" err="1" smtClean="0"/>
              <a:t>utility</a:t>
            </a:r>
            <a:r>
              <a:rPr lang="hu-HU" b="1" dirty="0" smtClean="0"/>
              <a:t>?</a:t>
            </a:r>
            <a:br>
              <a:rPr lang="hu-HU" b="1" dirty="0" smtClean="0"/>
            </a:br>
            <a:r>
              <a:rPr lang="hu-HU" b="1" dirty="0" smtClean="0"/>
              <a:t>SLA </a:t>
            </a:r>
            <a:r>
              <a:rPr lang="hu-HU" b="1" dirty="0" err="1" smtClean="0"/>
              <a:t>as</a:t>
            </a:r>
            <a:r>
              <a:rPr lang="hu-HU" b="1" dirty="0" smtClean="0"/>
              <a:t> Big Data?</a:t>
            </a:r>
            <a:endParaRPr lang="hu-HU" b="1" dirty="0" smtClean="0"/>
          </a:p>
        </p:txBody>
      </p:sp>
      <p:sp>
        <p:nvSpPr>
          <p:cNvPr id="59394" name="Subtitle 4"/>
          <p:cNvSpPr>
            <a:spLocks noGrp="1"/>
          </p:cNvSpPr>
          <p:nvPr>
            <p:ph type="subTitle" idx="1"/>
          </p:nvPr>
        </p:nvSpPr>
        <p:spPr>
          <a:xfrm>
            <a:off x="395288" y="3141663"/>
            <a:ext cx="8353425" cy="2879725"/>
          </a:xfrm>
        </p:spPr>
        <p:txBody>
          <a:bodyPr/>
          <a:lstStyle/>
          <a:p>
            <a:r>
              <a:rPr lang="hu-HU" sz="2800" i="1" dirty="0" smtClean="0">
                <a:solidFill>
                  <a:srgbClr val="FF0000"/>
                </a:solidFill>
              </a:rPr>
              <a:t>András Pataricza with contributions of </a:t>
            </a:r>
            <a:br>
              <a:rPr lang="hu-HU" sz="2800" i="1" dirty="0" smtClean="0">
                <a:solidFill>
                  <a:srgbClr val="FF0000"/>
                </a:solidFill>
              </a:rPr>
            </a:br>
            <a:r>
              <a:rPr lang="hu-HU" sz="2800" i="1" dirty="0" smtClean="0">
                <a:solidFill>
                  <a:srgbClr val="FF0000"/>
                </a:solidFill>
              </a:rPr>
              <a:t>I</a:t>
            </a:r>
            <a:r>
              <a:rPr lang="hu-HU" sz="2800" i="1" dirty="0" smtClean="0"/>
              <a:t>mre </a:t>
            </a:r>
            <a:r>
              <a:rPr lang="hu-HU" sz="2800" i="1" dirty="0" smtClean="0"/>
              <a:t>Kocsis</a:t>
            </a:r>
            <a:r>
              <a:rPr lang="hu-HU" sz="2800" i="1" baseline="30000" dirty="0" smtClean="0"/>
              <a:t>1</a:t>
            </a:r>
            <a:r>
              <a:rPr lang="hu-HU" sz="2800" i="1" dirty="0" smtClean="0"/>
              <a:t>, </a:t>
            </a:r>
            <a:r>
              <a:rPr lang="hu-HU" sz="2800" i="1" dirty="0" smtClean="0"/>
              <a:t>Ágnes </a:t>
            </a:r>
            <a:r>
              <a:rPr lang="hu-HU" sz="2800" i="1" dirty="0" smtClean="0"/>
              <a:t>Salánki</a:t>
            </a:r>
            <a:r>
              <a:rPr lang="hu-HU" sz="2800" i="1" baseline="30000" dirty="0" smtClean="0"/>
              <a:t>1</a:t>
            </a:r>
            <a:r>
              <a:rPr lang="hu-HU" sz="2800" i="1" dirty="0" smtClean="0"/>
              <a:t>, </a:t>
            </a:r>
            <a:br>
              <a:rPr lang="hu-HU" sz="2800" i="1" dirty="0" smtClean="0"/>
            </a:br>
            <a:r>
              <a:rPr lang="hu-HU" sz="2800" i="1" dirty="0" smtClean="0"/>
              <a:t>Zsolt </a:t>
            </a:r>
            <a:r>
              <a:rPr lang="hu-HU" sz="2800" i="1" dirty="0" smtClean="0"/>
              <a:t>Kocsis</a:t>
            </a:r>
            <a:r>
              <a:rPr lang="hu-HU" sz="2800" i="1" baseline="30000" dirty="0" smtClean="0"/>
              <a:t>2</a:t>
            </a:r>
            <a:endParaRPr lang="hu-HU" sz="2800" i="1" dirty="0"/>
          </a:p>
          <a:p>
            <a:pPr>
              <a:spcBef>
                <a:spcPct val="0"/>
              </a:spcBef>
            </a:pPr>
            <a:r>
              <a:rPr lang="hu-HU" sz="2800" i="1" baseline="30000" dirty="0"/>
              <a:t>1</a:t>
            </a:r>
            <a:r>
              <a:rPr lang="hu-HU" sz="2800" dirty="0" smtClean="0"/>
              <a:t>Dept. of Measurement and Information Systems, BME</a:t>
            </a:r>
          </a:p>
          <a:p>
            <a:pPr>
              <a:spcBef>
                <a:spcPct val="0"/>
              </a:spcBef>
            </a:pPr>
            <a:r>
              <a:rPr lang="hu-HU" sz="2800" i="1" baseline="30000" dirty="0" smtClean="0"/>
              <a:t>2</a:t>
            </a:r>
            <a:r>
              <a:rPr lang="hu-HU" sz="2800" dirty="0" smtClean="0"/>
              <a:t>IBM Hungary</a:t>
            </a:r>
          </a:p>
          <a:p>
            <a:pPr>
              <a:spcBef>
                <a:spcPct val="0"/>
              </a:spcBef>
            </a:pPr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</a:t>
            </a:r>
            <a:r>
              <a:rPr lang="en-US" b="1" dirty="0" err="1" smtClean="0"/>
              <a:t>xploratory</a:t>
            </a:r>
            <a:r>
              <a:rPr lang="en-US" b="1" dirty="0" smtClean="0"/>
              <a:t> data analysis (EDA)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</a:t>
            </a:r>
            <a:r>
              <a:rPr lang="hu-HU" dirty="0" smtClean="0"/>
              <a:t> </a:t>
            </a:r>
            <a:r>
              <a:rPr lang="en-US" dirty="0" smtClean="0"/>
              <a:t>to</a:t>
            </a:r>
            <a:r>
              <a:rPr lang="en-US" dirty="0"/>
              <a:t> </a:t>
            </a:r>
            <a:r>
              <a:rPr lang="en-US" dirty="0">
                <a:solidFill>
                  <a:srgbClr val="C00000"/>
                </a:solidFill>
              </a:rPr>
              <a:t>analyzing data sets</a:t>
            </a:r>
            <a:r>
              <a:rPr lang="en-US" dirty="0"/>
              <a:t> </a:t>
            </a:r>
            <a:endParaRPr lang="hu-HU" dirty="0" smtClean="0"/>
          </a:p>
          <a:p>
            <a:pPr lvl="1"/>
            <a:r>
              <a:rPr lang="en-US" dirty="0" err="1" smtClean="0"/>
              <a:t>Summar</a:t>
            </a:r>
            <a:r>
              <a:rPr lang="hu-HU" dirty="0" smtClean="0"/>
              <a:t>y of</a:t>
            </a:r>
            <a:r>
              <a:rPr lang="en-US" dirty="0" smtClean="0"/>
              <a:t> </a:t>
            </a:r>
            <a:r>
              <a:rPr lang="en-US" dirty="0"/>
              <a:t>their </a:t>
            </a:r>
            <a:r>
              <a:rPr lang="en-US" dirty="0">
                <a:solidFill>
                  <a:srgbClr val="C00000"/>
                </a:solidFill>
              </a:rPr>
              <a:t>main characteristics </a:t>
            </a:r>
            <a:r>
              <a:rPr lang="en-US" dirty="0"/>
              <a:t>in </a:t>
            </a:r>
            <a:endParaRPr lang="hu-HU" dirty="0" smtClean="0"/>
          </a:p>
          <a:p>
            <a:pPr lvl="2"/>
            <a:r>
              <a:rPr lang="en-US" dirty="0" smtClean="0"/>
              <a:t>Easy-to-understand</a:t>
            </a:r>
            <a:r>
              <a:rPr lang="hu-HU" dirty="0" smtClean="0"/>
              <a:t>, o</a:t>
            </a:r>
            <a:r>
              <a:rPr lang="en-US" dirty="0" err="1" smtClean="0"/>
              <a:t>ften</a:t>
            </a:r>
            <a:r>
              <a:rPr lang="hu-HU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 visual graphs </a:t>
            </a:r>
            <a:endParaRPr lang="hu-HU" dirty="0" smtClean="0">
              <a:solidFill>
                <a:srgbClr val="C00000"/>
              </a:solidFill>
            </a:endParaRPr>
          </a:p>
          <a:p>
            <a:pPr lvl="2"/>
            <a:r>
              <a:rPr lang="en-US" dirty="0" smtClean="0"/>
              <a:t>without </a:t>
            </a:r>
            <a:r>
              <a:rPr lang="en-US" dirty="0"/>
              <a:t>using </a:t>
            </a:r>
            <a:r>
              <a:rPr lang="en-US" dirty="0" smtClean="0">
                <a:solidFill>
                  <a:srgbClr val="C00000"/>
                </a:solidFill>
              </a:rPr>
              <a:t>statistical </a:t>
            </a:r>
            <a:r>
              <a:rPr lang="en-US" dirty="0">
                <a:solidFill>
                  <a:srgbClr val="C00000"/>
                </a:solidFill>
              </a:rPr>
              <a:t>model</a:t>
            </a:r>
            <a:r>
              <a:rPr lang="en-US" dirty="0"/>
              <a:t> or </a:t>
            </a:r>
            <a:r>
              <a:rPr lang="hu-HU" dirty="0" smtClean="0"/>
              <a:t> </a:t>
            </a:r>
            <a:r>
              <a:rPr lang="en-US" dirty="0" smtClean="0"/>
              <a:t>having </a:t>
            </a:r>
            <a:r>
              <a:rPr lang="en-US" dirty="0"/>
              <a:t>formulated a </a:t>
            </a:r>
            <a:r>
              <a:rPr lang="en-US" dirty="0">
                <a:solidFill>
                  <a:srgbClr val="C00000"/>
                </a:solidFill>
              </a:rPr>
              <a:t>hypothesis</a:t>
            </a:r>
            <a:r>
              <a:rPr lang="en-US" dirty="0"/>
              <a:t>. </a:t>
            </a:r>
          </a:p>
          <a:p>
            <a:r>
              <a:rPr lang="hu-HU" dirty="0"/>
              <a:t>D</a:t>
            </a:r>
            <a:r>
              <a:rPr lang="en-US" dirty="0" err="1" smtClean="0"/>
              <a:t>ynamic</a:t>
            </a:r>
            <a:r>
              <a:rPr lang="en-US" dirty="0" smtClean="0"/>
              <a:t> </a:t>
            </a:r>
            <a:r>
              <a:rPr lang="en-US" dirty="0"/>
              <a:t>visualization </a:t>
            </a:r>
            <a:r>
              <a:rPr lang="en-US" dirty="0" smtClean="0"/>
              <a:t>capabilities</a:t>
            </a:r>
            <a:endParaRPr lang="hu-HU" dirty="0" smtClean="0"/>
          </a:p>
          <a:p>
            <a:pPr lvl="1"/>
            <a:r>
              <a:rPr lang="en-US" dirty="0" err="1" smtClean="0"/>
              <a:t>Identif</a:t>
            </a:r>
            <a:r>
              <a:rPr lang="hu-HU" dirty="0" smtClean="0"/>
              <a:t>ication of </a:t>
            </a:r>
            <a:r>
              <a:rPr lang="en-US" dirty="0"/>
              <a:t> </a:t>
            </a:r>
            <a:r>
              <a:rPr lang="en-US" dirty="0" smtClean="0">
                <a:solidFill>
                  <a:srgbClr val="C00000"/>
                </a:solidFill>
              </a:rPr>
              <a:t>outliers</a:t>
            </a:r>
            <a:r>
              <a:rPr lang="en-US" dirty="0" smtClean="0"/>
              <a:t>, </a:t>
            </a:r>
            <a:r>
              <a:rPr lang="en-US" dirty="0" smtClean="0">
                <a:solidFill>
                  <a:srgbClr val="C00000"/>
                </a:solidFill>
              </a:rPr>
              <a:t>trends</a:t>
            </a:r>
            <a:r>
              <a:rPr lang="en-US" dirty="0" smtClean="0"/>
              <a:t> and </a:t>
            </a:r>
            <a:r>
              <a:rPr lang="en-US" dirty="0" smtClean="0">
                <a:solidFill>
                  <a:srgbClr val="C00000"/>
                </a:solidFill>
              </a:rPr>
              <a:t>patterns</a:t>
            </a:r>
            <a:r>
              <a:rPr lang="en-US" dirty="0" smtClean="0"/>
              <a:t> </a:t>
            </a:r>
            <a:endParaRPr lang="hu-HU" dirty="0" smtClean="0"/>
          </a:p>
          <a:p>
            <a:r>
              <a:rPr lang="hu-HU" dirty="0" smtClean="0"/>
              <a:t>T</a:t>
            </a:r>
            <a:r>
              <a:rPr lang="en-US" dirty="0" err="1" smtClean="0"/>
              <a:t>wo</a:t>
            </a:r>
            <a:r>
              <a:rPr lang="en-US" dirty="0" smtClean="0"/>
              <a:t> developments </a:t>
            </a:r>
            <a:r>
              <a:rPr lang="en-US" dirty="0"/>
              <a:t>in </a:t>
            </a:r>
            <a:r>
              <a:rPr lang="en-US" dirty="0" smtClean="0"/>
              <a:t>statistic</a:t>
            </a:r>
            <a:r>
              <a:rPr lang="hu-HU" dirty="0" smtClean="0"/>
              <a:t>s to </a:t>
            </a:r>
            <a:r>
              <a:rPr lang="en-US" dirty="0" smtClean="0"/>
              <a:t>reduce the sensitivity of inferences to errors :</a:t>
            </a:r>
            <a:r>
              <a:rPr lang="en-US" dirty="0"/>
              <a:t> </a:t>
            </a:r>
            <a:endParaRPr lang="hu-HU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Robust </a:t>
            </a:r>
            <a:r>
              <a:rPr lang="en-US" dirty="0">
                <a:solidFill>
                  <a:srgbClr val="C00000"/>
                </a:solidFill>
              </a:rPr>
              <a:t>statistics</a:t>
            </a:r>
            <a:r>
              <a:rPr lang="en-US" dirty="0"/>
              <a:t> </a:t>
            </a:r>
            <a:r>
              <a:rPr lang="hu-HU" dirty="0" smtClean="0"/>
              <a:t>- low sensitivity to outliers</a:t>
            </a:r>
            <a:endParaRPr lang="hu-HU" dirty="0"/>
          </a:p>
          <a:p>
            <a:pPr lvl="1"/>
            <a:r>
              <a:rPr lang="hu-HU" dirty="0">
                <a:solidFill>
                  <a:srgbClr val="C00000"/>
                </a:solidFill>
              </a:rPr>
              <a:t>N</a:t>
            </a:r>
            <a:r>
              <a:rPr lang="en-US" dirty="0" err="1" smtClean="0">
                <a:solidFill>
                  <a:srgbClr val="C00000"/>
                </a:solidFill>
              </a:rPr>
              <a:t>onparametric</a:t>
            </a:r>
            <a:r>
              <a:rPr lang="en-US" dirty="0" smtClean="0">
                <a:solidFill>
                  <a:srgbClr val="C00000"/>
                </a:solidFill>
              </a:rPr>
              <a:t> statistics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smtClean="0"/>
              <a:t>– no a priori assumptions</a:t>
            </a:r>
          </a:p>
        </p:txBody>
      </p:sp>
      <p:pic>
        <p:nvPicPr>
          <p:cNvPr id="136194" name="Picture 2" descr="http://historytech.files.wordpress.com/2012/03/wikipedi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57" y="908720"/>
            <a:ext cx="821225" cy="8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Kép 33" descr="kom_eloszlas2.png"/>
          <p:cNvPicPr>
            <a:picLocks noChangeAspect="1"/>
          </p:cNvPicPr>
          <p:nvPr/>
        </p:nvPicPr>
        <p:blipFill>
          <a:blip r:embed="rId3"/>
          <a:srcRect r="14949" b="11363"/>
          <a:stretch>
            <a:fillRect/>
          </a:stretch>
        </p:blipFill>
        <p:spPr>
          <a:xfrm>
            <a:off x="484388" y="648000"/>
            <a:ext cx="7945264" cy="2428892"/>
          </a:xfrm>
          <a:prstGeom prst="rect">
            <a:avLst/>
          </a:prstGeom>
        </p:spPr>
      </p:pic>
      <p:pic>
        <p:nvPicPr>
          <p:cNvPr id="33" name="Tartalom helye 32" descr="kom_boxplot2.png"/>
          <p:cNvPicPr>
            <a:picLocks noGrp="1" noChangeAspect="1"/>
          </p:cNvPicPr>
          <p:nvPr>
            <p:ph idx="1"/>
          </p:nvPr>
        </p:nvPicPr>
        <p:blipFill>
          <a:blip r:embed="rId4"/>
          <a:srcRect b="14814"/>
          <a:stretch>
            <a:fillRect/>
          </a:stretch>
        </p:blipFill>
        <p:spPr>
          <a:xfrm>
            <a:off x="1285851" y="3196800"/>
            <a:ext cx="7072363" cy="16683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</a:t>
            </a:r>
            <a:r>
              <a:rPr lang="en-US" dirty="0" err="1" smtClean="0">
                <a:solidFill>
                  <a:schemeClr val="bg1"/>
                </a:solidFill>
              </a:rPr>
              <a:t>ive</a:t>
            </a:r>
            <a:r>
              <a:rPr lang="en-US" dirty="0" smtClean="0">
                <a:solidFill>
                  <a:schemeClr val="bg1"/>
                </a:solidFill>
              </a:rPr>
              <a:t> number summary of numerical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929190" y="2285992"/>
            <a:ext cx="129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Median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858148" y="2285992"/>
            <a:ext cx="1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Max.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000232" y="2214554"/>
            <a:ext cx="1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Min.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2" name="Kép 21" descr="kom_suruseg2.png"/>
          <p:cNvPicPr>
            <a:picLocks noChangeAspect="1"/>
          </p:cNvPicPr>
          <p:nvPr/>
        </p:nvPicPr>
        <p:blipFill>
          <a:blip r:embed="rId5"/>
          <a:srcRect l="8723" t="7000" b="15690"/>
          <a:stretch>
            <a:fillRect/>
          </a:stretch>
        </p:blipFill>
        <p:spPr>
          <a:xfrm>
            <a:off x="1643042" y="4968000"/>
            <a:ext cx="6727594" cy="1577943"/>
          </a:xfrm>
          <a:prstGeom prst="rect">
            <a:avLst/>
          </a:prstGeom>
          <a:noFill/>
        </p:spPr>
      </p:pic>
      <p:sp>
        <p:nvSpPr>
          <p:cNvPr id="17" name="Szövegdoboz 16"/>
          <p:cNvSpPr txBox="1"/>
          <p:nvPr/>
        </p:nvSpPr>
        <p:spPr>
          <a:xfrm>
            <a:off x="0" y="3357562"/>
            <a:ext cx="164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B0F0"/>
                </a:solidFill>
              </a:rPr>
              <a:t>Qualitative</a:t>
            </a:r>
            <a:r>
              <a:rPr lang="hu-HU" sz="2000" b="1" dirty="0" smtClean="0">
                <a:solidFill>
                  <a:srgbClr val="00B0F0"/>
                </a:solidFill>
              </a:rPr>
              <a:t> </a:t>
            </a:r>
            <a:r>
              <a:rPr lang="hu-HU" sz="2000" b="1" dirty="0" err="1" smtClean="0">
                <a:solidFill>
                  <a:srgbClr val="00B0F0"/>
                </a:solidFill>
              </a:rPr>
              <a:t>domains</a:t>
            </a:r>
            <a:endParaRPr lang="hu-HU" sz="2000" b="1" dirty="0">
              <a:solidFill>
                <a:srgbClr val="00B0F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0" y="5143512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5">
                    <a:lumMod val="75000"/>
                  </a:schemeClr>
                </a:solidFill>
              </a:rPr>
              <a:t>Quantitative</a:t>
            </a:r>
            <a:r>
              <a:rPr lang="hu-H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2000" b="1" dirty="0" err="1" smtClean="0">
                <a:solidFill>
                  <a:schemeClr val="accent5">
                    <a:lumMod val="75000"/>
                  </a:schemeClr>
                </a:solidFill>
              </a:rPr>
              <a:t>domains</a:t>
            </a:r>
            <a:endParaRPr lang="hu-H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000232" y="3500438"/>
            <a:ext cx="1071570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3143240" y="3500438"/>
            <a:ext cx="1214446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5500694" y="3500438"/>
            <a:ext cx="1214446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6786578" y="3500438"/>
            <a:ext cx="1071570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4429124" y="3500438"/>
            <a:ext cx="1000132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1607323" y="5651343"/>
            <a:ext cx="1750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70C0"/>
                </a:solidFill>
              </a:rPr>
              <a:t>Extr</a:t>
            </a:r>
            <a:r>
              <a:rPr lang="hu-HU" sz="2000" b="1" dirty="0" smtClean="0">
                <a:solidFill>
                  <a:srgbClr val="0070C0"/>
                </a:solidFill>
              </a:rPr>
              <a:t>. </a:t>
            </a:r>
            <a:r>
              <a:rPr lang="hu-HU" sz="2000" b="1" dirty="0" err="1" smtClean="0">
                <a:solidFill>
                  <a:srgbClr val="0070C0"/>
                </a:solidFill>
              </a:rPr>
              <a:t>small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3357554" y="307181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Small</a:t>
            </a:r>
            <a:endParaRPr lang="hu-HU" sz="2000" b="1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6786578" y="307181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C00000"/>
                </a:solidFill>
              </a:rPr>
              <a:t>Extr</a:t>
            </a:r>
            <a:r>
              <a:rPr lang="hu-HU" sz="2000" b="1" dirty="0" smtClean="0">
                <a:solidFill>
                  <a:srgbClr val="C00000"/>
                </a:solidFill>
              </a:rPr>
              <a:t>. </a:t>
            </a:r>
            <a:r>
              <a:rPr lang="hu-HU" sz="2000" b="1" dirty="0" err="1" smtClean="0">
                <a:solidFill>
                  <a:srgbClr val="C00000"/>
                </a:solidFill>
              </a:rPr>
              <a:t>large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5574726" y="3071810"/>
            <a:ext cx="99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Large</a:t>
            </a:r>
            <a:endParaRPr lang="hu-HU" sz="2000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429124" y="3071810"/>
            <a:ext cx="1145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Normal</a:t>
            </a:r>
            <a:endParaRPr lang="hu-HU" sz="2000" b="1" dirty="0">
              <a:solidFill>
                <a:srgbClr val="008000"/>
              </a:solidFill>
            </a:endParaRPr>
          </a:p>
        </p:txBody>
      </p:sp>
      <p:cxnSp>
        <p:nvCxnSpPr>
          <p:cNvPr id="41" name="Egyenes összekötő 40"/>
          <p:cNvCxnSpPr/>
          <p:nvPr/>
        </p:nvCxnSpPr>
        <p:spPr>
          <a:xfrm rot="16200000" flipH="1">
            <a:off x="4929191" y="4572008"/>
            <a:ext cx="3571901" cy="2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rot="16200000" flipH="1">
            <a:off x="1357291" y="4500569"/>
            <a:ext cx="3571901" cy="2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rot="16200000" flipH="1">
            <a:off x="43247" y="4386647"/>
            <a:ext cx="3929070" cy="13512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6200000" flipH="1">
            <a:off x="2630705" y="4516675"/>
            <a:ext cx="3648329" cy="3424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rot="16200000" flipH="1">
            <a:off x="3573456" y="4516445"/>
            <a:ext cx="3665787" cy="1724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16200000" flipH="1">
            <a:off x="6036462" y="4464837"/>
            <a:ext cx="3643326" cy="2857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>
            <a:off x="2000232" y="6143644"/>
            <a:ext cx="1143008" cy="158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3428992" y="535782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70C0"/>
                </a:solidFill>
              </a:rPr>
              <a:t>Small</a:t>
            </a:r>
            <a:endParaRPr lang="hu-HU" sz="2000" b="1" dirty="0">
              <a:solidFill>
                <a:srgbClr val="0070C0"/>
              </a:solidFill>
            </a:endParaRPr>
          </a:p>
        </p:txBody>
      </p:sp>
      <p:cxnSp>
        <p:nvCxnSpPr>
          <p:cNvPr id="56" name="Egyenes összekötő nyíllal 55"/>
          <p:cNvCxnSpPr/>
          <p:nvPr/>
        </p:nvCxnSpPr>
        <p:spPr>
          <a:xfrm>
            <a:off x="3143240" y="5786454"/>
            <a:ext cx="1285884" cy="158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zövegdoboz 58"/>
          <p:cNvSpPr txBox="1"/>
          <p:nvPr/>
        </p:nvSpPr>
        <p:spPr>
          <a:xfrm>
            <a:off x="4429124" y="478632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70C0"/>
                </a:solidFill>
              </a:rPr>
              <a:t>Normal</a:t>
            </a:r>
            <a:endParaRPr lang="hu-HU" sz="2000" b="1" dirty="0">
              <a:solidFill>
                <a:srgbClr val="0070C0"/>
              </a:solidFill>
            </a:endParaRPr>
          </a:p>
        </p:txBody>
      </p:sp>
      <p:cxnSp>
        <p:nvCxnSpPr>
          <p:cNvPr id="60" name="Egyenes összekötő nyíllal 59"/>
          <p:cNvCxnSpPr/>
          <p:nvPr/>
        </p:nvCxnSpPr>
        <p:spPr>
          <a:xfrm>
            <a:off x="4500562" y="5357826"/>
            <a:ext cx="857256" cy="158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zövegdoboz 62"/>
          <p:cNvSpPr txBox="1"/>
          <p:nvPr/>
        </p:nvSpPr>
        <p:spPr>
          <a:xfrm>
            <a:off x="5715008" y="535782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70C0"/>
                </a:solidFill>
              </a:rPr>
              <a:t>Large</a:t>
            </a:r>
            <a:endParaRPr lang="hu-HU" sz="2000" b="1" dirty="0">
              <a:solidFill>
                <a:srgbClr val="0070C0"/>
              </a:solidFill>
            </a:endParaRPr>
          </a:p>
        </p:txBody>
      </p:sp>
      <p:cxnSp>
        <p:nvCxnSpPr>
          <p:cNvPr id="64" name="Egyenes összekötő nyíllal 63"/>
          <p:cNvCxnSpPr/>
          <p:nvPr/>
        </p:nvCxnSpPr>
        <p:spPr>
          <a:xfrm>
            <a:off x="5429256" y="5786454"/>
            <a:ext cx="1285884" cy="158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zövegdoboz 64"/>
          <p:cNvSpPr txBox="1"/>
          <p:nvPr/>
        </p:nvSpPr>
        <p:spPr>
          <a:xfrm>
            <a:off x="6715140" y="5715016"/>
            <a:ext cx="1529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70C0"/>
                </a:solidFill>
              </a:rPr>
              <a:t>Extr</a:t>
            </a:r>
            <a:r>
              <a:rPr lang="hu-HU" sz="2000" b="1" dirty="0" smtClean="0">
                <a:solidFill>
                  <a:srgbClr val="0070C0"/>
                </a:solidFill>
              </a:rPr>
              <a:t>. </a:t>
            </a:r>
            <a:r>
              <a:rPr lang="hu-HU" sz="2000" b="1" dirty="0" err="1" smtClean="0">
                <a:solidFill>
                  <a:srgbClr val="0070C0"/>
                </a:solidFill>
              </a:rPr>
              <a:t>large</a:t>
            </a:r>
            <a:endParaRPr lang="hu-HU" sz="2000" b="1" dirty="0">
              <a:solidFill>
                <a:srgbClr val="0070C0"/>
              </a:solidFill>
            </a:endParaRPr>
          </a:p>
        </p:txBody>
      </p:sp>
      <p:cxnSp>
        <p:nvCxnSpPr>
          <p:cNvPr id="66" name="Egyenes összekötő nyíllal 65"/>
          <p:cNvCxnSpPr/>
          <p:nvPr/>
        </p:nvCxnSpPr>
        <p:spPr>
          <a:xfrm>
            <a:off x="6715140" y="6143644"/>
            <a:ext cx="1143008" cy="158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zövegdoboz 66"/>
          <p:cNvSpPr txBox="1"/>
          <p:nvPr/>
        </p:nvSpPr>
        <p:spPr>
          <a:xfrm>
            <a:off x="1835696" y="3071810"/>
            <a:ext cx="163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C00000"/>
                </a:solidFill>
              </a:rPr>
              <a:t>Extr</a:t>
            </a:r>
            <a:r>
              <a:rPr lang="hu-HU" sz="2000" b="1" dirty="0" smtClean="0">
                <a:solidFill>
                  <a:srgbClr val="C00000"/>
                </a:solidFill>
              </a:rPr>
              <a:t>. </a:t>
            </a:r>
            <a:r>
              <a:rPr lang="hu-HU" sz="2000" b="1" dirty="0" err="1" smtClean="0">
                <a:solidFill>
                  <a:srgbClr val="C00000"/>
                </a:solidFill>
              </a:rPr>
              <a:t>small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42" name="Szövegdoboz 20"/>
          <p:cNvSpPr txBox="1"/>
          <p:nvPr/>
        </p:nvSpPr>
        <p:spPr>
          <a:xfrm>
            <a:off x="2226895" y="4572009"/>
            <a:ext cx="1769041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Q1 – 1.5 IQR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Szövegdoboz 23"/>
          <p:cNvSpPr txBox="1"/>
          <p:nvPr/>
        </p:nvSpPr>
        <p:spPr>
          <a:xfrm>
            <a:off x="3767447" y="1600836"/>
            <a:ext cx="67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Q1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Szövegdoboz 23"/>
          <p:cNvSpPr txBox="1"/>
          <p:nvPr/>
        </p:nvSpPr>
        <p:spPr>
          <a:xfrm>
            <a:off x="5401896" y="1556792"/>
            <a:ext cx="67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Q3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Szövegdoboz 23"/>
          <p:cNvSpPr txBox="1"/>
          <p:nvPr/>
        </p:nvSpPr>
        <p:spPr>
          <a:xfrm>
            <a:off x="107504" y="2060848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rgbClr val="FF0000"/>
                </a:solidFill>
              </a:rPr>
              <a:t>25 %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7" name="Szövegdoboz 23"/>
          <p:cNvSpPr txBox="1"/>
          <p:nvPr/>
        </p:nvSpPr>
        <p:spPr>
          <a:xfrm>
            <a:off x="107504" y="1556792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rgbClr val="FF0000"/>
                </a:solidFill>
              </a:rPr>
              <a:t>50 %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Szövegdoboz 23"/>
          <p:cNvSpPr txBox="1"/>
          <p:nvPr/>
        </p:nvSpPr>
        <p:spPr>
          <a:xfrm>
            <a:off x="107504" y="1124744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rgbClr val="FF0000"/>
                </a:solidFill>
              </a:rPr>
              <a:t>75 %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9" name="Szövegdoboz 23"/>
          <p:cNvSpPr txBox="1"/>
          <p:nvPr/>
        </p:nvSpPr>
        <p:spPr>
          <a:xfrm>
            <a:off x="107504" y="2545740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rgbClr val="FF0000"/>
                </a:solidFill>
              </a:rPr>
              <a:t>0 %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0" name="Szövegdoboz 23"/>
          <p:cNvSpPr txBox="1"/>
          <p:nvPr/>
        </p:nvSpPr>
        <p:spPr>
          <a:xfrm>
            <a:off x="-252536" y="692696"/>
            <a:ext cx="1440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rgbClr val="FF0000"/>
                </a:solidFill>
              </a:rPr>
              <a:t>100 %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55" grpId="0"/>
      <p:bldP spid="59" grpId="0"/>
      <p:bldP spid="63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Example: Robust and non-paramteric measures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85794"/>
            <a:ext cx="8858312" cy="5529321"/>
          </a:xfrm>
        </p:spPr>
        <p:txBody>
          <a:bodyPr/>
          <a:lstStyle/>
          <a:p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1000 </a:t>
            </a:r>
            <a:r>
              <a:rPr lang="hu-HU" dirty="0" err="1" smtClean="0"/>
              <a:t>points</a:t>
            </a:r>
            <a:endParaRPr lang="hu-HU" dirty="0" smtClean="0"/>
          </a:p>
          <a:p>
            <a:pPr lvl="1"/>
            <a:r>
              <a:rPr lang="hu-HU" dirty="0" smtClean="0"/>
              <a:t>U(1, 5) </a:t>
            </a:r>
            <a:r>
              <a:rPr lang="hu-HU" dirty="0" err="1" smtClean="0"/>
              <a:t>unif</a:t>
            </a:r>
            <a:r>
              <a:rPr lang="hu-HU" dirty="0" smtClean="0"/>
              <a:t>. </a:t>
            </a:r>
            <a:r>
              <a:rPr lang="hu-HU" dirty="0" err="1" smtClean="0"/>
              <a:t>Distribution</a:t>
            </a:r>
            <a:endParaRPr lang="hu-HU" dirty="0" smtClean="0"/>
          </a:p>
          <a:p>
            <a:pPr lvl="2"/>
            <a:r>
              <a:rPr lang="hu-HU" i="1" dirty="0" err="1" smtClean="0"/>
              <a:t>mean</a:t>
            </a:r>
            <a:r>
              <a:rPr lang="hu-HU" i="1" dirty="0" smtClean="0"/>
              <a:t> = </a:t>
            </a:r>
            <a:r>
              <a:rPr lang="hu-HU" i="1" dirty="0" err="1" smtClean="0"/>
              <a:t>median</a:t>
            </a:r>
            <a:r>
              <a:rPr lang="hu-HU" i="1" dirty="0" smtClean="0"/>
              <a:t> = 3 </a:t>
            </a:r>
            <a:r>
              <a:rPr lang="hu-HU" i="1" dirty="0" err="1" smtClean="0"/>
              <a:t>ms</a:t>
            </a:r>
            <a:endParaRPr lang="hu-HU" i="1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071670" y="3714752"/>
            <a:ext cx="5143536" cy="1588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571736" y="3500438"/>
            <a:ext cx="857256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8" name="Egyenes összekötő 7"/>
          <p:cNvCxnSpPr>
            <a:stCxn id="6" idx="0"/>
            <a:endCxn id="6" idx="2"/>
          </p:cNvCxnSpPr>
          <p:nvPr/>
        </p:nvCxnSpPr>
        <p:spPr>
          <a:xfrm rot="16200000" flipH="1">
            <a:off x="2786050" y="3714752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3000364" y="3286124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rot="5400000" flipH="1" flipV="1">
            <a:off x="2858282" y="3356768"/>
            <a:ext cx="285752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5400000" flipH="1" flipV="1">
            <a:off x="2322497" y="3392487"/>
            <a:ext cx="500066" cy="158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5400000" flipH="1" flipV="1">
            <a:off x="3179753" y="3392487"/>
            <a:ext cx="500066" cy="158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571736" y="3286124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285984" y="2714620"/>
            <a:ext cx="199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3ms ± 2 </a:t>
            </a:r>
            <a:r>
              <a:rPr lang="hu-HU" sz="2400" b="1" dirty="0" err="1" smtClean="0"/>
              <a:t>ms</a:t>
            </a:r>
            <a:endParaRPr lang="hu-HU" sz="24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0" y="3429000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4">
                    <a:lumMod val="75000"/>
                  </a:schemeClr>
                </a:solidFill>
              </a:rPr>
              <a:t>Response</a:t>
            </a:r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u-HU" sz="2400" b="1" dirty="0" err="1" smtClean="0">
                <a:solidFill>
                  <a:schemeClr val="accent4">
                    <a:lumMod val="75000"/>
                  </a:schemeClr>
                </a:solidFill>
              </a:rPr>
              <a:t>time</a:t>
            </a:r>
            <a:endParaRPr lang="hu-H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>
            <a:off x="2071670" y="4786322"/>
            <a:ext cx="5143536" cy="15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0" y="450057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5">
                    <a:lumMod val="75000"/>
                  </a:schemeClr>
                </a:solidFill>
              </a:rPr>
              <a:t>Resp</a:t>
            </a:r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</a:rPr>
              <a:t>. t. </a:t>
            </a:r>
            <a:r>
              <a:rPr lang="hu-HU" sz="2400" b="1" dirty="0" err="1" smtClean="0">
                <a:solidFill>
                  <a:schemeClr val="accent5">
                    <a:lumMod val="75000"/>
                  </a:schemeClr>
                </a:solidFill>
              </a:rPr>
              <a:t>median</a:t>
            </a:r>
            <a:endParaRPr lang="hu-H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Egyenes összekötő 25"/>
          <p:cNvCxnSpPr/>
          <p:nvPr/>
        </p:nvCxnSpPr>
        <p:spPr>
          <a:xfrm>
            <a:off x="2071670" y="5500702"/>
            <a:ext cx="5143536" cy="158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0" y="5214950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</a:rPr>
              <a:t>Resp</a:t>
            </a:r>
            <a:r>
              <a:rPr lang="hu-HU" sz="2400" b="1" dirty="0" smtClean="0">
                <a:solidFill>
                  <a:srgbClr val="FF0000"/>
                </a:solidFill>
              </a:rPr>
              <a:t>. t. </a:t>
            </a:r>
            <a:r>
              <a:rPr lang="hu-HU" sz="2400" b="1" dirty="0" err="1" smtClean="0">
                <a:solidFill>
                  <a:srgbClr val="FF0000"/>
                </a:solidFill>
              </a:rPr>
              <a:t>mean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2928926" y="4714884"/>
            <a:ext cx="142876" cy="1428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Ellipszis 35"/>
          <p:cNvSpPr/>
          <p:nvPr/>
        </p:nvSpPr>
        <p:spPr>
          <a:xfrm>
            <a:off x="2928926" y="5429264"/>
            <a:ext cx="142876" cy="14287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Ellipszis 37"/>
          <p:cNvSpPr/>
          <p:nvPr/>
        </p:nvSpPr>
        <p:spPr>
          <a:xfrm>
            <a:off x="6643702" y="3643314"/>
            <a:ext cx="115200" cy="1152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1" name="Robbanás 1 40"/>
          <p:cNvSpPr/>
          <p:nvPr/>
        </p:nvSpPr>
        <p:spPr>
          <a:xfrm>
            <a:off x="4786314" y="1857364"/>
            <a:ext cx="4071934" cy="1571636"/>
          </a:xfrm>
          <a:prstGeom prst="irregularSeal1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1 sample of 20 sec</a:t>
            </a:r>
          </a:p>
        </p:txBody>
      </p:sp>
      <p:sp>
        <p:nvSpPr>
          <p:cNvPr id="42" name="Téglalap 41"/>
          <p:cNvSpPr/>
          <p:nvPr/>
        </p:nvSpPr>
        <p:spPr>
          <a:xfrm>
            <a:off x="2357422" y="4071942"/>
            <a:ext cx="6786578" cy="35719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New </a:t>
            </a:r>
            <a:r>
              <a:rPr lang="hu-HU" sz="2400" b="1" dirty="0" err="1" smtClean="0">
                <a:solidFill>
                  <a:schemeClr val="bg1"/>
                </a:solidFill>
              </a:rPr>
              <a:t>median</a:t>
            </a:r>
            <a:r>
              <a:rPr lang="hu-HU" sz="2400" b="1" dirty="0" smtClean="0">
                <a:solidFill>
                  <a:schemeClr val="bg1"/>
                </a:solidFill>
              </a:rPr>
              <a:t>: sort(</a:t>
            </a:r>
            <a:r>
              <a:rPr lang="hu-HU" sz="2400" b="1" dirty="0" err="1" smtClean="0">
                <a:solidFill>
                  <a:schemeClr val="bg1"/>
                </a:solidFill>
              </a:rPr>
              <a:t>resp</a:t>
            </a:r>
            <a:r>
              <a:rPr lang="hu-HU" sz="2400" b="1" dirty="0" smtClean="0">
                <a:solidFill>
                  <a:schemeClr val="bg1"/>
                </a:solidFill>
              </a:rPr>
              <a:t>. </a:t>
            </a:r>
            <a:r>
              <a:rPr lang="hu-HU" sz="2400" b="1" dirty="0" err="1" smtClean="0">
                <a:solidFill>
                  <a:schemeClr val="bg1"/>
                </a:solidFill>
              </a:rPr>
              <a:t>times</a:t>
            </a:r>
            <a:r>
              <a:rPr lang="hu-HU" sz="2400" b="1" dirty="0" smtClean="0">
                <a:solidFill>
                  <a:schemeClr val="bg1"/>
                </a:solidFill>
              </a:rPr>
              <a:t>)[501] = 3.02 </a:t>
            </a:r>
            <a:r>
              <a:rPr lang="hu-HU" sz="2400" b="1" dirty="0" err="1" smtClean="0">
                <a:solidFill>
                  <a:schemeClr val="bg1"/>
                </a:solidFill>
              </a:rPr>
              <a:t>ms</a:t>
            </a:r>
            <a:endParaRPr lang="hu-HU" sz="2400" b="1" dirty="0" smtClean="0">
              <a:solidFill>
                <a:schemeClr val="bg1"/>
              </a:solidFill>
            </a:endParaRPr>
          </a:p>
        </p:txBody>
      </p:sp>
      <p:sp>
        <p:nvSpPr>
          <p:cNvPr id="45" name="Ellipszis 44"/>
          <p:cNvSpPr/>
          <p:nvPr/>
        </p:nvSpPr>
        <p:spPr>
          <a:xfrm>
            <a:off x="2928926" y="5429264"/>
            <a:ext cx="142876" cy="14287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7" name="Ellipszis 46"/>
          <p:cNvSpPr/>
          <p:nvPr/>
        </p:nvSpPr>
        <p:spPr>
          <a:xfrm>
            <a:off x="2928926" y="4714884"/>
            <a:ext cx="142876" cy="1428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2357422" y="5857892"/>
            <a:ext cx="6786578" cy="35719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New </a:t>
            </a:r>
            <a:r>
              <a:rPr lang="hu-HU" sz="2400" b="1" dirty="0" err="1" smtClean="0">
                <a:solidFill>
                  <a:schemeClr val="bg1"/>
                </a:solidFill>
              </a:rPr>
              <a:t>mean</a:t>
            </a:r>
            <a:r>
              <a:rPr lang="hu-HU" sz="2400" b="1" dirty="0" smtClean="0">
                <a:solidFill>
                  <a:schemeClr val="bg1"/>
                </a:solidFill>
              </a:rPr>
              <a:t>: (2 * 10^4 + 3 * 10^3 )/ 1001 = 25 </a:t>
            </a:r>
            <a:r>
              <a:rPr lang="hu-HU" sz="2400" b="1" dirty="0" err="1" smtClean="0">
                <a:solidFill>
                  <a:schemeClr val="bg1"/>
                </a:solidFill>
              </a:rPr>
              <a:t>ms</a:t>
            </a:r>
            <a:r>
              <a:rPr lang="hu-HU" sz="2400" b="1" dirty="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215206" y="4500570"/>
            <a:ext cx="164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hu-HU" sz="2600" b="1" dirty="0" smtClean="0">
                <a:solidFill>
                  <a:srgbClr val="00B050"/>
                </a:solidFill>
              </a:rPr>
              <a:t>Robust</a:t>
            </a:r>
            <a:endParaRPr lang="hu-HU" sz="2600" b="1" dirty="0">
              <a:solidFill>
                <a:srgbClr val="00B05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143768" y="5214950"/>
            <a:ext cx="232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hu-HU" sz="2400" b="1" dirty="0" err="1" smtClean="0">
                <a:solidFill>
                  <a:srgbClr val="FF0000"/>
                </a:solidFill>
              </a:rPr>
              <a:t>Non-robust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97E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7E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2969 -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5538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5538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8208E-6 L 0.09462 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5" grpId="0" animBg="1"/>
      <p:bldP spid="47" grpId="0" animBg="1"/>
      <p:bldP spid="48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Measurement of output QoS</a:t>
            </a:r>
          </a:p>
        </p:txBody>
      </p:sp>
      <p:pic>
        <p:nvPicPr>
          <p:cNvPr id="65538" name="Picture 2" descr="C:\Users\Kocsis Imre\Desktop\clusterdata\VMCPUREADYvs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68363"/>
            <a:ext cx="8043862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900113" y="4652963"/>
            <a:ext cx="75406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8197850" y="1125538"/>
            <a:ext cx="484188" cy="3527425"/>
          </a:xfrm>
          <a:prstGeom prst="upArrow">
            <a:avLst/>
          </a:prstGeom>
          <a:gradFill>
            <a:gsLst>
              <a:gs pos="50000">
                <a:srgbClr val="FF0000"/>
              </a:gs>
              <a:gs pos="100000">
                <a:srgbClr val="92D050"/>
              </a:gs>
            </a:gsLst>
            <a:lin ang="5400000" scaled="0"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 rot="10800000">
            <a:off x="8197850" y="4652963"/>
            <a:ext cx="484188" cy="1246187"/>
          </a:xfrm>
          <a:prstGeom prst="upArrow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3568" y="1080115"/>
                <a:ext cx="4649787" cy="290512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2800" b="1" dirty="0" smtClean="0">
                    <a:solidFill>
                      <a:schemeClr val="tx1"/>
                    </a:solidFill>
                  </a:rPr>
                  <a:t>High availabilty, rare faults</a:t>
                </a:r>
              </a:p>
              <a:p>
                <a:pPr algn="ctr">
                  <a:defRPr/>
                </a:pPr>
                <a:r>
                  <a:rPr lang="hu-HU" sz="2800" b="1" dirty="0" smtClean="0">
                    <a:solidFill>
                      <a:schemeClr val="tx1"/>
                    </a:solidFill>
                  </a:rPr>
                  <a:t>Big </a:t>
                </a:r>
                <a:r>
                  <a:rPr lang="hu-HU" sz="2800" b="1" dirty="0" err="1" smtClean="0">
                    <a:solidFill>
                      <a:schemeClr val="tx1"/>
                    </a:solidFill>
                  </a:rPr>
                  <a:t>data</a:t>
                </a:r>
                <a:r>
                  <a:rPr lang="hu-HU" sz="2800" b="1" dirty="0" smtClean="0">
                    <a:solidFill>
                      <a:schemeClr val="tx1"/>
                    </a:solidFill>
                  </a:rPr>
                  <a:t>? </a:t>
                </a:r>
              </a:p>
              <a:p>
                <a:pPr algn="ctr">
                  <a:defRPr/>
                </a:pPr>
                <a:r>
                  <a:rPr lang="hu-HU" sz="2800" b="1" dirty="0" err="1" smtClean="0">
                    <a:solidFill>
                      <a:schemeClr val="tx1"/>
                    </a:solidFill>
                  </a:rPr>
                  <a:t>Rare</a:t>
                </a:r>
                <a:r>
                  <a:rPr lang="hu-HU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2800" b="1" dirty="0">
                    <a:solidFill>
                      <a:schemeClr val="tx1"/>
                    </a:solidFill>
                  </a:rPr>
                  <a:t>events: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hu-H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hu-H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num>
                      <m:den>
                        <m:r>
                          <a:rPr lang="hu-H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hu-H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hu-H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hu-H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hu-H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hu-HU" sz="4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80115"/>
                <a:ext cx="4649787" cy="29051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670425" y="981075"/>
            <a:ext cx="2493963" cy="1800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6292" y="3140968"/>
            <a:ext cx="1390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Platform SL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3782358" y="6012418"/>
            <a:ext cx="689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Time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101"/>
          <p:cNvGrpSpPr>
            <a:grpSpLocks/>
          </p:cNvGrpSpPr>
          <p:nvPr/>
        </p:nvGrpSpPr>
        <p:grpSpPr bwMode="auto">
          <a:xfrm>
            <a:off x="222250" y="4017963"/>
            <a:ext cx="4030663" cy="773112"/>
            <a:chOff x="4718199" y="3735734"/>
            <a:chExt cx="4030265" cy="773386"/>
          </a:xfrm>
        </p:grpSpPr>
        <p:sp>
          <p:nvSpPr>
            <p:cNvPr id="103" name="Lekerekített téglalap 45"/>
            <p:cNvSpPr/>
            <p:nvPr/>
          </p:nvSpPr>
          <p:spPr>
            <a:xfrm>
              <a:off x="4718199" y="3735734"/>
              <a:ext cx="4030265" cy="7733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4830" name="Group 103"/>
            <p:cNvGrpSpPr>
              <a:grpSpLocks/>
            </p:cNvGrpSpPr>
            <p:nvPr/>
          </p:nvGrpSpPr>
          <p:grpSpPr bwMode="auto">
            <a:xfrm>
              <a:off x="4966582" y="3735734"/>
              <a:ext cx="3692258" cy="690563"/>
              <a:chOff x="753296" y="5002534"/>
              <a:chExt cx="3692258" cy="690563"/>
            </a:xfrm>
          </p:grpSpPr>
          <p:grpSp>
            <p:nvGrpSpPr>
              <p:cNvPr id="74831" name="Group 56"/>
              <p:cNvGrpSpPr>
                <a:grpSpLocks/>
              </p:cNvGrpSpPr>
              <p:nvPr/>
            </p:nvGrpSpPr>
            <p:grpSpPr bwMode="auto">
              <a:xfrm>
                <a:off x="753296" y="5200972"/>
                <a:ext cx="2271894" cy="344488"/>
                <a:chOff x="5225" y="958"/>
                <a:chExt cx="834" cy="500"/>
              </a:xfrm>
            </p:grpSpPr>
            <p:sp>
              <p:nvSpPr>
                <p:cNvPr id="74838" name="Rectangle 57"/>
                <p:cNvSpPr>
                  <a:spLocks noChangeArrowheads="1"/>
                </p:cNvSpPr>
                <p:nvPr/>
              </p:nvSpPr>
              <p:spPr bwMode="auto">
                <a:xfrm>
                  <a:off x="5966" y="1283"/>
                  <a:ext cx="93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39" name="Rectangle 58"/>
                <p:cNvSpPr>
                  <a:spLocks noChangeArrowheads="1"/>
                </p:cNvSpPr>
                <p:nvPr/>
              </p:nvSpPr>
              <p:spPr bwMode="auto">
                <a:xfrm>
                  <a:off x="5225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0" name="Rectangle 59"/>
                <p:cNvSpPr>
                  <a:spLocks noChangeArrowheads="1"/>
                </p:cNvSpPr>
                <p:nvPr/>
              </p:nvSpPr>
              <p:spPr bwMode="auto">
                <a:xfrm>
                  <a:off x="5332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1" name="Rectangle 60"/>
                <p:cNvSpPr>
                  <a:spLocks noChangeArrowheads="1"/>
                </p:cNvSpPr>
                <p:nvPr/>
              </p:nvSpPr>
              <p:spPr bwMode="auto">
                <a:xfrm>
                  <a:off x="5436" y="1283"/>
                  <a:ext cx="95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2" name="Rectangle 61"/>
                <p:cNvSpPr>
                  <a:spLocks noChangeArrowheads="1"/>
                </p:cNvSpPr>
                <p:nvPr/>
              </p:nvSpPr>
              <p:spPr bwMode="auto">
                <a:xfrm>
                  <a:off x="5860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3" name="Rectangle 62"/>
                <p:cNvSpPr>
                  <a:spLocks noChangeArrowheads="1"/>
                </p:cNvSpPr>
                <p:nvPr/>
              </p:nvSpPr>
              <p:spPr bwMode="auto">
                <a:xfrm>
                  <a:off x="5543" y="1283"/>
                  <a:ext cx="92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4" name="Rectangle 63"/>
                <p:cNvSpPr>
                  <a:spLocks noChangeArrowheads="1"/>
                </p:cNvSpPr>
                <p:nvPr/>
              </p:nvSpPr>
              <p:spPr bwMode="auto">
                <a:xfrm>
                  <a:off x="5754" y="1349"/>
                  <a:ext cx="94" cy="109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5" name="Rectangle 64"/>
                <p:cNvSpPr>
                  <a:spLocks noChangeArrowheads="1"/>
                </p:cNvSpPr>
                <p:nvPr/>
              </p:nvSpPr>
              <p:spPr bwMode="auto">
                <a:xfrm>
                  <a:off x="5648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6" name="Rectangle 65"/>
                <p:cNvSpPr>
                  <a:spLocks noChangeArrowheads="1"/>
                </p:cNvSpPr>
                <p:nvPr/>
              </p:nvSpPr>
              <p:spPr bwMode="auto">
                <a:xfrm>
                  <a:off x="5966" y="1121"/>
                  <a:ext cx="93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7" name="Rectangle 66"/>
                <p:cNvSpPr>
                  <a:spLocks noChangeArrowheads="1"/>
                </p:cNvSpPr>
                <p:nvPr/>
              </p:nvSpPr>
              <p:spPr bwMode="auto">
                <a:xfrm>
                  <a:off x="5225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8" name="Rectangle 67"/>
                <p:cNvSpPr>
                  <a:spLocks noChangeArrowheads="1"/>
                </p:cNvSpPr>
                <p:nvPr/>
              </p:nvSpPr>
              <p:spPr bwMode="auto">
                <a:xfrm>
                  <a:off x="5332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49" name="Rectangle 68"/>
                <p:cNvSpPr>
                  <a:spLocks noChangeArrowheads="1"/>
                </p:cNvSpPr>
                <p:nvPr/>
              </p:nvSpPr>
              <p:spPr bwMode="auto">
                <a:xfrm>
                  <a:off x="5436" y="1218"/>
                  <a:ext cx="95" cy="77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50" name="Rectangle 69"/>
                <p:cNvSpPr>
                  <a:spLocks noChangeArrowheads="1"/>
                </p:cNvSpPr>
                <p:nvPr/>
              </p:nvSpPr>
              <p:spPr bwMode="auto">
                <a:xfrm>
                  <a:off x="5860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51" name="Rectangle 70"/>
                <p:cNvSpPr>
                  <a:spLocks noChangeArrowheads="1"/>
                </p:cNvSpPr>
                <p:nvPr/>
              </p:nvSpPr>
              <p:spPr bwMode="auto">
                <a:xfrm>
                  <a:off x="5543" y="1121"/>
                  <a:ext cx="92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52" name="Rectangle 71"/>
                <p:cNvSpPr>
                  <a:spLocks noChangeArrowheads="1"/>
                </p:cNvSpPr>
                <p:nvPr/>
              </p:nvSpPr>
              <p:spPr bwMode="auto">
                <a:xfrm>
                  <a:off x="5648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53" name="Rectangle 72"/>
                <p:cNvSpPr>
                  <a:spLocks noChangeArrowheads="1"/>
                </p:cNvSpPr>
                <p:nvPr/>
              </p:nvSpPr>
              <p:spPr bwMode="auto">
                <a:xfrm>
                  <a:off x="5966" y="958"/>
                  <a:ext cx="93" cy="17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54" name="Rectangle 73"/>
                <p:cNvSpPr>
                  <a:spLocks noChangeArrowheads="1"/>
                </p:cNvSpPr>
                <p:nvPr/>
              </p:nvSpPr>
              <p:spPr bwMode="auto">
                <a:xfrm>
                  <a:off x="5225" y="958"/>
                  <a:ext cx="94" cy="17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55" name="Rectangle 74"/>
                <p:cNvSpPr>
                  <a:spLocks noChangeArrowheads="1"/>
                </p:cNvSpPr>
                <p:nvPr/>
              </p:nvSpPr>
              <p:spPr bwMode="auto">
                <a:xfrm>
                  <a:off x="5332" y="1024"/>
                  <a:ext cx="94" cy="108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56" name="Rectangle 75"/>
                <p:cNvSpPr>
                  <a:spLocks noChangeArrowheads="1"/>
                </p:cNvSpPr>
                <p:nvPr/>
              </p:nvSpPr>
              <p:spPr bwMode="auto">
                <a:xfrm>
                  <a:off x="5860" y="958"/>
                  <a:ext cx="94" cy="17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57" name="Rectangle 76"/>
                <p:cNvSpPr>
                  <a:spLocks noChangeArrowheads="1"/>
                </p:cNvSpPr>
                <p:nvPr/>
              </p:nvSpPr>
              <p:spPr bwMode="auto">
                <a:xfrm>
                  <a:off x="5543" y="990"/>
                  <a:ext cx="92" cy="14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58" name="Rectangle 77"/>
                <p:cNvSpPr>
                  <a:spLocks noChangeArrowheads="1"/>
                </p:cNvSpPr>
                <p:nvPr/>
              </p:nvSpPr>
              <p:spPr bwMode="auto">
                <a:xfrm>
                  <a:off x="5648" y="958"/>
                  <a:ext cx="94" cy="17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4832" name="Group 78"/>
              <p:cNvGrpSpPr>
                <a:grpSpLocks/>
              </p:cNvGrpSpPr>
              <p:nvPr/>
            </p:nvGrpSpPr>
            <p:grpSpPr bwMode="auto">
              <a:xfrm>
                <a:off x="3238934" y="5002534"/>
                <a:ext cx="567112" cy="690563"/>
                <a:chOff x="3339" y="1023"/>
                <a:chExt cx="571" cy="465"/>
              </a:xfrm>
            </p:grpSpPr>
            <p:sp>
              <p:nvSpPr>
                <p:cNvPr id="74836" name="Freeform 79"/>
                <p:cNvSpPr>
                  <a:spLocks noChangeArrowheads="1"/>
                </p:cNvSpPr>
                <p:nvPr/>
              </p:nvSpPr>
              <p:spPr bwMode="auto">
                <a:xfrm>
                  <a:off x="3339" y="1023"/>
                  <a:ext cx="571" cy="465"/>
                </a:xfrm>
                <a:custGeom>
                  <a:avLst/>
                  <a:gdLst>
                    <a:gd name="T0" fmla="*/ 0 w 571"/>
                    <a:gd name="T1" fmla="*/ 237 h 475"/>
                    <a:gd name="T2" fmla="*/ 571 w 571"/>
                    <a:gd name="T3" fmla="*/ 237 h 475"/>
                    <a:gd name="T4" fmla="*/ 0 w 571"/>
                    <a:gd name="T5" fmla="*/ 237 h 475"/>
                    <a:gd name="T6" fmla="*/ 0 60000 65536"/>
                    <a:gd name="T7" fmla="*/ 0 60000 65536"/>
                    <a:gd name="T8" fmla="*/ 0 60000 65536"/>
                    <a:gd name="T9" fmla="*/ 0 w 571"/>
                    <a:gd name="T10" fmla="*/ 0 h 475"/>
                    <a:gd name="T11" fmla="*/ 571 w 571"/>
                    <a:gd name="T12" fmla="*/ 475 h 4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1" h="475">
                      <a:moveTo>
                        <a:pt x="0" y="237"/>
                      </a:moveTo>
                      <a:cubicBezTo>
                        <a:pt x="0" y="0"/>
                        <a:pt x="571" y="0"/>
                        <a:pt x="571" y="237"/>
                      </a:cubicBezTo>
                      <a:cubicBezTo>
                        <a:pt x="571" y="475"/>
                        <a:pt x="0" y="475"/>
                        <a:pt x="0" y="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hu-HU"/>
                </a:p>
              </p:txBody>
            </p:sp>
            <p:sp>
              <p:nvSpPr>
                <p:cNvPr id="7483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627" y="1135"/>
                  <a:ext cx="138" cy="116"/>
                </a:xfrm>
                <a:prstGeom prst="line">
                  <a:avLst/>
                </a:prstGeom>
                <a:noFill/>
                <a:ln w="50800" cap="rnd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hu-HU"/>
                </a:p>
              </p:txBody>
            </p:sp>
          </p:grpSp>
          <p:grpSp>
            <p:nvGrpSpPr>
              <p:cNvPr id="74833" name="Group 86"/>
              <p:cNvGrpSpPr>
                <a:grpSpLocks/>
              </p:cNvGrpSpPr>
              <p:nvPr/>
            </p:nvGrpSpPr>
            <p:grpSpPr bwMode="auto">
              <a:xfrm flipV="1">
                <a:off x="3876719" y="5002534"/>
                <a:ext cx="568835" cy="690563"/>
                <a:chOff x="3339" y="1023"/>
                <a:chExt cx="571" cy="465"/>
              </a:xfrm>
            </p:grpSpPr>
            <p:sp>
              <p:nvSpPr>
                <p:cNvPr id="74834" name="Freeform 87"/>
                <p:cNvSpPr>
                  <a:spLocks noChangeArrowheads="1"/>
                </p:cNvSpPr>
                <p:nvPr/>
              </p:nvSpPr>
              <p:spPr bwMode="auto">
                <a:xfrm>
                  <a:off x="3339" y="1023"/>
                  <a:ext cx="571" cy="465"/>
                </a:xfrm>
                <a:custGeom>
                  <a:avLst/>
                  <a:gdLst>
                    <a:gd name="T0" fmla="*/ 0 w 571"/>
                    <a:gd name="T1" fmla="*/ 237 h 475"/>
                    <a:gd name="T2" fmla="*/ 571 w 571"/>
                    <a:gd name="T3" fmla="*/ 237 h 475"/>
                    <a:gd name="T4" fmla="*/ 0 w 571"/>
                    <a:gd name="T5" fmla="*/ 237 h 475"/>
                    <a:gd name="T6" fmla="*/ 0 60000 65536"/>
                    <a:gd name="T7" fmla="*/ 0 60000 65536"/>
                    <a:gd name="T8" fmla="*/ 0 60000 65536"/>
                    <a:gd name="T9" fmla="*/ 0 w 571"/>
                    <a:gd name="T10" fmla="*/ 0 h 475"/>
                    <a:gd name="T11" fmla="*/ 571 w 571"/>
                    <a:gd name="T12" fmla="*/ 475 h 4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1" h="475">
                      <a:moveTo>
                        <a:pt x="0" y="237"/>
                      </a:moveTo>
                      <a:cubicBezTo>
                        <a:pt x="0" y="0"/>
                        <a:pt x="571" y="0"/>
                        <a:pt x="571" y="237"/>
                      </a:cubicBezTo>
                      <a:cubicBezTo>
                        <a:pt x="571" y="475"/>
                        <a:pt x="0" y="475"/>
                        <a:pt x="0" y="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hu-HU"/>
                </a:p>
              </p:txBody>
            </p:sp>
            <p:sp>
              <p:nvSpPr>
                <p:cNvPr id="7483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627" y="1135"/>
                  <a:ext cx="138" cy="116"/>
                </a:xfrm>
                <a:prstGeom prst="line">
                  <a:avLst/>
                </a:prstGeom>
                <a:noFill/>
                <a:ln w="50800" cap="rnd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hu-HU"/>
                </a:p>
              </p:txBody>
            </p:sp>
          </p:grpSp>
        </p:grpSp>
      </p:grpSp>
      <p:grpSp>
        <p:nvGrpSpPr>
          <p:cNvPr id="74754" name="Group 35"/>
          <p:cNvGrpSpPr>
            <a:grpSpLocks/>
          </p:cNvGrpSpPr>
          <p:nvPr/>
        </p:nvGrpSpPr>
        <p:grpSpPr bwMode="auto">
          <a:xfrm>
            <a:off x="4611688" y="4033838"/>
            <a:ext cx="4030662" cy="773112"/>
            <a:chOff x="4718199" y="3735734"/>
            <a:chExt cx="4030265" cy="773386"/>
          </a:xfrm>
        </p:grpSpPr>
        <p:sp>
          <p:nvSpPr>
            <p:cNvPr id="97" name="Lekerekített téglalap 45"/>
            <p:cNvSpPr/>
            <p:nvPr/>
          </p:nvSpPr>
          <p:spPr>
            <a:xfrm>
              <a:off x="4718199" y="3735734"/>
              <a:ext cx="4030265" cy="7733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US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4800" name="Group 67"/>
            <p:cNvGrpSpPr>
              <a:grpSpLocks/>
            </p:cNvGrpSpPr>
            <p:nvPr/>
          </p:nvGrpSpPr>
          <p:grpSpPr bwMode="auto">
            <a:xfrm>
              <a:off x="4966582" y="3735734"/>
              <a:ext cx="3692258" cy="690563"/>
              <a:chOff x="753296" y="5002534"/>
              <a:chExt cx="3692258" cy="690563"/>
            </a:xfrm>
          </p:grpSpPr>
          <p:grpSp>
            <p:nvGrpSpPr>
              <p:cNvPr id="74801" name="Group 56"/>
              <p:cNvGrpSpPr>
                <a:grpSpLocks/>
              </p:cNvGrpSpPr>
              <p:nvPr/>
            </p:nvGrpSpPr>
            <p:grpSpPr bwMode="auto">
              <a:xfrm>
                <a:off x="753296" y="5200972"/>
                <a:ext cx="2271894" cy="344488"/>
                <a:chOff x="5225" y="958"/>
                <a:chExt cx="834" cy="500"/>
              </a:xfrm>
            </p:grpSpPr>
            <p:sp>
              <p:nvSpPr>
                <p:cNvPr id="74808" name="Rectangle 57"/>
                <p:cNvSpPr>
                  <a:spLocks noChangeArrowheads="1"/>
                </p:cNvSpPr>
                <p:nvPr/>
              </p:nvSpPr>
              <p:spPr bwMode="auto">
                <a:xfrm>
                  <a:off x="5966" y="1283"/>
                  <a:ext cx="93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09" name="Rectangle 58"/>
                <p:cNvSpPr>
                  <a:spLocks noChangeArrowheads="1"/>
                </p:cNvSpPr>
                <p:nvPr/>
              </p:nvSpPr>
              <p:spPr bwMode="auto">
                <a:xfrm>
                  <a:off x="5225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0" name="Rectangle 59"/>
                <p:cNvSpPr>
                  <a:spLocks noChangeArrowheads="1"/>
                </p:cNvSpPr>
                <p:nvPr/>
              </p:nvSpPr>
              <p:spPr bwMode="auto">
                <a:xfrm>
                  <a:off x="5332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1" name="Rectangle 60"/>
                <p:cNvSpPr>
                  <a:spLocks noChangeArrowheads="1"/>
                </p:cNvSpPr>
                <p:nvPr/>
              </p:nvSpPr>
              <p:spPr bwMode="auto">
                <a:xfrm>
                  <a:off x="5436" y="1283"/>
                  <a:ext cx="95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2" name="Rectangle 61"/>
                <p:cNvSpPr>
                  <a:spLocks noChangeArrowheads="1"/>
                </p:cNvSpPr>
                <p:nvPr/>
              </p:nvSpPr>
              <p:spPr bwMode="auto">
                <a:xfrm>
                  <a:off x="5860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3" name="Rectangle 62"/>
                <p:cNvSpPr>
                  <a:spLocks noChangeArrowheads="1"/>
                </p:cNvSpPr>
                <p:nvPr/>
              </p:nvSpPr>
              <p:spPr bwMode="auto">
                <a:xfrm>
                  <a:off x="5543" y="1283"/>
                  <a:ext cx="92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4" name="Rectangle 63"/>
                <p:cNvSpPr>
                  <a:spLocks noChangeArrowheads="1"/>
                </p:cNvSpPr>
                <p:nvPr/>
              </p:nvSpPr>
              <p:spPr bwMode="auto">
                <a:xfrm>
                  <a:off x="5754" y="1349"/>
                  <a:ext cx="94" cy="109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5" name="Rectangle 64"/>
                <p:cNvSpPr>
                  <a:spLocks noChangeArrowheads="1"/>
                </p:cNvSpPr>
                <p:nvPr/>
              </p:nvSpPr>
              <p:spPr bwMode="auto">
                <a:xfrm>
                  <a:off x="5648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6" name="Rectangle 65"/>
                <p:cNvSpPr>
                  <a:spLocks noChangeArrowheads="1"/>
                </p:cNvSpPr>
                <p:nvPr/>
              </p:nvSpPr>
              <p:spPr bwMode="auto">
                <a:xfrm>
                  <a:off x="5966" y="1121"/>
                  <a:ext cx="93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7" name="Rectangle 66"/>
                <p:cNvSpPr>
                  <a:spLocks noChangeArrowheads="1"/>
                </p:cNvSpPr>
                <p:nvPr/>
              </p:nvSpPr>
              <p:spPr bwMode="auto">
                <a:xfrm>
                  <a:off x="5225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8" name="Rectangle 67"/>
                <p:cNvSpPr>
                  <a:spLocks noChangeArrowheads="1"/>
                </p:cNvSpPr>
                <p:nvPr/>
              </p:nvSpPr>
              <p:spPr bwMode="auto">
                <a:xfrm>
                  <a:off x="5332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19" name="Rectangle 68"/>
                <p:cNvSpPr>
                  <a:spLocks noChangeArrowheads="1"/>
                </p:cNvSpPr>
                <p:nvPr/>
              </p:nvSpPr>
              <p:spPr bwMode="auto">
                <a:xfrm>
                  <a:off x="5436" y="1218"/>
                  <a:ext cx="95" cy="77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20" name="Rectangle 69"/>
                <p:cNvSpPr>
                  <a:spLocks noChangeArrowheads="1"/>
                </p:cNvSpPr>
                <p:nvPr/>
              </p:nvSpPr>
              <p:spPr bwMode="auto">
                <a:xfrm>
                  <a:off x="5860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21" name="Rectangle 70"/>
                <p:cNvSpPr>
                  <a:spLocks noChangeArrowheads="1"/>
                </p:cNvSpPr>
                <p:nvPr/>
              </p:nvSpPr>
              <p:spPr bwMode="auto">
                <a:xfrm>
                  <a:off x="5543" y="1121"/>
                  <a:ext cx="92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22" name="Rectangle 71"/>
                <p:cNvSpPr>
                  <a:spLocks noChangeArrowheads="1"/>
                </p:cNvSpPr>
                <p:nvPr/>
              </p:nvSpPr>
              <p:spPr bwMode="auto">
                <a:xfrm>
                  <a:off x="5648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23" name="Rectangle 72"/>
                <p:cNvSpPr>
                  <a:spLocks noChangeArrowheads="1"/>
                </p:cNvSpPr>
                <p:nvPr/>
              </p:nvSpPr>
              <p:spPr bwMode="auto">
                <a:xfrm>
                  <a:off x="5966" y="958"/>
                  <a:ext cx="93" cy="17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24" name="Rectangle 73"/>
                <p:cNvSpPr>
                  <a:spLocks noChangeArrowheads="1"/>
                </p:cNvSpPr>
                <p:nvPr/>
              </p:nvSpPr>
              <p:spPr bwMode="auto">
                <a:xfrm>
                  <a:off x="5225" y="958"/>
                  <a:ext cx="94" cy="17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25" name="Rectangle 74"/>
                <p:cNvSpPr>
                  <a:spLocks noChangeArrowheads="1"/>
                </p:cNvSpPr>
                <p:nvPr/>
              </p:nvSpPr>
              <p:spPr bwMode="auto">
                <a:xfrm>
                  <a:off x="5332" y="1024"/>
                  <a:ext cx="94" cy="108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26" name="Rectangle 75"/>
                <p:cNvSpPr>
                  <a:spLocks noChangeArrowheads="1"/>
                </p:cNvSpPr>
                <p:nvPr/>
              </p:nvSpPr>
              <p:spPr bwMode="auto">
                <a:xfrm>
                  <a:off x="5860" y="958"/>
                  <a:ext cx="94" cy="17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27" name="Rectangle 76"/>
                <p:cNvSpPr>
                  <a:spLocks noChangeArrowheads="1"/>
                </p:cNvSpPr>
                <p:nvPr/>
              </p:nvSpPr>
              <p:spPr bwMode="auto">
                <a:xfrm>
                  <a:off x="5543" y="990"/>
                  <a:ext cx="92" cy="14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828" name="Rectangle 77"/>
                <p:cNvSpPr>
                  <a:spLocks noChangeArrowheads="1"/>
                </p:cNvSpPr>
                <p:nvPr/>
              </p:nvSpPr>
              <p:spPr bwMode="auto">
                <a:xfrm>
                  <a:off x="5648" y="958"/>
                  <a:ext cx="94" cy="172"/>
                </a:xfrm>
                <a:prstGeom prst="rect">
                  <a:avLst/>
                </a:prstGeom>
                <a:solidFill>
                  <a:srgbClr val="00CE00"/>
                </a:solidFill>
                <a:ln w="25400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4802" name="Group 78"/>
              <p:cNvGrpSpPr>
                <a:grpSpLocks/>
              </p:cNvGrpSpPr>
              <p:nvPr/>
            </p:nvGrpSpPr>
            <p:grpSpPr bwMode="auto">
              <a:xfrm>
                <a:off x="3238934" y="5002534"/>
                <a:ext cx="567112" cy="690563"/>
                <a:chOff x="3339" y="1023"/>
                <a:chExt cx="571" cy="465"/>
              </a:xfrm>
            </p:grpSpPr>
            <p:sp>
              <p:nvSpPr>
                <p:cNvPr id="74806" name="Freeform 79"/>
                <p:cNvSpPr>
                  <a:spLocks noChangeArrowheads="1"/>
                </p:cNvSpPr>
                <p:nvPr/>
              </p:nvSpPr>
              <p:spPr bwMode="auto">
                <a:xfrm>
                  <a:off x="3339" y="1023"/>
                  <a:ext cx="571" cy="465"/>
                </a:xfrm>
                <a:custGeom>
                  <a:avLst/>
                  <a:gdLst>
                    <a:gd name="T0" fmla="*/ 0 w 571"/>
                    <a:gd name="T1" fmla="*/ 237 h 475"/>
                    <a:gd name="T2" fmla="*/ 571 w 571"/>
                    <a:gd name="T3" fmla="*/ 237 h 475"/>
                    <a:gd name="T4" fmla="*/ 0 w 571"/>
                    <a:gd name="T5" fmla="*/ 237 h 475"/>
                    <a:gd name="T6" fmla="*/ 0 60000 65536"/>
                    <a:gd name="T7" fmla="*/ 0 60000 65536"/>
                    <a:gd name="T8" fmla="*/ 0 60000 65536"/>
                    <a:gd name="T9" fmla="*/ 0 w 571"/>
                    <a:gd name="T10" fmla="*/ 0 h 475"/>
                    <a:gd name="T11" fmla="*/ 571 w 571"/>
                    <a:gd name="T12" fmla="*/ 475 h 4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1" h="475">
                      <a:moveTo>
                        <a:pt x="0" y="237"/>
                      </a:moveTo>
                      <a:cubicBezTo>
                        <a:pt x="0" y="0"/>
                        <a:pt x="571" y="0"/>
                        <a:pt x="571" y="237"/>
                      </a:cubicBezTo>
                      <a:cubicBezTo>
                        <a:pt x="571" y="475"/>
                        <a:pt x="0" y="475"/>
                        <a:pt x="0" y="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hu-HU"/>
                </a:p>
              </p:txBody>
            </p:sp>
            <p:sp>
              <p:nvSpPr>
                <p:cNvPr id="7480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627" y="1135"/>
                  <a:ext cx="138" cy="116"/>
                </a:xfrm>
                <a:prstGeom prst="line">
                  <a:avLst/>
                </a:prstGeom>
                <a:noFill/>
                <a:ln w="50800" cap="rnd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hu-HU"/>
                </a:p>
              </p:txBody>
            </p:sp>
          </p:grpSp>
          <p:grpSp>
            <p:nvGrpSpPr>
              <p:cNvPr id="74803" name="Group 86"/>
              <p:cNvGrpSpPr>
                <a:grpSpLocks/>
              </p:cNvGrpSpPr>
              <p:nvPr/>
            </p:nvGrpSpPr>
            <p:grpSpPr bwMode="auto">
              <a:xfrm flipV="1">
                <a:off x="3876719" y="5002534"/>
                <a:ext cx="568835" cy="690563"/>
                <a:chOff x="3339" y="1023"/>
                <a:chExt cx="571" cy="465"/>
              </a:xfrm>
            </p:grpSpPr>
            <p:sp>
              <p:nvSpPr>
                <p:cNvPr id="74804" name="Freeform 87"/>
                <p:cNvSpPr>
                  <a:spLocks noChangeArrowheads="1"/>
                </p:cNvSpPr>
                <p:nvPr/>
              </p:nvSpPr>
              <p:spPr bwMode="auto">
                <a:xfrm>
                  <a:off x="3339" y="1023"/>
                  <a:ext cx="571" cy="465"/>
                </a:xfrm>
                <a:custGeom>
                  <a:avLst/>
                  <a:gdLst>
                    <a:gd name="T0" fmla="*/ 0 w 571"/>
                    <a:gd name="T1" fmla="*/ 237 h 475"/>
                    <a:gd name="T2" fmla="*/ 571 w 571"/>
                    <a:gd name="T3" fmla="*/ 237 h 475"/>
                    <a:gd name="T4" fmla="*/ 0 w 571"/>
                    <a:gd name="T5" fmla="*/ 237 h 475"/>
                    <a:gd name="T6" fmla="*/ 0 60000 65536"/>
                    <a:gd name="T7" fmla="*/ 0 60000 65536"/>
                    <a:gd name="T8" fmla="*/ 0 60000 65536"/>
                    <a:gd name="T9" fmla="*/ 0 w 571"/>
                    <a:gd name="T10" fmla="*/ 0 h 475"/>
                    <a:gd name="T11" fmla="*/ 571 w 571"/>
                    <a:gd name="T12" fmla="*/ 475 h 4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1" h="475">
                      <a:moveTo>
                        <a:pt x="0" y="237"/>
                      </a:moveTo>
                      <a:cubicBezTo>
                        <a:pt x="0" y="0"/>
                        <a:pt x="571" y="0"/>
                        <a:pt x="571" y="237"/>
                      </a:cubicBezTo>
                      <a:cubicBezTo>
                        <a:pt x="571" y="475"/>
                        <a:pt x="0" y="475"/>
                        <a:pt x="0" y="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hu-HU"/>
                </a:p>
              </p:txBody>
            </p:sp>
            <p:sp>
              <p:nvSpPr>
                <p:cNvPr id="748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627" y="1135"/>
                  <a:ext cx="138" cy="116"/>
                </a:xfrm>
                <a:prstGeom prst="line">
                  <a:avLst/>
                </a:prstGeom>
                <a:noFill/>
                <a:ln w="50800" cap="rnd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747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noisy neighbour problem</a:t>
            </a:r>
          </a:p>
        </p:txBody>
      </p:sp>
      <p:grpSp>
        <p:nvGrpSpPr>
          <p:cNvPr id="74756" name="Group 99"/>
          <p:cNvGrpSpPr>
            <a:grpSpLocks/>
          </p:cNvGrpSpPr>
          <p:nvPr/>
        </p:nvGrpSpPr>
        <p:grpSpPr bwMode="auto">
          <a:xfrm>
            <a:off x="1173163" y="5327650"/>
            <a:ext cx="6518275" cy="1150938"/>
            <a:chOff x="1289761" y="5086505"/>
            <a:chExt cx="6518220" cy="1152128"/>
          </a:xfrm>
        </p:grpSpPr>
        <p:sp>
          <p:nvSpPr>
            <p:cNvPr id="4" name="Lekerekített téglalap 45"/>
            <p:cNvSpPr/>
            <p:nvPr/>
          </p:nvSpPr>
          <p:spPr>
            <a:xfrm>
              <a:off x="1289761" y="5086505"/>
              <a:ext cx="6518220" cy="11521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hu-HU" sz="2400" b="1" dirty="0">
                  <a:solidFill>
                    <a:schemeClr val="tx1"/>
                  </a:solidFill>
                </a:rPr>
                <a:t>Hypervisor</a:t>
              </a:r>
              <a:r>
                <a:rPr lang="en-US" sz="2400" b="1" dirty="0">
                  <a:solidFill>
                    <a:schemeClr val="tx1"/>
                  </a:solidFill>
                </a:rPr>
                <a:t>	</a:t>
              </a:r>
            </a:p>
          </p:txBody>
        </p:sp>
        <p:grpSp>
          <p:nvGrpSpPr>
            <p:cNvPr id="74770" name="Group 32"/>
            <p:cNvGrpSpPr>
              <a:grpSpLocks/>
            </p:cNvGrpSpPr>
            <p:nvPr/>
          </p:nvGrpSpPr>
          <p:grpSpPr bwMode="auto">
            <a:xfrm>
              <a:off x="1594777" y="5335276"/>
              <a:ext cx="3692258" cy="690563"/>
              <a:chOff x="753296" y="5002534"/>
              <a:chExt cx="3692258" cy="690563"/>
            </a:xfrm>
          </p:grpSpPr>
          <p:grpSp>
            <p:nvGrpSpPr>
              <p:cNvPr id="74771" name="Group 56"/>
              <p:cNvGrpSpPr>
                <a:grpSpLocks/>
              </p:cNvGrpSpPr>
              <p:nvPr/>
            </p:nvGrpSpPr>
            <p:grpSpPr bwMode="auto">
              <a:xfrm>
                <a:off x="753296" y="5200972"/>
                <a:ext cx="2271894" cy="344488"/>
                <a:chOff x="5225" y="958"/>
                <a:chExt cx="834" cy="500"/>
              </a:xfrm>
            </p:grpSpPr>
            <p:sp>
              <p:nvSpPr>
                <p:cNvPr id="74778" name="Rectangle 57"/>
                <p:cNvSpPr>
                  <a:spLocks noChangeArrowheads="1"/>
                </p:cNvSpPr>
                <p:nvPr/>
              </p:nvSpPr>
              <p:spPr bwMode="auto">
                <a:xfrm>
                  <a:off x="5966" y="1283"/>
                  <a:ext cx="93" cy="173"/>
                </a:xfrm>
                <a:prstGeom prst="rect">
                  <a:avLst/>
                </a:prstGeom>
                <a:solidFill>
                  <a:srgbClr val="DA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79" name="Rectangle 58"/>
                <p:cNvSpPr>
                  <a:spLocks noChangeArrowheads="1"/>
                </p:cNvSpPr>
                <p:nvPr/>
              </p:nvSpPr>
              <p:spPr bwMode="auto">
                <a:xfrm>
                  <a:off x="5225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0" name="Rectangle 59"/>
                <p:cNvSpPr>
                  <a:spLocks noChangeArrowheads="1"/>
                </p:cNvSpPr>
                <p:nvPr/>
              </p:nvSpPr>
              <p:spPr bwMode="auto">
                <a:xfrm>
                  <a:off x="5332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1" name="Rectangle 60"/>
                <p:cNvSpPr>
                  <a:spLocks noChangeArrowheads="1"/>
                </p:cNvSpPr>
                <p:nvPr/>
              </p:nvSpPr>
              <p:spPr bwMode="auto">
                <a:xfrm>
                  <a:off x="5436" y="1283"/>
                  <a:ext cx="95" cy="173"/>
                </a:xfrm>
                <a:prstGeom prst="rect">
                  <a:avLst/>
                </a:prstGeom>
                <a:solidFill>
                  <a:srgbClr val="DA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2" name="Rectangle 61"/>
                <p:cNvSpPr>
                  <a:spLocks noChangeArrowheads="1"/>
                </p:cNvSpPr>
                <p:nvPr/>
              </p:nvSpPr>
              <p:spPr bwMode="auto">
                <a:xfrm>
                  <a:off x="5860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3" name="Rectangle 62"/>
                <p:cNvSpPr>
                  <a:spLocks noChangeArrowheads="1"/>
                </p:cNvSpPr>
                <p:nvPr/>
              </p:nvSpPr>
              <p:spPr bwMode="auto">
                <a:xfrm>
                  <a:off x="5543" y="1283"/>
                  <a:ext cx="92" cy="173"/>
                </a:xfrm>
                <a:prstGeom prst="rect">
                  <a:avLst/>
                </a:prstGeom>
                <a:solidFill>
                  <a:srgbClr val="DA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4" name="Rectangle 63"/>
                <p:cNvSpPr>
                  <a:spLocks noChangeArrowheads="1"/>
                </p:cNvSpPr>
                <p:nvPr/>
              </p:nvSpPr>
              <p:spPr bwMode="auto">
                <a:xfrm>
                  <a:off x="5754" y="1349"/>
                  <a:ext cx="94" cy="109"/>
                </a:xfrm>
                <a:prstGeom prst="rect">
                  <a:avLst/>
                </a:prstGeom>
                <a:solidFill>
                  <a:srgbClr val="DA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5" name="Rectangle 64"/>
                <p:cNvSpPr>
                  <a:spLocks noChangeArrowheads="1"/>
                </p:cNvSpPr>
                <p:nvPr/>
              </p:nvSpPr>
              <p:spPr bwMode="auto">
                <a:xfrm>
                  <a:off x="5648" y="1283"/>
                  <a:ext cx="94" cy="173"/>
                </a:xfrm>
                <a:prstGeom prst="rect">
                  <a:avLst/>
                </a:prstGeom>
                <a:solidFill>
                  <a:srgbClr val="DA0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6" name="Rectangle 65"/>
                <p:cNvSpPr>
                  <a:spLocks noChangeArrowheads="1"/>
                </p:cNvSpPr>
                <p:nvPr/>
              </p:nvSpPr>
              <p:spPr bwMode="auto">
                <a:xfrm>
                  <a:off x="5966" y="1121"/>
                  <a:ext cx="93" cy="174"/>
                </a:xfrm>
                <a:prstGeom prst="rect">
                  <a:avLst/>
                </a:prstGeom>
                <a:solidFill>
                  <a:srgbClr val="FBD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7" name="Rectangle 66"/>
                <p:cNvSpPr>
                  <a:spLocks noChangeArrowheads="1"/>
                </p:cNvSpPr>
                <p:nvPr/>
              </p:nvSpPr>
              <p:spPr bwMode="auto">
                <a:xfrm>
                  <a:off x="5225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8" name="Rectangle 67"/>
                <p:cNvSpPr>
                  <a:spLocks noChangeArrowheads="1"/>
                </p:cNvSpPr>
                <p:nvPr/>
              </p:nvSpPr>
              <p:spPr bwMode="auto">
                <a:xfrm>
                  <a:off x="5332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89" name="Rectangle 68"/>
                <p:cNvSpPr>
                  <a:spLocks noChangeArrowheads="1"/>
                </p:cNvSpPr>
                <p:nvPr/>
              </p:nvSpPr>
              <p:spPr bwMode="auto">
                <a:xfrm>
                  <a:off x="5436" y="1218"/>
                  <a:ext cx="95" cy="77"/>
                </a:xfrm>
                <a:prstGeom prst="rect">
                  <a:avLst/>
                </a:prstGeom>
                <a:solidFill>
                  <a:srgbClr val="FBD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90" name="Rectangle 69"/>
                <p:cNvSpPr>
                  <a:spLocks noChangeArrowheads="1"/>
                </p:cNvSpPr>
                <p:nvPr/>
              </p:nvSpPr>
              <p:spPr bwMode="auto">
                <a:xfrm>
                  <a:off x="5860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91" name="Rectangle 70"/>
                <p:cNvSpPr>
                  <a:spLocks noChangeArrowheads="1"/>
                </p:cNvSpPr>
                <p:nvPr/>
              </p:nvSpPr>
              <p:spPr bwMode="auto">
                <a:xfrm>
                  <a:off x="5543" y="1121"/>
                  <a:ext cx="92" cy="174"/>
                </a:xfrm>
                <a:prstGeom prst="rect">
                  <a:avLst/>
                </a:prstGeom>
                <a:solidFill>
                  <a:srgbClr val="FBD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92" name="Rectangle 71"/>
                <p:cNvSpPr>
                  <a:spLocks noChangeArrowheads="1"/>
                </p:cNvSpPr>
                <p:nvPr/>
              </p:nvSpPr>
              <p:spPr bwMode="auto">
                <a:xfrm>
                  <a:off x="5648" y="1121"/>
                  <a:ext cx="94" cy="174"/>
                </a:xfrm>
                <a:prstGeom prst="rect">
                  <a:avLst/>
                </a:prstGeom>
                <a:solidFill>
                  <a:srgbClr val="FBD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93" name="Rectangle 72"/>
                <p:cNvSpPr>
                  <a:spLocks noChangeArrowheads="1"/>
                </p:cNvSpPr>
                <p:nvPr/>
              </p:nvSpPr>
              <p:spPr bwMode="auto">
                <a:xfrm>
                  <a:off x="5966" y="958"/>
                  <a:ext cx="93" cy="172"/>
                </a:xfrm>
                <a:prstGeom prst="rect">
                  <a:avLst/>
                </a:prstGeom>
                <a:solidFill>
                  <a:srgbClr val="00C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94" name="Rectangle 73"/>
                <p:cNvSpPr>
                  <a:spLocks noChangeArrowheads="1"/>
                </p:cNvSpPr>
                <p:nvPr/>
              </p:nvSpPr>
              <p:spPr bwMode="auto">
                <a:xfrm>
                  <a:off x="5225" y="958"/>
                  <a:ext cx="94" cy="172"/>
                </a:xfrm>
                <a:prstGeom prst="rect">
                  <a:avLst/>
                </a:prstGeom>
                <a:solidFill>
                  <a:srgbClr val="00C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95" name="Rectangle 74"/>
                <p:cNvSpPr>
                  <a:spLocks noChangeArrowheads="1"/>
                </p:cNvSpPr>
                <p:nvPr/>
              </p:nvSpPr>
              <p:spPr bwMode="auto">
                <a:xfrm>
                  <a:off x="5332" y="1024"/>
                  <a:ext cx="94" cy="108"/>
                </a:xfrm>
                <a:prstGeom prst="rect">
                  <a:avLst/>
                </a:prstGeom>
                <a:solidFill>
                  <a:srgbClr val="00C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96" name="Rectangle 75"/>
                <p:cNvSpPr>
                  <a:spLocks noChangeArrowheads="1"/>
                </p:cNvSpPr>
                <p:nvPr/>
              </p:nvSpPr>
              <p:spPr bwMode="auto">
                <a:xfrm>
                  <a:off x="5860" y="958"/>
                  <a:ext cx="94" cy="172"/>
                </a:xfrm>
                <a:prstGeom prst="rect">
                  <a:avLst/>
                </a:prstGeom>
                <a:solidFill>
                  <a:srgbClr val="00C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97" name="Rectangle 76"/>
                <p:cNvSpPr>
                  <a:spLocks noChangeArrowheads="1"/>
                </p:cNvSpPr>
                <p:nvPr/>
              </p:nvSpPr>
              <p:spPr bwMode="auto">
                <a:xfrm>
                  <a:off x="5543" y="990"/>
                  <a:ext cx="92" cy="142"/>
                </a:xfrm>
                <a:prstGeom prst="rect">
                  <a:avLst/>
                </a:prstGeom>
                <a:solidFill>
                  <a:srgbClr val="00C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798" name="Rectangle 77"/>
                <p:cNvSpPr>
                  <a:spLocks noChangeArrowheads="1"/>
                </p:cNvSpPr>
                <p:nvPr/>
              </p:nvSpPr>
              <p:spPr bwMode="auto">
                <a:xfrm>
                  <a:off x="5648" y="958"/>
                  <a:ext cx="94" cy="172"/>
                </a:xfrm>
                <a:prstGeom prst="rect">
                  <a:avLst/>
                </a:prstGeom>
                <a:solidFill>
                  <a:srgbClr val="00C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4772" name="Group 78"/>
              <p:cNvGrpSpPr>
                <a:grpSpLocks/>
              </p:cNvGrpSpPr>
              <p:nvPr/>
            </p:nvGrpSpPr>
            <p:grpSpPr bwMode="auto">
              <a:xfrm>
                <a:off x="3238934" y="5002534"/>
                <a:ext cx="567112" cy="690563"/>
                <a:chOff x="3339" y="1023"/>
                <a:chExt cx="571" cy="465"/>
              </a:xfrm>
            </p:grpSpPr>
            <p:sp>
              <p:nvSpPr>
                <p:cNvPr id="74776" name="Freeform 79"/>
                <p:cNvSpPr>
                  <a:spLocks noChangeArrowheads="1"/>
                </p:cNvSpPr>
                <p:nvPr/>
              </p:nvSpPr>
              <p:spPr bwMode="auto">
                <a:xfrm>
                  <a:off x="3339" y="1023"/>
                  <a:ext cx="571" cy="465"/>
                </a:xfrm>
                <a:custGeom>
                  <a:avLst/>
                  <a:gdLst>
                    <a:gd name="T0" fmla="*/ 0 w 571"/>
                    <a:gd name="T1" fmla="*/ 237 h 475"/>
                    <a:gd name="T2" fmla="*/ 571 w 571"/>
                    <a:gd name="T3" fmla="*/ 237 h 475"/>
                    <a:gd name="T4" fmla="*/ 0 w 571"/>
                    <a:gd name="T5" fmla="*/ 237 h 475"/>
                    <a:gd name="T6" fmla="*/ 0 60000 65536"/>
                    <a:gd name="T7" fmla="*/ 0 60000 65536"/>
                    <a:gd name="T8" fmla="*/ 0 60000 65536"/>
                    <a:gd name="T9" fmla="*/ 0 w 571"/>
                    <a:gd name="T10" fmla="*/ 0 h 475"/>
                    <a:gd name="T11" fmla="*/ 571 w 571"/>
                    <a:gd name="T12" fmla="*/ 475 h 4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1" h="475">
                      <a:moveTo>
                        <a:pt x="0" y="237"/>
                      </a:moveTo>
                      <a:cubicBezTo>
                        <a:pt x="0" y="0"/>
                        <a:pt x="571" y="0"/>
                        <a:pt x="571" y="237"/>
                      </a:cubicBezTo>
                      <a:cubicBezTo>
                        <a:pt x="571" y="475"/>
                        <a:pt x="0" y="475"/>
                        <a:pt x="0" y="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hu-HU"/>
                </a:p>
              </p:txBody>
            </p:sp>
            <p:sp>
              <p:nvSpPr>
                <p:cNvPr id="7477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627" y="1135"/>
                  <a:ext cx="138" cy="116"/>
                </a:xfrm>
                <a:prstGeom prst="line">
                  <a:avLst/>
                </a:prstGeom>
                <a:noFill/>
                <a:ln w="50800">
                  <a:solidFill>
                    <a:srgbClr val="DA003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hu-HU"/>
                </a:p>
              </p:txBody>
            </p:sp>
          </p:grpSp>
          <p:grpSp>
            <p:nvGrpSpPr>
              <p:cNvPr id="74773" name="Group 86"/>
              <p:cNvGrpSpPr>
                <a:grpSpLocks/>
              </p:cNvGrpSpPr>
              <p:nvPr/>
            </p:nvGrpSpPr>
            <p:grpSpPr bwMode="auto">
              <a:xfrm flipV="1">
                <a:off x="3876719" y="5002534"/>
                <a:ext cx="568835" cy="690563"/>
                <a:chOff x="3339" y="1023"/>
                <a:chExt cx="571" cy="465"/>
              </a:xfrm>
            </p:grpSpPr>
            <p:sp>
              <p:nvSpPr>
                <p:cNvPr id="74774" name="Freeform 87"/>
                <p:cNvSpPr>
                  <a:spLocks noChangeArrowheads="1"/>
                </p:cNvSpPr>
                <p:nvPr/>
              </p:nvSpPr>
              <p:spPr bwMode="auto">
                <a:xfrm>
                  <a:off x="3339" y="1023"/>
                  <a:ext cx="571" cy="465"/>
                </a:xfrm>
                <a:custGeom>
                  <a:avLst/>
                  <a:gdLst>
                    <a:gd name="T0" fmla="*/ 0 w 571"/>
                    <a:gd name="T1" fmla="*/ 237 h 475"/>
                    <a:gd name="T2" fmla="*/ 571 w 571"/>
                    <a:gd name="T3" fmla="*/ 237 h 475"/>
                    <a:gd name="T4" fmla="*/ 0 w 571"/>
                    <a:gd name="T5" fmla="*/ 237 h 475"/>
                    <a:gd name="T6" fmla="*/ 0 60000 65536"/>
                    <a:gd name="T7" fmla="*/ 0 60000 65536"/>
                    <a:gd name="T8" fmla="*/ 0 60000 65536"/>
                    <a:gd name="T9" fmla="*/ 0 w 571"/>
                    <a:gd name="T10" fmla="*/ 0 h 475"/>
                    <a:gd name="T11" fmla="*/ 571 w 571"/>
                    <a:gd name="T12" fmla="*/ 475 h 4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1" h="475">
                      <a:moveTo>
                        <a:pt x="0" y="237"/>
                      </a:moveTo>
                      <a:cubicBezTo>
                        <a:pt x="0" y="0"/>
                        <a:pt x="571" y="0"/>
                        <a:pt x="571" y="237"/>
                      </a:cubicBezTo>
                      <a:cubicBezTo>
                        <a:pt x="571" y="475"/>
                        <a:pt x="0" y="475"/>
                        <a:pt x="0" y="2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hu-HU"/>
                </a:p>
              </p:txBody>
            </p:sp>
            <p:sp>
              <p:nvSpPr>
                <p:cNvPr id="7477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627" y="1135"/>
                  <a:ext cx="138" cy="116"/>
                </a:xfrm>
                <a:prstGeom prst="line">
                  <a:avLst/>
                </a:prstGeom>
                <a:noFill/>
                <a:ln w="50800">
                  <a:solidFill>
                    <a:srgbClr val="DA003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hu-HU"/>
                </a:p>
              </p:txBody>
            </p:sp>
          </p:grpSp>
        </p:grpSp>
      </p:grpSp>
      <p:grpSp>
        <p:nvGrpSpPr>
          <p:cNvPr id="74757" name="Group 97"/>
          <p:cNvGrpSpPr>
            <a:grpSpLocks/>
          </p:cNvGrpSpPr>
          <p:nvPr/>
        </p:nvGrpSpPr>
        <p:grpSpPr bwMode="auto">
          <a:xfrm>
            <a:off x="457200" y="1044575"/>
            <a:ext cx="3560763" cy="3032125"/>
            <a:chOff x="456580" y="1163894"/>
            <a:chExt cx="3561282" cy="3032886"/>
          </a:xfrm>
        </p:grpSpPr>
        <p:sp>
          <p:nvSpPr>
            <p:cNvPr id="35" name="Lekerekített téglalap 45"/>
            <p:cNvSpPr/>
            <p:nvPr/>
          </p:nvSpPr>
          <p:spPr>
            <a:xfrm>
              <a:off x="456580" y="1163894"/>
              <a:ext cx="3561282" cy="3032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hu-HU" sz="2400" b="1" dirty="0">
                  <a:solidFill>
                    <a:schemeClr val="tx1"/>
                  </a:solidFill>
                </a:rPr>
                <a:t>Tenant</a:t>
              </a:r>
              <a:r>
                <a:rPr lang="en-US" sz="2400" b="1" dirty="0">
                  <a:solidFill>
                    <a:schemeClr val="tx1"/>
                  </a:solidFill>
                </a:rPr>
                <a:t>	</a:t>
              </a:r>
            </a:p>
          </p:txBody>
        </p:sp>
        <p:pic>
          <p:nvPicPr>
            <p:cNvPr id="7476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57" y="1583730"/>
              <a:ext cx="249555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758" name="Group 65"/>
          <p:cNvGrpSpPr>
            <a:grpSpLocks/>
          </p:cNvGrpSpPr>
          <p:nvPr/>
        </p:nvGrpSpPr>
        <p:grpSpPr bwMode="auto">
          <a:xfrm>
            <a:off x="4899025" y="1044575"/>
            <a:ext cx="3562350" cy="3032125"/>
            <a:chOff x="4899724" y="1163894"/>
            <a:chExt cx="3561282" cy="3032886"/>
          </a:xfrm>
        </p:grpSpPr>
        <p:sp>
          <p:nvSpPr>
            <p:cNvPr id="67" name="Lekerekített téglalap 45"/>
            <p:cNvSpPr/>
            <p:nvPr/>
          </p:nvSpPr>
          <p:spPr>
            <a:xfrm>
              <a:off x="4899724" y="1163894"/>
              <a:ext cx="3561282" cy="303288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hu-HU" sz="2400" b="1" dirty="0">
                  <a:solidFill>
                    <a:schemeClr val="tx1"/>
                  </a:solidFill>
                </a:rPr>
                <a:t>Neighbor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7476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836" y="1397535"/>
              <a:ext cx="1809750" cy="20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Up Arrow 100"/>
          <p:cNvSpPr/>
          <p:nvPr/>
        </p:nvSpPr>
        <p:spPr>
          <a:xfrm>
            <a:off x="2070100" y="4791075"/>
            <a:ext cx="484188" cy="531813"/>
          </a:xfrm>
          <a:prstGeom prst="upArrow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36" name="Up Arrow 135"/>
          <p:cNvSpPr/>
          <p:nvPr/>
        </p:nvSpPr>
        <p:spPr>
          <a:xfrm>
            <a:off x="6413500" y="4791075"/>
            <a:ext cx="484188" cy="531813"/>
          </a:xfrm>
          <a:prstGeom prst="upArrow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976938" y="2708920"/>
            <a:ext cx="741172" cy="136778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3624265" y="4076700"/>
            <a:ext cx="2352818" cy="14986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 flipV="1">
            <a:off x="2919240" y="3392810"/>
            <a:ext cx="830855" cy="218249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82502" y="836712"/>
            <a:ext cx="1221546" cy="3108253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00000" lon="204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2"/>
                </a:solidFill>
              </a:rPr>
              <a:t>Logic „fence”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Same, but different?</a:t>
            </a:r>
            <a:endParaRPr lang="hu-HU" dirty="0"/>
          </a:p>
        </p:txBody>
      </p:sp>
      <p:sp>
        <p:nvSpPr>
          <p:cNvPr id="4" name="tower"/>
          <p:cNvSpPr>
            <a:spLocks noEditPoints="1" noChangeArrowheads="1"/>
          </p:cNvSpPr>
          <p:nvPr/>
        </p:nvSpPr>
        <p:spPr bwMode="auto">
          <a:xfrm>
            <a:off x="364832" y="3037469"/>
            <a:ext cx="2550983" cy="260183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dirty="0" smtClean="0"/>
              <a:t>Normal</a:t>
            </a:r>
            <a:br>
              <a:rPr lang="hu-HU" dirty="0" smtClean="0"/>
            </a:br>
            <a:r>
              <a:rPr lang="hu-HU" dirty="0" smtClean="0"/>
              <a:t>workload</a:t>
            </a:r>
            <a:endParaRPr lang="hu-H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1109989" cy="1506627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20914265">
            <a:off x="1747627" y="3157724"/>
            <a:ext cx="272737" cy="134818"/>
          </a:xfrm>
          <a:prstGeom prst="rtTriangle">
            <a:avLst/>
          </a:prstGeom>
          <a:solidFill>
            <a:srgbClr val="92D050"/>
          </a:solidFill>
          <a:ln w="38100">
            <a:noFill/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rot="20463449" flipH="1">
            <a:off x="2248337" y="3119745"/>
            <a:ext cx="245483" cy="163051"/>
          </a:xfrm>
          <a:prstGeom prst="rtTriangl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696571" flipH="1">
            <a:off x="2216813" y="3149775"/>
            <a:ext cx="211504" cy="143050"/>
          </a:xfrm>
          <a:prstGeom prst="rtTriangl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 rot="20463449" flipH="1">
            <a:off x="1687111" y="3115861"/>
            <a:ext cx="45719" cy="165687"/>
          </a:xfrm>
          <a:prstGeom prst="rtTriangl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3256583"/>
            <a:ext cx="236726" cy="45719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0" name="tower"/>
          <p:cNvSpPr>
            <a:spLocks noEditPoints="1" noChangeArrowheads="1"/>
          </p:cNvSpPr>
          <p:nvPr/>
        </p:nvSpPr>
        <p:spPr bwMode="auto">
          <a:xfrm>
            <a:off x="3491880" y="3059410"/>
            <a:ext cx="2664296" cy="260183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dirty="0" smtClean="0"/>
              <a:t>Denial of Service</a:t>
            </a:r>
            <a:br>
              <a:rPr lang="hu-HU" dirty="0" smtClean="0"/>
            </a:br>
            <a:r>
              <a:rPr lang="hu-HU" dirty="0" smtClean="0"/>
              <a:t>attack</a:t>
            </a:r>
            <a:endParaRPr lang="hu-H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72" y="1139601"/>
            <a:ext cx="3209060" cy="2145383"/>
          </a:xfrm>
          <a:prstGeom prst="rect">
            <a:avLst/>
          </a:prstGeom>
        </p:spPr>
      </p:pic>
      <p:sp>
        <p:nvSpPr>
          <p:cNvPr id="28" name="tower"/>
          <p:cNvSpPr>
            <a:spLocks noEditPoints="1" noChangeArrowheads="1"/>
          </p:cNvSpPr>
          <p:nvPr/>
        </p:nvSpPr>
        <p:spPr bwMode="auto">
          <a:xfrm>
            <a:off x="6952978" y="3059410"/>
            <a:ext cx="736435" cy="260183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u-HU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19" y="1840314"/>
            <a:ext cx="1109989" cy="15066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01527" y="2435745"/>
            <a:ext cx="16450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Overload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8524" y="5749931"/>
            <a:ext cx="185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Noisy neighbour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22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Short transient faults – long recovery</a:t>
            </a:r>
          </a:p>
        </p:txBody>
      </p:sp>
      <p:pic>
        <p:nvPicPr>
          <p:cNvPr id="72706" name="Picture 3" descr="C:\docroot\FTSRG\SessionStore\2012_01_02_ICACON_2012\invmkick_noif_q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65175"/>
            <a:ext cx="88931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0825" y="4437063"/>
            <a:ext cx="2776538" cy="936625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2800" b="1" dirty="0">
                <a:solidFill>
                  <a:srgbClr val="FF0000"/>
                </a:solidFill>
              </a:rPr>
              <a:t>8 sec platform overload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27363" y="4292600"/>
            <a:ext cx="5381625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27363" y="2538413"/>
            <a:ext cx="1497012" cy="168275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>
                <a:solidFill>
                  <a:srgbClr val="FF0000"/>
                </a:solidFill>
              </a:rPr>
              <a:t>30 sec </a:t>
            </a:r>
            <a:br>
              <a:rPr lang="hu-HU" sz="2800" b="1" dirty="0">
                <a:solidFill>
                  <a:srgbClr val="FF0000"/>
                </a:solidFill>
              </a:rPr>
            </a:br>
            <a:r>
              <a:rPr lang="hu-HU" sz="2800" b="1" dirty="0">
                <a:solidFill>
                  <a:srgbClr val="FF0000"/>
                </a:solidFill>
              </a:rPr>
              <a:t>service </a:t>
            </a:r>
            <a:br>
              <a:rPr lang="hu-HU" sz="2800" b="1" dirty="0">
                <a:solidFill>
                  <a:srgbClr val="FF0000"/>
                </a:solidFill>
              </a:rPr>
            </a:br>
            <a:r>
              <a:rPr lang="hu-HU" sz="2800" b="1" dirty="0">
                <a:solidFill>
                  <a:srgbClr val="FF0000"/>
                </a:solidFill>
              </a:rPr>
              <a:t>outage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27363" y="4292600"/>
            <a:ext cx="1562100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16463" y="3663950"/>
            <a:ext cx="3692525" cy="84455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>
                <a:solidFill>
                  <a:srgbClr val="FF0000"/>
                </a:solidFill>
              </a:rPr>
              <a:t>120 sec SLA violation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89463" y="1268413"/>
            <a:ext cx="0" cy="45370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27363" y="4440238"/>
            <a:ext cx="447675" cy="136842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675" y="1052513"/>
            <a:ext cx="2303463" cy="1682750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>
                <a:solidFill>
                  <a:srgbClr val="FF0000"/>
                </a:solidFill>
              </a:rPr>
              <a:t>As if you unplug your desktop for a second...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8" y="836613"/>
            <a:ext cx="6323012" cy="5529262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6443663" y="4437063"/>
            <a:ext cx="0" cy="1258887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59563" y="4221163"/>
            <a:ext cx="2305050" cy="168275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>
                <a:solidFill>
                  <a:srgbClr val="FF0000"/>
                </a:solidFill>
              </a:rPr>
              <a:t>Variance tolerable by overcapacity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59113" y="1268413"/>
            <a:ext cx="865187" cy="3240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3663" y="1196975"/>
            <a:ext cx="2673350" cy="3024188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>
                <a:solidFill>
                  <a:srgbClr val="FF0000"/>
                </a:solidFill>
              </a:rPr>
              <a:t>Performance outage intolerable by overcapacity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800" dirty="0" smtClean="0"/>
              <a:t>You don’t need enemies:</a:t>
            </a:r>
            <a:br>
              <a:rPr lang="hu-HU" sz="2800" dirty="0" smtClean="0"/>
            </a:br>
            <a:r>
              <a:rPr lang="hu-HU" sz="2800" dirty="0" smtClean="0"/>
              <a:t>Deterministic (?!) run-time in the </a:t>
            </a:r>
            <a:r>
              <a:rPr lang="hu-HU" sz="2800" dirty="0"/>
              <a:t>public cloud...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28650" y="2844800"/>
            <a:ext cx="7775575" cy="1362075"/>
          </a:xfrm>
        </p:spPr>
        <p:txBody>
          <a:bodyPr/>
          <a:lstStyle/>
          <a:p>
            <a:r>
              <a:rPr lang="hu-HU" smtClean="0"/>
              <a:t>Let’s try it at user level</a:t>
            </a:r>
          </a:p>
        </p:txBody>
      </p:sp>
      <p:sp>
        <p:nvSpPr>
          <p:cNvPr id="76802" name="Text Placeholder 2"/>
          <p:cNvSpPr>
            <a:spLocks noGrp="1"/>
          </p:cNvSpPr>
          <p:nvPr>
            <p:ph type="body" idx="1"/>
          </p:nvPr>
        </p:nvSpPr>
        <p:spPr>
          <a:xfrm>
            <a:off x="628650" y="4195763"/>
            <a:ext cx="7772400" cy="1500187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hu-HU" dirty="0" err="1" smtClean="0"/>
              <a:t>Poor</a:t>
            </a:r>
            <a:r>
              <a:rPr lang="hu-HU" dirty="0" smtClean="0"/>
              <a:t> </a:t>
            </a:r>
            <a:r>
              <a:rPr lang="hu-HU" dirty="0" smtClean="0"/>
              <a:t>observability </a:t>
            </a:r>
            <a:r>
              <a:rPr lang="hu-HU" dirty="0" smtClean="0"/>
              <a:t>of the platform necessitates self-*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Mystery shopper &amp; service QoS</a:t>
            </a:r>
          </a:p>
        </p:txBody>
      </p:sp>
      <p:pic>
        <p:nvPicPr>
          <p:cNvPr id="80898" name="Picture 3" descr="C:\docroot\FTSRG\SessionStore\2012_01_02_ICACON_2012\kisfi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04850"/>
            <a:ext cx="8964613" cy="580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124075" y="1223963"/>
            <a:ext cx="503238" cy="21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95738" y="2060575"/>
            <a:ext cx="504825" cy="21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995488" y="4852988"/>
            <a:ext cx="360362" cy="7921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80902" name="TextBox 6"/>
          <p:cNvSpPr txBox="1">
            <a:spLocks noChangeArrowheads="1"/>
          </p:cNvSpPr>
          <p:nvPr/>
        </p:nvSpPr>
        <p:spPr bwMode="auto">
          <a:xfrm>
            <a:off x="331788" y="4797425"/>
            <a:ext cx="1979612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b="1">
                <a:solidFill>
                  <a:schemeClr val="bg1"/>
                </a:solidFill>
              </a:rPr>
              <a:t>VM internal fault</a:t>
            </a:r>
          </a:p>
        </p:txBody>
      </p:sp>
      <p:sp>
        <p:nvSpPr>
          <p:cNvPr id="80903" name="TextBox 9"/>
          <p:cNvSpPr txBox="1">
            <a:spLocks noChangeArrowheads="1"/>
          </p:cNvSpPr>
          <p:nvPr/>
        </p:nvSpPr>
        <p:spPr bwMode="auto">
          <a:xfrm>
            <a:off x="7019925" y="5249863"/>
            <a:ext cx="2032000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b="1">
                <a:solidFill>
                  <a:srgbClr val="FF0000"/>
                </a:solidFill>
              </a:rPr>
              <a:t>Mystery shopper</a:t>
            </a:r>
          </a:p>
        </p:txBody>
      </p:sp>
      <p:sp>
        <p:nvSpPr>
          <p:cNvPr id="80904" name="TextBox 10"/>
          <p:cNvSpPr txBox="1">
            <a:spLocks noChangeArrowheads="1"/>
          </p:cNvSpPr>
          <p:nvPr/>
        </p:nvSpPr>
        <p:spPr bwMode="auto">
          <a:xfrm>
            <a:off x="7112000" y="2636838"/>
            <a:ext cx="19939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b="1">
                <a:solidFill>
                  <a:srgbClr val="0070C0"/>
                </a:solidFill>
              </a:rPr>
              <a:t>Main application</a:t>
            </a:r>
          </a:p>
        </p:txBody>
      </p:sp>
      <p:cxnSp>
        <p:nvCxnSpPr>
          <p:cNvPr id="13" name="Straight Arrow Connector 12"/>
          <p:cNvCxnSpPr>
            <a:endCxn id="5" idx="4"/>
          </p:cNvCxnSpPr>
          <p:nvPr/>
        </p:nvCxnSpPr>
        <p:spPr>
          <a:xfrm flipV="1">
            <a:off x="2268538" y="1439863"/>
            <a:ext cx="107950" cy="42052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98938" y="2276475"/>
            <a:ext cx="192087" cy="35464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4213" y="2781300"/>
            <a:ext cx="174783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b="1">
                <a:solidFill>
                  <a:srgbClr val="FF0000"/>
                </a:solidFill>
              </a:rPr>
              <a:t>Fast detection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00338" y="3370263"/>
            <a:ext cx="1223962" cy="922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b="1"/>
              <a:t>Reaction time</a:t>
            </a:r>
          </a:p>
          <a:p>
            <a:r>
              <a:rPr lang="hu-HU" b="1"/>
              <a:t>window</a:t>
            </a:r>
          </a:p>
        </p:txBody>
      </p:sp>
      <p:cxnSp>
        <p:nvCxnSpPr>
          <p:cNvPr id="22" name="Straight Arrow Connector 21"/>
          <p:cNvCxnSpPr>
            <a:endCxn id="18" idx="1"/>
          </p:cNvCxnSpPr>
          <p:nvPr/>
        </p:nvCxnSpPr>
        <p:spPr>
          <a:xfrm>
            <a:off x="2268538" y="3830638"/>
            <a:ext cx="431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7313" y="2420938"/>
            <a:ext cx="0" cy="1871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6" idx="1"/>
          </p:cNvCxnSpPr>
          <p:nvPr/>
        </p:nvCxnSpPr>
        <p:spPr>
          <a:xfrm>
            <a:off x="4295775" y="3903663"/>
            <a:ext cx="58737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83150" y="1223963"/>
            <a:ext cx="0" cy="32210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83150" y="3441700"/>
            <a:ext cx="1223963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b="1"/>
              <a:t>Reaction time</a:t>
            </a:r>
          </a:p>
          <a:p>
            <a:r>
              <a:rPr lang="hu-HU" b="1"/>
              <a:t>window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343150" y="2554288"/>
            <a:ext cx="279400" cy="316071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148138" y="1331913"/>
            <a:ext cx="711200" cy="432276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3924300" y="4852988"/>
            <a:ext cx="360363" cy="792162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80917" name="TextBox 8"/>
          <p:cNvSpPr txBox="1">
            <a:spLocks noChangeArrowheads="1"/>
          </p:cNvSpPr>
          <p:nvPr/>
        </p:nvSpPr>
        <p:spPr bwMode="auto">
          <a:xfrm>
            <a:off x="3895725" y="4797425"/>
            <a:ext cx="255746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b="1">
                <a:solidFill>
                  <a:schemeClr val="bg1"/>
                </a:solidFill>
              </a:rPr>
              <a:t>Noisy neighbour fault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911725" y="1439863"/>
            <a:ext cx="21971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b="1">
                <a:solidFill>
                  <a:srgbClr val="0070C0"/>
                </a:solidFill>
              </a:rPr>
              <a:t>Application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vs. </a:t>
            </a:r>
            <a:r>
              <a:rPr lang="hu-HU" dirty="0" err="1" smtClean="0"/>
              <a:t>electricity</a:t>
            </a:r>
            <a:endParaRPr lang="hu-HU" dirty="0" smtClean="0"/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117475" y="836613"/>
            <a:ext cx="4094163" cy="3671887"/>
          </a:xfrm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sz="2000" dirty="0" err="1" smtClean="0"/>
              <a:t>Origins</a:t>
            </a:r>
            <a:r>
              <a:rPr lang="hu-HU" sz="2000" dirty="0" smtClean="0"/>
              <a:t>: </a:t>
            </a:r>
            <a:r>
              <a:rPr lang="hu-HU" sz="2000" dirty="0" err="1" smtClean="0"/>
              <a:t>do</a:t>
            </a:r>
            <a:r>
              <a:rPr lang="hu-HU" sz="2000" dirty="0" smtClean="0"/>
              <a:t> </a:t>
            </a:r>
            <a:r>
              <a:rPr lang="hu-HU" sz="2000" dirty="0" err="1" smtClean="0"/>
              <a:t>it</a:t>
            </a:r>
            <a:r>
              <a:rPr lang="hu-HU" sz="2000" dirty="0" smtClean="0"/>
              <a:t> </a:t>
            </a:r>
            <a:r>
              <a:rPr lang="hu-HU" sz="2000" dirty="0" err="1" smtClean="0"/>
              <a:t>yourself</a:t>
            </a:r>
            <a:endParaRPr lang="hu-HU" sz="2400" dirty="0" smtClean="0"/>
          </a:p>
        </p:txBody>
      </p:sp>
      <p:sp>
        <p:nvSpPr>
          <p:cNvPr id="1126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341813" cy="5513387"/>
          </a:xfrm>
          <a:ln w="76200">
            <a:solidFill>
              <a:srgbClr val="762536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dirty="0" err="1" smtClean="0"/>
              <a:t>Utility</a:t>
            </a:r>
            <a:endParaRPr lang="hu-HU" dirty="0" smtClean="0"/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214688" y="6500813"/>
            <a:ext cx="29718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1B354F-2A79-451D-A2C6-51EA148A5CC9}" type="slidenum">
              <a:rPr lang="hu-HU" smtClean="0">
                <a:solidFill>
                  <a:schemeClr val="bg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270" name="Picture 5" descr="C:\Users\User\Desktop\VCLprezi\paks_fill_616x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16063"/>
            <a:ext cx="264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C:\Users\User\Desktop\VCLprezi\Corbis-RR013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65538"/>
            <a:ext cx="1614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C:\Users\User\Desktop\VCLprezi\Csucse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516063"/>
            <a:ext cx="10350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C:\Users\User\Desktop\VCLprezi\IMG_8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827338"/>
            <a:ext cx="13176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C:\Users\User\Desktop\VCLprezi\távvezeté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81525"/>
            <a:ext cx="6540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 descr="C:\Users\User\Desktop\VCLprezi\fogyaszt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357563"/>
            <a:ext cx="13096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 descr="C:\Users\User\Desktop\VCLprezi\em254pe99308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238375"/>
            <a:ext cx="25368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4" descr="C:\Users\User\Desktop\VCLprezi\muto-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300663"/>
            <a:ext cx="13287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0988" y="1268760"/>
            <a:ext cx="31388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/>
                </a:solidFill>
                <a:latin typeface="+mn-lt"/>
              </a:rPr>
              <a:t>Individual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production</a:t>
            </a:r>
            <a:endParaRPr lang="hu-HU" dirty="0" smtClean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/>
                </a:solidFill>
                <a:latin typeface="+mn-lt"/>
              </a:rPr>
              <a:t>Capacity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=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Peak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workload</a:t>
            </a:r>
            <a:endParaRPr lang="hu-HU" dirty="0" smtClean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/>
                </a:solidFill>
                <a:latin typeface="+mn-lt"/>
              </a:rPr>
              <a:t>Low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utilization</a:t>
            </a:r>
            <a:endParaRPr lang="hu-H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7445" y="1330603"/>
            <a:ext cx="20320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/>
                </a:solidFill>
                <a:latin typeface="+mn-lt"/>
              </a:rPr>
              <a:t>Efficient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production</a:t>
            </a:r>
            <a:endParaRPr lang="hu-H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9110" y="1331397"/>
            <a:ext cx="19793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/>
                </a:solidFill>
                <a:latin typeface="+mn-lt"/>
              </a:rPr>
              <a:t>Peak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power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station</a:t>
            </a:r>
            <a:endParaRPr lang="hu-H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2605" y="3154640"/>
            <a:ext cx="21024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/>
                </a:solidFill>
                <a:latin typeface="+mn-lt"/>
              </a:rPr>
              <a:t>Redundancy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control</a:t>
            </a:r>
            <a:endParaRPr lang="hu-H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7296" y="3761085"/>
            <a:ext cx="198426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/>
                </a:solidFill>
                <a:latin typeface="+mn-lt"/>
              </a:rPr>
              <a:t>Worlkloaqd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mgmt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, </a:t>
            </a:r>
            <a:endParaRPr lang="hu-HU" dirty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/>
                </a:solidFill>
                <a:latin typeface="+mn-lt"/>
              </a:rPr>
              <a:t>Monitoring</a:t>
            </a:r>
            <a:endParaRPr lang="hu-HU" dirty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/>
                </a:solidFill>
                <a:latin typeface="+mn-lt"/>
              </a:rPr>
              <a:t>Control</a:t>
            </a:r>
            <a:endParaRPr lang="hu-H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9800" y="4891365"/>
            <a:ext cx="16767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tx2"/>
                </a:solidFill>
                <a:latin typeface="+mn-lt"/>
              </a:rPr>
              <a:t>Interconnection</a:t>
            </a:r>
            <a:endParaRPr lang="hu-H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4320" y="5513665"/>
            <a:ext cx="52129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/>
                </a:solidFill>
                <a:latin typeface="+mn-lt"/>
              </a:rPr>
              <a:t>SLA</a:t>
            </a:r>
            <a:endParaRPr lang="hu-H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Content Placeholder 4"/>
          <p:cNvSpPr txBox="1">
            <a:spLocks/>
          </p:cNvSpPr>
          <p:nvPr/>
        </p:nvSpPr>
        <p:spPr>
          <a:xfrm>
            <a:off x="195263" y="4745038"/>
            <a:ext cx="4016375" cy="1636712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6253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dirty="0" err="1" smtClean="0">
                <a:solidFill>
                  <a:schemeClr val="bg1"/>
                </a:solidFill>
              </a:rPr>
              <a:t>Cloud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computing</a:t>
            </a:r>
            <a:endParaRPr lang="hu-HU" sz="20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2000" dirty="0" err="1" smtClean="0">
                <a:solidFill>
                  <a:schemeClr val="bg1"/>
                </a:solidFill>
              </a:rPr>
              <a:t>Electric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power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u-HU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computing</a:t>
            </a:r>
            <a:r>
              <a:rPr lang="hu-HU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power</a:t>
            </a:r>
            <a:endParaRPr lang="hu-HU" sz="20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2000" dirty="0" err="1" smtClean="0">
                <a:solidFill>
                  <a:schemeClr val="bg1"/>
                </a:solidFill>
              </a:rPr>
              <a:t>Power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station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</a:t>
            </a:r>
            <a:r>
              <a:rPr lang="hu-HU" sz="2000" dirty="0" smtClean="0">
                <a:solidFill>
                  <a:schemeClr val="bg1"/>
                </a:solidFill>
              </a:rPr>
              <a:t>erver</a:t>
            </a:r>
            <a:endParaRPr lang="hu-HU" sz="20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2000" dirty="0" err="1" smtClean="0">
                <a:solidFill>
                  <a:schemeClr val="bg1"/>
                </a:solidFill>
              </a:rPr>
              <a:t>Power</a:t>
            </a:r>
            <a:r>
              <a:rPr lang="hu-HU" sz="2000" dirty="0" smtClean="0">
                <a:solidFill>
                  <a:schemeClr val="bg1"/>
                </a:solidFill>
              </a:rPr>
              <a:t> line </a:t>
            </a:r>
            <a:r>
              <a:rPr lang="hu-HU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Internet</a:t>
            </a:r>
            <a:endParaRPr lang="hu-HU" sz="20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2000" dirty="0" err="1" smtClean="0">
                <a:solidFill>
                  <a:schemeClr val="bg1"/>
                </a:solidFill>
              </a:rPr>
              <a:t>Power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distribution</a:t>
            </a:r>
            <a:r>
              <a:rPr lang="hu-HU" sz="2000" dirty="0" smtClean="0">
                <a:solidFill>
                  <a:schemeClr val="bg1"/>
                </a:solidFill>
              </a:rPr>
              <a:t>, </a:t>
            </a:r>
            <a:r>
              <a:rPr lang="hu-HU" sz="2000" dirty="0" err="1" smtClean="0">
                <a:solidFill>
                  <a:schemeClr val="bg1"/>
                </a:solidFill>
              </a:rPr>
              <a:t>control</a:t>
            </a:r>
            <a:r>
              <a:rPr lang="hu-HU" sz="2000" dirty="0" smtClean="0">
                <a:solidFill>
                  <a:schemeClr val="bg1"/>
                </a:solidFill>
              </a:rPr>
              <a:t>, </a:t>
            </a:r>
            <a:r>
              <a:rPr lang="hu-HU" sz="2000" dirty="0" err="1" smtClean="0">
                <a:solidFill>
                  <a:schemeClr val="bg1"/>
                </a:solidFill>
              </a:rPr>
              <a:t>protection</a:t>
            </a:r>
            <a:r>
              <a:rPr lang="hu-HU" sz="2000" dirty="0" smtClean="0">
                <a:solidFill>
                  <a:schemeClr val="bg1"/>
                </a:solidFill>
              </a:rPr>
              <a:t>, </a:t>
            </a:r>
            <a:r>
              <a:rPr lang="hu-HU" sz="2000" dirty="0" err="1" smtClean="0">
                <a:solidFill>
                  <a:schemeClr val="bg1"/>
                </a:solidFill>
              </a:rPr>
              <a:t>measurement</a:t>
            </a:r>
            <a:endParaRPr lang="hu-HU" sz="20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073525" y="5375275"/>
            <a:ext cx="569913" cy="323850"/>
          </a:xfrm>
          <a:prstGeom prst="rightArrow">
            <a:avLst/>
          </a:prstGeom>
          <a:solidFill>
            <a:srgbClr val="762536"/>
          </a:solidFill>
          <a:ln w="38100">
            <a:solidFill>
              <a:srgbClr val="7625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hu-HU" sz="4100" dirty="0" smtClean="0"/>
              <a:t>Technical</a:t>
            </a:r>
          </a:p>
          <a:p>
            <a:pPr lvl="1">
              <a:defRPr/>
            </a:pPr>
            <a:r>
              <a:rPr lang="hu-HU" sz="3600" dirty="0" smtClean="0"/>
              <a:t>SLA coverage:  </a:t>
            </a:r>
          </a:p>
          <a:p>
            <a:pPr lvl="2">
              <a:defRPr/>
            </a:pPr>
            <a:r>
              <a:rPr lang="hu-HU" sz="3100" dirty="0" smtClean="0"/>
              <a:t>missing </a:t>
            </a:r>
            <a:r>
              <a:rPr lang="hu-HU" sz="3100" dirty="0" smtClean="0">
                <a:solidFill>
                  <a:srgbClr val="C00000"/>
                </a:solidFill>
              </a:rPr>
              <a:t>aspects</a:t>
            </a:r>
          </a:p>
          <a:p>
            <a:pPr lvl="1">
              <a:defRPr/>
            </a:pPr>
            <a:r>
              <a:rPr lang="hu-HU" sz="3600" dirty="0" smtClean="0"/>
              <a:t>Can  be (somewhat) compensated</a:t>
            </a:r>
          </a:p>
          <a:p>
            <a:pPr lvl="2">
              <a:defRPr/>
            </a:pPr>
            <a:r>
              <a:rPr lang="hu-HU" sz="3100" dirty="0" smtClean="0"/>
              <a:t>Cheap computing power -&gt; </a:t>
            </a:r>
            <a:r>
              <a:rPr lang="hu-HU" sz="3100" dirty="0" smtClean="0">
                <a:solidFill>
                  <a:srgbClr val="C00000"/>
                </a:solidFill>
              </a:rPr>
              <a:t>redundancy</a:t>
            </a:r>
          </a:p>
          <a:p>
            <a:pPr lvl="2">
              <a:defRPr/>
            </a:pPr>
            <a:r>
              <a:rPr lang="hu-HU" sz="3100" dirty="0" smtClean="0"/>
              <a:t>„Double” autonomic computing</a:t>
            </a:r>
          </a:p>
          <a:p>
            <a:pPr lvl="3">
              <a:defRPr/>
            </a:pPr>
            <a:r>
              <a:rPr lang="hu-HU" sz="2900" dirty="0" smtClean="0"/>
              <a:t>Cloud level – </a:t>
            </a:r>
            <a:r>
              <a:rPr lang="hu-HU" sz="2900" dirty="0" smtClean="0">
                <a:solidFill>
                  <a:srgbClr val="C00000"/>
                </a:solidFill>
              </a:rPr>
              <a:t>provider</a:t>
            </a:r>
          </a:p>
          <a:p>
            <a:pPr lvl="3">
              <a:defRPr/>
            </a:pPr>
            <a:r>
              <a:rPr lang="hu-HU" sz="2900" dirty="0" smtClean="0"/>
              <a:t>Application level – </a:t>
            </a:r>
            <a:r>
              <a:rPr lang="hu-HU" sz="2900" dirty="0" smtClean="0">
                <a:solidFill>
                  <a:srgbClr val="C00000"/>
                </a:solidFill>
              </a:rPr>
              <a:t>user</a:t>
            </a:r>
            <a:endParaRPr lang="hu-HU" sz="26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hu-HU" sz="4100" dirty="0" smtClean="0"/>
              <a:t>Methodology</a:t>
            </a:r>
          </a:p>
          <a:p>
            <a:pPr lvl="1">
              <a:defRPr/>
            </a:pPr>
            <a:r>
              <a:rPr lang="hu-HU" sz="3600" dirty="0" smtClean="0"/>
              <a:t>Visual exploratory data analysis for </a:t>
            </a:r>
            <a:r>
              <a:rPr lang="hu-HU" sz="3600" dirty="0" smtClean="0">
                <a:solidFill>
                  <a:srgbClr val="C00000"/>
                </a:solidFill>
              </a:rPr>
              <a:t>insight</a:t>
            </a:r>
          </a:p>
          <a:p>
            <a:pPr lvl="1">
              <a:defRPr/>
            </a:pPr>
            <a:r>
              <a:rPr lang="hu-HU" sz="3600" dirty="0" smtClean="0"/>
              <a:t>Algorithmic analysis for </a:t>
            </a:r>
            <a:r>
              <a:rPr lang="hu-HU" sz="3600" dirty="0" smtClean="0">
                <a:solidFill>
                  <a:srgbClr val="C00000"/>
                </a:solidFill>
              </a:rPr>
              <a:t>proofs and evaluation</a:t>
            </a:r>
          </a:p>
          <a:p>
            <a:pPr>
              <a:defRPr/>
            </a:pPr>
            <a:r>
              <a:rPr lang="hu-HU" sz="4100" dirty="0" smtClean="0"/>
              <a:t>Fault-tolerance </a:t>
            </a:r>
            <a:r>
              <a:rPr lang="hu-HU" sz="4100" dirty="0" smtClean="0">
                <a:solidFill>
                  <a:srgbClr val="C00000"/>
                </a:solidFill>
              </a:rPr>
              <a:t>design patterns </a:t>
            </a:r>
            <a:r>
              <a:rPr lang="hu-HU" sz="4100" dirty="0" smtClean="0"/>
              <a:t>revisited</a:t>
            </a:r>
          </a:p>
          <a:p>
            <a:pPr lvl="1">
              <a:defRPr/>
            </a:pPr>
            <a:r>
              <a:rPr lang="hu-HU" sz="3600" dirty="0" smtClean="0"/>
              <a:t>Cheap redundancy in the cloud</a:t>
            </a:r>
          </a:p>
          <a:p>
            <a:pPr>
              <a:defRPr/>
            </a:pPr>
            <a:r>
              <a:rPr lang="hu-HU" i="1" dirty="0" smtClean="0"/>
              <a:t>I. </a:t>
            </a:r>
            <a:r>
              <a:rPr lang="hu-HU" i="1" dirty="0"/>
              <a:t>Kocsis, </a:t>
            </a:r>
            <a:r>
              <a:rPr lang="hu-HU" i="1" dirty="0" smtClean="0"/>
              <a:t>A. </a:t>
            </a:r>
            <a:r>
              <a:rPr lang="hu-HU" i="1" dirty="0"/>
              <a:t>Pataricza </a:t>
            </a:r>
            <a:r>
              <a:rPr lang="hu-HU" i="1" dirty="0" smtClean="0"/>
              <a:t>et al.: </a:t>
            </a:r>
            <a:r>
              <a:rPr lang="hu-HU" b="1" dirty="0" smtClean="0"/>
              <a:t>Analytics of Resource Transients in Cloud Based Applications </a:t>
            </a:r>
            <a:r>
              <a:rPr lang="en-US" i="1" dirty="0" err="1" smtClean="0"/>
              <a:t>Int</a:t>
            </a:r>
            <a:r>
              <a:rPr lang="hu-HU" i="1" dirty="0" smtClean="0"/>
              <a:t>.</a:t>
            </a:r>
            <a:r>
              <a:rPr lang="en-US" i="1" dirty="0" smtClean="0"/>
              <a:t> Journal of Cloud Computing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Virtualization</a:t>
            </a:r>
            <a:endParaRPr lang="hu-HU" dirty="0" smtClean="0"/>
          </a:p>
        </p:txBody>
      </p:sp>
      <p:pic>
        <p:nvPicPr>
          <p:cNvPr id="12291" name="Picture 3" descr="DGRM_DRS_R2_Q408_Com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06575"/>
            <a:ext cx="8591550" cy="4070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44208" y="3501008"/>
            <a:ext cx="1800200" cy="792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glow rad="228600">
              <a:schemeClr val="accent1">
                <a:satMod val="175000"/>
                <a:alpha val="0"/>
              </a:schemeClr>
            </a:glow>
            <a:outerShdw blurRad="50800" dist="38100" dir="2700000" algn="tl" rotWithShape="0">
              <a:schemeClr val="accent1">
                <a:lumMod val="60000"/>
                <a:lumOff val="40000"/>
                <a:alpha val="0"/>
              </a:schemeClr>
            </a:outerShdw>
            <a:reflection stA="0" endPos="510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Reactivity</a:t>
            </a:r>
            <a:r>
              <a:rPr lang="hu-HU" dirty="0" smtClean="0"/>
              <a:t> vs. </a:t>
            </a:r>
            <a:r>
              <a:rPr lang="en-US" dirty="0" smtClean="0"/>
              <a:t>proactivity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Reactive control</a:t>
            </a:r>
          </a:p>
          <a:p>
            <a:pPr lvl="1"/>
            <a:r>
              <a:rPr lang="hu-HU" sz="2000" b="1" i="1" dirty="0" smtClean="0"/>
              <a:t>„</a:t>
            </a:r>
            <a:r>
              <a:rPr lang="en-US" sz="2000" b="1" i="1" dirty="0" smtClean="0">
                <a:solidFill>
                  <a:srgbClr val="FF0000"/>
                </a:solidFill>
              </a:rPr>
              <a:t>acting </a:t>
            </a:r>
            <a:r>
              <a:rPr lang="en-US" sz="2000" b="1" i="1" dirty="0">
                <a:solidFill>
                  <a:srgbClr val="FF0000"/>
                </a:solidFill>
              </a:rPr>
              <a:t>in response </a:t>
            </a:r>
            <a:r>
              <a:rPr lang="en-US" sz="2000" b="1" i="1" dirty="0"/>
              <a:t>to a situation rather than creating or controlling it:</a:t>
            </a:r>
            <a:r>
              <a:rPr lang="hu-HU" sz="2000" b="1" i="1" dirty="0" smtClean="0"/>
              <a:t>”</a:t>
            </a:r>
            <a:endParaRPr lang="hu-HU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Proactive control</a:t>
            </a:r>
          </a:p>
          <a:p>
            <a:pPr lvl="1"/>
            <a:r>
              <a:rPr lang="hu-HU" sz="2000" b="1" i="1" dirty="0" smtClean="0"/>
              <a:t>„</a:t>
            </a:r>
            <a:r>
              <a:rPr lang="en-US" sz="2000" b="1" i="1" dirty="0" smtClean="0">
                <a:solidFill>
                  <a:srgbClr val="FF0000"/>
                </a:solidFill>
              </a:rPr>
              <a:t>controlling</a:t>
            </a:r>
            <a:r>
              <a:rPr lang="en-US" sz="2000" b="1" i="1" dirty="0" smtClean="0"/>
              <a:t> </a:t>
            </a:r>
            <a:r>
              <a:rPr lang="en-US" sz="2000" b="1" i="1" dirty="0"/>
              <a:t>a situation </a:t>
            </a:r>
            <a:r>
              <a:rPr lang="en-US" sz="2000" b="1" i="1" dirty="0">
                <a:solidFill>
                  <a:srgbClr val="FF0000"/>
                </a:solidFill>
              </a:rPr>
              <a:t>rather than</a:t>
            </a:r>
            <a:r>
              <a:rPr lang="en-US" sz="2000" b="1" i="1" dirty="0"/>
              <a:t> just responding to it after </a:t>
            </a:r>
            <a:r>
              <a:rPr lang="en-US" sz="2000" b="1" i="1" dirty="0">
                <a:solidFill>
                  <a:srgbClr val="FF0000"/>
                </a:solidFill>
              </a:rPr>
              <a:t>it has happened</a:t>
            </a:r>
            <a:r>
              <a:rPr lang="en-US" sz="2000" b="1" i="1" dirty="0"/>
              <a:t>:</a:t>
            </a:r>
            <a:r>
              <a:rPr lang="hu-HU" sz="2000" b="1" i="1" dirty="0" smtClean="0"/>
              <a:t>”</a:t>
            </a:r>
            <a:endParaRPr lang="hu-HU" sz="20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214678" y="6500834"/>
            <a:ext cx="2971800" cy="357166"/>
          </a:xfrm>
          <a:prstGeom prst="rect">
            <a:avLst/>
          </a:prstGeom>
        </p:spPr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473796" cy="391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00" y="2924944"/>
            <a:ext cx="4455196" cy="32023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40375"/>
            <a:ext cx="619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4307114"/>
            <a:ext cx="619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1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Standard infrastructure</a:t>
            </a:r>
            <a:r>
              <a:rPr lang="en-US" sz="3200" dirty="0" smtClean="0"/>
              <a:t> for demanding applications</a:t>
            </a:r>
            <a:r>
              <a:rPr lang="hu-HU" sz="3200" dirty="0" smtClean="0"/>
              <a:t>?</a:t>
            </a: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23479"/>
            <a:ext cx="4320480" cy="29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8"/>
          <p:cNvSpPr txBox="1">
            <a:spLocks/>
          </p:cNvSpPr>
          <p:nvPr/>
        </p:nvSpPr>
        <p:spPr bwMode="auto">
          <a:xfrm>
            <a:off x="4553008" y="692696"/>
            <a:ext cx="4590992" cy="55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 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983" y="836577"/>
            <a:ext cx="4812049" cy="551346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hu-HU" dirty="0">
                <a:solidFill>
                  <a:srgbClr val="C00000"/>
                </a:solidFill>
                <a:latin typeface="Arial" charset="0"/>
                <a:cs typeface="Arial" charset="0"/>
              </a:rPr>
              <a:t>Monaco Grand Prix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hu-HU" sz="2400" dirty="0">
                <a:solidFill>
                  <a:prstClr val="black"/>
                </a:solidFill>
                <a:latin typeface="Arial" charset="0"/>
                <a:cs typeface="Arial" charset="0"/>
              </a:rPr>
              <a:t>COTS infrastructure</a:t>
            </a:r>
            <a:br>
              <a:rPr lang="hu-HU" sz="24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sz="2000" dirty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hu-HU" sz="2400" dirty="0">
                <a:solidFill>
                  <a:prstClr val="black"/>
                </a:solidFill>
                <a:latin typeface="Arial" charset="0"/>
                <a:cs typeface="Arial" charset="0"/>
              </a:rPr>
              <a:t> economic efficiency</a:t>
            </a: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Arial" charset="0"/>
                <a:cs typeface="Arial" charset="0"/>
              </a:rPr>
              <a:t>Isolated + monitored high SLA</a:t>
            </a:r>
            <a:br>
              <a:rPr lang="hu-HU" sz="24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sz="2400" dirty="0">
                <a:solidFill>
                  <a:prstClr val="black"/>
                </a:solidFill>
                <a:latin typeface="Arial" charset="0"/>
                <a:cs typeface="Arial" charset="0"/>
              </a:rPr>
              <a:t>	(barriers, road quality)</a:t>
            </a:r>
            <a:br>
              <a:rPr lang="hu-HU" sz="24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sz="2400" dirty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hu-HU" sz="2400" dirty="0">
                <a:solidFill>
                  <a:prstClr val="black"/>
                </a:solidFill>
                <a:latin typeface="Arial" charset="0"/>
                <a:cs typeface="Arial" charset="0"/>
              </a:rPr>
              <a:t> dependability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hu-HU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hu-HU" dirty="0"/>
          </a:p>
        </p:txBody>
      </p:sp>
      <p:pic>
        <p:nvPicPr>
          <p:cNvPr id="19" name="Picture 2" descr="C:\Users\User\Desktop\VCLprezi\muto-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927" y="3517497"/>
            <a:ext cx="4273280" cy="293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8"/>
          <p:cNvSpPr txBox="1">
            <a:spLocks/>
          </p:cNvSpPr>
          <p:nvPr/>
        </p:nvSpPr>
        <p:spPr bwMode="auto">
          <a:xfrm>
            <a:off x="4766631" y="692696"/>
            <a:ext cx="4341873" cy="55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hu-HU" dirty="0" smtClean="0">
                <a:solidFill>
                  <a:srgbClr val="C00000"/>
                </a:solidFill>
              </a:rPr>
              <a:t>Power supply to an ER</a:t>
            </a:r>
          </a:p>
          <a:p>
            <a:pPr marL="285750">
              <a:buFont typeface="Arial" pitchFamily="34" charset="0"/>
              <a:buChar char="•"/>
            </a:pPr>
            <a:r>
              <a:rPr lang="hu-HU" sz="2400" dirty="0" smtClean="0"/>
              <a:t>COTS energy source replicated  </a:t>
            </a:r>
            <a:br>
              <a:rPr lang="hu-HU" sz="2400" dirty="0" smtClean="0"/>
            </a:br>
            <a:r>
              <a:rPr lang="hu-HU" sz="2000" dirty="0" smtClean="0">
                <a:sym typeface="Wingdings" pitchFamily="2" charset="2"/>
              </a:rPr>
              <a:t></a:t>
            </a:r>
            <a:r>
              <a:rPr lang="hu-HU" sz="2000" dirty="0" smtClean="0"/>
              <a:t> </a:t>
            </a:r>
            <a:r>
              <a:rPr lang="hu-HU" sz="2400" dirty="0" smtClean="0"/>
              <a:t>economic efficiency</a:t>
            </a:r>
          </a:p>
          <a:p>
            <a:pPr marL="285750">
              <a:buFont typeface="Arial" pitchFamily="34" charset="0"/>
              <a:buChar char="•"/>
            </a:pPr>
            <a:r>
              <a:rPr lang="hu-HU" sz="2400" dirty="0" smtClean="0"/>
              <a:t>Warm backup </a:t>
            </a:r>
            <a:br>
              <a:rPr lang="hu-HU" sz="2400" dirty="0" smtClean="0"/>
            </a:br>
            <a:r>
              <a:rPr lang="hu-HU" sz="2400" dirty="0" smtClean="0"/>
              <a:t>	(diesel generator)</a:t>
            </a:r>
            <a:br>
              <a:rPr lang="hu-HU" sz="2400" dirty="0" smtClean="0"/>
            </a:br>
            <a:r>
              <a:rPr lang="hu-HU" sz="2000" dirty="0" smtClean="0">
                <a:sym typeface="Wingdings" pitchFamily="2" charset="2"/>
              </a:rPr>
              <a:t></a:t>
            </a:r>
            <a:r>
              <a:rPr lang="hu-HU" sz="2400" dirty="0" smtClean="0"/>
              <a:t> HA </a:t>
            </a:r>
            <a:r>
              <a:rPr lang="hu-HU" sz="2400" dirty="0" smtClean="0">
                <a:solidFill>
                  <a:srgbClr val="FF0000"/>
                </a:solidFill>
              </a:rPr>
              <a:t>for critical processes</a:t>
            </a:r>
          </a:p>
          <a:p>
            <a:pPr marL="400050" lvl="1" indent="0">
              <a:buFont typeface="Courier New" pitchFamily="49" charset="0"/>
              <a:buNone/>
            </a:pPr>
            <a:endParaRPr lang="hu-HU" sz="2000" b="1" dirty="0" smtClean="0"/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11225"/>
            <a:ext cx="4281487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</a:t>
            </a:r>
            <a:r>
              <a:rPr lang="hu-HU" smtClean="0"/>
              <a:t>s</a:t>
            </a:r>
            <a:r>
              <a:rPr lang="en-US" smtClean="0"/>
              <a:t> for demanding applications</a:t>
            </a:r>
            <a:r>
              <a:rPr lang="hu-HU" smtClean="0"/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7503" y="932842"/>
            <a:ext cx="4224949" cy="31442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1000" sy="101000" algn="ctr" rotWithShape="0">
              <a:schemeClr val="bg2"/>
            </a:outerShdw>
            <a:reflection stA="96000" endPos="30000" dist="508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92163" y="5300663"/>
            <a:ext cx="2854325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3200" dirty="0">
                <a:latin typeface="+mn-lt"/>
              </a:rPr>
              <a:t>Virtual Desktop </a:t>
            </a:r>
          </a:p>
          <a:p>
            <a:pPr algn="ctr">
              <a:defRPr/>
            </a:pPr>
            <a:r>
              <a:rPr lang="hu-HU" sz="3200" dirty="0">
                <a:latin typeface="+mn-lt"/>
              </a:rPr>
              <a:t>Infrastructure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7600" y="5546725"/>
            <a:ext cx="360838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3200" dirty="0">
                <a:latin typeface="+mn-lt"/>
              </a:rPr>
              <a:t>Telecommunications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2988" y="1989138"/>
            <a:ext cx="6553200" cy="2879725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200" b="1" dirty="0">
                <a:solidFill>
                  <a:schemeClr val="bg1"/>
                </a:solidFill>
              </a:rPr>
              <a:t>Extra-functional reqs: </a:t>
            </a:r>
          </a:p>
          <a:p>
            <a:pPr algn="ctr">
              <a:defRPr/>
            </a:pPr>
            <a:r>
              <a:rPr lang="hu-HU" sz="3200" b="1" dirty="0">
                <a:solidFill>
                  <a:schemeClr val="bg1"/>
                </a:solidFill>
              </a:rPr>
              <a:t>throughput, timeliness, availability</a:t>
            </a:r>
          </a:p>
          <a:p>
            <a:pPr algn="ctr">
              <a:defRPr/>
            </a:pPr>
            <a:endParaRPr lang="hu-HU" sz="3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hu-HU" sz="3200" b="1" dirty="0">
                <a:solidFill>
                  <a:schemeClr val="bg1"/>
                </a:solidFill>
              </a:rPr>
              <a:t>„Small problems” </a:t>
            </a:r>
            <a:r>
              <a:rPr lang="hu-HU" sz="3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hu-HU" sz="3200" b="1" dirty="0" smtClean="0">
                <a:solidFill>
                  <a:schemeClr val="bg1"/>
                </a:solidFill>
              </a:rPr>
              <a:t> high impact ?</a:t>
            </a:r>
            <a:endParaRPr lang="hu-H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628650" y="2844800"/>
            <a:ext cx="7775575" cy="1362075"/>
          </a:xfrm>
        </p:spPr>
        <p:txBody>
          <a:bodyPr/>
          <a:lstStyle/>
          <a:p>
            <a:r>
              <a:rPr lang="hu-HU" smtClean="0"/>
              <a:t>Dangers in a standard cloud for demanding apps? </a:t>
            </a:r>
          </a:p>
        </p:txBody>
      </p:sp>
      <p:sp>
        <p:nvSpPr>
          <p:cNvPr id="70658" name="Text Placeholder 2"/>
          <p:cNvSpPr>
            <a:spLocks noGrp="1"/>
          </p:cNvSpPr>
          <p:nvPr>
            <p:ph type="body" idx="1"/>
          </p:nvPr>
        </p:nvSpPr>
        <p:spPr>
          <a:xfrm>
            <a:off x="628650" y="4195763"/>
            <a:ext cx="7772400" cy="1500187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hu-HU" dirty="0" smtClean="0"/>
              <a:t>What are the impacts of factors not covered by an SLA</a:t>
            </a:r>
          </a:p>
          <a:p>
            <a:r>
              <a:rPr lang="hu-HU" dirty="0" smtClean="0"/>
              <a:t>Example: performability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Impact of platform faults (perfomability domain)</a:t>
            </a:r>
            <a:endParaRPr lang="hu-HU" sz="3200" dirty="0"/>
          </a:p>
        </p:txBody>
      </p:sp>
      <p:pic>
        <p:nvPicPr>
          <p:cNvPr id="135171" name="Picture 3" descr="C:\Users\User\AppData\Local\Microsoft\Windows\Temporary Internet Files\Content.IE5\WQEN8G06\MC90039144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70514" cy="49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C:\Users\User\AppData\Local\Microsoft\Windows\Temporary Internet Files\Content.IE5\WQEN8G06\MC9002998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942">
            <a:off x="264926" y="5376133"/>
            <a:ext cx="1837030" cy="33192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5173" name="Picture 5" descr="C:\Users\User\AppData\Local\Microsoft\Windows\Temporary Internet Files\Content.IE5\WQEN8G06\MC9002998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363" flipH="1">
            <a:off x="169164" y="1218798"/>
            <a:ext cx="2868226" cy="79122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TextBox 7"/>
          <p:cNvSpPr txBox="1"/>
          <p:nvPr/>
        </p:nvSpPr>
        <p:spPr>
          <a:xfrm>
            <a:off x="2771800" y="2852936"/>
            <a:ext cx="261642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I’ am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well-protected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soft real-time</a:t>
            </a:r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107419">
            <a:off x="1359959" y="130078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Protected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538794">
            <a:off x="115572" y="5082085"/>
            <a:ext cx="1300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Protected?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79375" y="1500188"/>
          <a:ext cx="8943975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Visio" r:id="rId3" imgW="7114702" imgH="3081517" progId="">
                  <p:embed/>
                </p:oleObj>
              </mc:Choice>
              <mc:Fallback>
                <p:oleObj name="Visio" r:id="rId3" imgW="7114702" imgH="3081517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500188"/>
                        <a:ext cx="8943975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Experimental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75000"/>
          </a:schemeClr>
        </a:solidFill>
        <a:ln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ts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tsrg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tsr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tdk</Template>
  <TotalTime>13998</TotalTime>
  <Words>527</Words>
  <Application>Microsoft Office PowerPoint</Application>
  <PresentationFormat>On-screen Show (4:3)</PresentationFormat>
  <Paragraphs>158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Wingdings</vt:lpstr>
      <vt:lpstr>Téma2</vt:lpstr>
      <vt:lpstr>Egyéni tervezés</vt:lpstr>
      <vt:lpstr>2_Egyéni tervezés</vt:lpstr>
      <vt:lpstr>1_Egyéni tervezés</vt:lpstr>
      <vt:lpstr>ftsrg</vt:lpstr>
      <vt:lpstr>Visio</vt:lpstr>
      <vt:lpstr>Computing as a utility? SLA as Big Data?</vt:lpstr>
      <vt:lpstr>Cloud computing vs. electricity</vt:lpstr>
      <vt:lpstr>Virtualization</vt:lpstr>
      <vt:lpstr>Reactivity vs. proactivity</vt:lpstr>
      <vt:lpstr>Standard infrastructure for demanding applications?</vt:lpstr>
      <vt:lpstr>Clouds for demanding applications?</vt:lpstr>
      <vt:lpstr>Dangers in a standard cloud for demanding apps? </vt:lpstr>
      <vt:lpstr>Impact of platform faults (perfomability domain)</vt:lpstr>
      <vt:lpstr>Experimental setup</vt:lpstr>
      <vt:lpstr>Exploratory data analysis (EDA)</vt:lpstr>
      <vt:lpstr>Five number summary of numerical data</vt:lpstr>
      <vt:lpstr>Example: Robust and non-paramteric measures</vt:lpstr>
      <vt:lpstr>Measurement of output QoS</vt:lpstr>
      <vt:lpstr>The noisy neighbour problem</vt:lpstr>
      <vt:lpstr>Same, but different?</vt:lpstr>
      <vt:lpstr>Short transient faults – long recovery</vt:lpstr>
      <vt:lpstr>You don’t need enemies: Deterministic (?!) run-time in the public cloud...</vt:lpstr>
      <vt:lpstr>Let’s try it at user level</vt:lpstr>
      <vt:lpstr>Mystery shopper &amp; service QoS</vt:lpstr>
      <vt:lpstr>Summary</vt:lpstr>
    </vt:vector>
  </TitlesOfParts>
  <Company>BME Department of Measurement and Information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Based Analytics for Cloud Based Applications</dc:title>
  <dc:subject>ICACON 2012</dc:subject>
  <dc:creator>Prof. dr. András Patarciza;Imre Kocsis</dc:creator>
  <cp:lastModifiedBy>Pataricza</cp:lastModifiedBy>
  <cp:revision>892</cp:revision>
  <dcterms:created xsi:type="dcterms:W3CDTF">2010-11-10T09:36:52Z</dcterms:created>
  <dcterms:modified xsi:type="dcterms:W3CDTF">2013-09-12T13:52:26Z</dcterms:modified>
</cp:coreProperties>
</file>