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8" r:id="rId2"/>
    <p:sldMasterId id="2147484853" r:id="rId3"/>
  </p:sldMasterIdLst>
  <p:notesMasterIdLst>
    <p:notesMasterId r:id="rId24"/>
  </p:notesMasterIdLst>
  <p:handoutMasterIdLst>
    <p:handoutMasterId r:id="rId25"/>
  </p:handoutMasterIdLst>
  <p:sldIdLst>
    <p:sldId id="640" r:id="rId4"/>
    <p:sldId id="666" r:id="rId5"/>
    <p:sldId id="340" r:id="rId6"/>
    <p:sldId id="602" r:id="rId7"/>
    <p:sldId id="667" r:id="rId8"/>
    <p:sldId id="645" r:id="rId9"/>
    <p:sldId id="662" r:id="rId10"/>
    <p:sldId id="663" r:id="rId11"/>
    <p:sldId id="660" r:id="rId12"/>
    <p:sldId id="664" r:id="rId13"/>
    <p:sldId id="646" r:id="rId14"/>
    <p:sldId id="661" r:id="rId15"/>
    <p:sldId id="623" r:id="rId16"/>
    <p:sldId id="655" r:id="rId17"/>
    <p:sldId id="654" r:id="rId18"/>
    <p:sldId id="652" r:id="rId19"/>
    <p:sldId id="649" r:id="rId20"/>
    <p:sldId id="650" r:id="rId21"/>
    <p:sldId id="665" r:id="rId22"/>
    <p:sldId id="624" r:id="rId23"/>
  </p:sldIdLst>
  <p:sldSz cx="9144000" cy="6858000" type="screen4x3"/>
  <p:notesSz cx="7019925" cy="930592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B"/>
    <a:srgbClr val="6791B9"/>
    <a:srgbClr val="E1B57C"/>
    <a:srgbClr val="B3D29F"/>
    <a:srgbClr val="88B675"/>
    <a:srgbClr val="D9D9D9"/>
    <a:srgbClr val="AFB0A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790" autoAdjust="0"/>
  </p:normalViewPr>
  <p:slideViewPr>
    <p:cSldViewPr snapToGrid="0" snapToObjects="1">
      <p:cViewPr varScale="1">
        <p:scale>
          <a:sx n="98" d="100"/>
          <a:sy n="98" d="100"/>
        </p:scale>
        <p:origin x="-1782" y="-102"/>
      </p:cViewPr>
      <p:guideLst>
        <p:guide orient="horz" pos="2160"/>
        <p:guide pos="2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-3400" y="-120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655072413741855E-2"/>
          <c:y val="3.2093362509117436E-2"/>
          <c:w val="0.98934492758625814"/>
          <c:h val="0.93581327498176514"/>
        </c:manualLayout>
      </c:layout>
      <c:lineChart>
        <c:grouping val="standard"/>
        <c:varyColors val="0"/>
        <c:ser>
          <c:idx val="1"/>
          <c:order val="0"/>
          <c:tx>
            <c:strRef>
              <c:f>Munka1!$B$1</c:f>
              <c:strCache>
                <c:ptCount val="1"/>
                <c:pt idx="0">
                  <c:v>kapacitás</c:v>
                </c:pt>
              </c:strCache>
            </c:strRef>
          </c:tx>
          <c:marker>
            <c:symbol val="none"/>
          </c:marker>
          <c:val>
            <c:numRef>
              <c:f>Munka1!$B$2:$B$11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010368"/>
        <c:axId val="48011904"/>
      </c:lineChart>
      <c:catAx>
        <c:axId val="48010368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38100">
            <a:tailEnd type="triangle"/>
          </a:ln>
        </c:spPr>
        <c:crossAx val="48011904"/>
        <c:crossesAt val="0"/>
        <c:auto val="1"/>
        <c:lblAlgn val="ctr"/>
        <c:lblOffset val="100"/>
        <c:noMultiLvlLbl val="0"/>
      </c:catAx>
      <c:valAx>
        <c:axId val="48011904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38100">
            <a:tailEnd type="triangle"/>
          </a:ln>
        </c:spPr>
        <c:crossAx val="48010368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0655072413741855E-2"/>
          <c:y val="3.2093362509117436E-2"/>
          <c:w val="0.98934492758625814"/>
          <c:h val="0.93581327498176514"/>
        </c:manualLayout>
      </c:layout>
      <c:lineChart>
        <c:grouping val="standard"/>
        <c:varyColors val="0"/>
        <c:ser>
          <c:idx val="1"/>
          <c:order val="0"/>
          <c:tx>
            <c:strRef>
              <c:f>Munka1!$B$1</c:f>
              <c:strCache>
                <c:ptCount val="1"/>
                <c:pt idx="0">
                  <c:v>kapacitás</c:v>
                </c:pt>
              </c:strCache>
            </c:strRef>
          </c:tx>
          <c:marker>
            <c:symbol val="none"/>
          </c:marker>
          <c:val>
            <c:numRef>
              <c:f>Munka1!$B$2:$B$11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163456"/>
        <c:axId val="54997376"/>
      </c:lineChart>
      <c:catAx>
        <c:axId val="48163456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38100">
            <a:tailEnd type="triangle"/>
          </a:ln>
        </c:spPr>
        <c:crossAx val="54997376"/>
        <c:crossesAt val="0"/>
        <c:auto val="1"/>
        <c:lblAlgn val="ctr"/>
        <c:lblOffset val="100"/>
        <c:noMultiLvlLbl val="0"/>
      </c:catAx>
      <c:valAx>
        <c:axId val="54997376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38100">
            <a:tailEnd type="triangle"/>
          </a:ln>
        </c:spPr>
        <c:crossAx val="48163456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Munka1!$B$1</c:f>
              <c:strCache>
                <c:ptCount val="1"/>
                <c:pt idx="0">
                  <c:v>kapacitás</c:v>
                </c:pt>
              </c:strCache>
            </c:strRef>
          </c:tx>
          <c:marker>
            <c:symbol val="none"/>
          </c:marker>
          <c:val>
            <c:numRef>
              <c:f>Munka1!$B$2:$B$11</c:f>
              <c:numCache>
                <c:formatCode>General</c:formatCode>
                <c:ptCount val="10"/>
                <c:pt idx="0">
                  <c:v>10</c:v>
                </c:pt>
                <c:pt idx="1">
                  <c:v>9</c:v>
                </c:pt>
                <c:pt idx="2">
                  <c:v>8</c:v>
                </c:pt>
                <c:pt idx="3">
                  <c:v>7</c:v>
                </c:pt>
                <c:pt idx="4">
                  <c:v>6</c:v>
                </c:pt>
                <c:pt idx="5">
                  <c:v>5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045120"/>
        <c:axId val="56382208"/>
      </c:lineChart>
      <c:catAx>
        <c:axId val="5504512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ln w="38100">
            <a:tailEnd type="triangle"/>
          </a:ln>
        </c:spPr>
        <c:crossAx val="56382208"/>
        <c:crossesAt val="0"/>
        <c:auto val="1"/>
        <c:lblAlgn val="ctr"/>
        <c:lblOffset val="100"/>
        <c:noMultiLvlLbl val="0"/>
      </c:catAx>
      <c:valAx>
        <c:axId val="56382208"/>
        <c:scaling>
          <c:orientation val="minMax"/>
          <c:max val="10"/>
          <c:min val="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38100">
            <a:tailEnd type="triangle"/>
          </a:ln>
        </c:spPr>
        <c:crossAx val="5504512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37BDD0C-5F73-7F4C-B1D5-45DF6B760E2E}" type="datetimeFigureOut">
              <a:rPr lang="en-US">
                <a:latin typeface="Arial"/>
              </a:rPr>
              <a:pPr>
                <a:defRPr/>
              </a:pPr>
              <a:t>9/12/2013</a:t>
            </a:fld>
            <a:endParaRPr lang="en-US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AC7ABDA6-8B80-D347-B539-183A36489FB0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7960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cs typeface="Arial" charset="0"/>
              </a:defRPr>
            </a:lvl1pPr>
          </a:lstStyle>
          <a:p>
            <a:pPr>
              <a:defRPr/>
            </a:pPr>
            <a:fld id="{421B80B8-03A8-2E47-8D02-0DC5A6B81341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1375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87" tIns="46644" rIns="93287" bIns="4664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9600"/>
            <a:ext cx="5616575" cy="4187825"/>
          </a:xfrm>
          <a:prstGeom prst="rect">
            <a:avLst/>
          </a:prstGeom>
        </p:spPr>
        <p:txBody>
          <a:bodyPr vert="horz" lIns="93287" tIns="46644" rIns="93287" bIns="46644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5138"/>
          </a:xfrm>
          <a:prstGeom prst="rect">
            <a:avLst/>
          </a:prstGeom>
        </p:spPr>
        <p:txBody>
          <a:bodyPr vert="horz" lIns="93287" tIns="46644" rIns="93287" bIns="4664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5138"/>
          </a:xfrm>
          <a:prstGeom prst="rect">
            <a:avLst/>
          </a:prstGeom>
        </p:spPr>
        <p:txBody>
          <a:bodyPr vert="horz" wrap="square" lIns="93287" tIns="46644" rIns="93287" bIns="4664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/>
                <a:cs typeface="Arial" charset="0"/>
              </a:defRPr>
            </a:lvl1pPr>
          </a:lstStyle>
          <a:p>
            <a:pPr>
              <a:defRPr/>
            </a:pPr>
            <a:fld id="{D5D259C7-CAFA-A24A-8703-64391EE0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51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4E07DB8-BEBA-D747-8997-A74F6C6F1CC9}" type="slidenum">
              <a:rPr lang="en-US" sz="1200">
                <a:solidFill>
                  <a:srgbClr val="000000"/>
                </a:solidFill>
                <a:latin typeface="Arial"/>
                <a:cs typeface="Arial" charset="0"/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  <a:latin typeface="Arial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0C2FB7E-3834-0E4B-8A40-BB476F7546D5}" type="slidenum">
              <a:rPr lang="en-US" sz="1200">
                <a:latin typeface="Arial"/>
                <a:cs typeface="Arial" charset="0"/>
              </a:rPr>
              <a:pPr eaLnBrk="1" hangingPunct="1"/>
              <a:t>15</a:t>
            </a:fld>
            <a:endParaRPr lang="en-US" sz="1200">
              <a:latin typeface="Arial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259C7-CAFA-A24A-8703-64391EE0315C}" type="slidenum">
              <a:rPr lang="en-US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C828F00-40CD-F64A-AB6C-333914DDF4CD}" type="slidenum">
              <a:rPr lang="en-US" sz="1200">
                <a:latin typeface="Arial"/>
                <a:cs typeface="Arial" charset="0"/>
              </a:rPr>
              <a:pPr eaLnBrk="1" hangingPunct="1"/>
              <a:t>17</a:t>
            </a:fld>
            <a:endParaRPr lang="en-US" sz="1200">
              <a:latin typeface="Arial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259C7-CAFA-A24A-8703-64391EE0315C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99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609" name="Rectangle 7"/>
          <p:cNvSpPr txBox="1">
            <a:spLocks noGrp="1" noChangeArrowheads="1"/>
          </p:cNvSpPr>
          <p:nvPr/>
        </p:nvSpPr>
        <p:spPr bwMode="auto">
          <a:xfrm>
            <a:off x="3976231" y="8837646"/>
            <a:ext cx="3042076" cy="4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80" tIns="46191" rIns="92380" bIns="46191" anchor="b"/>
          <a:lstStyle/>
          <a:p>
            <a:pPr algn="r" defTabSz="922338"/>
            <a:fld id="{7837167F-1910-4DB8-9A36-0B64FABC75A5}" type="slidenum"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pPr algn="r" defTabSz="922338"/>
              <a:t>19</a:t>
            </a:fld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60610" name="Rectangle 7"/>
          <p:cNvSpPr txBox="1">
            <a:spLocks noGrp="1" noChangeArrowheads="1"/>
          </p:cNvSpPr>
          <p:nvPr/>
        </p:nvSpPr>
        <p:spPr bwMode="auto">
          <a:xfrm>
            <a:off x="3976231" y="8839138"/>
            <a:ext cx="3042076" cy="46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47" tIns="46274" rIns="92547" bIns="46274" anchor="b"/>
          <a:lstStyle/>
          <a:p>
            <a:pPr algn="r" defTabSz="479425"/>
            <a:fld id="{E0E8A58F-DCFF-4D2B-8611-1E4F14CF80D1}" type="slidenum">
              <a:rPr lang="en-US" sz="1200">
                <a:solidFill>
                  <a:srgbClr val="000000"/>
                </a:solidFill>
                <a:ea typeface="ＭＳ Ｐゴシック"/>
                <a:cs typeface="ＭＳ Ｐゴシック"/>
              </a:rPr>
              <a:pPr algn="r" defTabSz="479425"/>
              <a:t>19</a:t>
            </a:fld>
            <a:endParaRPr lang="en-US" sz="120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60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8500"/>
            <a:ext cx="4651375" cy="3489325"/>
          </a:xfrm>
          <a:ln/>
        </p:spPr>
      </p:sp>
      <p:sp>
        <p:nvSpPr>
          <p:cNvPr id="1860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547" tIns="46274" rIns="92547" bIns="46274"/>
          <a:lstStyle/>
          <a:p>
            <a:pPr eaLnBrk="1" hangingPunct="1"/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E1A8ABC-CEBC-E343-A586-317F3757F493}" type="slidenum">
              <a:rPr lang="en-US" sz="1200">
                <a:latin typeface="Arial"/>
                <a:cs typeface="Arial" charset="0"/>
              </a:rPr>
              <a:pPr eaLnBrk="1" hangingPunct="1"/>
              <a:t>20</a:t>
            </a:fld>
            <a:endParaRPr lang="en-US" sz="1200">
              <a:latin typeface="Arial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31" tIns="47065" rIns="94131" bIns="47065" anchor="b"/>
          <a:lstStyle>
            <a:lvl1pPr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78124A1B-4047-EE48-B35B-25ED207A6F29}" type="slidenum">
              <a:rPr lang="en-US" sz="1200">
                <a:latin typeface="Arial" charset="0"/>
                <a:ea typeface="MS PGothic" charset="0"/>
                <a:cs typeface="MS PGothic" charset="0"/>
              </a:rPr>
              <a:pPr algn="r" eaLnBrk="1" hangingPunct="1"/>
              <a:t>2</a:t>
            </a:fld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5863" y="698500"/>
            <a:ext cx="4652962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31" tIns="47065" rIns="94131" bIns="47065" numCol="1" anchor="t" anchorCtr="0" compatLnSpc="1">
            <a:prstTxWarp prst="textNoShape">
              <a:avLst/>
            </a:prstTxWarp>
          </a:bodyPr>
          <a:lstStyle/>
          <a:p>
            <a:pPr marL="44450" eaLnBrk="1" hangingPunct="1"/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31" tIns="47065" rIns="94131" bIns="47065" anchor="b"/>
          <a:lstStyle>
            <a:lvl1pPr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78124A1B-4047-EE48-B35B-25ED207A6F29}" type="slidenum">
              <a:rPr lang="en-US" sz="1200">
                <a:latin typeface="Arial" charset="0"/>
                <a:ea typeface="MS PGothic" charset="0"/>
                <a:cs typeface="MS PGothic" charset="0"/>
              </a:rPr>
              <a:pPr algn="r" eaLnBrk="1" hangingPunct="1"/>
              <a:t>3</a:t>
            </a:fld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5863" y="698500"/>
            <a:ext cx="4652962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31" tIns="47065" rIns="94131" bIns="47065" numCol="1" anchor="t" anchorCtr="0" compatLnSpc="1">
            <a:prstTxWarp prst="textNoShape">
              <a:avLst/>
            </a:prstTxWarp>
          </a:bodyPr>
          <a:lstStyle/>
          <a:p>
            <a:pPr marL="44450" eaLnBrk="1" hangingPunct="1"/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5863" y="698500"/>
            <a:ext cx="4651375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 txBox="1">
            <a:spLocks noGrp="1" noChangeArrowheads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131" tIns="47065" rIns="94131" bIns="47065" anchor="b"/>
          <a:lstStyle>
            <a:lvl1pPr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429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429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78124A1B-4047-EE48-B35B-25ED207A6F29}" type="slidenum">
              <a:rPr lang="en-US" sz="1200">
                <a:latin typeface="Arial" charset="0"/>
                <a:ea typeface="MS PGothic" charset="0"/>
                <a:cs typeface="MS PGothic" charset="0"/>
              </a:rPr>
              <a:pPr algn="r" eaLnBrk="1" hangingPunct="1"/>
              <a:t>5</a:t>
            </a:fld>
            <a:endParaRPr lang="en-US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85863" y="698500"/>
            <a:ext cx="4652962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31" tIns="47065" rIns="94131" bIns="47065" numCol="1" anchor="t" anchorCtr="0" compatLnSpc="1">
            <a:prstTxWarp prst="textNoShape">
              <a:avLst/>
            </a:prstTxWarp>
          </a:bodyPr>
          <a:lstStyle/>
          <a:p>
            <a:pPr marL="44450" eaLnBrk="1" hangingPunct="1"/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259C7-CAFA-A24A-8703-64391EE0315C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55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D259C7-CAFA-A24A-8703-64391EE0315C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92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2264BE1-164D-584E-904A-7C2436D89AFB}" type="slidenum">
              <a:rPr lang="en-US" sz="1200">
                <a:latin typeface="Arial"/>
              </a:rPr>
              <a:pPr eaLnBrk="1" hangingPunct="1"/>
              <a:t>13</a:t>
            </a:fld>
            <a:endParaRPr lang="en-US" sz="1200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F5B3CEB-4B35-6A42-98AA-FD2114FADD41}" type="slidenum">
              <a:rPr lang="en-US" sz="1200">
                <a:latin typeface="Arial"/>
                <a:cs typeface="Arial" charset="0"/>
              </a:rPr>
              <a:pPr eaLnBrk="1" hangingPunct="1"/>
              <a:t>14</a:t>
            </a:fld>
            <a:endParaRPr lang="en-US" sz="1200">
              <a:latin typeface="Arial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55600" y="4811713"/>
            <a:ext cx="3200400" cy="10509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400" b="1">
                <a:latin typeface="Arial"/>
                <a:cs typeface="Arial"/>
              </a:defRPr>
            </a:lvl1pPr>
            <a:lvl2pPr>
              <a:defRPr>
                <a:latin typeface="Arial"/>
                <a:ea typeface="Arial"/>
                <a:cs typeface="Arial"/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5600" y="1577651"/>
            <a:ext cx="7587050" cy="2179431"/>
          </a:xfrm>
          <a:prstGeom prst="rect">
            <a:avLst/>
          </a:prstGeom>
        </p:spPr>
        <p:txBody>
          <a:bodyPr vert="horz"/>
          <a:lstStyle>
            <a:lvl1pPr>
              <a:defRPr sz="6600"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4206875" y="6356350"/>
            <a:ext cx="744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AFB0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0E52942-A35C-4140-B53E-DFA46807F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9151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 Customer Mee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d_gray_strok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ue_gray_strok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 userDrawn="1"/>
        </p:nvSpPr>
        <p:spPr bwMode="auto">
          <a:xfrm>
            <a:off x="471488" y="3581400"/>
            <a:ext cx="23050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7F7F7F"/>
                </a:solidFill>
                <a:latin typeface="Arial" charset="0"/>
              </a:rPr>
              <a:t>Innovation Intelligence</a:t>
            </a:r>
            <a:r>
              <a:rPr lang="en-US" sz="1500" baseline="30000">
                <a:solidFill>
                  <a:srgbClr val="7F7F7F"/>
                </a:solidFill>
                <a:latin typeface="Arial" charset="0"/>
              </a:rPr>
              <a:t>®</a:t>
            </a:r>
          </a:p>
        </p:txBody>
      </p:sp>
      <p:pic>
        <p:nvPicPr>
          <p:cNvPr id="10" name="Picture 6" descr="Altair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2900363"/>
            <a:ext cx="2392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378201" y="2607692"/>
            <a:ext cx="5261505" cy="1600242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aseline="0">
                <a:solidFill>
                  <a:srgbClr val="0D0D0D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78732" y="4648195"/>
            <a:ext cx="1600200" cy="6773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1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5174196" y="4648195"/>
            <a:ext cx="1600200" cy="6773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2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951666" y="4648195"/>
            <a:ext cx="1600200" cy="677333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rgbClr val="4D4D4D"/>
                </a:solidFill>
              </a:defRPr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4733778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rior Slide – P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>
            <a:cxnSpLocks noChangeShapeType="1"/>
          </p:cNvCxnSpPr>
          <p:nvPr userDrawn="1"/>
        </p:nvCxnSpPr>
        <p:spPr bwMode="auto">
          <a:xfrm flipH="1">
            <a:off x="457200" y="1011238"/>
            <a:ext cx="8320088" cy="0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Picture 13" descr="pbs_works_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600075"/>
            <a:ext cx="13970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93089"/>
            <a:ext cx="6640513" cy="511175"/>
          </a:xfrm>
          <a:prstGeom prst="rect">
            <a:avLst/>
          </a:prstGeom>
          <a:noFill/>
          <a:ln>
            <a:noFill/>
          </a:ln>
          <a:extLst/>
        </p:spPr>
        <p:txBody>
          <a:bodyPr lIns="92075" tIns="46038" rIns="92075" bIns="46038"/>
          <a:lstStyle>
            <a:lvl1pPr marL="0" marR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DD2430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457199" y="1367273"/>
            <a:ext cx="8346907" cy="4864608"/>
          </a:xfrm>
          <a:prstGeom prst="rect">
            <a:avLst/>
          </a:prstGeom>
        </p:spPr>
        <p:txBody>
          <a:bodyPr/>
          <a:lstStyle>
            <a:lvl1pPr marL="285750" marR="0" indent="-285750" algn="l" defTabSz="4572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>
                <a:solidFill>
                  <a:srgbClr val="0D0D0D"/>
                </a:solidFill>
              </a:defRPr>
            </a:lvl1pPr>
            <a:lvl2pPr marL="742950" marR="0" indent="-28575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2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111307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06314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600" y="1723258"/>
            <a:ext cx="7587050" cy="1823427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600" b="0" i="0" baseline="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5600" y="3546685"/>
            <a:ext cx="6299200" cy="568116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rgbClr val="3E953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4710794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161088"/>
            <a:ext cx="6524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355600" y="6356350"/>
            <a:ext cx="57785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Arial"/>
                <a:ea typeface="+mn-ea"/>
                <a:cs typeface="Arial"/>
              </a:rPr>
              <a:t>©2012 SGI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55600" y="419101"/>
            <a:ext cx="7587050" cy="805888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400" b="0" i="0" baseline="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hu-HU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5600" y="1806574"/>
            <a:ext cx="8483600" cy="4378325"/>
          </a:xfrm>
        </p:spPr>
        <p:txBody>
          <a:bodyPr/>
          <a:lstStyle>
            <a:lvl1pPr marL="0" indent="0">
              <a:buNone/>
              <a:defRPr sz="2800" b="0" i="0">
                <a:latin typeface="Arial"/>
                <a:cs typeface="Arial"/>
              </a:defRPr>
            </a:lvl1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4051300" y="6356350"/>
            <a:ext cx="744538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latin typeface="Arial"/>
                <a:ea typeface="ＭＳ Ｐゴシック" charset="0"/>
                <a:cs typeface="Arial"/>
              </a:defRPr>
            </a:lvl1pPr>
          </a:lstStyle>
          <a:p>
            <a:pPr>
              <a:defRPr/>
            </a:pPr>
            <a:fld id="{BF7A2A07-67C5-5449-AD26-F5AB840503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815171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161088"/>
            <a:ext cx="6524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68890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161088"/>
            <a:ext cx="6524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28489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6230938"/>
            <a:ext cx="5238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 userDrawn="1"/>
        </p:nvSpPr>
        <p:spPr>
          <a:xfrm>
            <a:off x="355600" y="6356350"/>
            <a:ext cx="2513013" cy="2444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7F7F7F"/>
                </a:solidFill>
                <a:latin typeface="Arial"/>
                <a:cs typeface="Arial"/>
              </a:rPr>
              <a:t>©2012 SGI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55600" y="312709"/>
            <a:ext cx="8483600" cy="8064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55600" y="1273175"/>
            <a:ext cx="8483600" cy="4378324"/>
          </a:xfrm>
          <a:prstGeom prst="rect">
            <a:avLst/>
          </a:prstGeom>
        </p:spPr>
        <p:txBody>
          <a:bodyPr vert="horz"/>
          <a:lstStyle>
            <a:lvl1pPr marL="365760" indent="-320040">
              <a:buFont typeface="Arial" pitchFamily="34" charset="0"/>
              <a:buChar char="•"/>
              <a:defRPr sz="2600">
                <a:latin typeface="Arial"/>
                <a:cs typeface="Arial"/>
              </a:defRPr>
            </a:lvl1pPr>
            <a:lvl2pPr marL="822960" indent="-320040">
              <a:buFont typeface="Arial" pitchFamily="34" charset="0"/>
              <a:buChar char="•"/>
              <a:defRPr baseline="0">
                <a:latin typeface="Arial"/>
                <a:ea typeface="Arial"/>
                <a:cs typeface="Arial"/>
              </a:defRPr>
            </a:lvl2pPr>
            <a:lvl3pPr marL="1097280" indent="-228600">
              <a:buFont typeface="Arial" pitchFamily="34" charset="0"/>
              <a:buChar char="•"/>
              <a:defRPr baseline="0">
                <a:latin typeface="Arial"/>
                <a:ea typeface="Arial"/>
                <a:cs typeface="Arial"/>
              </a:defRPr>
            </a:lvl3pPr>
            <a:lvl4pPr>
              <a:defRPr>
                <a:latin typeface="Arial"/>
                <a:ea typeface="Arial"/>
                <a:cs typeface="Arial"/>
              </a:defRPr>
            </a:lvl4pPr>
            <a:lvl5pPr marL="0" indent="-411480">
              <a:spcBef>
                <a:spcPts val="300"/>
              </a:spcBef>
              <a:buFont typeface="Arial" pitchFamily="34" charset="0"/>
              <a:buChar char="•"/>
              <a:defRPr sz="2600" baseline="0">
                <a:latin typeface="Arial"/>
                <a:ea typeface="Arial"/>
                <a:cs typeface="Arial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4206875" y="6356350"/>
            <a:ext cx="744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AFB0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67110B2-3947-464F-B123-05AF7BB94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0158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1"/>
          <p:cNvGraphicFramePr>
            <a:graphicFrameLocks/>
          </p:cNvGraphicFramePr>
          <p:nvPr/>
        </p:nvGraphicFramePr>
        <p:xfrm>
          <a:off x="869950" y="1628775"/>
          <a:ext cx="786765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40" r:id="rId3" imgW="7864522" imgH="4285859" progId="Excel.Chart.8">
                  <p:embed/>
                </p:oleObj>
              </mc:Choice>
              <mc:Fallback>
                <p:oleObj r:id="rId3" imgW="7864522" imgH="4285859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9950" y="1628775"/>
                        <a:ext cx="7867650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 userDrawn="1"/>
        </p:nvSpPr>
        <p:spPr>
          <a:xfrm>
            <a:off x="355600" y="6356350"/>
            <a:ext cx="5778500" cy="2540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000" smtClean="0">
                <a:solidFill>
                  <a:srgbClr val="7F7F7F"/>
                </a:solidFill>
                <a:latin typeface="Arial"/>
                <a:cs typeface="Arial"/>
              </a:rPr>
              <a:t>©2011 SGI</a:t>
            </a:r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6230938"/>
            <a:ext cx="5238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/>
          <p:cNvSpPr>
            <a:spLocks noGrp="1"/>
          </p:cNvSpPr>
          <p:nvPr>
            <p:ph sz="quarter" idx="15"/>
          </p:nvPr>
        </p:nvSpPr>
        <p:spPr>
          <a:xfrm>
            <a:off x="355600" y="312709"/>
            <a:ext cx="8483600" cy="8064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4400" baseline="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6"/>
          </p:nvPr>
        </p:nvSpPr>
        <p:spPr>
          <a:xfrm>
            <a:off x="4206875" y="6356350"/>
            <a:ext cx="744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AFB0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2F0F299-2132-5F4E-8204-D69D38A05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719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371600"/>
            <a:ext cx="8229600" cy="4648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355599" y="419101"/>
            <a:ext cx="8569325" cy="80588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80000"/>
              </a:lnSpc>
              <a:defRPr sz="4400" b="0" i="0" baseline="0">
                <a:solidFill>
                  <a:srgbClr val="005A9B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9452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6161088"/>
            <a:ext cx="6524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79563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1931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fld id="{F1B679E1-4306-884A-BA8E-19F2BB113178}" type="datetimeFigureOut">
              <a:rPr lang="en-US"/>
              <a:pPr>
                <a:defRPr/>
              </a:pPr>
              <a:t>9/12/2013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pPr>
              <a:defRPr/>
            </a:pPr>
            <a:fld id="{4521E747-D0A1-6541-8293-70F3D44EFE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4462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/>
          <p:cNvSpPr txBox="1"/>
          <p:nvPr userDrawn="1"/>
        </p:nvSpPr>
        <p:spPr>
          <a:xfrm>
            <a:off x="355600" y="6356350"/>
            <a:ext cx="10556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>
              <a:defRPr/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Arial"/>
                <a:cs typeface="HelveticaNeueLT Std Bold"/>
              </a:rPr>
              <a:t>©</a:t>
            </a:r>
            <a:r>
              <a:rPr lang="en-US" sz="1050" dirty="0" smtClean="0">
                <a:solidFill>
                  <a:prstClr val="white">
                    <a:lumMod val="50000"/>
                  </a:prstClr>
                </a:solidFill>
                <a:latin typeface="Arial"/>
                <a:cs typeface="HelveticaNeueLT Std Bold"/>
              </a:rPr>
              <a:t>2012 </a:t>
            </a: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Arial"/>
                <a:cs typeface="HelveticaNeueLT Std Bold"/>
              </a:rPr>
              <a:t>SGI</a:t>
            </a:r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206875" y="6356350"/>
            <a:ext cx="744538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 i="0" smtClean="0">
                <a:solidFill>
                  <a:srgbClr val="AFB0AF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BDA5229-5638-4588-84FE-DDEFE99E39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6230938"/>
            <a:ext cx="523875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788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+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8175" y="6230938"/>
            <a:ext cx="5238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5"/>
          <p:cNvSpPr txBox="1"/>
          <p:nvPr userDrawn="1"/>
        </p:nvSpPr>
        <p:spPr>
          <a:xfrm>
            <a:off x="355600" y="6488113"/>
            <a:ext cx="25130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Helvetica Neue LT Std 55 Roman"/>
                <a:ea typeface="ＭＳ Ｐゴシック" pitchFamily="68" charset="-128"/>
                <a:cs typeface="HelveticaNeueLT Std Bold"/>
              </a:rPr>
              <a:t>©</a:t>
            </a:r>
            <a:r>
              <a:rPr lang="en-US" sz="1050" dirty="0" smtClean="0">
                <a:solidFill>
                  <a:prstClr val="white">
                    <a:lumMod val="50000"/>
                  </a:prstClr>
                </a:solidFill>
                <a:latin typeface="Helvetica Neue LT Std 55 Roman"/>
                <a:ea typeface="ＭＳ Ｐゴシック" pitchFamily="68" charset="-128"/>
                <a:cs typeface="HelveticaNeueLT Std Bold"/>
              </a:rPr>
              <a:t>2012 </a:t>
            </a:r>
            <a:r>
              <a:rPr lang="en-US" sz="1050" dirty="0">
                <a:solidFill>
                  <a:prstClr val="white">
                    <a:lumMod val="50000"/>
                  </a:prstClr>
                </a:solidFill>
                <a:latin typeface="Helvetica Neue LT Std 55 Roman"/>
                <a:ea typeface="ＭＳ Ｐゴシック" pitchFamily="68" charset="-128"/>
                <a:cs typeface="HelveticaNeueLT Std Bold"/>
              </a:rPr>
              <a:t>SGI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98450" y="1485272"/>
            <a:ext cx="8483600" cy="4499602"/>
          </a:xfrm>
          <a:prstGeom prst="rect">
            <a:avLst/>
          </a:prstGeom>
        </p:spPr>
        <p:txBody>
          <a:bodyPr vert="horz"/>
          <a:lstStyle>
            <a:lvl1pPr marL="365760" indent="-320040">
              <a:defRPr sz="2600"/>
            </a:lvl1pPr>
            <a:lvl2pPr marL="822960" indent="-320040">
              <a:defRPr baseline="0"/>
            </a:lvl2pPr>
            <a:lvl3pPr marL="1097280" indent="-228600">
              <a:defRPr baseline="0"/>
            </a:lvl3pPr>
            <a:lvl5pPr marL="0" indent="-411480">
              <a:spcBef>
                <a:spcPts val="300"/>
              </a:spcBef>
              <a:buFont typeface="Wingdings" charset="2"/>
              <a:buChar char="ü"/>
              <a:defRPr sz="2600" baseline="0"/>
            </a:lvl5pPr>
            <a:lvl6pPr marL="2286000" indent="0">
              <a:buNone/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39179" cy="902552"/>
          </a:xfrm>
          <a:prstGeom prst="rect">
            <a:avLst/>
          </a:prstGeom>
        </p:spPr>
        <p:txBody>
          <a:bodyPr vert="horz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4206875" y="6488113"/>
            <a:ext cx="744538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AFB0AF"/>
                </a:solidFill>
                <a:latin typeface="HelveticaNeueLT Std"/>
                <a:ea typeface="ＭＳ Ｐゴシック"/>
                <a:cs typeface="HelveticaNeueLT Std"/>
              </a:defRPr>
            </a:lvl1pPr>
          </a:lstStyle>
          <a:p>
            <a:pPr>
              <a:defRPr/>
            </a:pPr>
            <a:fld id="{E5FAE899-92F4-4FEA-A304-3EBCF24053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76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– 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red_gray_stroke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blue_gray_strok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4363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>
            <a:off x="4545013" y="2865438"/>
            <a:ext cx="0" cy="103028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10"/>
          <p:cNvSpPr>
            <a:spLocks noChangeArrowheads="1"/>
          </p:cNvSpPr>
          <p:nvPr userDrawn="1"/>
        </p:nvSpPr>
        <p:spPr bwMode="auto">
          <a:xfrm>
            <a:off x="2000250" y="3581400"/>
            <a:ext cx="23034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7F7F7F"/>
                </a:solidFill>
                <a:latin typeface="Arial" charset="0"/>
              </a:rPr>
              <a:t>Innovation Intelligence</a:t>
            </a:r>
            <a:r>
              <a:rPr lang="en-US" sz="1500" baseline="30000">
                <a:solidFill>
                  <a:srgbClr val="7F7F7F"/>
                </a:solidFill>
                <a:latin typeface="Arial" charset="0"/>
              </a:rPr>
              <a:t>®</a:t>
            </a:r>
          </a:p>
        </p:txBody>
      </p:sp>
      <p:pic>
        <p:nvPicPr>
          <p:cNvPr id="7" name="Picture 11" descr="Altair_logo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2900363"/>
            <a:ext cx="23923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659313" y="2873905"/>
            <a:ext cx="4137025" cy="1039473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Font typeface="Arial"/>
              <a:buNone/>
              <a:defRPr/>
            </a:lvl1pPr>
            <a:lvl2pPr marL="0" indent="0">
              <a:lnSpc>
                <a:spcPct val="120000"/>
              </a:lnSpc>
              <a:spcBef>
                <a:spcPts val="600"/>
              </a:spcBef>
              <a:buNone/>
              <a:defRPr/>
            </a:lvl2pPr>
            <a:lvl3pPr marL="0" indent="0">
              <a:lnSpc>
                <a:spcPct val="120000"/>
              </a:lnSpc>
              <a:spcBef>
                <a:spcPts val="800"/>
              </a:spcBef>
              <a:buNone/>
              <a:defRPr sz="1200"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364635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80" r:id="rId1"/>
    <p:sldLayoutId id="2147485181" r:id="rId2"/>
    <p:sldLayoutId id="2147485182" r:id="rId3"/>
    <p:sldLayoutId id="2147485177" r:id="rId4"/>
    <p:sldLayoutId id="2147485184" r:id="rId5"/>
    <p:sldLayoutId id="2147485186" r:id="rId6"/>
    <p:sldLayoutId id="2147485202" r:id="rId7"/>
    <p:sldLayoutId id="2147485203" r:id="rId8"/>
  </p:sldLayoutIdLst>
  <p:transition spd="slow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5A9B"/>
          </a:solidFill>
          <a:latin typeface="Helvetica Neue LT Std 55 Roman"/>
          <a:ea typeface="ＭＳ Ｐゴシック" charset="0"/>
          <a:cs typeface="Helvetic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ea typeface="ＭＳ Ｐゴシック" charset="0"/>
          <a:cs typeface="Helvetic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ea typeface="ＭＳ Ｐゴシック" charset="0"/>
          <a:cs typeface="Helvetic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ea typeface="ＭＳ Ｐゴシック" charset="0"/>
          <a:cs typeface="Helvetic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ea typeface="ＭＳ Ｐゴシック" charset="0"/>
          <a:cs typeface="Helvetic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cs typeface="Helvetica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cs typeface="Helvetica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cs typeface="Helvetica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/>
          <a:cs typeface="Helvetica" pitchFamily="34" charset="0"/>
        </a:defRPr>
      </a:lvl9pPr>
    </p:titleStyle>
    <p:bodyStyle>
      <a:lvl1pPr marL="342900" indent="-5715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•"/>
        <a:defRPr sz="2800" kern="1200">
          <a:solidFill>
            <a:schemeClr val="tx1"/>
          </a:solidFill>
          <a:latin typeface="Helvetica Neue LT Std 55 Roman"/>
          <a:ea typeface="ＭＳ Ｐゴシック" charset="0"/>
          <a:cs typeface="Helvetica"/>
        </a:defRPr>
      </a:lvl1pPr>
      <a:lvl2pPr marL="742950" indent="-97155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–"/>
        <a:defRPr sz="2000" kern="1200">
          <a:solidFill>
            <a:schemeClr val="tx1"/>
          </a:solidFill>
          <a:latin typeface="Helvetica Neue LT Std 55 Roman"/>
          <a:ea typeface="Helvetica" charset="0"/>
          <a:cs typeface="Helvetica"/>
        </a:defRPr>
      </a:lvl2pPr>
      <a:lvl3pPr marL="547688" indent="-2286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•"/>
        <a:defRPr sz="2000" kern="1200">
          <a:solidFill>
            <a:schemeClr val="tx1"/>
          </a:solidFill>
          <a:latin typeface="Helvetica Neue LT Std 55 Roman"/>
          <a:ea typeface="Helvetica" charset="0"/>
          <a:cs typeface="Helvetica"/>
        </a:defRPr>
      </a:lvl3pPr>
      <a:lvl4pPr marL="1600200" indent="-18288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–"/>
        <a:defRPr sz="2000" kern="1200">
          <a:solidFill>
            <a:schemeClr val="tx1"/>
          </a:solidFill>
          <a:latin typeface="Helvetica Neue LT Std 55 Roman"/>
          <a:ea typeface="Helvetica" charset="0"/>
          <a:cs typeface="Helvetica"/>
        </a:defRPr>
      </a:lvl4pPr>
      <a:lvl5pPr marL="2057400" indent="-22860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»"/>
        <a:defRPr sz="2000" kern="1200">
          <a:solidFill>
            <a:schemeClr val="tx1"/>
          </a:solidFill>
          <a:latin typeface="Helvetica Neue LT Std 55 Roman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5"/>
          <p:cNvSpPr txBox="1">
            <a:spLocks noChangeArrowheads="1"/>
          </p:cNvSpPr>
          <p:nvPr/>
        </p:nvSpPr>
        <p:spPr bwMode="auto">
          <a:xfrm>
            <a:off x="457200" y="138113"/>
            <a:ext cx="28225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defTabSz="914400" eaLnBrk="1" hangingPunct="1">
              <a:defRPr/>
            </a:pPr>
            <a:r>
              <a:rPr lang="en-US" sz="500" smtClean="0">
                <a:solidFill>
                  <a:srgbClr val="949494"/>
                </a:solidFill>
                <a:latin typeface="Arial" charset="0"/>
                <a:ea typeface="MS PGothic" charset="0"/>
                <a:cs typeface="MS PGothic" charset="0"/>
              </a:rPr>
              <a:t>Copyright © 2012 Altair Engineering, Inc. Proprietary and Confidential. All rights reserved.</a:t>
            </a:r>
            <a:endParaRPr lang="en-US" smtClean="0">
              <a:solidFill>
                <a:srgbClr val="949494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57200" y="1011238"/>
            <a:ext cx="832008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0" name="Picture 7" descr="Altair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600075"/>
            <a:ext cx="10747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itle Placeholder 10"/>
          <p:cNvSpPr>
            <a:spLocks noGrp="1"/>
          </p:cNvSpPr>
          <p:nvPr>
            <p:ph type="title"/>
          </p:nvPr>
        </p:nvSpPr>
        <p:spPr bwMode="auto">
          <a:xfrm>
            <a:off x="457200" y="493713"/>
            <a:ext cx="6648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2" name="Text Placeholder 13"/>
          <p:cNvSpPr>
            <a:spLocks noGrp="1"/>
          </p:cNvSpPr>
          <p:nvPr>
            <p:ph type="body" idx="1"/>
          </p:nvPr>
        </p:nvSpPr>
        <p:spPr bwMode="auto">
          <a:xfrm>
            <a:off x="457200" y="1366838"/>
            <a:ext cx="8348663" cy="486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Insert your bullets here</a:t>
            </a:r>
          </a:p>
          <a:p>
            <a:pPr lvl="0"/>
            <a:r>
              <a:rPr lang="en-US"/>
              <a:t>Insert your bullets here</a:t>
            </a:r>
          </a:p>
          <a:p>
            <a:pPr lvl="1"/>
            <a:r>
              <a:rPr lang="en-US"/>
              <a:t>Insert sub-bullets here</a:t>
            </a:r>
          </a:p>
          <a:p>
            <a:pPr lvl="1"/>
            <a:r>
              <a:rPr lang="en-US"/>
              <a:t>Insert sub-bullets here</a:t>
            </a:r>
          </a:p>
          <a:p>
            <a:pPr lvl="1"/>
            <a:r>
              <a:rPr lang="en-US"/>
              <a:t>Insert sub-bullets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188" r:id="rId2"/>
    <p:sldLayoutId id="2147485189" r:id="rId3"/>
    <p:sldLayoutId id="2147485178" r:id="rId4"/>
  </p:sldLayoutIdLst>
  <p:transition spd="slow"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DD2430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DD2430"/>
          </a:solidFill>
          <a:latin typeface="Arial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DD2430"/>
          </a:solidFill>
          <a:latin typeface="Arial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DD2430"/>
          </a:solidFill>
          <a:latin typeface="Arial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DD2430"/>
          </a:solidFill>
          <a:latin typeface="Arial" charset="0"/>
          <a:ea typeface="MS PGothic" pitchFamily="34" charset="-128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1600" b="1">
          <a:solidFill>
            <a:schemeClr val="bg2"/>
          </a:solidFill>
          <a:latin typeface="Arial" charset="0"/>
          <a:cs typeface="Arial" charset="0"/>
        </a:defRPr>
      </a:lvl9pPr>
    </p:titleStyle>
    <p:bodyStyle>
      <a:lvl1pPr marL="285750" indent="-28575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charset="0"/>
        <a:buChar char="•"/>
        <a:defRPr b="1">
          <a:solidFill>
            <a:srgbClr val="4D4D4D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Arial" charset="0"/>
        <a:buChar char="•"/>
        <a:defRPr sz="1600">
          <a:solidFill>
            <a:srgbClr val="4D4D4D"/>
          </a:solidFill>
          <a:latin typeface="+mn-lt"/>
          <a:ea typeface="ＭＳ Ｐゴシック" charset="0"/>
          <a:cs typeface="Arial" charset="0"/>
        </a:defRPr>
      </a:lvl2pPr>
      <a:lvl3pPr marL="1181100" indent="-266700" algn="l" rtl="0" eaLnBrk="0" fontAlgn="base" hangingPunct="0">
        <a:spcBef>
          <a:spcPct val="15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  <a:ea typeface="Arial" charset="0"/>
          <a:cs typeface="Arial" charset="0"/>
        </a:defRPr>
      </a:lvl3pPr>
      <a:lvl4pPr marL="1638300" indent="-266700" algn="l" rtl="0" eaLnBrk="0" fontAlgn="base" hangingPunct="0">
        <a:spcBef>
          <a:spcPct val="15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  <a:ea typeface="Arial" charset="0"/>
          <a:cs typeface="Arial" charset="0"/>
        </a:defRPr>
      </a:lvl4pPr>
      <a:lvl5pPr marL="2095500" indent="-266700" algn="l" rtl="0" eaLnBrk="0" fontAlgn="base" hangingPunct="0">
        <a:spcBef>
          <a:spcPct val="15000"/>
        </a:spcBef>
        <a:spcAft>
          <a:spcPct val="0"/>
        </a:spcAft>
        <a:buChar char="•"/>
        <a:defRPr sz="1400">
          <a:solidFill>
            <a:srgbClr val="4D4D4D"/>
          </a:solidFill>
          <a:latin typeface="+mn-lt"/>
          <a:ea typeface="Arial" charset="0"/>
          <a:cs typeface="Arial" charset="0"/>
        </a:defRPr>
      </a:lvl5pPr>
      <a:lvl6pPr marL="2552700" indent="-266700" algn="l" rtl="0" eaLnBrk="1" fontAlgn="base" hangingPunct="1">
        <a:spcBef>
          <a:spcPct val="50000"/>
        </a:spcBef>
        <a:spcAft>
          <a:spcPct val="0"/>
        </a:spcAft>
        <a:buFont typeface="Arial Unicode MS" pitchFamily="34" charset="-128"/>
        <a:defRPr sz="1400">
          <a:solidFill>
            <a:schemeClr val="tx1"/>
          </a:solidFill>
          <a:latin typeface="+mn-lt"/>
          <a:cs typeface="+mn-cs"/>
        </a:defRPr>
      </a:lvl6pPr>
      <a:lvl7pPr marL="3009900" indent="-266700" algn="l" rtl="0" eaLnBrk="1" fontAlgn="base" hangingPunct="1">
        <a:spcBef>
          <a:spcPct val="50000"/>
        </a:spcBef>
        <a:spcAft>
          <a:spcPct val="0"/>
        </a:spcAft>
        <a:buFont typeface="Arial Unicode MS" pitchFamily="34" charset="-128"/>
        <a:defRPr sz="1400">
          <a:solidFill>
            <a:schemeClr val="tx1"/>
          </a:solidFill>
          <a:latin typeface="+mn-lt"/>
          <a:cs typeface="+mn-cs"/>
        </a:defRPr>
      </a:lvl7pPr>
      <a:lvl8pPr marL="3467100" indent="-266700" algn="l" rtl="0" eaLnBrk="1" fontAlgn="base" hangingPunct="1">
        <a:spcBef>
          <a:spcPct val="50000"/>
        </a:spcBef>
        <a:spcAft>
          <a:spcPct val="0"/>
        </a:spcAft>
        <a:buFont typeface="Arial Unicode MS" pitchFamily="34" charset="-128"/>
        <a:defRPr sz="1400">
          <a:solidFill>
            <a:schemeClr val="tx1"/>
          </a:solidFill>
          <a:latin typeface="+mn-lt"/>
          <a:cs typeface="+mn-cs"/>
        </a:defRPr>
      </a:lvl8pPr>
      <a:lvl9pPr marL="3924300" indent="-266700" algn="l" rtl="0" eaLnBrk="1" fontAlgn="base" hangingPunct="1">
        <a:spcBef>
          <a:spcPct val="50000"/>
        </a:spcBef>
        <a:spcAft>
          <a:spcPct val="0"/>
        </a:spcAft>
        <a:buFont typeface="Arial Unicode MS" pitchFamily="34" charset="-128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1579563" y="766763"/>
            <a:ext cx="71072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Keep This Title Short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79563" y="1909763"/>
            <a:ext cx="7107237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7956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b="1" i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2263" y="6356350"/>
            <a:ext cx="744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i="0">
                <a:solidFill>
                  <a:prstClr val="black">
                    <a:tint val="75000"/>
                  </a:prstClr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en-US"/>
              <a:t>1</a:t>
            </a:r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4051300" y="6356350"/>
            <a:ext cx="74453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0" i="0" kern="1200">
                <a:solidFill>
                  <a:schemeClr val="tx1"/>
                </a:solidFill>
                <a:latin typeface="Helvetica Neue LT Std 55 Roman"/>
                <a:ea typeface="+mn-ea"/>
                <a:cs typeface="HelveticaNeueLT Std Bold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194683D-250C-CE46-A42F-69D3360F45AE}" type="slidenum">
              <a:rPr lang="en-US" sz="1200" smtClean="0">
                <a:solidFill>
                  <a:prstClr val="white">
                    <a:lumMod val="65000"/>
                  </a:prstClr>
                </a:solidFill>
                <a:latin typeface="Arial"/>
                <a:cs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prstClr val="white">
                  <a:lumMod val="65000"/>
                </a:prstClr>
              </a:solidFill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4" r:id="rId1"/>
    <p:sldLayoutId id="2147485195" r:id="rId2"/>
    <p:sldLayoutId id="2147485196" r:id="rId3"/>
    <p:sldLayoutId id="2147485197" r:id="rId4"/>
  </p:sldLayoutIdLst>
  <p:transition spd="slow"/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5A9B"/>
          </a:solidFill>
          <a:latin typeface="Arial"/>
          <a:ea typeface="ＭＳ Ｐゴシック" charset="0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Arial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Arial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Arial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Arial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005A9B"/>
          </a:solidFill>
          <a:latin typeface="Helvetica Neue LT Std 55 Roman" charset="0"/>
          <a:ea typeface="ＭＳ Ｐゴシック" charset="0"/>
        </a:defRPr>
      </a:lvl9pPr>
    </p:titleStyle>
    <p:bodyStyle>
      <a:lvl1pPr marL="342900" indent="-5715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97155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547688" indent="-2286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18288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0" algn="l" defTabSz="457200" rtl="0" eaLnBrk="0" fontAlgn="base" hangingPunct="0">
        <a:spcBef>
          <a:spcPct val="0"/>
        </a:spcBef>
        <a:spcAft>
          <a:spcPts val="600"/>
        </a:spcAft>
        <a:buClr>
          <a:srgbClr val="49A942"/>
        </a:buClr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gteam.com/TagTeam/client/Zoom.asp?DataID=127502&amp;LS=undefined" TargetMode="External"/><Relationship Id="rId7" Type="http://schemas.openxmlformats.org/officeDocument/2006/relationships/image" Target="../media/image2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wmv"/><Relationship Id="rId7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m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0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2"/>
          <p:cNvSpPr>
            <a:spLocks noGrp="1"/>
          </p:cNvSpPr>
          <p:nvPr>
            <p:ph type="ctrTitle"/>
          </p:nvPr>
        </p:nvSpPr>
        <p:spPr>
          <a:xfrm>
            <a:off x="2398713" y="1319213"/>
            <a:ext cx="6716712" cy="2236787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en-US">
                <a:latin typeface="Arial" charset="0"/>
                <a:cs typeface="Arial" charset="0"/>
              </a:rPr>
              <a:t/>
            </a:r>
            <a:br>
              <a:rPr lang="en-US">
                <a:latin typeface="Arial" charset="0"/>
                <a:cs typeface="Arial" charset="0"/>
              </a:rPr>
            </a:br>
            <a:r>
              <a:rPr lang="en-US" sz="4000">
                <a:latin typeface="Arial" charset="0"/>
                <a:cs typeface="Arial" charset="0"/>
              </a:rPr>
              <a:t>No Limit Computing</a:t>
            </a:r>
          </a:p>
        </p:txBody>
      </p:sp>
      <p:pic>
        <p:nvPicPr>
          <p:cNvPr id="2867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t="15686" r="8824" b="13971"/>
          <a:stretch>
            <a:fillRect/>
          </a:stretch>
        </p:blipFill>
        <p:spPr bwMode="auto">
          <a:xfrm>
            <a:off x="171450" y="2438400"/>
            <a:ext cx="20431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ubtitle 2"/>
          <p:cNvSpPr txBox="1">
            <a:spLocks/>
          </p:cNvSpPr>
          <p:nvPr/>
        </p:nvSpPr>
        <p:spPr bwMode="auto">
          <a:xfrm>
            <a:off x="355600" y="4182894"/>
            <a:ext cx="4033838" cy="173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hu-HU" dirty="0" smtClean="0">
                <a:solidFill>
                  <a:srgbClr val="3C3C3B"/>
                </a:solidFill>
                <a:latin typeface="Arial" charset="0"/>
                <a:cs typeface="Arial" charset="0"/>
              </a:rPr>
              <a:t>Lehoczki Gábor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hu-HU" dirty="0" err="1" smtClean="0">
                <a:solidFill>
                  <a:srgbClr val="3C3C3B"/>
                </a:solidFill>
                <a:latin typeface="Arial" charset="0"/>
                <a:cs typeface="Arial" charset="0"/>
              </a:rPr>
              <a:t>Silicon</a:t>
            </a:r>
            <a:r>
              <a:rPr lang="hu-HU" dirty="0" smtClean="0">
                <a:solidFill>
                  <a:srgbClr val="3C3C3B"/>
                </a:solidFill>
                <a:latin typeface="Arial" charset="0"/>
                <a:cs typeface="Arial" charset="0"/>
              </a:rPr>
              <a:t> </a:t>
            </a:r>
            <a:r>
              <a:rPr lang="hu-HU" dirty="0" err="1" smtClean="0">
                <a:solidFill>
                  <a:srgbClr val="3C3C3B"/>
                </a:solidFill>
                <a:latin typeface="Arial" charset="0"/>
                <a:cs typeface="Arial" charset="0"/>
              </a:rPr>
              <a:t>Computers</a:t>
            </a:r>
            <a:r>
              <a:rPr lang="hu-HU" dirty="0" smtClean="0">
                <a:solidFill>
                  <a:srgbClr val="3C3C3B"/>
                </a:solidFill>
                <a:latin typeface="Arial" charset="0"/>
                <a:cs typeface="Arial" charset="0"/>
              </a:rPr>
              <a:t> Kft.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hu-HU" dirty="0" err="1" smtClean="0">
                <a:solidFill>
                  <a:srgbClr val="3C3C3B"/>
                </a:solidFill>
                <a:latin typeface="Arial" charset="0"/>
                <a:cs typeface="Arial" charset="0"/>
              </a:rPr>
              <a:t>www.silicon.hu</a:t>
            </a:r>
            <a:endParaRPr lang="en-US" dirty="0">
              <a:solidFill>
                <a:srgbClr val="3C3C3B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44950" y="6357938"/>
            <a:ext cx="344488" cy="295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hu-HU" sz="3600" dirty="0" smtClean="0"/>
              <a:t>SMP/</a:t>
            </a:r>
            <a:r>
              <a:rPr lang="hu-HU" sz="3600" dirty="0" err="1" smtClean="0"/>
              <a:t>ccNUMA</a:t>
            </a:r>
            <a:r>
              <a:rPr lang="hu-HU" sz="3600" dirty="0" smtClean="0"/>
              <a:t>   </a:t>
            </a:r>
            <a:r>
              <a:rPr lang="hu-HU" sz="3600" dirty="0" err="1" smtClean="0"/>
              <a:t>vs</a:t>
            </a:r>
            <a:r>
              <a:rPr lang="hu-HU" sz="3600" dirty="0" smtClean="0"/>
              <a:t>   </a:t>
            </a:r>
            <a:r>
              <a:rPr lang="hu-HU" sz="3600" dirty="0" err="1" smtClean="0"/>
              <a:t>cluster</a:t>
            </a:r>
            <a:r>
              <a:rPr lang="hu-HU" sz="3600" dirty="0" smtClean="0"/>
              <a:t>/GPU/MIS</a:t>
            </a:r>
            <a:endParaRPr lang="hu-HU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9" y="1806884"/>
            <a:ext cx="4319505" cy="317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18"/>
          <a:stretch/>
        </p:blipFill>
        <p:spPr>
          <a:xfrm flipH="1">
            <a:off x="5996500" y="1666875"/>
            <a:ext cx="1889187" cy="1493664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r="33134" b="30876"/>
          <a:stretch/>
        </p:blipFill>
        <p:spPr>
          <a:xfrm>
            <a:off x="5186106" y="1886884"/>
            <a:ext cx="779066" cy="890361"/>
          </a:xfrm>
          <a:prstGeom prst="rect">
            <a:avLst/>
          </a:prstGeom>
        </p:spPr>
      </p:pic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8" r="33134" b="30876"/>
          <a:stretch/>
        </p:blipFill>
        <p:spPr>
          <a:xfrm>
            <a:off x="5240145" y="3737670"/>
            <a:ext cx="779066" cy="890361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09503">
            <a:off x="6514086" y="3240798"/>
            <a:ext cx="818671" cy="1634613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9"/>
          <a:stretch/>
        </p:blipFill>
        <p:spPr>
          <a:xfrm flipH="1">
            <a:off x="7790269" y="3326190"/>
            <a:ext cx="1018605" cy="822960"/>
          </a:xfrm>
          <a:prstGeom prst="rect">
            <a:avLst/>
          </a:prstGeom>
        </p:spPr>
      </p:pic>
      <p:cxnSp>
        <p:nvCxnSpPr>
          <p:cNvPr id="12" name="Straight Arrow Connector 18"/>
          <p:cNvCxnSpPr/>
          <p:nvPr/>
        </p:nvCxnSpPr>
        <p:spPr>
          <a:xfrm>
            <a:off x="4136213" y="2242199"/>
            <a:ext cx="1020600" cy="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22"/>
          <p:cNvCxnSpPr/>
          <p:nvPr/>
        </p:nvCxnSpPr>
        <p:spPr>
          <a:xfrm>
            <a:off x="2963114" y="3961855"/>
            <a:ext cx="2193699" cy="32250"/>
          </a:xfrm>
          <a:prstGeom prst="straightConnector1">
            <a:avLst/>
          </a:prstGeom>
          <a:ln>
            <a:solidFill>
              <a:schemeClr val="accent1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8" t="-3750" r="-3487" b="25568"/>
          <a:stretch/>
        </p:blipFill>
        <p:spPr>
          <a:xfrm>
            <a:off x="7827632" y="1425048"/>
            <a:ext cx="981400" cy="92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05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2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7467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Arial" charset="0"/>
              </a:rPr>
              <a:t>SGI Shared Memory</a:t>
            </a:r>
            <a:br>
              <a:rPr lang="en-US">
                <a:latin typeface="Arial" charset="0"/>
              </a:rPr>
            </a:br>
            <a:r>
              <a:rPr lang="en-US" sz="3600">
                <a:latin typeface="Arial" charset="0"/>
              </a:rPr>
              <a:t>6</a:t>
            </a:r>
            <a:r>
              <a:rPr lang="en-US" sz="3600" baseline="30000">
                <a:latin typeface="Arial" charset="0"/>
              </a:rPr>
              <a:t>th</a:t>
            </a:r>
            <a:r>
              <a:rPr lang="en-US" sz="3600">
                <a:latin typeface="Arial" charset="0"/>
              </a:rPr>
              <a:t> Generation</a:t>
            </a:r>
          </a:p>
        </p:txBody>
      </p:sp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077200" cy="596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1545525"/>
              </p:ext>
            </p:extLst>
          </p:nvPr>
        </p:nvGraphicFramePr>
        <p:xfrm>
          <a:off x="577040" y="1632246"/>
          <a:ext cx="8435223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Ellipszis 21"/>
          <p:cNvSpPr/>
          <p:nvPr/>
        </p:nvSpPr>
        <p:spPr>
          <a:xfrm>
            <a:off x="6005593" y="3147881"/>
            <a:ext cx="2983423" cy="293198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619841" y="1179411"/>
            <a:ext cx="1629114" cy="1495586"/>
          </a:xfrm>
          <a:prstGeom prst="ellipse">
            <a:avLst/>
          </a:prstGeom>
          <a:noFill/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Ellipszis 17"/>
          <p:cNvSpPr/>
          <p:nvPr/>
        </p:nvSpPr>
        <p:spPr>
          <a:xfrm>
            <a:off x="2663687" y="1590261"/>
            <a:ext cx="3204376" cy="3023613"/>
          </a:xfrm>
          <a:prstGeom prst="ellipse">
            <a:avLst/>
          </a:prstGeom>
          <a:noFill/>
          <a:ln w="127000">
            <a:solidFill>
              <a:srgbClr val="00D20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artalom helye 1"/>
          <p:cNvSpPr>
            <a:spLocks noGrp="1"/>
          </p:cNvSpPr>
          <p:nvPr>
            <p:ph sz="quarter" idx="15"/>
          </p:nvPr>
        </p:nvSpPr>
        <p:spPr>
          <a:xfrm>
            <a:off x="356419" y="267467"/>
            <a:ext cx="8483600" cy="806450"/>
          </a:xfrm>
        </p:spPr>
        <p:txBody>
          <a:bodyPr/>
          <a:lstStyle/>
          <a:p>
            <a:r>
              <a:rPr lang="hu-HU" sz="3600" dirty="0" smtClean="0"/>
              <a:t>Program fejlesztési költség</a:t>
            </a:r>
            <a:endParaRPr lang="hu-HU" sz="3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3744235" y="5849035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itchFamily="34" charset="0"/>
              </a:rPr>
              <a:t>kapacitás</a:t>
            </a:r>
            <a:endParaRPr lang="hu-HU" b="1" dirty="0">
              <a:latin typeface="Arial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 rot="16200000">
            <a:off x="-300210" y="3292445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itchFamily="34" charset="0"/>
              </a:rPr>
              <a:t>sebesség</a:t>
            </a:r>
            <a:endParaRPr lang="hu-HU" b="1" dirty="0">
              <a:latin typeface="Arial" pitchFamily="34" charset="0"/>
            </a:endParaRPr>
          </a:p>
        </p:txBody>
      </p:sp>
      <p:pic>
        <p:nvPicPr>
          <p:cNvPr id="11" name="Picture 4" descr="Click here to zoom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77226" y="3446512"/>
            <a:ext cx="3162793" cy="1933971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10" name="Picture 24" descr="UV2 rack open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3" y="1941791"/>
            <a:ext cx="1498423" cy="2375935"/>
          </a:xfrm>
          <a:prstGeom prst="rect">
            <a:avLst/>
          </a:prstGeom>
        </p:spPr>
      </p:pic>
      <p:sp>
        <p:nvSpPr>
          <p:cNvPr id="14" name="Szövegdoboz 13"/>
          <p:cNvSpPr txBox="1"/>
          <p:nvPr/>
        </p:nvSpPr>
        <p:spPr>
          <a:xfrm>
            <a:off x="725071" y="2674997"/>
            <a:ext cx="87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itchFamily="34" charset="0"/>
              </a:rPr>
              <a:t>GPU</a:t>
            </a:r>
            <a:endParaRPr lang="hu-HU" b="1" dirty="0">
              <a:latin typeface="Arial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187424" y="3107778"/>
            <a:ext cx="17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itchFamily="34" charset="0"/>
              </a:rPr>
              <a:t>2 </a:t>
            </a:r>
            <a:r>
              <a:rPr lang="hu-HU" b="1" dirty="0" err="1" smtClean="0">
                <a:latin typeface="Arial" pitchFamily="34" charset="0"/>
              </a:rPr>
              <a:t>slot</a:t>
            </a:r>
            <a:r>
              <a:rPr lang="hu-HU" b="1" dirty="0" smtClean="0">
                <a:latin typeface="Arial" pitchFamily="34" charset="0"/>
              </a:rPr>
              <a:t/>
            </a:r>
            <a:br>
              <a:rPr lang="hu-HU" b="1" dirty="0" smtClean="0">
                <a:latin typeface="Arial" pitchFamily="34" charset="0"/>
              </a:rPr>
            </a:br>
            <a:r>
              <a:rPr lang="hu-HU" b="1" dirty="0" smtClean="0">
                <a:latin typeface="Arial" pitchFamily="34" charset="0"/>
              </a:rPr>
              <a:t>XEON </a:t>
            </a:r>
            <a:r>
              <a:rPr lang="hu-HU" b="1" dirty="0" err="1" smtClean="0">
                <a:latin typeface="Arial" pitchFamily="34" charset="0"/>
              </a:rPr>
              <a:t>box</a:t>
            </a:r>
            <a:endParaRPr lang="hu-HU" b="1" dirty="0">
              <a:latin typeface="Arial" pitchFamily="34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3913322" y="4159079"/>
            <a:ext cx="17258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itchFamily="34" charset="0"/>
              </a:rPr>
              <a:t>ccNuma</a:t>
            </a:r>
            <a:r>
              <a:rPr lang="hu-HU" b="1" dirty="0" smtClean="0">
                <a:latin typeface="Arial" pitchFamily="34" charset="0"/>
              </a:rPr>
              <a:t/>
            </a:r>
            <a:br>
              <a:rPr lang="hu-HU" b="1" dirty="0" smtClean="0">
                <a:latin typeface="Arial" pitchFamily="34" charset="0"/>
              </a:rPr>
            </a:br>
            <a:r>
              <a:rPr lang="hu-HU" b="1" dirty="0" smtClean="0">
                <a:latin typeface="Arial" pitchFamily="34" charset="0"/>
              </a:rPr>
              <a:t>(SMP)</a:t>
            </a:r>
            <a:endParaRPr lang="hu-HU" b="1" dirty="0">
              <a:latin typeface="Arial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6490668" y="5085491"/>
            <a:ext cx="17258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latin typeface="Arial" pitchFamily="34" charset="0"/>
              </a:rPr>
              <a:t>cluster</a:t>
            </a:r>
            <a:endParaRPr lang="hu-HU" b="1" dirty="0">
              <a:latin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4804551" y="1156568"/>
            <a:ext cx="2402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009900"/>
                </a:solidFill>
                <a:latin typeface="Arial" pitchFamily="34" charset="0"/>
              </a:rPr>
              <a:t>„standard”</a:t>
            </a:r>
            <a:endParaRPr lang="hu-HU" sz="3200" b="1" dirty="0">
              <a:solidFill>
                <a:srgbClr val="009900"/>
              </a:solidFill>
              <a:latin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1688420" y="864181"/>
            <a:ext cx="1202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0000"/>
                </a:solidFill>
                <a:latin typeface="Arial" pitchFamily="34" charset="0"/>
              </a:rPr>
              <a:t>GPU</a:t>
            </a:r>
            <a:endParaRPr lang="hu-HU" sz="32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6965669" y="1877828"/>
            <a:ext cx="20233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solidFill>
                  <a:srgbClr val="7030A0"/>
                </a:solidFill>
                <a:latin typeface="Arial" pitchFamily="34" charset="0"/>
              </a:rPr>
              <a:t>Cluster</a:t>
            </a:r>
            <a:endParaRPr lang="hu-HU" sz="3200" b="1" dirty="0" smtClean="0">
              <a:solidFill>
                <a:srgbClr val="7030A0"/>
              </a:solidFill>
              <a:latin typeface="Arial" pitchFamily="34" charset="0"/>
            </a:endParaRPr>
          </a:p>
          <a:p>
            <a:pPr algn="ctr"/>
            <a:r>
              <a:rPr lang="hu-HU" sz="3200" b="1" dirty="0" smtClean="0">
                <a:solidFill>
                  <a:srgbClr val="7030A0"/>
                </a:solidFill>
                <a:latin typeface="Arial" pitchFamily="34" charset="0"/>
              </a:rPr>
              <a:t>MPI</a:t>
            </a:r>
            <a:endParaRPr lang="hu-HU" sz="3200" b="1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23" name="Ellipszis 22"/>
          <p:cNvSpPr/>
          <p:nvPr/>
        </p:nvSpPr>
        <p:spPr>
          <a:xfrm>
            <a:off x="1372867" y="1668644"/>
            <a:ext cx="1629114" cy="1495586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7030A0"/>
              </a:solidFill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2502977" y="1366304"/>
            <a:ext cx="123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7030A0"/>
                </a:solidFill>
                <a:latin typeface="Arial" pitchFamily="34" charset="0"/>
              </a:rPr>
              <a:t>MIC</a:t>
            </a:r>
            <a:endParaRPr lang="hu-HU" sz="3200" b="1" dirty="0">
              <a:solidFill>
                <a:srgbClr val="7030A0"/>
              </a:solidFill>
              <a:latin typeface="Arial" pitchFamily="34" charset="0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1401765" y="3034517"/>
            <a:ext cx="878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latin typeface="Arial" pitchFamily="34" charset="0"/>
              </a:rPr>
              <a:t>MIC</a:t>
            </a:r>
            <a:endParaRPr lang="hu-HU" b="1" dirty="0">
              <a:latin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" t="9944"/>
          <a:stretch>
            <a:fillRect/>
          </a:stretch>
        </p:blipFill>
        <p:spPr bwMode="auto">
          <a:xfrm>
            <a:off x="2347993" y="2433475"/>
            <a:ext cx="1830038" cy="62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C:\Users\gegupta\AppData\Local\Microsoft\Windows\Temporary Internet Files\Content.Outlook\XI6PBEKN\Gemini3Qtr-Earl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63" y="1751308"/>
            <a:ext cx="1629114" cy="10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375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2819400"/>
            <a:ext cx="1455737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Content Placeholder 2"/>
          <p:cNvSpPr>
            <a:spLocks noGrp="1"/>
          </p:cNvSpPr>
          <p:nvPr>
            <p:ph sz="quarter" idx="14"/>
          </p:nvPr>
        </p:nvSpPr>
        <p:spPr bwMode="auto">
          <a:xfrm>
            <a:off x="242888" y="1697038"/>
            <a:ext cx="8483600" cy="437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8363" lvl="2" indent="0">
              <a:buFont typeface="Arial" charset="0"/>
              <a:buNone/>
            </a:pPr>
            <a:r>
              <a:rPr lang="en-US" sz="2200" b="1">
                <a:latin typeface="Arial" charset="0"/>
              </a:rPr>
              <a:t> </a:t>
            </a:r>
            <a:endParaRPr lang="en-US" sz="1400">
              <a:latin typeface="Arial" charset="0"/>
            </a:endParaRPr>
          </a:p>
          <a:p>
            <a:pPr marL="365125" indent="-319088">
              <a:buFont typeface="Arial" charset="0"/>
              <a:buChar char="•"/>
            </a:pPr>
            <a:endParaRPr lang="en-US">
              <a:latin typeface="Arial" charset="0"/>
            </a:endParaRPr>
          </a:p>
        </p:txBody>
      </p:sp>
      <p:sp>
        <p:nvSpPr>
          <p:cNvPr id="77827" name="Content Placeholder 1"/>
          <p:cNvSpPr>
            <a:spLocks noGrp="1"/>
          </p:cNvSpPr>
          <p:nvPr>
            <p:ph sz="quarter" idx="15"/>
          </p:nvPr>
        </p:nvSpPr>
        <p:spPr bwMode="auto">
          <a:xfrm>
            <a:off x="355600" y="312738"/>
            <a:ext cx="8483600" cy="80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>
                <a:latin typeface="Arial" charset="0"/>
              </a:rPr>
              <a:t>SGI UV </a:t>
            </a:r>
          </a:p>
          <a:p>
            <a:r>
              <a:rPr lang="en-US" sz="2800" b="1" i="1">
                <a:solidFill>
                  <a:schemeClr val="tx2"/>
                </a:solidFill>
                <a:latin typeface="Arial" charset="0"/>
              </a:rPr>
              <a:t>World's Largest In-Memory System for Data-Intensive Applications</a:t>
            </a:r>
          </a:p>
          <a:p>
            <a:endParaRPr lang="en-US" sz="1000">
              <a:solidFill>
                <a:schemeClr val="tx1"/>
              </a:solidFill>
              <a:latin typeface="Arial" charset="0"/>
            </a:endParaRPr>
          </a:p>
          <a:p>
            <a:r>
              <a:rPr lang="en-US" sz="2800">
                <a:solidFill>
                  <a:schemeClr val="tx1"/>
                </a:solidFill>
                <a:latin typeface="Arial" charset="0"/>
              </a:rPr>
              <a:t>Proven for complex analytics, fraud/threat detection, rapid prototyping, integrative simulation or analysis.</a:t>
            </a:r>
          </a:p>
          <a:p>
            <a:endParaRPr lang="en-US" sz="3600">
              <a:latin typeface="Arial" charset="0"/>
            </a:endParaRPr>
          </a:p>
        </p:txBody>
      </p:sp>
      <p:pic>
        <p:nvPicPr>
          <p:cNvPr id="77828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 bwMode="auto">
          <a:xfrm>
            <a:off x="5526088" y="3217863"/>
            <a:ext cx="1341437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95913" y="4568825"/>
            <a:ext cx="1716087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 charset="0"/>
              </a:rPr>
              <a:t>Cancer takes a hit as cell network simulation goes from weeks to hours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7400" y="4587875"/>
            <a:ext cx="1689100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 charset="0"/>
              </a:rPr>
              <a:t>Political revolt is predictable with fast analysis of 100M web postings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6500" y="4568825"/>
            <a:ext cx="1624013" cy="11695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 charset="0"/>
              </a:rPr>
              <a:t>Speed time-to-market with 50% performance boost, fewer servers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51688" y="4605338"/>
            <a:ext cx="168751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 charset="0"/>
              </a:rPr>
              <a:t>$Millions  saved as 38X speedup makes fraud detection real-time</a:t>
            </a:r>
          </a:p>
        </p:txBody>
      </p:sp>
      <p:pic>
        <p:nvPicPr>
          <p:cNvPr id="778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3208338"/>
            <a:ext cx="16684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4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192463"/>
            <a:ext cx="1268413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303588"/>
            <a:ext cx="1201738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5913" y="4598988"/>
            <a:ext cx="1789112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latin typeface="Arial"/>
                <a:cs typeface="Arial" charset="0"/>
              </a:rPr>
              <a:t>200TB space weather simulations protect power and satellite grids</a:t>
            </a:r>
          </a:p>
        </p:txBody>
      </p:sp>
      <p:sp>
        <p:nvSpPr>
          <p:cNvPr id="77837" name="TextBox 19"/>
          <p:cNvSpPr txBox="1">
            <a:spLocks noChangeArrowheads="1"/>
          </p:cNvSpPr>
          <p:nvPr/>
        </p:nvSpPr>
        <p:spPr bwMode="auto">
          <a:xfrm>
            <a:off x="5526088" y="4114800"/>
            <a:ext cx="12739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>
                <a:solidFill>
                  <a:schemeClr val="bg1"/>
                </a:solidFill>
                <a:latin typeface="Arial"/>
              </a:rPr>
              <a:t>Denmark Tech. U</a:t>
            </a:r>
          </a:p>
          <a:p>
            <a:pPr eaLnBrk="1" hangingPunct="1"/>
            <a:r>
              <a:rPr lang="en-US" sz="800">
                <a:solidFill>
                  <a:schemeClr val="bg1"/>
                </a:solidFill>
                <a:latin typeface="Arial"/>
              </a:rPr>
              <a:t>Cntr for Bio Sequencing</a:t>
            </a:r>
          </a:p>
        </p:txBody>
      </p:sp>
      <p:sp>
        <p:nvSpPr>
          <p:cNvPr id="77838" name="TextBox 3"/>
          <p:cNvSpPr txBox="1">
            <a:spLocks noChangeArrowheads="1"/>
          </p:cNvSpPr>
          <p:nvPr/>
        </p:nvSpPr>
        <p:spPr bwMode="auto">
          <a:xfrm>
            <a:off x="7197725" y="4229100"/>
            <a:ext cx="14906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rial"/>
              </a:rPr>
              <a:t>Major WW Courier</a:t>
            </a:r>
          </a:p>
        </p:txBody>
      </p:sp>
      <p:sp>
        <p:nvSpPr>
          <p:cNvPr id="77839" name="TextBox 15"/>
          <p:cNvSpPr txBox="1">
            <a:spLocks noChangeArrowheads="1"/>
          </p:cNvSpPr>
          <p:nvPr/>
        </p:nvSpPr>
        <p:spPr bwMode="auto">
          <a:xfrm>
            <a:off x="2530475" y="4160838"/>
            <a:ext cx="6463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rial"/>
              </a:rPr>
              <a:t>U of IL</a:t>
            </a:r>
          </a:p>
        </p:txBody>
      </p:sp>
      <p:sp>
        <p:nvSpPr>
          <p:cNvPr id="77840" name="TextBox 22"/>
          <p:cNvSpPr txBox="1">
            <a:spLocks noChangeArrowheads="1"/>
          </p:cNvSpPr>
          <p:nvPr/>
        </p:nvSpPr>
        <p:spPr bwMode="auto">
          <a:xfrm>
            <a:off x="1165225" y="4132263"/>
            <a:ext cx="61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Arial"/>
              </a:rPr>
              <a:t>UCSD</a:t>
            </a:r>
          </a:p>
        </p:txBody>
      </p:sp>
      <p:sp>
        <p:nvSpPr>
          <p:cNvPr id="77841" name="TextBox 4"/>
          <p:cNvSpPr txBox="1">
            <a:spLocks noChangeArrowheads="1"/>
          </p:cNvSpPr>
          <p:nvPr/>
        </p:nvSpPr>
        <p:spPr bwMode="auto">
          <a:xfrm>
            <a:off x="3521075" y="6350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/>
            </a:endParaRPr>
          </a:p>
        </p:txBody>
      </p:sp>
      <p:sp>
        <p:nvSpPr>
          <p:cNvPr id="77842" name="Slide Number Placeholder 5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8F85E0C-63A6-7B40-A5A5-D8F39D92D061}" type="slidenum">
              <a:rPr lang="en-US" sz="1200">
                <a:solidFill>
                  <a:srgbClr val="AFB0AF"/>
                </a:solidFill>
                <a:latin typeface="Arial"/>
                <a:cs typeface="Arial"/>
              </a:rPr>
              <a:pPr eaLnBrk="1" hangingPunct="1"/>
              <a:t>13</a:t>
            </a:fld>
            <a:endParaRPr lang="en-US" sz="1200">
              <a:solidFill>
                <a:srgbClr val="AFB0A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Content Placeholder 1"/>
          <p:cNvSpPr>
            <a:spLocks noGrp="1"/>
          </p:cNvSpPr>
          <p:nvPr>
            <p:ph sz="quarter" idx="15"/>
          </p:nvPr>
        </p:nvSpPr>
        <p:spPr bwMode="auto">
          <a:xfrm>
            <a:off x="355600" y="312738"/>
            <a:ext cx="8483600" cy="80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>
                <a:latin typeface="Arial" charset="0"/>
              </a:rPr>
              <a:t>Global Twitter Heartbeat</a:t>
            </a:r>
          </a:p>
          <a:p>
            <a:endParaRPr lang="en-US" dirty="0">
              <a:latin typeface="Arial" charset="0"/>
            </a:endParaRPr>
          </a:p>
        </p:txBody>
      </p:sp>
      <p:sp>
        <p:nvSpPr>
          <p:cNvPr id="79874" name="Content Placeholder 2"/>
          <p:cNvSpPr>
            <a:spLocks noGrp="1"/>
          </p:cNvSpPr>
          <p:nvPr>
            <p:ph sz="quarter" idx="14"/>
          </p:nvPr>
        </p:nvSpPr>
        <p:spPr bwMode="auto">
          <a:xfrm>
            <a:off x="355600" y="1119188"/>
            <a:ext cx="8483600" cy="14334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indent="-319088">
              <a:buFont typeface="Arial" charset="0"/>
              <a:buChar char="•"/>
            </a:pPr>
            <a:r>
              <a:rPr lang="en-US" sz="2400" dirty="0" err="1">
                <a:latin typeface="Arial" charset="0"/>
              </a:rPr>
              <a:t>Napi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átlagosan</a:t>
            </a:r>
            <a:r>
              <a:rPr lang="en-US" sz="2400" dirty="0">
                <a:latin typeface="Arial" charset="0"/>
              </a:rPr>
              <a:t> 500M tweet 10%-</a:t>
            </a:r>
            <a:r>
              <a:rPr lang="en-US" sz="2400" dirty="0" err="1">
                <a:latin typeface="Arial" charset="0"/>
              </a:rPr>
              <a:t>ának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valós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idejű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elemzése</a:t>
            </a:r>
            <a:endParaRPr lang="en-US" sz="2400" dirty="0">
              <a:latin typeface="Arial" charset="0"/>
            </a:endParaRPr>
          </a:p>
          <a:p>
            <a:pPr marL="365125" indent="-319088">
              <a:buFont typeface="Arial" charset="0"/>
              <a:buChar char="•"/>
            </a:pPr>
            <a:r>
              <a:rPr lang="en-US" sz="2400" dirty="0" err="1">
                <a:latin typeface="Arial" charset="0"/>
              </a:rPr>
              <a:t>Helyszín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és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érzelmi</a:t>
            </a:r>
            <a:r>
              <a:rPr lang="en-US" sz="2400" dirty="0">
                <a:latin typeface="Arial" charset="0"/>
              </a:rPr>
              <a:t> </a:t>
            </a:r>
            <a:r>
              <a:rPr lang="en-US" sz="2400" dirty="0" err="1">
                <a:latin typeface="Arial" charset="0"/>
              </a:rPr>
              <a:t>töltés</a:t>
            </a:r>
            <a:endParaRPr lang="en-US" sz="2400" dirty="0">
              <a:latin typeface="Arial" charset="0"/>
            </a:endParaRPr>
          </a:p>
          <a:p>
            <a:pPr marL="365125" indent="-319088">
              <a:buFont typeface="Arial" charset="0"/>
              <a:buChar char="•"/>
            </a:pPr>
            <a:endParaRPr lang="en-US" sz="2400" dirty="0">
              <a:latin typeface="Arial" charset="0"/>
            </a:endParaRPr>
          </a:p>
        </p:txBody>
      </p:sp>
      <p:pic>
        <p:nvPicPr>
          <p:cNvPr id="2" name="Sandy_Janos_WMV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600" y="3038315"/>
            <a:ext cx="4224805" cy="2377186"/>
          </a:xfrm>
          <a:prstGeom prst="rect">
            <a:avLst/>
          </a:prstGeom>
        </p:spPr>
      </p:pic>
      <p:pic>
        <p:nvPicPr>
          <p:cNvPr id="3" name="Election_Janos_WMV_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4395" y="3038315"/>
            <a:ext cx="4224805" cy="237718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943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20755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Content Placeholder 1"/>
          <p:cNvSpPr>
            <a:spLocks noGrp="1"/>
          </p:cNvSpPr>
          <p:nvPr>
            <p:ph sz="quarter" idx="15"/>
          </p:nvPr>
        </p:nvSpPr>
        <p:spPr bwMode="auto">
          <a:xfrm>
            <a:off x="355600" y="312738"/>
            <a:ext cx="8483600" cy="80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>
                <a:latin typeface="Arial" charset="0"/>
              </a:rPr>
              <a:t>Wikipedia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sz="quarter" idx="14"/>
          </p:nvPr>
        </p:nvSpPr>
        <p:spPr bwMode="auto">
          <a:xfrm>
            <a:off x="355600" y="1109796"/>
            <a:ext cx="8483600" cy="437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65125" indent="-319088">
              <a:buFont typeface="Arial" charset="0"/>
              <a:buChar char="•"/>
            </a:pPr>
            <a:r>
              <a:rPr lang="en-US" sz="2400">
                <a:latin typeface="Arial" charset="0"/>
              </a:rPr>
              <a:t>A teljes angol nyelvű adatbázis – 4 millió oldal</a:t>
            </a:r>
          </a:p>
          <a:p>
            <a:pPr marL="365125" indent="-319088">
              <a:buFont typeface="Arial" charset="0"/>
              <a:buChar char="•"/>
            </a:pPr>
            <a:r>
              <a:rPr lang="en-US" sz="2400">
                <a:latin typeface="Arial" charset="0"/>
              </a:rPr>
              <a:t>Helyszín, dátum és érzelmi töltés</a:t>
            </a:r>
          </a:p>
          <a:p>
            <a:pPr marL="365125" indent="-319088">
              <a:buFont typeface="Arial" charset="0"/>
              <a:buChar char="•"/>
            </a:pPr>
            <a:endParaRPr lang="en-US">
              <a:latin typeface="Arial" charset="0"/>
            </a:endParaRPr>
          </a:p>
        </p:txBody>
      </p:sp>
      <p:pic>
        <p:nvPicPr>
          <p:cNvPr id="3" name="The_Sentiment_of_the_World_Throughout_History_Through_Wikipedia_Janos_WMV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405" y="2231075"/>
            <a:ext cx="7134654" cy="4013242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5329726" y="1336675"/>
            <a:ext cx="3484562" cy="2228850"/>
          </a:xfrm>
          <a:prstGeom prst="rect">
            <a:avLst/>
          </a:prstGeom>
        </p:spPr>
        <p:txBody>
          <a:bodyPr/>
          <a:lstStyle/>
          <a:p>
            <a:pPr marL="0" indent="-228600" algn="just" eaLnBrk="1" hangingPunct="1">
              <a:lnSpc>
                <a:spcPct val="80000"/>
              </a:lnSpc>
              <a:buFontTx/>
              <a:buNone/>
            </a:pPr>
            <a:r>
              <a:rPr lang="hu-HU" sz="1800">
                <a:latin typeface="Arial" charset="0"/>
                <a:cs typeface="Arial" charset="0"/>
              </a:rPr>
              <a:t>A hiperspektrális képalkotó rendszer a jövő generáció technológiája, minden egyes objektumnak egy jellemző spektrális görbéje van. Ennek a pontos meghatározása, kinyerése jelenti a legnagyobb technológiai és módszertani kihívást.</a:t>
            </a:r>
          </a:p>
          <a:p>
            <a:pPr marL="0" indent="-228600" eaLnBrk="1" hangingPunct="1">
              <a:lnSpc>
                <a:spcPct val="80000"/>
              </a:lnSpc>
            </a:pPr>
            <a:endParaRPr lang="hu-HU" sz="2000">
              <a:latin typeface="Arial" charset="0"/>
              <a:cs typeface="Arial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303558"/>
            <a:ext cx="6573838" cy="7191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hu-HU" sz="2800" b="1" smtClean="0">
                <a:latin typeface="Arial"/>
                <a:cs typeface="Arial" charset="0"/>
              </a:rPr>
              <a:t>Károly Róbert Főiskola, Gyöngyös</a:t>
            </a:r>
            <a:endParaRPr lang="hu-HU" sz="2400" b="1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33500"/>
            <a:ext cx="4752975" cy="344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565525"/>
            <a:ext cx="3527425" cy="2455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6049963" cy="719137"/>
          </a:xfr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hu-HU" sz="3200" b="1">
                <a:cs typeface="Arial" charset="0"/>
              </a:rPr>
              <a:t>Légi Lidar technológia</a:t>
            </a:r>
          </a:p>
        </p:txBody>
      </p:sp>
      <p:pic>
        <p:nvPicPr>
          <p:cNvPr id="87042" name="Picture 8" descr="LIDAR data collection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1125538"/>
            <a:ext cx="3335338" cy="4319587"/>
          </a:xfrm>
          <a:effectLst>
            <a:outerShdw dist="89803" dir="2700000" algn="ctr" rotWithShape="0">
              <a:srgbClr val="000000"/>
            </a:outerShdw>
          </a:effec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5575" y="4292600"/>
            <a:ext cx="5472113" cy="1466850"/>
          </a:xfrm>
          <a:prstGeom prst="rect">
            <a:avLst/>
          </a:prstGeom>
          <a:solidFill>
            <a:schemeClr val="accent3">
              <a:lumMod val="85000"/>
              <a:alpha val="48000"/>
            </a:schemeClr>
          </a:solidFill>
          <a:ln>
            <a:noFill/>
          </a:ln>
          <a:effec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hu-HU" smtClean="0">
                <a:latin typeface="Arial"/>
              </a:rPr>
              <a:t>A LIDAR (</a:t>
            </a:r>
            <a:r>
              <a:rPr lang="en-US" smtClean="0">
                <a:latin typeface="Arial"/>
              </a:rPr>
              <a:t>Light Detection and Ranging) </a:t>
            </a:r>
            <a:r>
              <a:rPr lang="hu-HU" smtClean="0">
                <a:latin typeface="Arial"/>
              </a:rPr>
              <a:t>technológia egy repülőgép, egy lézertávmérő és a GPS navigációs rendszer házasságából született, amely egyes rendszereknél még inerciális navigációs rendszerrel is kiegészül</a:t>
            </a:r>
            <a:r>
              <a:rPr lang="hu-HU" smtClean="0"/>
              <a:t>. </a:t>
            </a:r>
          </a:p>
        </p:txBody>
      </p:sp>
      <p:pic>
        <p:nvPicPr>
          <p:cNvPr id="87044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125538"/>
            <a:ext cx="4833937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3"/>
          <p:cNvSpPr>
            <a:spLocks noGrp="1" noChangeArrowheads="1"/>
          </p:cNvSpPr>
          <p:nvPr>
            <p:ph type="title"/>
          </p:nvPr>
        </p:nvSpPr>
        <p:spPr>
          <a:xfrm>
            <a:off x="124937" y="188913"/>
            <a:ext cx="6048375" cy="719137"/>
          </a:xfrm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pt-BR" sz="2800" b="1">
                <a:cs typeface="Arial" charset="0"/>
              </a:rPr>
              <a:t>Légi LIDAR </a:t>
            </a:r>
            <a:r>
              <a:rPr lang="hu-HU" sz="2800" b="1">
                <a:cs typeface="Arial" charset="0"/>
              </a:rPr>
              <a:t>felhasználási területek</a:t>
            </a:r>
          </a:p>
        </p:txBody>
      </p:sp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73025" y="981075"/>
            <a:ext cx="3321050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Nagy területek gyors, nagy pontosságú felmérése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Vízügyi térképezési feladatok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Természeti, ipari katasztrófák felmérése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Biomassza kutatás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Régészeti térképezés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Távvezetékek felmérése</a:t>
            </a:r>
          </a:p>
          <a:p>
            <a:pPr marL="285750" indent="-285750" eaLnBrk="1" hangingPunct="1">
              <a:spcBef>
                <a:spcPct val="50000"/>
              </a:spcBef>
              <a:buFont typeface="Arial"/>
              <a:buChar char="•"/>
              <a:defRPr/>
            </a:pPr>
            <a:r>
              <a:rPr lang="hu-HU" smtClean="0"/>
              <a:t>3D városmodellek készítése</a:t>
            </a:r>
          </a:p>
          <a:p>
            <a:pPr eaLnBrk="1" hangingPunct="1">
              <a:spcBef>
                <a:spcPct val="50000"/>
              </a:spcBef>
              <a:defRPr/>
            </a:pPr>
            <a:endParaRPr lang="hu-HU" smtClean="0"/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hu-HU" smtClean="0"/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hu-HU" smtClean="0"/>
          </a:p>
          <a:p>
            <a:pPr eaLnBrk="1" hangingPunct="1">
              <a:spcBef>
                <a:spcPct val="50000"/>
              </a:spcBef>
              <a:buFontTx/>
              <a:buChar char="•"/>
              <a:defRPr/>
            </a:pPr>
            <a:endParaRPr lang="hu-HU" smtClean="0"/>
          </a:p>
        </p:txBody>
      </p:sp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3803650"/>
            <a:ext cx="2476500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9093" name="Picture 6" descr="_4_A_BME_ke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803650"/>
            <a:ext cx="22987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m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5375" y="981075"/>
            <a:ext cx="4823360" cy="24460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Stick"/>
          <p:cNvPicPr>
            <a:picLocks noChangeAspect="1" noChangeArrowheads="1"/>
          </p:cNvPicPr>
          <p:nvPr/>
        </p:nvPicPr>
        <p:blipFill>
          <a:blip r:embed="rId3"/>
          <a:srcRect l="4742" r="3412"/>
          <a:stretch>
            <a:fillRect/>
          </a:stretch>
        </p:blipFill>
        <p:spPr bwMode="auto">
          <a:xfrm>
            <a:off x="6876435" y="0"/>
            <a:ext cx="2267565" cy="2850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2771775" y="914401"/>
            <a:ext cx="6010275" cy="5070474"/>
          </a:xfrm>
        </p:spPr>
        <p:txBody>
          <a:bodyPr/>
          <a:lstStyle/>
          <a:p>
            <a:r>
              <a:rPr lang="en-US" sz="1800" dirty="0" smtClean="0"/>
              <a:t>Green deep archive storage 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en-US" sz="1800" dirty="0" smtClean="0"/>
              <a:t>with high end NAS performance </a:t>
            </a:r>
            <a:r>
              <a:rPr lang="hu-HU" sz="1800" dirty="0" smtClean="0"/>
              <a:t/>
            </a:r>
            <a:br>
              <a:rPr lang="hu-HU" sz="1800" dirty="0" smtClean="0"/>
            </a:br>
            <a:r>
              <a:rPr lang="en-US" sz="1800" dirty="0" smtClean="0"/>
              <a:t>for primary cache</a:t>
            </a:r>
          </a:p>
          <a:p>
            <a:endParaRPr lang="en-US" sz="1800" dirty="0" smtClean="0"/>
          </a:p>
          <a:p>
            <a:r>
              <a:rPr lang="en-US" sz="1800" dirty="0" smtClean="0"/>
              <a:t>Reduce power required by up to 90%</a:t>
            </a:r>
          </a:p>
          <a:p>
            <a:pPr lvl="1"/>
            <a:endParaRPr lang="en-US" sz="1800" dirty="0" smtClean="0"/>
          </a:p>
          <a:p>
            <a:r>
              <a:rPr lang="en-US" sz="1800" dirty="0" err="1" smtClean="0"/>
              <a:t>ArcFiniti</a:t>
            </a:r>
            <a:r>
              <a:rPr lang="en-US" sz="1800" dirty="0" smtClean="0"/>
              <a:t> uses MAID (Massive Array of Idle Disks) for deep archive</a:t>
            </a:r>
          </a:p>
          <a:p>
            <a:endParaRPr lang="en-US" sz="1800" dirty="0" smtClean="0"/>
          </a:p>
          <a:p>
            <a:pPr lvl="1"/>
            <a:r>
              <a:rPr lang="en-US" sz="1800" dirty="0" err="1" smtClean="0"/>
              <a:t>ArcFiniti</a:t>
            </a:r>
            <a:r>
              <a:rPr lang="en-US" sz="1800" dirty="0" smtClean="0"/>
              <a:t> means less electricity</a:t>
            </a:r>
          </a:p>
          <a:p>
            <a:pPr lvl="1"/>
            <a:r>
              <a:rPr lang="en-US" sz="1800" dirty="0" err="1" smtClean="0"/>
              <a:t>ArcFiniti</a:t>
            </a:r>
            <a:r>
              <a:rPr lang="en-US" sz="1800" dirty="0" smtClean="0"/>
              <a:t> means less cooling</a:t>
            </a:r>
          </a:p>
          <a:p>
            <a:pPr lvl="1"/>
            <a:r>
              <a:rPr lang="en-US" sz="1800" dirty="0" err="1" smtClean="0"/>
              <a:t>ArcFiniti</a:t>
            </a:r>
            <a:r>
              <a:rPr lang="en-US" sz="1800" dirty="0" smtClean="0"/>
              <a:t> means higher reliability</a:t>
            </a:r>
          </a:p>
          <a:p>
            <a:pPr lvl="1"/>
            <a:r>
              <a:rPr lang="en-US" sz="1800" dirty="0" err="1" smtClean="0"/>
              <a:t>ArcFiniti</a:t>
            </a:r>
            <a:r>
              <a:rPr lang="en-US" sz="1800" dirty="0" smtClean="0"/>
              <a:t> means more TB/s per cabinet.</a:t>
            </a:r>
          </a:p>
          <a:p>
            <a:pPr lvl="1"/>
            <a:endParaRPr lang="en-US" sz="1800" dirty="0" smtClean="0"/>
          </a:p>
          <a:p>
            <a:pPr marL="502920" lvl="1" indent="0">
              <a:buNone/>
            </a:pPr>
            <a:r>
              <a:rPr lang="en-US" sz="2400" b="1" dirty="0" err="1" smtClean="0"/>
              <a:t>ArcFiniti</a:t>
            </a:r>
            <a:r>
              <a:rPr lang="en-US" sz="2400" b="1" dirty="0" smtClean="0"/>
              <a:t> means LOWER COSTS!</a:t>
            </a:r>
          </a:p>
          <a:p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439179" cy="2495550"/>
          </a:xfrm>
        </p:spPr>
        <p:txBody>
          <a:bodyPr/>
          <a:lstStyle/>
          <a:p>
            <a:r>
              <a:rPr lang="en-US" sz="3200" dirty="0" err="1" smtClean="0"/>
              <a:t>ArcFiniti</a:t>
            </a:r>
            <a:r>
              <a:rPr lang="en-US" sz="3200" dirty="0" smtClean="0"/>
              <a:t> Provides Green Archive Storage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pic>
        <p:nvPicPr>
          <p:cNvPr id="1859586" name="Picture 7" descr="Green Leave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249" y="1138137"/>
            <a:ext cx="2540947" cy="558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9587" name="Picture 357" descr="Sumatra_Cab_MidRes2a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8534" y="1546698"/>
            <a:ext cx="2202563" cy="517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9589" name="Slide Number Placeholder 6"/>
          <p:cNvSpPr txBox="1">
            <a:spLocks noGrp="1"/>
          </p:cNvSpPr>
          <p:nvPr/>
        </p:nvSpPr>
        <p:spPr bwMode="auto">
          <a:xfrm>
            <a:off x="3429000" y="6543675"/>
            <a:ext cx="2133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en-US" sz="1400">
              <a:latin typeface="Calibri" pitchFamily="34" charset="0"/>
              <a:ea typeface="ＭＳ Ｐゴシック"/>
              <a:cs typeface="ＭＳ Ｐゴシック"/>
            </a:endParaRPr>
          </a:p>
        </p:txBody>
      </p:sp>
      <p:sp>
        <p:nvSpPr>
          <p:cNvPr id="16" name="Slide Number Placeholder 2"/>
          <p:cNvSpPr txBox="1">
            <a:spLocks noGrp="1"/>
          </p:cNvSpPr>
          <p:nvPr/>
        </p:nvSpPr>
        <p:spPr bwMode="auto">
          <a:xfrm>
            <a:off x="4206875" y="6488113"/>
            <a:ext cx="744538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527BB416-0ACE-4F47-93C7-2C3E3C9D8665}" type="slidenum">
              <a:rPr lang="en-US" sz="1200">
                <a:solidFill>
                  <a:srgbClr val="AFB0AF"/>
                </a:solidFill>
                <a:latin typeface="HelveticaNeueLT Std"/>
                <a:ea typeface="HelveticaNeueLT Std"/>
                <a:cs typeface="HelveticaNeueLT Std"/>
              </a:rPr>
              <a:pPr algn="ctr"/>
              <a:t>19</a:t>
            </a:fld>
            <a:endParaRPr lang="en-US" sz="1200">
              <a:solidFill>
                <a:srgbClr val="AFB0AF"/>
              </a:solidFill>
              <a:latin typeface="HelveticaNeueLT Std"/>
              <a:ea typeface="HelveticaNeueLT Std"/>
              <a:cs typeface="HelveticaNeueLT Std"/>
            </a:endParaRPr>
          </a:p>
        </p:txBody>
      </p:sp>
      <p:grpSp>
        <p:nvGrpSpPr>
          <p:cNvPr id="9" name="Csoportba foglalás 8"/>
          <p:cNvGrpSpPr/>
          <p:nvPr/>
        </p:nvGrpSpPr>
        <p:grpSpPr>
          <a:xfrm>
            <a:off x="486045" y="2124075"/>
            <a:ext cx="2381250" cy="4000500"/>
            <a:chOff x="6721475" y="1624013"/>
            <a:chExt cx="2381250" cy="4000500"/>
          </a:xfrm>
        </p:grpSpPr>
        <p:sp>
          <p:nvSpPr>
            <p:cNvPr id="10" name="Arc 9"/>
            <p:cNvSpPr>
              <a:spLocks/>
            </p:cNvSpPr>
            <p:nvPr/>
          </p:nvSpPr>
          <p:spPr bwMode="gray">
            <a:xfrm rot="-520281">
              <a:off x="7173913" y="1762125"/>
              <a:ext cx="1655762" cy="2389188"/>
            </a:xfrm>
            <a:custGeom>
              <a:avLst/>
              <a:gdLst>
                <a:gd name="T0" fmla="*/ 2147483647 w 21600"/>
                <a:gd name="T1" fmla="*/ 0 h 42265"/>
                <a:gd name="T2" fmla="*/ 1085150617 w 21600"/>
                <a:gd name="T3" fmla="*/ 1998469471 h 42265"/>
                <a:gd name="T4" fmla="*/ 0 w 21600"/>
                <a:gd name="T5" fmla="*/ 984694691 h 4226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265"/>
                <a:gd name="T11" fmla="*/ 21600 w 21600"/>
                <a:gd name="T12" fmla="*/ 42265 h 4226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265" fill="none" extrusionOk="0">
                  <a:moveTo>
                    <a:pt x="5734" y="0"/>
                  </a:moveTo>
                  <a:cubicBezTo>
                    <a:pt x="15106" y="2581"/>
                    <a:pt x="21600" y="11104"/>
                    <a:pt x="21600" y="20825"/>
                  </a:cubicBezTo>
                  <a:cubicBezTo>
                    <a:pt x="21600" y="31738"/>
                    <a:pt x="13458" y="40937"/>
                    <a:pt x="2625" y="42264"/>
                  </a:cubicBezTo>
                </a:path>
                <a:path w="21600" h="42265" stroke="0" extrusionOk="0">
                  <a:moveTo>
                    <a:pt x="5734" y="0"/>
                  </a:moveTo>
                  <a:cubicBezTo>
                    <a:pt x="15106" y="2581"/>
                    <a:pt x="21600" y="11104"/>
                    <a:pt x="21600" y="20825"/>
                  </a:cubicBezTo>
                  <a:cubicBezTo>
                    <a:pt x="21600" y="31738"/>
                    <a:pt x="13458" y="40937"/>
                    <a:pt x="2625" y="42264"/>
                  </a:cubicBezTo>
                  <a:lnTo>
                    <a:pt x="0" y="20825"/>
                  </a:lnTo>
                  <a:close/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 type="triangle" w="lg" len="lg"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  <p:txBody>
            <a:bodyPr wrap="none" lIns="0" tIns="0" rIns="0" bIns="0" anchor="ctr"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000000"/>
                </a:solidFill>
                <a:latin typeface="Helvetica Neue LT Std 55 Roman"/>
                <a:cs typeface="Helvetica"/>
              </a:endParaRPr>
            </a:p>
          </p:txBody>
        </p:sp>
        <p:sp>
          <p:nvSpPr>
            <p:cNvPr id="11" name="Text Box 20"/>
            <p:cNvSpPr txBox="1">
              <a:spLocks noChangeArrowheads="1"/>
            </p:cNvSpPr>
            <p:nvPr/>
          </p:nvSpPr>
          <p:spPr bwMode="gray">
            <a:xfrm>
              <a:off x="8458200" y="2767013"/>
              <a:ext cx="644525" cy="500062"/>
            </a:xfrm>
            <a:prstGeom prst="rect">
              <a:avLst/>
            </a:prstGeom>
            <a:gradFill rotWithShape="1">
              <a:gsLst>
                <a:gs pos="0">
                  <a:srgbClr val="E7FDE7"/>
                </a:gs>
                <a:gs pos="64999">
                  <a:srgbClr val="C3F6C1"/>
                </a:gs>
                <a:gs pos="100000">
                  <a:srgbClr val="A9F4A6"/>
                </a:gs>
              </a:gsLst>
              <a:lin ang="5400000" scaled="1"/>
            </a:gradFill>
            <a:ln w="9525">
              <a:solidFill>
                <a:srgbClr val="46A93E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lIns="0" tIns="0" rIns="0" bIns="0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defTabSz="457200" eaLnBrk="1" fontAlgn="auto" hangingPunct="1">
                <a:lnSpc>
                  <a:spcPct val="90000"/>
                </a:lnSpc>
                <a:spcBef>
                  <a:spcPts val="125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Archive</a:t>
              </a:r>
            </a:p>
            <a:p>
              <a:pPr algn="ctr" defTabSz="457200" eaLnBrk="1" fontAlgn="auto" hangingPunct="1">
                <a:lnSpc>
                  <a:spcPct val="90000"/>
                </a:lnSpc>
                <a:spcBef>
                  <a:spcPts val="125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Policy</a:t>
              </a:r>
              <a:endParaRPr lang="en-US" sz="1200" dirty="0">
                <a:solidFill>
                  <a:srgbClr val="000000"/>
                </a:solidFill>
              </a:endParaRPr>
            </a:p>
          </p:txBody>
        </p:sp>
        <p:pic>
          <p:nvPicPr>
            <p:cNvPr id="12" name="Picture 8" descr="disc blu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gray">
            <a:xfrm>
              <a:off x="6757988" y="1624013"/>
              <a:ext cx="763587" cy="819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rotWithShape="0">
                <a:schemeClr val="bg1">
                  <a:alpha val="98000"/>
                </a:schemeClr>
              </a:outerShdw>
            </a:effectLst>
          </p:spPr>
        </p:pic>
        <p:sp>
          <p:nvSpPr>
            <p:cNvPr id="13" name="Text Box 20"/>
            <p:cNvSpPr txBox="1">
              <a:spLocks noChangeArrowheads="1"/>
            </p:cNvSpPr>
            <p:nvPr/>
          </p:nvSpPr>
          <p:spPr bwMode="gray">
            <a:xfrm>
              <a:off x="6775450" y="1928813"/>
              <a:ext cx="746125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defTabSz="457200">
                <a:lnSpc>
                  <a:spcPct val="90000"/>
                </a:lnSpc>
              </a:pPr>
              <a:r>
                <a:rPr lang="en-US" sz="1400" b="1" dirty="0">
                  <a:solidFill>
                    <a:srgbClr val="FFFFFF"/>
                  </a:solidFill>
                  <a:ea typeface="ＭＳ Ｐゴシック"/>
                </a:rPr>
                <a:t>Primary</a:t>
              </a:r>
              <a:br>
                <a:rPr lang="en-US" sz="1400" b="1" dirty="0">
                  <a:solidFill>
                    <a:srgbClr val="FFFFFF"/>
                  </a:solidFill>
                  <a:ea typeface="ＭＳ Ｐゴシック"/>
                </a:rPr>
              </a:br>
              <a:r>
                <a:rPr lang="en-US" sz="1400" b="1" dirty="0">
                  <a:solidFill>
                    <a:srgbClr val="FFFFFF"/>
                  </a:solidFill>
                  <a:ea typeface="ＭＳ Ｐゴシック"/>
                </a:rPr>
                <a:t>Cache</a:t>
              </a:r>
            </a:p>
          </p:txBody>
        </p:sp>
        <p:pic>
          <p:nvPicPr>
            <p:cNvPr id="14" name="Picture 7" descr="disc green tall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gray">
            <a:xfrm>
              <a:off x="6721475" y="2767013"/>
              <a:ext cx="763588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rotWithShape="0">
                <a:schemeClr val="bg1">
                  <a:alpha val="98000"/>
                </a:schemeClr>
              </a:outerShdw>
            </a:effectLst>
          </p:spPr>
        </p:pic>
        <p:sp>
          <p:nvSpPr>
            <p:cNvPr id="15" name="Text Box 20"/>
            <p:cNvSpPr txBox="1">
              <a:spLocks noChangeArrowheads="1"/>
            </p:cNvSpPr>
            <p:nvPr/>
          </p:nvSpPr>
          <p:spPr bwMode="gray">
            <a:xfrm rot="5400000">
              <a:off x="6350001" y="4302125"/>
              <a:ext cx="152400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2000" b="1">
                  <a:solidFill>
                    <a:srgbClr val="FFFFFF"/>
                  </a:solidFill>
                  <a:ea typeface="ＭＳ Ｐゴシック"/>
                </a:rPr>
                <a:t>Archive Tier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252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15900" y="273960"/>
            <a:ext cx="8569325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b="1" dirty="0" smtClean="0">
                <a:latin typeface="Arial" charset="0"/>
                <a:cs typeface="Arial" charset="0"/>
              </a:rPr>
              <a:t>BIG DATA – BIG DECISION </a:t>
            </a:r>
            <a:r>
              <a:rPr lang="hu-HU" sz="3200" dirty="0" smtClean="0">
                <a:latin typeface="Arial" charset="0"/>
                <a:cs typeface="Arial" charset="0"/>
              </a:rPr>
              <a:t> 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39938" name="Rectangle 10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1186774" y="1542374"/>
            <a:ext cx="7451387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spcAft>
                <a:spcPts val="1800"/>
              </a:spcAft>
            </a:pPr>
            <a:endParaRPr lang="en-US" sz="200" dirty="0">
              <a:latin typeface="Arial" charset="0"/>
              <a:cs typeface="Arial"/>
            </a:endParaRPr>
          </a:p>
          <a:p>
            <a:pPr marL="457200" indent="-457200" eaLnBrk="1" hangingPunct="1">
              <a:spcAft>
                <a:spcPts val="1800"/>
              </a:spcAft>
            </a:pPr>
            <a:r>
              <a:rPr lang="hu-HU" dirty="0" smtClean="0">
                <a:latin typeface="Arial" charset="0"/>
                <a:cs typeface="Arial"/>
              </a:rPr>
              <a:t>Milyen HW/SW környezetre építsek?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u="sng" dirty="0" smtClean="0">
                <a:latin typeface="Arial" charset="0"/>
                <a:cs typeface="Arial"/>
              </a:rPr>
              <a:t>Mekkora az én BIG </a:t>
            </a:r>
            <a:r>
              <a:rPr lang="hu-HU" sz="2400" u="sng" dirty="0" err="1" smtClean="0">
                <a:latin typeface="Arial" charset="0"/>
                <a:cs typeface="Arial"/>
              </a:rPr>
              <a:t>DATÁ-m</a:t>
            </a:r>
            <a:r>
              <a:rPr lang="hu-HU" sz="2400" u="sng" dirty="0" smtClean="0">
                <a:latin typeface="Arial" charset="0"/>
                <a:cs typeface="Arial"/>
              </a:rPr>
              <a:t>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u="sng" dirty="0" smtClean="0">
                <a:latin typeface="Arial" charset="0"/>
                <a:cs typeface="Arial"/>
              </a:rPr>
              <a:t>Mennyi adatok kell tényleg egyben kezelnem?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u="sng" dirty="0" smtClean="0">
                <a:latin typeface="Arial" charset="0"/>
                <a:cs typeface="Arial"/>
              </a:rPr>
              <a:t>Mihez ért az informatikus?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u="sng" dirty="0" smtClean="0">
                <a:latin typeface="Arial" charset="0"/>
                <a:cs typeface="Arial"/>
              </a:rPr>
              <a:t>Mennyi időm van rá?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u="sng" dirty="0" smtClean="0">
                <a:latin typeface="Arial" charset="0"/>
                <a:cs typeface="Arial"/>
              </a:rPr>
              <a:t>Mennyi pénzem van rá?</a:t>
            </a:r>
            <a:endParaRPr lang="hu-HU" sz="2400" u="sng" dirty="0" smtClean="0">
              <a:latin typeface="Arial" charset="0"/>
              <a:cs typeface="Arial"/>
            </a:endParaRPr>
          </a:p>
          <a:p>
            <a:pPr marL="857250" lvl="1" indent="-457200" eaLnBrk="1" hangingPunct="1">
              <a:spcAft>
                <a:spcPts val="1800"/>
              </a:spcAft>
            </a:pPr>
            <a:endParaRPr lang="en-US" sz="2400" u="sng" dirty="0">
              <a:latin typeface="Arial" charset="0"/>
              <a:cs typeface="Arial"/>
            </a:endParaRP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invGray">
          <a:xfrm>
            <a:off x="3248025" y="-1411605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tIns="9144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Arial"/>
              <a:ea typeface="MS PGothic" charset="0"/>
              <a:cs typeface="MS PGothic" charset="0"/>
            </a:endParaRP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invGray">
          <a:xfrm>
            <a:off x="6286371" y="-231775"/>
            <a:ext cx="9233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tIns="91440" rIns="0" bIns="0">
            <a:sp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bg1"/>
              </a:solidFill>
              <a:latin typeface="Arial"/>
              <a:ea typeface="MS PGothic" charset="0"/>
              <a:cs typeface="MS PGothic" charset="0"/>
            </a:endParaRPr>
          </a:p>
        </p:txBody>
      </p:sp>
      <p:pic>
        <p:nvPicPr>
          <p:cNvPr id="3994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78833"/>
            <a:ext cx="970874" cy="228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647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244600"/>
            <a:ext cx="8431212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ctrTitle"/>
          </p:nvPr>
        </p:nvSpPr>
        <p:spPr bwMode="auto">
          <a:xfrm>
            <a:off x="166688" y="390525"/>
            <a:ext cx="8788400" cy="80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4400">
                <a:ea typeface="Arial" charset="0"/>
              </a:rPr>
              <a:t>SGI vs. Competition:  </a:t>
            </a:r>
            <a:br>
              <a:rPr lang="en-US" sz="4400">
                <a:ea typeface="Arial" charset="0"/>
              </a:rPr>
            </a:br>
            <a:r>
              <a:rPr lang="en-US" sz="3600">
                <a:ea typeface="Arial" charset="0"/>
              </a:rPr>
              <a:t>Lower Complexity =&gt; Fast Time to Results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15900" y="273960"/>
            <a:ext cx="8569325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b="1" dirty="0" smtClean="0">
                <a:latin typeface="Arial" charset="0"/>
                <a:cs typeface="Arial" charset="0"/>
              </a:rPr>
              <a:t>IB </a:t>
            </a:r>
            <a:r>
              <a:rPr lang="hu-HU" b="1" dirty="0" err="1" smtClean="0">
                <a:latin typeface="Arial" charset="0"/>
                <a:cs typeface="Arial" charset="0"/>
              </a:rPr>
              <a:t>Cluster</a:t>
            </a:r>
            <a:r>
              <a:rPr lang="hu-HU" b="1" dirty="0" smtClean="0">
                <a:latin typeface="Arial" charset="0"/>
                <a:cs typeface="Arial" charset="0"/>
              </a:rPr>
              <a:t> - </a:t>
            </a:r>
            <a:r>
              <a:rPr lang="en-US" b="1" dirty="0" smtClean="0">
                <a:latin typeface="Arial" charset="0"/>
                <a:cs typeface="Arial" charset="0"/>
              </a:rPr>
              <a:t>SGI </a:t>
            </a:r>
            <a:r>
              <a:rPr lang="en-US" dirty="0">
                <a:latin typeface="Arial" charset="0"/>
                <a:cs typeface="Arial" charset="0"/>
              </a:rPr>
              <a:t>ICE X…</a:t>
            </a:r>
            <a:br>
              <a:rPr lang="en-US" dirty="0">
                <a:latin typeface="Arial" charset="0"/>
                <a:cs typeface="Arial" charset="0"/>
              </a:rPr>
            </a:b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39938" name="Rectangle 10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2370138" y="1497013"/>
            <a:ext cx="6573837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spcAft>
                <a:spcPts val="1800"/>
              </a:spcAft>
            </a:pPr>
            <a:endParaRPr lang="en-US" sz="200" dirty="0">
              <a:latin typeface="Arial" charset="0"/>
              <a:cs typeface="Arial"/>
            </a:endParaRPr>
          </a:p>
          <a:p>
            <a:pPr marL="457200" indent="-457200" eaLnBrk="1" hangingPunct="1">
              <a:spcAft>
                <a:spcPts val="1800"/>
              </a:spcAft>
            </a:pPr>
            <a:r>
              <a:rPr lang="en-US" dirty="0">
                <a:latin typeface="Arial" charset="0"/>
                <a:cs typeface="Arial" charset="0"/>
              </a:rPr>
              <a:t>Fifth Generation ICE System</a:t>
            </a:r>
            <a:endParaRPr lang="hu-HU" dirty="0" smtClean="0">
              <a:latin typeface="Arial" charset="0"/>
              <a:cs typeface="Arial"/>
            </a:endParaRPr>
          </a:p>
          <a:p>
            <a:pPr marL="457200" indent="-457200" eaLnBrk="1" hangingPunct="1">
              <a:spcAft>
                <a:spcPts val="1800"/>
              </a:spcAft>
            </a:pPr>
            <a:r>
              <a:rPr lang="en-US" dirty="0" smtClean="0">
                <a:latin typeface="Arial" charset="0"/>
                <a:cs typeface="Arial"/>
              </a:rPr>
              <a:t>The </a:t>
            </a:r>
            <a:r>
              <a:rPr lang="en-US" dirty="0">
                <a:latin typeface="Arial" charset="0"/>
                <a:cs typeface="Arial"/>
              </a:rPr>
              <a:t>world-renowned SGI quality and performance you love</a:t>
            </a:r>
          </a:p>
          <a:p>
            <a:pPr marL="457200" indent="-457200" eaLnBrk="1" hangingPunct="1">
              <a:spcAft>
                <a:spcPts val="1800"/>
              </a:spcAft>
            </a:pPr>
            <a:endParaRPr lang="en-US" sz="200" dirty="0">
              <a:latin typeface="Arial" charset="0"/>
              <a:cs typeface="Arial"/>
            </a:endParaRPr>
          </a:p>
          <a:p>
            <a:pPr marL="457200" indent="-457200" eaLnBrk="1" hangingPunct="1">
              <a:spcAft>
                <a:spcPts val="1800"/>
              </a:spcAft>
            </a:pPr>
            <a:r>
              <a:rPr lang="en-US" dirty="0">
                <a:latin typeface="Arial" charset="0"/>
                <a:cs typeface="Arial"/>
              </a:rPr>
              <a:t>Flexible to fit your workload</a:t>
            </a:r>
          </a:p>
          <a:p>
            <a:pPr marL="457200" indent="-457200" eaLnBrk="1" hangingPunct="1">
              <a:spcAft>
                <a:spcPts val="1800"/>
              </a:spcAft>
            </a:pPr>
            <a:endParaRPr lang="en-US" sz="200" dirty="0">
              <a:latin typeface="Arial" charset="0"/>
              <a:cs typeface="Arial"/>
            </a:endParaRPr>
          </a:p>
          <a:p>
            <a:pPr marL="457200" indent="-457200"/>
            <a:r>
              <a:rPr lang="en-US" b="1" u="sng" dirty="0">
                <a:latin typeface="Arial" charset="0"/>
                <a:cs typeface="Arial"/>
              </a:rPr>
              <a:t>Runs standard Linux</a:t>
            </a:r>
            <a:r>
              <a:rPr lang="en-US" b="1" u="sng" baseline="30000" dirty="0">
                <a:latin typeface="Arial" charset="0"/>
                <a:cs typeface="Arial"/>
              </a:rPr>
              <a:t>®</a:t>
            </a:r>
            <a:r>
              <a:rPr lang="en-US" b="1" u="sng" dirty="0">
                <a:latin typeface="Arial" charset="0"/>
                <a:cs typeface="Arial"/>
              </a:rPr>
              <a:t> on the Intel</a:t>
            </a:r>
            <a:r>
              <a:rPr lang="en-US" b="1" u="sng" baseline="30000" dirty="0">
                <a:latin typeface="Arial" charset="0"/>
                <a:cs typeface="Arial"/>
              </a:rPr>
              <a:t>®</a:t>
            </a:r>
            <a:r>
              <a:rPr lang="en-US" b="1" u="sng" dirty="0">
                <a:latin typeface="Arial" charset="0"/>
                <a:cs typeface="Arial"/>
              </a:rPr>
              <a:t> Xeon</a:t>
            </a:r>
            <a:r>
              <a:rPr lang="en-US" b="1" u="sng" baseline="30000" dirty="0">
                <a:latin typeface="Arial" charset="0"/>
                <a:cs typeface="Arial"/>
              </a:rPr>
              <a:t>®</a:t>
            </a:r>
            <a:r>
              <a:rPr lang="en-US" b="1" u="sng" dirty="0">
                <a:latin typeface="Arial" charset="0"/>
                <a:cs typeface="Arial"/>
              </a:rPr>
              <a:t> processor E5-2600 series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invGray">
          <a:xfrm>
            <a:off x="3248025" y="-1411605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tIns="9144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Arial"/>
              <a:ea typeface="MS PGothic" charset="0"/>
              <a:cs typeface="MS PGothic" charset="0"/>
            </a:endParaRP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invGray">
          <a:xfrm>
            <a:off x="6286371" y="-231775"/>
            <a:ext cx="9233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tIns="91440" rIns="0" bIns="0">
            <a:sp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bg1"/>
              </a:solidFill>
              <a:latin typeface="Arial"/>
              <a:ea typeface="MS PGothic" charset="0"/>
              <a:cs typeface="MS PGothic" charset="0"/>
            </a:endParaRPr>
          </a:p>
        </p:txBody>
      </p:sp>
      <p:pic>
        <p:nvPicPr>
          <p:cNvPr id="3994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97013"/>
            <a:ext cx="2154238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9" name="Picture 5" descr="infinity rearvie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5"/>
          <a:stretch>
            <a:fillRect/>
          </a:stretch>
        </p:blipFill>
        <p:spPr bwMode="auto">
          <a:xfrm>
            <a:off x="676275" y="1295400"/>
            <a:ext cx="205105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676275" y="5264150"/>
            <a:ext cx="2051050" cy="517525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defRPr/>
            </a:pPr>
            <a:r>
              <a:rPr lang="en-US" sz="1400" b="1" smtClean="0">
                <a:solidFill>
                  <a:srgbClr val="FFFFFF"/>
                </a:solidFill>
                <a:latin typeface="Arial" charset="0"/>
              </a:rPr>
              <a:t>From this...traditional racked cluster style…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59513" y="1476375"/>
            <a:ext cx="2146300" cy="4100513"/>
            <a:chOff x="6259513" y="1476375"/>
            <a:chExt cx="2146300" cy="4100513"/>
          </a:xfrm>
        </p:grpSpPr>
        <p:pic>
          <p:nvPicPr>
            <p:cNvPr id="297988" name="Picture 4" descr="Carlsbad-2"/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9513" y="1476375"/>
              <a:ext cx="2146300" cy="378777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9941" name="Text Box 7"/>
            <p:cNvSpPr txBox="1">
              <a:spLocks noChangeArrowheads="1"/>
            </p:cNvSpPr>
            <p:nvPr/>
          </p:nvSpPr>
          <p:spPr bwMode="auto">
            <a:xfrm>
              <a:off x="6259513" y="5249863"/>
              <a:ext cx="2146300" cy="32702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10000"/>
                </a:spcBef>
                <a:defRPr/>
              </a:pPr>
              <a:r>
                <a:rPr lang="en-US" sz="1400" b="1" smtClean="0">
                  <a:solidFill>
                    <a:srgbClr val="FFFFFF"/>
                  </a:solidFill>
                  <a:latin typeface="Arial" charset="0"/>
                </a:rPr>
                <a:t>To THIS style…</a:t>
              </a:r>
            </a:p>
          </p:txBody>
        </p:sp>
      </p:grpSp>
      <p:sp>
        <p:nvSpPr>
          <p:cNvPr id="39942" name="Text Box 9"/>
          <p:cNvSpPr txBox="1">
            <a:spLocks noChangeArrowheads="1"/>
          </p:cNvSpPr>
          <p:nvPr/>
        </p:nvSpPr>
        <p:spPr bwMode="auto">
          <a:xfrm>
            <a:off x="2159000" y="6032500"/>
            <a:ext cx="5094288" cy="406400"/>
          </a:xfrm>
          <a:prstGeom prst="rect">
            <a:avLst/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10000"/>
              </a:spcBef>
              <a:defRPr/>
            </a:pPr>
            <a:r>
              <a:rPr lang="en-US" sz="2000" b="1" smtClean="0">
                <a:solidFill>
                  <a:srgbClr val="FFFFFF"/>
                </a:solidFill>
                <a:latin typeface="Arial" charset="0"/>
              </a:rPr>
              <a:t>Substantial Cable Reduction!  </a:t>
            </a:r>
          </a:p>
        </p:txBody>
      </p:sp>
      <p:sp>
        <p:nvSpPr>
          <p:cNvPr id="46086" name="Rectangle 24"/>
          <p:cNvSpPr>
            <a:spLocks noChangeArrowheads="1"/>
          </p:cNvSpPr>
          <p:nvPr/>
        </p:nvSpPr>
        <p:spPr bwMode="auto">
          <a:xfrm>
            <a:off x="244474" y="255292"/>
            <a:ext cx="889952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3200" b="1">
                <a:solidFill>
                  <a:srgbClr val="005A9B"/>
                </a:solidFill>
                <a:latin typeface="Arial" charset="0"/>
              </a:rPr>
              <a:t>Integrated Switches (MPI and Mgmt)</a:t>
            </a:r>
          </a:p>
        </p:txBody>
      </p:sp>
      <p:sp>
        <p:nvSpPr>
          <p:cNvPr id="297997" name="Text Box 13"/>
          <p:cNvSpPr txBox="1">
            <a:spLocks noChangeArrowheads="1"/>
          </p:cNvSpPr>
          <p:nvPr/>
        </p:nvSpPr>
        <p:spPr bwMode="auto">
          <a:xfrm>
            <a:off x="2973353" y="1308191"/>
            <a:ext cx="3025775" cy="424731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marL="285750" indent="-285750" defTabSz="914400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No external IB (MPI) switches are required</a:t>
            </a:r>
          </a:p>
          <a:p>
            <a:pPr marL="285750" indent="-285750" defTabSz="914400" eaLnBrk="1" hangingPunct="1">
              <a:buFont typeface="Arial"/>
              <a:buChar char="•"/>
              <a:defRPr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System management cabling </a:t>
            </a:r>
            <a:r>
              <a:rPr lang="ja-JP" altLang="en-US" b="1" dirty="0" smtClean="0">
                <a:solidFill>
                  <a:srgbClr val="000000"/>
                </a:solidFill>
                <a:latin typeface="Arial"/>
              </a:rPr>
              <a:t>‘</a:t>
            </a:r>
            <a:r>
              <a:rPr lang="en-US" b="1" dirty="0" err="1" smtClean="0">
                <a:solidFill>
                  <a:srgbClr val="000000"/>
                </a:solidFill>
                <a:latin typeface="Arial"/>
              </a:rPr>
              <a:t>commonized</a:t>
            </a:r>
            <a:r>
              <a:rPr lang="ja-JP" altLang="en-US" b="1" dirty="0" smtClean="0">
                <a:solidFill>
                  <a:srgbClr val="000000"/>
                </a:solidFill>
                <a:latin typeface="Arial"/>
              </a:rPr>
              <a:t>’</a:t>
            </a:r>
            <a:r>
              <a:rPr lang="en-US" b="1" dirty="0" smtClean="0">
                <a:solidFill>
                  <a:srgbClr val="000000"/>
                </a:solidFill>
                <a:latin typeface="Arial"/>
              </a:rPr>
              <a:t> at the enclosure level</a:t>
            </a:r>
          </a:p>
          <a:p>
            <a:pPr marL="285750" indent="-285750" defTabSz="914400" eaLnBrk="1" hangingPunct="1">
              <a:buFont typeface="Arial"/>
              <a:buChar char="•"/>
              <a:defRPr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Reliability increased with better airflow/ cooling</a:t>
            </a:r>
          </a:p>
          <a:p>
            <a:pPr marL="285750" indent="-285750" defTabSz="914400" eaLnBrk="1" hangingPunct="1">
              <a:buFont typeface="Arial"/>
              <a:buChar char="•"/>
              <a:defRPr/>
            </a:pPr>
            <a:endParaRPr lang="en-US" b="1" dirty="0" smtClean="0">
              <a:solidFill>
                <a:srgbClr val="000000"/>
              </a:solidFill>
              <a:latin typeface="Arial"/>
            </a:endParaRPr>
          </a:p>
          <a:p>
            <a:pPr marL="285750" indent="-285750" defTabSz="914400" eaLnBrk="1" hangingPunct="1">
              <a:buFont typeface="Arial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Arial"/>
              </a:rPr>
              <a:t>Serviceability improved with ease of access and hot- swap capability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5238" y="6495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ctrTitle" idx="4294967295"/>
          </p:nvPr>
        </p:nvSpPr>
        <p:spPr bwMode="auto">
          <a:xfrm>
            <a:off x="215900" y="273960"/>
            <a:ext cx="8569325" cy="80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u-HU" b="1" dirty="0" smtClean="0">
                <a:latin typeface="Arial" charset="0"/>
                <a:cs typeface="Arial" charset="0"/>
              </a:rPr>
              <a:t>BIG DATA – BIG DECISION </a:t>
            </a:r>
            <a:r>
              <a:rPr lang="hu-HU" sz="3200" dirty="0" smtClean="0">
                <a:latin typeface="Arial" charset="0"/>
                <a:cs typeface="Arial" charset="0"/>
              </a:rPr>
              <a:t> </a:t>
            </a:r>
            <a:endParaRPr lang="en-US" sz="3200" dirty="0">
              <a:latin typeface="Arial" charset="0"/>
              <a:cs typeface="Arial" charset="0"/>
            </a:endParaRPr>
          </a:p>
        </p:txBody>
      </p:sp>
      <p:sp>
        <p:nvSpPr>
          <p:cNvPr id="39938" name="Rectangle 10"/>
          <p:cNvSpPr>
            <a:spLocks noGrp="1" noChangeArrowheads="1"/>
          </p:cNvSpPr>
          <p:nvPr>
            <p:ph sz="quarter" idx="4294967295"/>
          </p:nvPr>
        </p:nvSpPr>
        <p:spPr bwMode="auto">
          <a:xfrm>
            <a:off x="301558" y="1542374"/>
            <a:ext cx="8336604" cy="437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1" hangingPunct="1">
              <a:spcAft>
                <a:spcPts val="1800"/>
              </a:spcAft>
            </a:pPr>
            <a:endParaRPr lang="en-US" sz="200" dirty="0">
              <a:latin typeface="Arial" charset="0"/>
              <a:cs typeface="Arial"/>
            </a:endParaRPr>
          </a:p>
          <a:p>
            <a:pPr marL="457200" indent="-457200" eaLnBrk="1" hangingPunct="1">
              <a:spcAft>
                <a:spcPts val="1800"/>
              </a:spcAft>
            </a:pPr>
            <a:r>
              <a:rPr lang="hu-HU" dirty="0" smtClean="0">
                <a:latin typeface="Arial" charset="0"/>
                <a:cs typeface="Arial"/>
              </a:rPr>
              <a:t>Milyen HW/SW környezetre építsek?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dirty="0" smtClean="0">
                <a:latin typeface="Arial" charset="0"/>
                <a:cs typeface="Arial"/>
              </a:rPr>
              <a:t>Mekkora az én BIG </a:t>
            </a:r>
            <a:r>
              <a:rPr lang="hu-HU" sz="2400" dirty="0" err="1" smtClean="0">
                <a:latin typeface="Arial" charset="0"/>
                <a:cs typeface="Arial"/>
              </a:rPr>
              <a:t>DATÁ-m</a:t>
            </a:r>
            <a:r>
              <a:rPr lang="hu-HU" sz="2400" dirty="0" smtClean="0">
                <a:latin typeface="Arial" charset="0"/>
                <a:cs typeface="Arial"/>
              </a:rPr>
              <a:t>?</a:t>
            </a:r>
            <a:br>
              <a:rPr lang="hu-HU" sz="2400" dirty="0" smtClean="0">
                <a:latin typeface="Arial" charset="0"/>
                <a:cs typeface="Arial"/>
              </a:rPr>
            </a:br>
            <a:r>
              <a:rPr lang="hu-HU" sz="2400" dirty="0" smtClean="0">
                <a:latin typeface="Arial" charset="0"/>
                <a:cs typeface="Arial"/>
              </a:rPr>
              <a:t>									 			</a:t>
            </a:r>
            <a:r>
              <a:rPr lang="hu-HU" sz="2400" b="1" dirty="0" smtClean="0">
                <a:solidFill>
                  <a:srgbClr val="FF0000"/>
                </a:solidFill>
                <a:latin typeface="Arial" charset="0"/>
                <a:cs typeface="Arial"/>
              </a:rPr>
              <a:t>NAGY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dirty="0" smtClean="0">
                <a:latin typeface="Arial" charset="0"/>
                <a:cs typeface="Arial"/>
              </a:rPr>
              <a:t>Mennyi adatok kell tényleg egyben kezelnem?</a:t>
            </a:r>
            <a:br>
              <a:rPr lang="hu-HU" sz="2400" dirty="0" smtClean="0">
                <a:latin typeface="Arial" charset="0"/>
                <a:cs typeface="Arial"/>
              </a:rPr>
            </a:br>
            <a:r>
              <a:rPr lang="hu-HU" sz="2400" dirty="0" smtClean="0">
                <a:latin typeface="Arial" charset="0"/>
                <a:cs typeface="Arial"/>
              </a:rPr>
              <a:t>									</a:t>
            </a:r>
            <a:r>
              <a:rPr lang="hu-HU" sz="2400" b="1" dirty="0" smtClean="0">
                <a:solidFill>
                  <a:srgbClr val="FF0000"/>
                </a:solidFill>
                <a:latin typeface="Arial" charset="0"/>
                <a:cs typeface="Arial"/>
              </a:rPr>
              <a:t>NEM TUDOM,</a:t>
            </a:r>
            <a:r>
              <a:rPr lang="hu-HU" sz="2400" dirty="0" smtClean="0">
                <a:latin typeface="Arial" charset="0"/>
                <a:cs typeface="Arial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charset="0"/>
                <a:cs typeface="Arial"/>
              </a:rPr>
              <a:t>SOKAT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dirty="0" smtClean="0">
                <a:latin typeface="Arial" charset="0"/>
                <a:cs typeface="Arial"/>
              </a:rPr>
              <a:t>Mihez ért az informatikus?</a:t>
            </a:r>
            <a:br>
              <a:rPr lang="hu-HU" sz="2400" dirty="0" smtClean="0">
                <a:latin typeface="Arial" charset="0"/>
                <a:cs typeface="Arial"/>
              </a:rPr>
            </a:br>
            <a:r>
              <a:rPr lang="hu-HU" sz="2400" dirty="0" smtClean="0">
                <a:latin typeface="Arial" charset="0"/>
                <a:cs typeface="Arial"/>
              </a:rPr>
              <a:t>								</a:t>
            </a:r>
            <a:r>
              <a:rPr lang="hu-HU" sz="3200" dirty="0" smtClean="0">
                <a:latin typeface="Arial" charset="0"/>
                <a:cs typeface="Arial"/>
              </a:rPr>
              <a:t>				</a:t>
            </a:r>
            <a:r>
              <a:rPr lang="hu-HU" sz="3200" b="1" dirty="0" smtClean="0">
                <a:solidFill>
                  <a:srgbClr val="FF0000"/>
                </a:solidFill>
                <a:latin typeface="Arial" charset="0"/>
                <a:cs typeface="Arial"/>
              </a:rPr>
              <a:t>??</a:t>
            </a:r>
          </a:p>
          <a:p>
            <a:pPr marL="857250" lvl="1" indent="-457200" eaLnBrk="1" hangingPunct="1">
              <a:spcAft>
                <a:spcPts val="1800"/>
              </a:spcAft>
            </a:pPr>
            <a:r>
              <a:rPr lang="hu-HU" sz="2400" dirty="0" smtClean="0">
                <a:latin typeface="Arial" charset="0"/>
                <a:cs typeface="Arial"/>
              </a:rPr>
              <a:t>Mennyi időm van rá?</a:t>
            </a:r>
            <a:br>
              <a:rPr lang="hu-HU" sz="2400" dirty="0" smtClean="0">
                <a:latin typeface="Arial" charset="0"/>
                <a:cs typeface="Arial"/>
              </a:rPr>
            </a:br>
            <a:r>
              <a:rPr lang="hu-HU" sz="2400" dirty="0" smtClean="0">
                <a:latin typeface="Arial" charset="0"/>
                <a:cs typeface="Arial"/>
              </a:rPr>
              <a:t>											</a:t>
            </a:r>
            <a:r>
              <a:rPr lang="hu-HU" sz="2400" b="1" dirty="0" smtClean="0">
                <a:solidFill>
                  <a:srgbClr val="FF0000"/>
                </a:solidFill>
                <a:latin typeface="Arial" charset="0"/>
                <a:cs typeface="Arial"/>
              </a:rPr>
              <a:t>SÜRGŐS</a:t>
            </a:r>
          </a:p>
        </p:txBody>
      </p:sp>
      <p:sp>
        <p:nvSpPr>
          <p:cNvPr id="39939" name="Text Box 5"/>
          <p:cNvSpPr txBox="1">
            <a:spLocks noChangeArrowheads="1"/>
          </p:cNvSpPr>
          <p:nvPr/>
        </p:nvSpPr>
        <p:spPr bwMode="invGray">
          <a:xfrm>
            <a:off x="3248025" y="-1411605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tIns="9144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>
              <a:latin typeface="Arial"/>
              <a:ea typeface="MS PGothic" charset="0"/>
              <a:cs typeface="MS PGothic" charset="0"/>
            </a:endParaRPr>
          </a:p>
        </p:txBody>
      </p:sp>
      <p:sp>
        <p:nvSpPr>
          <p:cNvPr id="39940" name="Rectangle 7"/>
          <p:cNvSpPr>
            <a:spLocks noChangeArrowheads="1"/>
          </p:cNvSpPr>
          <p:nvPr/>
        </p:nvSpPr>
        <p:spPr bwMode="invGray">
          <a:xfrm>
            <a:off x="6286371" y="-231775"/>
            <a:ext cx="92333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none" tIns="91440" rIns="0" bIns="0">
            <a:spAutoFit/>
          </a:bodyPr>
          <a:lstStyle/>
          <a:p>
            <a:pPr algn="ctr">
              <a:lnSpc>
                <a:spcPct val="90000"/>
              </a:lnSpc>
            </a:pPr>
            <a:endParaRPr lang="en-US">
              <a:solidFill>
                <a:schemeClr val="bg1"/>
              </a:solidFill>
              <a:latin typeface="Arial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71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/>
          <p:cNvSpPr>
            <a:spLocks noGrp="1"/>
          </p:cNvSpPr>
          <p:nvPr>
            <p:ph sz="quarter" idx="14"/>
          </p:nvPr>
        </p:nvSpPr>
        <p:spPr bwMode="auto">
          <a:xfrm>
            <a:off x="361950" y="577850"/>
            <a:ext cx="8483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68363" lvl="2" indent="0">
              <a:buFont typeface="Arial" charset="0"/>
              <a:buNone/>
            </a:pPr>
            <a:r>
              <a:rPr lang="en-US" sz="1600" b="1">
                <a:latin typeface="Arial" charset="0"/>
              </a:rPr>
              <a:t> </a:t>
            </a:r>
            <a:endParaRPr lang="en-US" sz="1600">
              <a:latin typeface="Arial" charset="0"/>
            </a:endParaRPr>
          </a:p>
        </p:txBody>
      </p:sp>
      <p:sp>
        <p:nvSpPr>
          <p:cNvPr id="35842" name="Content Placeholder 1"/>
          <p:cNvSpPr>
            <a:spLocks noGrp="1"/>
          </p:cNvSpPr>
          <p:nvPr>
            <p:ph sz="quarter" idx="15"/>
          </p:nvPr>
        </p:nvSpPr>
        <p:spPr bwMode="auto">
          <a:xfrm>
            <a:off x="355600" y="312738"/>
            <a:ext cx="8483600" cy="80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dirty="0">
                <a:cs typeface="Arial"/>
              </a:rPr>
              <a:t>Cluster </a:t>
            </a:r>
            <a:r>
              <a:rPr lang="en-US" sz="3600" dirty="0" err="1">
                <a:cs typeface="Arial"/>
              </a:rPr>
              <a:t>vs</a:t>
            </a:r>
            <a:r>
              <a:rPr lang="en-US" sz="3600" dirty="0">
                <a:cs typeface="Arial"/>
              </a:rPr>
              <a:t> </a:t>
            </a:r>
            <a:r>
              <a:rPr lang="en-US" sz="3600" b="1" dirty="0">
                <a:cs typeface="Arial"/>
              </a:rPr>
              <a:t>SMP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3051175" y="3267075"/>
            <a:ext cx="43497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30" tIns="41015" rIns="82030" bIns="41015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500" b="1">
                <a:solidFill>
                  <a:srgbClr val="000000"/>
                </a:solidFill>
                <a:latin typeface="Arial" charset="0"/>
              </a:rPr>
              <a:t>...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423863" y="2489200"/>
            <a:ext cx="3865562" cy="452438"/>
          </a:xfrm>
          <a:prstGeom prst="rect">
            <a:avLst/>
          </a:prstGeom>
          <a:solidFill>
            <a:srgbClr val="FFE0B3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 wrap="none" lIns="82030" tIns="41015" rIns="82030" bIns="41015" anchor="ctr"/>
          <a:lstStyle/>
          <a:p>
            <a:pPr algn="ctr" defTabSz="820738" eaLnBrk="0" hangingPunct="0"/>
            <a:r>
              <a:rPr lang="en-US" sz="1300" b="1">
                <a:solidFill>
                  <a:srgbClr val="000000"/>
                </a:solidFill>
                <a:latin typeface="Arial" charset="0"/>
              </a:rPr>
              <a:t>InfiniBand or Gigabit Ethernet</a:t>
            </a: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427038" y="2938463"/>
            <a:ext cx="555625" cy="1074737"/>
            <a:chOff x="234" y="1409"/>
            <a:chExt cx="385" cy="767"/>
          </a:xfrm>
        </p:grpSpPr>
        <p:sp>
          <p:nvSpPr>
            <p:cNvPr id="35867" name="Rectangle 7"/>
            <p:cNvSpPr>
              <a:spLocks noChangeArrowheads="1"/>
            </p:cNvSpPr>
            <p:nvPr/>
          </p:nvSpPr>
          <p:spPr bwMode="auto">
            <a:xfrm>
              <a:off x="235" y="1409"/>
              <a:ext cx="384" cy="239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Mem</a:t>
              </a:r>
            </a:p>
            <a:p>
              <a:pPr algn="ctr" defTabSz="820738"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~64GB</a:t>
              </a:r>
              <a:endParaRPr lang="en-US" sz="13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868" name="Rectangle 8"/>
            <p:cNvSpPr>
              <a:spLocks noChangeArrowheads="1"/>
            </p:cNvSpPr>
            <p:nvPr/>
          </p:nvSpPr>
          <p:spPr bwMode="auto">
            <a:xfrm>
              <a:off x="234" y="1648"/>
              <a:ext cx="385" cy="528"/>
            </a:xfrm>
            <a:prstGeom prst="rect">
              <a:avLst/>
            </a:prstGeom>
            <a:solidFill>
              <a:srgbClr val="D4DEDB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system</a:t>
              </a:r>
              <a:br>
                <a:rPr lang="en-US" sz="11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+</a:t>
              </a:r>
            </a:p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OS</a:t>
              </a:r>
            </a:p>
          </p:txBody>
        </p:sp>
      </p:grp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709613" y="1998663"/>
            <a:ext cx="3040062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48" tIns="41025" rIns="82048" bIns="41025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rial" charset="0"/>
              </a:rPr>
              <a:t>Commodity Scale-out/Cluster</a:t>
            </a: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5847" name="Group 10"/>
          <p:cNvGrpSpPr>
            <a:grpSpLocks/>
          </p:cNvGrpSpPr>
          <p:nvPr/>
        </p:nvGrpSpPr>
        <p:grpSpPr bwMode="auto">
          <a:xfrm>
            <a:off x="1027113" y="2941638"/>
            <a:ext cx="555625" cy="1074737"/>
            <a:chOff x="234" y="1409"/>
            <a:chExt cx="385" cy="767"/>
          </a:xfrm>
        </p:grpSpPr>
        <p:sp>
          <p:nvSpPr>
            <p:cNvPr id="35865" name="Rectangle 11"/>
            <p:cNvSpPr>
              <a:spLocks noChangeArrowheads="1"/>
            </p:cNvSpPr>
            <p:nvPr/>
          </p:nvSpPr>
          <p:spPr bwMode="auto">
            <a:xfrm>
              <a:off x="235" y="1409"/>
              <a:ext cx="384" cy="239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mem</a:t>
              </a:r>
              <a:endParaRPr lang="en-US" sz="13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866" name="Rectangle 12"/>
            <p:cNvSpPr>
              <a:spLocks noChangeArrowheads="1"/>
            </p:cNvSpPr>
            <p:nvPr/>
          </p:nvSpPr>
          <p:spPr bwMode="auto">
            <a:xfrm>
              <a:off x="234" y="1648"/>
              <a:ext cx="385" cy="528"/>
            </a:xfrm>
            <a:prstGeom prst="rect">
              <a:avLst/>
            </a:prstGeom>
            <a:solidFill>
              <a:srgbClr val="D4DEDB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system</a:t>
              </a:r>
              <a:br>
                <a:rPr lang="en-US" sz="11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+</a:t>
              </a:r>
            </a:p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OS</a:t>
              </a:r>
            </a:p>
          </p:txBody>
        </p:sp>
      </p:grpSp>
      <p:grpSp>
        <p:nvGrpSpPr>
          <p:cNvPr id="35848" name="Group 13"/>
          <p:cNvGrpSpPr>
            <a:grpSpLocks/>
          </p:cNvGrpSpPr>
          <p:nvPr/>
        </p:nvGrpSpPr>
        <p:grpSpPr bwMode="auto">
          <a:xfrm>
            <a:off x="1625600" y="2938463"/>
            <a:ext cx="555625" cy="1074737"/>
            <a:chOff x="234" y="1409"/>
            <a:chExt cx="385" cy="767"/>
          </a:xfrm>
        </p:grpSpPr>
        <p:sp>
          <p:nvSpPr>
            <p:cNvPr id="35863" name="Rectangle 14"/>
            <p:cNvSpPr>
              <a:spLocks noChangeArrowheads="1"/>
            </p:cNvSpPr>
            <p:nvPr/>
          </p:nvSpPr>
          <p:spPr bwMode="auto">
            <a:xfrm>
              <a:off x="235" y="1409"/>
              <a:ext cx="384" cy="239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mem</a:t>
              </a:r>
              <a:endParaRPr lang="en-US" sz="13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864" name="Rectangle 15"/>
            <p:cNvSpPr>
              <a:spLocks noChangeArrowheads="1"/>
            </p:cNvSpPr>
            <p:nvPr/>
          </p:nvSpPr>
          <p:spPr bwMode="auto">
            <a:xfrm>
              <a:off x="234" y="1648"/>
              <a:ext cx="385" cy="528"/>
            </a:xfrm>
            <a:prstGeom prst="rect">
              <a:avLst/>
            </a:prstGeom>
            <a:solidFill>
              <a:srgbClr val="D4DEDB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system</a:t>
              </a:r>
              <a:br>
                <a:rPr lang="en-US" sz="11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+</a:t>
              </a:r>
            </a:p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OS</a:t>
              </a:r>
            </a:p>
          </p:txBody>
        </p:sp>
      </p:grpSp>
      <p:grpSp>
        <p:nvGrpSpPr>
          <p:cNvPr id="35849" name="Group 16"/>
          <p:cNvGrpSpPr>
            <a:grpSpLocks/>
          </p:cNvGrpSpPr>
          <p:nvPr/>
        </p:nvGrpSpPr>
        <p:grpSpPr bwMode="auto">
          <a:xfrm>
            <a:off x="2246313" y="2938463"/>
            <a:ext cx="555625" cy="1074737"/>
            <a:chOff x="234" y="1409"/>
            <a:chExt cx="385" cy="767"/>
          </a:xfrm>
        </p:grpSpPr>
        <p:sp>
          <p:nvSpPr>
            <p:cNvPr id="35861" name="Rectangle 17"/>
            <p:cNvSpPr>
              <a:spLocks noChangeArrowheads="1"/>
            </p:cNvSpPr>
            <p:nvPr/>
          </p:nvSpPr>
          <p:spPr bwMode="auto">
            <a:xfrm>
              <a:off x="235" y="1409"/>
              <a:ext cx="384" cy="239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mem</a:t>
              </a:r>
              <a:endParaRPr lang="en-US" sz="13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862" name="Rectangle 18"/>
            <p:cNvSpPr>
              <a:spLocks noChangeArrowheads="1"/>
            </p:cNvSpPr>
            <p:nvPr/>
          </p:nvSpPr>
          <p:spPr bwMode="auto">
            <a:xfrm>
              <a:off x="234" y="1648"/>
              <a:ext cx="385" cy="528"/>
            </a:xfrm>
            <a:prstGeom prst="rect">
              <a:avLst/>
            </a:prstGeom>
            <a:solidFill>
              <a:srgbClr val="D4DEDB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system</a:t>
              </a:r>
              <a:br>
                <a:rPr lang="en-US" sz="11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+</a:t>
              </a:r>
            </a:p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OS</a:t>
              </a:r>
            </a:p>
          </p:txBody>
        </p:sp>
      </p:grpSp>
      <p:grpSp>
        <p:nvGrpSpPr>
          <p:cNvPr id="35850" name="Group 19"/>
          <p:cNvGrpSpPr>
            <a:grpSpLocks/>
          </p:cNvGrpSpPr>
          <p:nvPr/>
        </p:nvGrpSpPr>
        <p:grpSpPr bwMode="auto">
          <a:xfrm>
            <a:off x="3733800" y="2941638"/>
            <a:ext cx="555625" cy="1074737"/>
            <a:chOff x="234" y="1409"/>
            <a:chExt cx="385" cy="767"/>
          </a:xfrm>
        </p:grpSpPr>
        <p:sp>
          <p:nvSpPr>
            <p:cNvPr id="35859" name="Rectangle 20"/>
            <p:cNvSpPr>
              <a:spLocks noChangeArrowheads="1"/>
            </p:cNvSpPr>
            <p:nvPr/>
          </p:nvSpPr>
          <p:spPr bwMode="auto">
            <a:xfrm>
              <a:off x="235" y="1409"/>
              <a:ext cx="384" cy="239"/>
            </a:xfrm>
            <a:prstGeom prst="rect">
              <a:avLst/>
            </a:prstGeom>
            <a:solidFill>
              <a:srgbClr val="99CCFF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/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mem</a:t>
              </a:r>
              <a:endParaRPr lang="en-US" sz="1300" b="1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35860" name="Rectangle 21"/>
            <p:cNvSpPr>
              <a:spLocks noChangeArrowheads="1"/>
            </p:cNvSpPr>
            <p:nvPr/>
          </p:nvSpPr>
          <p:spPr bwMode="auto">
            <a:xfrm>
              <a:off x="234" y="1648"/>
              <a:ext cx="385" cy="528"/>
            </a:xfrm>
            <a:prstGeom prst="rect">
              <a:avLst/>
            </a:prstGeom>
            <a:solidFill>
              <a:srgbClr val="D4DEDB"/>
            </a:solidFill>
            <a:ln w="6350">
              <a:solidFill>
                <a:srgbClr val="969696"/>
              </a:solidFill>
              <a:miter lim="800000"/>
              <a:headEnd/>
              <a:tailEnd/>
            </a:ln>
          </p:spPr>
          <p:txBody>
            <a:bodyPr wrap="none" lIns="82030" tIns="41015" rIns="82030" bIns="41015" anchor="ctr"/>
            <a:lstStyle/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system</a:t>
              </a:r>
              <a:br>
                <a:rPr lang="en-US" sz="1100" b="1">
                  <a:solidFill>
                    <a:srgbClr val="000000"/>
                  </a:solidFill>
                  <a:latin typeface="Arial" charset="0"/>
                </a:rPr>
              </a:b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+</a:t>
              </a:r>
            </a:p>
            <a:p>
              <a:pPr algn="ctr" defTabSz="820738" eaLnBrk="0" hangingPunct="0">
                <a:lnSpc>
                  <a:spcPct val="80000"/>
                </a:lnSpc>
              </a:pPr>
              <a:r>
                <a:rPr lang="en-US" sz="1100" b="1">
                  <a:solidFill>
                    <a:srgbClr val="000000"/>
                  </a:solidFill>
                  <a:latin typeface="Arial" charset="0"/>
                </a:rPr>
                <a:t>OS</a:t>
              </a:r>
            </a:p>
          </p:txBody>
        </p:sp>
      </p:grpSp>
      <p:sp>
        <p:nvSpPr>
          <p:cNvPr id="35851" name="Rectangle 23"/>
          <p:cNvSpPr>
            <a:spLocks noChangeArrowheads="1"/>
          </p:cNvSpPr>
          <p:nvPr/>
        </p:nvSpPr>
        <p:spPr bwMode="auto">
          <a:xfrm>
            <a:off x="4873625" y="2897188"/>
            <a:ext cx="3875088" cy="379412"/>
          </a:xfrm>
          <a:prstGeom prst="rect">
            <a:avLst/>
          </a:prstGeom>
          <a:solidFill>
            <a:srgbClr val="99CCFF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 wrap="none" lIns="82030" tIns="41015" rIns="82030" bIns="41015" anchor="ctr"/>
          <a:lstStyle/>
          <a:p>
            <a:pPr algn="ctr" defTabSz="820738" eaLnBrk="0" hangingPunct="0"/>
            <a:r>
              <a:rPr lang="en-US" sz="1300" b="1">
                <a:solidFill>
                  <a:srgbClr val="000000"/>
                </a:solidFill>
                <a:latin typeface="Arial" charset="0"/>
              </a:rPr>
              <a:t>Global shared memory to 64TB</a:t>
            </a: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4873625" y="2489200"/>
            <a:ext cx="3878263" cy="407988"/>
          </a:xfrm>
          <a:prstGeom prst="rect">
            <a:avLst/>
          </a:prstGeom>
          <a:solidFill>
            <a:schemeClr val="accent3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 wrap="none" lIns="82030" tIns="41015" rIns="82030" bIns="41015" anchor="ctr"/>
          <a:lstStyle/>
          <a:p>
            <a:pPr algn="ctr" defTabSz="820738" eaLnBrk="0" hangingPunct="0">
              <a:defRPr/>
            </a:pPr>
            <a:r>
              <a:rPr lang="en-US" sz="1300" b="1" dirty="0">
                <a:solidFill>
                  <a:prstClr val="black"/>
                </a:solidFill>
                <a:latin typeface="Arial"/>
              </a:rPr>
              <a:t>SGI </a:t>
            </a:r>
            <a:r>
              <a:rPr lang="en-US" sz="1300" b="1" dirty="0" err="1">
                <a:solidFill>
                  <a:prstClr val="black"/>
                </a:solidFill>
                <a:latin typeface="Arial"/>
              </a:rPr>
              <a:t>NUMAlink</a:t>
            </a:r>
            <a:r>
              <a:rPr lang="en-US" sz="1300" b="1" dirty="0">
                <a:solidFill>
                  <a:prstClr val="black"/>
                </a:solidFill>
                <a:latin typeface="Arial"/>
                <a:cs typeface="Arial"/>
              </a:rPr>
              <a:t>®</a:t>
            </a:r>
            <a:r>
              <a:rPr lang="en-US" sz="1300" b="1" dirty="0">
                <a:solidFill>
                  <a:prstClr val="black"/>
                </a:solidFill>
                <a:latin typeface="Arial"/>
              </a:rPr>
              <a:t> 6 Interconnect </a:t>
            </a:r>
          </a:p>
        </p:txBody>
      </p:sp>
      <p:sp>
        <p:nvSpPr>
          <p:cNvPr id="35853" name="Rectangle 25"/>
          <p:cNvSpPr>
            <a:spLocks noChangeArrowheads="1"/>
          </p:cNvSpPr>
          <p:nvPr/>
        </p:nvSpPr>
        <p:spPr bwMode="auto">
          <a:xfrm>
            <a:off x="4872038" y="3275013"/>
            <a:ext cx="3890962" cy="739775"/>
          </a:xfrm>
          <a:prstGeom prst="rect">
            <a:avLst/>
          </a:prstGeom>
          <a:solidFill>
            <a:srgbClr val="D4DEDB"/>
          </a:solidFill>
          <a:ln w="6350">
            <a:solidFill>
              <a:srgbClr val="969696"/>
            </a:solidFill>
            <a:miter lim="800000"/>
            <a:headEnd/>
            <a:tailEnd/>
          </a:ln>
        </p:spPr>
        <p:txBody>
          <a:bodyPr wrap="none" lIns="82030" tIns="41015" rIns="82030" bIns="41015" anchor="ctr"/>
          <a:lstStyle/>
          <a:p>
            <a:pPr algn="ctr" defTabSz="820738" eaLnBrk="0" hangingPunct="0">
              <a:lnSpc>
                <a:spcPct val="80000"/>
              </a:lnSpc>
            </a:pPr>
            <a:endParaRPr lang="en-US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54" name="Text Box 26"/>
          <p:cNvSpPr txBox="1">
            <a:spLocks noChangeArrowheads="1"/>
          </p:cNvSpPr>
          <p:nvPr/>
        </p:nvSpPr>
        <p:spPr bwMode="auto">
          <a:xfrm>
            <a:off x="5951538" y="2027238"/>
            <a:ext cx="198278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48" tIns="41025" rIns="82048" bIns="41025">
            <a:spAutoFit/>
          </a:bodyPr>
          <a:lstStyle>
            <a:lvl1pPr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8207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Arial" charset="0"/>
              </a:rPr>
              <a:t>SGI</a:t>
            </a:r>
            <a:r>
              <a:rPr lang="en-US" sz="1600" b="1" baseline="300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600" b="1">
                <a:solidFill>
                  <a:srgbClr val="000000"/>
                </a:solidFill>
                <a:latin typeface="Arial" charset="0"/>
              </a:rPr>
              <a:t>UV 2 Big Brain</a:t>
            </a: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55" name="Text Box 27"/>
          <p:cNvSpPr txBox="1">
            <a:spLocks noChangeArrowheads="1"/>
          </p:cNvSpPr>
          <p:nvPr/>
        </p:nvSpPr>
        <p:spPr bwMode="auto">
          <a:xfrm>
            <a:off x="5595938" y="3290888"/>
            <a:ext cx="2363787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System to 4096 thread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 + 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sz="1600" b="1">
                <a:solidFill>
                  <a:srgbClr val="000000"/>
                </a:solidFill>
                <a:latin typeface="Arial" charset="0"/>
              </a:rPr>
              <a:t>OS – one instance</a:t>
            </a:r>
          </a:p>
        </p:txBody>
      </p:sp>
      <p:sp>
        <p:nvSpPr>
          <p:cNvPr id="35856" name="TextBox 26"/>
          <p:cNvSpPr txBox="1">
            <a:spLocks noChangeArrowheads="1"/>
          </p:cNvSpPr>
          <p:nvPr/>
        </p:nvSpPr>
        <p:spPr bwMode="auto">
          <a:xfrm>
            <a:off x="704850" y="4387850"/>
            <a:ext cx="3675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Off-node data access requires inter-node messaging scheme</a:t>
            </a:r>
          </a:p>
        </p:txBody>
      </p:sp>
      <p:sp>
        <p:nvSpPr>
          <p:cNvPr id="35857" name="TextBox 27"/>
          <p:cNvSpPr txBox="1">
            <a:spLocks noChangeArrowheads="1"/>
          </p:cNvSpPr>
          <p:nvPr/>
        </p:nvSpPr>
        <p:spPr bwMode="auto">
          <a:xfrm>
            <a:off x="5073650" y="4387850"/>
            <a:ext cx="3856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000000"/>
                </a:solidFill>
                <a:latin typeface="Arial" charset="0"/>
              </a:rPr>
              <a:t>All data transparently accessible to all processors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58" name="Slide Number Placeholder 28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5DF65E0-2B31-B845-9122-DC1FD57106BB}" type="slidenum">
              <a:rPr lang="en-US" sz="1200">
                <a:solidFill>
                  <a:srgbClr val="000000"/>
                </a:solidFill>
                <a:latin typeface="Arial"/>
                <a:cs typeface="Arial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hu-HU" dirty="0" smtClean="0"/>
              <a:t>Processzor ellátása adatokkal</a:t>
            </a:r>
            <a:endParaRPr lang="hu-HU" dirty="0"/>
          </a:p>
        </p:txBody>
      </p:sp>
      <p:graphicFrame>
        <p:nvGraphicFramePr>
          <p:cNvPr id="45" name="Diagram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83661"/>
              </p:ext>
            </p:extLst>
          </p:nvPr>
        </p:nvGraphicFramePr>
        <p:xfrm>
          <a:off x="613159" y="1601255"/>
          <a:ext cx="8343444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Szövegdoboz 45"/>
          <p:cNvSpPr txBox="1"/>
          <p:nvPr/>
        </p:nvSpPr>
        <p:spPr>
          <a:xfrm rot="16200000">
            <a:off x="-727914" y="3303251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itchFamily="34" charset="0"/>
              </a:rPr>
              <a:t>Sebesség </a:t>
            </a:r>
            <a:r>
              <a:rPr lang="hu-HU" sz="2000" dirty="0" smtClean="0">
                <a:latin typeface="Arial" pitchFamily="34" charset="0"/>
              </a:rPr>
              <a:t>(log)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3708658" y="5831371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itchFamily="34" charset="0"/>
              </a:rPr>
              <a:t>kapacitás </a:t>
            </a:r>
            <a:r>
              <a:rPr lang="hu-HU" sz="2000" dirty="0" smtClean="0">
                <a:latin typeface="Arial" pitchFamily="34" charset="0"/>
              </a:rPr>
              <a:t>(logaritmikus skála)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48" name="Ellipszis 47"/>
          <p:cNvSpPr/>
          <p:nvPr/>
        </p:nvSpPr>
        <p:spPr>
          <a:xfrm>
            <a:off x="765313" y="1494844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Cache</a:t>
            </a:r>
            <a:endParaRPr lang="hu-HU" sz="2800" b="1" dirty="0"/>
          </a:p>
        </p:txBody>
      </p:sp>
      <p:sp>
        <p:nvSpPr>
          <p:cNvPr id="50" name="Ellipszis 49"/>
          <p:cNvSpPr/>
          <p:nvPr/>
        </p:nvSpPr>
        <p:spPr>
          <a:xfrm>
            <a:off x="1571457" y="1942973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RAM</a:t>
            </a:r>
            <a:endParaRPr lang="hu-HU" sz="2800" b="1" dirty="0"/>
          </a:p>
        </p:txBody>
      </p:sp>
      <p:sp>
        <p:nvSpPr>
          <p:cNvPr id="49" name="Ellipszis 48"/>
          <p:cNvSpPr/>
          <p:nvPr/>
        </p:nvSpPr>
        <p:spPr>
          <a:xfrm>
            <a:off x="2578210" y="2449851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SMP</a:t>
            </a:r>
            <a:endParaRPr lang="hu-HU" sz="2800" b="1" dirty="0"/>
          </a:p>
        </p:txBody>
      </p:sp>
      <p:sp>
        <p:nvSpPr>
          <p:cNvPr id="51" name="Ellipszis 50"/>
          <p:cNvSpPr/>
          <p:nvPr/>
        </p:nvSpPr>
        <p:spPr>
          <a:xfrm>
            <a:off x="3484658" y="2966685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PCI</a:t>
            </a:r>
            <a:endParaRPr lang="hu-HU" sz="2800" b="1" dirty="0"/>
          </a:p>
        </p:txBody>
      </p:sp>
      <p:sp>
        <p:nvSpPr>
          <p:cNvPr id="52" name="Ellipszis 51"/>
          <p:cNvSpPr/>
          <p:nvPr/>
        </p:nvSpPr>
        <p:spPr>
          <a:xfrm>
            <a:off x="4449790" y="3467785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IB</a:t>
            </a:r>
            <a:endParaRPr lang="hu-HU" sz="2800" b="1" dirty="0"/>
          </a:p>
        </p:txBody>
      </p:sp>
      <p:sp>
        <p:nvSpPr>
          <p:cNvPr id="54" name="Ellipszis 53"/>
          <p:cNvSpPr/>
          <p:nvPr/>
        </p:nvSpPr>
        <p:spPr>
          <a:xfrm>
            <a:off x="5413223" y="3923015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SAS</a:t>
            </a:r>
            <a:endParaRPr lang="hu-HU" sz="2800" b="1" dirty="0"/>
          </a:p>
        </p:txBody>
      </p:sp>
      <p:sp>
        <p:nvSpPr>
          <p:cNvPr id="55" name="Ellipszis 54"/>
          <p:cNvSpPr/>
          <p:nvPr/>
        </p:nvSpPr>
        <p:spPr>
          <a:xfrm>
            <a:off x="6261072" y="4328532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SATA</a:t>
            </a:r>
            <a:endParaRPr lang="hu-HU" sz="2800" b="1" dirty="0"/>
          </a:p>
        </p:txBody>
      </p:sp>
      <p:sp>
        <p:nvSpPr>
          <p:cNvPr id="53" name="Ellipszis 52"/>
          <p:cNvSpPr/>
          <p:nvPr/>
        </p:nvSpPr>
        <p:spPr>
          <a:xfrm>
            <a:off x="7167520" y="4824163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Ethernet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922174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hu-HU" dirty="0" smtClean="0"/>
              <a:t>Processzor ellátása adatokkal</a:t>
            </a:r>
            <a:endParaRPr lang="hu-HU" dirty="0"/>
          </a:p>
        </p:txBody>
      </p:sp>
      <p:graphicFrame>
        <p:nvGraphicFramePr>
          <p:cNvPr id="45" name="Diagram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1215310"/>
              </p:ext>
            </p:extLst>
          </p:nvPr>
        </p:nvGraphicFramePr>
        <p:xfrm>
          <a:off x="613159" y="1601255"/>
          <a:ext cx="8343444" cy="43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6" name="Szövegdoboz 45"/>
          <p:cNvSpPr txBox="1"/>
          <p:nvPr/>
        </p:nvSpPr>
        <p:spPr>
          <a:xfrm rot="16200000">
            <a:off x="-727914" y="3303251"/>
            <a:ext cx="2220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itchFamily="34" charset="0"/>
              </a:rPr>
              <a:t>Sebesség </a:t>
            </a:r>
            <a:r>
              <a:rPr lang="hu-HU" sz="2000" dirty="0" smtClean="0">
                <a:latin typeface="Arial" pitchFamily="34" charset="0"/>
              </a:rPr>
              <a:t>(log)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3708658" y="5831371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latin typeface="Arial" pitchFamily="34" charset="0"/>
              </a:rPr>
              <a:t>kapacitás </a:t>
            </a:r>
            <a:r>
              <a:rPr lang="hu-HU" sz="2000" dirty="0" smtClean="0">
                <a:latin typeface="Arial" pitchFamily="34" charset="0"/>
              </a:rPr>
              <a:t>(logaritmikus skála)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48" name="Ellipszis 47"/>
          <p:cNvSpPr/>
          <p:nvPr/>
        </p:nvSpPr>
        <p:spPr>
          <a:xfrm>
            <a:off x="765313" y="1494844"/>
            <a:ext cx="1812897" cy="81103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Cache</a:t>
            </a:r>
            <a:endParaRPr lang="hu-HU" sz="2800" b="1" dirty="0"/>
          </a:p>
        </p:txBody>
      </p:sp>
      <p:sp>
        <p:nvSpPr>
          <p:cNvPr id="50" name="Ellipszis 49"/>
          <p:cNvSpPr/>
          <p:nvPr/>
        </p:nvSpPr>
        <p:spPr>
          <a:xfrm>
            <a:off x="1571457" y="1942973"/>
            <a:ext cx="1812897" cy="811033"/>
          </a:xfrm>
          <a:prstGeom prst="ellipse">
            <a:avLst/>
          </a:prstGeom>
          <a:solidFill>
            <a:srgbClr val="00D2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RAM</a:t>
            </a:r>
            <a:endParaRPr lang="hu-HU" sz="2800" b="1" dirty="0"/>
          </a:p>
        </p:txBody>
      </p:sp>
      <p:sp>
        <p:nvSpPr>
          <p:cNvPr id="49" name="Ellipszis 48"/>
          <p:cNvSpPr/>
          <p:nvPr/>
        </p:nvSpPr>
        <p:spPr>
          <a:xfrm>
            <a:off x="2578210" y="2449851"/>
            <a:ext cx="1812897" cy="811033"/>
          </a:xfrm>
          <a:prstGeom prst="ellipse">
            <a:avLst/>
          </a:prstGeom>
          <a:solidFill>
            <a:srgbClr val="00D20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SMP</a:t>
            </a:r>
            <a:endParaRPr lang="hu-HU" sz="2800" b="1" dirty="0"/>
          </a:p>
        </p:txBody>
      </p:sp>
      <p:sp>
        <p:nvSpPr>
          <p:cNvPr id="51" name="Ellipszis 50"/>
          <p:cNvSpPr/>
          <p:nvPr/>
        </p:nvSpPr>
        <p:spPr>
          <a:xfrm>
            <a:off x="3484658" y="2966685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PCI</a:t>
            </a:r>
            <a:endParaRPr lang="hu-HU" sz="2800" b="1" dirty="0"/>
          </a:p>
        </p:txBody>
      </p:sp>
      <p:sp>
        <p:nvSpPr>
          <p:cNvPr id="52" name="Ellipszis 51"/>
          <p:cNvSpPr/>
          <p:nvPr/>
        </p:nvSpPr>
        <p:spPr>
          <a:xfrm>
            <a:off x="4449790" y="3467785"/>
            <a:ext cx="1812897" cy="811033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IB</a:t>
            </a:r>
            <a:endParaRPr lang="hu-HU" sz="2800" b="1" dirty="0"/>
          </a:p>
        </p:txBody>
      </p:sp>
      <p:sp>
        <p:nvSpPr>
          <p:cNvPr id="54" name="Ellipszis 53"/>
          <p:cNvSpPr/>
          <p:nvPr/>
        </p:nvSpPr>
        <p:spPr>
          <a:xfrm>
            <a:off x="5413223" y="3923015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SAS</a:t>
            </a:r>
            <a:endParaRPr lang="hu-HU" sz="2800" b="1" dirty="0"/>
          </a:p>
        </p:txBody>
      </p:sp>
      <p:sp>
        <p:nvSpPr>
          <p:cNvPr id="55" name="Ellipszis 54"/>
          <p:cNvSpPr/>
          <p:nvPr/>
        </p:nvSpPr>
        <p:spPr>
          <a:xfrm>
            <a:off x="6261072" y="4328532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SATA</a:t>
            </a:r>
            <a:endParaRPr lang="hu-HU" sz="2800" b="1" dirty="0"/>
          </a:p>
        </p:txBody>
      </p:sp>
      <p:sp>
        <p:nvSpPr>
          <p:cNvPr id="53" name="Ellipszis 52"/>
          <p:cNvSpPr/>
          <p:nvPr/>
        </p:nvSpPr>
        <p:spPr>
          <a:xfrm>
            <a:off x="7167520" y="4824163"/>
            <a:ext cx="1812897" cy="8110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smtClean="0"/>
              <a:t>Ethernet</a:t>
            </a:r>
            <a:endParaRPr lang="hu-HU" b="1" dirty="0"/>
          </a:p>
        </p:txBody>
      </p:sp>
      <p:cxnSp>
        <p:nvCxnSpPr>
          <p:cNvPr id="27" name="Egyenes összekötő nyíllal 26"/>
          <p:cNvCxnSpPr/>
          <p:nvPr/>
        </p:nvCxnSpPr>
        <p:spPr>
          <a:xfrm flipH="1">
            <a:off x="3793394" y="2229012"/>
            <a:ext cx="1068825" cy="151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4959748" y="1918782"/>
            <a:ext cx="254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latin typeface="Arial" pitchFamily="34" charset="0"/>
              </a:rPr>
              <a:t>SMP/</a:t>
            </a:r>
            <a:r>
              <a:rPr lang="hu-HU" sz="2800" b="1" dirty="0" err="1" smtClean="0">
                <a:latin typeface="Arial" pitchFamily="34" charset="0"/>
              </a:rPr>
              <a:t>ccNUMA</a:t>
            </a:r>
            <a:endParaRPr lang="hu-HU" sz="2800" b="1" dirty="0">
              <a:latin typeface="Arial" pitchFamily="34" charset="0"/>
            </a:endParaRPr>
          </a:p>
        </p:txBody>
      </p:sp>
      <p:cxnSp>
        <p:nvCxnSpPr>
          <p:cNvPr id="30" name="Egyenes összekötő nyíllal 29"/>
          <p:cNvCxnSpPr/>
          <p:nvPr/>
        </p:nvCxnSpPr>
        <p:spPr>
          <a:xfrm flipH="1">
            <a:off x="5981328" y="3373752"/>
            <a:ext cx="1068825" cy="151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Szövegdoboz 30"/>
          <p:cNvSpPr txBox="1"/>
          <p:nvPr/>
        </p:nvSpPr>
        <p:spPr>
          <a:xfrm>
            <a:off x="7050153" y="3063162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latin typeface="Arial" pitchFamily="34" charset="0"/>
              </a:rPr>
              <a:t>cluster</a:t>
            </a:r>
            <a:endParaRPr lang="hu-HU" sz="28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9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hu-HU" sz="3600" dirty="0" smtClean="0"/>
              <a:t>SGI UV2000 – az egyetlen „nagygép”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hu-HU" dirty="0" smtClean="0"/>
              <a:t>Az egyetlen SSI (</a:t>
            </a:r>
            <a:r>
              <a:rPr lang="hu-HU" dirty="0" err="1" smtClean="0"/>
              <a:t>single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 image) </a:t>
            </a:r>
            <a:br>
              <a:rPr lang="hu-HU" dirty="0" smtClean="0"/>
            </a:br>
            <a:r>
              <a:rPr lang="hu-HU" dirty="0" smtClean="0"/>
              <a:t>géptípus 4 processzor felett</a:t>
            </a:r>
          </a:p>
          <a:p>
            <a:r>
              <a:rPr lang="hu-HU" dirty="0" smtClean="0"/>
              <a:t>4-256 XEON </a:t>
            </a:r>
            <a:r>
              <a:rPr lang="hu-HU" dirty="0" err="1" smtClean="0"/>
              <a:t>socket</a:t>
            </a:r>
            <a:r>
              <a:rPr lang="hu-HU" dirty="0" smtClean="0"/>
              <a:t> (2048 </a:t>
            </a:r>
            <a:r>
              <a:rPr lang="hu-HU" dirty="0" err="1" smtClean="0"/>
              <a:t>core</a:t>
            </a:r>
            <a:r>
              <a:rPr lang="hu-HU" dirty="0" smtClean="0"/>
              <a:t>)</a:t>
            </a:r>
          </a:p>
          <a:p>
            <a:r>
              <a:rPr lang="hu-HU" b="1" dirty="0" smtClean="0"/>
              <a:t>1-</a:t>
            </a:r>
            <a:r>
              <a:rPr lang="hu-HU" b="1" u="sng" dirty="0" smtClean="0">
                <a:solidFill>
                  <a:srgbClr val="FF0000"/>
                </a:solidFill>
              </a:rPr>
              <a:t>64TB</a:t>
            </a:r>
            <a:r>
              <a:rPr lang="hu-HU" b="1" dirty="0" smtClean="0"/>
              <a:t> ram</a:t>
            </a:r>
          </a:p>
          <a:p>
            <a:r>
              <a:rPr lang="hu-HU" dirty="0" err="1" smtClean="0"/>
              <a:t>Extreme</a:t>
            </a:r>
            <a:r>
              <a:rPr lang="hu-HU" dirty="0" smtClean="0"/>
              <a:t> I/O</a:t>
            </a:r>
          </a:p>
          <a:p>
            <a:r>
              <a:rPr lang="hu-HU" dirty="0" smtClean="0"/>
              <a:t>Linux </a:t>
            </a:r>
            <a:r>
              <a:rPr lang="hu-HU" dirty="0" err="1" smtClean="0"/>
              <a:t>o.s</a:t>
            </a:r>
            <a:r>
              <a:rPr lang="hu-HU" dirty="0" smtClean="0"/>
              <a:t>.</a:t>
            </a:r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75" y="3482671"/>
            <a:ext cx="5506906" cy="295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52" y="1320496"/>
            <a:ext cx="231457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58247"/>
            <a:ext cx="2552129" cy="178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67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GI PPT Template 0930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ltair_PPT_Temp_4-3_Ratio">
  <a:themeElements>
    <a:clrScheme name="Custom 1">
      <a:dk1>
        <a:srgbClr val="4D4D4D"/>
      </a:dk1>
      <a:lt1>
        <a:sysClr val="window" lastClr="FFFFFF"/>
      </a:lt1>
      <a:dk2>
        <a:srgbClr val="AAAAAA"/>
      </a:dk2>
      <a:lt2>
        <a:srgbClr val="EEECE1"/>
      </a:lt2>
      <a:accent1>
        <a:srgbClr val="7C2A2D"/>
      </a:accent1>
      <a:accent2>
        <a:srgbClr val="67770F"/>
      </a:accent2>
      <a:accent3>
        <a:srgbClr val="197AA0"/>
      </a:accent3>
      <a:accent4>
        <a:srgbClr val="B2892D"/>
      </a:accent4>
      <a:accent5>
        <a:srgbClr val="606060"/>
      </a:accent5>
      <a:accent6>
        <a:srgbClr val="0079C2"/>
      </a:accent6>
      <a:hlink>
        <a:srgbClr val="075FA0"/>
      </a:hlink>
      <a:folHlink>
        <a:srgbClr val="DD243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tair_PD_Slid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tair_PD_Slide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tair_PD_Slide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tair_PD_Slide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tair_PD_Slide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tair_PD_Slide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tair_PD_Slide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tair_PD_Slide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tair_PD_Slide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tair_PD_Slide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tair_PD_Slide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tair_PD_Slide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SGI PPT Template 09302011</Template>
  <TotalTime>4705</TotalTime>
  <Words>563</Words>
  <Application>Microsoft Office PowerPoint</Application>
  <PresentationFormat>Diavetítés a képernyőre (4:3 oldalarány)</PresentationFormat>
  <Paragraphs>183</Paragraphs>
  <Slides>20</Slides>
  <Notes>15</Notes>
  <HiddenSlides>0</HiddenSlides>
  <MMClips>4</MMClips>
  <ScaleCrop>false</ScaleCrop>
  <HeadingPairs>
    <vt:vector size="6" baseType="variant">
      <vt:variant>
        <vt:lpstr>Téma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4" baseType="lpstr">
      <vt:lpstr>SGI PPT Template 09302011</vt:lpstr>
      <vt:lpstr>Altair_PPT_Temp_4-3_Ratio</vt:lpstr>
      <vt:lpstr>3_Office Theme</vt:lpstr>
      <vt:lpstr>Microsoft Excel Chart</vt:lpstr>
      <vt:lpstr> No Limit Computing</vt:lpstr>
      <vt:lpstr>BIG DATA – BIG DECISION  </vt:lpstr>
      <vt:lpstr>IB Cluster - SGI ICE X… </vt:lpstr>
      <vt:lpstr>PowerPoint bemutató</vt:lpstr>
      <vt:lpstr>BIG DATA – BIG DECISION  </vt:lpstr>
      <vt:lpstr>PowerPoint bemutató</vt:lpstr>
      <vt:lpstr>PowerPoint bemutató</vt:lpstr>
      <vt:lpstr>PowerPoint bemutató</vt:lpstr>
      <vt:lpstr>PowerPoint bemutató</vt:lpstr>
      <vt:lpstr>PowerPoint bemutató</vt:lpstr>
      <vt:lpstr>SGI Shared Memory 6th Generation</vt:lpstr>
      <vt:lpstr>PowerPoint bemutató</vt:lpstr>
      <vt:lpstr>PowerPoint bemutató</vt:lpstr>
      <vt:lpstr>PowerPoint bemutató</vt:lpstr>
      <vt:lpstr>PowerPoint bemutató</vt:lpstr>
      <vt:lpstr>Károly Róbert Főiskola, Gyöngyös</vt:lpstr>
      <vt:lpstr>Légi Lidar technológia</vt:lpstr>
      <vt:lpstr>Légi LIDAR felhasználási területek</vt:lpstr>
      <vt:lpstr>ArcFiniti Provides Green Archive Storage  </vt:lpstr>
      <vt:lpstr>SGI vs. Competition:   Lower Complexity =&gt; Fast Time to Results</vt:lpstr>
    </vt:vector>
  </TitlesOfParts>
  <Company>SGI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Text</dc:title>
  <dc:creator>Ann Pennell</dc:creator>
  <cp:lastModifiedBy>Leho</cp:lastModifiedBy>
  <cp:revision>401</cp:revision>
  <cp:lastPrinted>2011-11-01T20:27:08Z</cp:lastPrinted>
  <dcterms:created xsi:type="dcterms:W3CDTF">2011-10-26T20:51:46Z</dcterms:created>
  <dcterms:modified xsi:type="dcterms:W3CDTF">2013-09-12T06:47:03Z</dcterms:modified>
</cp:coreProperties>
</file>