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8" r:id="rId1"/>
    <p:sldMasterId id="2147483782" r:id="rId2"/>
  </p:sldMasterIdLst>
  <p:notesMasterIdLst>
    <p:notesMasterId r:id="rId12"/>
  </p:notesMasterIdLst>
  <p:handoutMasterIdLst>
    <p:handoutMasterId r:id="rId13"/>
  </p:handoutMasterIdLst>
  <p:sldIdLst>
    <p:sldId id="743" r:id="rId3"/>
    <p:sldId id="687" r:id="rId4"/>
    <p:sldId id="683" r:id="rId5"/>
    <p:sldId id="750" r:id="rId6"/>
    <p:sldId id="751" r:id="rId7"/>
    <p:sldId id="752" r:id="rId8"/>
    <p:sldId id="753" r:id="rId9"/>
    <p:sldId id="754" r:id="rId10"/>
    <p:sldId id="755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142A"/>
    <a:srgbClr val="001F3E"/>
    <a:srgbClr val="969696"/>
    <a:srgbClr val="061F3F"/>
    <a:srgbClr val="002850"/>
    <a:srgbClr val="993366"/>
    <a:srgbClr val="F5F5F5"/>
    <a:srgbClr val="001428"/>
    <a:srgbClr val="0019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4704" autoAdjust="0"/>
  </p:normalViewPr>
  <p:slideViewPr>
    <p:cSldViewPr snapToGrid="0">
      <p:cViewPr varScale="1">
        <p:scale>
          <a:sx n="98" d="100"/>
          <a:sy n="98" d="100"/>
        </p:scale>
        <p:origin x="-528" y="-96"/>
      </p:cViewPr>
      <p:guideLst>
        <p:guide orient="horz" pos="2032"/>
        <p:guide orient="horz" pos="1457"/>
        <p:guide orient="horz" pos="1035"/>
        <p:guide orient="horz" pos="615"/>
        <p:guide orient="horz" pos="3774"/>
        <p:guide orient="horz"/>
        <p:guide orient="horz" pos="639"/>
        <p:guide orient="horz" pos="3424"/>
        <p:guide pos="2880"/>
        <p:guide pos="181"/>
        <p:guide pos="2619"/>
        <p:guide pos="3145"/>
        <p:guide pos="510"/>
        <p:guide pos="660"/>
        <p:guide pos="5533"/>
        <p:guide pos="125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t" anchorCtr="0" compatLnSpc="1">
            <a:prstTxWarp prst="textNoShape">
              <a:avLst/>
            </a:prstTxWarp>
          </a:bodyPr>
          <a:lstStyle>
            <a:lvl1pPr defTabSz="932732">
              <a:lnSpc>
                <a:spcPct val="100000"/>
              </a:lnSpc>
              <a:defRPr sz="10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987" y="1"/>
            <a:ext cx="3037413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t" anchorCtr="0" compatLnSpc="1">
            <a:prstTxWarp prst="textNoShape">
              <a:avLst/>
            </a:prstTxWarp>
          </a:bodyPr>
          <a:lstStyle>
            <a:lvl1pPr algn="r" defTabSz="932732">
              <a:lnSpc>
                <a:spcPct val="100000"/>
              </a:lnSpc>
              <a:defRPr sz="10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1"/>
            <a:ext cx="3037413" cy="4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b" anchorCtr="0" compatLnSpc="1">
            <a:prstTxWarp prst="textNoShape">
              <a:avLst/>
            </a:prstTxWarp>
          </a:bodyPr>
          <a:lstStyle>
            <a:lvl1pPr defTabSz="932732">
              <a:lnSpc>
                <a:spcPct val="100000"/>
              </a:lnSpc>
              <a:defRPr sz="10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987" y="8831261"/>
            <a:ext cx="3037413" cy="4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b" anchorCtr="0" compatLnSpc="1">
            <a:prstTxWarp prst="textNoShape">
              <a:avLst/>
            </a:prstTxWarp>
          </a:bodyPr>
          <a:lstStyle>
            <a:lvl1pPr algn="r" defTabSz="932732">
              <a:lnSpc>
                <a:spcPct val="100000"/>
              </a:lnSpc>
              <a:defRPr sz="1000"/>
            </a:lvl1pPr>
          </a:lstStyle>
          <a:p>
            <a:fld id="{8CE306EC-D8A1-409B-ABFA-7085BF509D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27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t" anchorCtr="0" compatLnSpc="1">
            <a:prstTxWarp prst="textNoShape">
              <a:avLst/>
            </a:prstTxWarp>
          </a:bodyPr>
          <a:lstStyle>
            <a:lvl1pPr defTabSz="932732">
              <a:lnSpc>
                <a:spcPct val="100000"/>
              </a:lnSpc>
              <a:defRPr sz="10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987" y="1"/>
            <a:ext cx="3037413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t" anchorCtr="0" compatLnSpc="1">
            <a:prstTxWarp prst="textNoShape">
              <a:avLst/>
            </a:prstTxWarp>
          </a:bodyPr>
          <a:lstStyle>
            <a:lvl1pPr algn="r" defTabSz="932732">
              <a:lnSpc>
                <a:spcPct val="100000"/>
              </a:lnSpc>
              <a:defRPr sz="10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0913" y="523875"/>
            <a:ext cx="5108575" cy="3830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974" y="4491555"/>
            <a:ext cx="5142455" cy="410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7413" cy="4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b" anchorCtr="0" compatLnSpc="1">
            <a:prstTxWarp prst="textNoShape">
              <a:avLst/>
            </a:prstTxWarp>
          </a:bodyPr>
          <a:lstStyle>
            <a:lvl1pPr defTabSz="932732">
              <a:lnSpc>
                <a:spcPct val="100000"/>
              </a:lnSpc>
              <a:defRPr sz="10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987" y="8831261"/>
            <a:ext cx="3037413" cy="4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5" tIns="46528" rIns="93055" bIns="46528" numCol="1" anchor="b" anchorCtr="0" compatLnSpc="1">
            <a:prstTxWarp prst="textNoShape">
              <a:avLst/>
            </a:prstTxWarp>
          </a:bodyPr>
          <a:lstStyle>
            <a:lvl1pPr algn="r" defTabSz="932732">
              <a:lnSpc>
                <a:spcPct val="100000"/>
              </a:lnSpc>
              <a:defRPr sz="1000"/>
            </a:lvl1pPr>
          </a:lstStyle>
          <a:p>
            <a:fld id="{E51ABA89-31A9-4AA3-B949-2DBF39A23F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6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1125" indent="-111125" algn="l" rtl="0" fontAlgn="base">
      <a:spcBef>
        <a:spcPct val="30000"/>
      </a:spcBef>
      <a:spcAft>
        <a:spcPct val="0"/>
      </a:spcAft>
      <a:buClr>
        <a:srgbClr val="333366"/>
      </a:buClr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571500" indent="-114300" algn="l" rtl="0" fontAlgn="base">
      <a:spcBef>
        <a:spcPct val="30000"/>
      </a:spcBef>
      <a:spcAft>
        <a:spcPct val="0"/>
      </a:spcAft>
      <a:buClr>
        <a:srgbClr val="333366"/>
      </a:buClr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033463" indent="-119063" algn="l" rtl="0" fontAlgn="base">
      <a:spcBef>
        <a:spcPct val="30000"/>
      </a:spcBef>
      <a:spcAft>
        <a:spcPct val="0"/>
      </a:spcAft>
      <a:buClr>
        <a:srgbClr val="333366"/>
      </a:buClr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482725" indent="-114300" algn="l" rtl="0" fontAlgn="base">
      <a:spcBef>
        <a:spcPct val="30000"/>
      </a:spcBef>
      <a:spcAft>
        <a:spcPct val="0"/>
      </a:spcAft>
      <a:buClr>
        <a:srgbClr val="333366"/>
      </a:buClr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939925" indent="-111125" algn="l" rtl="0" fontAlgn="base">
      <a:spcBef>
        <a:spcPct val="30000"/>
      </a:spcBef>
      <a:spcAft>
        <a:spcPct val="0"/>
      </a:spcAft>
      <a:buClr>
        <a:srgbClr val="333366"/>
      </a:buClr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7954" name="Picture 2" descr="RD6_title-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9153525" cy="6867525"/>
          </a:xfrm>
          <a:prstGeom prst="rect">
            <a:avLst/>
          </a:prstGeom>
          <a:noFill/>
        </p:spPr>
      </p:pic>
      <p:sp>
        <p:nvSpPr>
          <p:cNvPr id="12779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2850" y="3106738"/>
            <a:ext cx="7040563" cy="449262"/>
          </a:xfrm>
        </p:spPr>
        <p:txBody>
          <a:bodyPr lIns="45720" rIns="45720" anchor="t"/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77956" name="Rectangle 4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1212850" y="3943350"/>
            <a:ext cx="7040563" cy="412750"/>
          </a:xfrm>
        </p:spPr>
        <p:txBody>
          <a:bodyPr lIns="45720" rIns="45720"/>
          <a:lstStyle>
            <a:lvl1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defRPr sz="21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85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1212850" y="3106738"/>
            <a:ext cx="7040563" cy="449262"/>
          </a:xfrm>
        </p:spPr>
        <p:txBody>
          <a:bodyPr lIns="45720" rIns="45720" anchor="t"/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91286" name="Rectangle 22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1212850" y="3943350"/>
            <a:ext cx="7040563" cy="412750"/>
          </a:xfrm>
        </p:spPr>
        <p:txBody>
          <a:bodyPr lIns="45720" rIns="45720"/>
          <a:lstStyle>
            <a:lvl1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defRPr sz="21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5" name="Picture 3" descr="MS_Logo_Black edges fixed"/>
          <p:cNvPicPr>
            <a:picLocks noChangeAspect="1" noChangeArrowheads="1"/>
          </p:cNvPicPr>
          <p:nvPr userDrawn="1"/>
        </p:nvPicPr>
        <p:blipFill>
          <a:blip r:embed="rId2" cstate="print"/>
          <a:srcRect l="-1793" t="-6773" r="-1295" b="-6773"/>
          <a:stretch>
            <a:fillRect/>
          </a:stretch>
        </p:blipFill>
        <p:spPr bwMode="auto">
          <a:xfrm>
            <a:off x="284163" y="6388100"/>
            <a:ext cx="1693862" cy="288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96565B-2737-4C3B-82D4-E779DF267F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4592638" y="0"/>
            <a:ext cx="4551362" cy="6858000"/>
          </a:xfrm>
          <a:prstGeom prst="rect">
            <a:avLst/>
          </a:prstGeom>
          <a:solidFill>
            <a:srgbClr val="061F3F"/>
          </a:solidFill>
          <a:ln w="19050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9" y="344488"/>
            <a:ext cx="4572001" cy="4492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499" y="1181100"/>
            <a:ext cx="4508501" cy="5257800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rgbClr val="FFFFFF"/>
                </a:solidFill>
                <a:latin typeface="+mj-lt"/>
              </a:defRPr>
            </a:lvl1pPr>
            <a:lvl2pPr>
              <a:buClr>
                <a:schemeClr val="bg1"/>
              </a:buClr>
              <a:defRPr sz="2000">
                <a:solidFill>
                  <a:srgbClr val="FFFFFF"/>
                </a:solidFill>
                <a:latin typeface="+mj-lt"/>
              </a:defRPr>
            </a:lvl2pPr>
            <a:lvl3pPr>
              <a:buClr>
                <a:schemeClr val="bg1"/>
              </a:buClr>
              <a:defRPr sz="2000">
                <a:solidFill>
                  <a:srgbClr val="FFFFFF"/>
                </a:solidFill>
                <a:latin typeface="+mj-lt"/>
              </a:defRPr>
            </a:lvl3pPr>
            <a:lvl4pPr>
              <a:buClr>
                <a:schemeClr val="bg1"/>
              </a:buClr>
              <a:defRPr sz="2000">
                <a:solidFill>
                  <a:srgbClr val="FFFFFF"/>
                </a:solidFill>
                <a:latin typeface="+mj-lt"/>
              </a:defRPr>
            </a:lvl4pPr>
            <a:lvl5pPr>
              <a:buClr>
                <a:schemeClr val="bg1"/>
              </a:buClr>
              <a:defRPr sz="20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96565B-2737-4C3B-82D4-E779DF267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725" y="1635125"/>
            <a:ext cx="4102100" cy="407119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7225" y="1635125"/>
            <a:ext cx="4103688" cy="407119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27D656-9487-4D6E-B0D0-5B142F1347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8C5275-8E36-4D50-BE92-8644B544B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1D33AC-4701-4068-9E01-B162210730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RD6_divider-0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0"/>
            <a:ext cx="9153525" cy="6867525"/>
          </a:xfrm>
          <a:prstGeom prst="rect">
            <a:avLst/>
          </a:prstGeom>
          <a:noFill/>
        </p:spPr>
      </p:pic>
      <p:sp>
        <p:nvSpPr>
          <p:cNvPr id="12779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2850" y="3106738"/>
            <a:ext cx="7040563" cy="449262"/>
          </a:xfrm>
        </p:spPr>
        <p:txBody>
          <a:bodyPr lIns="45720" rIns="45720" anchor="t"/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77956" name="Rectangle 4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1212850" y="3943350"/>
            <a:ext cx="7040563" cy="412750"/>
          </a:xfrm>
        </p:spPr>
        <p:txBody>
          <a:bodyPr lIns="45720" rIns="45720"/>
          <a:lstStyle>
            <a:lvl1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defRPr sz="21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5" name="Picture 3" descr="MS_Logo_Black edges fixed"/>
          <p:cNvPicPr>
            <a:picLocks noChangeAspect="1" noChangeArrowheads="1"/>
          </p:cNvPicPr>
          <p:nvPr userDrawn="1"/>
        </p:nvPicPr>
        <p:blipFill>
          <a:blip r:embed="rId3" cstate="print"/>
          <a:srcRect l="-1793" t="-6773" r="-1295" b="-6773"/>
          <a:stretch>
            <a:fillRect/>
          </a:stretch>
        </p:blipFill>
        <p:spPr bwMode="auto">
          <a:xfrm>
            <a:off x="284163" y="6388100"/>
            <a:ext cx="1693862" cy="288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4592638" y="0"/>
            <a:ext cx="4551362" cy="6858000"/>
          </a:xfrm>
          <a:prstGeom prst="rect">
            <a:avLst/>
          </a:prstGeom>
          <a:solidFill>
            <a:srgbClr val="001428"/>
          </a:solidFill>
          <a:ln w="19050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9" y="344488"/>
            <a:ext cx="4572001" cy="4492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499" y="1181100"/>
            <a:ext cx="4508501" cy="5184976"/>
          </a:xfrm>
        </p:spPr>
        <p:txBody>
          <a:bodyPr/>
          <a:lstStyle>
            <a:lvl1pPr>
              <a:buClr>
                <a:schemeClr val="tx1"/>
              </a:buCl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buClr>
                <a:schemeClr val="tx1"/>
              </a:buCl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buClr>
                <a:schemeClr val="tx1"/>
              </a:buCl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buClr>
                <a:schemeClr val="tx1"/>
              </a:buCl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96565B-2737-4C3B-82D4-E779DF267F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A4179E-353F-41A6-BA25-05891F6153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08344" y="1608138"/>
            <a:ext cx="8322197" cy="4144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8C7E6-C8F7-462E-957F-E145247EE0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219919" y="1620455"/>
            <a:ext cx="8379569" cy="4398379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8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725" y="1635124"/>
            <a:ext cx="4102100" cy="401332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7225" y="1635124"/>
            <a:ext cx="4103688" cy="401332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BBB6A1-83B0-44F3-97E5-B7F416346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9ABF19-4F47-4C91-8CCF-684AC6142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8251D8-826B-48B6-A803-481821053C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85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1212850" y="3106738"/>
            <a:ext cx="7040563" cy="449262"/>
          </a:xfrm>
        </p:spPr>
        <p:txBody>
          <a:bodyPr lIns="45720" rIns="45720" anchor="t"/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91286" name="Rectangle 22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1212850" y="3943350"/>
            <a:ext cx="7040563" cy="412750"/>
          </a:xfrm>
        </p:spPr>
        <p:txBody>
          <a:bodyPr lIns="45720" rIns="45720"/>
          <a:lstStyle>
            <a:lvl1pPr marL="0" indent="0">
              <a:lnSpc>
                <a:spcPct val="100000"/>
              </a:lnSpc>
              <a:spcBef>
                <a:spcPct val="20000"/>
              </a:spcBef>
              <a:buFont typeface="Symbol" pitchFamily="18" charset="2"/>
              <a:buNone/>
              <a:defRPr sz="21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291287" name="Picture 23" descr="MS_Logo_Black edges fixed"/>
          <p:cNvPicPr>
            <a:picLocks noChangeAspect="1" noChangeArrowheads="1"/>
          </p:cNvPicPr>
          <p:nvPr/>
        </p:nvPicPr>
        <p:blipFill>
          <a:blip r:embed="rId2" cstate="print"/>
          <a:srcRect l="-1006" t="-9314" r="-502" b="-9314"/>
          <a:stretch>
            <a:fillRect/>
          </a:stretch>
        </p:blipFill>
        <p:spPr bwMode="auto">
          <a:xfrm>
            <a:off x="6538913" y="292100"/>
            <a:ext cx="2244725" cy="384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1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1" name="Rectangle 3"/>
          <p:cNvSpPr>
            <a:spLocks noChangeArrowheads="1"/>
          </p:cNvSpPr>
          <p:nvPr/>
        </p:nvSpPr>
        <p:spPr bwMode="auto">
          <a:xfrm>
            <a:off x="0" y="0"/>
            <a:ext cx="9144000" cy="973138"/>
          </a:xfrm>
          <a:prstGeom prst="rect">
            <a:avLst/>
          </a:prstGeom>
          <a:solidFill>
            <a:srgbClr val="001428"/>
          </a:solidFill>
          <a:ln w="1905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76932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182563" y="458788"/>
            <a:ext cx="845820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2769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2725" y="1635125"/>
            <a:ext cx="8358188" cy="403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76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51888" y="6440488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20" tIns="45720" rIns="45720" bIns="45720" numCol="1" anchor="b" anchorCtr="0" compatLnSpc="1">
            <a:prstTxWarp prst="textNoShape">
              <a:avLst/>
            </a:prstTxWarp>
            <a:spAutoFit/>
          </a:bodyPr>
          <a:lstStyle>
            <a:lvl1pPr algn="r" defTabSz="1019175">
              <a:lnSpc>
                <a:spcPct val="100000"/>
              </a:lnSpc>
              <a:defRPr sz="1000"/>
            </a:lvl1pPr>
          </a:lstStyle>
          <a:p>
            <a:fld id="{E838C7E6-C8F7-462E-957F-E145247EE0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76951" name="Firmwide Footer"/>
          <p:cNvSpPr>
            <a:spLocks noChangeArrowheads="1"/>
          </p:cNvSpPr>
          <p:nvPr/>
        </p:nvSpPr>
        <p:spPr bwMode="gray">
          <a:xfrm>
            <a:off x="2508250" y="33338"/>
            <a:ext cx="6565900" cy="215900"/>
          </a:xfrm>
          <a:prstGeom prst="rect">
            <a:avLst/>
          </a:prstGeom>
          <a:solidFill>
            <a:srgbClr val="001428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r>
              <a:rPr lang="en-US" sz="900">
                <a:solidFill>
                  <a:srgbClr val="001428"/>
                </a:solidFill>
              </a:rPr>
              <a:t>prototype template (5428278)\print library_new_final.ppt    </a:t>
            </a:r>
            <a:fld id="{8917FC0B-54BC-4A2D-9AFF-B7D257994158}" type="datetime1">
              <a:rPr lang="en-US" sz="900">
                <a:solidFill>
                  <a:srgbClr val="001428"/>
                </a:solidFill>
              </a:rPr>
              <a:pPr algn="r">
                <a:lnSpc>
                  <a:spcPct val="100000"/>
                </a:lnSpc>
              </a:pPr>
              <a:t>9/10/2013</a:t>
            </a:fld>
            <a:endParaRPr lang="en-US" sz="900">
              <a:solidFill>
                <a:srgbClr val="001428"/>
              </a:solidFill>
            </a:endParaRPr>
          </a:p>
        </p:txBody>
      </p:sp>
      <p:pic>
        <p:nvPicPr>
          <p:cNvPr id="1276952" name="Picture 24" descr="MS_Logo_Black edges fixed"/>
          <p:cNvPicPr>
            <a:picLocks noChangeAspect="1" noChangeArrowheads="1"/>
          </p:cNvPicPr>
          <p:nvPr/>
        </p:nvPicPr>
        <p:blipFill>
          <a:blip r:embed="rId10" cstate="print"/>
          <a:srcRect l="-1793" t="-6773" r="-1295" b="-6773"/>
          <a:stretch>
            <a:fillRect/>
          </a:stretch>
        </p:blipFill>
        <p:spPr bwMode="auto">
          <a:xfrm>
            <a:off x="284163" y="6388100"/>
            <a:ext cx="1693862" cy="2889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79" r:id="rId1"/>
    <p:sldLayoutId id="2147483880" r:id="rId2"/>
    <p:sldLayoutId id="2147483879" r:id="rId3"/>
    <p:sldLayoutId id="2147483818" r:id="rId4"/>
    <p:sldLayoutId id="2147483883" r:id="rId5"/>
    <p:sldLayoutId id="2147483820" r:id="rId6"/>
    <p:sldLayoutId id="2147483822" r:id="rId7"/>
    <p:sldLayoutId id="2147483823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9pPr>
    </p:titleStyle>
    <p:bodyStyle>
      <a:lvl1pPr marL="228600" indent="-228600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tx1"/>
        </a:buClr>
        <a:buFont typeface="Symbol" pitchFamily="18" charset="2"/>
        <a:buChar char="·"/>
        <a:defRPr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460375" indent="-2301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Symbol" pitchFamily="18" charset="2"/>
        <a:buChar char="-"/>
        <a:defRPr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marL="6889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Symbol" pitchFamily="18" charset="2"/>
        <a:buChar char="·"/>
        <a:defRPr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9175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Symbol" pitchFamily="18" charset="2"/>
        <a:buChar char="-"/>
        <a:defRPr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11461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16033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6pPr>
      <a:lvl7pPr marL="20605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7pPr>
      <a:lvl8pPr marL="25177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8pPr>
      <a:lvl9pPr marL="2974975" indent="-22701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43" name="Rectangle 3"/>
          <p:cNvSpPr>
            <a:spLocks noChangeArrowheads="1"/>
          </p:cNvSpPr>
          <p:nvPr/>
        </p:nvSpPr>
        <p:spPr bwMode="auto">
          <a:xfrm>
            <a:off x="0" y="0"/>
            <a:ext cx="9144000" cy="973138"/>
          </a:xfrm>
          <a:prstGeom prst="rect">
            <a:avLst/>
          </a:prstGeom>
          <a:solidFill>
            <a:srgbClr val="061F3F"/>
          </a:solidFill>
          <a:ln w="1905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1290244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182563" y="458788"/>
            <a:ext cx="845820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90245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212725" y="1635124"/>
            <a:ext cx="8358188" cy="412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9024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751888" y="6440488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20" tIns="45720" rIns="45720" bIns="45720" numCol="1" anchor="b" anchorCtr="0" compatLnSpc="1">
            <a:prstTxWarp prst="textNoShape">
              <a:avLst/>
            </a:prstTxWarp>
            <a:spAutoFit/>
          </a:bodyPr>
          <a:lstStyle>
            <a:lvl1pPr algn="r" defTabSz="1019175">
              <a:lnSpc>
                <a:spcPct val="100000"/>
              </a:lnSpc>
              <a:defRPr sz="1000"/>
            </a:lvl1pPr>
          </a:lstStyle>
          <a:p>
            <a:fld id="{6ADD5FBA-861A-414A-8A6C-EF77F23FF0B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290264" name="Picture 24" descr="MS_Logo_Black edges fixed"/>
          <p:cNvPicPr>
            <a:picLocks noChangeAspect="1" noChangeArrowheads="1"/>
          </p:cNvPicPr>
          <p:nvPr/>
        </p:nvPicPr>
        <p:blipFill>
          <a:blip r:embed="rId9" cstate="print"/>
          <a:srcRect l="-1793" t="-6773" r="-1295" b="-6773"/>
          <a:stretch>
            <a:fillRect/>
          </a:stretch>
        </p:blipFill>
        <p:spPr bwMode="auto">
          <a:xfrm>
            <a:off x="284163" y="6388100"/>
            <a:ext cx="1693862" cy="2889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882" r:id="rId2"/>
    <p:sldLayoutId id="2147483850" r:id="rId3"/>
    <p:sldLayoutId id="2147483878" r:id="rId4"/>
    <p:sldLayoutId id="2147483852" r:id="rId5"/>
    <p:sldLayoutId id="2147483854" r:id="rId6"/>
    <p:sldLayoutId id="214748385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cs typeface="Arial" pitchFamily="34" charset="0"/>
        </a:defRPr>
      </a:lvl9pPr>
    </p:titleStyle>
    <p:bodyStyle>
      <a:lvl1pPr marL="228600" indent="-228600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chemeClr val="tx1"/>
        </a:buClr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60375" indent="-230188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6889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Symbol" pitchFamily="18" charset="2"/>
        <a:buChar char="·"/>
        <a:defRPr>
          <a:solidFill>
            <a:schemeClr val="tx1"/>
          </a:solidFill>
          <a:latin typeface="+mn-lt"/>
        </a:defRPr>
      </a:lvl3pPr>
      <a:lvl4pPr marL="9175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8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4pPr>
      <a:lvl5pPr marL="11461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5pPr>
      <a:lvl6pPr marL="16033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6pPr>
      <a:lvl7pPr marL="20605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7pPr>
      <a:lvl8pPr marL="25177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8pPr>
      <a:lvl9pPr marL="2974975" indent="-2270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Symbol" pitchFamily="18" charset="2"/>
        <a:buChar char="&gt;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2850" y="3106738"/>
            <a:ext cx="7040563" cy="729430"/>
          </a:xfrm>
        </p:spPr>
        <p:txBody>
          <a:bodyPr/>
          <a:lstStyle/>
          <a:p>
            <a:r>
              <a:rPr lang="en-US" dirty="0"/>
              <a:t>Choosing the right key for your data</a:t>
            </a:r>
            <a:br>
              <a:rPr lang="en-US" dirty="0"/>
            </a:br>
            <a:r>
              <a:rPr lang="en-US" sz="2000" dirty="0"/>
              <a:t>(Using Cassandra for application performance monitoring)</a:t>
            </a:r>
            <a:endParaRPr lang="en-US" sz="2000" dirty="0"/>
          </a:p>
        </p:txBody>
      </p:sp>
      <p:sp>
        <p:nvSpPr>
          <p:cNvPr id="12144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12850" y="3943350"/>
            <a:ext cx="7040563" cy="668338"/>
          </a:xfrm>
        </p:spPr>
        <p:txBody>
          <a:bodyPr/>
          <a:lstStyle/>
          <a:p>
            <a:r>
              <a:rPr lang="en-US" dirty="0" err="1"/>
              <a:t>BigData</a:t>
            </a:r>
            <a:r>
              <a:rPr lang="en-US" dirty="0"/>
              <a:t> Club </a:t>
            </a:r>
            <a:endParaRPr lang="en-US" dirty="0"/>
          </a:p>
          <a:p>
            <a:r>
              <a:rPr lang="en-US" sz="1400" dirty="0"/>
              <a:t>Rudolf </a:t>
            </a:r>
            <a:r>
              <a:rPr lang="en-US" sz="1400" dirty="0" smtClean="0"/>
              <a:t>Rakos, </a:t>
            </a:r>
            <a:r>
              <a:rPr lang="en-US" sz="1400" dirty="0" err="1" smtClean="0"/>
              <a:t>Akos</a:t>
            </a:r>
            <a:r>
              <a:rPr lang="en-US" sz="1400" dirty="0" smtClean="0"/>
              <a:t> Nagy-</a:t>
            </a:r>
            <a:r>
              <a:rPr lang="en-US" sz="1400" dirty="0" err="1" smtClean="0"/>
              <a:t>Zambo</a:t>
            </a:r>
            <a:endParaRPr lang="en-US" sz="1400" dirty="0" smtClean="0"/>
          </a:p>
          <a:p>
            <a:r>
              <a:rPr lang="en-US" sz="1400" dirty="0" smtClean="0"/>
              <a:t>2012 September 12th</a:t>
            </a:r>
            <a:endParaRPr lang="en-US" sz="14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1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35499" y="1181099"/>
            <a:ext cx="4508501" cy="2118281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Metrics</a:t>
            </a:r>
          </a:p>
          <a:p>
            <a:r>
              <a:rPr lang="en-US" dirty="0" smtClean="0"/>
              <a:t>Possible solutions</a:t>
            </a:r>
          </a:p>
          <a:p>
            <a:r>
              <a:rPr lang="en-US" dirty="0" smtClean="0"/>
              <a:t>Our choice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6565B-2737-4C3B-82D4-E779DF267F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248400" y="-279400"/>
            <a:ext cx="2895600" cy="2413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Firmwide template (5428278)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>
          <a:xfrm>
            <a:off x="182563" y="455618"/>
            <a:ext cx="8458200" cy="452432"/>
          </a:xfrm>
        </p:spPr>
        <p:txBody>
          <a:bodyPr/>
          <a:lstStyle/>
          <a:p>
            <a:r>
              <a:rPr lang="en-US" dirty="0"/>
              <a:t>Introduction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3</a:t>
            </a:fld>
            <a:endParaRPr lang="en-US"/>
          </a:p>
        </p:txBody>
      </p:sp>
      <p:sp>
        <p:nvSpPr>
          <p:cNvPr id="913417" name="Rectangle 9"/>
          <p:cNvSpPr>
            <a:spLocks noGrp="1" noChangeArrowheads="1"/>
          </p:cNvSpPr>
          <p:nvPr>
            <p:ph type="body" sz="quarter" idx="11"/>
          </p:nvPr>
        </p:nvSpPr>
        <p:spPr>
          <a:xfrm>
            <a:off x="212725" y="1635125"/>
            <a:ext cx="8358188" cy="3690938"/>
          </a:xfrm>
        </p:spPr>
        <p:txBody>
          <a:bodyPr/>
          <a:lstStyle/>
          <a:p>
            <a:r>
              <a:rPr lang="en-US" dirty="0" smtClean="0"/>
              <a:t>Our team is responsible for several applications running on multiple hosts and executing critical operations on financial data.</a:t>
            </a:r>
          </a:p>
          <a:p>
            <a:r>
              <a:rPr lang="en-US" dirty="0" smtClean="0"/>
              <a:t>In case of issues w</a:t>
            </a:r>
            <a:r>
              <a:rPr lang="en-US" dirty="0" smtClean="0"/>
              <a:t>e need to trace messages across various log files on different hosts.</a:t>
            </a:r>
          </a:p>
          <a:p>
            <a:r>
              <a:rPr lang="en-US" dirty="0" smtClean="0"/>
              <a:t>Analyzing our logs could help us finding patterns and outliers.</a:t>
            </a:r>
            <a:endParaRPr lang="en-US" dirty="0" smtClean="0"/>
          </a:p>
          <a:p>
            <a:r>
              <a:rPr lang="en-US" dirty="0" smtClean="0"/>
              <a:t>We would like to be able to find or predict performance bottlenecks in the system.</a:t>
            </a:r>
          </a:p>
          <a:p>
            <a:pPr lvl="1"/>
            <a:r>
              <a:rPr lang="en-US" dirty="0" smtClean="0"/>
              <a:t>Alerts (proactive)</a:t>
            </a:r>
          </a:p>
          <a:p>
            <a:pPr lvl="1"/>
            <a:r>
              <a:rPr lang="en-US" dirty="0" smtClean="0"/>
              <a:t>Charts (reactive)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this reason we aim to store our log messages in a centralized location.</a:t>
            </a:r>
          </a:p>
          <a:p>
            <a:r>
              <a:rPr lang="en-US" dirty="0" smtClean="0"/>
              <a:t>Having it indexed will also help us to retrieve exactly what we are looking for.</a:t>
            </a:r>
            <a:endParaRPr lang="en-US" dirty="0"/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700" b="1" dirty="0" smtClean="0">
                <a:solidFill>
                  <a:schemeClr val="bg1"/>
                </a:solidFill>
              </a:rPr>
              <a:t>Our main goal is to increase our productivity when supporting applications.</a:t>
            </a:r>
            <a:endParaRPr lang="en-US" sz="1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>
          <a:xfrm>
            <a:off x="182563" y="455618"/>
            <a:ext cx="8458200" cy="452432"/>
          </a:xfrm>
        </p:spPr>
        <p:txBody>
          <a:bodyPr/>
          <a:lstStyle/>
          <a:p>
            <a:r>
              <a:rPr lang="en-US" dirty="0"/>
              <a:t>Metrics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4</a:t>
            </a:fld>
            <a:endParaRPr lang="en-US"/>
          </a:p>
        </p:txBody>
      </p:sp>
      <p:sp>
        <p:nvSpPr>
          <p:cNvPr id="913417" name="Rectangle 9"/>
          <p:cNvSpPr>
            <a:spLocks noGrp="1" noChangeArrowheads="1"/>
          </p:cNvSpPr>
          <p:nvPr>
            <p:ph type="body" sz="quarter" idx="11"/>
          </p:nvPr>
        </p:nvSpPr>
        <p:spPr>
          <a:xfrm>
            <a:off x="212725" y="1635125"/>
            <a:ext cx="8358188" cy="3690938"/>
          </a:xfrm>
        </p:spPr>
        <p:txBody>
          <a:bodyPr/>
          <a:lstStyle/>
          <a:p>
            <a:r>
              <a:rPr lang="en-US" dirty="0" smtClean="0"/>
              <a:t>If we are able to measure and track certain attributes in our system it can be used to improve the performance over time.</a:t>
            </a:r>
          </a:p>
          <a:p>
            <a:r>
              <a:rPr lang="en-US" dirty="0" smtClean="0"/>
              <a:t>What </a:t>
            </a:r>
            <a:r>
              <a:rPr lang="en-US" dirty="0"/>
              <a:t>makes metrics </a:t>
            </a:r>
            <a:r>
              <a:rPr lang="en-US" dirty="0" smtClean="0"/>
              <a:t>different?</a:t>
            </a:r>
          </a:p>
          <a:p>
            <a:pPr lvl="1"/>
            <a:r>
              <a:rPr lang="en-US" dirty="0" err="1" smtClean="0"/>
              <a:t>Aggregatable</a:t>
            </a:r>
            <a:r>
              <a:rPr lang="en-US" dirty="0" smtClean="0"/>
              <a:t> </a:t>
            </a:r>
            <a:r>
              <a:rPr lang="en-US" dirty="0"/>
              <a:t>(average, min, </a:t>
            </a:r>
            <a:r>
              <a:rPr lang="en-US" dirty="0" smtClean="0"/>
              <a:t>max)</a:t>
            </a:r>
          </a:p>
          <a:p>
            <a:pPr lvl="1"/>
            <a:r>
              <a:rPr lang="en-US" dirty="0" err="1" smtClean="0"/>
              <a:t>Correlatable</a:t>
            </a:r>
            <a:endParaRPr lang="en-US" dirty="0" smtClean="0"/>
          </a:p>
          <a:p>
            <a:pPr lvl="1"/>
            <a:r>
              <a:rPr lang="en-US" dirty="0" smtClean="0"/>
              <a:t>Immutable</a:t>
            </a:r>
            <a:endParaRPr lang="en-US" dirty="0"/>
          </a:p>
          <a:p>
            <a:r>
              <a:rPr lang="en-US" dirty="0"/>
              <a:t>Example </a:t>
            </a:r>
            <a:r>
              <a:rPr lang="en-US" dirty="0" smtClean="0"/>
              <a:t>metrics are:</a:t>
            </a:r>
            <a:endParaRPr lang="en-US" dirty="0"/>
          </a:p>
          <a:p>
            <a:pPr lvl="1"/>
            <a:r>
              <a:rPr lang="en-US" dirty="0"/>
              <a:t>Message size</a:t>
            </a:r>
          </a:p>
          <a:p>
            <a:pPr lvl="1"/>
            <a:r>
              <a:rPr lang="en-US" dirty="0"/>
              <a:t>Processing duration</a:t>
            </a:r>
          </a:p>
          <a:p>
            <a:pPr lvl="2"/>
            <a:r>
              <a:rPr lang="en-US" dirty="0"/>
              <a:t>Calculations</a:t>
            </a:r>
          </a:p>
          <a:p>
            <a:pPr lvl="2"/>
            <a:r>
              <a:rPr lang="en-US" dirty="0"/>
              <a:t>Database operations</a:t>
            </a:r>
          </a:p>
          <a:p>
            <a:pPr lvl="2"/>
            <a:r>
              <a:rPr lang="en-US" dirty="0"/>
              <a:t>IO (disk, network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700" b="1" dirty="0" smtClean="0">
                <a:solidFill>
                  <a:schemeClr val="bg1"/>
                </a:solidFill>
              </a:rPr>
              <a:t>For performance monitoring we need measurements.</a:t>
            </a:r>
            <a:endParaRPr lang="en-US" sz="17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47"/>
          <a:stretch/>
        </p:blipFill>
        <p:spPr>
          <a:xfrm>
            <a:off x="4999181" y="2090056"/>
            <a:ext cx="3687619" cy="415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59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</a:t>
            </a:r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913417" name="Rectangle 9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RDBMS</a:t>
            </a:r>
          </a:p>
          <a:p>
            <a:r>
              <a:rPr lang="en-US" sz="1600" dirty="0" smtClean="0"/>
              <a:t>Pros</a:t>
            </a:r>
          </a:p>
          <a:p>
            <a:pPr lvl="1"/>
            <a:r>
              <a:rPr lang="en-US" sz="1600" dirty="0" smtClean="0"/>
              <a:t>Wide range of query options</a:t>
            </a:r>
          </a:p>
          <a:p>
            <a:pPr lvl="1"/>
            <a:r>
              <a:rPr lang="en-US" sz="1600" dirty="0" smtClean="0"/>
              <a:t>Easy integration with existing systems (relations, joins)</a:t>
            </a:r>
          </a:p>
          <a:p>
            <a:pPr lvl="1"/>
            <a:r>
              <a:rPr lang="en-US" sz="1600" dirty="0" smtClean="0"/>
              <a:t>ACID transactions</a:t>
            </a:r>
          </a:p>
          <a:p>
            <a:pPr lvl="1"/>
            <a:r>
              <a:rPr lang="en-US" sz="1600" dirty="0" smtClean="0"/>
              <a:t>Known performance tuning practices</a:t>
            </a:r>
          </a:p>
          <a:p>
            <a:pPr lvl="1"/>
            <a:r>
              <a:rPr lang="en-US" sz="1600" dirty="0" smtClean="0"/>
              <a:t>Good random IO performance</a:t>
            </a:r>
          </a:p>
          <a:p>
            <a:endParaRPr lang="en-US" sz="1600" dirty="0" smtClean="0"/>
          </a:p>
          <a:p>
            <a:r>
              <a:rPr lang="en-US" sz="1600" dirty="0" smtClean="0"/>
              <a:t>Cons</a:t>
            </a:r>
          </a:p>
          <a:p>
            <a:pPr lvl="1"/>
            <a:r>
              <a:rPr lang="en-US" sz="1600" dirty="0" smtClean="0"/>
              <a:t>Limited storage</a:t>
            </a:r>
          </a:p>
          <a:p>
            <a:pPr lvl="1"/>
            <a:r>
              <a:rPr lang="en-US" sz="1600" dirty="0" smtClean="0"/>
              <a:t>Limited distribution to nodes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289898" y="1635124"/>
            <a:ext cx="4494179" cy="40133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Wide column stores</a:t>
            </a:r>
          </a:p>
          <a:p>
            <a:r>
              <a:rPr lang="en-US" sz="1600" dirty="0" smtClean="0"/>
              <a:t>Pros</a:t>
            </a:r>
          </a:p>
          <a:p>
            <a:pPr lvl="1"/>
            <a:r>
              <a:rPr lang="en-US" sz="1600" dirty="0" smtClean="0"/>
              <a:t>Distributed</a:t>
            </a:r>
          </a:p>
          <a:p>
            <a:pPr lvl="1"/>
            <a:r>
              <a:rPr lang="en-US" sz="1600" dirty="0" smtClean="0"/>
              <a:t>Linear scalability</a:t>
            </a:r>
          </a:p>
          <a:p>
            <a:pPr lvl="1"/>
            <a:r>
              <a:rPr lang="en-US" sz="1600" dirty="0" smtClean="0"/>
              <a:t>Flexible </a:t>
            </a:r>
            <a:r>
              <a:rPr lang="en-US" sz="1600" dirty="0"/>
              <a:t>consistency models (CAP theorem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Efficient IO</a:t>
            </a:r>
          </a:p>
          <a:p>
            <a:pPr lvl="2"/>
            <a:r>
              <a:rPr lang="en-US" sz="1400" dirty="0" smtClean="0"/>
              <a:t>Compression</a:t>
            </a:r>
          </a:p>
          <a:p>
            <a:pPr lvl="2"/>
            <a:r>
              <a:rPr lang="en-US" sz="1400" dirty="0" smtClean="0"/>
              <a:t>Sorting</a:t>
            </a:r>
          </a:p>
          <a:p>
            <a:pPr lvl="2"/>
            <a:r>
              <a:rPr lang="en-US" sz="1400" dirty="0" smtClean="0"/>
              <a:t>Sequential reads</a:t>
            </a:r>
          </a:p>
          <a:p>
            <a:r>
              <a:rPr lang="en-US" sz="1600" dirty="0" smtClean="0"/>
              <a:t>Cons</a:t>
            </a:r>
          </a:p>
          <a:p>
            <a:pPr lvl="1"/>
            <a:r>
              <a:rPr lang="en-US" sz="1600" dirty="0" smtClean="0"/>
              <a:t>Limited </a:t>
            </a:r>
            <a:r>
              <a:rPr lang="en-US" sz="1600" dirty="0"/>
              <a:t>querying (by key, by key range)</a:t>
            </a:r>
          </a:p>
          <a:p>
            <a:pPr lvl="1"/>
            <a:r>
              <a:rPr lang="en-US" sz="1600" dirty="0" smtClean="0"/>
              <a:t>Limited </a:t>
            </a:r>
            <a:r>
              <a:rPr lang="en-US" sz="1600" dirty="0"/>
              <a:t>transactions (only atomicity)</a:t>
            </a:r>
          </a:p>
          <a:p>
            <a:pPr lvl="1"/>
            <a:r>
              <a:rPr lang="en-US" sz="1600" dirty="0" smtClean="0"/>
              <a:t>Performance tuning at schema design time </a:t>
            </a:r>
            <a:endParaRPr lang="en-US" sz="1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5</a:t>
            </a:fld>
            <a:endParaRPr lang="en-US"/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700" b="1" dirty="0" smtClean="0">
                <a:solidFill>
                  <a:schemeClr val="bg1"/>
                </a:solidFill>
              </a:rPr>
              <a:t>There are various ways to store time series but here I compare 2 common solutions.</a:t>
            </a:r>
            <a:endParaRPr lang="en-US" sz="1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962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>
          <a:xfrm>
            <a:off x="182563" y="455618"/>
            <a:ext cx="8458200" cy="452432"/>
          </a:xfrm>
        </p:spPr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6</a:t>
            </a:fld>
            <a:endParaRPr lang="en-US"/>
          </a:p>
        </p:txBody>
      </p:sp>
      <p:sp>
        <p:nvSpPr>
          <p:cNvPr id="913417" name="Rectangle 9"/>
          <p:cNvSpPr>
            <a:spLocks noGrp="1" noChangeArrowheads="1"/>
          </p:cNvSpPr>
          <p:nvPr>
            <p:ph type="body" sz="quarter" idx="11"/>
          </p:nvPr>
        </p:nvSpPr>
        <p:spPr>
          <a:xfrm>
            <a:off x="212725" y="1635124"/>
            <a:ext cx="8358188" cy="470730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Well known wide column stores</a:t>
            </a:r>
          </a:p>
          <a:p>
            <a:r>
              <a:rPr lang="pt-BR" dirty="0" smtClean="0"/>
              <a:t>Amazon </a:t>
            </a:r>
            <a:r>
              <a:rPr lang="pt-BR" dirty="0"/>
              <a:t>DynamoDB</a:t>
            </a:r>
          </a:p>
          <a:p>
            <a:r>
              <a:rPr lang="pt-BR" dirty="0" smtClean="0"/>
              <a:t>Amazon </a:t>
            </a:r>
            <a:r>
              <a:rPr lang="pt-BR" dirty="0"/>
              <a:t>SimpleDB</a:t>
            </a:r>
          </a:p>
          <a:p>
            <a:r>
              <a:rPr lang="pt-BR" dirty="0"/>
              <a:t>Apache </a:t>
            </a:r>
            <a:r>
              <a:rPr lang="pt-BR" dirty="0"/>
              <a:t>Cassandra</a:t>
            </a:r>
          </a:p>
          <a:p>
            <a:r>
              <a:rPr lang="pt-BR" dirty="0" smtClean="0"/>
              <a:t>Apache Hbase (Hadoop)</a:t>
            </a:r>
            <a:endParaRPr lang="pt-BR" dirty="0"/>
          </a:p>
          <a:p>
            <a:r>
              <a:rPr lang="pt-BR" dirty="0" smtClean="0"/>
              <a:t>Google </a:t>
            </a:r>
            <a:r>
              <a:rPr lang="pt-BR" dirty="0"/>
              <a:t>BigTable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Think of </a:t>
            </a:r>
            <a:r>
              <a:rPr lang="en-US" dirty="0"/>
              <a:t>it like:</a:t>
            </a:r>
            <a:br>
              <a:rPr lang="en-US" dirty="0"/>
            </a:b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RowKey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SortedMap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ColumnKey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ColumnValue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700" b="1" dirty="0" smtClean="0">
                <a:solidFill>
                  <a:schemeClr val="bg1"/>
                </a:solidFill>
              </a:rPr>
              <a:t>We believe columns stores would serve us better in this case.</a:t>
            </a:r>
            <a:endParaRPr lang="en-US" sz="17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http://www.ebaytechblog.com/wp-content/uploads/2012/07/term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50193"/>
            <a:ext cx="5486400" cy="117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www.ebaytechblog.com/wp-content/uploads/2012/07/term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35407"/>
            <a:ext cx="5486400" cy="13576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531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choice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Physical organization of the data</a:t>
            </a:r>
          </a:p>
          <a:p>
            <a:r>
              <a:rPr lang="en-US" sz="1600" dirty="0" smtClean="0"/>
              <a:t>Keys</a:t>
            </a:r>
            <a:endParaRPr lang="en-US" sz="1600" dirty="0"/>
          </a:p>
          <a:p>
            <a:pPr lvl="1"/>
            <a:r>
              <a:rPr lang="en-US" sz="1600" dirty="0" smtClean="0"/>
              <a:t>Determines </a:t>
            </a:r>
            <a:r>
              <a:rPr lang="en-US" sz="1600" dirty="0"/>
              <a:t>the physical location of the </a:t>
            </a:r>
            <a:r>
              <a:rPr lang="en-US" sz="1600" dirty="0" smtClean="0"/>
              <a:t>data (which node)</a:t>
            </a:r>
            <a:endParaRPr lang="en-US" sz="1600" dirty="0"/>
          </a:p>
          <a:p>
            <a:pPr lvl="1"/>
            <a:r>
              <a:rPr lang="en-US" sz="1600" dirty="0" smtClean="0"/>
              <a:t>Meaningful </a:t>
            </a:r>
            <a:r>
              <a:rPr lang="en-US" sz="1600" dirty="0"/>
              <a:t>data (not just a name)</a:t>
            </a:r>
          </a:p>
          <a:p>
            <a:r>
              <a:rPr lang="en-US" sz="1600" dirty="0" smtClean="0"/>
              <a:t>Super </a:t>
            </a:r>
            <a:r>
              <a:rPr lang="en-US" sz="1600" dirty="0"/>
              <a:t>columns</a:t>
            </a:r>
          </a:p>
          <a:p>
            <a:pPr lvl="1"/>
            <a:r>
              <a:rPr lang="en-US" sz="1600" dirty="0" smtClean="0"/>
              <a:t>Collection </a:t>
            </a:r>
            <a:r>
              <a:rPr lang="en-US" sz="1600" dirty="0"/>
              <a:t>of columns</a:t>
            </a:r>
          </a:p>
          <a:p>
            <a:pPr lvl="1"/>
            <a:r>
              <a:rPr lang="en-US" sz="1600" dirty="0" smtClean="0"/>
              <a:t>Similar </a:t>
            </a:r>
            <a:r>
              <a:rPr lang="en-US" sz="1600" dirty="0"/>
              <a:t>to columns with </a:t>
            </a:r>
            <a:r>
              <a:rPr lang="en-US" sz="1600" dirty="0" smtClean="0"/>
              <a:t>composite keys</a:t>
            </a:r>
            <a:endParaRPr lang="en-US" sz="1600" dirty="0"/>
          </a:p>
          <a:p>
            <a:pPr lvl="1"/>
            <a:r>
              <a:rPr lang="en-US" sz="1600" dirty="0" smtClean="0"/>
              <a:t>Sorted </a:t>
            </a:r>
            <a:r>
              <a:rPr lang="en-US" sz="1600" dirty="0"/>
              <a:t>by key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7225" y="1635124"/>
            <a:ext cx="4103688" cy="4013321"/>
          </a:xfrm>
        </p:spPr>
        <p:txBody>
          <a:bodyPr/>
          <a:lstStyle/>
          <a:p>
            <a:endParaRPr lang="en-US" sz="1600" dirty="0" smtClean="0"/>
          </a:p>
          <a:p>
            <a:r>
              <a:rPr lang="en-US" sz="1600" dirty="0" smtClean="0"/>
              <a:t>Rows</a:t>
            </a:r>
            <a:endParaRPr lang="en-US" sz="1600" dirty="0"/>
          </a:p>
          <a:p>
            <a:pPr lvl="1"/>
            <a:r>
              <a:rPr lang="en-US" sz="1600" dirty="0"/>
              <a:t>Collection of (super) columns</a:t>
            </a:r>
          </a:p>
          <a:p>
            <a:pPr lvl="1"/>
            <a:r>
              <a:rPr lang="en-US" sz="1600" dirty="0"/>
              <a:t>Partitioned by key (token ring)</a:t>
            </a:r>
          </a:p>
          <a:p>
            <a:pPr lvl="1"/>
            <a:r>
              <a:rPr lang="en-US" sz="1600" dirty="0"/>
              <a:t>Not sorted by key (usually)</a:t>
            </a:r>
          </a:p>
          <a:p>
            <a:r>
              <a:rPr lang="en-US" sz="1600" dirty="0"/>
              <a:t>Columns</a:t>
            </a:r>
          </a:p>
          <a:p>
            <a:pPr lvl="1"/>
            <a:r>
              <a:rPr lang="en-US" sz="1600" dirty="0"/>
              <a:t>Key/value pair</a:t>
            </a:r>
          </a:p>
          <a:p>
            <a:pPr lvl="1"/>
            <a:r>
              <a:rPr lang="en-US" sz="1600" dirty="0"/>
              <a:t>Sorted by key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7</a:t>
            </a:fld>
            <a:endParaRPr lang="en-US"/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sz="17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004888"/>
            <a:ext cx="45720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44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724" y="1635124"/>
            <a:ext cx="4710968" cy="4013321"/>
          </a:xfrm>
        </p:spPr>
        <p:txBody>
          <a:bodyPr/>
          <a:lstStyle/>
          <a:p>
            <a:r>
              <a:rPr lang="en-US" sz="1600" dirty="0" smtClean="0"/>
              <a:t>Use cases</a:t>
            </a:r>
          </a:p>
          <a:p>
            <a:pPr lvl="1"/>
            <a:r>
              <a:rPr lang="en-US" sz="1600" dirty="0" smtClean="0"/>
              <a:t>Chart </a:t>
            </a:r>
            <a:r>
              <a:rPr lang="en-US" sz="1600" dirty="0"/>
              <a:t>metrics by date, </a:t>
            </a:r>
            <a:r>
              <a:rPr lang="en-US" sz="1600" dirty="0" smtClean="0"/>
              <a:t>tags, aggregation</a:t>
            </a:r>
            <a:endParaRPr lang="en-US" sz="1600" dirty="0"/>
          </a:p>
          <a:p>
            <a:pPr lvl="1"/>
            <a:r>
              <a:rPr lang="en-US" sz="1600" dirty="0" smtClean="0"/>
              <a:t>Chart </a:t>
            </a:r>
            <a:r>
              <a:rPr lang="en-US" sz="1600" dirty="0"/>
              <a:t>multiple metrics by date, tags, aggregation</a:t>
            </a:r>
          </a:p>
          <a:p>
            <a:pPr lvl="1"/>
            <a:r>
              <a:rPr lang="en-US" sz="1600" dirty="0" smtClean="0"/>
              <a:t>Chart </a:t>
            </a:r>
            <a:r>
              <a:rPr lang="en-US" sz="1600" dirty="0"/>
              <a:t>multiple metrics aggregated on the fly </a:t>
            </a:r>
          </a:p>
          <a:p>
            <a:pPr lvl="1"/>
            <a:r>
              <a:rPr lang="en-US" sz="1600" dirty="0" smtClean="0"/>
              <a:t>Aggregate </a:t>
            </a:r>
            <a:r>
              <a:rPr lang="en-US" sz="1600" dirty="0"/>
              <a:t>metrics by minutes or hours</a:t>
            </a:r>
          </a:p>
          <a:p>
            <a:pPr lvl="1"/>
            <a:r>
              <a:rPr lang="en-US" sz="1600" dirty="0" smtClean="0"/>
              <a:t>Aggregate </a:t>
            </a:r>
            <a:r>
              <a:rPr lang="en-US" sz="1600" dirty="0"/>
              <a:t>metrics older than a month by minutes or hours</a:t>
            </a:r>
          </a:p>
          <a:p>
            <a:pPr lvl="1"/>
            <a:r>
              <a:rPr lang="en-US" sz="1600" dirty="0" smtClean="0"/>
              <a:t>Delete </a:t>
            </a:r>
            <a:r>
              <a:rPr lang="en-US" sz="1600" dirty="0"/>
              <a:t>metrics older than a year</a:t>
            </a:r>
          </a:p>
          <a:p>
            <a:pPr lvl="1"/>
            <a:r>
              <a:rPr lang="en-US" sz="1600" dirty="0" smtClean="0"/>
              <a:t>Delete </a:t>
            </a:r>
            <a:r>
              <a:rPr lang="en-US" sz="1600" dirty="0"/>
              <a:t>metrics aggregated by seconds older than a </a:t>
            </a:r>
            <a:r>
              <a:rPr lang="en-US" sz="1600" dirty="0" smtClean="0"/>
              <a:t>month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43305" y="1635124"/>
            <a:ext cx="4069583" cy="4013321"/>
          </a:xfrm>
        </p:spPr>
        <p:txBody>
          <a:bodyPr/>
          <a:lstStyle/>
          <a:p>
            <a:r>
              <a:rPr lang="en-US" sz="1600" dirty="0"/>
              <a:t>Things to consider</a:t>
            </a:r>
          </a:p>
          <a:p>
            <a:pPr lvl="1"/>
            <a:r>
              <a:rPr lang="en-US" sz="1600" dirty="0"/>
              <a:t>Ease of use</a:t>
            </a:r>
          </a:p>
          <a:p>
            <a:pPr lvl="1"/>
            <a:r>
              <a:rPr lang="en-US" sz="1600" dirty="0"/>
              <a:t>Efficiency</a:t>
            </a:r>
          </a:p>
          <a:p>
            <a:r>
              <a:rPr lang="en-US" sz="1600" dirty="0"/>
              <a:t>Operations</a:t>
            </a:r>
          </a:p>
          <a:p>
            <a:pPr lvl="1"/>
            <a:r>
              <a:rPr lang="en-US" sz="1600" dirty="0"/>
              <a:t>Insertion</a:t>
            </a:r>
          </a:p>
          <a:p>
            <a:pPr lvl="1"/>
            <a:r>
              <a:rPr lang="en-US" sz="1600" dirty="0"/>
              <a:t>Querying</a:t>
            </a:r>
          </a:p>
          <a:p>
            <a:pPr lvl="2"/>
            <a:r>
              <a:rPr lang="en-US" sz="1600" dirty="0"/>
              <a:t>By date (range)</a:t>
            </a:r>
          </a:p>
          <a:p>
            <a:pPr lvl="2"/>
            <a:r>
              <a:rPr lang="en-US" sz="1600" dirty="0"/>
              <a:t>By date, tags, aggregation</a:t>
            </a:r>
          </a:p>
          <a:p>
            <a:pPr lvl="2"/>
            <a:r>
              <a:rPr lang="en-US" sz="1600" dirty="0"/>
              <a:t>By date, tags, aggregation, time range</a:t>
            </a:r>
          </a:p>
          <a:p>
            <a:pPr lvl="1"/>
            <a:r>
              <a:rPr lang="en-US" sz="1600" dirty="0"/>
              <a:t>Deletion</a:t>
            </a:r>
          </a:p>
          <a:p>
            <a:pPr lvl="2"/>
            <a:r>
              <a:rPr lang="en-US" sz="1600" dirty="0"/>
              <a:t>By date (range)</a:t>
            </a:r>
          </a:p>
          <a:p>
            <a:pPr lvl="2"/>
            <a:r>
              <a:rPr lang="en-US" sz="1600" dirty="0"/>
              <a:t>By date, tags, aggregation</a:t>
            </a:r>
          </a:p>
          <a:p>
            <a:endParaRPr lang="en-US" sz="1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8</a:t>
            </a:fld>
            <a:endParaRPr lang="en-US"/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700" b="1" dirty="0" smtClean="0">
                <a:solidFill>
                  <a:schemeClr val="bg1"/>
                </a:solidFill>
              </a:rPr>
              <a:t>Choosing the right key</a:t>
            </a:r>
            <a:endParaRPr lang="en-US" sz="1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821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choice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94009-6B3B-4A64-89AA-12E4F07D0F06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400" b="1" dirty="0" smtClean="0"/>
              <a:t>“</a:t>
            </a:r>
            <a:r>
              <a:rPr lang="en-US" sz="1400" b="1" dirty="0"/>
              <a:t>Tags, date, metric type, aggregation”</a:t>
            </a:r>
          </a:p>
          <a:p>
            <a:pPr lvl="1"/>
            <a:r>
              <a:rPr lang="en-US" sz="1400" dirty="0" smtClean="0"/>
              <a:t>Row key: Host</a:t>
            </a:r>
            <a:r>
              <a:rPr lang="en-US" sz="1400" dirty="0"/>
              <a:t>, Service, Metric Name, Date</a:t>
            </a:r>
          </a:p>
          <a:p>
            <a:pPr lvl="1"/>
            <a:r>
              <a:rPr lang="en-US" sz="1400" dirty="0" smtClean="0"/>
              <a:t>Super </a:t>
            </a:r>
            <a:r>
              <a:rPr lang="en-US" sz="1400" dirty="0"/>
              <a:t>column </a:t>
            </a:r>
            <a:r>
              <a:rPr lang="en-US" sz="1400" dirty="0" smtClean="0"/>
              <a:t>key: Metric </a:t>
            </a:r>
            <a:r>
              <a:rPr lang="en-US" sz="1400" dirty="0"/>
              <a:t>Type, Aggregate Function</a:t>
            </a:r>
          </a:p>
          <a:p>
            <a:pPr lvl="1"/>
            <a:r>
              <a:rPr lang="en-US" sz="1400" dirty="0" smtClean="0"/>
              <a:t>Column key: Time </a:t>
            </a:r>
            <a:r>
              <a:rPr lang="en-US" sz="1400" dirty="0"/>
              <a:t>Stamp</a:t>
            </a:r>
          </a:p>
          <a:p>
            <a:r>
              <a:rPr lang="en-US" sz="1400" b="1" dirty="0" smtClean="0"/>
              <a:t>“</a:t>
            </a:r>
            <a:r>
              <a:rPr lang="en-US" sz="1400" b="1" dirty="0"/>
              <a:t>Tags, date, aggregation”</a:t>
            </a:r>
          </a:p>
          <a:p>
            <a:pPr lvl="1"/>
            <a:r>
              <a:rPr lang="en-US" sz="1400" dirty="0" smtClean="0"/>
              <a:t>Row key: Host</a:t>
            </a:r>
            <a:r>
              <a:rPr lang="en-US" sz="1400" dirty="0"/>
              <a:t>, Service, Metric Name, Metric Type, Date</a:t>
            </a:r>
          </a:p>
          <a:p>
            <a:pPr lvl="1"/>
            <a:r>
              <a:rPr lang="en-US" sz="1400" dirty="0" smtClean="0"/>
              <a:t>Super </a:t>
            </a:r>
            <a:r>
              <a:rPr lang="en-US" sz="1400" dirty="0"/>
              <a:t>column </a:t>
            </a:r>
            <a:r>
              <a:rPr lang="en-US" sz="1400" dirty="0" smtClean="0"/>
              <a:t>key: Aggregation </a:t>
            </a:r>
            <a:r>
              <a:rPr lang="en-US" sz="1400" dirty="0"/>
              <a:t>Interval</a:t>
            </a:r>
          </a:p>
          <a:p>
            <a:pPr lvl="1"/>
            <a:r>
              <a:rPr lang="en-US" sz="1400" dirty="0" smtClean="0"/>
              <a:t>Column key: Aggregate </a:t>
            </a:r>
            <a:r>
              <a:rPr lang="en-US" sz="1400" dirty="0"/>
              <a:t>Function, Time Stamp</a:t>
            </a:r>
          </a:p>
          <a:p>
            <a:r>
              <a:rPr lang="en-US" sz="1400" b="1" dirty="0" smtClean="0"/>
              <a:t>“</a:t>
            </a:r>
            <a:r>
              <a:rPr lang="en-US" sz="1400" b="1" dirty="0"/>
              <a:t>Date, tags, aggregation”</a:t>
            </a:r>
          </a:p>
          <a:p>
            <a:pPr lvl="1"/>
            <a:r>
              <a:rPr lang="en-US" sz="1400" dirty="0" smtClean="0"/>
              <a:t>Row key: Date</a:t>
            </a:r>
            <a:r>
              <a:rPr lang="en-US" sz="1400" dirty="0"/>
              <a:t>, Service, Host, Metric Name, Metric Type</a:t>
            </a:r>
          </a:p>
          <a:p>
            <a:pPr lvl="1"/>
            <a:r>
              <a:rPr lang="en-US" sz="1400" dirty="0" smtClean="0"/>
              <a:t>Super </a:t>
            </a:r>
            <a:r>
              <a:rPr lang="en-US" sz="1400" dirty="0"/>
              <a:t>column </a:t>
            </a:r>
            <a:r>
              <a:rPr lang="en-US" sz="1400" dirty="0" smtClean="0"/>
              <a:t>key: Aggregation </a:t>
            </a:r>
            <a:r>
              <a:rPr lang="en-US" sz="1400" dirty="0"/>
              <a:t>Interval</a:t>
            </a:r>
          </a:p>
          <a:p>
            <a:pPr lvl="1"/>
            <a:r>
              <a:rPr lang="en-US" sz="1400" dirty="0" smtClean="0"/>
              <a:t>Column key: Aggregate </a:t>
            </a:r>
            <a:r>
              <a:rPr lang="en-US" sz="1400" dirty="0"/>
              <a:t>Function, Time Stamp</a:t>
            </a:r>
          </a:p>
          <a:p>
            <a:r>
              <a:rPr lang="en-US" sz="1400" b="1" dirty="0" smtClean="0"/>
              <a:t>“</a:t>
            </a:r>
            <a:r>
              <a:rPr lang="en-US" sz="1400" b="1" dirty="0"/>
              <a:t>Date, tags, aggregation, no super column “</a:t>
            </a:r>
          </a:p>
          <a:p>
            <a:pPr lvl="1"/>
            <a:r>
              <a:rPr lang="en-US" sz="1400" dirty="0" smtClean="0"/>
              <a:t>Row key: Date</a:t>
            </a:r>
            <a:r>
              <a:rPr lang="en-US" sz="1400" dirty="0"/>
              <a:t>, Service, Host, Metric Name, Metric Type</a:t>
            </a:r>
          </a:p>
          <a:p>
            <a:pPr lvl="1"/>
            <a:r>
              <a:rPr lang="en-US" sz="1400" dirty="0" smtClean="0"/>
              <a:t>Column key: Aggregation </a:t>
            </a:r>
            <a:r>
              <a:rPr lang="en-US" sz="1400" dirty="0"/>
              <a:t>Interval, Aggregate Function, Time Stamp</a:t>
            </a:r>
          </a:p>
          <a:p>
            <a:r>
              <a:rPr lang="en-US" sz="1400" dirty="0" smtClean="0"/>
              <a:t>Secondary </a:t>
            </a:r>
            <a:r>
              <a:rPr lang="en-US" sz="1400" dirty="0"/>
              <a:t>indexes (to support querying)</a:t>
            </a:r>
          </a:p>
        </p:txBody>
      </p:sp>
      <p:sp>
        <p:nvSpPr>
          <p:cNvPr id="913415" name="Text Box 7"/>
          <p:cNvSpPr txBox="1">
            <a:spLocks noChangeArrowheads="1"/>
          </p:cNvSpPr>
          <p:nvPr/>
        </p:nvSpPr>
        <p:spPr bwMode="gray">
          <a:xfrm>
            <a:off x="185738" y="1004888"/>
            <a:ext cx="8501062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700" b="1" dirty="0">
                <a:solidFill>
                  <a:schemeClr val="bg1"/>
                </a:solidFill>
              </a:rPr>
              <a:t>Schema ideas</a:t>
            </a:r>
          </a:p>
        </p:txBody>
      </p:sp>
    </p:spTree>
    <p:extLst>
      <p:ext uri="{BB962C8B-B14F-4D97-AF65-F5344CB8AC3E}">
        <p14:creationId xmlns:p14="http://schemas.microsoft.com/office/powerpoint/2010/main" val="248142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mwide_Screen">
  <a:themeElements>
    <a:clrScheme name="Custom 1">
      <a:dk1>
        <a:srgbClr val="969696"/>
      </a:dk1>
      <a:lt1>
        <a:srgbClr val="FFFFFF"/>
      </a:lt1>
      <a:dk2>
        <a:srgbClr val="1B91BB"/>
      </a:dk2>
      <a:lt2>
        <a:srgbClr val="FF9B9D"/>
      </a:lt2>
      <a:accent1>
        <a:srgbClr val="F6C54C"/>
      </a:accent1>
      <a:accent2>
        <a:srgbClr val="32C464"/>
      </a:accent2>
      <a:accent3>
        <a:srgbClr val="9DDEED"/>
      </a:accent3>
      <a:accent4>
        <a:srgbClr val="F37B53"/>
      </a:accent4>
      <a:accent5>
        <a:srgbClr val="B9F391"/>
      </a:accent5>
      <a:accent6>
        <a:srgbClr val="0083C3"/>
      </a:accent6>
      <a:hlink>
        <a:srgbClr val="1B91BB"/>
      </a:hlink>
      <a:folHlink>
        <a:srgbClr val="146C8C"/>
      </a:folHlink>
    </a:clrScheme>
    <a:fontScheme name="Custom 1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---SCREEN 1">
        <a:dk1>
          <a:srgbClr val="F78347"/>
        </a:dk1>
        <a:lt1>
          <a:srgbClr val="FFFFFF"/>
        </a:lt1>
        <a:dk2>
          <a:srgbClr val="002A6E"/>
        </a:dk2>
        <a:lt2>
          <a:srgbClr val="923E7A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8AA6D4"/>
        </a:hlink>
        <a:folHlink>
          <a:srgbClr val="9BEB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2">
        <a:dk1>
          <a:srgbClr val="F0714E"/>
        </a:dk1>
        <a:lt1>
          <a:srgbClr val="FFFFFF"/>
        </a:lt1>
        <a:dk2>
          <a:srgbClr val="002A6E"/>
        </a:dk2>
        <a:lt2>
          <a:srgbClr val="923E7A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94C0F0"/>
        </a:hlink>
        <a:folHlink>
          <a:srgbClr val="B1FD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3">
        <a:dk1>
          <a:srgbClr val="B1FD87"/>
        </a:dk1>
        <a:lt1>
          <a:srgbClr val="FFFFFF"/>
        </a:lt1>
        <a:dk2>
          <a:srgbClr val="002A6E"/>
        </a:dk2>
        <a:lt2>
          <a:srgbClr val="923E7A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071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4">
        <a:dk1>
          <a:srgbClr val="B1FD87"/>
        </a:dk1>
        <a:lt1>
          <a:srgbClr val="FFFFFF"/>
        </a:lt1>
        <a:dk2>
          <a:srgbClr val="002A6E"/>
        </a:dk2>
        <a:lt2>
          <a:srgbClr val="AE4A2D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071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5">
        <a:dk1>
          <a:srgbClr val="B1FD87"/>
        </a:dk1>
        <a:lt1>
          <a:srgbClr val="FFFFFF"/>
        </a:lt1>
        <a:dk2>
          <a:srgbClr val="002A6E"/>
        </a:dk2>
        <a:lt2>
          <a:srgbClr val="AE4A2D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E260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6">
        <a:dk1>
          <a:srgbClr val="B1FD87"/>
        </a:dk1>
        <a:lt1>
          <a:srgbClr val="FFFFFF"/>
        </a:lt1>
        <a:dk2>
          <a:srgbClr val="002A6E"/>
        </a:dk2>
        <a:lt2>
          <a:srgbClr val="AE4A91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E260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7">
        <a:dk1>
          <a:srgbClr val="B1FD87"/>
        </a:dk1>
        <a:lt1>
          <a:srgbClr val="FFFFFF"/>
        </a:lt1>
        <a:dk2>
          <a:srgbClr val="002A6E"/>
        </a:dk2>
        <a:lt2>
          <a:srgbClr val="AB5F85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E46B4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8">
        <a:dk1>
          <a:srgbClr val="B1FD87"/>
        </a:dk1>
        <a:lt1>
          <a:srgbClr val="FFFFFF"/>
        </a:lt1>
        <a:dk2>
          <a:srgbClr val="002A6E"/>
        </a:dk2>
        <a:lt2>
          <a:srgbClr val="AB5F85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9">
        <a:dk1>
          <a:srgbClr val="B1FD87"/>
        </a:dk1>
        <a:lt1>
          <a:srgbClr val="FFFFFF"/>
        </a:lt1>
        <a:dk2>
          <a:srgbClr val="002A6E"/>
        </a:dk2>
        <a:lt2>
          <a:srgbClr val="6689D0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10">
        <a:dk1>
          <a:srgbClr val="B1FD87"/>
        </a:dk1>
        <a:lt1>
          <a:srgbClr val="FFFFFF"/>
        </a:lt1>
        <a:dk2>
          <a:srgbClr val="001428"/>
        </a:dk2>
        <a:lt2>
          <a:srgbClr val="1E88AD"/>
        </a:lt2>
        <a:accent1>
          <a:srgbClr val="F4B71E"/>
        </a:accent1>
        <a:accent2>
          <a:srgbClr val="00B478"/>
        </a:accent2>
        <a:accent3>
          <a:srgbClr val="AAAAAC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29B7DE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11">
        <a:dk1>
          <a:srgbClr val="B1FD87"/>
        </a:dk1>
        <a:lt1>
          <a:srgbClr val="FFFFFF"/>
        </a:lt1>
        <a:dk2>
          <a:srgbClr val="061F3F"/>
        </a:dk2>
        <a:lt2>
          <a:srgbClr val="1E88AD"/>
        </a:lt2>
        <a:accent1>
          <a:srgbClr val="F4B71E"/>
        </a:accent1>
        <a:accent2>
          <a:srgbClr val="00B478"/>
        </a:accent2>
        <a:accent3>
          <a:srgbClr val="AAABAF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29B7DE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12">
        <a:dk1>
          <a:srgbClr val="B9F391"/>
        </a:dk1>
        <a:lt1>
          <a:srgbClr val="FFFFFF"/>
        </a:lt1>
        <a:dk2>
          <a:srgbClr val="1B91BB"/>
        </a:dk2>
        <a:lt2>
          <a:srgbClr val="1E88AD"/>
        </a:lt2>
        <a:accent1>
          <a:srgbClr val="F6C54C"/>
        </a:accent1>
        <a:accent2>
          <a:srgbClr val="00AA73"/>
        </a:accent2>
        <a:accent3>
          <a:srgbClr val="ABC7DA"/>
        </a:accent3>
        <a:accent4>
          <a:srgbClr val="DADADA"/>
        </a:accent4>
        <a:accent5>
          <a:srgbClr val="FADFB2"/>
        </a:accent5>
        <a:accent6>
          <a:srgbClr val="009A68"/>
        </a:accent6>
        <a:hlink>
          <a:srgbClr val="74D1EA"/>
        </a:hlink>
        <a:folHlink>
          <a:srgbClr val="F272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--SCREEN 13">
        <a:dk1>
          <a:srgbClr val="B9F391"/>
        </a:dk1>
        <a:lt1>
          <a:srgbClr val="FFFFFF"/>
        </a:lt1>
        <a:dk2>
          <a:srgbClr val="1B91BB"/>
        </a:dk2>
        <a:lt2>
          <a:srgbClr val="0083C3"/>
        </a:lt2>
        <a:accent1>
          <a:srgbClr val="F6C54C"/>
        </a:accent1>
        <a:accent2>
          <a:srgbClr val="32C464"/>
        </a:accent2>
        <a:accent3>
          <a:srgbClr val="ABC7DA"/>
        </a:accent3>
        <a:accent4>
          <a:srgbClr val="DADADA"/>
        </a:accent4>
        <a:accent5>
          <a:srgbClr val="FADFB2"/>
        </a:accent5>
        <a:accent6>
          <a:srgbClr val="2CB15A"/>
        </a:accent6>
        <a:hlink>
          <a:srgbClr val="9DDEED"/>
        </a:hlink>
        <a:folHlink>
          <a:srgbClr val="F37B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int Library_New_FINAL">
  <a:themeElements>
    <a:clrScheme name="Firmwide Print">
      <a:dk1>
        <a:srgbClr val="000000"/>
      </a:dk1>
      <a:lt1>
        <a:srgbClr val="696969"/>
      </a:lt1>
      <a:dk2>
        <a:srgbClr val="FF9B9D"/>
      </a:dk2>
      <a:lt2>
        <a:srgbClr val="969696"/>
      </a:lt2>
      <a:accent1>
        <a:srgbClr val="F6C54C"/>
      </a:accent1>
      <a:accent2>
        <a:srgbClr val="32C464"/>
      </a:accent2>
      <a:accent3>
        <a:srgbClr val="9DDEED"/>
      </a:accent3>
      <a:accent4>
        <a:srgbClr val="F37B53"/>
      </a:accent4>
      <a:accent5>
        <a:srgbClr val="B9F391"/>
      </a:accent5>
      <a:accent6>
        <a:srgbClr val="0083C3"/>
      </a:accent6>
      <a:hlink>
        <a:srgbClr val="1B91BB"/>
      </a:hlink>
      <a:folHlink>
        <a:srgbClr val="146C8C"/>
      </a:folHlink>
    </a:clrScheme>
    <a:fontScheme name="Print Library_New_FINAL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int Library_New_FINAL 1">
        <a:dk1>
          <a:srgbClr val="F78347"/>
        </a:dk1>
        <a:lt1>
          <a:srgbClr val="FFFFFF"/>
        </a:lt1>
        <a:dk2>
          <a:srgbClr val="002A6E"/>
        </a:dk2>
        <a:lt2>
          <a:srgbClr val="923E7A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8AA6D4"/>
        </a:hlink>
        <a:folHlink>
          <a:srgbClr val="9BEB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2">
        <a:dk1>
          <a:srgbClr val="F0714E"/>
        </a:dk1>
        <a:lt1>
          <a:srgbClr val="FFFFFF"/>
        </a:lt1>
        <a:dk2>
          <a:srgbClr val="002A6E"/>
        </a:dk2>
        <a:lt2>
          <a:srgbClr val="923E7A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94C0F0"/>
        </a:hlink>
        <a:folHlink>
          <a:srgbClr val="B1FD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3">
        <a:dk1>
          <a:srgbClr val="B1FD87"/>
        </a:dk1>
        <a:lt1>
          <a:srgbClr val="FFFFFF"/>
        </a:lt1>
        <a:dk2>
          <a:srgbClr val="002A6E"/>
        </a:dk2>
        <a:lt2>
          <a:srgbClr val="923E7A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071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4">
        <a:dk1>
          <a:srgbClr val="B1FD87"/>
        </a:dk1>
        <a:lt1>
          <a:srgbClr val="FFFFFF"/>
        </a:lt1>
        <a:dk2>
          <a:srgbClr val="002A6E"/>
        </a:dk2>
        <a:lt2>
          <a:srgbClr val="AE4A2D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071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5">
        <a:dk1>
          <a:srgbClr val="B1FD87"/>
        </a:dk1>
        <a:lt1>
          <a:srgbClr val="FFFFFF"/>
        </a:lt1>
        <a:dk2>
          <a:srgbClr val="002A6E"/>
        </a:dk2>
        <a:lt2>
          <a:srgbClr val="AE4A2D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E260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6">
        <a:dk1>
          <a:srgbClr val="B1FD87"/>
        </a:dk1>
        <a:lt1>
          <a:srgbClr val="FFFFFF"/>
        </a:lt1>
        <a:dk2>
          <a:srgbClr val="002A6E"/>
        </a:dk2>
        <a:lt2>
          <a:srgbClr val="AE4A91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E260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7">
        <a:dk1>
          <a:srgbClr val="B1FD87"/>
        </a:dk1>
        <a:lt1>
          <a:srgbClr val="FFFFFF"/>
        </a:lt1>
        <a:dk2>
          <a:srgbClr val="002A6E"/>
        </a:dk2>
        <a:lt2>
          <a:srgbClr val="AB5F85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E46B4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8">
        <a:dk1>
          <a:srgbClr val="B1FD87"/>
        </a:dk1>
        <a:lt1>
          <a:srgbClr val="FFFFFF"/>
        </a:lt1>
        <a:dk2>
          <a:srgbClr val="002A6E"/>
        </a:dk2>
        <a:lt2>
          <a:srgbClr val="AB5F85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9">
        <a:dk1>
          <a:srgbClr val="B1FD87"/>
        </a:dk1>
        <a:lt1>
          <a:srgbClr val="FFFFFF"/>
        </a:lt1>
        <a:dk2>
          <a:srgbClr val="002A6E"/>
        </a:dk2>
        <a:lt2>
          <a:srgbClr val="6689D0"/>
        </a:lt2>
        <a:accent1>
          <a:srgbClr val="F4B71E"/>
        </a:accent1>
        <a:accent2>
          <a:srgbClr val="00B478"/>
        </a:accent2>
        <a:accent3>
          <a:srgbClr val="AAACBA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BAD2FF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10">
        <a:dk1>
          <a:srgbClr val="B1FD87"/>
        </a:dk1>
        <a:lt1>
          <a:srgbClr val="FFFFFF"/>
        </a:lt1>
        <a:dk2>
          <a:srgbClr val="001428"/>
        </a:dk2>
        <a:lt2>
          <a:srgbClr val="1E88AD"/>
        </a:lt2>
        <a:accent1>
          <a:srgbClr val="F4B71E"/>
        </a:accent1>
        <a:accent2>
          <a:srgbClr val="00B478"/>
        </a:accent2>
        <a:accent3>
          <a:srgbClr val="AAAAAC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29B7DE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11">
        <a:dk1>
          <a:srgbClr val="B1FD87"/>
        </a:dk1>
        <a:lt1>
          <a:srgbClr val="FFFFFF"/>
        </a:lt1>
        <a:dk2>
          <a:srgbClr val="061F3F"/>
        </a:dk2>
        <a:lt2>
          <a:srgbClr val="1E88AD"/>
        </a:lt2>
        <a:accent1>
          <a:srgbClr val="F4B71E"/>
        </a:accent1>
        <a:accent2>
          <a:srgbClr val="00B478"/>
        </a:accent2>
        <a:accent3>
          <a:srgbClr val="AAABAF"/>
        </a:accent3>
        <a:accent4>
          <a:srgbClr val="DADADA"/>
        </a:accent4>
        <a:accent5>
          <a:srgbClr val="F8D8AB"/>
        </a:accent5>
        <a:accent6>
          <a:srgbClr val="00A36C"/>
        </a:accent6>
        <a:hlink>
          <a:srgbClr val="29B7DE"/>
        </a:hlink>
        <a:folHlink>
          <a:srgbClr val="F2754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12">
        <a:dk1>
          <a:srgbClr val="B9F391"/>
        </a:dk1>
        <a:lt1>
          <a:srgbClr val="FFFFFF"/>
        </a:lt1>
        <a:dk2>
          <a:srgbClr val="1B91BB"/>
        </a:dk2>
        <a:lt2>
          <a:srgbClr val="1E88AD"/>
        </a:lt2>
        <a:accent1>
          <a:srgbClr val="F6C54C"/>
        </a:accent1>
        <a:accent2>
          <a:srgbClr val="00AA73"/>
        </a:accent2>
        <a:accent3>
          <a:srgbClr val="ABC7DA"/>
        </a:accent3>
        <a:accent4>
          <a:srgbClr val="DADADA"/>
        </a:accent4>
        <a:accent5>
          <a:srgbClr val="FADFB2"/>
        </a:accent5>
        <a:accent6>
          <a:srgbClr val="009A68"/>
        </a:accent6>
        <a:hlink>
          <a:srgbClr val="74D1EA"/>
        </a:hlink>
        <a:folHlink>
          <a:srgbClr val="F272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t Library_New_FINAL 13">
        <a:dk1>
          <a:srgbClr val="000000"/>
        </a:dk1>
        <a:lt1>
          <a:srgbClr val="4D4D4D"/>
        </a:lt1>
        <a:dk2>
          <a:srgbClr val="1E88AD"/>
        </a:dk2>
        <a:lt2>
          <a:srgbClr val="B9F391"/>
        </a:lt2>
        <a:accent1>
          <a:srgbClr val="F6C54C"/>
        </a:accent1>
        <a:accent2>
          <a:srgbClr val="00AA73"/>
        </a:accent2>
        <a:accent3>
          <a:srgbClr val="B2B2B2"/>
        </a:accent3>
        <a:accent4>
          <a:srgbClr val="000000"/>
        </a:accent4>
        <a:accent5>
          <a:srgbClr val="FADFB2"/>
        </a:accent5>
        <a:accent6>
          <a:srgbClr val="009A68"/>
        </a:accent6>
        <a:hlink>
          <a:srgbClr val="74D1EA"/>
        </a:hlink>
        <a:folHlink>
          <a:srgbClr val="F272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t Library_New_FINAL 14">
        <a:dk1>
          <a:srgbClr val="000000"/>
        </a:dk1>
        <a:lt1>
          <a:srgbClr val="696969"/>
        </a:lt1>
        <a:dk2>
          <a:srgbClr val="1E88AD"/>
        </a:dk2>
        <a:lt2>
          <a:srgbClr val="B9F391"/>
        </a:lt2>
        <a:accent1>
          <a:srgbClr val="F6C54C"/>
        </a:accent1>
        <a:accent2>
          <a:srgbClr val="00AA73"/>
        </a:accent2>
        <a:accent3>
          <a:srgbClr val="B9B9B9"/>
        </a:accent3>
        <a:accent4>
          <a:srgbClr val="000000"/>
        </a:accent4>
        <a:accent5>
          <a:srgbClr val="FADFB2"/>
        </a:accent5>
        <a:accent6>
          <a:srgbClr val="009A68"/>
        </a:accent6>
        <a:hlink>
          <a:srgbClr val="74D1EA"/>
        </a:hlink>
        <a:folHlink>
          <a:srgbClr val="F272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t Library_New_FINAL 15">
        <a:dk1>
          <a:srgbClr val="000000"/>
        </a:dk1>
        <a:lt1>
          <a:srgbClr val="696969"/>
        </a:lt1>
        <a:dk2>
          <a:srgbClr val="0083C3"/>
        </a:dk2>
        <a:lt2>
          <a:srgbClr val="B9F391"/>
        </a:lt2>
        <a:accent1>
          <a:srgbClr val="F6C54C"/>
        </a:accent1>
        <a:accent2>
          <a:srgbClr val="32C464"/>
        </a:accent2>
        <a:accent3>
          <a:srgbClr val="B9B9B9"/>
        </a:accent3>
        <a:accent4>
          <a:srgbClr val="000000"/>
        </a:accent4>
        <a:accent5>
          <a:srgbClr val="FADFB2"/>
        </a:accent5>
        <a:accent6>
          <a:srgbClr val="2CB15A"/>
        </a:accent6>
        <a:hlink>
          <a:srgbClr val="9DDEED"/>
        </a:hlink>
        <a:folHlink>
          <a:srgbClr val="F37B5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Firmwide_Screen</Template>
  <TotalTime>1204</TotalTime>
  <Words>673</Words>
  <Application>Microsoft Office PowerPoint</Application>
  <PresentationFormat>On-screen Show (4:3)</PresentationFormat>
  <Paragraphs>136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Firmwide_Screen</vt:lpstr>
      <vt:lpstr>Print Library_New_FINAL</vt:lpstr>
      <vt:lpstr>Choosing the right key for your data (Using Cassandra for application performance monitoring)</vt:lpstr>
      <vt:lpstr>Agenda</vt:lpstr>
      <vt:lpstr>Introduction </vt:lpstr>
      <vt:lpstr>Metrics</vt:lpstr>
      <vt:lpstr>Possible solutions</vt:lpstr>
      <vt:lpstr>Possible solutions</vt:lpstr>
      <vt:lpstr>Our choice</vt:lpstr>
      <vt:lpstr>Our choice</vt:lpstr>
      <vt:lpstr>Our choice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the right key for your data (Using Cassandra for application performance monitoring)</dc:title>
  <dc:creator>Nagy-Zambo, Akos (ISGT)</dc:creator>
  <cp:lastModifiedBy>Nagy-Zambo, Akos (ISGT)</cp:lastModifiedBy>
  <cp:revision>15</cp:revision>
  <cp:lastPrinted>2006-08-13T22:38:51Z</cp:lastPrinted>
  <dcterms:created xsi:type="dcterms:W3CDTF">2013-09-10T20:47:04Z</dcterms:created>
  <dcterms:modified xsi:type="dcterms:W3CDTF">2013-09-11T16:51:05Z</dcterms:modified>
</cp:coreProperties>
</file>