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3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5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85" r:id="rId1"/>
    <p:sldMasterId id="2147483686" r:id="rId2"/>
    <p:sldMasterId id="2147483699" r:id="rId3"/>
    <p:sldMasterId id="2147483728" r:id="rId4"/>
    <p:sldMasterId id="2147483739" r:id="rId5"/>
    <p:sldMasterId id="2147483775" r:id="rId6"/>
  </p:sldMasterIdLst>
  <p:notesMasterIdLst>
    <p:notesMasterId r:id="rId44"/>
  </p:notesMasterIdLst>
  <p:sldIdLst>
    <p:sldId id="271" r:id="rId7"/>
    <p:sldId id="331" r:id="rId8"/>
    <p:sldId id="348" r:id="rId9"/>
    <p:sldId id="370" r:id="rId10"/>
    <p:sldId id="336" r:id="rId11"/>
    <p:sldId id="299" r:id="rId12"/>
    <p:sldId id="300" r:id="rId13"/>
    <p:sldId id="352" r:id="rId14"/>
    <p:sldId id="339" r:id="rId15"/>
    <p:sldId id="350" r:id="rId16"/>
    <p:sldId id="351" r:id="rId17"/>
    <p:sldId id="315" r:id="rId18"/>
    <p:sldId id="340" r:id="rId19"/>
    <p:sldId id="333" r:id="rId20"/>
    <p:sldId id="379" r:id="rId21"/>
    <p:sldId id="380" r:id="rId22"/>
    <p:sldId id="381" r:id="rId23"/>
    <p:sldId id="382" r:id="rId24"/>
    <p:sldId id="353" r:id="rId25"/>
    <p:sldId id="377" r:id="rId26"/>
    <p:sldId id="334" r:id="rId27"/>
    <p:sldId id="329" r:id="rId28"/>
    <p:sldId id="337" r:id="rId29"/>
    <p:sldId id="341" r:id="rId30"/>
    <p:sldId id="369" r:id="rId31"/>
    <p:sldId id="366" r:id="rId32"/>
    <p:sldId id="367" r:id="rId33"/>
    <p:sldId id="368" r:id="rId34"/>
    <p:sldId id="345" r:id="rId35"/>
    <p:sldId id="364" r:id="rId36"/>
    <p:sldId id="376" r:id="rId37"/>
    <p:sldId id="355" r:id="rId38"/>
    <p:sldId id="356" r:id="rId39"/>
    <p:sldId id="373" r:id="rId40"/>
    <p:sldId id="349" r:id="rId41"/>
    <p:sldId id="323" r:id="rId42"/>
    <p:sldId id="278" r:id="rId43"/>
  </p:sldIdLst>
  <p:sldSz cx="9144000" cy="5143500" type="screen16x9"/>
  <p:notesSz cx="6858000" cy="9144000"/>
  <p:embeddedFontLst>
    <p:embeddedFont>
      <p:font typeface="Open Sans SemiBold" panose="020B0604020202020204" charset="0"/>
      <p:regular r:id="rId45"/>
      <p:bold r:id="rId46"/>
      <p:italic r:id="rId47"/>
      <p:boldItalic r:id="rId48"/>
    </p:embeddedFont>
    <p:embeddedFont>
      <p:font typeface="Garamond" panose="02020404030301010803" pitchFamily="18" charset="0"/>
      <p:regular r:id="rId49"/>
      <p:bold r:id="rId50"/>
      <p:italic r:id="rId51"/>
    </p:embeddedFont>
    <p:embeddedFont>
      <p:font typeface="Open Sans" panose="020B0604020202020204" charset="0"/>
      <p:regular r:id="rId52"/>
      <p:bold r:id="rId53"/>
      <p:italic r:id="rId54"/>
      <p:boldItalic r:id="rId55"/>
    </p:embeddedFon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Calibri Light" panose="020F0302020204030204" pitchFamily="34" charset="0"/>
      <p:regular r:id="rId60"/>
      <p: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E8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7" d="100"/>
          <a:sy n="127" d="100"/>
        </p:scale>
        <p:origin x="-101" y="-10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1901"/>
    </p:cViewPr>
  </p:sorterViewPr>
  <p:notesViewPr>
    <p:cSldViewPr snapToGrid="0">
      <p:cViewPr varScale="1">
        <p:scale>
          <a:sx n="87" d="100"/>
          <a:sy n="87" d="100"/>
        </p:scale>
        <p:origin x="-2659" y="-91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63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font" Target="fonts/font10.fntdata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61" Type="http://schemas.openxmlformats.org/officeDocument/2006/relationships/font" Target="fonts/font17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theme" Target="theme/theme1.xml"/><Relationship Id="rId8" Type="http://schemas.openxmlformats.org/officeDocument/2006/relationships/slide" Target="slides/slide2.xml"/><Relationship Id="rId51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font" Target="fonts/font2.fntdata"/><Relationship Id="rId5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74658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BCD048-3DD1-4962-B730-99E29D05AA1F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86584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g4eba43e280_0_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9" name="Google Shape;659;g4eba43e280_0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47E1EE-0039-4797-B978-F453418260D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 Simplified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 Simplified"/>
              <a:ea typeface="+mn-ea"/>
              <a:cs typeface="+mn-cs"/>
            </a:endParaRPr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381000" y="381000"/>
            <a:ext cx="4572000" cy="2573338"/>
          </a:xfrm>
        </p:spPr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392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ctrTitle"/>
          </p:nvPr>
        </p:nvSpPr>
        <p:spPr>
          <a:xfrm>
            <a:off x="457200" y="2072640"/>
            <a:ext cx="6858000" cy="1165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Open Sans SemiBold"/>
              <a:buNone/>
              <a:defRPr sz="38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57200" y="3314700"/>
            <a:ext cx="6858000" cy="891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ctr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A90B5"/>
              </a:buClr>
              <a:buSzPts val="1000"/>
              <a:buFont typeface="Arial"/>
              <a:buNone/>
              <a:defRPr sz="1200" b="0" i="0" u="none" strike="noStrike" cap="none">
                <a:solidFill>
                  <a:srgbClr val="8A90B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0B5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A90B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0B5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A90B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0B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A90B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0B5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A90B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0B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A90B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0B5"/>
              </a:buClr>
              <a:buSzPts val="700"/>
              <a:buFont typeface="Arial"/>
              <a:buNone/>
              <a:defRPr sz="900" b="0" i="0" u="none" strike="noStrike" cap="none">
                <a:solidFill>
                  <a:srgbClr val="8A90B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0B5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A90B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dt" idx="10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smtClean="0"/>
              <a:t>2018. 10. 04.</a:t>
            </a:r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ftr" idx="11"/>
          </p:nvPr>
        </p:nvSpPr>
        <p:spPr>
          <a:xfrm>
            <a:off x="1770921" y="4858893"/>
            <a:ext cx="577288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hu-HU" smtClean="0"/>
              <a:t>SZTAKI - Mesterséges Intelligencia NKP Kickoff</a:t>
            </a:r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158750" y="4858893"/>
            <a:ext cx="228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hu" smtClean="0"/>
              <a:pPr/>
              <a:t>‹#›</a:t>
            </a:fld>
            <a:endParaRPr lang="hu"/>
          </a:p>
        </p:txBody>
      </p:sp>
      <p:pic>
        <p:nvPicPr>
          <p:cNvPr id="3" name="Kép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683" y="127002"/>
            <a:ext cx="2832952" cy="11006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>
            <a:spLocks noGrp="1"/>
          </p:cNvSpPr>
          <p:nvPr>
            <p:ph type="dt" idx="10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smtClean="0"/>
              <a:t>2018. 10. 04.</a:t>
            </a:r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ftr" idx="11"/>
          </p:nvPr>
        </p:nvSpPr>
        <p:spPr>
          <a:xfrm>
            <a:off x="1656591" y="4858893"/>
            <a:ext cx="588721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hu-HU" smtClean="0"/>
              <a:t>SZTAKI - Mesterséges Intelligencia NKP Kickoff</a:t>
            </a:r>
            <a:endParaRPr/>
          </a:p>
        </p:txBody>
      </p:sp>
      <p:sp>
        <p:nvSpPr>
          <p:cNvPr id="133" name="Google Shape;133;p26"/>
          <p:cNvSpPr txBox="1">
            <a:spLocks noGrp="1"/>
          </p:cNvSpPr>
          <p:nvPr>
            <p:ph type="sldNum" idx="12"/>
          </p:nvPr>
        </p:nvSpPr>
        <p:spPr>
          <a:xfrm>
            <a:off x="158750" y="4858893"/>
            <a:ext cx="228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hu" smtClean="0"/>
              <a:pPr/>
              <a:t>‹#›</a:t>
            </a:fld>
            <a:endParaRPr lang="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6144" y="342900"/>
            <a:ext cx="8288909" cy="4457700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02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7144539" cy="5715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339" y="454066"/>
            <a:ext cx="907585" cy="346034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marL="0" algn="l" defTabSz="685619" rtl="0" eaLnBrk="1" latinLnBrk="0" hangingPunct="1">
              <a:defRPr lang="hu-HU" sz="1200" kern="120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rgbClr val="FFFFFF">
                    <a:lumMod val="50000"/>
                  </a:srgbClr>
                </a:solidFill>
              </a:rPr>
              <a:t>12 September 2019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6591" y="4858893"/>
            <a:ext cx="5887210" cy="16459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hu-HU" smtClean="0">
                <a:solidFill>
                  <a:srgbClr val="FFFFFF">
                    <a:lumMod val="50000"/>
                  </a:srgbClr>
                </a:solidFill>
              </a:rPr>
              <a:t>Industrial IoT Analytics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67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7373198" cy="5715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50000"/>
                  </a:srgbClr>
                </a:solidFill>
              </a:rPr>
              <a:t>12 September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srgbClr val="FFFFFF">
                    <a:lumMod val="50000"/>
                  </a:srgbClr>
                </a:solidFill>
              </a:rPr>
              <a:t>Industrial IoT Analytics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50392"/>
            <a:ext cx="8229600" cy="20574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400"/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/>
            </a:lvl4pPr>
            <a:lvl5pPr marL="0" indent="0">
              <a:spcBef>
                <a:spcPts val="0"/>
              </a:spcBef>
              <a:buNone/>
              <a:defRPr sz="1400"/>
            </a:lvl5pPr>
            <a:lvl6pPr marL="0" indent="0">
              <a:spcBef>
                <a:spcPts val="0"/>
              </a:spcBef>
              <a:buNone/>
              <a:defRPr sz="1400"/>
            </a:lvl6pPr>
            <a:lvl7pPr marL="0" indent="0">
              <a:spcBef>
                <a:spcPts val="0"/>
              </a:spcBef>
              <a:buNone/>
              <a:defRPr sz="1400"/>
            </a:lvl7pPr>
            <a:lvl8pPr marL="0" indent="0">
              <a:spcBef>
                <a:spcPts val="0"/>
              </a:spcBef>
              <a:buNone/>
              <a:defRPr sz="1400"/>
            </a:lvl8pPr>
            <a:lvl9pPr marL="0" indent="0">
              <a:spcBef>
                <a:spcPts val="0"/>
              </a:spcBef>
              <a:buNone/>
              <a:defRPr sz="14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57316"/>
            <a:ext cx="8229600" cy="3314701"/>
          </a:xfrm>
        </p:spPr>
        <p:txBody>
          <a:bodyPr/>
          <a:lstStyle/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pic>
        <p:nvPicPr>
          <p:cNvPr id="9" name="Kép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348" y="514350"/>
            <a:ext cx="674523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45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7373198" cy="5715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50000"/>
                  </a:srgbClr>
                </a:solidFill>
              </a:rPr>
              <a:t>12 September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srgbClr val="FFFFFF">
                    <a:lumMod val="50000"/>
                  </a:srgbClr>
                </a:solidFill>
              </a:rPr>
              <a:t>Industrial IoT Analytics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50392"/>
            <a:ext cx="8229600" cy="20574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400"/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/>
            </a:lvl4pPr>
            <a:lvl5pPr marL="0" indent="0">
              <a:spcBef>
                <a:spcPts val="0"/>
              </a:spcBef>
              <a:buNone/>
              <a:defRPr sz="1400"/>
            </a:lvl5pPr>
            <a:lvl6pPr marL="0" indent="0">
              <a:spcBef>
                <a:spcPts val="0"/>
              </a:spcBef>
              <a:buNone/>
              <a:defRPr sz="1400"/>
            </a:lvl6pPr>
            <a:lvl7pPr marL="0" indent="0">
              <a:spcBef>
                <a:spcPts val="0"/>
              </a:spcBef>
              <a:buNone/>
              <a:defRPr sz="1400"/>
            </a:lvl7pPr>
            <a:lvl8pPr marL="0" indent="0">
              <a:spcBef>
                <a:spcPts val="0"/>
              </a:spcBef>
              <a:buNone/>
              <a:defRPr sz="1400"/>
            </a:lvl8pPr>
            <a:lvl9pPr marL="0" indent="0">
              <a:spcBef>
                <a:spcPts val="0"/>
              </a:spcBef>
              <a:buNone/>
              <a:defRPr sz="14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246418"/>
            <a:ext cx="8229600" cy="20574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400"/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/>
            </a:lvl4pPr>
            <a:lvl5pPr marL="0" indent="0">
              <a:spcBef>
                <a:spcPts val="0"/>
              </a:spcBef>
              <a:buNone/>
              <a:defRPr sz="1400"/>
            </a:lvl5pPr>
            <a:lvl6pPr marL="0" indent="0">
              <a:spcBef>
                <a:spcPts val="0"/>
              </a:spcBef>
              <a:buNone/>
              <a:defRPr sz="1400"/>
            </a:lvl6pPr>
            <a:lvl7pPr marL="0" indent="0">
              <a:spcBef>
                <a:spcPts val="0"/>
              </a:spcBef>
              <a:buNone/>
              <a:defRPr sz="1400"/>
            </a:lvl7pPr>
            <a:lvl8pPr marL="0" indent="0">
              <a:spcBef>
                <a:spcPts val="0"/>
              </a:spcBef>
              <a:buNone/>
              <a:defRPr sz="1400"/>
            </a:lvl8pPr>
            <a:lvl9pPr marL="0" indent="0">
              <a:spcBef>
                <a:spcPts val="0"/>
              </a:spcBef>
              <a:buNone/>
              <a:defRPr sz="1400"/>
            </a:lvl9pPr>
          </a:lstStyle>
          <a:p>
            <a:pPr lvl="0"/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43050"/>
            <a:ext cx="8229600" cy="3028950"/>
          </a:xfrm>
        </p:spPr>
        <p:txBody>
          <a:bodyPr/>
          <a:lstStyle/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pic>
        <p:nvPicPr>
          <p:cNvPr id="10" name="Kép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348" y="514350"/>
            <a:ext cx="674523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0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50000"/>
                  </a:srgbClr>
                </a:solidFill>
              </a:rPr>
              <a:t>12 September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srgbClr val="FFFFFF">
                    <a:lumMod val="50000"/>
                  </a:srgbClr>
                </a:solidFill>
              </a:rPr>
              <a:t>Industrial IoT Analytics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2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50000"/>
                  </a:srgbClr>
                </a:solidFill>
              </a:rPr>
              <a:t>12 September 2019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srgbClr val="FFFFFF">
                    <a:lumMod val="50000"/>
                  </a:srgbClr>
                </a:solidFill>
              </a:rPr>
              <a:t>Industrial IoT Analytics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50408"/>
            <a:ext cx="8229600" cy="195431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400"/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/>
            </a:lvl4pPr>
            <a:lvl5pPr marL="0" indent="0">
              <a:spcBef>
                <a:spcPts val="0"/>
              </a:spcBef>
              <a:buNone/>
              <a:defRPr sz="1400"/>
            </a:lvl5pPr>
            <a:lvl6pPr marL="0" indent="0">
              <a:spcBef>
                <a:spcPts val="0"/>
              </a:spcBef>
              <a:buNone/>
              <a:defRPr sz="1400"/>
            </a:lvl6pPr>
            <a:lvl7pPr marL="0" indent="0">
              <a:spcBef>
                <a:spcPts val="0"/>
              </a:spcBef>
              <a:buNone/>
              <a:defRPr sz="1400"/>
            </a:lvl7pPr>
            <a:lvl8pPr marL="0" indent="0">
              <a:spcBef>
                <a:spcPts val="0"/>
              </a:spcBef>
              <a:buNone/>
              <a:defRPr sz="1400"/>
            </a:lvl8pPr>
            <a:lvl9pPr marL="0" indent="0">
              <a:spcBef>
                <a:spcPts val="0"/>
              </a:spcBef>
              <a:buNone/>
              <a:defRPr sz="14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9298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50000"/>
                  </a:srgbClr>
                </a:solidFill>
              </a:rPr>
              <a:t>12 September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srgbClr val="FFFFFF">
                    <a:lumMod val="50000"/>
                  </a:srgbClr>
                </a:solidFill>
              </a:rPr>
              <a:t>Industrial IoT Analytics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83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7162800" cy="5715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971551"/>
            <a:ext cx="3986784" cy="3600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00016" y="971551"/>
            <a:ext cx="3986784" cy="3600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3"/>
          </p:nvPr>
        </p:nvSpPr>
        <p:spPr>
          <a:xfrm>
            <a:off x="7144420" y="4858893"/>
            <a:ext cx="1085180" cy="16459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marL="0" algn="l" defTabSz="685619" rtl="0" eaLnBrk="1" latinLnBrk="0" hangingPunct="1">
              <a:defRPr lang="hu-HU" sz="1200" kern="120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rgbClr val="FFFFFF">
                    <a:lumMod val="50000"/>
                  </a:srgbClr>
                </a:solidFill>
              </a:rPr>
              <a:t>12 September 2019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6607" y="4858893"/>
            <a:ext cx="5087675" cy="16459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hu-HU" smtClean="0">
                <a:solidFill>
                  <a:srgbClr val="FFFFFF">
                    <a:lumMod val="50000"/>
                  </a:srgbClr>
                </a:solidFill>
              </a:rPr>
              <a:t>Industrial IoT Analytics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042" y="270949"/>
            <a:ext cx="1416475" cy="55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1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5715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971550"/>
            <a:ext cx="3986784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 baseline="0"/>
            </a:lvl1pPr>
            <a:lvl2pPr marL="342803" indent="0">
              <a:buNone/>
              <a:defRPr sz="1500" b="1"/>
            </a:lvl2pPr>
            <a:lvl3pPr marL="685619" indent="0">
              <a:buNone/>
              <a:defRPr sz="1400" b="1"/>
            </a:lvl3pPr>
            <a:lvl4pPr marL="1028421" indent="0">
              <a:buNone/>
              <a:defRPr sz="1200" b="1"/>
            </a:lvl4pPr>
            <a:lvl5pPr marL="1371239" indent="0">
              <a:buNone/>
              <a:defRPr sz="1200" b="1"/>
            </a:lvl5pPr>
            <a:lvl6pPr marL="1714041" indent="0">
              <a:buNone/>
              <a:defRPr sz="1200" b="1"/>
            </a:lvl6pPr>
            <a:lvl7pPr marL="2056857" indent="0">
              <a:buNone/>
              <a:defRPr sz="1200" b="1"/>
            </a:lvl7pPr>
            <a:lvl8pPr marL="2399660" indent="0">
              <a:buNone/>
              <a:defRPr sz="1200" b="1"/>
            </a:lvl8pPr>
            <a:lvl9pPr marL="2742462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1257316"/>
            <a:ext cx="3986784" cy="33147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00016" y="971550"/>
            <a:ext cx="3986784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 baseline="0"/>
            </a:lvl1pPr>
            <a:lvl2pPr marL="342803" indent="0">
              <a:buNone/>
              <a:defRPr sz="1500" b="1"/>
            </a:lvl2pPr>
            <a:lvl3pPr marL="685619" indent="0">
              <a:buNone/>
              <a:defRPr sz="1400" b="1"/>
            </a:lvl3pPr>
            <a:lvl4pPr marL="1028421" indent="0">
              <a:buNone/>
              <a:defRPr sz="1200" b="1"/>
            </a:lvl4pPr>
            <a:lvl5pPr marL="1371239" indent="0">
              <a:buNone/>
              <a:defRPr sz="1200" b="1"/>
            </a:lvl5pPr>
            <a:lvl6pPr marL="1714041" indent="0">
              <a:buNone/>
              <a:defRPr sz="1200" b="1"/>
            </a:lvl6pPr>
            <a:lvl7pPr marL="2056857" indent="0">
              <a:buNone/>
              <a:defRPr sz="1200" b="1"/>
            </a:lvl7pPr>
            <a:lvl8pPr marL="2399660" indent="0">
              <a:buNone/>
              <a:defRPr sz="1200" b="1"/>
            </a:lvl8pPr>
            <a:lvl9pPr marL="2742462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700016" y="1257316"/>
            <a:ext cx="3986784" cy="33147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50000"/>
                  </a:srgbClr>
                </a:solidFill>
              </a:rPr>
              <a:t>12 September 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srgbClr val="FFFFFF">
                    <a:lumMod val="50000"/>
                  </a:srgbClr>
                </a:solidFill>
              </a:rPr>
              <a:t>Industrial IoT Analytics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91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50408"/>
            <a:ext cx="8229600" cy="195431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400"/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/>
            </a:lvl4pPr>
            <a:lvl5pPr marL="0" indent="0">
              <a:spcBef>
                <a:spcPts val="0"/>
              </a:spcBef>
              <a:buNone/>
              <a:defRPr sz="1400"/>
            </a:lvl5pPr>
            <a:lvl6pPr marL="0" indent="0">
              <a:spcBef>
                <a:spcPts val="0"/>
              </a:spcBef>
              <a:buNone/>
              <a:defRPr sz="1400"/>
            </a:lvl6pPr>
            <a:lvl7pPr marL="0" indent="0">
              <a:spcBef>
                <a:spcPts val="0"/>
              </a:spcBef>
              <a:buNone/>
              <a:defRPr sz="1400"/>
            </a:lvl7pPr>
            <a:lvl8pPr marL="0" indent="0">
              <a:spcBef>
                <a:spcPts val="0"/>
              </a:spcBef>
              <a:buNone/>
              <a:defRPr sz="1400"/>
            </a:lvl8pPr>
            <a:lvl9pPr marL="0" indent="0">
              <a:spcBef>
                <a:spcPts val="0"/>
              </a:spcBef>
              <a:buNone/>
              <a:defRPr sz="14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5715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257299"/>
            <a:ext cx="3986784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/>
            </a:lvl1pPr>
            <a:lvl2pPr marL="342803" indent="0">
              <a:buNone/>
              <a:defRPr sz="1500" b="1"/>
            </a:lvl2pPr>
            <a:lvl3pPr marL="685619" indent="0">
              <a:buNone/>
              <a:defRPr sz="1400" b="1"/>
            </a:lvl3pPr>
            <a:lvl4pPr marL="1028421" indent="0">
              <a:buNone/>
              <a:defRPr sz="1200" b="1"/>
            </a:lvl4pPr>
            <a:lvl5pPr marL="1371239" indent="0">
              <a:buNone/>
              <a:defRPr sz="1200" b="1"/>
            </a:lvl5pPr>
            <a:lvl6pPr marL="1714041" indent="0">
              <a:buNone/>
              <a:defRPr sz="1200" b="1"/>
            </a:lvl6pPr>
            <a:lvl7pPr marL="2056857" indent="0">
              <a:buNone/>
              <a:defRPr sz="1200" b="1"/>
            </a:lvl7pPr>
            <a:lvl8pPr marL="2399660" indent="0">
              <a:buNone/>
              <a:defRPr sz="1200" b="1"/>
            </a:lvl8pPr>
            <a:lvl9pPr marL="2742462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1543051"/>
            <a:ext cx="3986784" cy="30289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00016" y="1257299"/>
            <a:ext cx="3986784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/>
            </a:lvl1pPr>
            <a:lvl2pPr marL="342803" indent="0">
              <a:buNone/>
              <a:defRPr sz="1500" b="1"/>
            </a:lvl2pPr>
            <a:lvl3pPr marL="685619" indent="0">
              <a:buNone/>
              <a:defRPr sz="1400" b="1"/>
            </a:lvl3pPr>
            <a:lvl4pPr marL="1028421" indent="0">
              <a:buNone/>
              <a:defRPr sz="1200" b="1"/>
            </a:lvl4pPr>
            <a:lvl5pPr marL="1371239" indent="0">
              <a:buNone/>
              <a:defRPr sz="1200" b="1"/>
            </a:lvl5pPr>
            <a:lvl6pPr marL="1714041" indent="0">
              <a:buNone/>
              <a:defRPr sz="1200" b="1"/>
            </a:lvl6pPr>
            <a:lvl7pPr marL="2056857" indent="0">
              <a:buNone/>
              <a:defRPr sz="1200" b="1"/>
            </a:lvl7pPr>
            <a:lvl8pPr marL="2399660" indent="0">
              <a:buNone/>
              <a:defRPr sz="1200" b="1"/>
            </a:lvl8pPr>
            <a:lvl9pPr marL="2742462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700016" y="1543051"/>
            <a:ext cx="3986784" cy="30289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50000"/>
                  </a:srgbClr>
                </a:solidFill>
              </a:rPr>
              <a:t>12 September 2019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srgbClr val="FFFFFF">
                    <a:lumMod val="50000"/>
                  </a:srgbClr>
                </a:solidFill>
              </a:rPr>
              <a:t>Industrial IoT Analytics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079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, Subtitle and Headings">
  <p:cSld name="Two Content, Subtitle and Headings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7"/>
          <p:cNvSpPr txBox="1">
            <a:spLocks noGrp="1"/>
          </p:cNvSpPr>
          <p:nvPr>
            <p:ph type="body" idx="1"/>
          </p:nvPr>
        </p:nvSpPr>
        <p:spPr>
          <a:xfrm>
            <a:off x="457200" y="850392"/>
            <a:ext cx="8229600" cy="195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6" name="Google Shape;136;p27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 SemiBold"/>
              <a:buNone/>
              <a:defRPr sz="21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37" name="Google Shape;137;p27"/>
          <p:cNvSpPr txBox="1">
            <a:spLocks noGrp="1"/>
          </p:cNvSpPr>
          <p:nvPr>
            <p:ph type="body" idx="2"/>
          </p:nvPr>
        </p:nvSpPr>
        <p:spPr>
          <a:xfrm>
            <a:off x="457200" y="1257299"/>
            <a:ext cx="3986784" cy="205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284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body" idx="3"/>
          </p:nvPr>
        </p:nvSpPr>
        <p:spPr>
          <a:xfrm>
            <a:off x="457200" y="1543051"/>
            <a:ext cx="3986784" cy="302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304619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7922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body" idx="4"/>
          </p:nvPr>
        </p:nvSpPr>
        <p:spPr>
          <a:xfrm>
            <a:off x="4700016" y="1257299"/>
            <a:ext cx="3986784" cy="205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284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body" idx="5"/>
          </p:nvPr>
        </p:nvSpPr>
        <p:spPr>
          <a:xfrm>
            <a:off x="4700016" y="1543051"/>
            <a:ext cx="3986784" cy="302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304619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7922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41" name="Google Shape;141;p27"/>
          <p:cNvSpPr txBox="1">
            <a:spLocks noGrp="1"/>
          </p:cNvSpPr>
          <p:nvPr>
            <p:ph type="dt" idx="10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smtClean="0"/>
              <a:t>2018. 10. 04.</a:t>
            </a:r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ftr" idx="11"/>
          </p:nvPr>
        </p:nvSpPr>
        <p:spPr>
          <a:xfrm>
            <a:off x="1656591" y="4858893"/>
            <a:ext cx="588721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hu-HU" smtClean="0"/>
              <a:t>SZTAKI - Mesterséges Intelligencia NKP Kickoff</a:t>
            </a:r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sldNum" idx="12"/>
          </p:nvPr>
        </p:nvSpPr>
        <p:spPr>
          <a:xfrm>
            <a:off x="158750" y="4858893"/>
            <a:ext cx="228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hu" smtClean="0"/>
              <a:pPr/>
              <a:t>‹#›</a:t>
            </a:fld>
            <a:endParaRPr lang="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5715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50000"/>
                  </a:srgbClr>
                </a:solidFill>
              </a:rPr>
              <a:t>12 September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srgbClr val="FFFFFF">
                    <a:lumMod val="50000"/>
                  </a:srgbClr>
                </a:solidFill>
              </a:rPr>
              <a:t>Industrial IoT Analytics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71550"/>
            <a:ext cx="2560320" cy="36004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291840" y="971550"/>
            <a:ext cx="2560320" cy="36004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126481" y="971550"/>
            <a:ext cx="2560320" cy="36004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3414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5715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50000"/>
                  </a:srgbClr>
                </a:solidFill>
              </a:rPr>
              <a:t>12 September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srgbClr val="FFFFFF">
                    <a:lumMod val="50000"/>
                  </a:srgbClr>
                </a:solidFill>
              </a:rPr>
              <a:t>Industrial IoT Analytics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971550"/>
            <a:ext cx="2560320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/>
            </a:lvl1pPr>
            <a:lvl2pPr marL="342803" indent="0">
              <a:buNone/>
              <a:defRPr sz="1500" b="1"/>
            </a:lvl2pPr>
            <a:lvl3pPr marL="685619" indent="0">
              <a:buNone/>
              <a:defRPr sz="1400" b="1"/>
            </a:lvl3pPr>
            <a:lvl4pPr marL="1028421" indent="0">
              <a:buNone/>
              <a:defRPr sz="1200" b="1"/>
            </a:lvl4pPr>
            <a:lvl5pPr marL="1371239" indent="0">
              <a:buNone/>
              <a:defRPr sz="1200" b="1"/>
            </a:lvl5pPr>
            <a:lvl6pPr marL="1714041" indent="0">
              <a:buNone/>
              <a:defRPr sz="1200" b="1"/>
            </a:lvl6pPr>
            <a:lvl7pPr marL="2056857" indent="0">
              <a:buNone/>
              <a:defRPr sz="1200" b="1"/>
            </a:lvl7pPr>
            <a:lvl8pPr marL="2399660" indent="0">
              <a:buNone/>
              <a:defRPr sz="1200" b="1"/>
            </a:lvl8pPr>
            <a:lvl9pPr marL="2742462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3291840" y="971550"/>
            <a:ext cx="2560320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/>
            </a:lvl1pPr>
            <a:lvl2pPr marL="342803" indent="0">
              <a:buNone/>
              <a:defRPr sz="1500" b="1"/>
            </a:lvl2pPr>
            <a:lvl3pPr marL="685619" indent="0">
              <a:buNone/>
              <a:defRPr sz="1400" b="1"/>
            </a:lvl3pPr>
            <a:lvl4pPr marL="1028421" indent="0">
              <a:buNone/>
              <a:defRPr sz="1200" b="1"/>
            </a:lvl4pPr>
            <a:lvl5pPr marL="1371239" indent="0">
              <a:buNone/>
              <a:defRPr sz="1200" b="1"/>
            </a:lvl5pPr>
            <a:lvl6pPr marL="1714041" indent="0">
              <a:buNone/>
              <a:defRPr sz="1200" b="1"/>
            </a:lvl6pPr>
            <a:lvl7pPr marL="2056857" indent="0">
              <a:buNone/>
              <a:defRPr sz="1200" b="1"/>
            </a:lvl7pPr>
            <a:lvl8pPr marL="2399660" indent="0">
              <a:buNone/>
              <a:defRPr sz="1200" b="1"/>
            </a:lvl8pPr>
            <a:lvl9pPr marL="2742462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6126481" y="971550"/>
            <a:ext cx="2560320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/>
            </a:lvl1pPr>
            <a:lvl2pPr marL="342803" indent="0">
              <a:buNone/>
              <a:defRPr sz="1500" b="1"/>
            </a:lvl2pPr>
            <a:lvl3pPr marL="685619" indent="0">
              <a:buNone/>
              <a:defRPr sz="1400" b="1"/>
            </a:lvl3pPr>
            <a:lvl4pPr marL="1028421" indent="0">
              <a:buNone/>
              <a:defRPr sz="1200" b="1"/>
            </a:lvl4pPr>
            <a:lvl5pPr marL="1371239" indent="0">
              <a:buNone/>
              <a:defRPr sz="1200" b="1"/>
            </a:lvl5pPr>
            <a:lvl6pPr marL="1714041" indent="0">
              <a:buNone/>
              <a:defRPr sz="1200" b="1"/>
            </a:lvl6pPr>
            <a:lvl7pPr marL="2056857" indent="0">
              <a:buNone/>
              <a:defRPr sz="1200" b="1"/>
            </a:lvl7pPr>
            <a:lvl8pPr marL="2399660" indent="0">
              <a:buNone/>
              <a:defRPr sz="1200" b="1"/>
            </a:lvl8pPr>
            <a:lvl9pPr marL="2742462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257300"/>
            <a:ext cx="2560320" cy="33147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291840" y="1257300"/>
            <a:ext cx="2560320" cy="33147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126481" y="1257300"/>
            <a:ext cx="2560320" cy="33147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3977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5715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50000"/>
                  </a:srgbClr>
                </a:solidFill>
              </a:rPr>
              <a:t>12 September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Industrial IoT Analytics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850408"/>
            <a:ext cx="8229600" cy="195431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400"/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/>
            </a:lvl4pPr>
            <a:lvl5pPr marL="0" indent="0">
              <a:spcBef>
                <a:spcPts val="0"/>
              </a:spcBef>
              <a:buNone/>
              <a:defRPr sz="1400"/>
            </a:lvl5pPr>
            <a:lvl6pPr marL="0" indent="0">
              <a:spcBef>
                <a:spcPts val="0"/>
              </a:spcBef>
              <a:buNone/>
              <a:defRPr sz="1400"/>
            </a:lvl6pPr>
            <a:lvl7pPr marL="0" indent="0">
              <a:spcBef>
                <a:spcPts val="0"/>
              </a:spcBef>
              <a:buNone/>
              <a:defRPr sz="1400"/>
            </a:lvl7pPr>
            <a:lvl8pPr marL="0" indent="0">
              <a:spcBef>
                <a:spcPts val="0"/>
              </a:spcBef>
              <a:buNone/>
              <a:defRPr sz="1400"/>
            </a:lvl8pPr>
            <a:lvl9pPr marL="0" indent="0">
              <a:spcBef>
                <a:spcPts val="0"/>
              </a:spcBef>
              <a:buNone/>
              <a:defRPr sz="14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257299"/>
            <a:ext cx="2560320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/>
            </a:lvl1pPr>
            <a:lvl2pPr marL="342803" indent="0">
              <a:buNone/>
              <a:defRPr sz="1500" b="1"/>
            </a:lvl2pPr>
            <a:lvl3pPr marL="685619" indent="0">
              <a:buNone/>
              <a:defRPr sz="1400" b="1"/>
            </a:lvl3pPr>
            <a:lvl4pPr marL="1028421" indent="0">
              <a:buNone/>
              <a:defRPr sz="1200" b="1"/>
            </a:lvl4pPr>
            <a:lvl5pPr marL="1371239" indent="0">
              <a:buNone/>
              <a:defRPr sz="1200" b="1"/>
            </a:lvl5pPr>
            <a:lvl6pPr marL="1714041" indent="0">
              <a:buNone/>
              <a:defRPr sz="1200" b="1"/>
            </a:lvl6pPr>
            <a:lvl7pPr marL="2056857" indent="0">
              <a:buNone/>
              <a:defRPr sz="1200" b="1"/>
            </a:lvl7pPr>
            <a:lvl8pPr marL="2399660" indent="0">
              <a:buNone/>
              <a:defRPr sz="1200" b="1"/>
            </a:lvl8pPr>
            <a:lvl9pPr marL="2742462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3291840" y="1257299"/>
            <a:ext cx="2560320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/>
            </a:lvl1pPr>
            <a:lvl2pPr marL="342803" indent="0">
              <a:buNone/>
              <a:defRPr sz="1500" b="1"/>
            </a:lvl2pPr>
            <a:lvl3pPr marL="685619" indent="0">
              <a:buNone/>
              <a:defRPr sz="1400" b="1"/>
            </a:lvl3pPr>
            <a:lvl4pPr marL="1028421" indent="0">
              <a:buNone/>
              <a:defRPr sz="1200" b="1"/>
            </a:lvl4pPr>
            <a:lvl5pPr marL="1371239" indent="0">
              <a:buNone/>
              <a:defRPr sz="1200" b="1"/>
            </a:lvl5pPr>
            <a:lvl6pPr marL="1714041" indent="0">
              <a:buNone/>
              <a:defRPr sz="1200" b="1"/>
            </a:lvl6pPr>
            <a:lvl7pPr marL="2056857" indent="0">
              <a:buNone/>
              <a:defRPr sz="1200" b="1"/>
            </a:lvl7pPr>
            <a:lvl8pPr marL="2399660" indent="0">
              <a:buNone/>
              <a:defRPr sz="1200" b="1"/>
            </a:lvl8pPr>
            <a:lvl9pPr marL="2742462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6126481" y="1257299"/>
            <a:ext cx="2560320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/>
            </a:lvl1pPr>
            <a:lvl2pPr marL="342803" indent="0">
              <a:buNone/>
              <a:defRPr sz="1500" b="1"/>
            </a:lvl2pPr>
            <a:lvl3pPr marL="685619" indent="0">
              <a:buNone/>
              <a:defRPr sz="1400" b="1"/>
            </a:lvl3pPr>
            <a:lvl4pPr marL="1028421" indent="0">
              <a:buNone/>
              <a:defRPr sz="1200" b="1"/>
            </a:lvl4pPr>
            <a:lvl5pPr marL="1371239" indent="0">
              <a:buNone/>
              <a:defRPr sz="1200" b="1"/>
            </a:lvl5pPr>
            <a:lvl6pPr marL="1714041" indent="0">
              <a:buNone/>
              <a:defRPr sz="1200" b="1"/>
            </a:lvl6pPr>
            <a:lvl7pPr marL="2056857" indent="0">
              <a:buNone/>
              <a:defRPr sz="1200" b="1"/>
            </a:lvl7pPr>
            <a:lvl8pPr marL="2399660" indent="0">
              <a:buNone/>
              <a:defRPr sz="1200" b="1"/>
            </a:lvl8pPr>
            <a:lvl9pPr marL="2742462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43050"/>
            <a:ext cx="2560320" cy="30289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291840" y="1543050"/>
            <a:ext cx="2560320" cy="30289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126481" y="1543050"/>
            <a:ext cx="2560320" cy="30289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8505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57150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971551"/>
            <a:ext cx="5715000" cy="3600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400800" y="971550"/>
            <a:ext cx="2286000" cy="3600450"/>
          </a:xfrm>
        </p:spPr>
        <p:txBody>
          <a:bodyPr>
            <a:noAutofit/>
          </a:bodyPr>
          <a:lstStyle>
            <a:lvl1pPr marL="0" indent="0">
              <a:spcBef>
                <a:spcPts val="450"/>
              </a:spcBef>
              <a:buNone/>
              <a:defRPr sz="1400" baseline="0"/>
            </a:lvl1pPr>
            <a:lvl2pPr marL="342803" indent="0">
              <a:buNone/>
              <a:defRPr sz="900"/>
            </a:lvl2pPr>
            <a:lvl3pPr marL="685619" indent="0">
              <a:buNone/>
              <a:defRPr sz="800"/>
            </a:lvl3pPr>
            <a:lvl4pPr marL="1028421" indent="0">
              <a:buNone/>
              <a:defRPr sz="700"/>
            </a:lvl4pPr>
            <a:lvl5pPr marL="1371239" indent="0">
              <a:buNone/>
              <a:defRPr sz="700"/>
            </a:lvl5pPr>
            <a:lvl6pPr marL="1714041" indent="0">
              <a:buNone/>
              <a:defRPr sz="700"/>
            </a:lvl6pPr>
            <a:lvl7pPr marL="2056857" indent="0">
              <a:buNone/>
              <a:defRPr sz="700"/>
            </a:lvl7pPr>
            <a:lvl8pPr marL="2399660" indent="0">
              <a:buNone/>
              <a:defRPr sz="700"/>
            </a:lvl8pPr>
            <a:lvl9pPr marL="2742462" indent="0">
              <a:buNone/>
              <a:defRPr sz="7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szerkesztése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50000"/>
                  </a:srgbClr>
                </a:solidFill>
              </a:rPr>
              <a:t>12 September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Industrial IoT Analytics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7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57150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971550"/>
            <a:ext cx="5029200" cy="3600450"/>
          </a:xfrm>
        </p:spPr>
        <p:txBody>
          <a:bodyPr tIns="342803">
            <a:noAutofit/>
          </a:bodyPr>
          <a:lstStyle>
            <a:lvl1pPr marL="0" indent="0" algn="ctr">
              <a:buNone/>
              <a:defRPr sz="1400"/>
            </a:lvl1pPr>
            <a:lvl2pPr marL="342803" indent="0">
              <a:buNone/>
              <a:defRPr sz="2100"/>
            </a:lvl2pPr>
            <a:lvl3pPr marL="685619" indent="0">
              <a:buNone/>
              <a:defRPr sz="1800"/>
            </a:lvl3pPr>
            <a:lvl4pPr marL="1028421" indent="0">
              <a:buNone/>
              <a:defRPr sz="1500"/>
            </a:lvl4pPr>
            <a:lvl5pPr marL="1371239" indent="0">
              <a:buNone/>
              <a:defRPr sz="1500"/>
            </a:lvl5pPr>
            <a:lvl6pPr marL="1714041" indent="0">
              <a:buNone/>
              <a:defRPr sz="1500"/>
            </a:lvl6pPr>
            <a:lvl7pPr marL="2056857" indent="0">
              <a:buNone/>
              <a:defRPr sz="1500"/>
            </a:lvl7pPr>
            <a:lvl8pPr marL="2399660" indent="0">
              <a:buNone/>
              <a:defRPr sz="1500"/>
            </a:lvl8pPr>
            <a:lvl9pPr marL="2742462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760720" y="971550"/>
            <a:ext cx="2926080" cy="3600450"/>
          </a:xfrm>
        </p:spPr>
        <p:txBody>
          <a:bodyPr>
            <a:noAutofit/>
          </a:bodyPr>
          <a:lstStyle>
            <a:lvl1pPr marL="0" indent="0">
              <a:spcBef>
                <a:spcPts val="450"/>
              </a:spcBef>
              <a:buNone/>
              <a:defRPr sz="1400"/>
            </a:lvl1pPr>
            <a:lvl2pPr marL="342803" indent="0">
              <a:buNone/>
              <a:defRPr sz="900"/>
            </a:lvl2pPr>
            <a:lvl3pPr marL="685619" indent="0">
              <a:buNone/>
              <a:defRPr sz="800"/>
            </a:lvl3pPr>
            <a:lvl4pPr marL="1028421" indent="0">
              <a:buNone/>
              <a:defRPr sz="700"/>
            </a:lvl4pPr>
            <a:lvl5pPr marL="1371239" indent="0">
              <a:buNone/>
              <a:defRPr sz="700"/>
            </a:lvl5pPr>
            <a:lvl6pPr marL="1714041" indent="0">
              <a:buNone/>
              <a:defRPr sz="700"/>
            </a:lvl6pPr>
            <a:lvl7pPr marL="2056857" indent="0">
              <a:buNone/>
              <a:defRPr sz="700"/>
            </a:lvl7pPr>
            <a:lvl8pPr marL="2399660" indent="0">
              <a:buNone/>
              <a:defRPr sz="700"/>
            </a:lvl8pPr>
            <a:lvl9pPr marL="2742462" indent="0">
              <a:buNone/>
              <a:defRPr sz="7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50000"/>
                  </a:srgbClr>
                </a:solidFill>
              </a:rPr>
              <a:t>12 September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Industrial IoT Analytics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35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57150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971550"/>
            <a:ext cx="5029200" cy="3600450"/>
          </a:xfrm>
        </p:spPr>
        <p:txBody>
          <a:bodyPr tIns="342803">
            <a:noAutofit/>
          </a:bodyPr>
          <a:lstStyle>
            <a:lvl1pPr marL="0" indent="0" algn="ctr">
              <a:buNone/>
              <a:defRPr sz="1400"/>
            </a:lvl1pPr>
            <a:lvl2pPr marL="342803" indent="0">
              <a:buNone/>
              <a:defRPr sz="2100"/>
            </a:lvl2pPr>
            <a:lvl3pPr marL="685619" indent="0">
              <a:buNone/>
              <a:defRPr sz="1800"/>
            </a:lvl3pPr>
            <a:lvl4pPr marL="1028421" indent="0">
              <a:buNone/>
              <a:defRPr sz="1500"/>
            </a:lvl4pPr>
            <a:lvl5pPr marL="1371239" indent="0">
              <a:buNone/>
              <a:defRPr sz="1500"/>
            </a:lvl5pPr>
            <a:lvl6pPr marL="1714041" indent="0">
              <a:buNone/>
              <a:defRPr sz="1500"/>
            </a:lvl6pPr>
            <a:lvl7pPr marL="2056857" indent="0">
              <a:buNone/>
              <a:defRPr sz="1500"/>
            </a:lvl7pPr>
            <a:lvl8pPr marL="2399660" indent="0">
              <a:buNone/>
              <a:defRPr sz="1500"/>
            </a:lvl8pPr>
            <a:lvl9pPr marL="2742462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50000"/>
                  </a:srgbClr>
                </a:solidFill>
              </a:rPr>
              <a:t>12 September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Industrial IoT Analytics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60720" y="971550"/>
            <a:ext cx="2926080" cy="3600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4019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57150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971550"/>
            <a:ext cx="3986784" cy="2628900"/>
          </a:xfrm>
        </p:spPr>
        <p:txBody>
          <a:bodyPr tIns="342803">
            <a:noAutofit/>
          </a:bodyPr>
          <a:lstStyle>
            <a:lvl1pPr marL="0" indent="0" algn="ctr">
              <a:buNone/>
              <a:defRPr sz="1400"/>
            </a:lvl1pPr>
            <a:lvl2pPr marL="342803" indent="0">
              <a:buNone/>
              <a:defRPr sz="2100"/>
            </a:lvl2pPr>
            <a:lvl3pPr marL="685619" indent="0">
              <a:buNone/>
              <a:defRPr sz="1800"/>
            </a:lvl3pPr>
            <a:lvl4pPr marL="1028421" indent="0">
              <a:buNone/>
              <a:defRPr sz="1500"/>
            </a:lvl4pPr>
            <a:lvl5pPr marL="1371239" indent="0">
              <a:buNone/>
              <a:defRPr sz="1500"/>
            </a:lvl5pPr>
            <a:lvl6pPr marL="1714041" indent="0">
              <a:buNone/>
              <a:defRPr sz="1500"/>
            </a:lvl6pPr>
            <a:lvl7pPr marL="2056857" indent="0">
              <a:buNone/>
              <a:defRPr sz="1500"/>
            </a:lvl7pPr>
            <a:lvl8pPr marL="2399660" indent="0">
              <a:buNone/>
              <a:defRPr sz="1500"/>
            </a:lvl8pPr>
            <a:lvl9pPr marL="2742462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50000"/>
                  </a:srgbClr>
                </a:solidFill>
              </a:rPr>
              <a:t>12 September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Industrial IoT Analytics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4700016" y="971550"/>
            <a:ext cx="3986784" cy="2628900"/>
          </a:xfrm>
        </p:spPr>
        <p:txBody>
          <a:bodyPr tIns="342803">
            <a:noAutofit/>
          </a:bodyPr>
          <a:lstStyle>
            <a:lvl1pPr marL="0" indent="0" algn="ctr">
              <a:buNone/>
              <a:defRPr sz="1400"/>
            </a:lvl1pPr>
            <a:lvl2pPr marL="342803" indent="0">
              <a:buNone/>
              <a:defRPr sz="2100"/>
            </a:lvl2pPr>
            <a:lvl3pPr marL="685619" indent="0">
              <a:buNone/>
              <a:defRPr sz="1800"/>
            </a:lvl3pPr>
            <a:lvl4pPr marL="1028421" indent="0">
              <a:buNone/>
              <a:defRPr sz="1500"/>
            </a:lvl4pPr>
            <a:lvl5pPr marL="1371239" indent="0">
              <a:buNone/>
              <a:defRPr sz="1500"/>
            </a:lvl5pPr>
            <a:lvl6pPr marL="1714041" indent="0">
              <a:buNone/>
              <a:defRPr sz="1500"/>
            </a:lvl6pPr>
            <a:lvl7pPr marL="2056857" indent="0">
              <a:buNone/>
              <a:defRPr sz="1500"/>
            </a:lvl7pPr>
            <a:lvl8pPr marL="2399660" indent="0">
              <a:buNone/>
              <a:defRPr sz="1500"/>
            </a:lvl8pPr>
            <a:lvl9pPr marL="2742462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3714750"/>
            <a:ext cx="3986784" cy="847868"/>
          </a:xfrm>
        </p:spPr>
        <p:txBody>
          <a:bodyPr>
            <a:noAutofit/>
          </a:bodyPr>
          <a:lstStyle>
            <a:lvl1pPr marL="0" indent="0">
              <a:spcBef>
                <a:spcPts val="450"/>
              </a:spcBef>
              <a:buNone/>
              <a:defRPr sz="1400" baseline="0"/>
            </a:lvl1pPr>
            <a:lvl2pPr marL="342803" indent="0">
              <a:buNone/>
              <a:defRPr sz="900"/>
            </a:lvl2pPr>
            <a:lvl3pPr marL="685619" indent="0">
              <a:buNone/>
              <a:defRPr sz="800"/>
            </a:lvl3pPr>
            <a:lvl4pPr marL="1028421" indent="0">
              <a:buNone/>
              <a:defRPr sz="700"/>
            </a:lvl4pPr>
            <a:lvl5pPr marL="1371239" indent="0">
              <a:buNone/>
              <a:defRPr sz="700"/>
            </a:lvl5pPr>
            <a:lvl6pPr marL="1714041" indent="0">
              <a:buNone/>
              <a:defRPr sz="700"/>
            </a:lvl6pPr>
            <a:lvl7pPr marL="2056857" indent="0">
              <a:buNone/>
              <a:defRPr sz="700"/>
            </a:lvl7pPr>
            <a:lvl8pPr marL="2399660" indent="0">
              <a:buNone/>
              <a:defRPr sz="700"/>
            </a:lvl8pPr>
            <a:lvl9pPr marL="2742462" indent="0">
              <a:buNone/>
              <a:defRPr sz="7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4700016" y="3714750"/>
            <a:ext cx="3986784" cy="847868"/>
          </a:xfrm>
        </p:spPr>
        <p:txBody>
          <a:bodyPr>
            <a:noAutofit/>
          </a:bodyPr>
          <a:lstStyle>
            <a:lvl1pPr marL="0" indent="0">
              <a:spcBef>
                <a:spcPts val="450"/>
              </a:spcBef>
              <a:buNone/>
              <a:defRPr sz="1400"/>
            </a:lvl1pPr>
            <a:lvl2pPr marL="342803" indent="0">
              <a:buNone/>
              <a:defRPr sz="900"/>
            </a:lvl2pPr>
            <a:lvl3pPr marL="685619" indent="0">
              <a:buNone/>
              <a:defRPr sz="800"/>
            </a:lvl3pPr>
            <a:lvl4pPr marL="1028421" indent="0">
              <a:buNone/>
              <a:defRPr sz="700"/>
            </a:lvl4pPr>
            <a:lvl5pPr marL="1371239" indent="0">
              <a:buNone/>
              <a:defRPr sz="700"/>
            </a:lvl5pPr>
            <a:lvl6pPr marL="1714041" indent="0">
              <a:buNone/>
              <a:defRPr sz="700"/>
            </a:lvl6pPr>
            <a:lvl7pPr marL="2056857" indent="0">
              <a:buNone/>
              <a:defRPr sz="700"/>
            </a:lvl7pPr>
            <a:lvl8pPr marL="2399660" indent="0">
              <a:buNone/>
              <a:defRPr sz="700"/>
            </a:lvl8pPr>
            <a:lvl9pPr marL="2742462" indent="0">
              <a:buNone/>
              <a:defRPr sz="7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77384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57150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971550"/>
            <a:ext cx="2560320" cy="2057400"/>
          </a:xfrm>
        </p:spPr>
        <p:txBody>
          <a:bodyPr tIns="342803">
            <a:noAutofit/>
          </a:bodyPr>
          <a:lstStyle>
            <a:lvl1pPr marL="0" indent="0" algn="ctr">
              <a:buNone/>
              <a:defRPr sz="1400"/>
            </a:lvl1pPr>
            <a:lvl2pPr marL="342803" indent="0">
              <a:buNone/>
              <a:defRPr sz="2100"/>
            </a:lvl2pPr>
            <a:lvl3pPr marL="685619" indent="0">
              <a:buNone/>
              <a:defRPr sz="1800"/>
            </a:lvl3pPr>
            <a:lvl4pPr marL="1028421" indent="0">
              <a:buNone/>
              <a:defRPr sz="1500"/>
            </a:lvl4pPr>
            <a:lvl5pPr marL="1371239" indent="0">
              <a:buNone/>
              <a:defRPr sz="1500"/>
            </a:lvl5pPr>
            <a:lvl6pPr marL="1714041" indent="0">
              <a:buNone/>
              <a:defRPr sz="1500"/>
            </a:lvl6pPr>
            <a:lvl7pPr marL="2056857" indent="0">
              <a:buNone/>
              <a:defRPr sz="1500"/>
            </a:lvl7pPr>
            <a:lvl8pPr marL="2399660" indent="0">
              <a:buNone/>
              <a:defRPr sz="1500"/>
            </a:lvl8pPr>
            <a:lvl9pPr marL="2742462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50000"/>
                  </a:srgbClr>
                </a:solidFill>
              </a:rPr>
              <a:t>12 September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Industrial IoT Analytics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3158544"/>
            <a:ext cx="2560320" cy="1413456"/>
          </a:xfrm>
        </p:spPr>
        <p:txBody>
          <a:bodyPr>
            <a:noAutofit/>
          </a:bodyPr>
          <a:lstStyle>
            <a:lvl1pPr marL="0" indent="0">
              <a:spcBef>
                <a:spcPts val="450"/>
              </a:spcBef>
              <a:buNone/>
              <a:defRPr sz="1200"/>
            </a:lvl1pPr>
            <a:lvl2pPr marL="342803" indent="0">
              <a:buNone/>
              <a:defRPr sz="900"/>
            </a:lvl2pPr>
            <a:lvl3pPr marL="685619" indent="0">
              <a:buNone/>
              <a:defRPr sz="800"/>
            </a:lvl3pPr>
            <a:lvl4pPr marL="1028421" indent="0">
              <a:buNone/>
              <a:defRPr sz="700"/>
            </a:lvl4pPr>
            <a:lvl5pPr marL="1371239" indent="0">
              <a:buNone/>
              <a:defRPr sz="700"/>
            </a:lvl5pPr>
            <a:lvl6pPr marL="1714041" indent="0">
              <a:buNone/>
              <a:defRPr sz="700"/>
            </a:lvl6pPr>
            <a:lvl7pPr marL="2056857" indent="0">
              <a:buNone/>
              <a:defRPr sz="700"/>
            </a:lvl7pPr>
            <a:lvl8pPr marL="2399660" indent="0">
              <a:buNone/>
              <a:defRPr sz="700"/>
            </a:lvl8pPr>
            <a:lvl9pPr marL="2742462" indent="0">
              <a:buNone/>
              <a:defRPr sz="7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3291840" y="971550"/>
            <a:ext cx="2560320" cy="2057400"/>
          </a:xfrm>
        </p:spPr>
        <p:txBody>
          <a:bodyPr tIns="342803">
            <a:noAutofit/>
          </a:bodyPr>
          <a:lstStyle>
            <a:lvl1pPr marL="0" indent="0" algn="ctr">
              <a:buNone/>
              <a:defRPr sz="1400"/>
            </a:lvl1pPr>
            <a:lvl2pPr marL="342803" indent="0">
              <a:buNone/>
              <a:defRPr sz="2100"/>
            </a:lvl2pPr>
            <a:lvl3pPr marL="685619" indent="0">
              <a:buNone/>
              <a:defRPr sz="1800"/>
            </a:lvl3pPr>
            <a:lvl4pPr marL="1028421" indent="0">
              <a:buNone/>
              <a:defRPr sz="1500"/>
            </a:lvl4pPr>
            <a:lvl5pPr marL="1371239" indent="0">
              <a:buNone/>
              <a:defRPr sz="1500"/>
            </a:lvl5pPr>
            <a:lvl6pPr marL="1714041" indent="0">
              <a:buNone/>
              <a:defRPr sz="1500"/>
            </a:lvl6pPr>
            <a:lvl7pPr marL="2056857" indent="0">
              <a:buNone/>
              <a:defRPr sz="1500"/>
            </a:lvl7pPr>
            <a:lvl8pPr marL="2399660" indent="0">
              <a:buNone/>
              <a:defRPr sz="1500"/>
            </a:lvl8pPr>
            <a:lvl9pPr marL="2742462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6"/>
          </p:nvPr>
        </p:nvSpPr>
        <p:spPr>
          <a:xfrm>
            <a:off x="6126481" y="971550"/>
            <a:ext cx="2560320" cy="2057400"/>
          </a:xfrm>
        </p:spPr>
        <p:txBody>
          <a:bodyPr tIns="342803">
            <a:noAutofit/>
          </a:bodyPr>
          <a:lstStyle>
            <a:lvl1pPr marL="0" indent="0" algn="ctr">
              <a:buNone/>
              <a:defRPr sz="1400"/>
            </a:lvl1pPr>
            <a:lvl2pPr marL="342803" indent="0">
              <a:buNone/>
              <a:defRPr sz="2100"/>
            </a:lvl2pPr>
            <a:lvl3pPr marL="685619" indent="0">
              <a:buNone/>
              <a:defRPr sz="1800"/>
            </a:lvl3pPr>
            <a:lvl4pPr marL="1028421" indent="0">
              <a:buNone/>
              <a:defRPr sz="1500"/>
            </a:lvl4pPr>
            <a:lvl5pPr marL="1371239" indent="0">
              <a:buNone/>
              <a:defRPr sz="1500"/>
            </a:lvl5pPr>
            <a:lvl6pPr marL="1714041" indent="0">
              <a:buNone/>
              <a:defRPr sz="1500"/>
            </a:lvl6pPr>
            <a:lvl7pPr marL="2056857" indent="0">
              <a:buNone/>
              <a:defRPr sz="1500"/>
            </a:lvl7pPr>
            <a:lvl8pPr marL="2399660" indent="0">
              <a:buNone/>
              <a:defRPr sz="1500"/>
            </a:lvl8pPr>
            <a:lvl9pPr marL="2742462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3291840" y="3158544"/>
            <a:ext cx="2560320" cy="1413456"/>
          </a:xfrm>
        </p:spPr>
        <p:txBody>
          <a:bodyPr>
            <a:noAutofit/>
          </a:bodyPr>
          <a:lstStyle>
            <a:lvl1pPr marL="0" indent="0">
              <a:spcBef>
                <a:spcPts val="450"/>
              </a:spcBef>
              <a:buNone/>
              <a:defRPr sz="1200"/>
            </a:lvl1pPr>
            <a:lvl2pPr marL="342803" indent="0">
              <a:buNone/>
              <a:defRPr sz="900"/>
            </a:lvl2pPr>
            <a:lvl3pPr marL="685619" indent="0">
              <a:buNone/>
              <a:defRPr sz="800"/>
            </a:lvl3pPr>
            <a:lvl4pPr marL="1028421" indent="0">
              <a:buNone/>
              <a:defRPr sz="700"/>
            </a:lvl4pPr>
            <a:lvl5pPr marL="1371239" indent="0">
              <a:buNone/>
              <a:defRPr sz="700"/>
            </a:lvl5pPr>
            <a:lvl6pPr marL="1714041" indent="0">
              <a:buNone/>
              <a:defRPr sz="700"/>
            </a:lvl6pPr>
            <a:lvl7pPr marL="2056857" indent="0">
              <a:buNone/>
              <a:defRPr sz="700"/>
            </a:lvl7pPr>
            <a:lvl8pPr marL="2399660" indent="0">
              <a:buNone/>
              <a:defRPr sz="700"/>
            </a:lvl8pPr>
            <a:lvl9pPr marL="2742462" indent="0">
              <a:buNone/>
              <a:defRPr sz="7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6126481" y="3158544"/>
            <a:ext cx="2560320" cy="1413456"/>
          </a:xfrm>
        </p:spPr>
        <p:txBody>
          <a:bodyPr>
            <a:noAutofit/>
          </a:bodyPr>
          <a:lstStyle>
            <a:lvl1pPr marL="0" indent="0">
              <a:spcBef>
                <a:spcPts val="450"/>
              </a:spcBef>
              <a:buNone/>
              <a:defRPr sz="1200"/>
            </a:lvl1pPr>
            <a:lvl2pPr marL="342803" indent="0">
              <a:buNone/>
              <a:defRPr sz="900"/>
            </a:lvl2pPr>
            <a:lvl3pPr marL="685619" indent="0">
              <a:buNone/>
              <a:defRPr sz="800"/>
            </a:lvl3pPr>
            <a:lvl4pPr marL="1028421" indent="0">
              <a:buNone/>
              <a:defRPr sz="700"/>
            </a:lvl4pPr>
            <a:lvl5pPr marL="1371239" indent="0">
              <a:buNone/>
              <a:defRPr sz="700"/>
            </a:lvl5pPr>
            <a:lvl6pPr marL="1714041" indent="0">
              <a:buNone/>
              <a:defRPr sz="700"/>
            </a:lvl6pPr>
            <a:lvl7pPr marL="2056857" indent="0">
              <a:buNone/>
              <a:defRPr sz="700"/>
            </a:lvl7pPr>
            <a:lvl8pPr marL="2399660" indent="0">
              <a:buNone/>
              <a:defRPr sz="700"/>
            </a:lvl8pPr>
            <a:lvl9pPr marL="2742462" indent="0">
              <a:buNone/>
              <a:defRPr sz="7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8260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50000"/>
                  </a:srgbClr>
                </a:solidFill>
              </a:rPr>
              <a:t>12 September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Industrial IoT Analytics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41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7927848" y="228601"/>
            <a:ext cx="758952" cy="4343400"/>
          </a:xfrm>
        </p:spPr>
        <p:txBody>
          <a:bodyPr vert="eaVert"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1"/>
            <a:ext cx="7239000" cy="4343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50000"/>
                  </a:srgbClr>
                </a:solidFill>
              </a:rPr>
              <a:t>12 September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Industrial IoT Analytics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47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">
  <p:cSld name="Three Conten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8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 SemiBold"/>
              <a:buNone/>
              <a:defRPr sz="21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46" name="Google Shape;146;p28"/>
          <p:cNvSpPr txBox="1">
            <a:spLocks noGrp="1"/>
          </p:cNvSpPr>
          <p:nvPr>
            <p:ph type="dt" idx="10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smtClean="0"/>
              <a:t>2018. 10. 04.</a:t>
            </a:r>
            <a:endParaRPr/>
          </a:p>
        </p:txBody>
      </p:sp>
      <p:sp>
        <p:nvSpPr>
          <p:cNvPr id="147" name="Google Shape;147;p28"/>
          <p:cNvSpPr txBox="1">
            <a:spLocks noGrp="1"/>
          </p:cNvSpPr>
          <p:nvPr>
            <p:ph type="ftr" idx="11"/>
          </p:nvPr>
        </p:nvSpPr>
        <p:spPr>
          <a:xfrm>
            <a:off x="1656591" y="4858893"/>
            <a:ext cx="588721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hu-HU" smtClean="0"/>
              <a:t>SZTAKI - Mesterséges Intelligencia NKP Kickoff</a:t>
            </a:r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sldNum" idx="12"/>
          </p:nvPr>
        </p:nvSpPr>
        <p:spPr>
          <a:xfrm>
            <a:off x="158750" y="4858893"/>
            <a:ext cx="228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hu" smtClean="0"/>
              <a:pPr/>
              <a:t>‹#›</a:t>
            </a:fld>
            <a:endParaRPr lang="hu"/>
          </a:p>
        </p:txBody>
      </p:sp>
      <p:sp>
        <p:nvSpPr>
          <p:cNvPr id="149" name="Google Shape;149;p28"/>
          <p:cNvSpPr txBox="1">
            <a:spLocks noGrp="1"/>
          </p:cNvSpPr>
          <p:nvPr>
            <p:ph type="body" idx="1"/>
          </p:nvPr>
        </p:nvSpPr>
        <p:spPr>
          <a:xfrm>
            <a:off x="457200" y="971550"/>
            <a:ext cx="256032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304619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7922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2"/>
          </p:nvPr>
        </p:nvSpPr>
        <p:spPr>
          <a:xfrm>
            <a:off x="3291840" y="971550"/>
            <a:ext cx="256032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304619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7922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body" idx="3"/>
          </p:nvPr>
        </p:nvSpPr>
        <p:spPr>
          <a:xfrm>
            <a:off x="6126481" y="971550"/>
            <a:ext cx="256032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304619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7922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 and Headings">
  <p:cSld name="Three Content and Headings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 SemiBold"/>
              <a:buNone/>
              <a:defRPr sz="21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54" name="Google Shape;154;p29"/>
          <p:cNvSpPr txBox="1">
            <a:spLocks noGrp="1"/>
          </p:cNvSpPr>
          <p:nvPr>
            <p:ph type="dt" idx="10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smtClean="0"/>
              <a:t>2018. 10. 04.</a:t>
            </a:r>
            <a:endParaRPr/>
          </a:p>
        </p:txBody>
      </p:sp>
      <p:sp>
        <p:nvSpPr>
          <p:cNvPr id="155" name="Google Shape;155;p29"/>
          <p:cNvSpPr txBox="1">
            <a:spLocks noGrp="1"/>
          </p:cNvSpPr>
          <p:nvPr>
            <p:ph type="ftr" idx="11"/>
          </p:nvPr>
        </p:nvSpPr>
        <p:spPr>
          <a:xfrm>
            <a:off x="1656591" y="4858893"/>
            <a:ext cx="588721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hu-HU" smtClean="0"/>
              <a:t>SZTAKI - Mesterséges Intelligencia NKP Kickoff</a:t>
            </a:r>
            <a:endParaRPr/>
          </a:p>
        </p:txBody>
      </p:sp>
      <p:sp>
        <p:nvSpPr>
          <p:cNvPr id="156" name="Google Shape;156;p29"/>
          <p:cNvSpPr txBox="1">
            <a:spLocks noGrp="1"/>
          </p:cNvSpPr>
          <p:nvPr>
            <p:ph type="sldNum" idx="12"/>
          </p:nvPr>
        </p:nvSpPr>
        <p:spPr>
          <a:xfrm>
            <a:off x="158750" y="4858893"/>
            <a:ext cx="228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hu" smtClean="0"/>
              <a:pPr/>
              <a:t>‹#›</a:t>
            </a:fld>
            <a:endParaRPr lang="hu"/>
          </a:p>
        </p:txBody>
      </p:sp>
      <p:sp>
        <p:nvSpPr>
          <p:cNvPr id="157" name="Google Shape;157;p29"/>
          <p:cNvSpPr txBox="1">
            <a:spLocks noGrp="1"/>
          </p:cNvSpPr>
          <p:nvPr>
            <p:ph type="body" idx="1"/>
          </p:nvPr>
        </p:nvSpPr>
        <p:spPr>
          <a:xfrm>
            <a:off x="457200" y="971550"/>
            <a:ext cx="2560320" cy="205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284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8" name="Google Shape;158;p29"/>
          <p:cNvSpPr txBox="1">
            <a:spLocks noGrp="1"/>
          </p:cNvSpPr>
          <p:nvPr>
            <p:ph type="body" idx="2"/>
          </p:nvPr>
        </p:nvSpPr>
        <p:spPr>
          <a:xfrm>
            <a:off x="3291840" y="971550"/>
            <a:ext cx="2560320" cy="205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284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59" name="Google Shape;159;p29"/>
          <p:cNvSpPr txBox="1">
            <a:spLocks noGrp="1"/>
          </p:cNvSpPr>
          <p:nvPr>
            <p:ph type="body" idx="3"/>
          </p:nvPr>
        </p:nvSpPr>
        <p:spPr>
          <a:xfrm>
            <a:off x="6126481" y="971550"/>
            <a:ext cx="2560320" cy="205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284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0" name="Google Shape;160;p29"/>
          <p:cNvSpPr txBox="1">
            <a:spLocks noGrp="1"/>
          </p:cNvSpPr>
          <p:nvPr>
            <p:ph type="body" idx="4"/>
          </p:nvPr>
        </p:nvSpPr>
        <p:spPr>
          <a:xfrm>
            <a:off x="457200" y="1257300"/>
            <a:ext cx="2560320" cy="3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304619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7922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1" name="Google Shape;161;p29"/>
          <p:cNvSpPr txBox="1">
            <a:spLocks noGrp="1"/>
          </p:cNvSpPr>
          <p:nvPr>
            <p:ph type="body" idx="5"/>
          </p:nvPr>
        </p:nvSpPr>
        <p:spPr>
          <a:xfrm>
            <a:off x="3291840" y="1257300"/>
            <a:ext cx="2560320" cy="3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304619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7922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2" name="Google Shape;162;p29"/>
          <p:cNvSpPr txBox="1">
            <a:spLocks noGrp="1"/>
          </p:cNvSpPr>
          <p:nvPr>
            <p:ph type="body" idx="6"/>
          </p:nvPr>
        </p:nvSpPr>
        <p:spPr>
          <a:xfrm>
            <a:off x="6126481" y="1257300"/>
            <a:ext cx="2560320" cy="33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304619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7922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ntent, Subtitle and Headings">
  <p:cSld name="Three Content, Subtitle and Heading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 SemiBold"/>
              <a:buNone/>
              <a:defRPr sz="21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65" name="Google Shape;165;p30"/>
          <p:cNvSpPr txBox="1">
            <a:spLocks noGrp="1"/>
          </p:cNvSpPr>
          <p:nvPr>
            <p:ph type="dt" idx="10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smtClean="0"/>
              <a:t>2018. 10. 04.</a:t>
            </a:r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ftr" idx="11"/>
          </p:nvPr>
        </p:nvSpPr>
        <p:spPr>
          <a:xfrm>
            <a:off x="1656591" y="4858893"/>
            <a:ext cx="588721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hu-HU" smtClean="0"/>
              <a:t>SZTAKI - Mesterséges Intelligencia NKP Kickoff</a:t>
            </a:r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sldNum" idx="12"/>
          </p:nvPr>
        </p:nvSpPr>
        <p:spPr>
          <a:xfrm>
            <a:off x="158750" y="4858893"/>
            <a:ext cx="228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hu" smtClean="0"/>
              <a:pPr/>
              <a:t>‹#›</a:t>
            </a:fld>
            <a:endParaRPr lang="hu"/>
          </a:p>
        </p:txBody>
      </p:sp>
      <p:sp>
        <p:nvSpPr>
          <p:cNvPr id="168" name="Google Shape;168;p30"/>
          <p:cNvSpPr txBox="1">
            <a:spLocks noGrp="1"/>
          </p:cNvSpPr>
          <p:nvPr>
            <p:ph type="body" idx="1"/>
          </p:nvPr>
        </p:nvSpPr>
        <p:spPr>
          <a:xfrm>
            <a:off x="457200" y="850392"/>
            <a:ext cx="8229600" cy="195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69" name="Google Shape;169;p30"/>
          <p:cNvSpPr txBox="1">
            <a:spLocks noGrp="1"/>
          </p:cNvSpPr>
          <p:nvPr>
            <p:ph type="body" idx="2"/>
          </p:nvPr>
        </p:nvSpPr>
        <p:spPr>
          <a:xfrm>
            <a:off x="457200" y="1257299"/>
            <a:ext cx="2560320" cy="205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284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70" name="Google Shape;170;p30"/>
          <p:cNvSpPr txBox="1">
            <a:spLocks noGrp="1"/>
          </p:cNvSpPr>
          <p:nvPr>
            <p:ph type="body" idx="3"/>
          </p:nvPr>
        </p:nvSpPr>
        <p:spPr>
          <a:xfrm>
            <a:off x="3291840" y="1257299"/>
            <a:ext cx="2560320" cy="205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284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71" name="Google Shape;171;p30"/>
          <p:cNvSpPr txBox="1">
            <a:spLocks noGrp="1"/>
          </p:cNvSpPr>
          <p:nvPr>
            <p:ph type="body" idx="4"/>
          </p:nvPr>
        </p:nvSpPr>
        <p:spPr>
          <a:xfrm>
            <a:off x="6126481" y="1257299"/>
            <a:ext cx="2560320" cy="205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284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72" name="Google Shape;172;p30"/>
          <p:cNvSpPr txBox="1">
            <a:spLocks noGrp="1"/>
          </p:cNvSpPr>
          <p:nvPr>
            <p:ph type="body" idx="5"/>
          </p:nvPr>
        </p:nvSpPr>
        <p:spPr>
          <a:xfrm>
            <a:off x="457200" y="1543050"/>
            <a:ext cx="2560320" cy="302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304619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7922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73" name="Google Shape;173;p30"/>
          <p:cNvSpPr txBox="1">
            <a:spLocks noGrp="1"/>
          </p:cNvSpPr>
          <p:nvPr>
            <p:ph type="body" idx="6"/>
          </p:nvPr>
        </p:nvSpPr>
        <p:spPr>
          <a:xfrm>
            <a:off x="3291840" y="1543050"/>
            <a:ext cx="2560320" cy="302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304619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7922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74" name="Google Shape;174;p30"/>
          <p:cNvSpPr txBox="1">
            <a:spLocks noGrp="1"/>
          </p:cNvSpPr>
          <p:nvPr>
            <p:ph type="body" idx="7"/>
          </p:nvPr>
        </p:nvSpPr>
        <p:spPr>
          <a:xfrm>
            <a:off x="6126481" y="1543050"/>
            <a:ext cx="2560320" cy="302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304619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7922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 SemiBold"/>
              <a:buNone/>
              <a:defRPr sz="21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77" name="Google Shape;177;p31"/>
          <p:cNvSpPr txBox="1">
            <a:spLocks noGrp="1"/>
          </p:cNvSpPr>
          <p:nvPr>
            <p:ph type="body" idx="1"/>
          </p:nvPr>
        </p:nvSpPr>
        <p:spPr>
          <a:xfrm>
            <a:off x="457200" y="971551"/>
            <a:ext cx="57150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317307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9192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9827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78" name="Google Shape;178;p31"/>
          <p:cNvSpPr txBox="1">
            <a:spLocks noGrp="1"/>
          </p:cNvSpPr>
          <p:nvPr>
            <p:ph type="body" idx="2"/>
          </p:nvPr>
        </p:nvSpPr>
        <p:spPr>
          <a:xfrm>
            <a:off x="6400800" y="971550"/>
            <a:ext cx="22860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284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79" name="Google Shape;179;p31"/>
          <p:cNvSpPr txBox="1">
            <a:spLocks noGrp="1"/>
          </p:cNvSpPr>
          <p:nvPr>
            <p:ph type="dt" idx="10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smtClean="0"/>
              <a:t>2018. 10. 04.</a:t>
            </a:r>
            <a:endParaRPr/>
          </a:p>
        </p:txBody>
      </p:sp>
      <p:sp>
        <p:nvSpPr>
          <p:cNvPr id="180" name="Google Shape;180;p31"/>
          <p:cNvSpPr txBox="1">
            <a:spLocks noGrp="1"/>
          </p:cNvSpPr>
          <p:nvPr>
            <p:ph type="ftr" idx="11"/>
          </p:nvPr>
        </p:nvSpPr>
        <p:spPr>
          <a:xfrm>
            <a:off x="1656591" y="4858893"/>
            <a:ext cx="588721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hu-HU" smtClean="0"/>
              <a:t>SZTAKI - Mesterséges Intelligencia NKP Kickoff</a:t>
            </a:r>
            <a:endParaRPr/>
          </a:p>
        </p:txBody>
      </p:sp>
      <p:sp>
        <p:nvSpPr>
          <p:cNvPr id="181" name="Google Shape;181;p31"/>
          <p:cNvSpPr txBox="1">
            <a:spLocks noGrp="1"/>
          </p:cNvSpPr>
          <p:nvPr>
            <p:ph type="sldNum" idx="12"/>
          </p:nvPr>
        </p:nvSpPr>
        <p:spPr>
          <a:xfrm>
            <a:off x="158750" y="4858893"/>
            <a:ext cx="228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hu" smtClean="0"/>
              <a:pPr/>
              <a:t>‹#›</a:t>
            </a:fld>
            <a:endParaRPr lang="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 SemiBold"/>
              <a:buNone/>
              <a:defRPr sz="21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84" name="Google Shape;184;p32"/>
          <p:cNvSpPr>
            <a:spLocks noGrp="1"/>
          </p:cNvSpPr>
          <p:nvPr>
            <p:ph type="pic" idx="2"/>
          </p:nvPr>
        </p:nvSpPr>
        <p:spPr>
          <a:xfrm>
            <a:off x="457200" y="971550"/>
            <a:ext cx="50292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34" rIns="0" bIns="0" anchor="t" anchorCtr="0"/>
          <a:lstStyle>
            <a:lvl1pPr marR="0" lvl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5" name="Google Shape;185;p32"/>
          <p:cNvSpPr txBox="1">
            <a:spLocks noGrp="1"/>
          </p:cNvSpPr>
          <p:nvPr>
            <p:ph type="body" idx="1"/>
          </p:nvPr>
        </p:nvSpPr>
        <p:spPr>
          <a:xfrm>
            <a:off x="5760720" y="971550"/>
            <a:ext cx="292608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284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86" name="Google Shape;186;p32"/>
          <p:cNvSpPr txBox="1">
            <a:spLocks noGrp="1"/>
          </p:cNvSpPr>
          <p:nvPr>
            <p:ph type="dt" idx="10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smtClean="0"/>
              <a:t>2018. 10. 04.</a:t>
            </a:r>
            <a:endParaRPr/>
          </a:p>
        </p:txBody>
      </p:sp>
      <p:sp>
        <p:nvSpPr>
          <p:cNvPr id="187" name="Google Shape;187;p32"/>
          <p:cNvSpPr txBox="1">
            <a:spLocks noGrp="1"/>
          </p:cNvSpPr>
          <p:nvPr>
            <p:ph type="ftr" idx="11"/>
          </p:nvPr>
        </p:nvSpPr>
        <p:spPr>
          <a:xfrm>
            <a:off x="1656591" y="4858893"/>
            <a:ext cx="588721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hu-HU" smtClean="0"/>
              <a:t>SZTAKI - Mesterséges Intelligencia NKP Kickoff</a:t>
            </a:r>
            <a:endParaRPr/>
          </a:p>
        </p:txBody>
      </p:sp>
      <p:sp>
        <p:nvSpPr>
          <p:cNvPr id="188" name="Google Shape;188;p32"/>
          <p:cNvSpPr txBox="1">
            <a:spLocks noGrp="1"/>
          </p:cNvSpPr>
          <p:nvPr>
            <p:ph type="sldNum" idx="12"/>
          </p:nvPr>
        </p:nvSpPr>
        <p:spPr>
          <a:xfrm>
            <a:off x="158750" y="4858893"/>
            <a:ext cx="228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hu" smtClean="0"/>
              <a:pPr/>
              <a:t>‹#›</a:t>
            </a:fld>
            <a:endParaRPr lang="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ontent">
  <p:cSld name="Picture with Content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3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 SemiBold"/>
              <a:buNone/>
              <a:defRPr sz="21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91" name="Google Shape;191;p33"/>
          <p:cNvSpPr>
            <a:spLocks noGrp="1"/>
          </p:cNvSpPr>
          <p:nvPr>
            <p:ph type="pic" idx="2"/>
          </p:nvPr>
        </p:nvSpPr>
        <p:spPr>
          <a:xfrm>
            <a:off x="457200" y="971550"/>
            <a:ext cx="50292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34" rIns="0" bIns="0" anchor="t" anchorCtr="0"/>
          <a:lstStyle>
            <a:lvl1pPr marR="0" lvl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2" name="Google Shape;192;p33"/>
          <p:cNvSpPr txBox="1">
            <a:spLocks noGrp="1"/>
          </p:cNvSpPr>
          <p:nvPr>
            <p:ph type="dt" idx="10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smtClean="0"/>
              <a:t>2018. 10. 04.</a:t>
            </a:r>
            <a:endParaRPr/>
          </a:p>
        </p:txBody>
      </p:sp>
      <p:sp>
        <p:nvSpPr>
          <p:cNvPr id="193" name="Google Shape;193;p33"/>
          <p:cNvSpPr txBox="1">
            <a:spLocks noGrp="1"/>
          </p:cNvSpPr>
          <p:nvPr>
            <p:ph type="ftr" idx="11"/>
          </p:nvPr>
        </p:nvSpPr>
        <p:spPr>
          <a:xfrm>
            <a:off x="1656591" y="4858893"/>
            <a:ext cx="588721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hu-HU" smtClean="0"/>
              <a:t>SZTAKI - Mesterséges Intelligencia NKP Kickoff</a:t>
            </a:r>
            <a:endParaRPr/>
          </a:p>
        </p:txBody>
      </p:sp>
      <p:sp>
        <p:nvSpPr>
          <p:cNvPr id="194" name="Google Shape;194;p33"/>
          <p:cNvSpPr txBox="1">
            <a:spLocks noGrp="1"/>
          </p:cNvSpPr>
          <p:nvPr>
            <p:ph type="sldNum" idx="12"/>
          </p:nvPr>
        </p:nvSpPr>
        <p:spPr>
          <a:xfrm>
            <a:off x="158750" y="4858893"/>
            <a:ext cx="228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hu" smtClean="0"/>
              <a:pPr/>
              <a:t>‹#›</a:t>
            </a:fld>
            <a:endParaRPr lang="hu"/>
          </a:p>
        </p:txBody>
      </p:sp>
      <p:sp>
        <p:nvSpPr>
          <p:cNvPr id="195" name="Google Shape;195;p33"/>
          <p:cNvSpPr txBox="1">
            <a:spLocks noGrp="1"/>
          </p:cNvSpPr>
          <p:nvPr>
            <p:ph type="body" idx="1"/>
          </p:nvPr>
        </p:nvSpPr>
        <p:spPr>
          <a:xfrm>
            <a:off x="5760720" y="971550"/>
            <a:ext cx="292608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317307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9192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9827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ictures with Captions">
  <p:cSld name="Two Pictures with Captions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4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 SemiBold"/>
              <a:buNone/>
              <a:defRPr sz="21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98" name="Google Shape;198;p34"/>
          <p:cNvSpPr>
            <a:spLocks noGrp="1"/>
          </p:cNvSpPr>
          <p:nvPr>
            <p:ph type="pic" idx="2"/>
          </p:nvPr>
        </p:nvSpPr>
        <p:spPr>
          <a:xfrm>
            <a:off x="457200" y="971550"/>
            <a:ext cx="3986784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34" rIns="0" bIns="0" anchor="t" anchorCtr="0"/>
          <a:lstStyle>
            <a:lvl1pPr marR="0" lvl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99" name="Google Shape;199;p34"/>
          <p:cNvSpPr txBox="1">
            <a:spLocks noGrp="1"/>
          </p:cNvSpPr>
          <p:nvPr>
            <p:ph type="dt" idx="10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smtClean="0"/>
              <a:t>2018. 10. 04.</a:t>
            </a:r>
            <a:endParaRPr/>
          </a:p>
        </p:txBody>
      </p:sp>
      <p:sp>
        <p:nvSpPr>
          <p:cNvPr id="200" name="Google Shape;200;p34"/>
          <p:cNvSpPr txBox="1">
            <a:spLocks noGrp="1"/>
          </p:cNvSpPr>
          <p:nvPr>
            <p:ph type="ftr" idx="11"/>
          </p:nvPr>
        </p:nvSpPr>
        <p:spPr>
          <a:xfrm>
            <a:off x="1656591" y="4858893"/>
            <a:ext cx="588721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hu-HU" smtClean="0"/>
              <a:t>SZTAKI - Mesterséges Intelligencia NKP Kickoff</a:t>
            </a:r>
            <a:endParaRPr/>
          </a:p>
        </p:txBody>
      </p:sp>
      <p:sp>
        <p:nvSpPr>
          <p:cNvPr id="201" name="Google Shape;201;p34"/>
          <p:cNvSpPr txBox="1">
            <a:spLocks noGrp="1"/>
          </p:cNvSpPr>
          <p:nvPr>
            <p:ph type="sldNum" idx="12"/>
          </p:nvPr>
        </p:nvSpPr>
        <p:spPr>
          <a:xfrm>
            <a:off x="158750" y="4858893"/>
            <a:ext cx="228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hu" smtClean="0"/>
              <a:pPr/>
              <a:t>‹#›</a:t>
            </a:fld>
            <a:endParaRPr lang="hu"/>
          </a:p>
        </p:txBody>
      </p:sp>
      <p:sp>
        <p:nvSpPr>
          <p:cNvPr id="202" name="Google Shape;202;p34"/>
          <p:cNvSpPr>
            <a:spLocks noGrp="1"/>
          </p:cNvSpPr>
          <p:nvPr>
            <p:ph type="pic" idx="3"/>
          </p:nvPr>
        </p:nvSpPr>
        <p:spPr>
          <a:xfrm>
            <a:off x="4700016" y="971550"/>
            <a:ext cx="3986784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34" rIns="0" bIns="0" anchor="t" anchorCtr="0"/>
          <a:lstStyle>
            <a:lvl1pPr marR="0" lvl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03" name="Google Shape;203;p34"/>
          <p:cNvSpPr txBox="1">
            <a:spLocks noGrp="1"/>
          </p:cNvSpPr>
          <p:nvPr>
            <p:ph type="body" idx="1"/>
          </p:nvPr>
        </p:nvSpPr>
        <p:spPr>
          <a:xfrm>
            <a:off x="457200" y="3714751"/>
            <a:ext cx="3986784" cy="847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284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04" name="Google Shape;204;p34"/>
          <p:cNvSpPr txBox="1">
            <a:spLocks noGrp="1"/>
          </p:cNvSpPr>
          <p:nvPr>
            <p:ph type="body" idx="4"/>
          </p:nvPr>
        </p:nvSpPr>
        <p:spPr>
          <a:xfrm>
            <a:off x="4700016" y="3714751"/>
            <a:ext cx="3986784" cy="8478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284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Pictures with Captions">
  <p:cSld name="Three Pictures with Captions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5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 SemiBold"/>
              <a:buNone/>
              <a:defRPr sz="21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07" name="Google Shape;207;p35"/>
          <p:cNvSpPr>
            <a:spLocks noGrp="1"/>
          </p:cNvSpPr>
          <p:nvPr>
            <p:ph type="pic" idx="2"/>
          </p:nvPr>
        </p:nvSpPr>
        <p:spPr>
          <a:xfrm>
            <a:off x="457200" y="971550"/>
            <a:ext cx="256032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34" rIns="0" bIns="0" anchor="t" anchorCtr="0"/>
          <a:lstStyle>
            <a:lvl1pPr marR="0" lvl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08" name="Google Shape;208;p35"/>
          <p:cNvSpPr txBox="1">
            <a:spLocks noGrp="1"/>
          </p:cNvSpPr>
          <p:nvPr>
            <p:ph type="dt" idx="10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smtClean="0"/>
              <a:t>2018. 10. 04.</a:t>
            </a:r>
            <a:endParaRPr/>
          </a:p>
        </p:txBody>
      </p:sp>
      <p:sp>
        <p:nvSpPr>
          <p:cNvPr id="209" name="Google Shape;209;p35"/>
          <p:cNvSpPr txBox="1">
            <a:spLocks noGrp="1"/>
          </p:cNvSpPr>
          <p:nvPr>
            <p:ph type="ftr" idx="11"/>
          </p:nvPr>
        </p:nvSpPr>
        <p:spPr>
          <a:xfrm>
            <a:off x="1656591" y="4858893"/>
            <a:ext cx="588721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hu-HU" smtClean="0"/>
              <a:t>SZTAKI - Mesterséges Intelligencia NKP Kickoff</a:t>
            </a:r>
            <a:endParaRPr/>
          </a:p>
        </p:txBody>
      </p:sp>
      <p:sp>
        <p:nvSpPr>
          <p:cNvPr id="210" name="Google Shape;210;p35"/>
          <p:cNvSpPr txBox="1">
            <a:spLocks noGrp="1"/>
          </p:cNvSpPr>
          <p:nvPr>
            <p:ph type="sldNum" idx="12"/>
          </p:nvPr>
        </p:nvSpPr>
        <p:spPr>
          <a:xfrm>
            <a:off x="158750" y="4858893"/>
            <a:ext cx="228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hu" smtClean="0"/>
              <a:pPr/>
              <a:t>‹#›</a:t>
            </a:fld>
            <a:endParaRPr lang="hu"/>
          </a:p>
        </p:txBody>
      </p:sp>
      <p:sp>
        <p:nvSpPr>
          <p:cNvPr id="211" name="Google Shape;211;p35"/>
          <p:cNvSpPr txBox="1">
            <a:spLocks noGrp="1"/>
          </p:cNvSpPr>
          <p:nvPr>
            <p:ph type="body" idx="1"/>
          </p:nvPr>
        </p:nvSpPr>
        <p:spPr>
          <a:xfrm>
            <a:off x="457200" y="3158544"/>
            <a:ext cx="2560320" cy="1413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284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2" name="Google Shape;212;p35"/>
          <p:cNvSpPr>
            <a:spLocks noGrp="1"/>
          </p:cNvSpPr>
          <p:nvPr>
            <p:ph type="pic" idx="3"/>
          </p:nvPr>
        </p:nvSpPr>
        <p:spPr>
          <a:xfrm>
            <a:off x="3291840" y="971550"/>
            <a:ext cx="256032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34" rIns="0" bIns="0" anchor="t" anchorCtr="0"/>
          <a:lstStyle>
            <a:lvl1pPr marR="0" lvl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3" name="Google Shape;213;p35"/>
          <p:cNvSpPr>
            <a:spLocks noGrp="1"/>
          </p:cNvSpPr>
          <p:nvPr>
            <p:ph type="pic" idx="4"/>
          </p:nvPr>
        </p:nvSpPr>
        <p:spPr>
          <a:xfrm>
            <a:off x="6126481" y="971550"/>
            <a:ext cx="256032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34" rIns="0" bIns="0" anchor="t" anchorCtr="0"/>
          <a:lstStyle>
            <a:lvl1pPr marR="0" lvl="0" algn="ctr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4" name="Google Shape;214;p35"/>
          <p:cNvSpPr txBox="1">
            <a:spLocks noGrp="1"/>
          </p:cNvSpPr>
          <p:nvPr>
            <p:ph type="body" idx="5"/>
          </p:nvPr>
        </p:nvSpPr>
        <p:spPr>
          <a:xfrm>
            <a:off x="3291840" y="3158544"/>
            <a:ext cx="2560320" cy="1413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284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5" name="Google Shape;215;p35"/>
          <p:cNvSpPr txBox="1">
            <a:spLocks noGrp="1"/>
          </p:cNvSpPr>
          <p:nvPr>
            <p:ph type="body" idx="6"/>
          </p:nvPr>
        </p:nvSpPr>
        <p:spPr>
          <a:xfrm>
            <a:off x="6126481" y="3158544"/>
            <a:ext cx="2560320" cy="1413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284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7162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 SemiBold"/>
              <a:buNone/>
              <a:defRPr sz="21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body" idx="1"/>
          </p:nvPr>
        </p:nvSpPr>
        <p:spPr>
          <a:xfrm>
            <a:off x="457200" y="971551"/>
            <a:ext cx="3986784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317307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9192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9827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body" idx="2"/>
          </p:nvPr>
        </p:nvSpPr>
        <p:spPr>
          <a:xfrm>
            <a:off x="4700016" y="971551"/>
            <a:ext cx="3986784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317307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9192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9827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ftr" idx="11"/>
          </p:nvPr>
        </p:nvSpPr>
        <p:spPr>
          <a:xfrm>
            <a:off x="1656591" y="4858893"/>
            <a:ext cx="588721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hu-HU" smtClean="0"/>
              <a:t>SZTAKI - Mesterséges Intelligencia NKP Kickoff</a:t>
            </a:r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158750" y="4858893"/>
            <a:ext cx="228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hu" smtClean="0"/>
              <a:pPr/>
              <a:t>‹#›</a:t>
            </a:fld>
            <a:endParaRPr lang="hu"/>
          </a:p>
        </p:txBody>
      </p:sp>
      <p:sp>
        <p:nvSpPr>
          <p:cNvPr id="70" name="Google Shape;70;p15"/>
          <p:cNvSpPr txBox="1">
            <a:spLocks noGrp="1"/>
          </p:cNvSpPr>
          <p:nvPr>
            <p:ph type="dt" idx="10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smtClean="0"/>
              <a:t>2018. 10. 04.</a:t>
            </a:r>
            <a:endParaRPr/>
          </a:p>
        </p:txBody>
      </p:sp>
      <p:pic>
        <p:nvPicPr>
          <p:cNvPr id="9" name="Kép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211" y="254016"/>
            <a:ext cx="1198557" cy="4656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6"/>
          <p:cNvSpPr txBox="1">
            <a:spLocks noGrp="1"/>
          </p:cNvSpPr>
          <p:nvPr>
            <p:ph type="title"/>
          </p:nvPr>
        </p:nvSpPr>
        <p:spPr>
          <a:xfrm>
            <a:off x="457203" y="228600"/>
            <a:ext cx="8230671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 SemiBold"/>
              <a:buNone/>
              <a:defRPr sz="21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18" name="Google Shape;218;p36"/>
          <p:cNvSpPr txBox="1">
            <a:spLocks noGrp="1"/>
          </p:cNvSpPr>
          <p:nvPr>
            <p:ph type="body" idx="1"/>
          </p:nvPr>
        </p:nvSpPr>
        <p:spPr>
          <a:xfrm rot="5400000">
            <a:off x="2771775" y="-1343024"/>
            <a:ext cx="360045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317307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9192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9827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19" name="Google Shape;219;p36"/>
          <p:cNvSpPr txBox="1">
            <a:spLocks noGrp="1"/>
          </p:cNvSpPr>
          <p:nvPr>
            <p:ph type="dt" idx="10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smtClean="0"/>
              <a:t>2018. 10. 04.</a:t>
            </a:r>
            <a:endParaRPr/>
          </a:p>
        </p:txBody>
      </p:sp>
      <p:sp>
        <p:nvSpPr>
          <p:cNvPr id="220" name="Google Shape;220;p36"/>
          <p:cNvSpPr txBox="1">
            <a:spLocks noGrp="1"/>
          </p:cNvSpPr>
          <p:nvPr>
            <p:ph type="ftr" idx="11"/>
          </p:nvPr>
        </p:nvSpPr>
        <p:spPr>
          <a:xfrm>
            <a:off x="1656591" y="4858893"/>
            <a:ext cx="588721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hu-HU" smtClean="0"/>
              <a:t>SZTAKI - Mesterséges Intelligencia NKP Kickoff</a:t>
            </a:r>
            <a:endParaRPr/>
          </a:p>
        </p:txBody>
      </p:sp>
      <p:sp>
        <p:nvSpPr>
          <p:cNvPr id="221" name="Google Shape;221;p36"/>
          <p:cNvSpPr txBox="1">
            <a:spLocks noGrp="1"/>
          </p:cNvSpPr>
          <p:nvPr>
            <p:ph type="sldNum" idx="12"/>
          </p:nvPr>
        </p:nvSpPr>
        <p:spPr>
          <a:xfrm>
            <a:off x="158750" y="4858893"/>
            <a:ext cx="228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hu" smtClean="0"/>
              <a:pPr/>
              <a:t>‹#›</a:t>
            </a:fld>
            <a:endParaRPr lang="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7"/>
          <p:cNvSpPr txBox="1">
            <a:spLocks noGrp="1"/>
          </p:cNvSpPr>
          <p:nvPr>
            <p:ph type="title"/>
          </p:nvPr>
        </p:nvSpPr>
        <p:spPr>
          <a:xfrm rot="5400000">
            <a:off x="6135625" y="2020825"/>
            <a:ext cx="4343400" cy="75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 SemiBold"/>
              <a:buNone/>
              <a:defRPr sz="21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24" name="Google Shape;224;p37"/>
          <p:cNvSpPr txBox="1">
            <a:spLocks noGrp="1"/>
          </p:cNvSpPr>
          <p:nvPr>
            <p:ph type="body" idx="1"/>
          </p:nvPr>
        </p:nvSpPr>
        <p:spPr>
          <a:xfrm rot="5400000">
            <a:off x="1905000" y="-1219199"/>
            <a:ext cx="4343400" cy="72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317307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9192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9827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25" name="Google Shape;225;p37"/>
          <p:cNvSpPr txBox="1">
            <a:spLocks noGrp="1"/>
          </p:cNvSpPr>
          <p:nvPr>
            <p:ph type="dt" idx="10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smtClean="0"/>
              <a:t>2018. 10. 04.</a:t>
            </a:r>
            <a:endParaRPr/>
          </a:p>
        </p:txBody>
      </p:sp>
      <p:sp>
        <p:nvSpPr>
          <p:cNvPr id="226" name="Google Shape;226;p37"/>
          <p:cNvSpPr txBox="1">
            <a:spLocks noGrp="1"/>
          </p:cNvSpPr>
          <p:nvPr>
            <p:ph type="ftr" idx="11"/>
          </p:nvPr>
        </p:nvSpPr>
        <p:spPr>
          <a:xfrm>
            <a:off x="1656591" y="4858893"/>
            <a:ext cx="588721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hu-HU" smtClean="0"/>
              <a:t>SZTAKI - Mesterséges Intelligencia NKP Kickoff</a:t>
            </a:r>
            <a:endParaRPr/>
          </a:p>
        </p:txBody>
      </p:sp>
      <p:sp>
        <p:nvSpPr>
          <p:cNvPr id="227" name="Google Shape;227;p37"/>
          <p:cNvSpPr txBox="1">
            <a:spLocks noGrp="1"/>
          </p:cNvSpPr>
          <p:nvPr>
            <p:ph type="sldNum" idx="12"/>
          </p:nvPr>
        </p:nvSpPr>
        <p:spPr>
          <a:xfrm>
            <a:off x="158750" y="4858893"/>
            <a:ext cx="228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hu" smtClean="0"/>
              <a:pPr/>
              <a:t>‹#›</a:t>
            </a:fld>
            <a:endParaRPr lang="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Graphical Section Header 3" type="tx">
  <p:cSld name="TITLE_AND_BODY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8"/>
          <p:cNvSpPr txBox="1">
            <a:spLocks noGrp="1"/>
          </p:cNvSpPr>
          <p:nvPr>
            <p:ph type="title"/>
          </p:nvPr>
        </p:nvSpPr>
        <p:spPr>
          <a:xfrm>
            <a:off x="457557" y="228600"/>
            <a:ext cx="6863364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Open Sans SemiBold"/>
              <a:buNone/>
              <a:defRPr sz="33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30" name="Google Shape;230;p38"/>
          <p:cNvSpPr txBox="1">
            <a:spLocks noGrp="1"/>
          </p:cNvSpPr>
          <p:nvPr>
            <p:ph type="body" idx="1"/>
          </p:nvPr>
        </p:nvSpPr>
        <p:spPr>
          <a:xfrm>
            <a:off x="4289535" y="1771650"/>
            <a:ext cx="3032109" cy="302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317307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9192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9827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231" name="Google Shape;231;p38"/>
          <p:cNvSpPr txBox="1">
            <a:spLocks noGrp="1"/>
          </p:cNvSpPr>
          <p:nvPr>
            <p:ph type="sldNum" idx="12"/>
          </p:nvPr>
        </p:nvSpPr>
        <p:spPr>
          <a:xfrm>
            <a:off x="158750" y="4858893"/>
            <a:ext cx="228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hu" smtClean="0"/>
              <a:pPr/>
              <a:t>‹#›</a:t>
            </a:fld>
            <a:endParaRPr lang="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6" y="228600"/>
            <a:ext cx="7144539" cy="5715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Digitális Környezetünk Fenyegetettsége a Mindennapokban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marL="0" algn="l" defTabSz="685476" rtl="0" eaLnBrk="1" latinLnBrk="0" hangingPunct="1">
              <a:defRPr lang="hu-HU" sz="1200" kern="120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hu-HU" smtClean="0"/>
              <a:t>2017. 11. 09.</a:t>
            </a:r>
            <a:endParaRPr lang="en-US" dirty="0"/>
          </a:p>
        </p:txBody>
      </p:sp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041" y="254016"/>
            <a:ext cx="1416475" cy="55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5715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971550"/>
            <a:ext cx="3986784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 baseline="0"/>
            </a:lvl1pPr>
            <a:lvl2pPr marL="342946" indent="0">
              <a:buNone/>
              <a:defRPr sz="1500" b="1"/>
            </a:lvl2pPr>
            <a:lvl3pPr marL="685891" indent="0">
              <a:buNone/>
              <a:defRPr sz="140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1257300"/>
            <a:ext cx="3986784" cy="33147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00016" y="971550"/>
            <a:ext cx="3986784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 baseline="0"/>
            </a:lvl1pPr>
            <a:lvl2pPr marL="342946" indent="0">
              <a:buNone/>
              <a:defRPr sz="1500" b="1"/>
            </a:lvl2pPr>
            <a:lvl3pPr marL="685891" indent="0">
              <a:buNone/>
              <a:defRPr sz="140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700016" y="1257300"/>
            <a:ext cx="3986784" cy="33147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Big Data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marL="0" algn="l" defTabSz="685891" rtl="0" eaLnBrk="1" latinLnBrk="0" hangingPunct="1">
              <a:defRPr lang="hu-HU" sz="1200" kern="120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hu-HU" smtClean="0"/>
              <a:t>2018. 05. 29.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05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683" indent="0" algn="ctr">
              <a:buNone/>
              <a:defRPr sz="1500"/>
            </a:lvl2pPr>
            <a:lvl3pPr marL="685385" indent="0" algn="ctr">
              <a:buNone/>
              <a:defRPr sz="1400"/>
            </a:lvl3pPr>
            <a:lvl4pPr marL="1028069" indent="0" algn="ctr">
              <a:buNone/>
              <a:defRPr sz="1200"/>
            </a:lvl4pPr>
            <a:lvl5pPr marL="1370771" indent="0" algn="ctr">
              <a:buNone/>
              <a:defRPr sz="1200"/>
            </a:lvl5pPr>
            <a:lvl6pPr marL="1713453" indent="0" algn="ctr">
              <a:buNone/>
              <a:defRPr sz="1200"/>
            </a:lvl6pPr>
            <a:lvl7pPr marL="2056154" indent="0" algn="ctr">
              <a:buNone/>
              <a:defRPr sz="1200"/>
            </a:lvl7pPr>
            <a:lvl8pPr marL="2398840" indent="0" algn="ctr">
              <a:buNone/>
              <a:defRPr sz="1200"/>
            </a:lvl8pPr>
            <a:lvl9pPr marL="2741526" indent="0" algn="ctr">
              <a:buNone/>
              <a:defRPr sz="12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2018. 10. 04.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SZTAKI - Mesterséges Intelligencia NKP Kickoff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57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2018. 10. 04.</a:t>
            </a: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/>
              <a:t>SZTAKI - Mesterséges Intelligencia NKP Kickoff</a:t>
            </a:r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ECFDF-B4B8-4D79-9C23-DD008FAF0A0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963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2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68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38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0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77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345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615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88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15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2018. 10. 04.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SZTAKI - Mesterséges Intelligencia NKP Kickoff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15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2018. 10. 04.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SZTAKI - Mesterséges Intelligencia NKP Kickoff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52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83" indent="0">
              <a:buNone/>
              <a:defRPr sz="1500" b="1"/>
            </a:lvl2pPr>
            <a:lvl3pPr marL="685385" indent="0">
              <a:buNone/>
              <a:defRPr sz="1400" b="1"/>
            </a:lvl3pPr>
            <a:lvl4pPr marL="1028069" indent="0">
              <a:buNone/>
              <a:defRPr sz="1200" b="1"/>
            </a:lvl4pPr>
            <a:lvl5pPr marL="1370771" indent="0">
              <a:buNone/>
              <a:defRPr sz="1200" b="1"/>
            </a:lvl5pPr>
            <a:lvl6pPr marL="1713453" indent="0">
              <a:buNone/>
              <a:defRPr sz="1200" b="1"/>
            </a:lvl6pPr>
            <a:lvl7pPr marL="2056154" indent="0">
              <a:buNone/>
              <a:defRPr sz="1200" b="1"/>
            </a:lvl7pPr>
            <a:lvl8pPr marL="2398840" indent="0">
              <a:buNone/>
              <a:defRPr sz="1200" b="1"/>
            </a:lvl8pPr>
            <a:lvl9pPr marL="2741526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3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683" indent="0">
              <a:buNone/>
              <a:defRPr sz="1500" b="1"/>
            </a:lvl2pPr>
            <a:lvl3pPr marL="685385" indent="0">
              <a:buNone/>
              <a:defRPr sz="1400" b="1"/>
            </a:lvl3pPr>
            <a:lvl4pPr marL="1028069" indent="0">
              <a:buNone/>
              <a:defRPr sz="1200" b="1"/>
            </a:lvl4pPr>
            <a:lvl5pPr marL="1370771" indent="0">
              <a:buNone/>
              <a:defRPr sz="1200" b="1"/>
            </a:lvl5pPr>
            <a:lvl6pPr marL="1713453" indent="0">
              <a:buNone/>
              <a:defRPr sz="1200" b="1"/>
            </a:lvl6pPr>
            <a:lvl7pPr marL="2056154" indent="0">
              <a:buNone/>
              <a:defRPr sz="1200" b="1"/>
            </a:lvl7pPr>
            <a:lvl8pPr marL="2398840" indent="0">
              <a:buNone/>
              <a:defRPr sz="1200" b="1"/>
            </a:lvl8pPr>
            <a:lvl9pPr marL="2741526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3" y="1878807"/>
            <a:ext cx="3887391" cy="2763441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2018. 10. 04.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SZTAKI - Mesterséges Intelligencia NKP Kickoff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81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6858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Open Sans SemiBold"/>
              <a:buNone/>
              <a:defRPr sz="33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94" name="Google Shape;94;p19"/>
          <p:cNvSpPr txBox="1">
            <a:spLocks noGrp="1"/>
          </p:cNvSpPr>
          <p:nvPr>
            <p:ph type="body" idx="1"/>
          </p:nvPr>
        </p:nvSpPr>
        <p:spPr>
          <a:xfrm>
            <a:off x="457200" y="1828800"/>
            <a:ext cx="6858000" cy="237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28459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8A90B5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8A90B5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0B5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A90B5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0B5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8A90B5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0B5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A90B5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0B5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8A90B5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0B5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A90B5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0B5"/>
              </a:buClr>
              <a:buSzPts val="800"/>
              <a:buFont typeface="Arial"/>
              <a:buNone/>
              <a:defRPr sz="1100" b="0" i="0" u="none" strike="noStrike" cap="none">
                <a:solidFill>
                  <a:srgbClr val="8A90B5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2845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A90B5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A90B5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95" name="Google Shape;95;p19"/>
          <p:cNvSpPr txBox="1">
            <a:spLocks noGrp="1"/>
          </p:cNvSpPr>
          <p:nvPr>
            <p:ph type="dt" idx="10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smtClean="0"/>
              <a:t>2018. 10. 04.</a:t>
            </a:r>
            <a:endParaRPr/>
          </a:p>
        </p:txBody>
      </p:sp>
      <p:sp>
        <p:nvSpPr>
          <p:cNvPr id="96" name="Google Shape;96;p19"/>
          <p:cNvSpPr txBox="1">
            <a:spLocks noGrp="1"/>
          </p:cNvSpPr>
          <p:nvPr>
            <p:ph type="ftr" idx="11"/>
          </p:nvPr>
        </p:nvSpPr>
        <p:spPr>
          <a:xfrm>
            <a:off x="1656591" y="4858893"/>
            <a:ext cx="588721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hu-HU" smtClean="0"/>
              <a:t>SZTAKI - Mesterséges Intelligencia NKP Kickoff</a:t>
            </a:r>
            <a:endParaRPr/>
          </a:p>
        </p:txBody>
      </p:sp>
      <p:sp>
        <p:nvSpPr>
          <p:cNvPr id="97" name="Google Shape;97;p19"/>
          <p:cNvSpPr txBox="1">
            <a:spLocks noGrp="1"/>
          </p:cNvSpPr>
          <p:nvPr>
            <p:ph type="sldNum" idx="12"/>
          </p:nvPr>
        </p:nvSpPr>
        <p:spPr>
          <a:xfrm>
            <a:off x="158750" y="4858893"/>
            <a:ext cx="228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hu" smtClean="0"/>
              <a:pPr/>
              <a:t>‹#›</a:t>
            </a:fld>
            <a:endParaRPr lang="h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2018. 10. 04.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SZTAKI - Mesterséges Intelligencia NKP Kickoff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2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2018. 10. 04.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SZTAKI - Mesterséges Intelligencia NKP Kickoff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35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83" indent="0">
              <a:buNone/>
              <a:defRPr sz="1100"/>
            </a:lvl2pPr>
            <a:lvl3pPr marL="685385" indent="0">
              <a:buNone/>
              <a:defRPr sz="900"/>
            </a:lvl3pPr>
            <a:lvl4pPr marL="1028069" indent="0">
              <a:buNone/>
              <a:defRPr sz="800"/>
            </a:lvl4pPr>
            <a:lvl5pPr marL="1370771" indent="0">
              <a:buNone/>
              <a:defRPr sz="800"/>
            </a:lvl5pPr>
            <a:lvl6pPr marL="1713453" indent="0">
              <a:buNone/>
              <a:defRPr sz="800"/>
            </a:lvl6pPr>
            <a:lvl7pPr marL="2056154" indent="0">
              <a:buNone/>
              <a:defRPr sz="800"/>
            </a:lvl7pPr>
            <a:lvl8pPr marL="2398840" indent="0">
              <a:buNone/>
              <a:defRPr sz="800"/>
            </a:lvl8pPr>
            <a:lvl9pPr marL="2741526" indent="0">
              <a:buNone/>
              <a:defRPr sz="8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2018. 10. 04.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SZTAKI - Mesterséges Intelligencia NKP Kickoff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90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8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683" indent="0">
              <a:buNone/>
              <a:defRPr sz="2100"/>
            </a:lvl2pPr>
            <a:lvl3pPr marL="685385" indent="0">
              <a:buNone/>
              <a:defRPr sz="1800"/>
            </a:lvl3pPr>
            <a:lvl4pPr marL="1028069" indent="0">
              <a:buNone/>
              <a:defRPr sz="1500"/>
            </a:lvl4pPr>
            <a:lvl5pPr marL="1370771" indent="0">
              <a:buNone/>
              <a:defRPr sz="1500"/>
            </a:lvl5pPr>
            <a:lvl6pPr marL="1713453" indent="0">
              <a:buNone/>
              <a:defRPr sz="1500"/>
            </a:lvl6pPr>
            <a:lvl7pPr marL="2056154" indent="0">
              <a:buNone/>
              <a:defRPr sz="1500"/>
            </a:lvl7pPr>
            <a:lvl8pPr marL="2398840" indent="0">
              <a:buNone/>
              <a:defRPr sz="1500"/>
            </a:lvl8pPr>
            <a:lvl9pPr marL="2741526" indent="0">
              <a:buNone/>
              <a:defRPr sz="15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3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683" indent="0">
              <a:buNone/>
              <a:defRPr sz="1100"/>
            </a:lvl2pPr>
            <a:lvl3pPr marL="685385" indent="0">
              <a:buNone/>
              <a:defRPr sz="900"/>
            </a:lvl3pPr>
            <a:lvl4pPr marL="1028069" indent="0">
              <a:buNone/>
              <a:defRPr sz="800"/>
            </a:lvl4pPr>
            <a:lvl5pPr marL="1370771" indent="0">
              <a:buNone/>
              <a:defRPr sz="800"/>
            </a:lvl5pPr>
            <a:lvl6pPr marL="1713453" indent="0">
              <a:buNone/>
              <a:defRPr sz="800"/>
            </a:lvl6pPr>
            <a:lvl7pPr marL="2056154" indent="0">
              <a:buNone/>
              <a:defRPr sz="800"/>
            </a:lvl7pPr>
            <a:lvl8pPr marL="2398840" indent="0">
              <a:buNone/>
              <a:defRPr sz="800"/>
            </a:lvl8pPr>
            <a:lvl9pPr marL="2741526" indent="0">
              <a:buNone/>
              <a:defRPr sz="8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2018. 10. 04.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SZTAKI - Mesterséges Intelligencia NKP Kickoff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83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2018. 10. 04.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SZTAKI - Mesterséges Intelligencia NKP Kickoff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39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81" y="273865"/>
            <a:ext cx="1971675" cy="4358879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3" y="273865"/>
            <a:ext cx="5800725" cy="4358879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2018. 10. 04.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SZTAKI - Mesterséges Intelligencia NKP Kickoff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55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dia - egy sor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 hasCustomPrompt="1"/>
          </p:nvPr>
        </p:nvSpPr>
        <p:spPr>
          <a:xfrm>
            <a:off x="1142100" y="1283515"/>
            <a:ext cx="7560000" cy="660633"/>
          </a:xfrm>
          <a:prstGeom prst="rect">
            <a:avLst/>
          </a:prstGeom>
        </p:spPr>
        <p:txBody>
          <a:bodyPr anchor="b"/>
          <a:lstStyle>
            <a:lvl1pPr algn="l">
              <a:defRPr sz="4500" cap="all" baseline="0">
                <a:solidFill>
                  <a:schemeClr val="bg1"/>
                </a:solidFill>
                <a:latin typeface="Garamond" pitchFamily="18" charset="0"/>
              </a:defRPr>
            </a:lvl1pPr>
          </a:lstStyle>
          <a:p>
            <a:r>
              <a:rPr lang="hu-HU" dirty="0" smtClean="0"/>
              <a:t>A prezentáció címe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 hasCustomPrompt="1"/>
          </p:nvPr>
        </p:nvSpPr>
        <p:spPr>
          <a:xfrm>
            <a:off x="1142100" y="2051110"/>
            <a:ext cx="7560000" cy="5473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cap="all" baseline="0"/>
            </a:lvl1pPr>
            <a:lvl2pPr marL="342683" indent="0" algn="ctr">
              <a:buNone/>
              <a:defRPr sz="1500"/>
            </a:lvl2pPr>
            <a:lvl3pPr marL="685385" indent="0" algn="ctr">
              <a:buNone/>
              <a:defRPr sz="1400"/>
            </a:lvl3pPr>
            <a:lvl4pPr marL="1028069" indent="0" algn="ctr">
              <a:buNone/>
              <a:defRPr sz="1200"/>
            </a:lvl4pPr>
            <a:lvl5pPr marL="1370771" indent="0" algn="ctr">
              <a:buNone/>
              <a:defRPr sz="1200"/>
            </a:lvl5pPr>
            <a:lvl6pPr marL="1713453" indent="0" algn="ctr">
              <a:buNone/>
              <a:defRPr sz="1200"/>
            </a:lvl6pPr>
            <a:lvl7pPr marL="2056154" indent="0" algn="ctr">
              <a:buNone/>
              <a:defRPr sz="1200"/>
            </a:lvl7pPr>
            <a:lvl8pPr marL="2398840" indent="0" algn="ctr">
              <a:buNone/>
              <a:defRPr sz="1200"/>
            </a:lvl8pPr>
            <a:lvl9pPr marL="2741526" indent="0" algn="ctr">
              <a:buNone/>
              <a:defRPr sz="1200"/>
            </a:lvl9pPr>
          </a:lstStyle>
          <a:p>
            <a:r>
              <a:rPr lang="hu-HU" dirty="0" smtClean="0"/>
              <a:t>Alcíme egy sorban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5984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17" y="2072640"/>
            <a:ext cx="6858001" cy="1165860"/>
          </a:xfrm>
        </p:spPr>
        <p:txBody>
          <a:bodyPr/>
          <a:lstStyle>
            <a:lvl1pPr>
              <a:defRPr sz="3800" spc="-75" baseline="0"/>
            </a:lvl1pPr>
          </a:lstStyle>
          <a:p>
            <a:r>
              <a:rPr lang="hu-HU" dirty="0" smtClean="0"/>
              <a:t>Főcím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17" y="3314700"/>
            <a:ext cx="6858001" cy="891540"/>
          </a:xfrm>
        </p:spPr>
        <p:txBody>
          <a:bodyPr>
            <a:noAutofit/>
          </a:bodyPr>
          <a:lstStyle>
            <a:lvl1pPr marL="0" indent="0" algn="l">
              <a:spcBef>
                <a:spcPts val="450"/>
              </a:spcBef>
              <a:buNone/>
              <a:defRPr>
                <a:solidFill>
                  <a:schemeClr val="tx1"/>
                </a:solidFill>
              </a:defRPr>
            </a:lvl1pPr>
            <a:lvl2pPr marL="3426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3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0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8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15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Alcím, szövegdoboz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Kép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540" y="171451"/>
            <a:ext cx="3648177" cy="739658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marL="0" algn="l" defTabSz="685385" rtl="0" eaLnBrk="1" latinLnBrk="0" hangingPunct="1">
              <a:defRPr lang="hu-HU" sz="1200" kern="120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2018. 10. 04.</a:t>
            </a:r>
            <a:endParaRPr lang="hu-HU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6591" y="4858893"/>
            <a:ext cx="5887210" cy="16459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SZTAKI - Mesterséges Intelligencia NKP Kickoff</a:t>
            </a:r>
            <a:endParaRPr lang="en-US" dirty="0"/>
          </a:p>
        </p:txBody>
      </p:sp>
      <p:pic>
        <p:nvPicPr>
          <p:cNvPr id="8" name="Picture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1" t="73460" r="5935" b="4786"/>
          <a:stretch/>
        </p:blipFill>
        <p:spPr>
          <a:xfrm>
            <a:off x="6335039" y="4279249"/>
            <a:ext cx="2808979" cy="86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7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17" y="228600"/>
            <a:ext cx="6858001" cy="1371600"/>
          </a:xfrm>
        </p:spPr>
        <p:txBody>
          <a:bodyPr anchor="t"/>
          <a:lstStyle>
            <a:lvl1pPr algn="l">
              <a:defRPr sz="3300" b="1" cap="none" spc="-75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17" y="1828800"/>
            <a:ext cx="6858001" cy="2377440"/>
          </a:xfrm>
        </p:spPr>
        <p:txBody>
          <a:bodyPr anchor="t">
            <a:noAutofit/>
          </a:bodyPr>
          <a:lstStyle>
            <a:lvl1pPr marL="0" indent="0">
              <a:spcBef>
                <a:spcPts val="450"/>
              </a:spcBef>
              <a:buNone/>
              <a:defRPr sz="1400">
                <a:solidFill>
                  <a:schemeClr val="tx1"/>
                </a:solidFill>
              </a:defRPr>
            </a:lvl1pPr>
            <a:lvl2pPr marL="3426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38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06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077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453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15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884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152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smtClean="0"/>
              <a:t>Szövegdoboz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2018. 10. 04.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SZTAKI - Mesterséges Intelligencia NKP Kickoff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9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17" y="228600"/>
            <a:ext cx="6858001" cy="742950"/>
          </a:xfrm>
        </p:spPr>
        <p:txBody>
          <a:bodyPr anchor="t"/>
          <a:lstStyle>
            <a:lvl1pPr algn="l">
              <a:defRPr sz="3300" b="1" cap="none" spc="-75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6151" y="1143000"/>
            <a:ext cx="6859787" cy="348615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1" t="73460" r="5935" b="4786"/>
          <a:stretch/>
        </p:blipFill>
        <p:spPr>
          <a:xfrm>
            <a:off x="6335039" y="4279249"/>
            <a:ext cx="2808979" cy="86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5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aphical Section Header 2">
  <p:cSld name="Graphical Section Header 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6858000" cy="74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Open Sans SemiBold"/>
              <a:buNone/>
              <a:defRPr sz="33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0" name="Google Shape;100;p20"/>
          <p:cNvSpPr>
            <a:spLocks noGrp="1"/>
          </p:cNvSpPr>
          <p:nvPr>
            <p:ph type="pic" idx="2"/>
          </p:nvPr>
        </p:nvSpPr>
        <p:spPr>
          <a:xfrm>
            <a:off x="456129" y="1143000"/>
            <a:ext cx="6859786" cy="3486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17" y="228600"/>
            <a:ext cx="6858001" cy="1371600"/>
          </a:xfrm>
        </p:spPr>
        <p:txBody>
          <a:bodyPr anchor="t"/>
          <a:lstStyle>
            <a:lvl1pPr algn="l">
              <a:defRPr sz="3300" b="1" cap="none" spc="-75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6128" y="1771650"/>
            <a:ext cx="3715718" cy="302895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286178" y="1771650"/>
            <a:ext cx="3029739" cy="3028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5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1" t="73460" r="5935" b="4786"/>
          <a:stretch/>
        </p:blipFill>
        <p:spPr>
          <a:xfrm>
            <a:off x="6335039" y="4279249"/>
            <a:ext cx="2808979" cy="86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5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6151" y="342900"/>
            <a:ext cx="8288909" cy="4457700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1" t="73460" r="5935" b="4786"/>
          <a:stretch/>
        </p:blipFill>
        <p:spPr>
          <a:xfrm>
            <a:off x="6335039" y="4279249"/>
            <a:ext cx="2808979" cy="86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2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7" y="228600"/>
            <a:ext cx="7144539" cy="5715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Kép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341" y="454069"/>
            <a:ext cx="1107209" cy="346034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marL="0" algn="l" defTabSz="685385" rtl="0" eaLnBrk="1" latinLnBrk="0" hangingPunct="1">
              <a:defRPr lang="hu-HU" sz="1200" kern="120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2018. 10. 04.</a:t>
            </a:r>
            <a:endParaRPr lang="hu-HU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6591" y="4858893"/>
            <a:ext cx="5887210" cy="16459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SZTAKI - Mesterséges Intelligencia NKP Kickoff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67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28600"/>
            <a:ext cx="7373198" cy="5715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2018. 10. 04.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SZTAKI - Mesterséges Intelligencia NKP Kickoff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17" y="850392"/>
            <a:ext cx="8229601" cy="20574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400"/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/>
            </a:lvl4pPr>
            <a:lvl5pPr marL="0" indent="0">
              <a:spcBef>
                <a:spcPts val="0"/>
              </a:spcBef>
              <a:buNone/>
              <a:defRPr sz="1400"/>
            </a:lvl5pPr>
            <a:lvl6pPr marL="0" indent="0">
              <a:spcBef>
                <a:spcPts val="0"/>
              </a:spcBef>
              <a:buNone/>
              <a:defRPr sz="1400"/>
            </a:lvl6pPr>
            <a:lvl7pPr marL="0" indent="0">
              <a:spcBef>
                <a:spcPts val="0"/>
              </a:spcBef>
              <a:buNone/>
              <a:defRPr sz="1400"/>
            </a:lvl7pPr>
            <a:lvl8pPr marL="0" indent="0">
              <a:spcBef>
                <a:spcPts val="0"/>
              </a:spcBef>
              <a:buNone/>
              <a:defRPr sz="1400"/>
            </a:lvl8pPr>
            <a:lvl9pPr marL="0" indent="0">
              <a:spcBef>
                <a:spcPts val="0"/>
              </a:spcBef>
              <a:buNone/>
              <a:defRPr sz="14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17" y="1257322"/>
            <a:ext cx="8229601" cy="3314701"/>
          </a:xfrm>
        </p:spPr>
        <p:txBody>
          <a:bodyPr/>
          <a:lstStyle/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pic>
        <p:nvPicPr>
          <p:cNvPr id="9" name="Kép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351" y="514353"/>
            <a:ext cx="674523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4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1" y="228600"/>
            <a:ext cx="7373198" cy="5715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2018. 10. 04.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SZTAKI - Mesterséges Intelligencia NKP Kickoff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17" y="850392"/>
            <a:ext cx="8229601" cy="20574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400"/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/>
            </a:lvl4pPr>
            <a:lvl5pPr marL="0" indent="0">
              <a:spcBef>
                <a:spcPts val="0"/>
              </a:spcBef>
              <a:buNone/>
              <a:defRPr sz="1400"/>
            </a:lvl5pPr>
            <a:lvl6pPr marL="0" indent="0">
              <a:spcBef>
                <a:spcPts val="0"/>
              </a:spcBef>
              <a:buNone/>
              <a:defRPr sz="1400"/>
            </a:lvl6pPr>
            <a:lvl7pPr marL="0" indent="0">
              <a:spcBef>
                <a:spcPts val="0"/>
              </a:spcBef>
              <a:buNone/>
              <a:defRPr sz="1400"/>
            </a:lvl7pPr>
            <a:lvl8pPr marL="0" indent="0">
              <a:spcBef>
                <a:spcPts val="0"/>
              </a:spcBef>
              <a:buNone/>
              <a:defRPr sz="1400"/>
            </a:lvl8pPr>
            <a:lvl9pPr marL="0" indent="0">
              <a:spcBef>
                <a:spcPts val="0"/>
              </a:spcBef>
              <a:buNone/>
              <a:defRPr sz="14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217" y="1246418"/>
            <a:ext cx="8229601" cy="20574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400"/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/>
            </a:lvl4pPr>
            <a:lvl5pPr marL="0" indent="0">
              <a:spcBef>
                <a:spcPts val="0"/>
              </a:spcBef>
              <a:buNone/>
              <a:defRPr sz="1400"/>
            </a:lvl5pPr>
            <a:lvl6pPr marL="0" indent="0">
              <a:spcBef>
                <a:spcPts val="0"/>
              </a:spcBef>
              <a:buNone/>
              <a:defRPr sz="1400"/>
            </a:lvl6pPr>
            <a:lvl7pPr marL="0" indent="0">
              <a:spcBef>
                <a:spcPts val="0"/>
              </a:spcBef>
              <a:buNone/>
              <a:defRPr sz="1400"/>
            </a:lvl7pPr>
            <a:lvl8pPr marL="0" indent="0">
              <a:spcBef>
                <a:spcPts val="0"/>
              </a:spcBef>
              <a:buNone/>
              <a:defRPr sz="1400"/>
            </a:lvl8pPr>
            <a:lvl9pPr marL="0" indent="0">
              <a:spcBef>
                <a:spcPts val="0"/>
              </a:spcBef>
              <a:buNone/>
              <a:defRPr sz="1400"/>
            </a:lvl9pPr>
          </a:lstStyle>
          <a:p>
            <a:pPr lvl="0"/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17" y="1543050"/>
            <a:ext cx="8229601" cy="3028950"/>
          </a:xfrm>
        </p:spPr>
        <p:txBody>
          <a:bodyPr/>
          <a:lstStyle/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pic>
        <p:nvPicPr>
          <p:cNvPr id="10" name="Kép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351" y="514353"/>
            <a:ext cx="674523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52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2018. 10. 04.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SZTAKI - Mesterséges Intelligencia NKP Kickoff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71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2018. 10. 04.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SZTAKI - Mesterséges Intelligencia NKP Kickoff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17" y="850413"/>
            <a:ext cx="8229601" cy="195431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400"/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/>
            </a:lvl4pPr>
            <a:lvl5pPr marL="0" indent="0">
              <a:spcBef>
                <a:spcPts val="0"/>
              </a:spcBef>
              <a:buNone/>
              <a:defRPr sz="1400"/>
            </a:lvl5pPr>
            <a:lvl6pPr marL="0" indent="0">
              <a:spcBef>
                <a:spcPts val="0"/>
              </a:spcBef>
              <a:buNone/>
              <a:defRPr sz="1400"/>
            </a:lvl6pPr>
            <a:lvl7pPr marL="0" indent="0">
              <a:spcBef>
                <a:spcPts val="0"/>
              </a:spcBef>
              <a:buNone/>
              <a:defRPr sz="1400"/>
            </a:lvl7pPr>
            <a:lvl8pPr marL="0" indent="0">
              <a:spcBef>
                <a:spcPts val="0"/>
              </a:spcBef>
              <a:buNone/>
              <a:defRPr sz="1400"/>
            </a:lvl8pPr>
            <a:lvl9pPr marL="0" indent="0">
              <a:spcBef>
                <a:spcPts val="0"/>
              </a:spcBef>
              <a:buNone/>
              <a:defRPr sz="14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8959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2018. 10. 04.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SZTAKI - Mesterséges Intelligencia NKP Kickoff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70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2" y="228600"/>
            <a:ext cx="7162800" cy="5715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22" y="971551"/>
            <a:ext cx="3986785" cy="3600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00038" y="971551"/>
            <a:ext cx="3986785" cy="3600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Kép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341" y="454069"/>
            <a:ext cx="907585" cy="346034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3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marL="0" algn="l" defTabSz="685385" rtl="0" eaLnBrk="1" latinLnBrk="0" hangingPunct="1">
              <a:defRPr lang="hu-HU" sz="1200" kern="120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2018. 10. 04.</a:t>
            </a:r>
            <a:endParaRPr lang="hu-HU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6591" y="4858893"/>
            <a:ext cx="5887210" cy="16459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SZTAKI - Mesterséges Intelligencia NKP Kickoff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29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17" y="228600"/>
            <a:ext cx="8229601" cy="5715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22" y="971550"/>
            <a:ext cx="3986785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 baseline="0"/>
            </a:lvl1pPr>
            <a:lvl2pPr marL="342683" indent="0">
              <a:buNone/>
              <a:defRPr sz="1500" b="1"/>
            </a:lvl2pPr>
            <a:lvl3pPr marL="685385" indent="0">
              <a:buNone/>
              <a:defRPr sz="1400" b="1"/>
            </a:lvl3pPr>
            <a:lvl4pPr marL="1028069" indent="0">
              <a:buNone/>
              <a:defRPr sz="1200" b="1"/>
            </a:lvl4pPr>
            <a:lvl5pPr marL="1370771" indent="0">
              <a:buNone/>
              <a:defRPr sz="1200" b="1"/>
            </a:lvl5pPr>
            <a:lvl6pPr marL="1713453" indent="0">
              <a:buNone/>
              <a:defRPr sz="1200" b="1"/>
            </a:lvl6pPr>
            <a:lvl7pPr marL="2056154" indent="0">
              <a:buNone/>
              <a:defRPr sz="1200" b="1"/>
            </a:lvl7pPr>
            <a:lvl8pPr marL="2398840" indent="0">
              <a:buNone/>
              <a:defRPr sz="1200" b="1"/>
            </a:lvl8pPr>
            <a:lvl9pPr marL="2741526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22" y="1257322"/>
            <a:ext cx="3986785" cy="33147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00038" y="971550"/>
            <a:ext cx="3986785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 baseline="0"/>
            </a:lvl1pPr>
            <a:lvl2pPr marL="342683" indent="0">
              <a:buNone/>
              <a:defRPr sz="1500" b="1"/>
            </a:lvl2pPr>
            <a:lvl3pPr marL="685385" indent="0">
              <a:buNone/>
              <a:defRPr sz="1400" b="1"/>
            </a:lvl3pPr>
            <a:lvl4pPr marL="1028069" indent="0">
              <a:buNone/>
              <a:defRPr sz="1200" b="1"/>
            </a:lvl4pPr>
            <a:lvl5pPr marL="1370771" indent="0">
              <a:buNone/>
              <a:defRPr sz="1200" b="1"/>
            </a:lvl5pPr>
            <a:lvl6pPr marL="1713453" indent="0">
              <a:buNone/>
              <a:defRPr sz="1200" b="1"/>
            </a:lvl6pPr>
            <a:lvl7pPr marL="2056154" indent="0">
              <a:buNone/>
              <a:defRPr sz="1200" b="1"/>
            </a:lvl7pPr>
            <a:lvl8pPr marL="2398840" indent="0">
              <a:buNone/>
              <a:defRPr sz="1200" b="1"/>
            </a:lvl8pPr>
            <a:lvl9pPr marL="2741526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700038" y="1257322"/>
            <a:ext cx="3986785" cy="33147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2018. 10. 04.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SZTAKI - Mesterséges Intelligencia NKP Kickoff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7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aphical Section Header 3">
  <p:cSld name="Graphical Section Header 3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68580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Open Sans SemiBold"/>
              <a:buNone/>
              <a:defRPr sz="33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3" name="Google Shape;103;p21"/>
          <p:cNvSpPr>
            <a:spLocks noGrp="1"/>
          </p:cNvSpPr>
          <p:nvPr>
            <p:ph type="chart" idx="2"/>
          </p:nvPr>
        </p:nvSpPr>
        <p:spPr>
          <a:xfrm>
            <a:off x="456129" y="1771650"/>
            <a:ext cx="3715718" cy="302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>
            <a:off x="4286178" y="1771650"/>
            <a:ext cx="3029739" cy="302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317307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9192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9827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17" y="850413"/>
            <a:ext cx="8229601" cy="195431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400"/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/>
            </a:lvl4pPr>
            <a:lvl5pPr marL="0" indent="0">
              <a:spcBef>
                <a:spcPts val="0"/>
              </a:spcBef>
              <a:buNone/>
              <a:defRPr sz="1400"/>
            </a:lvl5pPr>
            <a:lvl6pPr marL="0" indent="0">
              <a:spcBef>
                <a:spcPts val="0"/>
              </a:spcBef>
              <a:buNone/>
              <a:defRPr sz="1400"/>
            </a:lvl6pPr>
            <a:lvl7pPr marL="0" indent="0">
              <a:spcBef>
                <a:spcPts val="0"/>
              </a:spcBef>
              <a:buNone/>
              <a:defRPr sz="1400"/>
            </a:lvl7pPr>
            <a:lvl8pPr marL="0" indent="0">
              <a:spcBef>
                <a:spcPts val="0"/>
              </a:spcBef>
              <a:buNone/>
              <a:defRPr sz="1400"/>
            </a:lvl8pPr>
            <a:lvl9pPr marL="0" indent="0">
              <a:spcBef>
                <a:spcPts val="0"/>
              </a:spcBef>
              <a:buNone/>
              <a:defRPr sz="14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17" y="228600"/>
            <a:ext cx="8229601" cy="5715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22" y="1257299"/>
            <a:ext cx="3986785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/>
            </a:lvl1pPr>
            <a:lvl2pPr marL="342683" indent="0">
              <a:buNone/>
              <a:defRPr sz="1500" b="1"/>
            </a:lvl2pPr>
            <a:lvl3pPr marL="685385" indent="0">
              <a:buNone/>
              <a:defRPr sz="1400" b="1"/>
            </a:lvl3pPr>
            <a:lvl4pPr marL="1028069" indent="0">
              <a:buNone/>
              <a:defRPr sz="1200" b="1"/>
            </a:lvl4pPr>
            <a:lvl5pPr marL="1370771" indent="0">
              <a:buNone/>
              <a:defRPr sz="1200" b="1"/>
            </a:lvl5pPr>
            <a:lvl6pPr marL="1713453" indent="0">
              <a:buNone/>
              <a:defRPr sz="1200" b="1"/>
            </a:lvl6pPr>
            <a:lvl7pPr marL="2056154" indent="0">
              <a:buNone/>
              <a:defRPr sz="1200" b="1"/>
            </a:lvl7pPr>
            <a:lvl8pPr marL="2398840" indent="0">
              <a:buNone/>
              <a:defRPr sz="1200" b="1"/>
            </a:lvl8pPr>
            <a:lvl9pPr marL="2741526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22" y="1543051"/>
            <a:ext cx="3986785" cy="30289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00038" y="1257299"/>
            <a:ext cx="3986785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/>
            </a:lvl1pPr>
            <a:lvl2pPr marL="342683" indent="0">
              <a:buNone/>
              <a:defRPr sz="1500" b="1"/>
            </a:lvl2pPr>
            <a:lvl3pPr marL="685385" indent="0">
              <a:buNone/>
              <a:defRPr sz="1400" b="1"/>
            </a:lvl3pPr>
            <a:lvl4pPr marL="1028069" indent="0">
              <a:buNone/>
              <a:defRPr sz="1200" b="1"/>
            </a:lvl4pPr>
            <a:lvl5pPr marL="1370771" indent="0">
              <a:buNone/>
              <a:defRPr sz="1200" b="1"/>
            </a:lvl5pPr>
            <a:lvl6pPr marL="1713453" indent="0">
              <a:buNone/>
              <a:defRPr sz="1200" b="1"/>
            </a:lvl6pPr>
            <a:lvl7pPr marL="2056154" indent="0">
              <a:buNone/>
              <a:defRPr sz="1200" b="1"/>
            </a:lvl7pPr>
            <a:lvl8pPr marL="2398840" indent="0">
              <a:buNone/>
              <a:defRPr sz="1200" b="1"/>
            </a:lvl8pPr>
            <a:lvl9pPr marL="2741526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700038" y="1543051"/>
            <a:ext cx="3986785" cy="30289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2018. 10. 04.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SZTAKI - Mesterséges Intelligencia NKP Kickoff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6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17" y="228600"/>
            <a:ext cx="8229601" cy="5715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2018. 10. 04.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SZTAKI - Mesterséges Intelligencia NKP Kickoff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971550"/>
            <a:ext cx="2560320" cy="36004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291841" y="971550"/>
            <a:ext cx="2560320" cy="36004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126481" y="971550"/>
            <a:ext cx="2560320" cy="36004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8798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17" y="228600"/>
            <a:ext cx="8229601" cy="5715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2018. 10. 04.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SZTAKI - Mesterséges Intelligencia NKP Kickoff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2" y="971550"/>
            <a:ext cx="2560320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/>
            </a:lvl1pPr>
            <a:lvl2pPr marL="342683" indent="0">
              <a:buNone/>
              <a:defRPr sz="1500" b="1"/>
            </a:lvl2pPr>
            <a:lvl3pPr marL="685385" indent="0">
              <a:buNone/>
              <a:defRPr sz="1400" b="1"/>
            </a:lvl3pPr>
            <a:lvl4pPr marL="1028069" indent="0">
              <a:buNone/>
              <a:defRPr sz="1200" b="1"/>
            </a:lvl4pPr>
            <a:lvl5pPr marL="1370771" indent="0">
              <a:buNone/>
              <a:defRPr sz="1200" b="1"/>
            </a:lvl5pPr>
            <a:lvl6pPr marL="1713453" indent="0">
              <a:buNone/>
              <a:defRPr sz="1200" b="1"/>
            </a:lvl6pPr>
            <a:lvl7pPr marL="2056154" indent="0">
              <a:buNone/>
              <a:defRPr sz="1200" b="1"/>
            </a:lvl7pPr>
            <a:lvl8pPr marL="2398840" indent="0">
              <a:buNone/>
              <a:defRPr sz="1200" b="1"/>
            </a:lvl8pPr>
            <a:lvl9pPr marL="2741526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3291841" y="971550"/>
            <a:ext cx="2560320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/>
            </a:lvl1pPr>
            <a:lvl2pPr marL="342683" indent="0">
              <a:buNone/>
              <a:defRPr sz="1500" b="1"/>
            </a:lvl2pPr>
            <a:lvl3pPr marL="685385" indent="0">
              <a:buNone/>
              <a:defRPr sz="1400" b="1"/>
            </a:lvl3pPr>
            <a:lvl4pPr marL="1028069" indent="0">
              <a:buNone/>
              <a:defRPr sz="1200" b="1"/>
            </a:lvl4pPr>
            <a:lvl5pPr marL="1370771" indent="0">
              <a:buNone/>
              <a:defRPr sz="1200" b="1"/>
            </a:lvl5pPr>
            <a:lvl6pPr marL="1713453" indent="0">
              <a:buNone/>
              <a:defRPr sz="1200" b="1"/>
            </a:lvl6pPr>
            <a:lvl7pPr marL="2056154" indent="0">
              <a:buNone/>
              <a:defRPr sz="1200" b="1"/>
            </a:lvl7pPr>
            <a:lvl8pPr marL="2398840" indent="0">
              <a:buNone/>
              <a:defRPr sz="1200" b="1"/>
            </a:lvl8pPr>
            <a:lvl9pPr marL="2741526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6126481" y="971550"/>
            <a:ext cx="2560320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/>
            </a:lvl1pPr>
            <a:lvl2pPr marL="342683" indent="0">
              <a:buNone/>
              <a:defRPr sz="1500" b="1"/>
            </a:lvl2pPr>
            <a:lvl3pPr marL="685385" indent="0">
              <a:buNone/>
              <a:defRPr sz="1400" b="1"/>
            </a:lvl3pPr>
            <a:lvl4pPr marL="1028069" indent="0">
              <a:buNone/>
              <a:defRPr sz="1200" b="1"/>
            </a:lvl4pPr>
            <a:lvl5pPr marL="1370771" indent="0">
              <a:buNone/>
              <a:defRPr sz="1200" b="1"/>
            </a:lvl5pPr>
            <a:lvl6pPr marL="1713453" indent="0">
              <a:buNone/>
              <a:defRPr sz="1200" b="1"/>
            </a:lvl6pPr>
            <a:lvl7pPr marL="2056154" indent="0">
              <a:buNone/>
              <a:defRPr sz="1200" b="1"/>
            </a:lvl7pPr>
            <a:lvl8pPr marL="2398840" indent="0">
              <a:buNone/>
              <a:defRPr sz="1200" b="1"/>
            </a:lvl8pPr>
            <a:lvl9pPr marL="2741526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257300"/>
            <a:ext cx="2560320" cy="33147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291841" y="1257300"/>
            <a:ext cx="2560320" cy="33147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126481" y="1257300"/>
            <a:ext cx="2560320" cy="33147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5920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17" y="228600"/>
            <a:ext cx="8229601" cy="5715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2018. 10. 04.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SZTAKI - Mesterséges Intelligencia NKP Kickoff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57217" y="850413"/>
            <a:ext cx="8229601" cy="195431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400"/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/>
            </a:lvl4pPr>
            <a:lvl5pPr marL="0" indent="0">
              <a:spcBef>
                <a:spcPts val="0"/>
              </a:spcBef>
              <a:buNone/>
              <a:defRPr sz="1400"/>
            </a:lvl5pPr>
            <a:lvl6pPr marL="0" indent="0">
              <a:spcBef>
                <a:spcPts val="0"/>
              </a:spcBef>
              <a:buNone/>
              <a:defRPr sz="1400"/>
            </a:lvl6pPr>
            <a:lvl7pPr marL="0" indent="0">
              <a:spcBef>
                <a:spcPts val="0"/>
              </a:spcBef>
              <a:buNone/>
              <a:defRPr sz="1400"/>
            </a:lvl7pPr>
            <a:lvl8pPr marL="0" indent="0">
              <a:spcBef>
                <a:spcPts val="0"/>
              </a:spcBef>
              <a:buNone/>
              <a:defRPr sz="1400"/>
            </a:lvl8pPr>
            <a:lvl9pPr marL="0" indent="0">
              <a:spcBef>
                <a:spcPts val="0"/>
              </a:spcBef>
              <a:buNone/>
              <a:defRPr sz="14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2" y="1257299"/>
            <a:ext cx="2560320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/>
            </a:lvl1pPr>
            <a:lvl2pPr marL="342683" indent="0">
              <a:buNone/>
              <a:defRPr sz="1500" b="1"/>
            </a:lvl2pPr>
            <a:lvl3pPr marL="685385" indent="0">
              <a:buNone/>
              <a:defRPr sz="1400" b="1"/>
            </a:lvl3pPr>
            <a:lvl4pPr marL="1028069" indent="0">
              <a:buNone/>
              <a:defRPr sz="1200" b="1"/>
            </a:lvl4pPr>
            <a:lvl5pPr marL="1370771" indent="0">
              <a:buNone/>
              <a:defRPr sz="1200" b="1"/>
            </a:lvl5pPr>
            <a:lvl6pPr marL="1713453" indent="0">
              <a:buNone/>
              <a:defRPr sz="1200" b="1"/>
            </a:lvl6pPr>
            <a:lvl7pPr marL="2056154" indent="0">
              <a:buNone/>
              <a:defRPr sz="1200" b="1"/>
            </a:lvl7pPr>
            <a:lvl8pPr marL="2398840" indent="0">
              <a:buNone/>
              <a:defRPr sz="1200" b="1"/>
            </a:lvl8pPr>
            <a:lvl9pPr marL="2741526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3291841" y="1257299"/>
            <a:ext cx="2560320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/>
            </a:lvl1pPr>
            <a:lvl2pPr marL="342683" indent="0">
              <a:buNone/>
              <a:defRPr sz="1500" b="1"/>
            </a:lvl2pPr>
            <a:lvl3pPr marL="685385" indent="0">
              <a:buNone/>
              <a:defRPr sz="1400" b="1"/>
            </a:lvl3pPr>
            <a:lvl4pPr marL="1028069" indent="0">
              <a:buNone/>
              <a:defRPr sz="1200" b="1"/>
            </a:lvl4pPr>
            <a:lvl5pPr marL="1370771" indent="0">
              <a:buNone/>
              <a:defRPr sz="1200" b="1"/>
            </a:lvl5pPr>
            <a:lvl6pPr marL="1713453" indent="0">
              <a:buNone/>
              <a:defRPr sz="1200" b="1"/>
            </a:lvl6pPr>
            <a:lvl7pPr marL="2056154" indent="0">
              <a:buNone/>
              <a:defRPr sz="1200" b="1"/>
            </a:lvl7pPr>
            <a:lvl8pPr marL="2398840" indent="0">
              <a:buNone/>
              <a:defRPr sz="1200" b="1"/>
            </a:lvl8pPr>
            <a:lvl9pPr marL="2741526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6126481" y="1257299"/>
            <a:ext cx="2560320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/>
            </a:lvl1pPr>
            <a:lvl2pPr marL="342683" indent="0">
              <a:buNone/>
              <a:defRPr sz="1500" b="1"/>
            </a:lvl2pPr>
            <a:lvl3pPr marL="685385" indent="0">
              <a:buNone/>
              <a:defRPr sz="1400" b="1"/>
            </a:lvl3pPr>
            <a:lvl4pPr marL="1028069" indent="0">
              <a:buNone/>
              <a:defRPr sz="1200" b="1"/>
            </a:lvl4pPr>
            <a:lvl5pPr marL="1370771" indent="0">
              <a:buNone/>
              <a:defRPr sz="1200" b="1"/>
            </a:lvl5pPr>
            <a:lvl6pPr marL="1713453" indent="0">
              <a:buNone/>
              <a:defRPr sz="1200" b="1"/>
            </a:lvl6pPr>
            <a:lvl7pPr marL="2056154" indent="0">
              <a:buNone/>
              <a:defRPr sz="1200" b="1"/>
            </a:lvl7pPr>
            <a:lvl8pPr marL="2398840" indent="0">
              <a:buNone/>
              <a:defRPr sz="1200" b="1"/>
            </a:lvl8pPr>
            <a:lvl9pPr marL="2741526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2" y="1543050"/>
            <a:ext cx="2560320" cy="30289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291841" y="1543050"/>
            <a:ext cx="2560320" cy="30289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126481" y="1543050"/>
            <a:ext cx="2560320" cy="30289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453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17" y="228600"/>
            <a:ext cx="8229601" cy="57150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22" y="971551"/>
            <a:ext cx="5715001" cy="3600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400801" y="971550"/>
            <a:ext cx="2286000" cy="3600450"/>
          </a:xfrm>
        </p:spPr>
        <p:txBody>
          <a:bodyPr>
            <a:noAutofit/>
          </a:bodyPr>
          <a:lstStyle>
            <a:lvl1pPr marL="0" indent="0">
              <a:spcBef>
                <a:spcPts val="450"/>
              </a:spcBef>
              <a:buNone/>
              <a:defRPr sz="1400" baseline="0"/>
            </a:lvl1pPr>
            <a:lvl2pPr marL="342683" indent="0">
              <a:buNone/>
              <a:defRPr sz="900"/>
            </a:lvl2pPr>
            <a:lvl3pPr marL="685385" indent="0">
              <a:buNone/>
              <a:defRPr sz="800"/>
            </a:lvl3pPr>
            <a:lvl4pPr marL="1028069" indent="0">
              <a:buNone/>
              <a:defRPr sz="700"/>
            </a:lvl4pPr>
            <a:lvl5pPr marL="1370771" indent="0">
              <a:buNone/>
              <a:defRPr sz="700"/>
            </a:lvl5pPr>
            <a:lvl6pPr marL="1713453" indent="0">
              <a:buNone/>
              <a:defRPr sz="700"/>
            </a:lvl6pPr>
            <a:lvl7pPr marL="2056154" indent="0">
              <a:buNone/>
              <a:defRPr sz="700"/>
            </a:lvl7pPr>
            <a:lvl8pPr marL="2398840" indent="0">
              <a:buNone/>
              <a:defRPr sz="700"/>
            </a:lvl8pPr>
            <a:lvl9pPr marL="2741526" indent="0">
              <a:buNone/>
              <a:defRPr sz="7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szerkesztése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2018. 10. 04.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SZTAKI - Mesterséges Intelligencia NKP Kickoff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54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17" y="228600"/>
            <a:ext cx="8229601" cy="57150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22" y="971550"/>
            <a:ext cx="5029201" cy="3600450"/>
          </a:xfrm>
        </p:spPr>
        <p:txBody>
          <a:bodyPr tIns="456929">
            <a:noAutofit/>
          </a:bodyPr>
          <a:lstStyle>
            <a:lvl1pPr marL="0" indent="0" algn="ctr">
              <a:buNone/>
              <a:defRPr sz="1400"/>
            </a:lvl1pPr>
            <a:lvl2pPr marL="342683" indent="0">
              <a:buNone/>
              <a:defRPr sz="2100"/>
            </a:lvl2pPr>
            <a:lvl3pPr marL="685385" indent="0">
              <a:buNone/>
              <a:defRPr sz="1800"/>
            </a:lvl3pPr>
            <a:lvl4pPr marL="1028069" indent="0">
              <a:buNone/>
              <a:defRPr sz="1500"/>
            </a:lvl4pPr>
            <a:lvl5pPr marL="1370771" indent="0">
              <a:buNone/>
              <a:defRPr sz="1500"/>
            </a:lvl5pPr>
            <a:lvl6pPr marL="1713453" indent="0">
              <a:buNone/>
              <a:defRPr sz="1500"/>
            </a:lvl6pPr>
            <a:lvl7pPr marL="2056154" indent="0">
              <a:buNone/>
              <a:defRPr sz="1500"/>
            </a:lvl7pPr>
            <a:lvl8pPr marL="2398840" indent="0">
              <a:buNone/>
              <a:defRPr sz="1500"/>
            </a:lvl8pPr>
            <a:lvl9pPr marL="2741526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760721" y="971550"/>
            <a:ext cx="2926080" cy="3600450"/>
          </a:xfrm>
        </p:spPr>
        <p:txBody>
          <a:bodyPr>
            <a:noAutofit/>
          </a:bodyPr>
          <a:lstStyle>
            <a:lvl1pPr marL="0" indent="0">
              <a:spcBef>
                <a:spcPts val="450"/>
              </a:spcBef>
              <a:buNone/>
              <a:defRPr sz="1400"/>
            </a:lvl1pPr>
            <a:lvl2pPr marL="342683" indent="0">
              <a:buNone/>
              <a:defRPr sz="900"/>
            </a:lvl2pPr>
            <a:lvl3pPr marL="685385" indent="0">
              <a:buNone/>
              <a:defRPr sz="800"/>
            </a:lvl3pPr>
            <a:lvl4pPr marL="1028069" indent="0">
              <a:buNone/>
              <a:defRPr sz="700"/>
            </a:lvl4pPr>
            <a:lvl5pPr marL="1370771" indent="0">
              <a:buNone/>
              <a:defRPr sz="700"/>
            </a:lvl5pPr>
            <a:lvl6pPr marL="1713453" indent="0">
              <a:buNone/>
              <a:defRPr sz="700"/>
            </a:lvl6pPr>
            <a:lvl7pPr marL="2056154" indent="0">
              <a:buNone/>
              <a:defRPr sz="700"/>
            </a:lvl7pPr>
            <a:lvl8pPr marL="2398840" indent="0">
              <a:buNone/>
              <a:defRPr sz="700"/>
            </a:lvl8pPr>
            <a:lvl9pPr marL="2741526" indent="0">
              <a:buNone/>
              <a:defRPr sz="7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2018. 10. 04.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SZTAKI - Mesterséges Intelligencia NKP Kickoff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03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17" y="228600"/>
            <a:ext cx="8229601" cy="57150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22" y="971550"/>
            <a:ext cx="5029201" cy="3600450"/>
          </a:xfrm>
        </p:spPr>
        <p:txBody>
          <a:bodyPr tIns="456929">
            <a:noAutofit/>
          </a:bodyPr>
          <a:lstStyle>
            <a:lvl1pPr marL="0" indent="0" algn="ctr">
              <a:buNone/>
              <a:defRPr sz="1400"/>
            </a:lvl1pPr>
            <a:lvl2pPr marL="342683" indent="0">
              <a:buNone/>
              <a:defRPr sz="2100"/>
            </a:lvl2pPr>
            <a:lvl3pPr marL="685385" indent="0">
              <a:buNone/>
              <a:defRPr sz="1800"/>
            </a:lvl3pPr>
            <a:lvl4pPr marL="1028069" indent="0">
              <a:buNone/>
              <a:defRPr sz="1500"/>
            </a:lvl4pPr>
            <a:lvl5pPr marL="1370771" indent="0">
              <a:buNone/>
              <a:defRPr sz="1500"/>
            </a:lvl5pPr>
            <a:lvl6pPr marL="1713453" indent="0">
              <a:buNone/>
              <a:defRPr sz="1500"/>
            </a:lvl6pPr>
            <a:lvl7pPr marL="2056154" indent="0">
              <a:buNone/>
              <a:defRPr sz="1500"/>
            </a:lvl7pPr>
            <a:lvl8pPr marL="2398840" indent="0">
              <a:buNone/>
              <a:defRPr sz="1500"/>
            </a:lvl8pPr>
            <a:lvl9pPr marL="2741526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2018. 10. 04.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SZTAKI - Mesterséges Intelligencia NKP Kickoff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60721" y="971550"/>
            <a:ext cx="2926080" cy="3600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6248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17" y="228600"/>
            <a:ext cx="8229601" cy="57150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22" y="971550"/>
            <a:ext cx="3986785" cy="2628900"/>
          </a:xfrm>
        </p:spPr>
        <p:txBody>
          <a:bodyPr tIns="456929">
            <a:noAutofit/>
          </a:bodyPr>
          <a:lstStyle>
            <a:lvl1pPr marL="0" indent="0" algn="ctr">
              <a:buNone/>
              <a:defRPr sz="1400"/>
            </a:lvl1pPr>
            <a:lvl2pPr marL="342683" indent="0">
              <a:buNone/>
              <a:defRPr sz="2100"/>
            </a:lvl2pPr>
            <a:lvl3pPr marL="685385" indent="0">
              <a:buNone/>
              <a:defRPr sz="1800"/>
            </a:lvl3pPr>
            <a:lvl4pPr marL="1028069" indent="0">
              <a:buNone/>
              <a:defRPr sz="1500"/>
            </a:lvl4pPr>
            <a:lvl5pPr marL="1370771" indent="0">
              <a:buNone/>
              <a:defRPr sz="1500"/>
            </a:lvl5pPr>
            <a:lvl6pPr marL="1713453" indent="0">
              <a:buNone/>
              <a:defRPr sz="1500"/>
            </a:lvl6pPr>
            <a:lvl7pPr marL="2056154" indent="0">
              <a:buNone/>
              <a:defRPr sz="1500"/>
            </a:lvl7pPr>
            <a:lvl8pPr marL="2398840" indent="0">
              <a:buNone/>
              <a:defRPr sz="1500"/>
            </a:lvl8pPr>
            <a:lvl9pPr marL="2741526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2018. 10. 04.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SZTAKI - Mesterséges Intelligencia NKP Kickoff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4700038" y="971550"/>
            <a:ext cx="3986785" cy="2628900"/>
          </a:xfrm>
        </p:spPr>
        <p:txBody>
          <a:bodyPr tIns="456929">
            <a:noAutofit/>
          </a:bodyPr>
          <a:lstStyle>
            <a:lvl1pPr marL="0" indent="0" algn="ctr">
              <a:buNone/>
              <a:defRPr sz="1400"/>
            </a:lvl1pPr>
            <a:lvl2pPr marL="342683" indent="0">
              <a:buNone/>
              <a:defRPr sz="2100"/>
            </a:lvl2pPr>
            <a:lvl3pPr marL="685385" indent="0">
              <a:buNone/>
              <a:defRPr sz="1800"/>
            </a:lvl3pPr>
            <a:lvl4pPr marL="1028069" indent="0">
              <a:buNone/>
              <a:defRPr sz="1500"/>
            </a:lvl4pPr>
            <a:lvl5pPr marL="1370771" indent="0">
              <a:buNone/>
              <a:defRPr sz="1500"/>
            </a:lvl5pPr>
            <a:lvl6pPr marL="1713453" indent="0">
              <a:buNone/>
              <a:defRPr sz="1500"/>
            </a:lvl6pPr>
            <a:lvl7pPr marL="2056154" indent="0">
              <a:buNone/>
              <a:defRPr sz="1500"/>
            </a:lvl7pPr>
            <a:lvl8pPr marL="2398840" indent="0">
              <a:buNone/>
              <a:defRPr sz="1500"/>
            </a:lvl8pPr>
            <a:lvl9pPr marL="2741526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22" y="3714751"/>
            <a:ext cx="3986785" cy="847868"/>
          </a:xfrm>
        </p:spPr>
        <p:txBody>
          <a:bodyPr>
            <a:noAutofit/>
          </a:bodyPr>
          <a:lstStyle>
            <a:lvl1pPr marL="0" indent="0">
              <a:spcBef>
                <a:spcPts val="450"/>
              </a:spcBef>
              <a:buNone/>
              <a:defRPr sz="1400" baseline="0"/>
            </a:lvl1pPr>
            <a:lvl2pPr marL="342683" indent="0">
              <a:buNone/>
              <a:defRPr sz="900"/>
            </a:lvl2pPr>
            <a:lvl3pPr marL="685385" indent="0">
              <a:buNone/>
              <a:defRPr sz="800"/>
            </a:lvl3pPr>
            <a:lvl4pPr marL="1028069" indent="0">
              <a:buNone/>
              <a:defRPr sz="700"/>
            </a:lvl4pPr>
            <a:lvl5pPr marL="1370771" indent="0">
              <a:buNone/>
              <a:defRPr sz="700"/>
            </a:lvl5pPr>
            <a:lvl6pPr marL="1713453" indent="0">
              <a:buNone/>
              <a:defRPr sz="700"/>
            </a:lvl6pPr>
            <a:lvl7pPr marL="2056154" indent="0">
              <a:buNone/>
              <a:defRPr sz="700"/>
            </a:lvl7pPr>
            <a:lvl8pPr marL="2398840" indent="0">
              <a:buNone/>
              <a:defRPr sz="700"/>
            </a:lvl8pPr>
            <a:lvl9pPr marL="2741526" indent="0">
              <a:buNone/>
              <a:defRPr sz="7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4700038" y="3714751"/>
            <a:ext cx="3986785" cy="847868"/>
          </a:xfrm>
        </p:spPr>
        <p:txBody>
          <a:bodyPr>
            <a:noAutofit/>
          </a:bodyPr>
          <a:lstStyle>
            <a:lvl1pPr marL="0" indent="0">
              <a:spcBef>
                <a:spcPts val="450"/>
              </a:spcBef>
              <a:buNone/>
              <a:defRPr sz="1400"/>
            </a:lvl1pPr>
            <a:lvl2pPr marL="342683" indent="0">
              <a:buNone/>
              <a:defRPr sz="900"/>
            </a:lvl2pPr>
            <a:lvl3pPr marL="685385" indent="0">
              <a:buNone/>
              <a:defRPr sz="800"/>
            </a:lvl3pPr>
            <a:lvl4pPr marL="1028069" indent="0">
              <a:buNone/>
              <a:defRPr sz="700"/>
            </a:lvl4pPr>
            <a:lvl5pPr marL="1370771" indent="0">
              <a:buNone/>
              <a:defRPr sz="700"/>
            </a:lvl5pPr>
            <a:lvl6pPr marL="1713453" indent="0">
              <a:buNone/>
              <a:defRPr sz="700"/>
            </a:lvl6pPr>
            <a:lvl7pPr marL="2056154" indent="0">
              <a:buNone/>
              <a:defRPr sz="700"/>
            </a:lvl7pPr>
            <a:lvl8pPr marL="2398840" indent="0">
              <a:buNone/>
              <a:defRPr sz="700"/>
            </a:lvl8pPr>
            <a:lvl9pPr marL="2741526" indent="0">
              <a:buNone/>
              <a:defRPr sz="7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8559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17" y="228600"/>
            <a:ext cx="8229601" cy="57150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2" y="971550"/>
            <a:ext cx="2560320" cy="2057400"/>
          </a:xfrm>
        </p:spPr>
        <p:txBody>
          <a:bodyPr tIns="456929">
            <a:noAutofit/>
          </a:bodyPr>
          <a:lstStyle>
            <a:lvl1pPr marL="0" indent="0" algn="ctr">
              <a:buNone/>
              <a:defRPr sz="1400"/>
            </a:lvl1pPr>
            <a:lvl2pPr marL="342683" indent="0">
              <a:buNone/>
              <a:defRPr sz="2100"/>
            </a:lvl2pPr>
            <a:lvl3pPr marL="685385" indent="0">
              <a:buNone/>
              <a:defRPr sz="1800"/>
            </a:lvl3pPr>
            <a:lvl4pPr marL="1028069" indent="0">
              <a:buNone/>
              <a:defRPr sz="1500"/>
            </a:lvl4pPr>
            <a:lvl5pPr marL="1370771" indent="0">
              <a:buNone/>
              <a:defRPr sz="1500"/>
            </a:lvl5pPr>
            <a:lvl6pPr marL="1713453" indent="0">
              <a:buNone/>
              <a:defRPr sz="1500"/>
            </a:lvl6pPr>
            <a:lvl7pPr marL="2056154" indent="0">
              <a:buNone/>
              <a:defRPr sz="1500"/>
            </a:lvl7pPr>
            <a:lvl8pPr marL="2398840" indent="0">
              <a:buNone/>
              <a:defRPr sz="1500"/>
            </a:lvl8pPr>
            <a:lvl9pPr marL="2741526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2018. 10. 04.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SZTAKI - Mesterséges Intelligencia NKP Kickoff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2" y="3158544"/>
            <a:ext cx="2560320" cy="1413456"/>
          </a:xfrm>
        </p:spPr>
        <p:txBody>
          <a:bodyPr>
            <a:noAutofit/>
          </a:bodyPr>
          <a:lstStyle>
            <a:lvl1pPr marL="0" indent="0">
              <a:spcBef>
                <a:spcPts val="450"/>
              </a:spcBef>
              <a:buNone/>
              <a:defRPr sz="1200"/>
            </a:lvl1pPr>
            <a:lvl2pPr marL="342683" indent="0">
              <a:buNone/>
              <a:defRPr sz="900"/>
            </a:lvl2pPr>
            <a:lvl3pPr marL="685385" indent="0">
              <a:buNone/>
              <a:defRPr sz="800"/>
            </a:lvl3pPr>
            <a:lvl4pPr marL="1028069" indent="0">
              <a:buNone/>
              <a:defRPr sz="700"/>
            </a:lvl4pPr>
            <a:lvl5pPr marL="1370771" indent="0">
              <a:buNone/>
              <a:defRPr sz="700"/>
            </a:lvl5pPr>
            <a:lvl6pPr marL="1713453" indent="0">
              <a:buNone/>
              <a:defRPr sz="700"/>
            </a:lvl6pPr>
            <a:lvl7pPr marL="2056154" indent="0">
              <a:buNone/>
              <a:defRPr sz="700"/>
            </a:lvl7pPr>
            <a:lvl8pPr marL="2398840" indent="0">
              <a:buNone/>
              <a:defRPr sz="700"/>
            </a:lvl8pPr>
            <a:lvl9pPr marL="2741526" indent="0">
              <a:buNone/>
              <a:defRPr sz="7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3291841" y="971550"/>
            <a:ext cx="2560320" cy="2057400"/>
          </a:xfrm>
        </p:spPr>
        <p:txBody>
          <a:bodyPr tIns="456929">
            <a:noAutofit/>
          </a:bodyPr>
          <a:lstStyle>
            <a:lvl1pPr marL="0" indent="0" algn="ctr">
              <a:buNone/>
              <a:defRPr sz="1400"/>
            </a:lvl1pPr>
            <a:lvl2pPr marL="342683" indent="0">
              <a:buNone/>
              <a:defRPr sz="2100"/>
            </a:lvl2pPr>
            <a:lvl3pPr marL="685385" indent="0">
              <a:buNone/>
              <a:defRPr sz="1800"/>
            </a:lvl3pPr>
            <a:lvl4pPr marL="1028069" indent="0">
              <a:buNone/>
              <a:defRPr sz="1500"/>
            </a:lvl4pPr>
            <a:lvl5pPr marL="1370771" indent="0">
              <a:buNone/>
              <a:defRPr sz="1500"/>
            </a:lvl5pPr>
            <a:lvl6pPr marL="1713453" indent="0">
              <a:buNone/>
              <a:defRPr sz="1500"/>
            </a:lvl6pPr>
            <a:lvl7pPr marL="2056154" indent="0">
              <a:buNone/>
              <a:defRPr sz="1500"/>
            </a:lvl7pPr>
            <a:lvl8pPr marL="2398840" indent="0">
              <a:buNone/>
              <a:defRPr sz="1500"/>
            </a:lvl8pPr>
            <a:lvl9pPr marL="2741526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6"/>
          </p:nvPr>
        </p:nvSpPr>
        <p:spPr>
          <a:xfrm>
            <a:off x="6126481" y="971550"/>
            <a:ext cx="2560320" cy="2057400"/>
          </a:xfrm>
        </p:spPr>
        <p:txBody>
          <a:bodyPr tIns="456929">
            <a:noAutofit/>
          </a:bodyPr>
          <a:lstStyle>
            <a:lvl1pPr marL="0" indent="0" algn="ctr">
              <a:buNone/>
              <a:defRPr sz="1400"/>
            </a:lvl1pPr>
            <a:lvl2pPr marL="342683" indent="0">
              <a:buNone/>
              <a:defRPr sz="2100"/>
            </a:lvl2pPr>
            <a:lvl3pPr marL="685385" indent="0">
              <a:buNone/>
              <a:defRPr sz="1800"/>
            </a:lvl3pPr>
            <a:lvl4pPr marL="1028069" indent="0">
              <a:buNone/>
              <a:defRPr sz="1500"/>
            </a:lvl4pPr>
            <a:lvl5pPr marL="1370771" indent="0">
              <a:buNone/>
              <a:defRPr sz="1500"/>
            </a:lvl5pPr>
            <a:lvl6pPr marL="1713453" indent="0">
              <a:buNone/>
              <a:defRPr sz="1500"/>
            </a:lvl6pPr>
            <a:lvl7pPr marL="2056154" indent="0">
              <a:buNone/>
              <a:defRPr sz="1500"/>
            </a:lvl7pPr>
            <a:lvl8pPr marL="2398840" indent="0">
              <a:buNone/>
              <a:defRPr sz="1500"/>
            </a:lvl8pPr>
            <a:lvl9pPr marL="2741526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3291841" y="3158544"/>
            <a:ext cx="2560320" cy="1413456"/>
          </a:xfrm>
        </p:spPr>
        <p:txBody>
          <a:bodyPr>
            <a:noAutofit/>
          </a:bodyPr>
          <a:lstStyle>
            <a:lvl1pPr marL="0" indent="0">
              <a:spcBef>
                <a:spcPts val="450"/>
              </a:spcBef>
              <a:buNone/>
              <a:defRPr sz="1200"/>
            </a:lvl1pPr>
            <a:lvl2pPr marL="342683" indent="0">
              <a:buNone/>
              <a:defRPr sz="900"/>
            </a:lvl2pPr>
            <a:lvl3pPr marL="685385" indent="0">
              <a:buNone/>
              <a:defRPr sz="800"/>
            </a:lvl3pPr>
            <a:lvl4pPr marL="1028069" indent="0">
              <a:buNone/>
              <a:defRPr sz="700"/>
            </a:lvl4pPr>
            <a:lvl5pPr marL="1370771" indent="0">
              <a:buNone/>
              <a:defRPr sz="700"/>
            </a:lvl5pPr>
            <a:lvl6pPr marL="1713453" indent="0">
              <a:buNone/>
              <a:defRPr sz="700"/>
            </a:lvl6pPr>
            <a:lvl7pPr marL="2056154" indent="0">
              <a:buNone/>
              <a:defRPr sz="700"/>
            </a:lvl7pPr>
            <a:lvl8pPr marL="2398840" indent="0">
              <a:buNone/>
              <a:defRPr sz="700"/>
            </a:lvl8pPr>
            <a:lvl9pPr marL="2741526" indent="0">
              <a:buNone/>
              <a:defRPr sz="7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6126481" y="3158544"/>
            <a:ext cx="2560320" cy="1413456"/>
          </a:xfrm>
        </p:spPr>
        <p:txBody>
          <a:bodyPr>
            <a:noAutofit/>
          </a:bodyPr>
          <a:lstStyle>
            <a:lvl1pPr marL="0" indent="0">
              <a:spcBef>
                <a:spcPts val="450"/>
              </a:spcBef>
              <a:buNone/>
              <a:defRPr sz="1200"/>
            </a:lvl1pPr>
            <a:lvl2pPr marL="342683" indent="0">
              <a:buNone/>
              <a:defRPr sz="900"/>
            </a:lvl2pPr>
            <a:lvl3pPr marL="685385" indent="0">
              <a:buNone/>
              <a:defRPr sz="800"/>
            </a:lvl3pPr>
            <a:lvl4pPr marL="1028069" indent="0">
              <a:buNone/>
              <a:defRPr sz="700"/>
            </a:lvl4pPr>
            <a:lvl5pPr marL="1370771" indent="0">
              <a:buNone/>
              <a:defRPr sz="700"/>
            </a:lvl5pPr>
            <a:lvl6pPr marL="1713453" indent="0">
              <a:buNone/>
              <a:defRPr sz="700"/>
            </a:lvl6pPr>
            <a:lvl7pPr marL="2056154" indent="0">
              <a:buNone/>
              <a:defRPr sz="700"/>
            </a:lvl7pPr>
            <a:lvl8pPr marL="2398840" indent="0">
              <a:buNone/>
              <a:defRPr sz="700"/>
            </a:lvl8pPr>
            <a:lvl9pPr marL="2741526" indent="0">
              <a:buNone/>
              <a:defRPr sz="7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1563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2018. 10. 04.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SZTAKI - Mesterséges Intelligencia NKP Kickoff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4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Graphical Section Header 4">
  <p:cSld name="Graphical Section Header 4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>
            <a:spLocks noGrp="1"/>
          </p:cNvSpPr>
          <p:nvPr>
            <p:ph type="body" idx="1"/>
          </p:nvPr>
        </p:nvSpPr>
        <p:spPr>
          <a:xfrm>
            <a:off x="456150" y="342900"/>
            <a:ext cx="8288909" cy="445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317307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9192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9827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7927849" y="228601"/>
            <a:ext cx="758952" cy="4343400"/>
          </a:xfrm>
        </p:spPr>
        <p:txBody>
          <a:bodyPr vert="eaVert"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1"/>
            <a:ext cx="7239000" cy="4343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2018. 10. 04.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SZTAKI - Mesterséges Intelligencia NKP Kickoff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4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églalap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8" tIns="45694" rIns="91388" bIns="45694" rtlCol="0" anchor="ctr"/>
          <a:lstStyle/>
          <a:p>
            <a:pPr algn="ctr"/>
            <a:endParaRPr lang="hu-HU" sz="1100"/>
          </a:p>
        </p:txBody>
      </p:sp>
      <p:pic>
        <p:nvPicPr>
          <p:cNvPr id="12" name="Picture 7" descr="D:\cio-2013\header-background-2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928"/>
            <a:ext cx="9144000" cy="59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395537" y="3838"/>
            <a:ext cx="8352928" cy="548924"/>
          </a:xfrm>
        </p:spPr>
        <p:txBody>
          <a:bodyPr/>
          <a:lstStyle>
            <a:lvl1pPr algn="l">
              <a:defRPr sz="3300"/>
            </a:lvl1pPr>
          </a:lstStyle>
          <a:p>
            <a:r>
              <a:rPr lang="hu-HU" dirty="0" smtClean="0"/>
              <a:t>Mintacím szerkesztése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57200" y="735546"/>
            <a:ext cx="8229600" cy="4212468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en-US" dirty="0" smtClean="0"/>
          </a:p>
        </p:txBody>
      </p:sp>
      <p:pic>
        <p:nvPicPr>
          <p:cNvPr id="15" name="Picture 2" descr="D:\cio-2013\footer-line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028706"/>
            <a:ext cx="9144000" cy="11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Dátum helye 15"/>
          <p:cNvSpPr>
            <a:spLocks noGrp="1"/>
          </p:cNvSpPr>
          <p:nvPr>
            <p:ph type="dt" sz="half" idx="10"/>
          </p:nvPr>
        </p:nvSpPr>
        <p:spPr>
          <a:xfrm>
            <a:off x="6363348" y="5002020"/>
            <a:ext cx="2085975" cy="162018"/>
          </a:xfrm>
        </p:spPr>
        <p:txBody>
          <a:bodyPr/>
          <a:lstStyle/>
          <a:p>
            <a:r>
              <a:rPr lang="en-US" smtClean="0"/>
              <a:t>2018. 10. 04.</a:t>
            </a:r>
            <a:endParaRPr lang="hu-HU" dirty="0"/>
          </a:p>
        </p:txBody>
      </p:sp>
      <p:sp>
        <p:nvSpPr>
          <p:cNvPr id="17" name="Dia számának helye 16"/>
          <p:cNvSpPr>
            <a:spLocks noGrp="1"/>
          </p:cNvSpPr>
          <p:nvPr>
            <p:ph type="sldNum" sz="quarter" idx="11"/>
          </p:nvPr>
        </p:nvSpPr>
        <p:spPr>
          <a:xfrm>
            <a:off x="8546535" y="5002020"/>
            <a:ext cx="561975" cy="162018"/>
          </a:xfrm>
        </p:spPr>
        <p:txBody>
          <a:bodyPr/>
          <a:lstStyle/>
          <a:p>
            <a:fld id="{91C24862-0216-46ED-A9AA-928D4E2D7B87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18" name="Élőláb helye 17"/>
          <p:cNvSpPr>
            <a:spLocks noGrp="1"/>
          </p:cNvSpPr>
          <p:nvPr>
            <p:ph type="ftr" sz="quarter" idx="12"/>
          </p:nvPr>
        </p:nvSpPr>
        <p:spPr>
          <a:xfrm>
            <a:off x="467550" y="5002020"/>
            <a:ext cx="2847975" cy="162018"/>
          </a:xfrm>
        </p:spPr>
        <p:txBody>
          <a:bodyPr/>
          <a:lstStyle/>
          <a:p>
            <a:r>
              <a:rPr lang="hu-HU" smtClean="0"/>
              <a:t>SZTAKI - Mesterséges Intelligencia NKP Kickoff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2037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090800" y="1139422"/>
            <a:ext cx="6844500" cy="2725369"/>
          </a:xfrm>
          <a:prstGeom prst="rect">
            <a:avLst/>
          </a:prstGeom>
        </p:spPr>
        <p:txBody>
          <a:bodyPr/>
          <a:lstStyle>
            <a:lvl1pPr>
              <a:buClr>
                <a:srgbClr val="72B240"/>
              </a:buClr>
              <a:defRPr>
                <a:latin typeface="Garamond" pitchFamily="18" charset="0"/>
              </a:defRPr>
            </a:lvl1pPr>
            <a:lvl2pPr>
              <a:buClr>
                <a:srgbClr val="72B240"/>
              </a:buClr>
              <a:defRPr>
                <a:latin typeface="Garamond" pitchFamily="18" charset="0"/>
              </a:defRPr>
            </a:lvl2pPr>
            <a:lvl3pPr>
              <a:buClr>
                <a:srgbClr val="72B240"/>
              </a:buClr>
              <a:defRPr>
                <a:latin typeface="Garamond" pitchFamily="18" charset="0"/>
              </a:defRPr>
            </a:lvl3pPr>
            <a:lvl4pPr>
              <a:buClr>
                <a:srgbClr val="72B240"/>
              </a:buClr>
              <a:defRPr>
                <a:latin typeface="Garamond" pitchFamily="18" charset="0"/>
              </a:defRPr>
            </a:lvl4pPr>
            <a:lvl5pPr>
              <a:buClr>
                <a:srgbClr val="72B240"/>
              </a:buClr>
              <a:defRPr>
                <a:latin typeface="Garamond" pitchFamily="18" charset="0"/>
              </a:defRPr>
            </a:lvl5pPr>
          </a:lstStyle>
          <a:p>
            <a:pPr lvl="0"/>
            <a:r>
              <a:rPr lang="hu-HU" dirty="0" smtClean="0"/>
              <a:t>Mintaszöveg szerkesztése</a:t>
            </a:r>
          </a:p>
          <a:p>
            <a:pPr lvl="1"/>
            <a:r>
              <a:rPr lang="hu-HU" dirty="0" smtClean="0"/>
              <a:t>Második szint</a:t>
            </a:r>
          </a:p>
          <a:p>
            <a:pPr lvl="2"/>
            <a:r>
              <a:rPr lang="hu-HU" dirty="0" smtClean="0"/>
              <a:t>Harmadik szint</a:t>
            </a:r>
          </a:p>
          <a:p>
            <a:pPr lvl="3"/>
            <a:r>
              <a:rPr lang="hu-HU" dirty="0" smtClean="0"/>
              <a:t>Negyedik szint</a:t>
            </a:r>
          </a:p>
          <a:p>
            <a:pPr lvl="4"/>
            <a:r>
              <a:rPr lang="hu-HU" dirty="0" smtClean="0"/>
              <a:t>Ötödik szint</a:t>
            </a:r>
            <a:endParaRPr lang="hu-HU" dirty="0"/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101600" y="364500"/>
            <a:ext cx="6588000" cy="380700"/>
          </a:xfrm>
          <a:prstGeom prst="rect">
            <a:avLst/>
          </a:prstGeom>
        </p:spPr>
        <p:txBody>
          <a:bodyPr/>
          <a:lstStyle>
            <a:lvl1pPr>
              <a:defRPr sz="2300"/>
            </a:lvl1pPr>
          </a:lstStyle>
          <a:p>
            <a:r>
              <a:rPr lang="hu-HU" dirty="0" smtClean="0"/>
              <a:t>Mintacím szerkesztése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8989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Cím és tartalom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4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4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t" anchorCtr="0"/>
          <a:lstStyle>
            <a:lvl1pPr marL="456929" lvl="0" indent="-31730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3842" lvl="1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0771" lvl="2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7684" lvl="3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4610" lvl="4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1526" lvl="5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198452" lvl="6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5381" lvl="7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2296" lvl="8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9" name="Google Shape;229;p4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 smtClean="0"/>
              <a:t>2018. 10. 04.</a:t>
            </a:r>
            <a:endParaRPr/>
          </a:p>
        </p:txBody>
      </p:sp>
      <p:sp>
        <p:nvSpPr>
          <p:cNvPr id="230" name="Google Shape;230;p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GB" smtClean="0"/>
              <a:t>SZTAKI - Mesterséges Intelligencia NKP Kickoff</a:t>
            </a:r>
            <a:endParaRPr/>
          </a:p>
        </p:txBody>
      </p:sp>
      <p:sp>
        <p:nvSpPr>
          <p:cNvPr id="231" name="Google Shape;231;p4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271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zakaszfejléc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2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42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t" anchorCtr="0"/>
          <a:lstStyle>
            <a:lvl1pPr marL="456929" lvl="0" indent="-22845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3842" lvl="1" indent="-2284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0771" lvl="2" indent="-2284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7684" lvl="3" indent="-2284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4610" lvl="4" indent="-2284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1526" lvl="5" indent="-2284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198452" lvl="6" indent="-2284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5381" lvl="7" indent="-2284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2296" lvl="8" indent="-2284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4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 smtClean="0"/>
              <a:t>2018. 10. 04.</a:t>
            </a:r>
            <a:endParaRPr/>
          </a:p>
        </p:txBody>
      </p:sp>
      <p:sp>
        <p:nvSpPr>
          <p:cNvPr id="236" name="Google Shape;236;p4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GB" smtClean="0"/>
              <a:t>SZTAKI - Mesterséges Intelligencia NKP Kickoff</a:t>
            </a:r>
            <a:endParaRPr/>
          </a:p>
        </p:txBody>
      </p:sp>
      <p:sp>
        <p:nvSpPr>
          <p:cNvPr id="237" name="Google Shape;237;p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42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2 tartalomrész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43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t" anchorCtr="0"/>
          <a:lstStyle>
            <a:lvl1pPr marL="456929" lvl="0" indent="-31730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3842" lvl="1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0771" lvl="2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7684" lvl="3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4610" lvl="4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1526" lvl="5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198452" lvl="6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5381" lvl="7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2296" lvl="8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1" name="Google Shape;241;p43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t" anchorCtr="0"/>
          <a:lstStyle>
            <a:lvl1pPr marL="456929" lvl="0" indent="-31730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3842" lvl="1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0771" lvl="2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7684" lvl="3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4610" lvl="4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1526" lvl="5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198452" lvl="6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5381" lvl="7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2296" lvl="8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2" name="Google Shape;242;p4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 smtClean="0"/>
              <a:t>2018. 10. 04.</a:t>
            </a:r>
            <a:endParaRPr/>
          </a:p>
        </p:txBody>
      </p:sp>
      <p:sp>
        <p:nvSpPr>
          <p:cNvPr id="243" name="Google Shape;243;p4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GB" smtClean="0"/>
              <a:t>SZTAKI - Mesterséges Intelligencia NKP Kickoff</a:t>
            </a:r>
            <a:endParaRPr/>
          </a:p>
        </p:txBody>
      </p:sp>
      <p:sp>
        <p:nvSpPr>
          <p:cNvPr id="244" name="Google Shape;244;p4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753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Tartalomrész képaláírással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5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t" anchorCtr="0"/>
          <a:lstStyle>
            <a:lvl1pPr marL="456929" lvl="0" indent="-380775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3842" lvl="1" indent="-36173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0771" lvl="2" indent="-34268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7684" lvl="3" indent="-32365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4610" lvl="4" indent="-32365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1526" lvl="5" indent="-32365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198452" lvl="6" indent="-32365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5381" lvl="7" indent="-32365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2296" lvl="8" indent="-32365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252" name="Google Shape;252;p4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t" anchorCtr="0"/>
          <a:lstStyle>
            <a:lvl1pPr marL="456929" lvl="0" indent="-22845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3842" lvl="1" indent="-2284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0771" lvl="2" indent="-2284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7684" lvl="3" indent="-2284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4610" lvl="4" indent="-2284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1526" lvl="5" indent="-2284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198452" lvl="6" indent="-2284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5381" lvl="7" indent="-2284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2296" lvl="8" indent="-2284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53" name="Google Shape;253;p4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 smtClean="0"/>
              <a:t>2018. 10. 04.</a:t>
            </a:r>
            <a:endParaRPr/>
          </a:p>
        </p:txBody>
      </p:sp>
      <p:sp>
        <p:nvSpPr>
          <p:cNvPr id="254" name="Google Shape;254;p4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GB" smtClean="0"/>
              <a:t>SZTAKI - Mesterséges Intelligencia NKP Kickoff</a:t>
            </a:r>
            <a:endParaRPr/>
          </a:p>
        </p:txBody>
      </p:sp>
      <p:sp>
        <p:nvSpPr>
          <p:cNvPr id="255" name="Google Shape;255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381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Kép képaláírással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b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46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t" anchorCtr="0"/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9" name="Google Shape;259;p4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t" anchorCtr="0"/>
          <a:lstStyle>
            <a:lvl1pPr marL="456929" lvl="0" indent="-228459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3842" lvl="1" indent="-2284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0771" lvl="2" indent="-2284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7684" lvl="3" indent="-2284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4610" lvl="4" indent="-2284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1526" lvl="5" indent="-2284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198452" lvl="6" indent="-2284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5381" lvl="7" indent="-2284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2296" lvl="8" indent="-22845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260" name="Google Shape;260;p4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 smtClean="0"/>
              <a:t>2018. 10. 04.</a:t>
            </a:r>
            <a:endParaRPr/>
          </a:p>
        </p:txBody>
      </p:sp>
      <p:sp>
        <p:nvSpPr>
          <p:cNvPr id="261" name="Google Shape;261;p4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GB" smtClean="0"/>
              <a:t>SZTAKI - Mesterséges Intelligencia NKP Kickoff</a:t>
            </a:r>
            <a:endParaRPr/>
          </a:p>
        </p:txBody>
      </p:sp>
      <p:sp>
        <p:nvSpPr>
          <p:cNvPr id="262" name="Google Shape;262;p4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9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Cím és függőleges szöveg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47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t" anchorCtr="0"/>
          <a:lstStyle>
            <a:lvl1pPr marL="456929" lvl="0" indent="-31730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3842" lvl="1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0771" lvl="2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7684" lvl="3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4610" lvl="4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1526" lvl="5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198452" lvl="6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5381" lvl="7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2296" lvl="8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66" name="Google Shape;266;p4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 smtClean="0"/>
              <a:t>2018. 10. 04.</a:t>
            </a:r>
            <a:endParaRPr/>
          </a:p>
        </p:txBody>
      </p:sp>
      <p:sp>
        <p:nvSpPr>
          <p:cNvPr id="267" name="Google Shape;267;p4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GB" smtClean="0"/>
              <a:t>SZTAKI - Mesterséges Intelligencia NKP Kickoff</a:t>
            </a:r>
            <a:endParaRPr/>
          </a:p>
        </p:txBody>
      </p:sp>
      <p:sp>
        <p:nvSpPr>
          <p:cNvPr id="268" name="Google Shape;268;p4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10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Függőleges cím és szöveg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8"/>
          <p:cNvSpPr txBox="1">
            <a:spLocks noGrp="1"/>
          </p:cNvSpPr>
          <p:nvPr>
            <p:ph type="title"/>
          </p:nvPr>
        </p:nvSpPr>
        <p:spPr>
          <a:xfrm rot="5400000">
            <a:off x="5350050" y="1467545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ctr" anchorCtr="0"/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48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t" anchorCtr="0"/>
          <a:lstStyle>
            <a:lvl1pPr marL="456929" lvl="0" indent="-317307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3842" lvl="1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0771" lvl="2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7684" lvl="3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4610" lvl="4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1526" lvl="5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198452" lvl="6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5381" lvl="7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2296" lvl="8" indent="-31730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2" name="Google Shape;272;p4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US" smtClean="0"/>
              <a:t>2018. 10. 04.</a:t>
            </a:r>
            <a:endParaRPr/>
          </a:p>
        </p:txBody>
      </p:sp>
      <p:sp>
        <p:nvSpPr>
          <p:cNvPr id="273" name="Google Shape;273;p4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r>
              <a:rPr lang="en-GB" smtClean="0"/>
              <a:t>SZTAKI - Mesterséges Intelligencia NKP Kickoff</a:t>
            </a:r>
            <a:endParaRPr/>
          </a:p>
        </p:txBody>
      </p:sp>
      <p:sp>
        <p:nvSpPr>
          <p:cNvPr id="274" name="Google Shape;274;p4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443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 and Content">
  <p:cSld name="Title, Subtitle and Conten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3"/>
          <p:cNvSpPr txBox="1">
            <a:spLocks noGrp="1"/>
          </p:cNvSpPr>
          <p:nvPr>
            <p:ph type="title"/>
          </p:nvPr>
        </p:nvSpPr>
        <p:spPr>
          <a:xfrm>
            <a:off x="457203" y="228600"/>
            <a:ext cx="7373199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 SemiBold"/>
              <a:buNone/>
              <a:defRPr sz="21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dt" idx="10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smtClean="0"/>
              <a:t>2018. 10. 04.</a:t>
            </a:r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ftr" idx="11"/>
          </p:nvPr>
        </p:nvSpPr>
        <p:spPr>
          <a:xfrm>
            <a:off x="1656591" y="4858893"/>
            <a:ext cx="588721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hu-HU" smtClean="0"/>
              <a:t>SZTAKI - Mesterséges Intelligencia NKP Kickoff</a:t>
            </a:r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sldNum" idx="12"/>
          </p:nvPr>
        </p:nvSpPr>
        <p:spPr>
          <a:xfrm>
            <a:off x="158750" y="4858893"/>
            <a:ext cx="228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hu" smtClean="0"/>
              <a:pPr/>
              <a:t>‹#›</a:t>
            </a:fld>
            <a:endParaRPr lang="hu"/>
          </a:p>
        </p:txBody>
      </p:sp>
      <p:sp>
        <p:nvSpPr>
          <p:cNvPr id="112" name="Google Shape;112;p23"/>
          <p:cNvSpPr txBox="1">
            <a:spLocks noGrp="1"/>
          </p:cNvSpPr>
          <p:nvPr>
            <p:ph type="body" idx="1"/>
          </p:nvPr>
        </p:nvSpPr>
        <p:spPr>
          <a:xfrm>
            <a:off x="457200" y="850392"/>
            <a:ext cx="8229600" cy="205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body" idx="2"/>
          </p:nvPr>
        </p:nvSpPr>
        <p:spPr>
          <a:xfrm>
            <a:off x="457200" y="1257322"/>
            <a:ext cx="8229600" cy="3314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317307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9192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9827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14" name="Google Shape;114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13369" y="514353"/>
            <a:ext cx="674347" cy="25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7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216" y="1962995"/>
            <a:ext cx="2346876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683" indent="0">
              <a:buNone/>
              <a:defRPr sz="1500" b="1"/>
            </a:lvl2pPr>
            <a:lvl3pPr marL="685385" indent="0">
              <a:buNone/>
              <a:defRPr sz="1400" b="1"/>
            </a:lvl3pPr>
            <a:lvl4pPr marL="1028069" indent="0">
              <a:buNone/>
              <a:defRPr sz="1200" b="1"/>
            </a:lvl4pPr>
            <a:lvl5pPr marL="1370771" indent="0">
              <a:buNone/>
              <a:defRPr sz="1200" b="1"/>
            </a:lvl5pPr>
            <a:lvl6pPr marL="1713453" indent="0">
              <a:buNone/>
              <a:defRPr sz="1200" b="1"/>
            </a:lvl6pPr>
            <a:lvl7pPr marL="2056154" indent="0">
              <a:buNone/>
              <a:defRPr sz="1200" b="1"/>
            </a:lvl7pPr>
            <a:lvl8pPr marL="2398840" indent="0">
              <a:buNone/>
              <a:defRPr sz="1200" b="1"/>
            </a:lvl8pPr>
            <a:lvl9pPr marL="2741526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216" y="2395171"/>
            <a:ext cx="2346876" cy="2125122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683" indent="0">
              <a:buNone/>
              <a:defRPr sz="900"/>
            </a:lvl2pPr>
            <a:lvl3pPr marL="685385" indent="0">
              <a:buNone/>
              <a:defRPr sz="800"/>
            </a:lvl3pPr>
            <a:lvl4pPr marL="1028069" indent="0">
              <a:buNone/>
              <a:defRPr sz="700"/>
            </a:lvl4pPr>
            <a:lvl5pPr marL="1370771" indent="0">
              <a:buNone/>
              <a:defRPr sz="700"/>
            </a:lvl5pPr>
            <a:lvl6pPr marL="1713453" indent="0">
              <a:buNone/>
              <a:defRPr sz="700"/>
            </a:lvl6pPr>
            <a:lvl7pPr marL="2056154" indent="0">
              <a:buNone/>
              <a:defRPr sz="700"/>
            </a:lvl7pPr>
            <a:lvl8pPr marL="2398840" indent="0">
              <a:buNone/>
              <a:defRPr sz="700"/>
            </a:lvl8pPr>
            <a:lvl9pPr marL="2741526" indent="0">
              <a:buNone/>
              <a:defRPr sz="7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84546" y="1952647"/>
            <a:ext cx="2359035" cy="432197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683" indent="0">
              <a:buNone/>
              <a:defRPr sz="1500" b="1"/>
            </a:lvl2pPr>
            <a:lvl3pPr marL="685385" indent="0">
              <a:buNone/>
              <a:defRPr sz="1400" b="1"/>
            </a:lvl3pPr>
            <a:lvl4pPr marL="1028069" indent="0">
              <a:buNone/>
              <a:defRPr sz="1200" b="1"/>
            </a:lvl4pPr>
            <a:lvl5pPr marL="1370771" indent="0">
              <a:buNone/>
              <a:defRPr sz="1200" b="1"/>
            </a:lvl5pPr>
            <a:lvl6pPr marL="1713453" indent="0">
              <a:buNone/>
              <a:defRPr sz="1200" b="1"/>
            </a:lvl6pPr>
            <a:lvl7pPr marL="2056154" indent="0">
              <a:buNone/>
              <a:defRPr sz="1200" b="1"/>
            </a:lvl7pPr>
            <a:lvl8pPr marL="2398840" indent="0">
              <a:buNone/>
              <a:defRPr sz="1200" b="1"/>
            </a:lvl8pPr>
            <a:lvl9pPr marL="2741526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84546" y="2395192"/>
            <a:ext cx="2359035" cy="2125121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683" indent="0">
              <a:buNone/>
              <a:defRPr sz="900"/>
            </a:lvl2pPr>
            <a:lvl3pPr marL="685385" indent="0">
              <a:buNone/>
              <a:defRPr sz="800"/>
            </a:lvl3pPr>
            <a:lvl4pPr marL="1028069" indent="0">
              <a:buNone/>
              <a:defRPr sz="700"/>
            </a:lvl4pPr>
            <a:lvl5pPr marL="1370771" indent="0">
              <a:buNone/>
              <a:defRPr sz="700"/>
            </a:lvl5pPr>
            <a:lvl6pPr marL="1713453" indent="0">
              <a:buNone/>
              <a:defRPr sz="700"/>
            </a:lvl6pPr>
            <a:lvl7pPr marL="2056154" indent="0">
              <a:buNone/>
              <a:defRPr sz="700"/>
            </a:lvl7pPr>
            <a:lvl8pPr marL="2398840" indent="0">
              <a:buNone/>
              <a:defRPr sz="700"/>
            </a:lvl8pPr>
            <a:lvl9pPr marL="2741526" indent="0">
              <a:buNone/>
              <a:defRPr sz="7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15025" y="1962975"/>
            <a:ext cx="2370772" cy="432196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683" indent="0">
              <a:buNone/>
              <a:defRPr sz="1500" b="1"/>
            </a:lvl2pPr>
            <a:lvl3pPr marL="685385" indent="0">
              <a:buNone/>
              <a:defRPr sz="1400" b="1"/>
            </a:lvl3pPr>
            <a:lvl4pPr marL="1028069" indent="0">
              <a:buNone/>
              <a:defRPr sz="1200" b="1"/>
            </a:lvl4pPr>
            <a:lvl5pPr marL="1370771" indent="0">
              <a:buNone/>
              <a:defRPr sz="1200" b="1"/>
            </a:lvl5pPr>
            <a:lvl6pPr marL="1713453" indent="0">
              <a:buNone/>
              <a:defRPr sz="1200" b="1"/>
            </a:lvl6pPr>
            <a:lvl7pPr marL="2056154" indent="0">
              <a:buNone/>
              <a:defRPr sz="1200" b="1"/>
            </a:lvl7pPr>
            <a:lvl8pPr marL="2398840" indent="0">
              <a:buNone/>
              <a:defRPr sz="1200" b="1"/>
            </a:lvl8pPr>
            <a:lvl9pPr marL="2741526" indent="0">
              <a:buNone/>
              <a:defRPr sz="12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15047" y="2395173"/>
            <a:ext cx="2373539" cy="2125120"/>
          </a:xfrm>
        </p:spPr>
        <p:txBody>
          <a:bodyPr anchor="t">
            <a:normAutofit/>
          </a:bodyPr>
          <a:lstStyle>
            <a:lvl1pPr marL="0" indent="0">
              <a:buNone/>
              <a:defRPr sz="1100"/>
            </a:lvl1pPr>
            <a:lvl2pPr marL="342683" indent="0">
              <a:buNone/>
              <a:defRPr sz="900"/>
            </a:lvl2pPr>
            <a:lvl3pPr marL="685385" indent="0">
              <a:buNone/>
              <a:defRPr sz="800"/>
            </a:lvl3pPr>
            <a:lvl4pPr marL="1028069" indent="0">
              <a:buNone/>
              <a:defRPr sz="700"/>
            </a:lvl4pPr>
            <a:lvl5pPr marL="1370771" indent="0">
              <a:buNone/>
              <a:defRPr sz="700"/>
            </a:lvl5pPr>
            <a:lvl6pPr marL="1713453" indent="0">
              <a:buNone/>
              <a:defRPr sz="700"/>
            </a:lvl6pPr>
            <a:lvl7pPr marL="2056154" indent="0">
              <a:buNone/>
              <a:defRPr sz="700"/>
            </a:lvl7pPr>
            <a:lvl8pPr marL="2398840" indent="0">
              <a:buNone/>
              <a:defRPr sz="700"/>
            </a:lvl8pPr>
            <a:lvl9pPr marL="2741526" indent="0">
              <a:buNone/>
              <a:defRPr sz="7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3302978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5829301" y="1927225"/>
            <a:ext cx="0" cy="2619374"/>
          </a:xfrm>
          <a:prstGeom prst="line">
            <a:avLst/>
          </a:prstGeom>
          <a:ln w="12700" cmpd="sng">
            <a:solidFill>
              <a:schemeClr val="accent1">
                <a:alpha val="41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2018. 10. 04.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SZTAKI - Mesterséges Intelligencia NKP Kickoff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46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072640"/>
            <a:ext cx="6858000" cy="1165860"/>
          </a:xfrm>
        </p:spPr>
        <p:txBody>
          <a:bodyPr/>
          <a:lstStyle>
            <a:lvl1pPr>
              <a:defRPr sz="3800" spc="-75" baseline="0"/>
            </a:lvl1pPr>
          </a:lstStyle>
          <a:p>
            <a:r>
              <a:rPr lang="hu-HU" dirty="0" smtClean="0"/>
              <a:t>Főcím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314700"/>
            <a:ext cx="6858000" cy="891540"/>
          </a:xfrm>
        </p:spPr>
        <p:txBody>
          <a:bodyPr>
            <a:noAutofit/>
          </a:bodyPr>
          <a:lstStyle>
            <a:lvl1pPr marL="0" indent="0" algn="l">
              <a:spcBef>
                <a:spcPts val="450"/>
              </a:spcBef>
              <a:buNone/>
              <a:defRPr>
                <a:solidFill>
                  <a:schemeClr val="tx1"/>
                </a:solidFill>
              </a:defRPr>
            </a:lvl1pPr>
            <a:lvl2pPr marL="3427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3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Alcím, szövegdoboz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2017. 11. 09.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0921" y="4858893"/>
            <a:ext cx="5772880" cy="164592"/>
          </a:xfrm>
        </p:spPr>
        <p:txBody>
          <a:bodyPr/>
          <a:lstStyle/>
          <a:p>
            <a:r>
              <a:rPr lang="hu-HU" smtClean="0">
                <a:solidFill>
                  <a:srgbClr val="FFFFFF">
                    <a:lumMod val="50000"/>
                  </a:srgbClr>
                </a:solidFill>
              </a:rPr>
              <a:t>Digitális Környezetünk Fenyegetettsége a Mindennapokban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3074" name="Picture 2" descr="C:\tamas\WORK\SZTAKI\LOGO\sztaki_logo_alcim_magyar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646" y="571500"/>
            <a:ext cx="2743915" cy="68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59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6858000" cy="1371600"/>
          </a:xfrm>
        </p:spPr>
        <p:txBody>
          <a:bodyPr anchor="t"/>
          <a:lstStyle>
            <a:lvl1pPr algn="l">
              <a:defRPr sz="3300" b="1" cap="none" spc="-75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828800"/>
            <a:ext cx="6858000" cy="2377440"/>
          </a:xfrm>
        </p:spPr>
        <p:txBody>
          <a:bodyPr anchor="t">
            <a:noAutofit/>
          </a:bodyPr>
          <a:lstStyle>
            <a:lvl1pPr marL="0" indent="0">
              <a:spcBef>
                <a:spcPts val="450"/>
              </a:spcBef>
              <a:buNone/>
              <a:defRPr sz="1400">
                <a:solidFill>
                  <a:schemeClr val="tx1"/>
                </a:solidFill>
              </a:defRPr>
            </a:lvl1pPr>
            <a:lvl2pPr marL="3427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53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29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06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382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60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3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12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smtClean="0"/>
              <a:t>Szövegdoboz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2017. 11. 09.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srgbClr val="FFFFFF">
                    <a:lumMod val="50000"/>
                  </a:srgbClr>
                </a:solidFill>
              </a:rPr>
              <a:t>Digitális Környezetünk Fenyegetettsége a Mindennapokban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37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6858000" cy="742950"/>
          </a:xfrm>
        </p:spPr>
        <p:txBody>
          <a:bodyPr anchor="t"/>
          <a:lstStyle>
            <a:lvl1pPr algn="l">
              <a:defRPr sz="3300" b="1" cap="none" spc="-75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6129" y="1143000"/>
            <a:ext cx="6859786" cy="34861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4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6858000" cy="1371600"/>
          </a:xfrm>
        </p:spPr>
        <p:txBody>
          <a:bodyPr anchor="t"/>
          <a:lstStyle>
            <a:lvl1pPr algn="l">
              <a:defRPr sz="3300" b="1" cap="none" spc="-75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6128" y="1771650"/>
            <a:ext cx="3715718" cy="302895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286178" y="1771650"/>
            <a:ext cx="3029739" cy="3028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2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56147" y="342900"/>
            <a:ext cx="8288909" cy="4457700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53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3" y="228600"/>
            <a:ext cx="7144539" cy="5715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srgbClr val="FFFFFF">
                    <a:lumMod val="50000"/>
                  </a:srgbClr>
                </a:solidFill>
              </a:rPr>
              <a:t>Digitális Környezetünk Fenyegetettsége a Mindennapokban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marL="0" algn="l" defTabSz="685533" rtl="0" eaLnBrk="1" latinLnBrk="0" hangingPunct="1">
              <a:defRPr lang="hu-HU" sz="1200" kern="120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2017. 11. 09.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10" name="Kép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140" y="220149"/>
            <a:ext cx="1416475" cy="55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9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7373198" cy="5715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2017. 11. 09.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srgbClr val="FFFFFF">
                    <a:lumMod val="50000"/>
                  </a:srgbClr>
                </a:solidFill>
              </a:rPr>
              <a:t>Digitális Környezetünk Fenyegetettsége a Mindennapokban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50392"/>
            <a:ext cx="8229600" cy="20574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400"/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/>
            </a:lvl4pPr>
            <a:lvl5pPr marL="0" indent="0">
              <a:spcBef>
                <a:spcPts val="0"/>
              </a:spcBef>
              <a:buNone/>
              <a:defRPr sz="1400"/>
            </a:lvl5pPr>
            <a:lvl6pPr marL="0" indent="0">
              <a:spcBef>
                <a:spcPts val="0"/>
              </a:spcBef>
              <a:buNone/>
              <a:defRPr sz="1400"/>
            </a:lvl6pPr>
            <a:lvl7pPr marL="0" indent="0">
              <a:spcBef>
                <a:spcPts val="0"/>
              </a:spcBef>
              <a:buNone/>
              <a:defRPr sz="1400"/>
            </a:lvl7pPr>
            <a:lvl8pPr marL="0" indent="0">
              <a:spcBef>
                <a:spcPts val="0"/>
              </a:spcBef>
              <a:buNone/>
              <a:defRPr sz="1400"/>
            </a:lvl8pPr>
            <a:lvl9pPr marL="0" indent="0">
              <a:spcBef>
                <a:spcPts val="0"/>
              </a:spcBef>
              <a:buNone/>
              <a:defRPr sz="14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257319"/>
            <a:ext cx="8229600" cy="3314701"/>
          </a:xfrm>
        </p:spPr>
        <p:txBody>
          <a:bodyPr/>
          <a:lstStyle/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pic>
        <p:nvPicPr>
          <p:cNvPr id="9" name="Kép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348" y="514353"/>
            <a:ext cx="674523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90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Heading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7373198" cy="5715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2017. 11. 09.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srgbClr val="FFFFFF">
                    <a:lumMod val="50000"/>
                  </a:srgbClr>
                </a:solidFill>
              </a:rPr>
              <a:t>Digitális Környezetünk Fenyegetettsége a Mindennapokban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50392"/>
            <a:ext cx="8229600" cy="20574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400"/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/>
            </a:lvl4pPr>
            <a:lvl5pPr marL="0" indent="0">
              <a:spcBef>
                <a:spcPts val="0"/>
              </a:spcBef>
              <a:buNone/>
              <a:defRPr sz="1400"/>
            </a:lvl5pPr>
            <a:lvl6pPr marL="0" indent="0">
              <a:spcBef>
                <a:spcPts val="0"/>
              </a:spcBef>
              <a:buNone/>
              <a:defRPr sz="1400"/>
            </a:lvl6pPr>
            <a:lvl7pPr marL="0" indent="0">
              <a:spcBef>
                <a:spcPts val="0"/>
              </a:spcBef>
              <a:buNone/>
              <a:defRPr sz="1400"/>
            </a:lvl7pPr>
            <a:lvl8pPr marL="0" indent="0">
              <a:spcBef>
                <a:spcPts val="0"/>
              </a:spcBef>
              <a:buNone/>
              <a:defRPr sz="1400"/>
            </a:lvl8pPr>
            <a:lvl9pPr marL="0" indent="0">
              <a:spcBef>
                <a:spcPts val="0"/>
              </a:spcBef>
              <a:buNone/>
              <a:defRPr sz="14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1246418"/>
            <a:ext cx="8229600" cy="205740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0"/>
              </a:spcBef>
              <a:buNone/>
              <a:defRPr sz="1400"/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/>
            </a:lvl4pPr>
            <a:lvl5pPr marL="0" indent="0">
              <a:spcBef>
                <a:spcPts val="0"/>
              </a:spcBef>
              <a:buNone/>
              <a:defRPr sz="1400"/>
            </a:lvl5pPr>
            <a:lvl6pPr marL="0" indent="0">
              <a:spcBef>
                <a:spcPts val="0"/>
              </a:spcBef>
              <a:buNone/>
              <a:defRPr sz="1400"/>
            </a:lvl6pPr>
            <a:lvl7pPr marL="0" indent="0">
              <a:spcBef>
                <a:spcPts val="0"/>
              </a:spcBef>
              <a:buNone/>
              <a:defRPr sz="1400"/>
            </a:lvl7pPr>
            <a:lvl8pPr marL="0" indent="0">
              <a:spcBef>
                <a:spcPts val="0"/>
              </a:spcBef>
              <a:buNone/>
              <a:defRPr sz="1400"/>
            </a:lvl8pPr>
            <a:lvl9pPr marL="0" indent="0">
              <a:spcBef>
                <a:spcPts val="0"/>
              </a:spcBef>
              <a:buNone/>
              <a:defRPr sz="1400"/>
            </a:lvl9pPr>
          </a:lstStyle>
          <a:p>
            <a:pPr lvl="0"/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543050"/>
            <a:ext cx="8229600" cy="3028950"/>
          </a:xfrm>
        </p:spPr>
        <p:txBody>
          <a:bodyPr/>
          <a:lstStyle/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pic>
        <p:nvPicPr>
          <p:cNvPr id="10" name="Kép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348" y="514353"/>
            <a:ext cx="674523" cy="25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66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2017. 11. 09.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srgbClr val="FFFFFF">
                    <a:lumMod val="50000"/>
                  </a:srgbClr>
                </a:solidFill>
              </a:rPr>
              <a:t>Digitális Környezetünk Fenyegetettsége a Mindennapokban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88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Subtitle, Heading and Content">
  <p:cSld name="Title, Subtitle, Heading and Conten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4"/>
          <p:cNvSpPr txBox="1">
            <a:spLocks noGrp="1"/>
          </p:cNvSpPr>
          <p:nvPr>
            <p:ph type="title"/>
          </p:nvPr>
        </p:nvSpPr>
        <p:spPr>
          <a:xfrm>
            <a:off x="457203" y="228600"/>
            <a:ext cx="7373199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 SemiBold"/>
              <a:buNone/>
              <a:defRPr sz="21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dt" idx="10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smtClean="0"/>
              <a:t>2018. 10. 04.</a:t>
            </a:r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ftr" idx="11"/>
          </p:nvPr>
        </p:nvSpPr>
        <p:spPr>
          <a:xfrm>
            <a:off x="1656591" y="4858893"/>
            <a:ext cx="588721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hu-HU" smtClean="0"/>
              <a:t>SZTAKI - Mesterséges Intelligencia NKP Kickoff</a:t>
            </a:r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sldNum" idx="12"/>
          </p:nvPr>
        </p:nvSpPr>
        <p:spPr>
          <a:xfrm>
            <a:off x="158750" y="4858893"/>
            <a:ext cx="228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hu" smtClean="0"/>
              <a:pPr/>
              <a:t>‹#›</a:t>
            </a:fld>
            <a:endParaRPr lang="hu"/>
          </a:p>
        </p:txBody>
      </p:sp>
      <p:sp>
        <p:nvSpPr>
          <p:cNvPr id="120" name="Google Shape;120;p24"/>
          <p:cNvSpPr txBox="1">
            <a:spLocks noGrp="1"/>
          </p:cNvSpPr>
          <p:nvPr>
            <p:ph type="body" idx="1"/>
          </p:nvPr>
        </p:nvSpPr>
        <p:spPr>
          <a:xfrm>
            <a:off x="457200" y="850392"/>
            <a:ext cx="8229600" cy="205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body" idx="2"/>
          </p:nvPr>
        </p:nvSpPr>
        <p:spPr>
          <a:xfrm>
            <a:off x="457200" y="1246418"/>
            <a:ext cx="8229600" cy="205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2" name="Google Shape;122;p24"/>
          <p:cNvSpPr txBox="1">
            <a:spLocks noGrp="1"/>
          </p:cNvSpPr>
          <p:nvPr>
            <p:ph type="body" idx="3"/>
          </p:nvPr>
        </p:nvSpPr>
        <p:spPr>
          <a:xfrm>
            <a:off x="457200" y="1543050"/>
            <a:ext cx="8229600" cy="3028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317307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91928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9827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7287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8557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pic>
        <p:nvPicPr>
          <p:cNvPr id="123" name="Google Shape;123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13369" y="514353"/>
            <a:ext cx="674347" cy="257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2017. 11. 09.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srgbClr val="FFFFFF">
                    <a:lumMod val="50000"/>
                  </a:srgbClr>
                </a:solidFill>
              </a:rPr>
              <a:t>Digitális Környezetünk Fenyegetettsége a Mindennapokban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50411"/>
            <a:ext cx="8229600" cy="195431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400"/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/>
            </a:lvl4pPr>
            <a:lvl5pPr marL="0" indent="0">
              <a:spcBef>
                <a:spcPts val="0"/>
              </a:spcBef>
              <a:buNone/>
              <a:defRPr sz="1400"/>
            </a:lvl5pPr>
            <a:lvl6pPr marL="0" indent="0">
              <a:spcBef>
                <a:spcPts val="0"/>
              </a:spcBef>
              <a:buNone/>
              <a:defRPr sz="1400"/>
            </a:lvl6pPr>
            <a:lvl7pPr marL="0" indent="0">
              <a:spcBef>
                <a:spcPts val="0"/>
              </a:spcBef>
              <a:buNone/>
              <a:defRPr sz="1400"/>
            </a:lvl7pPr>
            <a:lvl8pPr marL="0" indent="0">
              <a:spcBef>
                <a:spcPts val="0"/>
              </a:spcBef>
              <a:buNone/>
              <a:defRPr sz="1400"/>
            </a:lvl8pPr>
            <a:lvl9pPr marL="0" indent="0">
              <a:spcBef>
                <a:spcPts val="0"/>
              </a:spcBef>
              <a:buNone/>
              <a:defRPr sz="14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1798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2017. 11. 09.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srgbClr val="FFFFFF">
                    <a:lumMod val="50000"/>
                  </a:srgbClr>
                </a:solidFill>
              </a:rPr>
              <a:t>Digitális Környezetünk Fenyegetettsége a Mindennapokban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801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7162800" cy="5715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971551"/>
            <a:ext cx="3986784" cy="3600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700016" y="971551"/>
            <a:ext cx="3986784" cy="3600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srgbClr val="FFFFFF">
                    <a:lumMod val="50000"/>
                  </a:srgbClr>
                </a:solidFill>
              </a:rPr>
              <a:t>Digitális Környezetünk Fenyegetettsége a Mindennapokban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8" name="Kép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339" y="454066"/>
            <a:ext cx="907585" cy="346034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13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marL="0" algn="l" defTabSz="685533" rtl="0" eaLnBrk="1" latinLnBrk="0" hangingPunct="1">
              <a:defRPr lang="hu-HU" sz="1200" kern="120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2017. 11. 09.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12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Two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5715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971550"/>
            <a:ext cx="3986784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 baseline="0"/>
            </a:lvl1pPr>
            <a:lvl2pPr marL="342758" indent="0">
              <a:buNone/>
              <a:defRPr sz="1500" b="1"/>
            </a:lvl2pPr>
            <a:lvl3pPr marL="685533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68" indent="0">
              <a:buNone/>
              <a:defRPr sz="1200" b="1"/>
            </a:lvl5pPr>
            <a:lvl6pPr marL="1713825" indent="0">
              <a:buNone/>
              <a:defRPr sz="1200" b="1"/>
            </a:lvl6pPr>
            <a:lvl7pPr marL="2056601" indent="0">
              <a:buNone/>
              <a:defRPr sz="1200" b="1"/>
            </a:lvl7pPr>
            <a:lvl8pPr marL="2399360" indent="0">
              <a:buNone/>
              <a:defRPr sz="1200" b="1"/>
            </a:lvl8pPr>
            <a:lvl9pPr marL="2742120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1257319"/>
            <a:ext cx="3986784" cy="33147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00016" y="971550"/>
            <a:ext cx="3986784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 baseline="0"/>
            </a:lvl1pPr>
            <a:lvl2pPr marL="342758" indent="0">
              <a:buNone/>
              <a:defRPr sz="1500" b="1"/>
            </a:lvl2pPr>
            <a:lvl3pPr marL="685533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68" indent="0">
              <a:buNone/>
              <a:defRPr sz="1200" b="1"/>
            </a:lvl5pPr>
            <a:lvl6pPr marL="1713825" indent="0">
              <a:buNone/>
              <a:defRPr sz="1200" b="1"/>
            </a:lvl6pPr>
            <a:lvl7pPr marL="2056601" indent="0">
              <a:buNone/>
              <a:defRPr sz="1200" b="1"/>
            </a:lvl7pPr>
            <a:lvl8pPr marL="2399360" indent="0">
              <a:buNone/>
              <a:defRPr sz="1200" b="1"/>
            </a:lvl8pPr>
            <a:lvl9pPr marL="2742120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700016" y="1257319"/>
            <a:ext cx="3986784" cy="3314701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srgbClr val="FFFFFF">
                    <a:lumMod val="50000"/>
                  </a:srgbClr>
                </a:solidFill>
              </a:rPr>
              <a:t>Digitális Környezetünk Fenyegetettsége a Mindennapokban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3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marL="0" algn="l" defTabSz="685533" rtl="0" eaLnBrk="1" latinLnBrk="0" hangingPunct="1">
              <a:defRPr lang="hu-HU" sz="1200" kern="120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>
                <a:solidFill>
                  <a:srgbClr val="FFFFFF">
                    <a:lumMod val="50000"/>
                  </a:srgbClr>
                </a:solidFill>
              </a:rPr>
              <a:t>2017. 11. 09.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0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850411"/>
            <a:ext cx="8229600" cy="195431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rgbClr val="0000FF"/>
                </a:solidFill>
              </a:defRPr>
            </a:lvl1pPr>
            <a:lvl2pPr marL="0" indent="0">
              <a:spcBef>
                <a:spcPts val="0"/>
              </a:spcBef>
              <a:buNone/>
              <a:defRPr sz="1400"/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/>
            </a:lvl4pPr>
            <a:lvl5pPr marL="0" indent="0">
              <a:spcBef>
                <a:spcPts val="0"/>
              </a:spcBef>
              <a:buNone/>
              <a:defRPr sz="1400"/>
            </a:lvl5pPr>
            <a:lvl6pPr marL="0" indent="0">
              <a:spcBef>
                <a:spcPts val="0"/>
              </a:spcBef>
              <a:buNone/>
              <a:defRPr sz="1400"/>
            </a:lvl6pPr>
            <a:lvl7pPr marL="0" indent="0">
              <a:spcBef>
                <a:spcPts val="0"/>
              </a:spcBef>
              <a:buNone/>
              <a:defRPr sz="1400"/>
            </a:lvl7pPr>
            <a:lvl8pPr marL="0" indent="0">
              <a:spcBef>
                <a:spcPts val="0"/>
              </a:spcBef>
              <a:buNone/>
              <a:defRPr sz="1400"/>
            </a:lvl8pPr>
            <a:lvl9pPr marL="0" indent="0">
              <a:spcBef>
                <a:spcPts val="0"/>
              </a:spcBef>
              <a:buNone/>
              <a:defRPr sz="14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5715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257299"/>
            <a:ext cx="3986784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/>
            </a:lvl1pPr>
            <a:lvl2pPr marL="342758" indent="0">
              <a:buNone/>
              <a:defRPr sz="1500" b="1"/>
            </a:lvl2pPr>
            <a:lvl3pPr marL="685533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68" indent="0">
              <a:buNone/>
              <a:defRPr sz="1200" b="1"/>
            </a:lvl5pPr>
            <a:lvl6pPr marL="1713825" indent="0">
              <a:buNone/>
              <a:defRPr sz="1200" b="1"/>
            </a:lvl6pPr>
            <a:lvl7pPr marL="2056601" indent="0">
              <a:buNone/>
              <a:defRPr sz="1200" b="1"/>
            </a:lvl7pPr>
            <a:lvl8pPr marL="2399360" indent="0">
              <a:buNone/>
              <a:defRPr sz="1200" b="1"/>
            </a:lvl8pPr>
            <a:lvl9pPr marL="2742120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57200" y="1543051"/>
            <a:ext cx="3986784" cy="30289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700016" y="1257299"/>
            <a:ext cx="3986784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/>
            </a:lvl1pPr>
            <a:lvl2pPr marL="342758" indent="0">
              <a:buNone/>
              <a:defRPr sz="1500" b="1"/>
            </a:lvl2pPr>
            <a:lvl3pPr marL="685533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68" indent="0">
              <a:buNone/>
              <a:defRPr sz="1200" b="1"/>
            </a:lvl5pPr>
            <a:lvl6pPr marL="1713825" indent="0">
              <a:buNone/>
              <a:defRPr sz="1200" b="1"/>
            </a:lvl6pPr>
            <a:lvl7pPr marL="2056601" indent="0">
              <a:buNone/>
              <a:defRPr sz="1200" b="1"/>
            </a:lvl7pPr>
            <a:lvl8pPr marL="2399360" indent="0">
              <a:buNone/>
              <a:defRPr sz="1200" b="1"/>
            </a:lvl8pPr>
            <a:lvl9pPr marL="2742120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700016" y="1543051"/>
            <a:ext cx="3986784" cy="30289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2017. 11. 09.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srgbClr val="FFFFFF">
                    <a:lumMod val="50000"/>
                  </a:srgbClr>
                </a:solidFill>
              </a:rPr>
              <a:t>Digitális Környezetünk Fenyegetettsége a Mindennapokban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12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5715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2017. 11. 09.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srgbClr val="FFFFFF">
                    <a:lumMod val="50000"/>
                  </a:srgbClr>
                </a:solidFill>
              </a:rPr>
              <a:t>Digitális Környezetünk Fenyegetettsége a Mindennapokban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971550"/>
            <a:ext cx="2560320" cy="36004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291840" y="971550"/>
            <a:ext cx="2560320" cy="36004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126481" y="971550"/>
            <a:ext cx="2560320" cy="36004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2345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5715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2017. 11. 09.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srgbClr val="FFFFFF">
                    <a:lumMod val="50000"/>
                  </a:srgbClr>
                </a:solidFill>
              </a:rPr>
              <a:t>Digitális Környezetünk Fenyegetettsége a Mindennapokban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971550"/>
            <a:ext cx="2560320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/>
            </a:lvl1pPr>
            <a:lvl2pPr marL="342758" indent="0">
              <a:buNone/>
              <a:defRPr sz="1500" b="1"/>
            </a:lvl2pPr>
            <a:lvl3pPr marL="685533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68" indent="0">
              <a:buNone/>
              <a:defRPr sz="1200" b="1"/>
            </a:lvl5pPr>
            <a:lvl6pPr marL="1713825" indent="0">
              <a:buNone/>
              <a:defRPr sz="1200" b="1"/>
            </a:lvl6pPr>
            <a:lvl7pPr marL="2056601" indent="0">
              <a:buNone/>
              <a:defRPr sz="1200" b="1"/>
            </a:lvl7pPr>
            <a:lvl8pPr marL="2399360" indent="0">
              <a:buNone/>
              <a:defRPr sz="1200" b="1"/>
            </a:lvl8pPr>
            <a:lvl9pPr marL="2742120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3291840" y="971550"/>
            <a:ext cx="2560320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/>
            </a:lvl1pPr>
            <a:lvl2pPr marL="342758" indent="0">
              <a:buNone/>
              <a:defRPr sz="1500" b="1"/>
            </a:lvl2pPr>
            <a:lvl3pPr marL="685533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68" indent="0">
              <a:buNone/>
              <a:defRPr sz="1200" b="1"/>
            </a:lvl5pPr>
            <a:lvl6pPr marL="1713825" indent="0">
              <a:buNone/>
              <a:defRPr sz="1200" b="1"/>
            </a:lvl6pPr>
            <a:lvl7pPr marL="2056601" indent="0">
              <a:buNone/>
              <a:defRPr sz="1200" b="1"/>
            </a:lvl7pPr>
            <a:lvl8pPr marL="2399360" indent="0">
              <a:buNone/>
              <a:defRPr sz="1200" b="1"/>
            </a:lvl8pPr>
            <a:lvl9pPr marL="2742120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6126481" y="971550"/>
            <a:ext cx="2560320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/>
            </a:lvl1pPr>
            <a:lvl2pPr marL="342758" indent="0">
              <a:buNone/>
              <a:defRPr sz="1500" b="1"/>
            </a:lvl2pPr>
            <a:lvl3pPr marL="685533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68" indent="0">
              <a:buNone/>
              <a:defRPr sz="1200" b="1"/>
            </a:lvl5pPr>
            <a:lvl6pPr marL="1713825" indent="0">
              <a:buNone/>
              <a:defRPr sz="1200" b="1"/>
            </a:lvl6pPr>
            <a:lvl7pPr marL="2056601" indent="0">
              <a:buNone/>
              <a:defRPr sz="1200" b="1"/>
            </a:lvl7pPr>
            <a:lvl8pPr marL="2399360" indent="0">
              <a:buNone/>
              <a:defRPr sz="1200" b="1"/>
            </a:lvl8pPr>
            <a:lvl9pPr marL="2742120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257300"/>
            <a:ext cx="2560320" cy="33147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291840" y="1257300"/>
            <a:ext cx="2560320" cy="33147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126481" y="1257300"/>
            <a:ext cx="2560320" cy="331470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7986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, Subtitle and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571500"/>
          </a:xfrm>
        </p:spPr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2017. 11. 09.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Digitális Környezetünk Fenyegetettsége a Mindennapokban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457200" y="850411"/>
            <a:ext cx="8229600" cy="195431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accent1"/>
                </a:solidFill>
              </a:defRPr>
            </a:lvl1pPr>
            <a:lvl2pPr marL="0" indent="0">
              <a:spcBef>
                <a:spcPts val="0"/>
              </a:spcBef>
              <a:buNone/>
              <a:defRPr sz="1400"/>
            </a:lvl2pPr>
            <a:lvl3pPr marL="0" indent="0">
              <a:spcBef>
                <a:spcPts val="0"/>
              </a:spcBef>
              <a:buNone/>
              <a:defRPr sz="1400"/>
            </a:lvl3pPr>
            <a:lvl4pPr marL="0" indent="0">
              <a:spcBef>
                <a:spcPts val="0"/>
              </a:spcBef>
              <a:buNone/>
              <a:defRPr sz="1400"/>
            </a:lvl4pPr>
            <a:lvl5pPr marL="0" indent="0">
              <a:spcBef>
                <a:spcPts val="0"/>
              </a:spcBef>
              <a:buNone/>
              <a:defRPr sz="1400"/>
            </a:lvl5pPr>
            <a:lvl6pPr marL="0" indent="0">
              <a:spcBef>
                <a:spcPts val="0"/>
              </a:spcBef>
              <a:buNone/>
              <a:defRPr sz="1400"/>
            </a:lvl6pPr>
            <a:lvl7pPr marL="0" indent="0">
              <a:spcBef>
                <a:spcPts val="0"/>
              </a:spcBef>
              <a:buNone/>
              <a:defRPr sz="1400"/>
            </a:lvl7pPr>
            <a:lvl8pPr marL="0" indent="0">
              <a:spcBef>
                <a:spcPts val="0"/>
              </a:spcBef>
              <a:buNone/>
              <a:defRPr sz="1400"/>
            </a:lvl8pPr>
            <a:lvl9pPr marL="0" indent="0">
              <a:spcBef>
                <a:spcPts val="0"/>
              </a:spcBef>
              <a:buNone/>
              <a:defRPr sz="14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257299"/>
            <a:ext cx="2560320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/>
            </a:lvl1pPr>
            <a:lvl2pPr marL="342758" indent="0">
              <a:buNone/>
              <a:defRPr sz="1500" b="1"/>
            </a:lvl2pPr>
            <a:lvl3pPr marL="685533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68" indent="0">
              <a:buNone/>
              <a:defRPr sz="1200" b="1"/>
            </a:lvl5pPr>
            <a:lvl6pPr marL="1713825" indent="0">
              <a:buNone/>
              <a:defRPr sz="1200" b="1"/>
            </a:lvl6pPr>
            <a:lvl7pPr marL="2056601" indent="0">
              <a:buNone/>
              <a:defRPr sz="1200" b="1"/>
            </a:lvl7pPr>
            <a:lvl8pPr marL="2399360" indent="0">
              <a:buNone/>
              <a:defRPr sz="1200" b="1"/>
            </a:lvl8pPr>
            <a:lvl9pPr marL="2742120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3291840" y="1257299"/>
            <a:ext cx="2560320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/>
            </a:lvl1pPr>
            <a:lvl2pPr marL="342758" indent="0">
              <a:buNone/>
              <a:defRPr sz="1500" b="1"/>
            </a:lvl2pPr>
            <a:lvl3pPr marL="685533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68" indent="0">
              <a:buNone/>
              <a:defRPr sz="1200" b="1"/>
            </a:lvl5pPr>
            <a:lvl6pPr marL="1713825" indent="0">
              <a:buNone/>
              <a:defRPr sz="1200" b="1"/>
            </a:lvl6pPr>
            <a:lvl7pPr marL="2056601" indent="0">
              <a:buNone/>
              <a:defRPr sz="1200" b="1"/>
            </a:lvl7pPr>
            <a:lvl8pPr marL="2399360" indent="0">
              <a:buNone/>
              <a:defRPr sz="1200" b="1"/>
            </a:lvl8pPr>
            <a:lvl9pPr marL="2742120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6126481" y="1257299"/>
            <a:ext cx="2560320" cy="205740"/>
          </a:xfrm>
        </p:spPr>
        <p:txBody>
          <a:bodyPr anchor="t">
            <a:noAutofit/>
          </a:bodyPr>
          <a:lstStyle>
            <a:lvl1pPr marL="0" indent="0">
              <a:spcBef>
                <a:spcPts val="0"/>
              </a:spcBef>
              <a:buNone/>
              <a:defRPr sz="1400" b="0"/>
            </a:lvl1pPr>
            <a:lvl2pPr marL="342758" indent="0">
              <a:buNone/>
              <a:defRPr sz="1500" b="1"/>
            </a:lvl2pPr>
            <a:lvl3pPr marL="685533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68" indent="0">
              <a:buNone/>
              <a:defRPr sz="1200" b="1"/>
            </a:lvl5pPr>
            <a:lvl6pPr marL="1713825" indent="0">
              <a:buNone/>
              <a:defRPr sz="1200" b="1"/>
            </a:lvl6pPr>
            <a:lvl7pPr marL="2056601" indent="0">
              <a:buNone/>
              <a:defRPr sz="1200" b="1"/>
            </a:lvl7pPr>
            <a:lvl8pPr marL="2399360" indent="0">
              <a:buNone/>
              <a:defRPr sz="1200" b="1"/>
            </a:lvl8pPr>
            <a:lvl9pPr marL="2742120" indent="0">
              <a:buNone/>
              <a:defRPr sz="1200" b="1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hozzáadása</a:t>
            </a:r>
            <a:endParaRPr lang="en-US" dirty="0" smtClean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1543050"/>
            <a:ext cx="2560320" cy="30289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3291840" y="1543050"/>
            <a:ext cx="2560320" cy="30289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6126481" y="1543050"/>
            <a:ext cx="2560320" cy="3028950"/>
          </a:xfrm>
        </p:spPr>
        <p:txBody>
          <a:bodyPr>
            <a:normAutofit/>
          </a:bodyPr>
          <a:lstStyle>
            <a:lvl1pPr>
              <a:defRPr sz="1200"/>
            </a:lvl1pPr>
            <a:lvl2pPr>
              <a:defRPr sz="1100"/>
            </a:lvl2pPr>
            <a:lvl3pPr>
              <a:defRPr sz="9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510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57150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971551"/>
            <a:ext cx="5715000" cy="3600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400800" y="971550"/>
            <a:ext cx="2286000" cy="3600450"/>
          </a:xfrm>
        </p:spPr>
        <p:txBody>
          <a:bodyPr>
            <a:noAutofit/>
          </a:bodyPr>
          <a:lstStyle>
            <a:lvl1pPr marL="0" indent="0">
              <a:spcBef>
                <a:spcPts val="450"/>
              </a:spcBef>
              <a:buNone/>
              <a:defRPr sz="1400" baseline="0"/>
            </a:lvl1pPr>
            <a:lvl2pPr marL="342758" indent="0">
              <a:buNone/>
              <a:defRPr sz="900"/>
            </a:lvl2pPr>
            <a:lvl3pPr marL="685533" indent="0">
              <a:buNone/>
              <a:defRPr sz="800"/>
            </a:lvl3pPr>
            <a:lvl4pPr marL="1028292" indent="0">
              <a:buNone/>
              <a:defRPr sz="700"/>
            </a:lvl4pPr>
            <a:lvl5pPr marL="1371068" indent="0">
              <a:buNone/>
              <a:defRPr sz="700"/>
            </a:lvl5pPr>
            <a:lvl6pPr marL="1713825" indent="0">
              <a:buNone/>
              <a:defRPr sz="700"/>
            </a:lvl6pPr>
            <a:lvl7pPr marL="2056601" indent="0">
              <a:buNone/>
              <a:defRPr sz="700"/>
            </a:lvl7pPr>
            <a:lvl8pPr marL="2399360" indent="0">
              <a:buNone/>
              <a:defRPr sz="700"/>
            </a:lvl8pPr>
            <a:lvl9pPr marL="2742120" indent="0">
              <a:buNone/>
              <a:defRPr sz="700"/>
            </a:lvl9pPr>
          </a:lstStyle>
          <a:p>
            <a:pPr lvl="0"/>
            <a:r>
              <a:rPr lang="en-US" dirty="0" err="1" smtClean="0"/>
              <a:t>Alcím</a:t>
            </a:r>
            <a:r>
              <a:rPr lang="en-US" dirty="0" smtClean="0"/>
              <a:t> </a:t>
            </a:r>
            <a:r>
              <a:rPr lang="en-US" dirty="0" err="1" smtClean="0"/>
              <a:t>szerkesztése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2017. 11. 09.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Digitális Környezetünk Fenyegetettsége a Mindennapokban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8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57150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971550"/>
            <a:ext cx="5029200" cy="3600450"/>
          </a:xfrm>
        </p:spPr>
        <p:txBody>
          <a:bodyPr tIns="342758">
            <a:noAutofit/>
          </a:bodyPr>
          <a:lstStyle>
            <a:lvl1pPr marL="0" indent="0" algn="ctr">
              <a:buNone/>
              <a:defRPr sz="1400"/>
            </a:lvl1pPr>
            <a:lvl2pPr marL="342758" indent="0">
              <a:buNone/>
              <a:defRPr sz="2100"/>
            </a:lvl2pPr>
            <a:lvl3pPr marL="685533" indent="0">
              <a:buNone/>
              <a:defRPr sz="1800"/>
            </a:lvl3pPr>
            <a:lvl4pPr marL="1028292" indent="0">
              <a:buNone/>
              <a:defRPr sz="1500"/>
            </a:lvl4pPr>
            <a:lvl5pPr marL="1371068" indent="0">
              <a:buNone/>
              <a:defRPr sz="1500"/>
            </a:lvl5pPr>
            <a:lvl6pPr marL="1713825" indent="0">
              <a:buNone/>
              <a:defRPr sz="1500"/>
            </a:lvl6pPr>
            <a:lvl7pPr marL="2056601" indent="0">
              <a:buNone/>
              <a:defRPr sz="1500"/>
            </a:lvl7pPr>
            <a:lvl8pPr marL="2399360" indent="0">
              <a:buNone/>
              <a:defRPr sz="1500"/>
            </a:lvl8pPr>
            <a:lvl9pPr marL="274212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760720" y="971550"/>
            <a:ext cx="2926080" cy="3600450"/>
          </a:xfrm>
        </p:spPr>
        <p:txBody>
          <a:bodyPr>
            <a:noAutofit/>
          </a:bodyPr>
          <a:lstStyle>
            <a:lvl1pPr marL="0" indent="0">
              <a:spcBef>
                <a:spcPts val="450"/>
              </a:spcBef>
              <a:buNone/>
              <a:defRPr sz="1400"/>
            </a:lvl1pPr>
            <a:lvl2pPr marL="342758" indent="0">
              <a:buNone/>
              <a:defRPr sz="900"/>
            </a:lvl2pPr>
            <a:lvl3pPr marL="685533" indent="0">
              <a:buNone/>
              <a:defRPr sz="800"/>
            </a:lvl3pPr>
            <a:lvl4pPr marL="1028292" indent="0">
              <a:buNone/>
              <a:defRPr sz="700"/>
            </a:lvl4pPr>
            <a:lvl5pPr marL="1371068" indent="0">
              <a:buNone/>
              <a:defRPr sz="700"/>
            </a:lvl5pPr>
            <a:lvl6pPr marL="1713825" indent="0">
              <a:buNone/>
              <a:defRPr sz="700"/>
            </a:lvl6pPr>
            <a:lvl7pPr marL="2056601" indent="0">
              <a:buNone/>
              <a:defRPr sz="700"/>
            </a:lvl7pPr>
            <a:lvl8pPr marL="2399360" indent="0">
              <a:buNone/>
              <a:defRPr sz="700"/>
            </a:lvl8pPr>
            <a:lvl9pPr marL="2742120" indent="0">
              <a:buNone/>
              <a:defRPr sz="7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2017. 11. 09.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Digitális Környezetünk Fenyegetettsége a Mindennapokban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53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5"/>
          <p:cNvSpPr txBox="1">
            <a:spLocks noGrp="1"/>
          </p:cNvSpPr>
          <p:nvPr>
            <p:ph type="title"/>
          </p:nvPr>
        </p:nvSpPr>
        <p:spPr>
          <a:xfrm>
            <a:off x="457203" y="228600"/>
            <a:ext cx="8230671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 SemiBold"/>
              <a:buNone/>
              <a:defRPr sz="21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26" name="Google Shape;126;p25"/>
          <p:cNvSpPr txBox="1">
            <a:spLocks noGrp="1"/>
          </p:cNvSpPr>
          <p:nvPr>
            <p:ph type="dt" idx="10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smtClean="0"/>
              <a:t>2018. 10. 04.</a:t>
            </a:r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ftr" idx="11"/>
          </p:nvPr>
        </p:nvSpPr>
        <p:spPr>
          <a:xfrm>
            <a:off x="1656591" y="4858893"/>
            <a:ext cx="588721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hu-HU" smtClean="0"/>
              <a:t>SZTAKI - Mesterséges Intelligencia NKP Kickoff</a:t>
            </a:r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sldNum" idx="12"/>
          </p:nvPr>
        </p:nvSpPr>
        <p:spPr>
          <a:xfrm>
            <a:off x="158750" y="4858893"/>
            <a:ext cx="228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hu" smtClean="0"/>
              <a:pPr/>
              <a:t>‹#›</a:t>
            </a:fld>
            <a:endParaRPr lang="hu"/>
          </a:p>
        </p:txBody>
      </p:sp>
      <p:sp>
        <p:nvSpPr>
          <p:cNvPr id="129" name="Google Shape;129;p25"/>
          <p:cNvSpPr txBox="1">
            <a:spLocks noGrp="1"/>
          </p:cNvSpPr>
          <p:nvPr>
            <p:ph type="body" idx="1"/>
          </p:nvPr>
        </p:nvSpPr>
        <p:spPr>
          <a:xfrm>
            <a:off x="457200" y="850392"/>
            <a:ext cx="8229600" cy="195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6929" marR="0" lvl="0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3842" marR="0" lvl="1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0771" marR="0" lvl="2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7684" marR="0" lvl="3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4610" marR="0" lvl="4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1526" marR="0" lvl="5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198452" marR="0" lvl="6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5381" marR="0" lvl="7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2296" marR="0" lvl="8" indent="-2284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57150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971550"/>
            <a:ext cx="5029200" cy="3600450"/>
          </a:xfrm>
        </p:spPr>
        <p:txBody>
          <a:bodyPr tIns="342758">
            <a:noAutofit/>
          </a:bodyPr>
          <a:lstStyle>
            <a:lvl1pPr marL="0" indent="0" algn="ctr">
              <a:buNone/>
              <a:defRPr sz="1400"/>
            </a:lvl1pPr>
            <a:lvl2pPr marL="342758" indent="0">
              <a:buNone/>
              <a:defRPr sz="2100"/>
            </a:lvl2pPr>
            <a:lvl3pPr marL="685533" indent="0">
              <a:buNone/>
              <a:defRPr sz="1800"/>
            </a:lvl3pPr>
            <a:lvl4pPr marL="1028292" indent="0">
              <a:buNone/>
              <a:defRPr sz="1500"/>
            </a:lvl4pPr>
            <a:lvl5pPr marL="1371068" indent="0">
              <a:buNone/>
              <a:defRPr sz="1500"/>
            </a:lvl5pPr>
            <a:lvl6pPr marL="1713825" indent="0">
              <a:buNone/>
              <a:defRPr sz="1500"/>
            </a:lvl6pPr>
            <a:lvl7pPr marL="2056601" indent="0">
              <a:buNone/>
              <a:defRPr sz="1500"/>
            </a:lvl7pPr>
            <a:lvl8pPr marL="2399360" indent="0">
              <a:buNone/>
              <a:defRPr sz="1500"/>
            </a:lvl8pPr>
            <a:lvl9pPr marL="274212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2017. 11. 09.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Digitális Környezetünk Fenyegetettsége a Mindennapokban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5760720" y="971550"/>
            <a:ext cx="2926080" cy="3600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1752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57150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971550"/>
            <a:ext cx="3986784" cy="2628900"/>
          </a:xfrm>
        </p:spPr>
        <p:txBody>
          <a:bodyPr tIns="342758">
            <a:noAutofit/>
          </a:bodyPr>
          <a:lstStyle>
            <a:lvl1pPr marL="0" indent="0" algn="ctr">
              <a:buNone/>
              <a:defRPr sz="1400"/>
            </a:lvl1pPr>
            <a:lvl2pPr marL="342758" indent="0">
              <a:buNone/>
              <a:defRPr sz="2100"/>
            </a:lvl2pPr>
            <a:lvl3pPr marL="685533" indent="0">
              <a:buNone/>
              <a:defRPr sz="1800"/>
            </a:lvl3pPr>
            <a:lvl4pPr marL="1028292" indent="0">
              <a:buNone/>
              <a:defRPr sz="1500"/>
            </a:lvl4pPr>
            <a:lvl5pPr marL="1371068" indent="0">
              <a:buNone/>
              <a:defRPr sz="1500"/>
            </a:lvl5pPr>
            <a:lvl6pPr marL="1713825" indent="0">
              <a:buNone/>
              <a:defRPr sz="1500"/>
            </a:lvl6pPr>
            <a:lvl7pPr marL="2056601" indent="0">
              <a:buNone/>
              <a:defRPr sz="1500"/>
            </a:lvl7pPr>
            <a:lvl8pPr marL="2399360" indent="0">
              <a:buNone/>
              <a:defRPr sz="1500"/>
            </a:lvl8pPr>
            <a:lvl9pPr marL="274212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2017. 11. 09.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Digitális Környezetünk Fenyegetettsége a Mindennapokban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4700016" y="971550"/>
            <a:ext cx="3986784" cy="2628900"/>
          </a:xfrm>
        </p:spPr>
        <p:txBody>
          <a:bodyPr tIns="342758">
            <a:noAutofit/>
          </a:bodyPr>
          <a:lstStyle>
            <a:lvl1pPr marL="0" indent="0" algn="ctr">
              <a:buNone/>
              <a:defRPr sz="1400"/>
            </a:lvl1pPr>
            <a:lvl2pPr marL="342758" indent="0">
              <a:buNone/>
              <a:defRPr sz="2100"/>
            </a:lvl2pPr>
            <a:lvl3pPr marL="685533" indent="0">
              <a:buNone/>
              <a:defRPr sz="1800"/>
            </a:lvl3pPr>
            <a:lvl4pPr marL="1028292" indent="0">
              <a:buNone/>
              <a:defRPr sz="1500"/>
            </a:lvl4pPr>
            <a:lvl5pPr marL="1371068" indent="0">
              <a:buNone/>
              <a:defRPr sz="1500"/>
            </a:lvl5pPr>
            <a:lvl6pPr marL="1713825" indent="0">
              <a:buNone/>
              <a:defRPr sz="1500"/>
            </a:lvl6pPr>
            <a:lvl7pPr marL="2056601" indent="0">
              <a:buNone/>
              <a:defRPr sz="1500"/>
            </a:lvl7pPr>
            <a:lvl8pPr marL="2399360" indent="0">
              <a:buNone/>
              <a:defRPr sz="1500"/>
            </a:lvl8pPr>
            <a:lvl9pPr marL="274212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3714751"/>
            <a:ext cx="3986784" cy="847868"/>
          </a:xfrm>
        </p:spPr>
        <p:txBody>
          <a:bodyPr>
            <a:noAutofit/>
          </a:bodyPr>
          <a:lstStyle>
            <a:lvl1pPr marL="0" indent="0">
              <a:spcBef>
                <a:spcPts val="450"/>
              </a:spcBef>
              <a:buNone/>
              <a:defRPr sz="1400" baseline="0"/>
            </a:lvl1pPr>
            <a:lvl2pPr marL="342758" indent="0">
              <a:buNone/>
              <a:defRPr sz="900"/>
            </a:lvl2pPr>
            <a:lvl3pPr marL="685533" indent="0">
              <a:buNone/>
              <a:defRPr sz="800"/>
            </a:lvl3pPr>
            <a:lvl4pPr marL="1028292" indent="0">
              <a:buNone/>
              <a:defRPr sz="700"/>
            </a:lvl4pPr>
            <a:lvl5pPr marL="1371068" indent="0">
              <a:buNone/>
              <a:defRPr sz="700"/>
            </a:lvl5pPr>
            <a:lvl6pPr marL="1713825" indent="0">
              <a:buNone/>
              <a:defRPr sz="700"/>
            </a:lvl6pPr>
            <a:lvl7pPr marL="2056601" indent="0">
              <a:buNone/>
              <a:defRPr sz="700"/>
            </a:lvl7pPr>
            <a:lvl8pPr marL="2399360" indent="0">
              <a:buNone/>
              <a:defRPr sz="700"/>
            </a:lvl8pPr>
            <a:lvl9pPr marL="2742120" indent="0">
              <a:buNone/>
              <a:defRPr sz="7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4700016" y="3714751"/>
            <a:ext cx="3986784" cy="847868"/>
          </a:xfrm>
        </p:spPr>
        <p:txBody>
          <a:bodyPr>
            <a:noAutofit/>
          </a:bodyPr>
          <a:lstStyle>
            <a:lvl1pPr marL="0" indent="0">
              <a:spcBef>
                <a:spcPts val="450"/>
              </a:spcBef>
              <a:buNone/>
              <a:defRPr sz="1400"/>
            </a:lvl1pPr>
            <a:lvl2pPr marL="342758" indent="0">
              <a:buNone/>
              <a:defRPr sz="900"/>
            </a:lvl2pPr>
            <a:lvl3pPr marL="685533" indent="0">
              <a:buNone/>
              <a:defRPr sz="800"/>
            </a:lvl3pPr>
            <a:lvl4pPr marL="1028292" indent="0">
              <a:buNone/>
              <a:defRPr sz="700"/>
            </a:lvl4pPr>
            <a:lvl5pPr marL="1371068" indent="0">
              <a:buNone/>
              <a:defRPr sz="700"/>
            </a:lvl5pPr>
            <a:lvl6pPr marL="1713825" indent="0">
              <a:buNone/>
              <a:defRPr sz="700"/>
            </a:lvl6pPr>
            <a:lvl7pPr marL="2056601" indent="0">
              <a:buNone/>
              <a:defRPr sz="700"/>
            </a:lvl7pPr>
            <a:lvl8pPr marL="2399360" indent="0">
              <a:buNone/>
              <a:defRPr sz="700"/>
            </a:lvl8pPr>
            <a:lvl9pPr marL="2742120" indent="0">
              <a:buNone/>
              <a:defRPr sz="7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1751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8229600" cy="57150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971550"/>
            <a:ext cx="2560320" cy="2057400"/>
          </a:xfrm>
        </p:spPr>
        <p:txBody>
          <a:bodyPr tIns="342758">
            <a:noAutofit/>
          </a:bodyPr>
          <a:lstStyle>
            <a:lvl1pPr marL="0" indent="0" algn="ctr">
              <a:buNone/>
              <a:defRPr sz="1400"/>
            </a:lvl1pPr>
            <a:lvl2pPr marL="342758" indent="0">
              <a:buNone/>
              <a:defRPr sz="2100"/>
            </a:lvl2pPr>
            <a:lvl3pPr marL="685533" indent="0">
              <a:buNone/>
              <a:defRPr sz="1800"/>
            </a:lvl3pPr>
            <a:lvl4pPr marL="1028292" indent="0">
              <a:buNone/>
              <a:defRPr sz="1500"/>
            </a:lvl4pPr>
            <a:lvl5pPr marL="1371068" indent="0">
              <a:buNone/>
              <a:defRPr sz="1500"/>
            </a:lvl5pPr>
            <a:lvl6pPr marL="1713825" indent="0">
              <a:buNone/>
              <a:defRPr sz="1500"/>
            </a:lvl6pPr>
            <a:lvl7pPr marL="2056601" indent="0">
              <a:buNone/>
              <a:defRPr sz="1500"/>
            </a:lvl7pPr>
            <a:lvl8pPr marL="2399360" indent="0">
              <a:buNone/>
              <a:defRPr sz="1500"/>
            </a:lvl8pPr>
            <a:lvl9pPr marL="274212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2017. 11. 09.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Digitális Környezetünk Fenyegetettsége a Mindennapokban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3158544"/>
            <a:ext cx="2560320" cy="1413456"/>
          </a:xfrm>
        </p:spPr>
        <p:txBody>
          <a:bodyPr>
            <a:noAutofit/>
          </a:bodyPr>
          <a:lstStyle>
            <a:lvl1pPr marL="0" indent="0">
              <a:spcBef>
                <a:spcPts val="450"/>
              </a:spcBef>
              <a:buNone/>
              <a:defRPr sz="1200"/>
            </a:lvl1pPr>
            <a:lvl2pPr marL="342758" indent="0">
              <a:buNone/>
              <a:defRPr sz="900"/>
            </a:lvl2pPr>
            <a:lvl3pPr marL="685533" indent="0">
              <a:buNone/>
              <a:defRPr sz="800"/>
            </a:lvl3pPr>
            <a:lvl4pPr marL="1028292" indent="0">
              <a:buNone/>
              <a:defRPr sz="700"/>
            </a:lvl4pPr>
            <a:lvl5pPr marL="1371068" indent="0">
              <a:buNone/>
              <a:defRPr sz="700"/>
            </a:lvl5pPr>
            <a:lvl6pPr marL="1713825" indent="0">
              <a:buNone/>
              <a:defRPr sz="700"/>
            </a:lvl6pPr>
            <a:lvl7pPr marL="2056601" indent="0">
              <a:buNone/>
              <a:defRPr sz="700"/>
            </a:lvl7pPr>
            <a:lvl8pPr marL="2399360" indent="0">
              <a:buNone/>
              <a:defRPr sz="700"/>
            </a:lvl8pPr>
            <a:lvl9pPr marL="2742120" indent="0">
              <a:buNone/>
              <a:defRPr sz="7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5"/>
          </p:nvPr>
        </p:nvSpPr>
        <p:spPr>
          <a:xfrm>
            <a:off x="3291840" y="971550"/>
            <a:ext cx="2560320" cy="2057400"/>
          </a:xfrm>
        </p:spPr>
        <p:txBody>
          <a:bodyPr tIns="342758">
            <a:noAutofit/>
          </a:bodyPr>
          <a:lstStyle>
            <a:lvl1pPr marL="0" indent="0" algn="ctr">
              <a:buNone/>
              <a:defRPr sz="1400"/>
            </a:lvl1pPr>
            <a:lvl2pPr marL="342758" indent="0">
              <a:buNone/>
              <a:defRPr sz="2100"/>
            </a:lvl2pPr>
            <a:lvl3pPr marL="685533" indent="0">
              <a:buNone/>
              <a:defRPr sz="1800"/>
            </a:lvl3pPr>
            <a:lvl4pPr marL="1028292" indent="0">
              <a:buNone/>
              <a:defRPr sz="1500"/>
            </a:lvl4pPr>
            <a:lvl5pPr marL="1371068" indent="0">
              <a:buNone/>
              <a:defRPr sz="1500"/>
            </a:lvl5pPr>
            <a:lvl6pPr marL="1713825" indent="0">
              <a:buNone/>
              <a:defRPr sz="1500"/>
            </a:lvl6pPr>
            <a:lvl7pPr marL="2056601" indent="0">
              <a:buNone/>
              <a:defRPr sz="1500"/>
            </a:lvl7pPr>
            <a:lvl8pPr marL="2399360" indent="0">
              <a:buNone/>
              <a:defRPr sz="1500"/>
            </a:lvl8pPr>
            <a:lvl9pPr marL="274212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6"/>
          </p:nvPr>
        </p:nvSpPr>
        <p:spPr>
          <a:xfrm>
            <a:off x="6126481" y="971550"/>
            <a:ext cx="2560320" cy="2057400"/>
          </a:xfrm>
        </p:spPr>
        <p:txBody>
          <a:bodyPr tIns="342758">
            <a:noAutofit/>
          </a:bodyPr>
          <a:lstStyle>
            <a:lvl1pPr marL="0" indent="0" algn="ctr">
              <a:buNone/>
              <a:defRPr sz="1400"/>
            </a:lvl1pPr>
            <a:lvl2pPr marL="342758" indent="0">
              <a:buNone/>
              <a:defRPr sz="2100"/>
            </a:lvl2pPr>
            <a:lvl3pPr marL="685533" indent="0">
              <a:buNone/>
              <a:defRPr sz="1800"/>
            </a:lvl3pPr>
            <a:lvl4pPr marL="1028292" indent="0">
              <a:buNone/>
              <a:defRPr sz="1500"/>
            </a:lvl4pPr>
            <a:lvl5pPr marL="1371068" indent="0">
              <a:buNone/>
              <a:defRPr sz="1500"/>
            </a:lvl5pPr>
            <a:lvl6pPr marL="1713825" indent="0">
              <a:buNone/>
              <a:defRPr sz="1500"/>
            </a:lvl6pPr>
            <a:lvl7pPr marL="2056601" indent="0">
              <a:buNone/>
              <a:defRPr sz="1500"/>
            </a:lvl7pPr>
            <a:lvl8pPr marL="2399360" indent="0">
              <a:buNone/>
              <a:defRPr sz="1500"/>
            </a:lvl8pPr>
            <a:lvl9pPr marL="274212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3291840" y="3158544"/>
            <a:ext cx="2560320" cy="1413456"/>
          </a:xfrm>
        </p:spPr>
        <p:txBody>
          <a:bodyPr>
            <a:noAutofit/>
          </a:bodyPr>
          <a:lstStyle>
            <a:lvl1pPr marL="0" indent="0">
              <a:spcBef>
                <a:spcPts val="450"/>
              </a:spcBef>
              <a:buNone/>
              <a:defRPr sz="1200"/>
            </a:lvl1pPr>
            <a:lvl2pPr marL="342758" indent="0">
              <a:buNone/>
              <a:defRPr sz="900"/>
            </a:lvl2pPr>
            <a:lvl3pPr marL="685533" indent="0">
              <a:buNone/>
              <a:defRPr sz="800"/>
            </a:lvl3pPr>
            <a:lvl4pPr marL="1028292" indent="0">
              <a:buNone/>
              <a:defRPr sz="700"/>
            </a:lvl4pPr>
            <a:lvl5pPr marL="1371068" indent="0">
              <a:buNone/>
              <a:defRPr sz="700"/>
            </a:lvl5pPr>
            <a:lvl6pPr marL="1713825" indent="0">
              <a:buNone/>
              <a:defRPr sz="700"/>
            </a:lvl6pPr>
            <a:lvl7pPr marL="2056601" indent="0">
              <a:buNone/>
              <a:defRPr sz="700"/>
            </a:lvl7pPr>
            <a:lvl8pPr marL="2399360" indent="0">
              <a:buNone/>
              <a:defRPr sz="700"/>
            </a:lvl8pPr>
            <a:lvl9pPr marL="2742120" indent="0">
              <a:buNone/>
              <a:defRPr sz="7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6126481" y="3158544"/>
            <a:ext cx="2560320" cy="1413456"/>
          </a:xfrm>
        </p:spPr>
        <p:txBody>
          <a:bodyPr>
            <a:noAutofit/>
          </a:bodyPr>
          <a:lstStyle>
            <a:lvl1pPr marL="0" indent="0">
              <a:spcBef>
                <a:spcPts val="450"/>
              </a:spcBef>
              <a:buNone/>
              <a:defRPr sz="1200"/>
            </a:lvl1pPr>
            <a:lvl2pPr marL="342758" indent="0">
              <a:buNone/>
              <a:defRPr sz="900"/>
            </a:lvl2pPr>
            <a:lvl3pPr marL="685533" indent="0">
              <a:buNone/>
              <a:defRPr sz="800"/>
            </a:lvl3pPr>
            <a:lvl4pPr marL="1028292" indent="0">
              <a:buNone/>
              <a:defRPr sz="700"/>
            </a:lvl4pPr>
            <a:lvl5pPr marL="1371068" indent="0">
              <a:buNone/>
              <a:defRPr sz="700"/>
            </a:lvl5pPr>
            <a:lvl6pPr marL="1713825" indent="0">
              <a:buNone/>
              <a:defRPr sz="700"/>
            </a:lvl6pPr>
            <a:lvl7pPr marL="2056601" indent="0">
              <a:buNone/>
              <a:defRPr sz="700"/>
            </a:lvl7pPr>
            <a:lvl8pPr marL="2399360" indent="0">
              <a:buNone/>
              <a:defRPr sz="700"/>
            </a:lvl8pPr>
            <a:lvl9pPr marL="2742120" indent="0">
              <a:buNone/>
              <a:defRPr sz="700"/>
            </a:lvl9pPr>
          </a:lstStyle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formázása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3037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2017. 11. 09.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Digitális Környezetünk Fenyegetettsége a Mindennapokban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5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7927848" y="228601"/>
            <a:ext cx="758952" cy="4343400"/>
          </a:xfrm>
        </p:spPr>
        <p:txBody>
          <a:bodyPr vert="eaVert"/>
          <a:lstStyle/>
          <a:p>
            <a:r>
              <a:rPr lang="en-US" dirty="0" smtClean="0"/>
              <a:t>Master </a:t>
            </a:r>
            <a:r>
              <a:rPr lang="en-US" dirty="0" err="1" smtClean="0"/>
              <a:t>főcím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1"/>
            <a:ext cx="7239000" cy="4343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>
                <a:solidFill>
                  <a:srgbClr val="FFFFFF">
                    <a:lumMod val="50000"/>
                  </a:srgbClr>
                </a:solidFill>
              </a:rPr>
              <a:t>2017. 11. 09.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FFFFFF">
                    <a:lumMod val="50000"/>
                  </a:srgbClr>
                </a:solidFill>
              </a:rPr>
              <a:t>Digitális Környezetünk Fenyegetettsége a Mindennapokban</a:t>
            </a:r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3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lIns="91367" tIns="91367" rIns="91367" bIns="91367" anchor="ctr" anchorCtr="0">
            <a:noAutofit/>
          </a:bodyPr>
          <a:lstStyle/>
          <a:p>
            <a:pPr defTabSz="685533">
              <a:buClrTx/>
              <a:buFontTx/>
              <a:buNone/>
            </a:pPr>
            <a:endParaRPr sz="700" kern="1200">
              <a:solidFill>
                <a:srgbClr val="254093"/>
              </a:solidFill>
              <a:latin typeface="Open Sans"/>
              <a:ea typeface="+mn-ea"/>
              <a:cs typeface="+mn-cs"/>
            </a:endParaRPr>
          </a:p>
        </p:txBody>
      </p:sp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-37250" y="0"/>
            <a:ext cx="8869500" cy="393600"/>
          </a:xfrm>
          <a:prstGeom prst="rect">
            <a:avLst/>
          </a:prstGeom>
        </p:spPr>
        <p:txBody>
          <a:bodyPr lIns="182775" tIns="182775" rIns="182775" bIns="182775" anchor="ctr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470700"/>
            <a:ext cx="8520600" cy="4098300"/>
          </a:xfrm>
          <a:prstGeom prst="rect">
            <a:avLst/>
          </a:prstGeom>
        </p:spPr>
        <p:txBody>
          <a:bodyPr lIns="182775" tIns="182775" rIns="182775" bIns="18277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90251" y="4681010"/>
            <a:ext cx="548700" cy="393600"/>
          </a:xfrm>
          <a:prstGeom prst="rect">
            <a:avLst/>
          </a:prstGeom>
        </p:spPr>
        <p:txBody>
          <a:bodyPr lIns="182775" tIns="91366" rIns="182775" bIns="91366" anchor="ctr" anchorCtr="0">
            <a:noAutofit/>
          </a:bodyPr>
          <a:lstStyle/>
          <a:p>
            <a:fld id="{00000000-1234-1234-1234-123412341234}" type="slidenum">
              <a:rPr lang="en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8393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57200" y="2072640"/>
            <a:ext cx="6858000" cy="1165860"/>
          </a:xfrm>
        </p:spPr>
        <p:txBody>
          <a:bodyPr/>
          <a:lstStyle>
            <a:lvl1pPr>
              <a:defRPr sz="3800" spc="-75" baseline="0"/>
            </a:lvl1pPr>
          </a:lstStyle>
          <a:p>
            <a:r>
              <a:rPr lang="hu-HU" dirty="0" smtClean="0"/>
              <a:t>Főcím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3314700"/>
            <a:ext cx="6858000" cy="891540"/>
          </a:xfrm>
        </p:spPr>
        <p:txBody>
          <a:bodyPr>
            <a:noAutofit/>
          </a:bodyPr>
          <a:lstStyle>
            <a:lvl1pPr marL="0" indent="0" algn="l">
              <a:spcBef>
                <a:spcPts val="450"/>
              </a:spcBef>
              <a:buNone/>
              <a:defRPr>
                <a:solidFill>
                  <a:schemeClr val="tx1"/>
                </a:solidFill>
              </a:defRPr>
            </a:lvl1pPr>
            <a:lvl2pPr marL="3428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dirty="0" smtClean="0"/>
              <a:t>Alcím, szövegdoboz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  <p:pic>
        <p:nvPicPr>
          <p:cNvPr id="7" name="Kép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627" y="171450"/>
            <a:ext cx="3144082" cy="739658"/>
          </a:xfrm>
          <a:prstGeom prst="rect">
            <a:avLst/>
          </a:prstGeom>
        </p:spPr>
      </p:pic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marL="0" algn="l" defTabSz="685619" rtl="0" eaLnBrk="1" latinLnBrk="0" hangingPunct="1">
              <a:defRPr lang="hu-HU" sz="1200" kern="120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>
                <a:solidFill>
                  <a:srgbClr val="FFFFFF">
                    <a:lumMod val="50000"/>
                  </a:srgbClr>
                </a:solidFill>
              </a:rPr>
              <a:t>12 September 2019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6591" y="4858893"/>
            <a:ext cx="5887210" cy="16459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hu-HU" smtClean="0">
                <a:solidFill>
                  <a:srgbClr val="FFFFFF">
                    <a:lumMod val="50000"/>
                  </a:srgbClr>
                </a:solidFill>
              </a:rPr>
              <a:t>Industrial IoT Analytics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33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6858000" cy="1371600"/>
          </a:xfrm>
        </p:spPr>
        <p:txBody>
          <a:bodyPr anchor="t"/>
          <a:lstStyle>
            <a:lvl1pPr algn="l">
              <a:defRPr sz="3300" b="1" cap="none" spc="-75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828800"/>
            <a:ext cx="6858000" cy="2377440"/>
          </a:xfrm>
        </p:spPr>
        <p:txBody>
          <a:bodyPr anchor="t">
            <a:noAutofit/>
          </a:bodyPr>
          <a:lstStyle>
            <a:lvl1pPr marL="0" indent="0">
              <a:spcBef>
                <a:spcPts val="450"/>
              </a:spcBef>
              <a:buNone/>
              <a:defRPr sz="1400">
                <a:solidFill>
                  <a:schemeClr val="tx1"/>
                </a:solidFill>
              </a:defRPr>
            </a:lvl1pPr>
            <a:lvl2pPr marL="3428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6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42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23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041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685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39966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246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 smtClean="0"/>
              <a:t>Szövegdoboz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50000"/>
                  </a:srgbClr>
                </a:solidFill>
              </a:rPr>
              <a:t>12 September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u-HU" smtClean="0">
                <a:solidFill>
                  <a:srgbClr val="FFFFFF">
                    <a:lumMod val="50000"/>
                  </a:srgbClr>
                </a:solidFill>
              </a:rPr>
              <a:t>Industrial IoT Analytics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DE720E-C72B-42F0-AD69-52D60E3C605E}" type="slidenum">
              <a:rPr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651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6858000" cy="742950"/>
          </a:xfrm>
        </p:spPr>
        <p:txBody>
          <a:bodyPr anchor="t"/>
          <a:lstStyle>
            <a:lvl1pPr algn="l">
              <a:defRPr sz="3300" b="1" cap="none" spc="-75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56129" y="1143000"/>
            <a:ext cx="6859786" cy="34861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06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phical 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8600"/>
            <a:ext cx="6858000" cy="1371600"/>
          </a:xfrm>
        </p:spPr>
        <p:txBody>
          <a:bodyPr anchor="t"/>
          <a:lstStyle>
            <a:lvl1pPr algn="l">
              <a:defRPr sz="3300" b="1" cap="none" spc="-75" baseline="0"/>
            </a:lvl1pPr>
          </a:lstStyle>
          <a:p>
            <a:r>
              <a:rPr lang="hu-HU" dirty="0" smtClean="0"/>
              <a:t>Cím</a:t>
            </a:r>
            <a:endParaRPr lang="en-US" dirty="0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456128" y="1771650"/>
            <a:ext cx="3715718" cy="302895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286178" y="1771650"/>
            <a:ext cx="3029739" cy="30289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68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18" Type="http://schemas.openxmlformats.org/officeDocument/2006/relationships/slideLayout" Target="../slideLayouts/slideLayout88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73.xml"/><Relationship Id="rId21" Type="http://schemas.openxmlformats.org/officeDocument/2006/relationships/slideLayout" Target="../slideLayouts/slideLayout91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17" Type="http://schemas.openxmlformats.org/officeDocument/2006/relationships/slideLayout" Target="../slideLayouts/slideLayout87.xml"/><Relationship Id="rId25" Type="http://schemas.openxmlformats.org/officeDocument/2006/relationships/slideLayout" Target="../slideLayouts/slideLayout95.xml"/><Relationship Id="rId2" Type="http://schemas.openxmlformats.org/officeDocument/2006/relationships/slideLayout" Target="../slideLayouts/slideLayout72.xml"/><Relationship Id="rId16" Type="http://schemas.openxmlformats.org/officeDocument/2006/relationships/slideLayout" Target="../slideLayouts/slideLayout86.xml"/><Relationship Id="rId20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24" Type="http://schemas.openxmlformats.org/officeDocument/2006/relationships/slideLayout" Target="../slideLayouts/slideLayout94.xml"/><Relationship Id="rId5" Type="http://schemas.openxmlformats.org/officeDocument/2006/relationships/slideLayout" Target="../slideLayouts/slideLayout75.xml"/><Relationship Id="rId15" Type="http://schemas.openxmlformats.org/officeDocument/2006/relationships/slideLayout" Target="../slideLayouts/slideLayout85.xml"/><Relationship Id="rId23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0.xml"/><Relationship Id="rId19" Type="http://schemas.openxmlformats.org/officeDocument/2006/relationships/slideLayout" Target="../slideLayouts/slideLayout89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slideLayout" Target="../slideLayouts/slideLayout84.xml"/><Relationship Id="rId22" Type="http://schemas.openxmlformats.org/officeDocument/2006/relationships/slideLayout" Target="../slideLayouts/slideLayout9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8.xml"/><Relationship Id="rId21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57203" y="228600"/>
            <a:ext cx="8230671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 SemiBold"/>
              <a:buNone/>
              <a:defRPr sz="21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57200" y="971551"/>
            <a:ext cx="82296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317500" algn="l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2921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273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73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730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700"/>
              <a:buFont typeface="Arial"/>
              <a:buChar char="–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857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dt" idx="10"/>
          </p:nvPr>
        </p:nvSpPr>
        <p:spPr>
          <a:xfrm>
            <a:off x="7620000" y="4858893"/>
            <a:ext cx="10668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en-US" smtClean="0"/>
              <a:t>2018. 10. 04.</a:t>
            </a:r>
            <a:endParaRPr dirty="0"/>
          </a:p>
        </p:txBody>
      </p:sp>
      <p:sp>
        <p:nvSpPr>
          <p:cNvPr id="54" name="Google Shape;54;p13"/>
          <p:cNvSpPr txBox="1">
            <a:spLocks noGrp="1"/>
          </p:cNvSpPr>
          <p:nvPr>
            <p:ph type="ftr" idx="11"/>
          </p:nvPr>
        </p:nvSpPr>
        <p:spPr>
          <a:xfrm>
            <a:off x="1656591" y="4858893"/>
            <a:ext cx="588721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hu-HU" smtClean="0"/>
              <a:t>SZTAKI - Mesterséges Intelligencia NKP Kickoff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158750" y="4858893"/>
            <a:ext cx="228600" cy="1645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fld id="{00000000-1234-1234-1234-123412341234}" type="slidenum">
              <a:rPr lang="hu" smtClean="0"/>
              <a:pPr/>
              <a:t>‹#›</a:t>
            </a:fld>
            <a:endParaRPr lang="h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738" r:id="rId23"/>
    <p:sldLayoutId id="2147483800" r:id="rId24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388" tIns="45694" rIns="91388" bIns="45694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388" tIns="45694" rIns="91388" bIns="45694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388" tIns="45694" rIns="91388" bIns="45694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2018. 10. 04.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388" tIns="45694" rIns="91388" bIns="45694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SZTAKI - Mesterséges Intelligencia NKP Kickoff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388" tIns="45694" rIns="91388" bIns="4569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Picture 3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"/>
            <a:ext cx="9279628" cy="514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625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385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51" indent="-171351" algn="l" defTabSz="685385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037" indent="-171351" algn="l" defTabSz="6853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734" indent="-171351" algn="l" defTabSz="6853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420" indent="-171351" algn="l" defTabSz="6853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105" indent="-171351" algn="l" defTabSz="6853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4807" indent="-171351" algn="l" defTabSz="6853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489" indent="-171351" algn="l" defTabSz="6853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191" indent="-171351" algn="l" defTabSz="6853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2875" indent="-171351" algn="l" defTabSz="685385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83" algn="l" defTabSz="6853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85" algn="l" defTabSz="6853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9" algn="l" defTabSz="6853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71" algn="l" defTabSz="6853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53" algn="l" defTabSz="6853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154" algn="l" defTabSz="6853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840" algn="l" defTabSz="6853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526" algn="l" defTabSz="6853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22" y="228600"/>
            <a:ext cx="8230673" cy="5715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Master </a:t>
            </a:r>
            <a:r>
              <a:rPr lang="en-US" dirty="0" err="1" smtClean="0"/>
              <a:t>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17" y="971551"/>
            <a:ext cx="8229601" cy="36004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marL="0" algn="l" defTabSz="685385" rtl="0" eaLnBrk="1" latinLnBrk="0" hangingPunct="1">
              <a:defRPr lang="hu-HU" sz="1200" kern="120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mtClean="0"/>
              <a:t>2018. 10. 04.</a:t>
            </a:r>
            <a:endParaRPr lang="hu-H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6591" y="4858893"/>
            <a:ext cx="5887210" cy="16459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SZTAKI - Mesterséges Intelligencia NKP Kickoff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769" y="4858893"/>
            <a:ext cx="228601" cy="16459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lang="en-US" sz="1200" kern="120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00DE720E-C72B-42F0-AD69-52D60E3C605E}" type="slidenum">
              <a:rPr lang="hu-HU" smtClean="0"/>
              <a:pPr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54593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  <p:sldLayoutId id="2147483719" r:id="rId20"/>
    <p:sldLayoutId id="2147483720" r:id="rId21"/>
    <p:sldLayoutId id="2147483721" r:id="rId22"/>
    <p:sldLayoutId id="2147483722" r:id="rId23"/>
    <p:sldLayoutId id="2147483723" r:id="rId24"/>
    <p:sldLayoutId id="2147483724" r:id="rId25"/>
    <p:sldLayoutId id="2147483725" r:id="rId26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385" rtl="0" eaLnBrk="1" latinLnBrk="0" hangingPunct="1">
        <a:lnSpc>
          <a:spcPct val="90000"/>
        </a:lnSpc>
        <a:spcBef>
          <a:spcPct val="0"/>
        </a:spcBef>
        <a:buNone/>
        <a:defRPr sz="21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082" indent="-137082" algn="l" defTabSz="685385" rtl="0" eaLnBrk="1" latinLnBrk="0" hangingPunct="1">
        <a:lnSpc>
          <a:spcPct val="90000"/>
        </a:lnSpc>
        <a:spcBef>
          <a:spcPts val="900"/>
        </a:spcBef>
        <a:buFont typeface="HP Simplified" panose="020B0604020204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08417" indent="-137082" algn="l" defTabSz="685385" rtl="0" eaLnBrk="1" latinLnBrk="0" hangingPunct="1">
        <a:lnSpc>
          <a:spcPct val="90000"/>
        </a:lnSpc>
        <a:spcBef>
          <a:spcPts val="600"/>
        </a:spcBef>
        <a:buSzPct val="80000"/>
        <a:buFont typeface="HP Simplified" panose="020B0604020204020204" pitchFamily="34" charset="0"/>
        <a:buChar char="–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11235" indent="-102800" algn="l" defTabSz="685385" rtl="0" eaLnBrk="1" latinLnBrk="0" hangingPunct="1">
        <a:lnSpc>
          <a:spcPct val="90000"/>
        </a:lnSpc>
        <a:spcBef>
          <a:spcPts val="450"/>
        </a:spcBef>
        <a:buFont typeface="HP Simplified" panose="020B0604020204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548301" indent="-102800" algn="l" defTabSz="685385" rtl="0" eaLnBrk="1" latinLnBrk="0" hangingPunct="1">
        <a:lnSpc>
          <a:spcPct val="90000"/>
        </a:lnSpc>
        <a:spcBef>
          <a:spcPts val="450"/>
        </a:spcBef>
        <a:buSzPct val="80000"/>
        <a:buFont typeface="HP Simplified" panose="020B0604020204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651119" indent="-102800" algn="l" defTabSz="685385" rtl="0" eaLnBrk="1" latinLnBrk="0" hangingPunct="1">
        <a:lnSpc>
          <a:spcPct val="90000"/>
        </a:lnSpc>
        <a:spcBef>
          <a:spcPts val="450"/>
        </a:spcBef>
        <a:buFont typeface="HP Simplified" panose="020B0604020204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788185" indent="-102800" algn="l" defTabSz="685385" rtl="0" eaLnBrk="1" latinLnBrk="0" hangingPunct="1">
        <a:lnSpc>
          <a:spcPct val="90000"/>
        </a:lnSpc>
        <a:spcBef>
          <a:spcPts val="450"/>
        </a:spcBef>
        <a:buSzPct val="80000"/>
        <a:buFont typeface="HP Simplified" panose="020B0604020204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91003" indent="-102800" algn="l" defTabSz="685385" rtl="0" eaLnBrk="1" latinLnBrk="0" hangingPunct="1">
        <a:lnSpc>
          <a:spcPct val="90000"/>
        </a:lnSpc>
        <a:spcBef>
          <a:spcPts val="450"/>
        </a:spcBef>
        <a:buFont typeface="HP Simplified" panose="020B0604020204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028069" indent="-102800" algn="l" defTabSz="685385" rtl="0" eaLnBrk="1" latinLnBrk="0" hangingPunct="1">
        <a:lnSpc>
          <a:spcPct val="90000"/>
        </a:lnSpc>
        <a:spcBef>
          <a:spcPts val="450"/>
        </a:spcBef>
        <a:buSzPct val="80000"/>
        <a:buFont typeface="HP Simplified" panose="020B0604020204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155" indent="-102800" algn="l" defTabSz="685385" rtl="0" eaLnBrk="1" latinLnBrk="0" hangingPunct="1">
        <a:lnSpc>
          <a:spcPct val="90000"/>
        </a:lnSpc>
        <a:spcBef>
          <a:spcPts val="450"/>
        </a:spcBef>
        <a:buFont typeface="HP Simplified" panose="020B0604020204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3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683" algn="l" defTabSz="6853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385" algn="l" defTabSz="6853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069" algn="l" defTabSz="6853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771" algn="l" defTabSz="6853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453" algn="l" defTabSz="6853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154" algn="l" defTabSz="6853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8840" algn="l" defTabSz="6853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526" algn="l" defTabSz="68538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202" name="Google Shape;202;p3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t" anchorCtr="0"/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Google Shape;203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smtClean="0"/>
              <a:t>2018. 10. 04.</a:t>
            </a:r>
            <a:endParaRPr/>
          </a:p>
        </p:txBody>
      </p:sp>
      <p:sp>
        <p:nvSpPr>
          <p:cNvPr id="204" name="Google Shape;204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GB" smtClean="0"/>
              <a:t>SZTAKI - Mesterséges Intelligencia NKP Kickoff</a:t>
            </a:r>
            <a:endParaRPr/>
          </a:p>
        </p:txBody>
      </p:sp>
      <p:sp>
        <p:nvSpPr>
          <p:cNvPr id="205" name="Google Shape;205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3142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30672" cy="5715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Master </a:t>
            </a:r>
            <a:r>
              <a:rPr lang="en-US" dirty="0" err="1" smtClean="0"/>
              <a:t>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71551"/>
            <a:ext cx="8229600" cy="36004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marL="0" algn="l" defTabSz="685533" rtl="0" eaLnBrk="1" latinLnBrk="0" hangingPunct="1">
              <a:defRPr lang="hu-HU" sz="1200" kern="120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buClrTx/>
              <a:buFontTx/>
              <a:buNone/>
            </a:pPr>
            <a:r>
              <a:rPr>
                <a:solidFill>
                  <a:srgbClr val="FFFFFF">
                    <a:lumMod val="50000"/>
                  </a:srgbClr>
                </a:solidFill>
              </a:rPr>
              <a:t>2017. 11. 09.</a:t>
            </a:r>
            <a:endParaRPr lang="en-US"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6591" y="4858893"/>
            <a:ext cx="5887210" cy="16459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defTabSz="685533">
              <a:buClrTx/>
            </a:pPr>
            <a:r>
              <a:rPr lang="hu-HU" kern="1200" smtClean="0">
                <a:solidFill>
                  <a:srgbClr val="FFFFFF">
                    <a:lumMod val="50000"/>
                  </a:srgbClr>
                </a:solidFill>
                <a:latin typeface="Open Sans"/>
                <a:ea typeface="+mn-ea"/>
                <a:cs typeface="+mn-cs"/>
              </a:rPr>
              <a:t>Digitális Környezetünk Fenyegetettsége a Mindennapokban</a:t>
            </a:r>
            <a:endParaRPr lang="en-US" kern="1200" dirty="0">
              <a:solidFill>
                <a:srgbClr val="FFFFFF">
                  <a:lumMod val="50000"/>
                </a:srgbClr>
              </a:solidFill>
              <a:latin typeface="Open San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750" y="4858893"/>
            <a:ext cx="228600" cy="16459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lang="en-US" sz="1200" kern="120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85533">
              <a:buClrTx/>
            </a:pPr>
            <a:fld id="{00DE720E-C72B-42F0-AD69-52D60E3C605E}" type="slidenum">
              <a:rPr lang="hu-HU" smtClean="0">
                <a:solidFill>
                  <a:srgbClr val="FFFFFF">
                    <a:lumMod val="50000"/>
                  </a:srgbClr>
                </a:solidFill>
              </a:rPr>
              <a:pPr defTabSz="685533">
                <a:buClrTx/>
              </a:pPr>
              <a:t>‹#›</a:t>
            </a:fld>
            <a:endParaRPr lang="hu-HU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985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  <p:sldLayoutId id="2147483759" r:id="rId20"/>
    <p:sldLayoutId id="2147483760" r:id="rId21"/>
    <p:sldLayoutId id="2147483761" r:id="rId22"/>
    <p:sldLayoutId id="2147483762" r:id="rId23"/>
    <p:sldLayoutId id="2147483763" r:id="rId24"/>
    <p:sldLayoutId id="2147483764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533" rtl="0" eaLnBrk="1" latinLnBrk="0" hangingPunct="1">
        <a:lnSpc>
          <a:spcPct val="90000"/>
        </a:lnSpc>
        <a:spcBef>
          <a:spcPct val="0"/>
        </a:spcBef>
        <a:buNone/>
        <a:defRPr sz="21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12" indent="-137112" algn="l" defTabSz="685533" rtl="0" eaLnBrk="1" latinLnBrk="0" hangingPunct="1">
        <a:lnSpc>
          <a:spcPct val="90000"/>
        </a:lnSpc>
        <a:spcBef>
          <a:spcPts val="900"/>
        </a:spcBef>
        <a:buFont typeface="HP Simplified" panose="020B0604020204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08484" indent="-137112" algn="l" defTabSz="685533" rtl="0" eaLnBrk="1" latinLnBrk="0" hangingPunct="1">
        <a:lnSpc>
          <a:spcPct val="90000"/>
        </a:lnSpc>
        <a:spcBef>
          <a:spcPts val="600"/>
        </a:spcBef>
        <a:buSzPct val="80000"/>
        <a:buFont typeface="HP Simplified" panose="020B0604020204020204" pitchFamily="34" charset="0"/>
        <a:buChar char="–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11324" indent="-102824" algn="l" defTabSz="685533" rtl="0" eaLnBrk="1" latinLnBrk="0" hangingPunct="1">
        <a:lnSpc>
          <a:spcPct val="90000"/>
        </a:lnSpc>
        <a:spcBef>
          <a:spcPts val="450"/>
        </a:spcBef>
        <a:buFont typeface="HP Simplified" panose="020B0604020204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548420" indent="-102824" algn="l" defTabSz="685533" rtl="0" eaLnBrk="1" latinLnBrk="0" hangingPunct="1">
        <a:lnSpc>
          <a:spcPct val="90000"/>
        </a:lnSpc>
        <a:spcBef>
          <a:spcPts val="450"/>
        </a:spcBef>
        <a:buSzPct val="80000"/>
        <a:buFont typeface="HP Simplified" panose="020B0604020204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651260" indent="-102824" algn="l" defTabSz="685533" rtl="0" eaLnBrk="1" latinLnBrk="0" hangingPunct="1">
        <a:lnSpc>
          <a:spcPct val="90000"/>
        </a:lnSpc>
        <a:spcBef>
          <a:spcPts val="450"/>
        </a:spcBef>
        <a:buFont typeface="HP Simplified" panose="020B0604020204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788356" indent="-102824" algn="l" defTabSz="685533" rtl="0" eaLnBrk="1" latinLnBrk="0" hangingPunct="1">
        <a:lnSpc>
          <a:spcPct val="90000"/>
        </a:lnSpc>
        <a:spcBef>
          <a:spcPts val="450"/>
        </a:spcBef>
        <a:buSzPct val="80000"/>
        <a:buFont typeface="HP Simplified" panose="020B0604020204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91196" indent="-102824" algn="l" defTabSz="685533" rtl="0" eaLnBrk="1" latinLnBrk="0" hangingPunct="1">
        <a:lnSpc>
          <a:spcPct val="90000"/>
        </a:lnSpc>
        <a:spcBef>
          <a:spcPts val="450"/>
        </a:spcBef>
        <a:buFont typeface="HP Simplified" panose="020B0604020204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028292" indent="-102824" algn="l" defTabSz="685533" rtl="0" eaLnBrk="1" latinLnBrk="0" hangingPunct="1">
        <a:lnSpc>
          <a:spcPct val="90000"/>
        </a:lnSpc>
        <a:spcBef>
          <a:spcPts val="450"/>
        </a:spcBef>
        <a:buSzPct val="80000"/>
        <a:buFont typeface="HP Simplified" panose="020B0604020204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407" indent="-102824" algn="l" defTabSz="685533" rtl="0" eaLnBrk="1" latinLnBrk="0" hangingPunct="1">
        <a:lnSpc>
          <a:spcPct val="90000"/>
        </a:lnSpc>
        <a:spcBef>
          <a:spcPts val="450"/>
        </a:spcBef>
        <a:buFont typeface="HP Simplified" panose="020B0604020204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33" algn="l" defTabSz="6855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68" algn="l" defTabSz="6855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5" algn="l" defTabSz="6855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601" algn="l" defTabSz="6855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60" algn="l" defTabSz="6855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20" algn="l" defTabSz="68553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30672" cy="5715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dirty="0" smtClean="0"/>
              <a:t>Master </a:t>
            </a:r>
            <a:r>
              <a:rPr lang="en-US" dirty="0" err="1" smtClean="0"/>
              <a:t>cím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71551"/>
            <a:ext cx="8229600" cy="360045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Master </a:t>
            </a:r>
            <a:r>
              <a:rPr lang="en-US" dirty="0" err="1" smtClean="0"/>
              <a:t>szövegstílus</a:t>
            </a:r>
            <a:r>
              <a:rPr lang="en-US" dirty="0" smtClean="0"/>
              <a:t> </a:t>
            </a:r>
            <a:r>
              <a:rPr lang="en-US" dirty="0" err="1" smtClean="0"/>
              <a:t>editálása</a:t>
            </a:r>
            <a:endParaRPr lang="en-US" dirty="0" smtClean="0"/>
          </a:p>
          <a:p>
            <a:pPr lvl="1"/>
            <a:r>
              <a:rPr lang="en-US" dirty="0" err="1" smtClean="0"/>
              <a:t>Második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2"/>
            <a:r>
              <a:rPr lang="en-US" dirty="0" err="1" smtClean="0"/>
              <a:t>Harmadik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3"/>
            <a:r>
              <a:rPr lang="en-US" dirty="0" err="1" smtClean="0"/>
              <a:t>Negyedik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  <a:p>
            <a:pPr lvl="4"/>
            <a:r>
              <a:rPr lang="en-US" dirty="0" err="1" smtClean="0"/>
              <a:t>Ötödik</a:t>
            </a:r>
            <a:r>
              <a:rPr lang="en-US" dirty="0" smtClean="0"/>
              <a:t> </a:t>
            </a:r>
            <a:r>
              <a:rPr lang="en-US" dirty="0" err="1" smtClean="0"/>
              <a:t>szint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4858893"/>
            <a:ext cx="609600" cy="16459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marL="0" algn="l" defTabSz="685619" rtl="0" eaLnBrk="1" latinLnBrk="0" hangingPunct="1">
              <a:defRPr lang="hu-HU" sz="1200" kern="120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buClrTx/>
              <a:buFontTx/>
              <a:buNone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12 September 2019</a:t>
            </a:r>
            <a:endParaRPr dirty="0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6591" y="4858893"/>
            <a:ext cx="5887210" cy="16459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defTabSz="685619">
              <a:buClrTx/>
            </a:pPr>
            <a:r>
              <a:rPr lang="hu-HU" kern="1200" smtClean="0">
                <a:solidFill>
                  <a:srgbClr val="FFFFFF">
                    <a:lumMod val="50000"/>
                  </a:srgbClr>
                </a:solidFill>
                <a:latin typeface="Open Sans"/>
                <a:ea typeface="+mn-ea"/>
                <a:cs typeface="+mn-cs"/>
              </a:rPr>
              <a:t>Industrial IoT Analytics</a:t>
            </a:r>
            <a:endParaRPr lang="en-US" kern="1200" dirty="0">
              <a:solidFill>
                <a:srgbClr val="FFFFFF">
                  <a:lumMod val="50000"/>
                </a:srgbClr>
              </a:solidFill>
              <a:latin typeface="Open San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750" y="4858893"/>
            <a:ext cx="228600" cy="164592"/>
          </a:xfrm>
          <a:prstGeom prst="rect">
            <a:avLst/>
          </a:prstGeom>
        </p:spPr>
        <p:txBody>
          <a:bodyPr vert="horz" wrap="none" lIns="0" tIns="0" rIns="0" bIns="0" rtlCol="0" anchor="b" anchorCtr="0"/>
          <a:lstStyle>
            <a:lvl1pPr algn="r">
              <a:defRPr lang="en-US" sz="1200" kern="1200" smtClean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685619">
              <a:buClrTx/>
            </a:pPr>
            <a:fld id="{00DE720E-C72B-42F0-AD69-52D60E3C605E}" type="slidenum">
              <a:rPr lang="hu-HU" smtClean="0">
                <a:solidFill>
                  <a:srgbClr val="FFFFFF">
                    <a:lumMod val="50000"/>
                  </a:srgbClr>
                </a:solidFill>
              </a:rPr>
              <a:pPr defTabSz="685619">
                <a:buClrTx/>
              </a:pPr>
              <a:t>‹#›</a:t>
            </a:fld>
            <a:endParaRPr lang="hu-HU" dirty="0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87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797" r:id="rId22"/>
    <p:sldLayoutId id="2147483798" r:id="rId23"/>
    <p:sldLayoutId id="2147483799" r:id="rId2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685619" rtl="0" eaLnBrk="1" latinLnBrk="0" hangingPunct="1">
        <a:lnSpc>
          <a:spcPct val="90000"/>
        </a:lnSpc>
        <a:spcBef>
          <a:spcPct val="0"/>
        </a:spcBef>
        <a:buNone/>
        <a:defRPr sz="21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30" indent="-137130" algn="l" defTabSz="685619" rtl="0" eaLnBrk="1" latinLnBrk="0" hangingPunct="1">
        <a:lnSpc>
          <a:spcPct val="90000"/>
        </a:lnSpc>
        <a:spcBef>
          <a:spcPts val="900"/>
        </a:spcBef>
        <a:buFont typeface="HP Simplified" panose="020B0604020204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08523" indent="-137130" algn="l" defTabSz="685619" rtl="0" eaLnBrk="1" latinLnBrk="0" hangingPunct="1">
        <a:lnSpc>
          <a:spcPct val="90000"/>
        </a:lnSpc>
        <a:spcBef>
          <a:spcPts val="600"/>
        </a:spcBef>
        <a:buSzPct val="80000"/>
        <a:buFont typeface="HP Simplified" panose="020B0604020204020204" pitchFamily="34" charset="0"/>
        <a:buChar char="–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411375" indent="-102836" algn="l" defTabSz="685619" rtl="0" eaLnBrk="1" latinLnBrk="0" hangingPunct="1">
        <a:lnSpc>
          <a:spcPct val="90000"/>
        </a:lnSpc>
        <a:spcBef>
          <a:spcPts val="450"/>
        </a:spcBef>
        <a:buFont typeface="HP Simplified" panose="020B0604020204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548489" indent="-102836" algn="l" defTabSz="685619" rtl="0" eaLnBrk="1" latinLnBrk="0" hangingPunct="1">
        <a:lnSpc>
          <a:spcPct val="90000"/>
        </a:lnSpc>
        <a:spcBef>
          <a:spcPts val="450"/>
        </a:spcBef>
        <a:buSzPct val="80000"/>
        <a:buFont typeface="HP Simplified" panose="020B0604020204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651341" indent="-102836" algn="l" defTabSz="685619" rtl="0" eaLnBrk="1" latinLnBrk="0" hangingPunct="1">
        <a:lnSpc>
          <a:spcPct val="90000"/>
        </a:lnSpc>
        <a:spcBef>
          <a:spcPts val="450"/>
        </a:spcBef>
        <a:buFont typeface="HP Simplified" panose="020B0604020204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788455" indent="-102836" algn="l" defTabSz="685619" rtl="0" eaLnBrk="1" latinLnBrk="0" hangingPunct="1">
        <a:lnSpc>
          <a:spcPct val="90000"/>
        </a:lnSpc>
        <a:spcBef>
          <a:spcPts val="450"/>
        </a:spcBef>
        <a:buSzPct val="80000"/>
        <a:buFont typeface="HP Simplified" panose="020B0604020204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891307" indent="-102836" algn="l" defTabSz="685619" rtl="0" eaLnBrk="1" latinLnBrk="0" hangingPunct="1">
        <a:lnSpc>
          <a:spcPct val="90000"/>
        </a:lnSpc>
        <a:spcBef>
          <a:spcPts val="450"/>
        </a:spcBef>
        <a:buFont typeface="HP Simplified" panose="020B0604020204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028421" indent="-102836" algn="l" defTabSz="685619" rtl="0" eaLnBrk="1" latinLnBrk="0" hangingPunct="1">
        <a:lnSpc>
          <a:spcPct val="90000"/>
        </a:lnSpc>
        <a:spcBef>
          <a:spcPts val="450"/>
        </a:spcBef>
        <a:buSzPct val="80000"/>
        <a:buFont typeface="HP Simplified" panose="020B0604020204020204" pitchFamily="34" charset="0"/>
        <a:buChar char="–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165551" indent="-102836" algn="l" defTabSz="685619" rtl="0" eaLnBrk="1" latinLnBrk="0" hangingPunct="1">
        <a:lnSpc>
          <a:spcPct val="90000"/>
        </a:lnSpc>
        <a:spcBef>
          <a:spcPts val="450"/>
        </a:spcBef>
        <a:buFont typeface="HP Simplified" panose="020B0604020204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6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3" algn="l" defTabSz="6856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9" algn="l" defTabSz="6856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1" algn="l" defTabSz="6856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39" algn="l" defTabSz="6856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41" algn="l" defTabSz="6856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57" algn="l" defTabSz="6856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0" algn="l" defTabSz="6856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62" algn="l" defTabSz="6856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tatista.com/aboutus/our-research-commitment" TargetMode="External"/><Relationship Id="rId4" Type="http://schemas.openxmlformats.org/officeDocument/2006/relationships/hyperlink" Target="https://www.statista.com/statistics/871513/worldwide-data-created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innohealth.eu/en/datalake/" TargetMode="Externa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jpg"/><Relationship Id="rId11" Type="http://schemas.openxmlformats.org/officeDocument/2006/relationships/image" Target="../media/image17.png"/><Relationship Id="rId5" Type="http://schemas.openxmlformats.org/officeDocument/2006/relationships/image" Target="../media/image11.jp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em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0.emf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tags" Target="../tags/tag3.xml"/><Relationship Id="rId7" Type="http://schemas.openxmlformats.org/officeDocument/2006/relationships/image" Target="../media/image6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2.png"/><Relationship Id="rId11" Type="http://schemas.openxmlformats.org/officeDocument/2006/relationships/hyperlink" Target="http://www.kdd.org/kdd2017/" TargetMode="External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66.png"/><Relationship Id="rId4" Type="http://schemas.openxmlformats.org/officeDocument/2006/relationships/tags" Target="../tags/tag4.xml"/><Relationship Id="rId9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eecs.berkeley.edu/~jordan/" TargetMode="External"/><Relationship Id="rId2" Type="http://schemas.openxmlformats.org/officeDocument/2006/relationships/hyperlink" Target="https://www.nytimes.com/2018/06/20/technology/deep-learning-artificial-intelligence.html" TargetMode="External"/><Relationship Id="rId1" Type="http://schemas.openxmlformats.org/officeDocument/2006/relationships/slideLayout" Target="../slideLayouts/slideLayout6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329670" y="822954"/>
            <a:ext cx="6721973" cy="660633"/>
          </a:xfrm>
        </p:spPr>
        <p:txBody>
          <a:bodyPr>
            <a:noAutofit/>
          </a:bodyPr>
          <a:lstStyle/>
          <a:p>
            <a:r>
              <a:rPr lang="en-GB" sz="3300" dirty="0"/>
              <a:t>The Artificial Intelligence National Lab</a:t>
            </a:r>
            <a:endParaRPr lang="hu-HU" sz="33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29669" y="1483587"/>
            <a:ext cx="7366397" cy="2143737"/>
          </a:xfrm>
        </p:spPr>
        <p:txBody>
          <a:bodyPr>
            <a:normAutofit/>
          </a:bodyPr>
          <a:lstStyle/>
          <a:p>
            <a:r>
              <a:rPr lang="en-GB" dirty="0" err="1" smtClean="0"/>
              <a:t>András</a:t>
            </a:r>
            <a:r>
              <a:rPr lang="en-GB" dirty="0" smtClean="0"/>
              <a:t> </a:t>
            </a:r>
            <a:r>
              <a:rPr lang="en-GB" dirty="0" err="1" smtClean="0"/>
              <a:t>Benczúr</a:t>
            </a:r>
            <a:endParaRPr lang="hu-HU" dirty="0" smtClean="0"/>
          </a:p>
          <a:p>
            <a:r>
              <a:rPr lang="en-GB" cap="none" dirty="0" smtClean="0"/>
              <a:t>SZTAKI </a:t>
            </a:r>
            <a:r>
              <a:rPr lang="en-GB" cap="none" dirty="0" smtClean="0"/>
              <a:t>“</a:t>
            </a:r>
            <a:r>
              <a:rPr lang="hu-HU" cap="none" dirty="0" smtClean="0"/>
              <a:t>Big </a:t>
            </a:r>
            <a:r>
              <a:rPr lang="hu-HU" cap="none" dirty="0" smtClean="0"/>
              <a:t>Data – </a:t>
            </a:r>
            <a:r>
              <a:rPr lang="en-GB" cap="none" dirty="0" smtClean="0"/>
              <a:t>Momentum” Group</a:t>
            </a:r>
            <a:endParaRPr lang="en-GB" cap="none" dirty="0" smtClean="0"/>
          </a:p>
          <a:p>
            <a:r>
              <a:rPr lang="en-GB" cap="none" dirty="0" smtClean="0"/>
              <a:t>Hungarian AI Coalition Data Industry WG leader</a:t>
            </a:r>
            <a:endParaRPr lang="en-GB" cap="none" dirty="0" smtClean="0"/>
          </a:p>
          <a:p>
            <a:r>
              <a:rPr lang="en-GB" cap="none" dirty="0" smtClean="0"/>
              <a:t>Mathematical Foundations of AI Excellence Program</a:t>
            </a:r>
            <a:endParaRPr lang="hu-HU" cap="none" dirty="0" smtClean="0"/>
          </a:p>
          <a:p>
            <a:r>
              <a:rPr lang="en-GB" cap="none" dirty="0" err="1" smtClean="0"/>
              <a:t>benczur</a:t>
            </a:r>
            <a:r>
              <a:rPr lang="hu-HU" cap="none" dirty="0" smtClean="0"/>
              <a:t>@</a:t>
            </a:r>
            <a:r>
              <a:rPr lang="hu-HU" cap="none" dirty="0" err="1" smtClean="0"/>
              <a:t>sztaki.hu</a:t>
            </a:r>
            <a:endParaRPr lang="hu-HU" cap="none" dirty="0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417" y="3632202"/>
            <a:ext cx="2832952" cy="110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923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8/8b/Moore%27s_Law_Transistor_Count_1971-2018.png/1920px-Moore%27s_Law_Transistor_Count_1971-201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1"/>
          <a:stretch/>
        </p:blipFill>
        <p:spPr bwMode="auto">
          <a:xfrm>
            <a:off x="308019" y="812147"/>
            <a:ext cx="5817245" cy="394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421" y="-201360"/>
            <a:ext cx="7035800" cy="502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180472" y="4801741"/>
            <a:ext cx="8793747" cy="307777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en-GB" dirty="0">
                <a:hlinkClick r:id="rId4"/>
              </a:rPr>
              <a:t>https://www.statista.com/statistics/871513/worldwide-data-created</a:t>
            </a:r>
            <a:r>
              <a:rPr lang="en-GB" dirty="0" smtClean="0">
                <a:hlinkClick r:id="rId4"/>
              </a:rPr>
              <a:t>/</a:t>
            </a:r>
            <a:r>
              <a:rPr lang="en-GB" dirty="0" smtClean="0"/>
              <a:t> Published </a:t>
            </a:r>
            <a:r>
              <a:rPr lang="en-GB" dirty="0"/>
              <a:t>by </a:t>
            </a:r>
            <a:r>
              <a:rPr lang="en-GB" dirty="0">
                <a:hlinkClick r:id="rId5"/>
              </a:rPr>
              <a:t>Arne Holst</a:t>
            </a:r>
            <a:r>
              <a:rPr lang="en-GB" dirty="0"/>
              <a:t>, Sep 27, 2019 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15" y="228600"/>
            <a:ext cx="7640053" cy="571500"/>
          </a:xfrm>
        </p:spPr>
        <p:txBody>
          <a:bodyPr/>
          <a:lstStyle/>
          <a:p>
            <a:r>
              <a:rPr lang="en-GB" dirty="0" smtClean="0"/>
              <a:t>Moore’s Law and Big Data: Worldwide Data (</a:t>
            </a:r>
            <a:r>
              <a:rPr lang="en-GB" dirty="0" err="1" smtClean="0"/>
              <a:t>Zetabytes</a:t>
            </a:r>
            <a:r>
              <a:rPr lang="en-GB" dirty="0" smtClean="0"/>
              <a:t>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9189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Big Data: Why Now?</a:t>
            </a:r>
            <a:endParaRPr lang="en-GB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“Computational Capabilities” double every two years</a:t>
            </a:r>
          </a:p>
          <a:p>
            <a:r>
              <a:rPr lang="en-GB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(“Capability” is very imprecise, and increase slowed down a bit)</a:t>
            </a:r>
          </a:p>
          <a:p>
            <a:r>
              <a:rPr lang="en-GB" dirty="0" err="1" smtClean="0"/>
              <a:t>Approx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FF0000"/>
                </a:solidFill>
              </a:rPr>
              <a:t>5-10-fold</a:t>
            </a:r>
            <a:r>
              <a:rPr lang="en-GB" dirty="0" smtClean="0"/>
              <a:t> increase 2010-2017</a:t>
            </a:r>
            <a:endParaRPr lang="en-GB" dirty="0"/>
          </a:p>
        </p:txBody>
      </p:sp>
      <p:sp>
        <p:nvSpPr>
          <p:cNvPr id="4" name="Szöveg helye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GB" dirty="0" smtClean="0"/>
              <a:t>Data volume </a:t>
            </a:r>
            <a:r>
              <a:rPr lang="en-GB" dirty="0" err="1" smtClean="0"/>
              <a:t>approx</a:t>
            </a:r>
            <a:r>
              <a:rPr lang="en-GB" dirty="0" smtClean="0"/>
              <a:t> increase 2010-2017 </a:t>
            </a:r>
            <a:r>
              <a:rPr lang="en-GB" dirty="0" smtClean="0">
                <a:solidFill>
                  <a:srgbClr val="FF0000"/>
                </a:solidFill>
              </a:rPr>
              <a:t>13-fold</a:t>
            </a:r>
          </a:p>
          <a:p>
            <a:r>
              <a:rPr lang="en-GB" dirty="0" smtClean="0"/>
              <a:t>Most algorithms scale slower than linear</a:t>
            </a:r>
          </a:p>
          <a:p>
            <a:r>
              <a:rPr lang="en-GB" dirty="0" smtClean="0"/>
              <a:t>Simplest and most common is sorting</a:t>
            </a:r>
          </a:p>
          <a:p>
            <a:r>
              <a:rPr lang="en-GB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BTW Faster scaling: search once sorted</a:t>
            </a:r>
            <a:endParaRPr lang="en-GB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Picture 2" descr="https://upload.wikimedia.org/wikipedia/commons/thumb/8/8b/Moore%27s_Law_Transistor_Count_1971-2018.png/1920px-Moore%27s_Law_Transistor_Count_1971-201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1"/>
          <a:stretch/>
        </p:blipFill>
        <p:spPr bwMode="auto">
          <a:xfrm>
            <a:off x="596777" y="2320551"/>
            <a:ext cx="3856015" cy="261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995" y="2394309"/>
            <a:ext cx="3558178" cy="2540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4886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 of Distributed Systems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253047" y="658860"/>
            <a:ext cx="3814688" cy="1702635"/>
          </a:xfrm>
        </p:spPr>
        <p:txBody>
          <a:bodyPr/>
          <a:lstStyle/>
          <a:p>
            <a:r>
              <a:rPr lang="en-US" sz="1600" dirty="0"/>
              <a:t>1000 servers with 3 years of warranty: average 1 failure/day</a:t>
            </a:r>
          </a:p>
          <a:p>
            <a:r>
              <a:rPr lang="en-US" sz="1600" dirty="0"/>
              <a:t>Most everyday systems (Web, telecom) only provide eventual consistency</a:t>
            </a:r>
            <a:endParaRPr lang="en-US" sz="1600" dirty="0"/>
          </a:p>
        </p:txBody>
      </p:sp>
      <p:pic>
        <p:nvPicPr>
          <p:cNvPr id="9" name="Picture 2" descr="http://www.cartoonstock.com/lowres/bve0192l.jpg"/>
          <p:cNvPicPr>
            <a:picLocks noChangeAspect="1" noChangeArrowheads="1"/>
          </p:cNvPicPr>
          <p:nvPr/>
        </p:nvPicPr>
        <p:blipFill>
          <a:blip r:embed="rId2" cstate="print"/>
          <a:srcRect t="12387" b="11936"/>
          <a:stretch>
            <a:fillRect/>
          </a:stretch>
        </p:blipFill>
        <p:spPr bwMode="auto">
          <a:xfrm>
            <a:off x="3159480" y="1856403"/>
            <a:ext cx="1611491" cy="1509866"/>
          </a:xfrm>
          <a:prstGeom prst="rect">
            <a:avLst/>
          </a:prstGeom>
          <a:noFill/>
        </p:spPr>
      </p:pic>
      <p:pic>
        <p:nvPicPr>
          <p:cNvPr id="18" name="Picture 2" descr="http://upload.wikimedia.org/wikipedia/commons/thumb/f/fc/Project-triangle.svg/480px-Project-triangle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41" y="2361494"/>
            <a:ext cx="2884394" cy="269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Csoportba foglalás 18"/>
          <p:cNvGrpSpPr/>
          <p:nvPr/>
        </p:nvGrpSpPr>
        <p:grpSpPr>
          <a:xfrm>
            <a:off x="3640428" y="494781"/>
            <a:ext cx="5484052" cy="4485459"/>
            <a:chOff x="-218111" y="1774716"/>
            <a:chExt cx="6467533" cy="4974296"/>
          </a:xfrm>
        </p:grpSpPr>
        <p:sp>
          <p:nvSpPr>
            <p:cNvPr id="20" name="AutoShape 1"/>
            <p:cNvSpPr>
              <a:spLocks/>
            </p:cNvSpPr>
            <p:nvPr/>
          </p:nvSpPr>
          <p:spPr bwMode="auto">
            <a:xfrm>
              <a:off x="1816936" y="3200396"/>
              <a:ext cx="2887816" cy="2303206"/>
            </a:xfrm>
            <a:prstGeom prst="triangle">
              <a:avLst>
                <a:gd name="adj" fmla="val 50000"/>
              </a:avLst>
            </a:prstGeom>
            <a:solidFill>
              <a:srgbClr val="BBE0E3"/>
            </a:solidFill>
            <a:ln w="254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defTabSz="914032" fontAlgn="base">
                <a:spcBef>
                  <a:spcPct val="0"/>
                </a:spcBef>
                <a:spcAft>
                  <a:spcPct val="0"/>
                </a:spcAft>
                <a:buClrTx/>
              </a:pPr>
              <a:endParaRPr lang="en-US" sz="1800" kern="1200" dirty="0">
                <a:solidFill>
                  <a:schemeClr val="bg2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endParaRPr>
            </a:p>
          </p:txBody>
        </p:sp>
        <p:sp>
          <p:nvSpPr>
            <p:cNvPr id="21" name="Rectangle 2"/>
            <p:cNvSpPr>
              <a:spLocks/>
            </p:cNvSpPr>
            <p:nvPr/>
          </p:nvSpPr>
          <p:spPr bwMode="auto">
            <a:xfrm>
              <a:off x="3043510" y="2550647"/>
              <a:ext cx="429893" cy="5973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spAutoFit/>
            </a:bodyPr>
            <a:lstStyle/>
            <a:p>
              <a:pPr marL="39672" defTabSz="914032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3500" kern="1200" dirty="0">
                  <a:solidFill>
                    <a:schemeClr val="bg2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C</a:t>
              </a:r>
            </a:p>
          </p:txBody>
        </p:sp>
        <p:sp>
          <p:nvSpPr>
            <p:cNvPr id="27" name="Rectangle 3"/>
            <p:cNvSpPr>
              <a:spLocks/>
            </p:cNvSpPr>
            <p:nvPr/>
          </p:nvSpPr>
          <p:spPr bwMode="auto">
            <a:xfrm>
              <a:off x="1115159" y="5222562"/>
              <a:ext cx="445017" cy="5973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spAutoFit/>
            </a:bodyPr>
            <a:lstStyle/>
            <a:p>
              <a:pPr marL="39672" defTabSz="914032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3500" kern="1200" dirty="0">
                  <a:solidFill>
                    <a:schemeClr val="bg2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A</a:t>
              </a:r>
            </a:p>
          </p:txBody>
        </p:sp>
        <p:sp>
          <p:nvSpPr>
            <p:cNvPr id="34" name="Rectangle 4"/>
            <p:cNvSpPr>
              <a:spLocks/>
            </p:cNvSpPr>
            <p:nvPr/>
          </p:nvSpPr>
          <p:spPr bwMode="auto">
            <a:xfrm>
              <a:off x="4846962" y="5343904"/>
              <a:ext cx="420441" cy="5973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spAutoFit/>
            </a:bodyPr>
            <a:lstStyle/>
            <a:p>
              <a:pPr marL="39672" defTabSz="914032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3500" kern="1200" dirty="0">
                  <a:solidFill>
                    <a:schemeClr val="bg2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P</a:t>
              </a:r>
            </a:p>
          </p:txBody>
        </p:sp>
        <p:sp>
          <p:nvSpPr>
            <p:cNvPr id="35" name="Rectangle 5"/>
            <p:cNvSpPr>
              <a:spLocks/>
            </p:cNvSpPr>
            <p:nvPr/>
          </p:nvSpPr>
          <p:spPr bwMode="auto">
            <a:xfrm>
              <a:off x="1042886" y="1774716"/>
              <a:ext cx="4862550" cy="68263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40639" bIns="0">
              <a:spAutoFit/>
            </a:bodyPr>
            <a:lstStyle/>
            <a:p>
              <a:pPr marL="39672" defTabSz="914032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2000" kern="1200" dirty="0">
                  <a:solidFill>
                    <a:schemeClr val="bg2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Fox-Brewer Theorem: </a:t>
              </a:r>
            </a:p>
            <a:p>
              <a:pPr marL="39672" defTabSz="914032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2000" kern="1200" dirty="0">
                  <a:solidFill>
                    <a:schemeClr val="bg2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You may choose two of C-A-P</a:t>
              </a:r>
            </a:p>
          </p:txBody>
        </p:sp>
        <p:sp>
          <p:nvSpPr>
            <p:cNvPr id="36" name="Rectangle 6"/>
            <p:cNvSpPr>
              <a:spLocks/>
            </p:cNvSpPr>
            <p:nvPr/>
          </p:nvSpPr>
          <p:spPr bwMode="auto">
            <a:xfrm>
              <a:off x="3518174" y="2569085"/>
              <a:ext cx="1489317" cy="5461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spAutoFit/>
            </a:bodyPr>
            <a:lstStyle/>
            <a:p>
              <a:pPr marL="39672" defTabSz="914032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600" kern="1200" dirty="0">
                  <a:solidFill>
                    <a:schemeClr val="bg2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Consistency</a:t>
              </a:r>
            </a:p>
            <a:p>
              <a:pPr marL="39672" defTabSz="914032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600" kern="1200" dirty="0">
                  <a:solidFill>
                    <a:schemeClr val="bg2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(Good)</a:t>
              </a:r>
            </a:p>
          </p:txBody>
        </p:sp>
        <p:sp>
          <p:nvSpPr>
            <p:cNvPr id="37" name="Rectangle 7"/>
            <p:cNvSpPr>
              <a:spLocks/>
            </p:cNvSpPr>
            <p:nvPr/>
          </p:nvSpPr>
          <p:spPr bwMode="auto">
            <a:xfrm>
              <a:off x="-218111" y="5273351"/>
              <a:ext cx="1383450" cy="54611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lIns="0" tIns="0" rIns="40639" bIns="0">
              <a:spAutoFit/>
            </a:bodyPr>
            <a:lstStyle/>
            <a:p>
              <a:pPr marL="39672" defTabSz="914032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600" kern="1200" dirty="0">
                  <a:solidFill>
                    <a:schemeClr val="bg2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Availability</a:t>
              </a:r>
            </a:p>
            <a:p>
              <a:pPr marL="39672" defTabSz="914032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600" kern="1200" dirty="0">
                  <a:solidFill>
                    <a:schemeClr val="bg2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(Fast)</a:t>
              </a:r>
            </a:p>
          </p:txBody>
        </p:sp>
        <p:sp>
          <p:nvSpPr>
            <p:cNvPr id="38" name="Rectangle 8"/>
            <p:cNvSpPr>
              <a:spLocks/>
            </p:cNvSpPr>
            <p:nvPr/>
          </p:nvSpPr>
          <p:spPr bwMode="auto">
            <a:xfrm>
              <a:off x="4724262" y="5929846"/>
              <a:ext cx="1525160" cy="8191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square" lIns="0" tIns="0" rIns="40639" bIns="0">
              <a:spAutoFit/>
            </a:bodyPr>
            <a:lstStyle/>
            <a:p>
              <a:pPr marL="39672" defTabSz="914032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600" kern="1200" dirty="0">
                  <a:solidFill>
                    <a:schemeClr val="bg2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Partition-resilience (Cheap)</a:t>
              </a:r>
            </a:p>
          </p:txBody>
        </p:sp>
        <p:sp>
          <p:nvSpPr>
            <p:cNvPr id="39" name="Rectangle 10"/>
            <p:cNvSpPr>
              <a:spLocks/>
            </p:cNvSpPr>
            <p:nvPr/>
          </p:nvSpPr>
          <p:spPr bwMode="auto">
            <a:xfrm rot="18098570">
              <a:off x="924175" y="3895194"/>
              <a:ext cx="2360445" cy="24752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72" algn="ctr" defTabSz="914032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600" kern="1200" dirty="0">
                  <a:solidFill>
                    <a:schemeClr val="bg2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CA: big expensive supercomputers</a:t>
              </a:r>
            </a:p>
          </p:txBody>
        </p:sp>
        <p:sp>
          <p:nvSpPr>
            <p:cNvPr id="40" name="Rectangle 11"/>
            <p:cNvSpPr>
              <a:spLocks/>
            </p:cNvSpPr>
            <p:nvPr/>
          </p:nvSpPr>
          <p:spPr bwMode="auto">
            <a:xfrm>
              <a:off x="1752655" y="5642356"/>
              <a:ext cx="2895601" cy="5362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72" algn="ctr" defTabSz="914032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600" kern="1200" dirty="0">
                  <a:solidFill>
                    <a:schemeClr val="bg2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AP: some replicas may give erroneous answer</a:t>
              </a:r>
            </a:p>
          </p:txBody>
        </p:sp>
        <p:sp>
          <p:nvSpPr>
            <p:cNvPr id="41" name="Rectangle 12"/>
            <p:cNvSpPr>
              <a:spLocks/>
            </p:cNvSpPr>
            <p:nvPr/>
          </p:nvSpPr>
          <p:spPr bwMode="auto">
            <a:xfrm rot="3448705">
              <a:off x="3345940" y="3853246"/>
              <a:ext cx="2604632" cy="73363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lIns="0" tIns="0" rIns="40639" bIns="0"/>
            <a:lstStyle/>
            <a:p>
              <a:pPr marL="39672" algn="ctr" defTabSz="914032" fontAlgn="base">
                <a:spcBef>
                  <a:spcPct val="0"/>
                </a:spcBef>
                <a:spcAft>
                  <a:spcPct val="0"/>
                </a:spcAft>
                <a:buClrTx/>
              </a:pPr>
              <a:r>
                <a:rPr lang="en-US" sz="1600" kern="1200" dirty="0">
                  <a:solidFill>
                    <a:schemeClr val="bg2"/>
                  </a:solidFill>
                  <a:latin typeface="Open Sans" panose="020B0604020202020204" charset="0"/>
                  <a:ea typeface="Open Sans" panose="020B0604020202020204" charset="0"/>
                  <a:cs typeface="Open Sans" panose="020B0604020202020204" charset="0"/>
                </a:rPr>
                <a:t>CP: no response if disagreement with replicas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9185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We can’t compete with data</a:t>
            </a:r>
            <a:endParaRPr lang="en-GB" dirty="0"/>
          </a:p>
        </p:txBody>
      </p:sp>
      <p:sp>
        <p:nvSpPr>
          <p:cNvPr id="6" name="Alcím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Google, Facebook, Apple, Alibaba, … technology achievements cannot be replicated with just smart researchers and developers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3374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457199" y="2072640"/>
            <a:ext cx="7355541" cy="1165860"/>
          </a:xfrm>
        </p:spPr>
        <p:txBody>
          <a:bodyPr/>
          <a:lstStyle/>
          <a:p>
            <a:r>
              <a:rPr lang="en-GB" dirty="0" smtClean="0"/>
              <a:t>Can we improve the models?</a:t>
            </a:r>
            <a:br>
              <a:rPr lang="en-GB" dirty="0" smtClean="0"/>
            </a:br>
            <a:r>
              <a:rPr lang="en-GB" dirty="0" smtClean="0"/>
              <a:t>Our opportunity is our    smart mathematicians</a:t>
            </a:r>
            <a:endParaRPr lang="en-GB" dirty="0"/>
          </a:p>
        </p:txBody>
      </p:sp>
      <p:sp>
        <p:nvSpPr>
          <p:cNvPr id="3" name="Szöveg hely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Graph Limits</a:t>
            </a:r>
          </a:p>
          <a:p>
            <a:r>
              <a:rPr lang="en-GB" dirty="0"/>
              <a:t>Information Geometry</a:t>
            </a:r>
          </a:p>
          <a:p>
            <a:r>
              <a:rPr lang="en-GB" dirty="0" smtClean="0"/>
              <a:t>… 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834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37029" y="111292"/>
            <a:ext cx="7162800" cy="571500"/>
          </a:xfrm>
        </p:spPr>
        <p:txBody>
          <a:bodyPr/>
          <a:lstStyle/>
          <a:p>
            <a:r>
              <a:rPr lang="hu-HU" dirty="0" smtClean="0"/>
              <a:t>G</a:t>
            </a:r>
            <a:r>
              <a:rPr lang="en-US" dirty="0" err="1" smtClean="0"/>
              <a:t>raph</a:t>
            </a:r>
            <a:r>
              <a:rPr lang="en-US" dirty="0" smtClean="0"/>
              <a:t> </a:t>
            </a:r>
            <a:r>
              <a:rPr lang="en-US" dirty="0"/>
              <a:t>limit </a:t>
            </a:r>
            <a:r>
              <a:rPr lang="en-US" dirty="0" smtClean="0"/>
              <a:t>theory</a:t>
            </a:r>
            <a:r>
              <a:rPr lang="hu-HU" dirty="0" smtClean="0"/>
              <a:t> and Deep </a:t>
            </a:r>
            <a:r>
              <a:rPr lang="hu-HU" dirty="0" err="1" smtClean="0"/>
              <a:t>Learning</a:t>
            </a:r>
            <a:endParaRPr lang="hu-HU" dirty="0"/>
          </a:p>
        </p:txBody>
      </p:sp>
      <p:sp>
        <p:nvSpPr>
          <p:cNvPr id="5" name="Tartalom helye 4"/>
          <p:cNvSpPr>
            <a:spLocks noGrp="1"/>
          </p:cNvSpPr>
          <p:nvPr>
            <p:ph sz="half" idx="1"/>
          </p:nvPr>
        </p:nvSpPr>
        <p:spPr>
          <a:xfrm>
            <a:off x="249655" y="766482"/>
            <a:ext cx="4168943" cy="3701855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 smtClean="0"/>
              <a:t>Lovász</a:t>
            </a:r>
            <a:r>
              <a:rPr lang="hu-HU" dirty="0" smtClean="0"/>
              <a:t>-</a:t>
            </a:r>
            <a:r>
              <a:rPr lang="hu-HU" dirty="0" err="1" smtClean="0"/>
              <a:t>Szegedy</a:t>
            </a:r>
            <a:r>
              <a:rPr lang="hu-HU" dirty="0" smtClean="0"/>
              <a:t> 2006: </a:t>
            </a:r>
            <a:r>
              <a:rPr lang="en-US" dirty="0" smtClean="0"/>
              <a:t>“Limits </a:t>
            </a:r>
            <a:r>
              <a:rPr lang="en-US" dirty="0"/>
              <a:t>of dense graph </a:t>
            </a:r>
            <a:r>
              <a:rPr lang="en-US" dirty="0" smtClean="0"/>
              <a:t>sequences” </a:t>
            </a:r>
            <a:r>
              <a:rPr lang="hu-HU" dirty="0" smtClean="0"/>
              <a:t>- </a:t>
            </a:r>
            <a:r>
              <a:rPr lang="en-US" dirty="0" smtClean="0"/>
              <a:t>ﬁrst</a:t>
            </a:r>
            <a:r>
              <a:rPr lang="hu-HU" dirty="0" smtClean="0"/>
              <a:t> </a:t>
            </a:r>
            <a:r>
              <a:rPr lang="en-US" dirty="0" smtClean="0"/>
              <a:t>paper </a:t>
            </a:r>
            <a:r>
              <a:rPr lang="en-US" dirty="0"/>
              <a:t>in a </a:t>
            </a:r>
            <a:r>
              <a:rPr lang="en-US" dirty="0" smtClean="0"/>
              <a:t>rapidly </a:t>
            </a:r>
            <a:r>
              <a:rPr lang="en-US" dirty="0"/>
              <a:t>growing area called graph limit </a:t>
            </a:r>
            <a:r>
              <a:rPr lang="en-US" dirty="0" smtClean="0"/>
              <a:t>theory</a:t>
            </a:r>
          </a:p>
          <a:p>
            <a:endParaRPr lang="hu-HU" dirty="0" smtClean="0"/>
          </a:p>
          <a:p>
            <a:endParaRPr lang="hu-HU" dirty="0" smtClean="0"/>
          </a:p>
          <a:p>
            <a:r>
              <a:rPr lang="en-US" dirty="0" smtClean="0"/>
              <a:t>A </a:t>
            </a:r>
            <a:r>
              <a:rPr lang="en-US" dirty="0"/>
              <a:t>key ingredient in limit theories is the decomposition of large systems into structure and noise. </a:t>
            </a:r>
            <a:endParaRPr lang="hu-HU" dirty="0" smtClean="0"/>
          </a:p>
          <a:p>
            <a:r>
              <a:rPr lang="en-US" dirty="0" smtClean="0"/>
              <a:t>Noise </a:t>
            </a:r>
            <a:r>
              <a:rPr lang="en-US" dirty="0"/>
              <a:t>is a relative concept. It depends on the subjective notion of "interesting" </a:t>
            </a:r>
            <a:r>
              <a:rPr lang="en-US" dirty="0" smtClean="0"/>
              <a:t>measurements:</a:t>
            </a:r>
            <a:endParaRPr lang="hu-HU" dirty="0" smtClean="0"/>
          </a:p>
          <a:p>
            <a:pPr lvl="1"/>
            <a:r>
              <a:rPr lang="en-US" dirty="0" smtClean="0"/>
              <a:t>Principal </a:t>
            </a:r>
            <a:r>
              <a:rPr lang="en-US" dirty="0"/>
              <a:t>Component Analysis (PCA), Fourier </a:t>
            </a:r>
            <a:r>
              <a:rPr lang="en-US" dirty="0" smtClean="0"/>
              <a:t>analysis</a:t>
            </a:r>
            <a:r>
              <a:rPr lang="hu-HU" dirty="0" smtClean="0"/>
              <a:t>,…</a:t>
            </a:r>
          </a:p>
          <a:p>
            <a:pPr lvl="1"/>
            <a:r>
              <a:rPr lang="en-US" dirty="0" err="1" smtClean="0"/>
              <a:t>Szemerédi’s</a:t>
            </a:r>
            <a:r>
              <a:rPr lang="en-US" dirty="0" smtClean="0"/>
              <a:t> </a:t>
            </a:r>
            <a:r>
              <a:rPr lang="en-US" dirty="0"/>
              <a:t>regularity </a:t>
            </a:r>
            <a:r>
              <a:rPr lang="en-US" dirty="0" smtClean="0"/>
              <a:t>lemma</a:t>
            </a:r>
            <a:endParaRPr lang="hu-HU" dirty="0" smtClean="0"/>
          </a:p>
          <a:p>
            <a:pPr lvl="1"/>
            <a:r>
              <a:rPr lang="en-US" dirty="0" err="1" smtClean="0"/>
              <a:t>Autoencoders</a:t>
            </a:r>
            <a:r>
              <a:rPr lang="en-US" dirty="0" smtClean="0"/>
              <a:t> generalize </a:t>
            </a:r>
            <a:r>
              <a:rPr lang="en-US" dirty="0"/>
              <a:t>most of </a:t>
            </a:r>
            <a:r>
              <a:rPr lang="en-US" dirty="0" smtClean="0"/>
              <a:t>                      the </a:t>
            </a:r>
            <a:r>
              <a:rPr lang="en-US" dirty="0"/>
              <a:t>previous </a:t>
            </a:r>
            <a:r>
              <a:rPr lang="en-US" dirty="0" smtClean="0"/>
              <a:t>concepts</a:t>
            </a:r>
            <a:endParaRPr lang="hu-HU" dirty="0" smtClean="0"/>
          </a:p>
          <a:p>
            <a:r>
              <a:rPr lang="en-US" dirty="0" smtClean="0"/>
              <a:t>As </a:t>
            </a:r>
            <a:r>
              <a:rPr lang="en-US" dirty="0"/>
              <a:t>we go to the </a:t>
            </a:r>
            <a:r>
              <a:rPr lang="en-US" dirty="0" smtClean="0"/>
              <a:t>limit</a:t>
            </a:r>
            <a:r>
              <a:rPr lang="hu-HU" dirty="0" smtClean="0"/>
              <a:t>,</a:t>
            </a:r>
            <a:r>
              <a:rPr lang="en-US" dirty="0" smtClean="0"/>
              <a:t> </a:t>
            </a:r>
            <a:r>
              <a:rPr lang="en-US" dirty="0"/>
              <a:t>we ignore the </a:t>
            </a:r>
            <a:r>
              <a:rPr lang="en-US" dirty="0" smtClean="0"/>
              <a:t>noise     </a:t>
            </a:r>
            <a:r>
              <a:rPr lang="en-US" dirty="0" smtClean="0"/>
              <a:t>and </a:t>
            </a:r>
            <a:r>
              <a:rPr lang="en-US" dirty="0" smtClean="0"/>
              <a:t>keep </a:t>
            </a:r>
            <a:r>
              <a:rPr lang="en-US" dirty="0"/>
              <a:t>the structure. Example: ﬂuid dynamics: </a:t>
            </a:r>
            <a:r>
              <a:rPr lang="hu-HU" dirty="0" smtClean="0"/>
              <a:t> </a:t>
            </a:r>
            <a:r>
              <a:rPr lang="en-US" dirty="0" smtClean="0"/>
              <a:t>we </a:t>
            </a:r>
            <a:r>
              <a:rPr lang="en-US" dirty="0"/>
              <a:t>only keep certain averaged </a:t>
            </a:r>
            <a:r>
              <a:rPr lang="en-US" dirty="0" smtClean="0"/>
              <a:t>quantities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6" name="Tartalom helye 5"/>
          <p:cNvSpPr>
            <a:spLocks noGrp="1"/>
          </p:cNvSpPr>
          <p:nvPr>
            <p:ph sz="half" idx="2"/>
          </p:nvPr>
        </p:nvSpPr>
        <p:spPr>
          <a:xfrm>
            <a:off x="5031169" y="803463"/>
            <a:ext cx="3695971" cy="360045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Knowledge without ignorance is </a:t>
            </a:r>
            <a:r>
              <a:rPr lang="en-US" dirty="0" smtClean="0"/>
              <a:t>useless</a:t>
            </a:r>
            <a:endParaRPr lang="hu-HU" dirty="0" smtClean="0"/>
          </a:p>
          <a:p>
            <a:r>
              <a:rPr lang="hu-HU" dirty="0"/>
              <a:t>T</a:t>
            </a:r>
            <a:r>
              <a:rPr lang="en-US" dirty="0" err="1" smtClean="0"/>
              <a:t>oo</a:t>
            </a:r>
            <a:r>
              <a:rPr lang="en-US" dirty="0" smtClean="0"/>
              <a:t> </a:t>
            </a:r>
            <a:r>
              <a:rPr lang="en-US" dirty="0"/>
              <a:t>much information </a:t>
            </a:r>
            <a:r>
              <a:rPr lang="hu-HU" dirty="0" smtClean="0"/>
              <a:t>-</a:t>
            </a:r>
            <a:r>
              <a:rPr lang="en-US" dirty="0" smtClean="0"/>
              <a:t> </a:t>
            </a:r>
            <a:r>
              <a:rPr lang="en-US" dirty="0"/>
              <a:t>we have to ignore most of it in a smart </a:t>
            </a:r>
            <a:r>
              <a:rPr lang="en-US" dirty="0" smtClean="0"/>
              <a:t>way</a:t>
            </a:r>
            <a:r>
              <a:rPr lang="hu-HU" dirty="0" smtClean="0"/>
              <a:t> - </a:t>
            </a:r>
            <a:r>
              <a:rPr lang="en-US" dirty="0" smtClean="0"/>
              <a:t>abstraction</a:t>
            </a:r>
            <a:r>
              <a:rPr lang="en-US" dirty="0"/>
              <a:t>. </a:t>
            </a:r>
            <a:endParaRPr lang="hu-HU" dirty="0" smtClean="0"/>
          </a:p>
          <a:p>
            <a:r>
              <a:rPr lang="en-US" dirty="0" smtClean="0"/>
              <a:t>Is </a:t>
            </a:r>
            <a:r>
              <a:rPr lang="en-US" dirty="0"/>
              <a:t>there a mathematical theory of abstraction itself? We can’t </a:t>
            </a:r>
            <a:r>
              <a:rPr lang="en-US" dirty="0" smtClean="0"/>
              <a:t>                    say </a:t>
            </a:r>
            <a:r>
              <a:rPr lang="en-US" dirty="0"/>
              <a:t>that yet.... </a:t>
            </a:r>
            <a:endParaRPr lang="hu-HU" dirty="0" smtClean="0"/>
          </a:p>
          <a:p>
            <a:r>
              <a:rPr lang="hu-HU" dirty="0" smtClean="0"/>
              <a:t>I</a:t>
            </a:r>
            <a:r>
              <a:rPr lang="en-US" dirty="0" err="1" smtClean="0"/>
              <a:t>nteresting</a:t>
            </a:r>
            <a:r>
              <a:rPr lang="en-US" dirty="0" smtClean="0"/>
              <a:t> directions</a:t>
            </a:r>
            <a:r>
              <a:rPr lang="hu-HU" dirty="0" smtClean="0"/>
              <a:t>: </a:t>
            </a:r>
            <a:r>
              <a:rPr lang="en-US" dirty="0" smtClean="0"/>
              <a:t>Structural </a:t>
            </a:r>
            <a:r>
              <a:rPr lang="en-US" dirty="0"/>
              <a:t>decomposition and limit theories </a:t>
            </a:r>
            <a:r>
              <a:rPr lang="hu-HU" dirty="0"/>
              <a:t>+</a:t>
            </a:r>
            <a:r>
              <a:rPr lang="en-US" dirty="0" smtClean="0"/>
              <a:t> </a:t>
            </a:r>
            <a:r>
              <a:rPr lang="en-US" dirty="0"/>
              <a:t>dimension reduction in </a:t>
            </a:r>
            <a:r>
              <a:rPr lang="en-US" dirty="0" smtClean="0"/>
              <a:t>                        deep </a:t>
            </a:r>
            <a:r>
              <a:rPr lang="en-US" dirty="0"/>
              <a:t>learning. </a:t>
            </a:r>
            <a:endParaRPr lang="hu-HU" dirty="0" smtClean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2935" y="3636733"/>
            <a:ext cx="2501065" cy="1663208"/>
          </a:xfrm>
          <a:prstGeom prst="rect">
            <a:avLst/>
          </a:prstGeom>
        </p:spPr>
      </p:pic>
      <p:sp>
        <p:nvSpPr>
          <p:cNvPr id="9" name="Felhő 8"/>
          <p:cNvSpPr/>
          <p:nvPr/>
        </p:nvSpPr>
        <p:spPr>
          <a:xfrm>
            <a:off x="-349625" y="1337983"/>
            <a:ext cx="5304865" cy="3894722"/>
          </a:xfrm>
          <a:prstGeom prst="cloudCallout">
            <a:avLst>
              <a:gd name="adj1" fmla="val 61345"/>
              <a:gd name="adj2" fmla="val 20501"/>
            </a:avLst>
          </a:prstGeom>
          <a:noFill/>
          <a:ln w="5715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8" tIns="17145" rIns="34288" bIns="17145" rtlCol="0" anchor="ctr"/>
          <a:lstStyle/>
          <a:p>
            <a:pPr algn="ctr">
              <a:lnSpc>
                <a:spcPct val="90000"/>
              </a:lnSpc>
            </a:pPr>
            <a:endParaRPr lang="hu-HU" dirty="0" smtClean="0"/>
          </a:p>
        </p:txBody>
      </p:sp>
      <p:sp>
        <p:nvSpPr>
          <p:cNvPr id="10" name="Felhő 9"/>
          <p:cNvSpPr/>
          <p:nvPr/>
        </p:nvSpPr>
        <p:spPr>
          <a:xfrm>
            <a:off x="4555672" y="397042"/>
            <a:ext cx="4476070" cy="3068240"/>
          </a:xfrm>
          <a:prstGeom prst="cloudCallout">
            <a:avLst>
              <a:gd name="adj1" fmla="val -11666"/>
              <a:gd name="adj2" fmla="val 69462"/>
            </a:avLst>
          </a:prstGeom>
          <a:noFill/>
          <a:ln w="57150">
            <a:solidFill>
              <a:schemeClr val="tx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88" tIns="17145" rIns="34288" bIns="17145" rtlCol="0" anchor="ctr"/>
          <a:lstStyle/>
          <a:p>
            <a:pPr algn="ctr">
              <a:lnSpc>
                <a:spcPct val="90000"/>
              </a:lnSpc>
            </a:pPr>
            <a:endParaRPr lang="hu-HU" dirty="0" smtClean="0"/>
          </a:p>
        </p:txBody>
      </p:sp>
    </p:spTree>
    <p:extLst>
      <p:ext uri="{BB962C8B-B14F-4D97-AF65-F5344CB8AC3E}">
        <p14:creationId xmlns:p14="http://schemas.microsoft.com/office/powerpoint/2010/main" val="1077034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The </a:t>
            </a:r>
            <a:r>
              <a:rPr lang="hu-HU" dirty="0" err="1" smtClean="0"/>
              <a:t>Promising</a:t>
            </a:r>
            <a:r>
              <a:rPr lang="hu-HU" dirty="0" smtClean="0"/>
              <a:t> </a:t>
            </a:r>
            <a:r>
              <a:rPr lang="hu-HU" dirty="0" err="1" smtClean="0"/>
              <a:t>Correspondence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986778"/>
            <a:ext cx="8195032" cy="393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224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Information geometry</a:t>
            </a:r>
            <a:endParaRPr lang="en-GB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971551"/>
            <a:ext cx="3086100" cy="3600450"/>
          </a:xfrm>
        </p:spPr>
        <p:txBody>
          <a:bodyPr/>
          <a:lstStyle/>
          <a:p>
            <a:r>
              <a:rPr lang="en-GB" dirty="0" smtClean="0"/>
              <a:t>Measure </a:t>
            </a:r>
            <a:r>
              <a:rPr lang="en-GB" dirty="0"/>
              <a:t>the performance of the </a:t>
            </a:r>
            <a:r>
              <a:rPr lang="en-GB" dirty="0" smtClean="0"/>
              <a:t>approximation</a:t>
            </a:r>
            <a:endParaRPr lang="en-GB" dirty="0"/>
          </a:p>
          <a:p>
            <a:pPr lvl="1"/>
            <a:r>
              <a:rPr lang="en-GB" dirty="0" smtClean="0"/>
              <a:t>Predict how the model will generalize for unseen data</a:t>
            </a:r>
          </a:p>
          <a:p>
            <a:r>
              <a:rPr lang="en-GB" dirty="0" smtClean="0"/>
              <a:t>Choose </a:t>
            </a:r>
            <a:r>
              <a:rPr lang="en-GB" dirty="0"/>
              <a:t>the function </a:t>
            </a:r>
            <a:r>
              <a:rPr lang="en-GB" dirty="0" smtClean="0"/>
              <a:t>class</a:t>
            </a:r>
            <a:endParaRPr lang="en-GB" dirty="0"/>
          </a:p>
          <a:p>
            <a:pPr lvl="1"/>
            <a:r>
              <a:rPr lang="en-GB" dirty="0" smtClean="0"/>
              <a:t>Find </a:t>
            </a:r>
            <a:r>
              <a:rPr lang="en-GB" dirty="0"/>
              <a:t>a particular element in the </a:t>
            </a:r>
            <a:r>
              <a:rPr lang="en-GB" dirty="0" smtClean="0"/>
              <a:t>function class</a:t>
            </a:r>
            <a:endParaRPr lang="en-GB" dirty="0"/>
          </a:p>
          <a:p>
            <a:endParaRPr lang="en-GB" dirty="0"/>
          </a:p>
        </p:txBody>
      </p:sp>
      <p:pic>
        <p:nvPicPr>
          <p:cNvPr id="4" name="logreg_wd_real.png" descr="logreg_wd_real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87049" y="2038814"/>
            <a:ext cx="2826085" cy="2775753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oints.png" descr="point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35029" y="750608"/>
            <a:ext cx="2888165" cy="1450849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xgb_generalization_error_surface.png" descr="xgb_generalization_error_surface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/>
          </a:blip>
          <a:stretch>
            <a:fillRect/>
          </a:stretch>
        </p:blipFill>
        <p:spPr>
          <a:xfrm>
            <a:off x="6422041" y="2038814"/>
            <a:ext cx="2826085" cy="2776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4.png" descr="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44924" y="750608"/>
            <a:ext cx="1370323" cy="136480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Data"/>
          <p:cNvSpPr txBox="1"/>
          <p:nvPr/>
        </p:nvSpPr>
        <p:spPr>
          <a:xfrm>
            <a:off x="6714743" y="425257"/>
            <a:ext cx="468074" cy="32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defTabSz="914400">
              <a:defRPr sz="3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1200" dirty="0"/>
              <a:t>Data</a:t>
            </a:r>
          </a:p>
        </p:txBody>
      </p:sp>
      <p:sp>
        <p:nvSpPr>
          <p:cNvPr id="9" name="Loss"/>
          <p:cNvSpPr txBox="1"/>
          <p:nvPr/>
        </p:nvSpPr>
        <p:spPr>
          <a:xfrm>
            <a:off x="5679112" y="4717677"/>
            <a:ext cx="468074" cy="32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defTabSz="914400">
              <a:defRPr sz="3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1200" dirty="0"/>
              <a:t>Loss</a:t>
            </a:r>
          </a:p>
        </p:txBody>
      </p:sp>
      <p:sp>
        <p:nvSpPr>
          <p:cNvPr id="10" name="Hyperparameter surface"/>
          <p:cNvSpPr txBox="1"/>
          <p:nvPr/>
        </p:nvSpPr>
        <p:spPr>
          <a:xfrm>
            <a:off x="7109162" y="4717676"/>
            <a:ext cx="1841848" cy="328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6" tIns="71436" rIns="71436" bIns="71436" anchor="ctr">
            <a:spAutoFit/>
          </a:bodyPr>
          <a:lstStyle>
            <a:lvl1pPr defTabSz="914400">
              <a:defRPr sz="38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r>
              <a:rPr sz="1200" dirty="0" err="1"/>
              <a:t>Hyperparameter</a:t>
            </a:r>
            <a:r>
              <a:rPr sz="1200" dirty="0"/>
              <a:t> surface </a:t>
            </a:r>
          </a:p>
        </p:txBody>
      </p:sp>
      <p:pic>
        <p:nvPicPr>
          <p:cNvPr id="12" name="Screenshot 2019-10-17 at 08.12.01.png" descr="Screenshot 2019-10-17 at 08.12.01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0" y="2946574"/>
            <a:ext cx="2518431" cy="1565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Screenshot 2019-10-17 at 08.11.54.png" descr="Screenshot 2019-10-17 at 08.11.5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445490" y="2893216"/>
            <a:ext cx="1777024" cy="142397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zövegdoboz 13"/>
          <p:cNvSpPr txBox="1"/>
          <p:nvPr/>
        </p:nvSpPr>
        <p:spPr>
          <a:xfrm>
            <a:off x="411784" y="4512781"/>
            <a:ext cx="3500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Neural net w/ piecewise linear activation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7150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Csoportba foglalás 8"/>
          <p:cNvGrpSpPr/>
          <p:nvPr/>
        </p:nvGrpSpPr>
        <p:grpSpPr>
          <a:xfrm>
            <a:off x="4568731" y="571515"/>
            <a:ext cx="2690314" cy="2462697"/>
            <a:chOff x="6097462" y="1227241"/>
            <a:chExt cx="3586151" cy="3283596"/>
          </a:xfrm>
        </p:grpSpPr>
        <p:pic>
          <p:nvPicPr>
            <p:cNvPr id="290" name="Screen Shot 2018-05-27 at 1.22.41.png" descr="Screen Shot 2018-05-27 at 1.22.41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6097462" y="1272961"/>
              <a:ext cx="3586151" cy="323787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8" name="Téglalap 7"/>
            <p:cNvSpPr/>
            <p:nvPr/>
          </p:nvSpPr>
          <p:spPr>
            <a:xfrm>
              <a:off x="7313612" y="1227241"/>
              <a:ext cx="1295400" cy="83015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</a:pPr>
              <a:endParaRPr lang="hu-HU" dirty="0" smtClean="0"/>
            </a:p>
          </p:txBody>
        </p:sp>
      </p:grpSp>
      <p:sp>
        <p:nvSpPr>
          <p:cNvPr id="288" name="Rectangle 44"/>
          <p:cNvSpPr txBox="1"/>
          <p:nvPr/>
        </p:nvSpPr>
        <p:spPr>
          <a:xfrm>
            <a:off x="513293" y="-96486"/>
            <a:ext cx="6861450" cy="4308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8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endParaRPr dirty="0"/>
          </a:p>
        </p:txBody>
      </p:sp>
      <p:pic>
        <p:nvPicPr>
          <p:cNvPr id="289" name="Screen Shot 2018-05-27 at 1.23.04.png" descr="Screen Shot 2018-05-27 at 1.23.0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57899" y="2859946"/>
            <a:ext cx="2129589" cy="21499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Screen Shot 2018-05-27 at 2.19.38.png" descr="Screen Shot 2018-05-27 at 2.19.38.png"/>
          <p:cNvPicPr>
            <a:picLocks noChangeAspect="1"/>
          </p:cNvPicPr>
          <p:nvPr/>
        </p:nvPicPr>
        <p:blipFill rotWithShape="1">
          <a:blip r:embed="rId4">
            <a:extLst/>
          </a:blip>
          <a:srcRect t="9185"/>
          <a:stretch/>
        </p:blipFill>
        <p:spPr>
          <a:xfrm>
            <a:off x="627623" y="2169046"/>
            <a:ext cx="3461908" cy="285420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ím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Model training in gradient space</a:t>
            </a:r>
            <a:br>
              <a:rPr lang="en-GB" dirty="0" smtClean="0"/>
            </a:b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idx="1"/>
          </p:nvPr>
        </p:nvSpPr>
        <p:spPr>
          <a:xfrm>
            <a:off x="457200" y="628650"/>
            <a:ext cx="3986784" cy="205740"/>
          </a:xfrm>
        </p:spPr>
        <p:txBody>
          <a:bodyPr/>
          <a:lstStyle/>
          <a:p>
            <a:r>
              <a:rPr lang="en-GB" dirty="0" smtClean="0"/>
              <a:t>The gradient network</a:t>
            </a:r>
            <a:endParaRPr lang="hu-HU" dirty="0"/>
          </a:p>
        </p:txBody>
      </p:sp>
      <p:sp>
        <p:nvSpPr>
          <p:cNvPr id="6" name="Szöveg helye 5"/>
          <p:cNvSpPr>
            <a:spLocks noGrp="1"/>
          </p:cNvSpPr>
          <p:nvPr>
            <p:ph type="body" sz="quarter" idx="3"/>
          </p:nvPr>
        </p:nvSpPr>
        <p:spPr>
          <a:xfrm>
            <a:off x="4700016" y="628650"/>
            <a:ext cx="3986784" cy="205740"/>
          </a:xfrm>
        </p:spPr>
        <p:txBody>
          <a:bodyPr/>
          <a:lstStyle/>
          <a:p>
            <a:r>
              <a:rPr lang="en-GB" dirty="0" smtClean="0"/>
              <a:t>Experiments</a:t>
            </a:r>
            <a:endParaRPr lang="hu-HU" dirty="0"/>
          </a:p>
        </p:txBody>
      </p:sp>
      <p:sp>
        <p:nvSpPr>
          <p:cNvPr id="7" name="Tartalom helye 6"/>
          <p:cNvSpPr>
            <a:spLocks noGrp="1"/>
          </p:cNvSpPr>
          <p:nvPr>
            <p:ph sz="quarter" idx="4"/>
          </p:nvPr>
        </p:nvSpPr>
        <p:spPr>
          <a:xfrm>
            <a:off x="5571318" y="867504"/>
            <a:ext cx="3142997" cy="3314701"/>
          </a:xfrm>
        </p:spPr>
        <p:txBody>
          <a:bodyPr/>
          <a:lstStyle/>
          <a:p>
            <a:pPr marL="0" indent="0">
              <a:buNone/>
            </a:pPr>
            <a:r>
              <a:rPr lang="hu-HU" dirty="0" smtClean="0"/>
              <a:t>MNIST</a:t>
            </a:r>
            <a:r>
              <a:rPr lang="en-GB" dirty="0" smtClean="0"/>
              <a:t> (10 handwritten digits)</a:t>
            </a:r>
            <a:r>
              <a:rPr lang="hu-HU" dirty="0" smtClean="0"/>
              <a:t> </a:t>
            </a:r>
            <a:r>
              <a:rPr lang="en-GB" dirty="0" err="1" smtClean="0"/>
              <a:t>sparsified</a:t>
            </a:r>
            <a:r>
              <a:rPr lang="en-GB" dirty="0" smtClean="0"/>
              <a:t> </a:t>
            </a:r>
            <a:r>
              <a:rPr lang="hu-HU" dirty="0" err="1" smtClean="0"/>
              <a:t>gradien</a:t>
            </a:r>
            <a:r>
              <a:rPr lang="en-GB" dirty="0" smtClean="0"/>
              <a:t>t</a:t>
            </a:r>
            <a:r>
              <a:rPr lang="hu-HU" dirty="0" smtClean="0"/>
              <a:t> </a:t>
            </a:r>
            <a:r>
              <a:rPr lang="en-GB" dirty="0" smtClean="0"/>
              <a:t>net shows relationship of class and gradient of a partially trained net</a:t>
            </a: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endParaRPr lang="hu-HU" dirty="0"/>
          </a:p>
          <a:p>
            <a:pPr marL="0" indent="0">
              <a:buNone/>
            </a:pPr>
            <a:endParaRPr lang="hu-HU" dirty="0" smtClean="0"/>
          </a:p>
          <a:p>
            <a:pPr marL="0" indent="0">
              <a:buNone/>
            </a:pPr>
            <a:r>
              <a:rPr lang="hu-HU" dirty="0" smtClean="0"/>
              <a:t>CIFAR </a:t>
            </a:r>
            <a:r>
              <a:rPr lang="en-GB" dirty="0" smtClean="0"/>
              <a:t>experiments: very fast results by using gradient of weakly trained networks</a:t>
            </a:r>
            <a:endParaRPr lang="hu-HU" dirty="0"/>
          </a:p>
        </p:txBody>
      </p:sp>
      <p:sp>
        <p:nvSpPr>
          <p:cNvPr id="15" name="Tartalom helye 2"/>
          <p:cNvSpPr>
            <a:spLocks noGrp="1"/>
          </p:cNvSpPr>
          <p:nvPr>
            <p:ph sz="half" idx="1"/>
          </p:nvPr>
        </p:nvSpPr>
        <p:spPr>
          <a:xfrm>
            <a:off x="457200" y="971551"/>
            <a:ext cx="3986784" cy="3600450"/>
          </a:xfrm>
        </p:spPr>
        <p:txBody>
          <a:bodyPr/>
          <a:lstStyle/>
          <a:p>
            <a:pPr marL="214341" indent="-214341">
              <a:buFont typeface="Arial" panose="020B0604020202020204" pitchFamily="34" charset="0"/>
              <a:buChar char="•"/>
            </a:pPr>
            <a:r>
              <a:rPr lang="en-GB" dirty="0" smtClean="0"/>
              <a:t>Loss             </a:t>
            </a:r>
            <a:r>
              <a:rPr lang="hu-HU" dirty="0" smtClean="0"/>
              <a:t>,</a:t>
            </a:r>
            <a:r>
              <a:rPr lang="en-GB" dirty="0" smtClean="0"/>
              <a:t> where</a:t>
            </a:r>
            <a:r>
              <a:rPr lang="hu-HU" dirty="0" smtClean="0"/>
              <a:t> </a:t>
            </a:r>
            <a:r>
              <a:rPr lang="hu-HU" dirty="0" smtClean="0">
                <a:sym typeface="Symbol" panose="05050102010706020507" pitchFamily="18" charset="2"/>
              </a:rPr>
              <a:t> </a:t>
            </a:r>
            <a:r>
              <a:rPr lang="en-GB" dirty="0" smtClean="0">
                <a:sym typeface="Symbol" panose="05050102010706020507" pitchFamily="18" charset="2"/>
              </a:rPr>
              <a:t>are network weights</a:t>
            </a:r>
            <a:r>
              <a:rPr lang="hu-HU" dirty="0" smtClean="0">
                <a:sym typeface="Symbol" panose="05050102010706020507" pitchFamily="18" charset="2"/>
              </a:rPr>
              <a:t> </a:t>
            </a:r>
            <a:endParaRPr lang="hu-HU" dirty="0" smtClean="0">
              <a:sym typeface="Symbol" panose="05050102010706020507" pitchFamily="18" charset="2"/>
            </a:endParaRPr>
          </a:p>
          <a:p>
            <a:pPr marL="214341" indent="-214341">
              <a:buFont typeface="Arial" panose="020B0604020202020204" pitchFamily="34" charset="0"/>
              <a:buChar char="•"/>
            </a:pPr>
            <a:r>
              <a:rPr lang="hu-HU" dirty="0" err="1" smtClean="0">
                <a:sym typeface="Symbol" panose="05050102010706020507" pitchFamily="18" charset="2"/>
              </a:rPr>
              <a:t>Gradien</a:t>
            </a:r>
            <a:r>
              <a:rPr lang="en-GB" dirty="0" smtClean="0">
                <a:sym typeface="Symbol" panose="05050102010706020507" pitchFamily="18" charset="2"/>
              </a:rPr>
              <a:t>t space</a:t>
            </a:r>
            <a:r>
              <a:rPr lang="hu-HU" dirty="0" smtClean="0">
                <a:sym typeface="Symbol" panose="05050102010706020507" pitchFamily="18" charset="2"/>
              </a:rPr>
              <a:t>: </a:t>
            </a:r>
            <a:endParaRPr lang="hu-HU" dirty="0">
              <a:sym typeface="Symbol" panose="05050102010706020507" pitchFamily="18" charset="2"/>
            </a:endParaRPr>
          </a:p>
          <a:p>
            <a:pPr marL="214341" indent="-214341">
              <a:buFont typeface="Arial" panose="020B0604020202020204" pitchFamily="34" charset="0"/>
              <a:buChar char="•"/>
            </a:pPr>
            <a:r>
              <a:rPr lang="hu-HU" dirty="0" err="1">
                <a:sym typeface="Symbol" panose="05050102010706020507" pitchFamily="18" charset="2"/>
              </a:rPr>
              <a:t>Riemann</a:t>
            </a:r>
            <a:r>
              <a:rPr lang="hu-HU" dirty="0">
                <a:sym typeface="Symbol" panose="05050102010706020507" pitchFamily="18" charset="2"/>
              </a:rPr>
              <a:t> </a:t>
            </a:r>
            <a:r>
              <a:rPr lang="hu-HU" dirty="0" err="1" smtClean="0">
                <a:sym typeface="Symbol" panose="05050102010706020507" pitchFamily="18" charset="2"/>
              </a:rPr>
              <a:t>metri</a:t>
            </a:r>
            <a:r>
              <a:rPr lang="en-GB" dirty="0" smtClean="0">
                <a:sym typeface="Symbol" panose="05050102010706020507" pitchFamily="18" charset="2"/>
              </a:rPr>
              <a:t>c</a:t>
            </a:r>
            <a:r>
              <a:rPr lang="hu-HU" dirty="0" smtClean="0">
                <a:sym typeface="Symbol" panose="05050102010706020507" pitchFamily="18" charset="2"/>
              </a:rPr>
              <a:t>:</a:t>
            </a:r>
            <a:endParaRPr lang="hu-HU" dirty="0">
              <a:sym typeface="Symbol" panose="05050102010706020507" pitchFamily="18" charset="2"/>
            </a:endParaRPr>
          </a:p>
          <a:p>
            <a:pPr marL="557287" lvl="2" indent="-21434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b="0" dirty="0" smtClean="0">
                <a:sym typeface="Symbol" panose="05050102010706020507" pitchFamily="18" charset="2"/>
              </a:rPr>
              <a:t>Inner product can be defined</a:t>
            </a:r>
            <a:r>
              <a:rPr lang="en-GB" b="0" dirty="0">
                <a:sym typeface="Symbol" panose="05050102010706020507" pitchFamily="18" charset="2"/>
              </a:rPr>
              <a:t> </a:t>
            </a:r>
            <a:r>
              <a:rPr lang="en-GB" b="0" dirty="0" smtClean="0">
                <a:sym typeface="Symbol" panose="05050102010706020507" pitchFamily="18" charset="2"/>
              </a:rPr>
              <a:t>and </a:t>
            </a:r>
            <a:r>
              <a:rPr lang="en-GB" b="0" dirty="0" smtClean="0">
                <a:sym typeface="Symbol" panose="05050102010706020507" pitchFamily="18" charset="2"/>
              </a:rPr>
              <a:t>approximated</a:t>
            </a:r>
            <a:endParaRPr lang="hu-HU" b="0" dirty="0">
              <a:sym typeface="Symbol" panose="05050102010706020507" pitchFamily="18" charset="2"/>
            </a:endParaRPr>
          </a:p>
          <a:p>
            <a:pPr marL="557287" lvl="2" indent="-21434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u-HU" b="0" dirty="0" err="1" smtClean="0">
                <a:sym typeface="Symbol" panose="05050102010706020507" pitchFamily="18" charset="2"/>
              </a:rPr>
              <a:t>Flat</a:t>
            </a:r>
            <a:r>
              <a:rPr lang="hu-HU" b="0" dirty="0" smtClean="0">
                <a:sym typeface="Symbol" panose="05050102010706020507" pitchFamily="18" charset="2"/>
              </a:rPr>
              <a:t> </a:t>
            </a:r>
            <a:r>
              <a:rPr lang="en-GB" b="0" dirty="0" smtClean="0">
                <a:sym typeface="Symbol" panose="05050102010706020507" pitchFamily="18" charset="2"/>
              </a:rPr>
              <a:t>network learns the gradient</a:t>
            </a:r>
            <a:endParaRPr lang="hu-HU" b="0" dirty="0">
              <a:sym typeface="Symbol" panose="05050102010706020507" pitchFamily="18" charset="2"/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5"/>
          <a:srcRect b="18021"/>
          <a:stretch/>
        </p:blipFill>
        <p:spPr>
          <a:xfrm>
            <a:off x="1084941" y="894312"/>
            <a:ext cx="571649" cy="262821"/>
          </a:xfrm>
          <a:prstGeom prst="rect">
            <a:avLst/>
          </a:prstGeom>
        </p:spPr>
      </p:pic>
      <p:pic>
        <p:nvPicPr>
          <p:cNvPr id="12" name="Kép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095" y="1136058"/>
            <a:ext cx="1718639" cy="22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11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Regulation is key issue</a:t>
            </a:r>
            <a:endParaRPr lang="en-GB" dirty="0"/>
          </a:p>
        </p:txBody>
      </p:sp>
      <p:sp>
        <p:nvSpPr>
          <p:cNvPr id="6" name="Alcím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GDPR – Is </a:t>
            </a:r>
            <a:r>
              <a:rPr lang="en-GB" dirty="0" smtClean="0"/>
              <a:t>Europe becoming </a:t>
            </a:r>
            <a:r>
              <a:rPr lang="en-GB" dirty="0"/>
              <a:t>a compliance </a:t>
            </a:r>
            <a:r>
              <a:rPr lang="en-GB" dirty="0" smtClean="0"/>
              <a:t>nightmare?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1075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National labs – a new funding scheme</a:t>
            </a:r>
            <a:endParaRPr lang="en-GB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199" y="971551"/>
            <a:ext cx="4656222" cy="3600450"/>
          </a:xfrm>
        </p:spPr>
        <p:txBody>
          <a:bodyPr/>
          <a:lstStyle/>
          <a:p>
            <a:r>
              <a:rPr lang="en-GB" sz="1600" dirty="0"/>
              <a:t>Predecessors</a:t>
            </a:r>
          </a:p>
          <a:p>
            <a:pPr lvl="1"/>
            <a:r>
              <a:rPr lang="en-GB" sz="1400" dirty="0"/>
              <a:t>Hungarian Brain Research Program (NAP)</a:t>
            </a:r>
          </a:p>
          <a:p>
            <a:pPr lvl="1"/>
            <a:r>
              <a:rPr lang="en-GB" sz="1400" dirty="0"/>
              <a:t>ELI-ALPS Szeged Laser Research </a:t>
            </a:r>
            <a:r>
              <a:rPr lang="en-GB" sz="1400" dirty="0" err="1"/>
              <a:t>Center</a:t>
            </a:r>
            <a:endParaRPr lang="en-GB" sz="1400" dirty="0"/>
          </a:p>
          <a:p>
            <a:r>
              <a:rPr lang="en-GB" sz="1600" dirty="0"/>
              <a:t>A few more National Labs in plan</a:t>
            </a:r>
          </a:p>
          <a:p>
            <a:r>
              <a:rPr lang="en-GB" sz="1600" dirty="0"/>
              <a:t>Coordination with external entities is key</a:t>
            </a:r>
          </a:p>
          <a:p>
            <a:pPr lvl="1"/>
            <a:r>
              <a:rPr lang="en-GB" sz="1400" dirty="0"/>
              <a:t>Other labs, </a:t>
            </a:r>
            <a:r>
              <a:rPr lang="en-GB" sz="1400" dirty="0" err="1"/>
              <a:t>Zalazone</a:t>
            </a:r>
            <a:r>
              <a:rPr lang="en-GB" sz="1400" dirty="0"/>
              <a:t> autonomous driving test bed, University excellence programs, Health programs</a:t>
            </a:r>
          </a:p>
          <a:p>
            <a:pPr lvl="1"/>
            <a:r>
              <a:rPr lang="en-GB" sz="1400" dirty="0"/>
              <a:t>Industry key players (</a:t>
            </a:r>
            <a:r>
              <a:rPr lang="en-GB" sz="1400" dirty="0" err="1"/>
              <a:t>AIMotive</a:t>
            </a:r>
            <a:r>
              <a:rPr lang="en-GB" sz="1400" dirty="0"/>
              <a:t>, Audi, Bosch, Continental, Ericsson, GE, IBM, </a:t>
            </a:r>
            <a:r>
              <a:rPr lang="en-GB" sz="1400" dirty="0" err="1"/>
              <a:t>Micorsoft</a:t>
            </a:r>
            <a:r>
              <a:rPr lang="en-GB" sz="1400" dirty="0"/>
              <a:t>, Telekom, Vodafone, …)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idx="2"/>
          </p:nvPr>
        </p:nvSpPr>
        <p:spPr>
          <a:xfrm>
            <a:off x="5137485" y="1736573"/>
            <a:ext cx="3549315" cy="2835443"/>
          </a:xfrm>
        </p:spPr>
        <p:txBody>
          <a:bodyPr/>
          <a:lstStyle/>
          <a:p>
            <a:pPr marL="139622" indent="0">
              <a:buNone/>
            </a:pPr>
            <a:r>
              <a:rPr lang="en-GB" dirty="0" smtClean="0"/>
              <a:t>The Artificial Intelligence Lab</a:t>
            </a:r>
          </a:p>
          <a:p>
            <a:r>
              <a:rPr lang="en-GB" dirty="0" smtClean="0"/>
              <a:t>Announced October 15 by the Minister of Innovation and Technology</a:t>
            </a:r>
          </a:p>
          <a:p>
            <a:r>
              <a:rPr lang="en-GB" dirty="0" smtClean="0"/>
              <a:t>Planned to start next year and expand from 2021</a:t>
            </a:r>
          </a:p>
          <a:p>
            <a:r>
              <a:rPr lang="en-GB" dirty="0" smtClean="0"/>
              <a:t>First year will be key to impress stakeholders</a:t>
            </a:r>
          </a:p>
          <a:p>
            <a:r>
              <a:rPr lang="en-GB" dirty="0" smtClean="0"/>
              <a:t>Demonstrations, Events for both Industry and research collaboration</a:t>
            </a:r>
            <a:endParaRPr lang="en-GB" dirty="0"/>
          </a:p>
        </p:txBody>
      </p:sp>
      <p:pic>
        <p:nvPicPr>
          <p:cNvPr id="2050" name="Picture 2" descr="Képtalálat a következőre: „under construction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97" y="0"/>
            <a:ext cx="1736558" cy="173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26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s://farm6.staticflickr.com/5232/5839399412_bc18f9aeaa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410" y="16"/>
            <a:ext cx="4442775" cy="490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Képtalálat a következőre: „gdpr comics”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7" r="10784"/>
          <a:stretch/>
        </p:blipFill>
        <p:spPr bwMode="auto">
          <a:xfrm>
            <a:off x="4232000" y="1237128"/>
            <a:ext cx="4511488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0947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Regulation is key issue</a:t>
            </a:r>
            <a:endParaRPr lang="en-GB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Rules and common sense</a:t>
            </a:r>
          </a:p>
          <a:p>
            <a:pPr lvl="1"/>
            <a:r>
              <a:rPr lang="en-GB" dirty="0" smtClean="0"/>
              <a:t>Limiting automated decision making</a:t>
            </a:r>
            <a:endParaRPr lang="en-GB" dirty="0"/>
          </a:p>
          <a:p>
            <a:pPr lvl="1"/>
            <a:r>
              <a:rPr lang="en-GB" dirty="0" smtClean="0"/>
              <a:t>Limiting profiling</a:t>
            </a:r>
          </a:p>
          <a:p>
            <a:pPr lvl="1"/>
            <a:r>
              <a:rPr lang="en-GB" dirty="0" smtClean="0"/>
              <a:t>Right to transfer, erase, correct</a:t>
            </a:r>
            <a:endParaRPr lang="en-GB" dirty="0"/>
          </a:p>
          <a:p>
            <a:pPr lvl="1"/>
            <a:r>
              <a:rPr lang="en-GB" dirty="0" smtClean="0"/>
              <a:t>Consent required</a:t>
            </a:r>
          </a:p>
          <a:p>
            <a:r>
              <a:rPr lang="en-GB" dirty="0" smtClean="0"/>
              <a:t>Europe is not (yet) China</a:t>
            </a:r>
            <a:endParaRPr lang="en-GB" dirty="0"/>
          </a:p>
        </p:txBody>
      </p:sp>
      <p:sp>
        <p:nvSpPr>
          <p:cNvPr id="4" name="Szöveg helye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GB" dirty="0" smtClean="0"/>
              <a:t>Can we guarantee anonymity without sacrificing usability?</a:t>
            </a:r>
          </a:p>
          <a:p>
            <a:r>
              <a:rPr lang="en-GB" dirty="0" smtClean="0"/>
              <a:t>Risk of </a:t>
            </a:r>
            <a:r>
              <a:rPr lang="en-GB" dirty="0" err="1" smtClean="0"/>
              <a:t>deanonymization</a:t>
            </a:r>
            <a:r>
              <a:rPr lang="en-GB" dirty="0" smtClean="0"/>
              <a:t>: not a (purely) regulatory question!</a:t>
            </a:r>
          </a:p>
          <a:p>
            <a:pPr lvl="1"/>
            <a:r>
              <a:rPr lang="en-GB" dirty="0" smtClean="0"/>
              <a:t>Even in aggregates, we can infer to individuals, e.g. constants, salient values</a:t>
            </a:r>
          </a:p>
          <a:p>
            <a:pPr lvl="1"/>
            <a:r>
              <a:rPr lang="en-GB" dirty="0" smtClean="0"/>
              <a:t>Data remains personal as long as there is a reasonable chance to directly or indirectly identify the person</a:t>
            </a:r>
            <a:endParaRPr lang="en-GB" dirty="0"/>
          </a:p>
          <a:p>
            <a:pPr lvl="1"/>
            <a:r>
              <a:rPr lang="en-GB" dirty="0" smtClean="0"/>
              <a:t>For example, pseudonyms are insufficient in GDPR as the person can be identified</a:t>
            </a:r>
            <a:endParaRPr lang="hu-HU" dirty="0"/>
          </a:p>
          <a:p>
            <a:endParaRPr lang="en-GB" b="1" dirty="0"/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1211178" y="3587416"/>
            <a:ext cx="7162800" cy="996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Open Sans SemiBold"/>
              <a:buNone/>
              <a:defRPr sz="2100" b="1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dirty="0" smtClean="0"/>
              <a:t>Need to provide strong evidence to convince lawyers!</a:t>
            </a:r>
          </a:p>
          <a:p>
            <a:endParaRPr lang="en-GB" dirty="0" smtClean="0"/>
          </a:p>
          <a:p>
            <a:r>
              <a:rPr lang="en-GB" dirty="0" smtClean="0"/>
              <a:t>New collaboration of law and computer science 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0855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>
          <a:xfrm>
            <a:off x="457216" y="228600"/>
            <a:ext cx="7001933" cy="571500"/>
          </a:xfrm>
        </p:spPr>
        <p:txBody>
          <a:bodyPr/>
          <a:lstStyle/>
          <a:p>
            <a:r>
              <a:rPr lang="en-GB" dirty="0" err="1" smtClean="0"/>
              <a:t>Deanonymization</a:t>
            </a:r>
            <a:r>
              <a:rPr lang="en-GB" dirty="0" smtClean="0"/>
              <a:t> attacks</a:t>
            </a:r>
            <a:endParaRPr lang="en-GB" dirty="0"/>
          </a:p>
        </p:txBody>
      </p:sp>
      <p:sp>
        <p:nvSpPr>
          <p:cNvPr id="6" name="Szöveg helye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GB" dirty="0" smtClean="0"/>
              <a:t>Attacks</a:t>
            </a:r>
            <a:endParaRPr lang="en-GB" dirty="0" smtClean="0"/>
          </a:p>
          <a:p>
            <a:pPr marL="626822" lvl="1" indent="-271351"/>
            <a:r>
              <a:rPr lang="en-GB" dirty="0" smtClean="0"/>
              <a:t>Connect public data with observed typical commute route from home to work</a:t>
            </a:r>
          </a:p>
          <a:p>
            <a:pPr marL="626822" lvl="1" indent="-271351"/>
            <a:r>
              <a:rPr lang="en-GB" dirty="0" smtClean="0"/>
              <a:t>Learn characteristic complex patterns, e.g. terms, punctuation, source code style, traffic volume and direction, …</a:t>
            </a:r>
          </a:p>
          <a:p>
            <a:pPr marL="169894" indent="-271351"/>
            <a:r>
              <a:rPr lang="en-GB" dirty="0" smtClean="0"/>
              <a:t>Privacy guarantees</a:t>
            </a:r>
            <a:endParaRPr lang="en-GB" dirty="0" smtClean="0"/>
          </a:p>
          <a:p>
            <a:pPr marL="626822" lvl="1" indent="-271351"/>
            <a:r>
              <a:rPr lang="en-GB" dirty="0" smtClean="0"/>
              <a:t>K-anonymity: every combination of IDs (e.g. place, birthdate, …) appears at least k times</a:t>
            </a:r>
          </a:p>
          <a:p>
            <a:pPr marL="626822" lvl="1" indent="-271351"/>
            <a:r>
              <a:rPr lang="en-GB" dirty="0" smtClean="0"/>
              <a:t>L-diversity: the frequency of sensitive values (e.g. positive medical diagnosis) should be at most 1/L</a:t>
            </a:r>
          </a:p>
          <a:p>
            <a:pPr marL="626822" lvl="1" indent="-271351"/>
            <a:r>
              <a:rPr lang="en-GB" dirty="0" smtClean="0"/>
              <a:t>Differential </a:t>
            </a:r>
            <a:r>
              <a:rPr lang="en-GB" dirty="0" smtClean="0"/>
              <a:t>privacy: </a:t>
            </a:r>
            <a:r>
              <a:rPr lang="en-GB" dirty="0" smtClean="0"/>
              <a:t>result of anonymization is independent of the value of any single record – a property that will also hold when we join data tables</a:t>
            </a:r>
            <a:endParaRPr lang="en-GB" dirty="0" smtClean="0"/>
          </a:p>
          <a:p>
            <a:pPr marL="626822" lvl="1" indent="-271351"/>
            <a:r>
              <a:rPr lang="en-GB" dirty="0" smtClean="0"/>
              <a:t>…</a:t>
            </a:r>
            <a:endParaRPr lang="hu-HU" dirty="0"/>
          </a:p>
          <a:p>
            <a:pPr lvl="1"/>
            <a:endParaRPr lang="en-GB" dirty="0"/>
          </a:p>
        </p:txBody>
      </p:sp>
      <p:pic>
        <p:nvPicPr>
          <p:cNvPr id="7" name="Picture 1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247" y="1057886"/>
            <a:ext cx="5096489" cy="330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45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Part II</a:t>
            </a:r>
            <a:br>
              <a:rPr lang="en-GB" dirty="0" smtClean="0"/>
            </a:br>
            <a:r>
              <a:rPr lang="en-GB" dirty="0" smtClean="0"/>
              <a:t>Applications</a:t>
            </a:r>
            <a:endParaRPr lang="en-GB" dirty="0"/>
          </a:p>
        </p:txBody>
      </p:sp>
      <p:sp>
        <p:nvSpPr>
          <p:cNvPr id="6" name="Szöveg hely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122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Data sources</a:t>
            </a:r>
            <a:endParaRPr lang="en-GB" dirty="0"/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Images, videos, laser scans, …</a:t>
            </a:r>
          </a:p>
          <a:p>
            <a:pPr lvl="1"/>
            <a:r>
              <a:rPr lang="en-GB" dirty="0" smtClean="0"/>
              <a:t>Autonomous vehicles</a:t>
            </a:r>
          </a:p>
          <a:p>
            <a:pPr lvl="1"/>
            <a:r>
              <a:rPr lang="en-GB" dirty="0" smtClean="0"/>
              <a:t>Medical imaging (X-ray, CT, MRI, ultrasound, …)</a:t>
            </a:r>
          </a:p>
          <a:p>
            <a:pPr lvl="1"/>
            <a:r>
              <a:rPr lang="en-GB" dirty="0" smtClean="0"/>
              <a:t>Social media</a:t>
            </a:r>
          </a:p>
          <a:p>
            <a:pPr lvl="1"/>
            <a:r>
              <a:rPr lang="en-GB" dirty="0" smtClean="0"/>
              <a:t>…</a:t>
            </a:r>
          </a:p>
          <a:p>
            <a:r>
              <a:rPr lang="en-GB" dirty="0" smtClean="0"/>
              <a:t>Text and speech                                           (+ interactions, networks)</a:t>
            </a:r>
          </a:p>
          <a:p>
            <a:pPr lvl="1"/>
            <a:r>
              <a:rPr lang="en-GB" dirty="0" smtClean="0"/>
              <a:t>Traditional and social media, Web</a:t>
            </a:r>
          </a:p>
          <a:p>
            <a:pPr lvl="1"/>
            <a:r>
              <a:rPr lang="en-GB" dirty="0" smtClean="0"/>
              <a:t>Automated customer </a:t>
            </a:r>
            <a:r>
              <a:rPr lang="en-GB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relations</a:t>
            </a:r>
            <a:endParaRPr lang="en-GB" dirty="0" smtClean="0"/>
          </a:p>
          <a:p>
            <a:pPr lvl="1"/>
            <a:r>
              <a:rPr lang="en-GB" dirty="0" smtClean="0"/>
              <a:t>Medical diagnosis</a:t>
            </a:r>
          </a:p>
          <a:p>
            <a:pPr lvl="1"/>
            <a:r>
              <a:rPr lang="en-GB" dirty="0" smtClean="0"/>
              <a:t>…</a:t>
            </a:r>
          </a:p>
        </p:txBody>
      </p:sp>
      <p:sp>
        <p:nvSpPr>
          <p:cNvPr id="6" name="Szöveg helye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GB" dirty="0" smtClean="0"/>
              <a:t>Sensors</a:t>
            </a:r>
          </a:p>
          <a:p>
            <a:pPr lvl="1"/>
            <a:r>
              <a:rPr lang="en-GB" dirty="0" smtClean="0"/>
              <a:t>Motion (accelerometer, gyroscope, …)</a:t>
            </a:r>
          </a:p>
          <a:p>
            <a:pPr lvl="1"/>
            <a:r>
              <a:rPr lang="en-GB" dirty="0" smtClean="0"/>
              <a:t>GPS and other positioning</a:t>
            </a:r>
          </a:p>
          <a:p>
            <a:pPr lvl="1"/>
            <a:r>
              <a:rPr lang="en-GB" dirty="0" smtClean="0"/>
              <a:t>Network packets, radio signals</a:t>
            </a:r>
          </a:p>
          <a:p>
            <a:pPr lvl="1"/>
            <a:r>
              <a:rPr lang="en-GB" dirty="0" smtClean="0"/>
              <a:t>Temperature, pressure, humidity</a:t>
            </a:r>
          </a:p>
          <a:p>
            <a:pPr lvl="1"/>
            <a:r>
              <a:rPr lang="en-GB" dirty="0" smtClean="0"/>
              <a:t>And a wide variety more in a factory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97733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Bio – Medical – Health applications</a:t>
            </a:r>
            <a:endParaRPr lang="en-GB" dirty="0"/>
          </a:p>
        </p:txBody>
      </p:sp>
      <p:sp>
        <p:nvSpPr>
          <p:cNvPr id="6" name="Szöveg helye 5"/>
          <p:cNvSpPr>
            <a:spLocks noGrp="1"/>
          </p:cNvSpPr>
          <p:nvPr>
            <p:ph type="body" idx="1"/>
          </p:nvPr>
        </p:nvSpPr>
        <p:spPr>
          <a:xfrm>
            <a:off x="457215" y="1828800"/>
            <a:ext cx="7676147" cy="2377440"/>
          </a:xfrm>
        </p:spPr>
        <p:txBody>
          <a:bodyPr/>
          <a:lstStyle/>
          <a:p>
            <a:r>
              <a:rPr lang="en-GB" dirty="0" smtClean="0"/>
              <a:t>Other references:</a:t>
            </a:r>
          </a:p>
          <a:p>
            <a:endParaRPr lang="en-GB" dirty="0" smtClean="0"/>
          </a:p>
          <a:p>
            <a:r>
              <a:rPr lang="en-GB" dirty="0" err="1"/>
              <a:t>InnoHealth</a:t>
            </a:r>
            <a:r>
              <a:rPr lang="en-GB" dirty="0"/>
              <a:t> </a:t>
            </a:r>
            <a:r>
              <a:rPr lang="en-GB" dirty="0" err="1"/>
              <a:t>Datalake</a:t>
            </a:r>
            <a:r>
              <a:rPr lang="en-GB" dirty="0"/>
              <a:t> </a:t>
            </a:r>
            <a:r>
              <a:rPr lang="en-GB" dirty="0" smtClean="0"/>
              <a:t>Project</a:t>
            </a:r>
          </a:p>
          <a:p>
            <a:pPr marL="514092" indent="-285638">
              <a:buFont typeface="Arial" panose="020B0604020202020204" pitchFamily="34" charset="0"/>
              <a:buChar char="•"/>
            </a:pPr>
            <a:r>
              <a:rPr lang="en-GB" dirty="0" smtClean="0"/>
              <a:t>E-Group and U </a:t>
            </a:r>
            <a:r>
              <a:rPr lang="en-GB" dirty="0" err="1" smtClean="0"/>
              <a:t>Pécs</a:t>
            </a:r>
            <a:r>
              <a:rPr lang="en-GB" dirty="0"/>
              <a:t> </a:t>
            </a:r>
            <a:r>
              <a:rPr lang="en-GB" dirty="0">
                <a:hlinkClick r:id="rId2"/>
              </a:rPr>
              <a:t>https://innohealth.eu/en/datalake</a:t>
            </a:r>
            <a:r>
              <a:rPr lang="en-GB" dirty="0" smtClean="0">
                <a:hlinkClick r:id="rId2"/>
              </a:rPr>
              <a:t>/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Department </a:t>
            </a:r>
            <a:r>
              <a:rPr lang="en-GB" dirty="0"/>
              <a:t>of Physics of Complex </a:t>
            </a:r>
            <a:r>
              <a:rPr lang="en-GB" dirty="0" smtClean="0"/>
              <a:t>Systems, ELTE</a:t>
            </a:r>
          </a:p>
          <a:p>
            <a:pPr marL="514092" indent="-285638">
              <a:buFont typeface="Arial" panose="020B0604020202020204" pitchFamily="34" charset="0"/>
              <a:buChar char="•"/>
            </a:pPr>
            <a:r>
              <a:rPr lang="en-GB" dirty="0" smtClean="0"/>
              <a:t>Success at Dream Challenges: Digital mammography, Preterm birth prediction</a:t>
            </a:r>
          </a:p>
          <a:p>
            <a:pPr marL="514092" indent="-285638">
              <a:buFont typeface="Arial" panose="020B0604020202020204" pitchFamily="34" charset="0"/>
              <a:buChar char="•"/>
            </a:pPr>
            <a:endParaRPr lang="en-GB" dirty="0"/>
          </a:p>
          <a:p>
            <a:pPr marL="228454" indent="0"/>
            <a:r>
              <a:rPr lang="en-GB" dirty="0" smtClean="0"/>
              <a:t>And more …</a:t>
            </a:r>
          </a:p>
          <a:p>
            <a:pPr marL="228454" indent="0"/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840231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15" y="228600"/>
            <a:ext cx="7435517" cy="571500"/>
          </a:xfrm>
        </p:spPr>
        <p:txBody>
          <a:bodyPr/>
          <a:lstStyle/>
          <a:p>
            <a:r>
              <a:rPr lang="en-GB" dirty="0" smtClean="0"/>
              <a:t>AI for Lung Cancer Diagnosis based on </a:t>
            </a:r>
            <a:r>
              <a:rPr lang="hu-HU" dirty="0" smtClean="0"/>
              <a:t>CT</a:t>
            </a:r>
            <a:r>
              <a:rPr lang="en-GB" dirty="0" smtClean="0"/>
              <a:t> </a:t>
            </a:r>
            <a:r>
              <a:rPr lang="en-GB" sz="1800" dirty="0">
                <a:solidFill>
                  <a:srgbClr val="254093"/>
                </a:solidFill>
              </a:rPr>
              <a:t>GINOP-2.2.1-18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(</a:t>
            </a:r>
            <a:r>
              <a:rPr lang="en-GB" dirty="0" err="1" smtClean="0"/>
              <a:t>Ulyssys</a:t>
            </a:r>
            <a:r>
              <a:rPr lang="en-GB" dirty="0" smtClean="0"/>
              <a:t> </a:t>
            </a:r>
            <a:r>
              <a:rPr lang="en-GB" dirty="0" smtClean="0"/>
              <a:t>– </a:t>
            </a:r>
            <a:r>
              <a:rPr lang="en-GB" dirty="0" smtClean="0"/>
              <a:t>SOTE – </a:t>
            </a:r>
            <a:r>
              <a:rPr lang="en-GB" dirty="0" smtClean="0"/>
              <a:t>SZTAKI) </a:t>
            </a:r>
            <a:endParaRPr lang="en-GB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X-Ray is insufficient for early detection</a:t>
            </a:r>
            <a:endParaRPr lang="hu-HU" dirty="0"/>
          </a:p>
          <a:p>
            <a:r>
              <a:rPr lang="en-GB" dirty="0" smtClean="0"/>
              <a:t>CT reading (300-500 slices) is cumbersome and exhaustive </a:t>
            </a:r>
          </a:p>
          <a:p>
            <a:r>
              <a:rPr lang="hu-HU" dirty="0" smtClean="0"/>
              <a:t>National </a:t>
            </a:r>
            <a:r>
              <a:rPr lang="hu-HU" dirty="0" err="1"/>
              <a:t>Lung</a:t>
            </a:r>
            <a:r>
              <a:rPr lang="hu-HU" dirty="0"/>
              <a:t> </a:t>
            </a:r>
            <a:r>
              <a:rPr lang="hu-HU" dirty="0" err="1"/>
              <a:t>Screening</a:t>
            </a:r>
            <a:r>
              <a:rPr lang="hu-HU" dirty="0"/>
              <a:t> </a:t>
            </a:r>
            <a:r>
              <a:rPr lang="hu-HU" dirty="0" err="1" smtClean="0"/>
              <a:t>Trial</a:t>
            </a:r>
            <a:r>
              <a:rPr lang="en-GB" dirty="0" smtClean="0"/>
              <a:t> had</a:t>
            </a:r>
            <a:r>
              <a:rPr lang="hu-HU" dirty="0" smtClean="0"/>
              <a:t> 450</a:t>
            </a:r>
            <a:r>
              <a:rPr lang="en-GB" dirty="0" smtClean="0"/>
              <a:t> false negative out of</a:t>
            </a:r>
            <a:r>
              <a:rPr lang="hu-HU" dirty="0" smtClean="0"/>
              <a:t> 45,000</a:t>
            </a:r>
            <a:endParaRPr lang="hu-HU" dirty="0"/>
          </a:p>
          <a:p>
            <a:r>
              <a:rPr lang="en-GB" dirty="0" smtClean="0"/>
              <a:t>Traditional </a:t>
            </a:r>
            <a:r>
              <a:rPr lang="hu-HU" dirty="0" smtClean="0"/>
              <a:t>CAD </a:t>
            </a:r>
            <a:r>
              <a:rPr lang="hu-HU" dirty="0"/>
              <a:t>(Computer </a:t>
            </a:r>
            <a:r>
              <a:rPr lang="hu-HU" dirty="0" err="1"/>
              <a:t>Assisted</a:t>
            </a:r>
            <a:r>
              <a:rPr lang="hu-HU" dirty="0"/>
              <a:t> </a:t>
            </a:r>
            <a:r>
              <a:rPr lang="hu-HU" dirty="0" err="1"/>
              <a:t>Diagnostic</a:t>
            </a:r>
            <a:r>
              <a:rPr lang="hu-HU" dirty="0"/>
              <a:t>) </a:t>
            </a:r>
            <a:r>
              <a:rPr lang="en-GB" dirty="0" smtClean="0"/>
              <a:t>systems need lots of manual parameter tuning, low accuracy</a:t>
            </a:r>
          </a:p>
          <a:p>
            <a:r>
              <a:rPr lang="en-GB" dirty="0" smtClean="0"/>
              <a:t>Goal </a:t>
            </a:r>
            <a:r>
              <a:rPr lang="en-GB" dirty="0" smtClean="0"/>
              <a:t>for</a:t>
            </a:r>
            <a:r>
              <a:rPr lang="en-GB" dirty="0" smtClean="0"/>
              <a:t> AI to reach th</a:t>
            </a:r>
            <a:r>
              <a:rPr lang="en-GB" dirty="0" smtClean="0"/>
              <a:t>e accuracy of an average radiologist to serve as</a:t>
            </a:r>
            <a:r>
              <a:rPr lang="hu-HU" dirty="0" smtClean="0"/>
              <a:t> </a:t>
            </a:r>
            <a:r>
              <a:rPr lang="hu-HU" dirty="0" err="1"/>
              <a:t>second</a:t>
            </a:r>
            <a:r>
              <a:rPr lang="hu-HU" dirty="0"/>
              <a:t> </a:t>
            </a:r>
            <a:r>
              <a:rPr lang="hu-HU" dirty="0" err="1" smtClean="0"/>
              <a:t>reader</a:t>
            </a:r>
            <a:endParaRPr lang="en-GB" dirty="0"/>
          </a:p>
          <a:p>
            <a:endParaRPr lang="en-GB" dirty="0"/>
          </a:p>
        </p:txBody>
      </p:sp>
      <p:pic>
        <p:nvPicPr>
          <p:cNvPr id="8" name="Picture 2" descr="P:\Peter\Docok\Career\lung\investor docs\sztaki konf 2017-11-29\hit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6380" y="1073561"/>
            <a:ext cx="3978546" cy="3841355"/>
          </a:xfrm>
          <a:prstGeom prst="rect">
            <a:avLst/>
          </a:prstGeom>
          <a:noFill/>
        </p:spPr>
      </p:pic>
      <p:sp>
        <p:nvSpPr>
          <p:cNvPr id="9" name="Szövegdoboz 8"/>
          <p:cNvSpPr txBox="1"/>
          <p:nvPr/>
        </p:nvSpPr>
        <p:spPr>
          <a:xfrm>
            <a:off x="5269832" y="727911"/>
            <a:ext cx="2737184" cy="52322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GB" dirty="0" smtClean="0">
                <a:solidFill>
                  <a:srgbClr val="92D050"/>
                </a:solidFill>
              </a:rPr>
              <a:t>Green: machine learning</a:t>
            </a:r>
            <a:endParaRPr lang="en-GB" dirty="0" smtClean="0">
              <a:solidFill>
                <a:srgbClr val="92D050"/>
              </a:solidFill>
            </a:endParaRPr>
          </a:p>
          <a:p>
            <a:r>
              <a:rPr lang="en-GB" dirty="0" smtClean="0">
                <a:solidFill>
                  <a:schemeClr val="accent3"/>
                </a:solidFill>
              </a:rPr>
              <a:t>Red: annotation</a:t>
            </a:r>
            <a:endParaRPr lang="en-GB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120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Not only </a:t>
            </a:r>
            <a:r>
              <a:rPr lang="hu-HU" dirty="0" err="1" smtClean="0"/>
              <a:t>deep</a:t>
            </a:r>
            <a:r>
              <a:rPr lang="hu-HU" dirty="0" smtClean="0"/>
              <a:t> </a:t>
            </a:r>
            <a:r>
              <a:rPr lang="hu-HU" dirty="0" err="1" smtClean="0"/>
              <a:t>learning</a:t>
            </a:r>
            <a:r>
              <a:rPr lang="hu-HU" dirty="0" smtClean="0"/>
              <a:t>: </a:t>
            </a:r>
            <a:r>
              <a:rPr lang="hu-HU" dirty="0" err="1" smtClean="0"/>
              <a:t>interpret</a:t>
            </a:r>
            <a:r>
              <a:rPr lang="en-GB" dirty="0" smtClean="0"/>
              <a:t>able</a:t>
            </a:r>
            <a:r>
              <a:rPr lang="hu-HU" dirty="0" smtClean="0"/>
              <a:t> </a:t>
            </a:r>
            <a:r>
              <a:rPr lang="hu-HU" dirty="0" err="1" smtClean="0"/>
              <a:t>model</a:t>
            </a:r>
            <a:r>
              <a:rPr lang="en-GB" dirty="0" err="1" smtClean="0"/>
              <a:t>ing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971551"/>
            <a:ext cx="4081182" cy="3600450"/>
          </a:xfrm>
        </p:spPr>
        <p:txBody>
          <a:bodyPr/>
          <a:lstStyle/>
          <a:p>
            <a:r>
              <a:rPr lang="hu-HU" dirty="0" smtClean="0"/>
              <a:t>Kerepesi, C., </a:t>
            </a:r>
            <a:r>
              <a:rPr lang="hu-HU" dirty="0" err="1" smtClean="0"/>
              <a:t>Daróczy</a:t>
            </a:r>
            <a:r>
              <a:rPr lang="hu-HU" dirty="0" smtClean="0"/>
              <a:t>, B., Sturm, Á., Vellai, T., &amp; Benczúr, A. (2018). </a:t>
            </a:r>
            <a:r>
              <a:rPr lang="hu-HU" dirty="0" err="1" smtClean="0"/>
              <a:t>Prediction</a:t>
            </a:r>
            <a:r>
              <a:rPr lang="hu-HU" dirty="0" smtClean="0"/>
              <a:t> and </a:t>
            </a:r>
            <a:r>
              <a:rPr lang="hu-HU" dirty="0" err="1" smtClean="0"/>
              <a:t>characterization</a:t>
            </a:r>
            <a:r>
              <a:rPr lang="hu-HU" dirty="0" smtClean="0"/>
              <a:t> of human </a:t>
            </a:r>
            <a:r>
              <a:rPr lang="hu-HU" dirty="0" err="1" smtClean="0"/>
              <a:t>ageing-related</a:t>
            </a:r>
            <a:r>
              <a:rPr lang="hu-HU" dirty="0" smtClean="0"/>
              <a:t> </a:t>
            </a:r>
            <a:r>
              <a:rPr lang="hu-HU" dirty="0" err="1" smtClean="0"/>
              <a:t>proteins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using</a:t>
            </a:r>
            <a:r>
              <a:rPr lang="hu-HU" dirty="0" smtClean="0"/>
              <a:t> </a:t>
            </a:r>
            <a:r>
              <a:rPr lang="hu-HU" dirty="0" err="1" smtClean="0"/>
              <a:t>machine</a:t>
            </a:r>
            <a:r>
              <a:rPr lang="hu-HU" dirty="0" smtClean="0"/>
              <a:t> </a:t>
            </a:r>
            <a:r>
              <a:rPr lang="hu-HU" dirty="0" err="1" smtClean="0"/>
              <a:t>learning</a:t>
            </a:r>
            <a:r>
              <a:rPr lang="hu-HU" dirty="0" smtClean="0"/>
              <a:t>. </a:t>
            </a:r>
            <a:r>
              <a:rPr lang="hu-HU" i="1" dirty="0" err="1" smtClean="0"/>
              <a:t>Scientific</a:t>
            </a:r>
            <a:r>
              <a:rPr lang="hu-HU" i="1" dirty="0" smtClean="0"/>
              <a:t> </a:t>
            </a:r>
            <a:r>
              <a:rPr lang="hu-HU" i="1" dirty="0" err="1" smtClean="0"/>
              <a:t>reports</a:t>
            </a:r>
            <a:r>
              <a:rPr lang="hu-HU" dirty="0" smtClean="0"/>
              <a:t>, </a:t>
            </a:r>
            <a:r>
              <a:rPr lang="hu-HU" i="1" dirty="0" smtClean="0"/>
              <a:t>8</a:t>
            </a:r>
            <a:r>
              <a:rPr lang="hu-HU" dirty="0" smtClean="0"/>
              <a:t>(1), 4094.</a:t>
            </a:r>
          </a:p>
          <a:p>
            <a:r>
              <a:rPr lang="en-GB" dirty="0" smtClean="0"/>
              <a:t>Ageing related protein and gene research</a:t>
            </a:r>
            <a:endParaRPr lang="hu-HU" dirty="0" smtClean="0"/>
          </a:p>
          <a:p>
            <a:r>
              <a:rPr lang="hu-HU" dirty="0" err="1" smtClean="0"/>
              <a:t>Gradient</a:t>
            </a:r>
            <a:r>
              <a:rPr lang="hu-HU" dirty="0" smtClean="0"/>
              <a:t> </a:t>
            </a:r>
            <a:r>
              <a:rPr lang="hu-HU" dirty="0" err="1" smtClean="0"/>
              <a:t>Boosted</a:t>
            </a:r>
            <a:r>
              <a:rPr lang="hu-HU" dirty="0" smtClean="0"/>
              <a:t> </a:t>
            </a:r>
            <a:r>
              <a:rPr lang="hu-HU" dirty="0" err="1" smtClean="0"/>
              <a:t>Tree</a:t>
            </a:r>
            <a:r>
              <a:rPr lang="hu-HU" dirty="0" smtClean="0"/>
              <a:t> </a:t>
            </a:r>
            <a:r>
              <a:rPr lang="en-GB" dirty="0" smtClean="0"/>
              <a:t> has not just best accuracy, but also </a:t>
            </a:r>
            <a:r>
              <a:rPr lang="hu-HU" dirty="0" err="1" smtClean="0"/>
              <a:t>interpret</a:t>
            </a:r>
            <a:r>
              <a:rPr lang="en-GB" dirty="0" smtClean="0"/>
              <a:t>able</a:t>
            </a:r>
            <a:endParaRPr lang="hu-HU" dirty="0" smtClean="0"/>
          </a:p>
          <a:p>
            <a:r>
              <a:rPr lang="en-GB" dirty="0" smtClean="0"/>
              <a:t>New, previously unclassified but relevant proteins revealed, e.g. </a:t>
            </a:r>
            <a:r>
              <a:rPr lang="hu-HU" dirty="0" smtClean="0"/>
              <a:t>Werner </a:t>
            </a:r>
            <a:r>
              <a:rPr lang="hu-HU" dirty="0" err="1" smtClean="0"/>
              <a:t>syndrome</a:t>
            </a:r>
            <a:r>
              <a:rPr lang="hu-HU" dirty="0" smtClean="0"/>
              <a:t> </a:t>
            </a:r>
            <a:r>
              <a:rPr lang="hu-HU" dirty="0" err="1" smtClean="0"/>
              <a:t>ATP-dependent</a:t>
            </a:r>
            <a:r>
              <a:rPr lang="hu-HU" dirty="0" smtClean="0"/>
              <a:t> </a:t>
            </a:r>
            <a:r>
              <a:rPr lang="hu-HU" dirty="0" err="1" smtClean="0"/>
              <a:t>helicase</a:t>
            </a:r>
            <a:endParaRPr lang="hu-H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3566" r="78195" b="3333"/>
          <a:stretch/>
        </p:blipFill>
        <p:spPr bwMode="auto">
          <a:xfrm>
            <a:off x="1682415" y="3848083"/>
            <a:ext cx="1481889" cy="798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ekerekített téglalap 7"/>
          <p:cNvSpPr/>
          <p:nvPr/>
        </p:nvSpPr>
        <p:spPr>
          <a:xfrm>
            <a:off x="5366102" y="992620"/>
            <a:ext cx="2773279" cy="445169"/>
          </a:xfrm>
          <a:prstGeom prst="roundRect">
            <a:avLst/>
          </a:prstGeom>
          <a:solidFill>
            <a:srgbClr val="E4E8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Number of interactions with other known ageing-related proteins</a:t>
            </a:r>
            <a:endParaRPr lang="hu-HU" sz="1200" dirty="0">
              <a:solidFill>
                <a:schemeClr val="tx1"/>
              </a:solidFill>
            </a:endParaRPr>
          </a:p>
        </p:txBody>
      </p:sp>
      <p:sp>
        <p:nvSpPr>
          <p:cNvPr id="11" name="Lekerekített téglalap 10"/>
          <p:cNvSpPr/>
          <p:nvPr/>
        </p:nvSpPr>
        <p:spPr>
          <a:xfrm>
            <a:off x="5696971" y="1788711"/>
            <a:ext cx="449179" cy="238627"/>
          </a:xfrm>
          <a:prstGeom prst="roundRect">
            <a:avLst/>
          </a:prstGeom>
          <a:solidFill>
            <a:srgbClr val="E4E8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r>
              <a:rPr lang="hu-HU" sz="900" dirty="0">
                <a:solidFill>
                  <a:schemeClr val="tx1"/>
                </a:solidFill>
              </a:rPr>
              <a:t>+0.6</a:t>
            </a:r>
            <a:endParaRPr lang="hu-HU" sz="900" dirty="0">
              <a:solidFill>
                <a:schemeClr val="tx1"/>
              </a:solidFill>
            </a:endParaRPr>
          </a:p>
        </p:txBody>
      </p:sp>
      <p:sp>
        <p:nvSpPr>
          <p:cNvPr id="12" name="Lekerekített téglalap 11"/>
          <p:cNvSpPr/>
          <p:nvPr/>
        </p:nvSpPr>
        <p:spPr>
          <a:xfrm>
            <a:off x="6384773" y="1792721"/>
            <a:ext cx="449179" cy="238627"/>
          </a:xfrm>
          <a:prstGeom prst="roundRect">
            <a:avLst/>
          </a:prstGeom>
          <a:solidFill>
            <a:srgbClr val="E4E8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r>
              <a:rPr lang="hu-HU" sz="900" dirty="0">
                <a:solidFill>
                  <a:schemeClr val="tx1"/>
                </a:solidFill>
              </a:rPr>
              <a:t>+1.7</a:t>
            </a:r>
            <a:endParaRPr lang="hu-HU" sz="900" dirty="0">
              <a:solidFill>
                <a:schemeClr val="tx1"/>
              </a:solidFill>
            </a:endParaRPr>
          </a:p>
        </p:txBody>
      </p:sp>
      <p:sp>
        <p:nvSpPr>
          <p:cNvPr id="13" name="Lekerekített téglalap 12"/>
          <p:cNvSpPr/>
          <p:nvPr/>
        </p:nvSpPr>
        <p:spPr>
          <a:xfrm>
            <a:off x="7061552" y="1794726"/>
            <a:ext cx="449179" cy="238627"/>
          </a:xfrm>
          <a:prstGeom prst="roundRect">
            <a:avLst/>
          </a:prstGeom>
          <a:solidFill>
            <a:srgbClr val="E4E8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r>
              <a:rPr lang="hu-HU" sz="900" dirty="0">
                <a:solidFill>
                  <a:schemeClr val="tx1"/>
                </a:solidFill>
              </a:rPr>
              <a:t>+2.1</a:t>
            </a:r>
            <a:endParaRPr lang="hu-HU" sz="900" dirty="0">
              <a:solidFill>
                <a:schemeClr val="tx1"/>
              </a:solidFill>
            </a:endParaRPr>
          </a:p>
        </p:txBody>
      </p:sp>
      <p:sp>
        <p:nvSpPr>
          <p:cNvPr id="14" name="Lekerekített téglalap 13"/>
          <p:cNvSpPr/>
          <p:nvPr/>
        </p:nvSpPr>
        <p:spPr>
          <a:xfrm>
            <a:off x="7720279" y="1796732"/>
            <a:ext cx="449179" cy="236621"/>
          </a:xfrm>
          <a:prstGeom prst="roundRect">
            <a:avLst/>
          </a:prstGeom>
          <a:solidFill>
            <a:srgbClr val="E4E8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r>
              <a:rPr lang="hu-HU" sz="900" dirty="0">
                <a:solidFill>
                  <a:schemeClr val="tx1"/>
                </a:solidFill>
              </a:rPr>
              <a:t>+0.2</a:t>
            </a:r>
            <a:endParaRPr lang="hu-HU" sz="900" dirty="0">
              <a:solidFill>
                <a:schemeClr val="tx1"/>
              </a:solidFill>
            </a:endParaRPr>
          </a:p>
        </p:txBody>
      </p:sp>
      <p:sp>
        <p:nvSpPr>
          <p:cNvPr id="15" name="Lekerekített téglalap 14"/>
          <p:cNvSpPr/>
          <p:nvPr/>
        </p:nvSpPr>
        <p:spPr>
          <a:xfrm>
            <a:off x="5366102" y="2294032"/>
            <a:ext cx="2773279" cy="445169"/>
          </a:xfrm>
          <a:prstGeom prst="roundRect">
            <a:avLst/>
          </a:prstGeom>
          <a:solidFill>
            <a:srgbClr val="E4E8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r>
              <a:rPr lang="hu-HU" sz="1200" dirty="0" err="1">
                <a:solidFill>
                  <a:schemeClr val="tx1"/>
                </a:solidFill>
              </a:rPr>
              <a:t>regulation</a:t>
            </a:r>
            <a:r>
              <a:rPr lang="hu-HU" sz="1200" dirty="0">
                <a:solidFill>
                  <a:schemeClr val="tx1"/>
                </a:solidFill>
              </a:rPr>
              <a:t> of </a:t>
            </a:r>
            <a:r>
              <a:rPr lang="hu-HU" sz="1200" dirty="0" err="1">
                <a:solidFill>
                  <a:schemeClr val="tx1"/>
                </a:solidFill>
              </a:rPr>
              <a:t>insulin-like</a:t>
            </a:r>
            <a:r>
              <a:rPr lang="hu-HU" sz="1200" dirty="0">
                <a:solidFill>
                  <a:schemeClr val="tx1"/>
                </a:solidFill>
              </a:rPr>
              <a:t> </a:t>
            </a:r>
            <a:r>
              <a:rPr lang="hu-HU" sz="1200" dirty="0" err="1">
                <a:solidFill>
                  <a:schemeClr val="tx1"/>
                </a:solidFill>
              </a:rPr>
              <a:t>growth</a:t>
            </a:r>
            <a:r>
              <a:rPr lang="hu-HU" sz="1200" dirty="0">
                <a:solidFill>
                  <a:schemeClr val="tx1"/>
                </a:solidFill>
              </a:rPr>
              <a:t> </a:t>
            </a:r>
            <a:r>
              <a:rPr lang="hu-HU" sz="1200" dirty="0" err="1">
                <a:solidFill>
                  <a:schemeClr val="tx1"/>
                </a:solidFill>
              </a:rPr>
              <a:t>factor</a:t>
            </a:r>
            <a:r>
              <a:rPr lang="hu-HU" sz="1200" dirty="0">
                <a:solidFill>
                  <a:schemeClr val="tx1"/>
                </a:solidFill>
              </a:rPr>
              <a:t> receptor </a:t>
            </a:r>
            <a:r>
              <a:rPr lang="hu-HU" sz="1200" dirty="0" err="1">
                <a:solidFill>
                  <a:schemeClr val="tx1"/>
                </a:solidFill>
              </a:rPr>
              <a:t>signaling</a:t>
            </a:r>
            <a:r>
              <a:rPr lang="hu-HU" sz="1200" dirty="0">
                <a:solidFill>
                  <a:schemeClr val="tx1"/>
                </a:solidFill>
              </a:rPr>
              <a:t> </a:t>
            </a:r>
            <a:r>
              <a:rPr lang="hu-HU" sz="1200" dirty="0" err="1">
                <a:solidFill>
                  <a:schemeClr val="tx1"/>
                </a:solidFill>
              </a:rPr>
              <a:t>pathway</a:t>
            </a:r>
            <a:endParaRPr lang="hu-HU" sz="1200" dirty="0">
              <a:solidFill>
                <a:schemeClr val="tx1"/>
              </a:solidFill>
            </a:endParaRPr>
          </a:p>
        </p:txBody>
      </p:sp>
      <p:sp>
        <p:nvSpPr>
          <p:cNvPr id="16" name="Lekerekített téglalap 15"/>
          <p:cNvSpPr/>
          <p:nvPr/>
        </p:nvSpPr>
        <p:spPr>
          <a:xfrm>
            <a:off x="6543191" y="3023925"/>
            <a:ext cx="449179" cy="218574"/>
          </a:xfrm>
          <a:prstGeom prst="roundRect">
            <a:avLst/>
          </a:prstGeom>
          <a:solidFill>
            <a:srgbClr val="E4E8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r>
              <a:rPr lang="hu-HU" sz="900" dirty="0">
                <a:solidFill>
                  <a:schemeClr val="tx1"/>
                </a:solidFill>
              </a:rPr>
              <a:t>+1.3</a:t>
            </a:r>
            <a:endParaRPr lang="hu-HU" sz="900" dirty="0">
              <a:solidFill>
                <a:schemeClr val="tx1"/>
              </a:solidFill>
            </a:endParaRPr>
          </a:p>
        </p:txBody>
      </p:sp>
      <p:sp>
        <p:nvSpPr>
          <p:cNvPr id="17" name="Lekerekített téglalap 16"/>
          <p:cNvSpPr/>
          <p:nvPr/>
        </p:nvSpPr>
        <p:spPr>
          <a:xfrm>
            <a:off x="5396164" y="3439021"/>
            <a:ext cx="2743202" cy="326858"/>
          </a:xfrm>
          <a:prstGeom prst="roundRect">
            <a:avLst/>
          </a:prstGeom>
          <a:solidFill>
            <a:srgbClr val="E4E8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r>
              <a:rPr lang="hu-HU" sz="1200" dirty="0" err="1">
                <a:solidFill>
                  <a:schemeClr val="tx1"/>
                </a:solidFill>
              </a:rPr>
              <a:t>response</a:t>
            </a:r>
            <a:r>
              <a:rPr lang="hu-HU" sz="1200" dirty="0">
                <a:solidFill>
                  <a:schemeClr val="tx1"/>
                </a:solidFill>
              </a:rPr>
              <a:t> </a:t>
            </a:r>
            <a:r>
              <a:rPr lang="hu-HU" sz="1200" dirty="0" err="1">
                <a:solidFill>
                  <a:schemeClr val="tx1"/>
                </a:solidFill>
              </a:rPr>
              <a:t>to</a:t>
            </a:r>
            <a:r>
              <a:rPr lang="hu-HU" sz="1200" dirty="0">
                <a:solidFill>
                  <a:schemeClr val="tx1"/>
                </a:solidFill>
              </a:rPr>
              <a:t> </a:t>
            </a:r>
            <a:r>
              <a:rPr lang="hu-HU" sz="1200" dirty="0" err="1">
                <a:solidFill>
                  <a:schemeClr val="tx1"/>
                </a:solidFill>
              </a:rPr>
              <a:t>oxidative</a:t>
            </a:r>
            <a:r>
              <a:rPr lang="hu-HU" sz="1200" dirty="0">
                <a:solidFill>
                  <a:schemeClr val="tx1"/>
                </a:solidFill>
              </a:rPr>
              <a:t> </a:t>
            </a:r>
            <a:r>
              <a:rPr lang="hu-HU" sz="1200" dirty="0" err="1">
                <a:solidFill>
                  <a:schemeClr val="tx1"/>
                </a:solidFill>
              </a:rPr>
              <a:t>stress</a:t>
            </a:r>
            <a:r>
              <a:rPr lang="hu-HU" sz="1200" dirty="0">
                <a:solidFill>
                  <a:schemeClr val="tx1"/>
                </a:solidFill>
              </a:rPr>
              <a:t> </a:t>
            </a:r>
            <a:endParaRPr lang="hu-HU" sz="1200" dirty="0">
              <a:solidFill>
                <a:schemeClr val="tx1"/>
              </a:solidFill>
            </a:endParaRPr>
          </a:p>
        </p:txBody>
      </p:sp>
      <p:sp>
        <p:nvSpPr>
          <p:cNvPr id="18" name="Lekerekített téglalap 17"/>
          <p:cNvSpPr/>
          <p:nvPr/>
        </p:nvSpPr>
        <p:spPr>
          <a:xfrm>
            <a:off x="6558227" y="4013502"/>
            <a:ext cx="449179" cy="233613"/>
          </a:xfrm>
          <a:prstGeom prst="roundRect">
            <a:avLst/>
          </a:prstGeom>
          <a:solidFill>
            <a:srgbClr val="E4E8F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r>
              <a:rPr lang="hu-HU" sz="900" dirty="0">
                <a:solidFill>
                  <a:schemeClr val="tx1"/>
                </a:solidFill>
              </a:rPr>
              <a:t>+0.9</a:t>
            </a:r>
            <a:endParaRPr lang="hu-HU" sz="900" dirty="0">
              <a:solidFill>
                <a:schemeClr val="tx1"/>
              </a:solidFill>
            </a:endParaRPr>
          </a:p>
        </p:txBody>
      </p:sp>
      <p:cxnSp>
        <p:nvCxnSpPr>
          <p:cNvPr id="19" name="Egyenes összekötő nyíllal 18"/>
          <p:cNvCxnSpPr/>
          <p:nvPr/>
        </p:nvCxnSpPr>
        <p:spPr>
          <a:xfrm>
            <a:off x="5516479" y="1437789"/>
            <a:ext cx="6016" cy="85624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>
            <a:endCxn id="11" idx="0"/>
          </p:cNvCxnSpPr>
          <p:nvPr/>
        </p:nvCxnSpPr>
        <p:spPr>
          <a:xfrm>
            <a:off x="5915529" y="1437788"/>
            <a:ext cx="6017" cy="35092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gyenes összekötő nyíllal 22"/>
          <p:cNvCxnSpPr/>
          <p:nvPr/>
        </p:nvCxnSpPr>
        <p:spPr>
          <a:xfrm>
            <a:off x="6603345" y="1445809"/>
            <a:ext cx="6017" cy="35092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/>
          <p:nvPr/>
        </p:nvCxnSpPr>
        <p:spPr>
          <a:xfrm>
            <a:off x="7278122" y="1445809"/>
            <a:ext cx="6017" cy="35092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/>
          <p:nvPr/>
        </p:nvCxnSpPr>
        <p:spPr>
          <a:xfrm>
            <a:off x="7938851" y="1445809"/>
            <a:ext cx="6017" cy="35092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/>
          <p:cNvCxnSpPr>
            <a:stCxn id="15" idx="2"/>
            <a:endCxn id="16" idx="0"/>
          </p:cNvCxnSpPr>
          <p:nvPr/>
        </p:nvCxnSpPr>
        <p:spPr>
          <a:xfrm>
            <a:off x="6752727" y="2739185"/>
            <a:ext cx="15039" cy="2847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>
            <a:stCxn id="17" idx="2"/>
            <a:endCxn id="18" idx="0"/>
          </p:cNvCxnSpPr>
          <p:nvPr/>
        </p:nvCxnSpPr>
        <p:spPr>
          <a:xfrm>
            <a:off x="6767765" y="3765879"/>
            <a:ext cx="15036" cy="24762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gyenes összekötő nyíllal 34"/>
          <p:cNvCxnSpPr/>
          <p:nvPr/>
        </p:nvCxnSpPr>
        <p:spPr>
          <a:xfrm>
            <a:off x="6148139" y="2739185"/>
            <a:ext cx="6016" cy="72289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gyenes összekötő nyíllal 36"/>
          <p:cNvCxnSpPr/>
          <p:nvPr/>
        </p:nvCxnSpPr>
        <p:spPr>
          <a:xfrm>
            <a:off x="6154155" y="3765879"/>
            <a:ext cx="6016" cy="71588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H="1">
            <a:off x="6782803" y="4234140"/>
            <a:ext cx="2" cy="24762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>
            <a:stCxn id="16" idx="2"/>
            <a:endCxn id="17" idx="0"/>
          </p:cNvCxnSpPr>
          <p:nvPr/>
        </p:nvCxnSpPr>
        <p:spPr>
          <a:xfrm>
            <a:off x="6767765" y="3242499"/>
            <a:ext cx="0" cy="19652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1" name="Szövegdoboz 3080"/>
          <p:cNvSpPr txBox="1"/>
          <p:nvPr/>
        </p:nvSpPr>
        <p:spPr>
          <a:xfrm>
            <a:off x="5185612" y="1459359"/>
            <a:ext cx="228600" cy="307777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hu-HU" dirty="0" smtClean="0">
                <a:solidFill>
                  <a:schemeClr val="tx1"/>
                </a:solidFill>
              </a:rPr>
              <a:t>0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46" name="Szövegdoboz 45"/>
          <p:cNvSpPr txBox="1"/>
          <p:nvPr/>
        </p:nvSpPr>
        <p:spPr>
          <a:xfrm>
            <a:off x="5632786" y="1459360"/>
            <a:ext cx="228600" cy="307777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hu-HU" dirty="0" smtClean="0">
                <a:solidFill>
                  <a:schemeClr val="tx1"/>
                </a:solidFill>
              </a:rPr>
              <a:t>1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47" name="Szövegdoboz 46"/>
          <p:cNvSpPr txBox="1"/>
          <p:nvPr/>
        </p:nvSpPr>
        <p:spPr>
          <a:xfrm>
            <a:off x="6270457" y="1464857"/>
            <a:ext cx="228600" cy="307777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hu-HU" dirty="0" smtClean="0">
                <a:solidFill>
                  <a:schemeClr val="tx1"/>
                </a:solidFill>
              </a:rPr>
              <a:t>2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48" name="Szövegdoboz 47"/>
          <p:cNvSpPr txBox="1"/>
          <p:nvPr/>
        </p:nvSpPr>
        <p:spPr>
          <a:xfrm>
            <a:off x="6869042" y="1464856"/>
            <a:ext cx="511343" cy="307777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hu-HU" dirty="0" smtClean="0">
                <a:solidFill>
                  <a:schemeClr val="tx1"/>
                </a:solidFill>
              </a:rPr>
              <a:t>3-4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49" name="Szövegdoboz 48"/>
          <p:cNvSpPr txBox="1"/>
          <p:nvPr/>
        </p:nvSpPr>
        <p:spPr>
          <a:xfrm>
            <a:off x="8007031" y="1464368"/>
            <a:ext cx="487279" cy="307777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hu-HU" dirty="0" smtClean="0">
                <a:solidFill>
                  <a:schemeClr val="tx1"/>
                </a:solidFill>
              </a:rPr>
              <a:t>&gt;4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50" name="Szövegdoboz 49"/>
          <p:cNvSpPr txBox="1"/>
          <p:nvPr/>
        </p:nvSpPr>
        <p:spPr>
          <a:xfrm>
            <a:off x="5861386" y="2743709"/>
            <a:ext cx="228600" cy="307777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hu-HU" dirty="0" smtClean="0">
                <a:solidFill>
                  <a:schemeClr val="tx1"/>
                </a:solidFill>
              </a:rPr>
              <a:t>N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51" name="Szövegdoboz 50"/>
          <p:cNvSpPr txBox="1"/>
          <p:nvPr/>
        </p:nvSpPr>
        <p:spPr>
          <a:xfrm>
            <a:off x="6908130" y="2739200"/>
            <a:ext cx="228600" cy="307777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hu-HU" dirty="0" smtClean="0">
                <a:solidFill>
                  <a:schemeClr val="tx1"/>
                </a:solidFill>
              </a:rPr>
              <a:t>Y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52" name="Szövegdoboz 51"/>
          <p:cNvSpPr txBox="1"/>
          <p:nvPr/>
        </p:nvSpPr>
        <p:spPr>
          <a:xfrm>
            <a:off x="5899486" y="3740331"/>
            <a:ext cx="228600" cy="307777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hu-HU" dirty="0" smtClean="0">
                <a:solidFill>
                  <a:schemeClr val="tx1"/>
                </a:solidFill>
              </a:rPr>
              <a:t>N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53" name="Szövegdoboz 52"/>
          <p:cNvSpPr txBox="1"/>
          <p:nvPr/>
        </p:nvSpPr>
        <p:spPr>
          <a:xfrm>
            <a:off x="6946230" y="3735817"/>
            <a:ext cx="228600" cy="307777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hu-HU" dirty="0" smtClean="0">
                <a:solidFill>
                  <a:schemeClr val="tx1"/>
                </a:solidFill>
              </a:rPr>
              <a:t>Y</a:t>
            </a:r>
            <a:endParaRPr lang="hu-HU" dirty="0">
              <a:solidFill>
                <a:schemeClr val="tx1"/>
              </a:solidFill>
            </a:endParaRPr>
          </a:p>
        </p:txBody>
      </p:sp>
      <p:sp>
        <p:nvSpPr>
          <p:cNvPr id="3089" name="Szövegdoboz 3088"/>
          <p:cNvSpPr txBox="1"/>
          <p:nvPr/>
        </p:nvSpPr>
        <p:spPr>
          <a:xfrm>
            <a:off x="6270457" y="4281708"/>
            <a:ext cx="932444" cy="40011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hu-HU" sz="2000" b="1" dirty="0">
                <a:solidFill>
                  <a:schemeClr val="tx1"/>
                </a:solidFill>
              </a:rPr>
              <a:t>… </a:t>
            </a:r>
            <a:endParaRPr lang="hu-HU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4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Not just </a:t>
            </a:r>
            <a:r>
              <a:rPr lang="hu-HU" dirty="0" err="1" smtClean="0"/>
              <a:t>deep</a:t>
            </a:r>
            <a:r>
              <a:rPr lang="hu-HU" dirty="0" smtClean="0"/>
              <a:t> </a:t>
            </a:r>
            <a:r>
              <a:rPr lang="hu-HU" dirty="0" err="1" smtClean="0"/>
              <a:t>learning</a:t>
            </a:r>
            <a:r>
              <a:rPr lang="hu-HU" dirty="0" smtClean="0"/>
              <a:t>: </a:t>
            </a:r>
            <a:r>
              <a:rPr lang="en-GB" dirty="0" smtClean="0"/>
              <a:t>information extraction from partly unstructured medical text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err="1" smtClean="0"/>
              <a:t>Paragh</a:t>
            </a:r>
            <a:r>
              <a:rPr lang="hu-HU" dirty="0" smtClean="0"/>
              <a:t>, G., Harangi, M., Karányi, Z., </a:t>
            </a:r>
            <a:r>
              <a:rPr lang="hu-HU" dirty="0" err="1" smtClean="0"/>
              <a:t>Daróczy</a:t>
            </a:r>
            <a:r>
              <a:rPr lang="hu-HU" dirty="0" smtClean="0"/>
              <a:t>, B., Németh, Á., &amp; Fülöp, P. (2018). </a:t>
            </a:r>
            <a:r>
              <a:rPr lang="hu-HU" dirty="0" err="1" smtClean="0"/>
              <a:t>Identifying</a:t>
            </a:r>
            <a:r>
              <a:rPr lang="hu-HU" dirty="0" smtClean="0"/>
              <a:t> </a:t>
            </a:r>
            <a:r>
              <a:rPr lang="hu-HU" dirty="0" err="1" smtClean="0"/>
              <a:t>patients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familial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hypercholesterolemia</a:t>
            </a:r>
            <a:r>
              <a:rPr lang="hu-HU" dirty="0" smtClean="0"/>
              <a:t> </a:t>
            </a:r>
            <a:r>
              <a:rPr lang="hu-HU" dirty="0" err="1" smtClean="0"/>
              <a:t>using</a:t>
            </a:r>
            <a:r>
              <a:rPr lang="hu-HU" dirty="0" smtClean="0"/>
              <a:t> </a:t>
            </a:r>
            <a:r>
              <a:rPr lang="hu-HU" dirty="0" err="1" smtClean="0"/>
              <a:t>data</a:t>
            </a:r>
            <a:r>
              <a:rPr lang="hu-HU" dirty="0" smtClean="0"/>
              <a:t> </a:t>
            </a:r>
            <a:r>
              <a:rPr lang="hu-HU" dirty="0" err="1" smtClean="0"/>
              <a:t>mining</a:t>
            </a:r>
            <a:r>
              <a:rPr lang="hu-HU" dirty="0" smtClean="0"/>
              <a:t> </a:t>
            </a:r>
            <a:r>
              <a:rPr lang="hu-HU" dirty="0" err="1" smtClean="0"/>
              <a:t>methods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Northern</a:t>
            </a:r>
            <a:r>
              <a:rPr lang="hu-HU" dirty="0" smtClean="0"/>
              <a:t> Great </a:t>
            </a:r>
            <a:r>
              <a:rPr lang="hu-HU" dirty="0" err="1" smtClean="0"/>
              <a:t>Plain</a:t>
            </a:r>
            <a:r>
              <a:rPr lang="hu-HU" dirty="0" smtClean="0"/>
              <a:t> </a:t>
            </a:r>
            <a:r>
              <a:rPr lang="hu-HU" dirty="0" err="1" smtClean="0"/>
              <a:t>region</a:t>
            </a:r>
            <a:r>
              <a:rPr lang="hu-HU" dirty="0" smtClean="0"/>
              <a:t> of Hungary. </a:t>
            </a:r>
            <a:r>
              <a:rPr lang="hu-HU" i="1" dirty="0" err="1" smtClean="0"/>
              <a:t>Atherosclerosis</a:t>
            </a:r>
            <a:r>
              <a:rPr lang="hu-HU" dirty="0" smtClean="0"/>
              <a:t>, </a:t>
            </a:r>
            <a:r>
              <a:rPr lang="hu-HU" i="1" dirty="0" smtClean="0"/>
              <a:t>277</a:t>
            </a:r>
            <a:r>
              <a:rPr lang="hu-HU" dirty="0" smtClean="0"/>
              <a:t>, 262-266</a:t>
            </a:r>
            <a:r>
              <a:rPr lang="hu-HU" dirty="0" smtClean="0"/>
              <a:t>.</a:t>
            </a:r>
            <a:endParaRPr lang="hu-HU" dirty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GB" dirty="0" smtClean="0"/>
              <a:t>Text processing task</a:t>
            </a:r>
            <a:endParaRPr lang="hu-HU" dirty="0" smtClean="0"/>
          </a:p>
          <a:p>
            <a:pPr lvl="1"/>
            <a:r>
              <a:rPr lang="en-GB" dirty="0" smtClean="0"/>
              <a:t>Anonymization before processing </a:t>
            </a:r>
            <a:r>
              <a:rPr lang="hu-HU" dirty="0" smtClean="0"/>
              <a:t>(</a:t>
            </a:r>
            <a:r>
              <a:rPr lang="en-GB" dirty="0" smtClean="0"/>
              <a:t>data also includes</a:t>
            </a:r>
            <a:r>
              <a:rPr lang="hu-HU" dirty="0" smtClean="0"/>
              <a:t> </a:t>
            </a:r>
            <a:r>
              <a:rPr lang="en-GB" dirty="0" smtClean="0"/>
              <a:t>reports as </a:t>
            </a:r>
            <a:r>
              <a:rPr lang="hu-HU" dirty="0" err="1" smtClean="0"/>
              <a:t>pdf</a:t>
            </a:r>
            <a:r>
              <a:rPr lang="hu-HU" dirty="0" smtClean="0"/>
              <a:t> </a:t>
            </a:r>
            <a:r>
              <a:rPr lang="hu-HU" dirty="0" err="1" smtClean="0"/>
              <a:t>scan</a:t>
            </a:r>
            <a:r>
              <a:rPr lang="en-GB" dirty="0" smtClean="0"/>
              <a:t>s</a:t>
            </a:r>
            <a:r>
              <a:rPr lang="hu-HU" dirty="0" smtClean="0"/>
              <a:t>!)</a:t>
            </a:r>
            <a:endParaRPr lang="hu-HU" dirty="0" smtClean="0"/>
          </a:p>
          <a:p>
            <a:pPr lvl="1"/>
            <a:r>
              <a:rPr lang="en-GB" dirty="0" smtClean="0"/>
              <a:t>Data cleaning, missing and erroneous values</a:t>
            </a:r>
            <a:endParaRPr lang="hu-HU" dirty="0" smtClean="0"/>
          </a:p>
          <a:p>
            <a:pPr lvl="1"/>
            <a:r>
              <a:rPr lang="en-GB" dirty="0" smtClean="0"/>
              <a:t>Bag-of-words</a:t>
            </a:r>
            <a:r>
              <a:rPr lang="hu-HU" dirty="0" smtClean="0"/>
              <a:t> </a:t>
            </a:r>
            <a:r>
              <a:rPr lang="hu-HU" dirty="0" err="1" smtClean="0"/>
              <a:t>model</a:t>
            </a:r>
            <a:r>
              <a:rPr lang="en-GB" dirty="0" smtClean="0"/>
              <a:t>s</a:t>
            </a:r>
            <a:r>
              <a:rPr lang="hu-HU" dirty="0" smtClean="0"/>
              <a:t>, </a:t>
            </a:r>
            <a:r>
              <a:rPr lang="hu-HU" dirty="0" smtClean="0"/>
              <a:t>Word2Vec </a:t>
            </a:r>
            <a:r>
              <a:rPr lang="en-GB" dirty="0" smtClean="0"/>
              <a:t>neural embedding representation</a:t>
            </a:r>
            <a:endParaRPr lang="hu-HU" dirty="0" smtClean="0"/>
          </a:p>
          <a:p>
            <a:pPr lvl="1"/>
            <a:r>
              <a:rPr lang="en-GB" dirty="0" smtClean="0"/>
              <a:t>Hand crafted rules, </a:t>
            </a:r>
            <a:r>
              <a:rPr lang="en-GB" dirty="0" err="1" smtClean="0"/>
              <a:t>regexp</a:t>
            </a:r>
            <a:r>
              <a:rPr lang="en-GB" dirty="0" smtClean="0"/>
              <a:t> patterns for processing the diagnosis text </a:t>
            </a:r>
          </a:p>
          <a:p>
            <a:r>
              <a:rPr lang="hu-HU" dirty="0" smtClean="0"/>
              <a:t>1.3M </a:t>
            </a:r>
            <a:r>
              <a:rPr lang="en-GB" dirty="0" smtClean="0"/>
              <a:t>patients</a:t>
            </a:r>
            <a:endParaRPr lang="hu-HU" dirty="0" smtClean="0"/>
          </a:p>
          <a:p>
            <a:r>
              <a:rPr lang="hu-HU" dirty="0" err="1" smtClean="0"/>
              <a:t>Dutch</a:t>
            </a:r>
            <a:r>
              <a:rPr lang="hu-HU" dirty="0" smtClean="0"/>
              <a:t> </a:t>
            </a:r>
            <a:r>
              <a:rPr lang="hu-HU" dirty="0" err="1" smtClean="0"/>
              <a:t>Lipid</a:t>
            </a:r>
            <a:r>
              <a:rPr lang="hu-HU" dirty="0" smtClean="0"/>
              <a:t> </a:t>
            </a:r>
            <a:r>
              <a:rPr lang="hu-HU" dirty="0" err="1" smtClean="0"/>
              <a:t>Clinic</a:t>
            </a:r>
            <a:r>
              <a:rPr lang="hu-HU" dirty="0" smtClean="0"/>
              <a:t> Network (DLCN) </a:t>
            </a:r>
            <a:r>
              <a:rPr lang="hu-HU" dirty="0" err="1" smtClean="0"/>
              <a:t>score</a:t>
            </a:r>
            <a:r>
              <a:rPr lang="hu-HU" dirty="0" smtClean="0"/>
              <a:t> </a:t>
            </a:r>
            <a:r>
              <a:rPr lang="en-GB" dirty="0" smtClean="0"/>
              <a:t>can be computed after processing all reports</a:t>
            </a:r>
            <a:endParaRPr lang="hu-HU" dirty="0" smtClean="0"/>
          </a:p>
          <a:p>
            <a:r>
              <a:rPr lang="en-GB" dirty="0" smtClean="0"/>
              <a:t>Over </a:t>
            </a:r>
            <a:r>
              <a:rPr lang="hu-HU" dirty="0" smtClean="0"/>
              <a:t>10,000 </a:t>
            </a:r>
            <a:r>
              <a:rPr lang="en-GB" dirty="0" smtClean="0"/>
              <a:t>potentially affected patients identified</a:t>
            </a:r>
            <a:endParaRPr lang="hu-H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16" y="2941721"/>
            <a:ext cx="1357313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0196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Data sources</a:t>
            </a:r>
            <a:endParaRPr lang="en-GB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5" name="Szöveg helye 4"/>
          <p:cNvSpPr>
            <a:spLocks noGrp="1"/>
          </p:cNvSpPr>
          <p:nvPr>
            <p:ph type="body" idx="1"/>
          </p:nvPr>
        </p:nvSpPr>
        <p:spPr>
          <a:xfrm>
            <a:off x="457200" y="971551"/>
            <a:ext cx="3356811" cy="3600450"/>
          </a:xfrm>
        </p:spPr>
        <p:txBody>
          <a:bodyPr/>
          <a:lstStyle/>
          <a:p>
            <a:r>
              <a:rPr lang="en-GB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Images, videos, laser scans, …</a:t>
            </a:r>
          </a:p>
          <a:p>
            <a:pPr lvl="1"/>
            <a:r>
              <a:rPr lang="en-GB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Autonomous vehicles</a:t>
            </a:r>
          </a:p>
          <a:p>
            <a:pPr lvl="1"/>
            <a:r>
              <a:rPr lang="en-GB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Medical imaging (X-ray, CT,     MRI, ultrasound, …)</a:t>
            </a:r>
          </a:p>
          <a:p>
            <a:pPr lvl="1"/>
            <a:r>
              <a:rPr lang="en-GB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Social media</a:t>
            </a:r>
          </a:p>
          <a:p>
            <a:pPr lvl="1"/>
            <a:r>
              <a:rPr lang="en-GB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…</a:t>
            </a:r>
          </a:p>
          <a:p>
            <a:r>
              <a:rPr lang="en-GB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Text and speech</a:t>
            </a:r>
          </a:p>
          <a:p>
            <a:pPr lvl="1"/>
            <a:r>
              <a:rPr lang="en-GB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Traditional/social media, Web</a:t>
            </a:r>
          </a:p>
          <a:p>
            <a:pPr lvl="1"/>
            <a:r>
              <a:rPr lang="en-GB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Automated customer</a:t>
            </a:r>
            <a:r>
              <a:rPr lang="en-GB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 relations</a:t>
            </a:r>
            <a:endParaRPr lang="en-GB" dirty="0" smtClean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  <a:p>
            <a:pPr lvl="1"/>
            <a:r>
              <a:rPr lang="en-GB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Medical diagnosis</a:t>
            </a:r>
          </a:p>
          <a:p>
            <a:pPr lvl="1"/>
            <a:r>
              <a:rPr lang="en-GB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…</a:t>
            </a:r>
            <a:endParaRPr lang="en-GB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6" name="Szöveg helye 5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GB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Sensors</a:t>
            </a:r>
          </a:p>
          <a:p>
            <a:pPr lvl="1"/>
            <a:r>
              <a:rPr lang="en-GB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Motion (accelerometer, gyroscope, …)</a:t>
            </a:r>
          </a:p>
          <a:p>
            <a:pPr lvl="1"/>
            <a:r>
              <a:rPr lang="en-GB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GPS and other positioning</a:t>
            </a:r>
          </a:p>
          <a:p>
            <a:pPr lvl="1"/>
            <a:r>
              <a:rPr lang="en-GB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Network packets, radio signals</a:t>
            </a:r>
          </a:p>
          <a:p>
            <a:pPr lvl="1"/>
            <a:r>
              <a:rPr lang="en-GB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Temperature, pressure, humidity</a:t>
            </a:r>
          </a:p>
          <a:p>
            <a:pPr lvl="1"/>
            <a:r>
              <a:rPr lang="en-GB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And a wide variety more in a factory</a:t>
            </a:r>
            <a:endParaRPr lang="en-GB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2" name="Ellipszis 1"/>
          <p:cNvSpPr/>
          <p:nvPr/>
        </p:nvSpPr>
        <p:spPr>
          <a:xfrm>
            <a:off x="549088" y="793377"/>
            <a:ext cx="3065930" cy="15598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spcCol="0" rtlCol="0" anchor="ctr"/>
          <a:lstStyle/>
          <a:p>
            <a:pPr algn="ctr"/>
            <a:endParaRPr lang="en-GB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Ellipszis 6"/>
          <p:cNvSpPr/>
          <p:nvPr/>
        </p:nvSpPr>
        <p:spPr>
          <a:xfrm>
            <a:off x="549088" y="2270313"/>
            <a:ext cx="3065930" cy="15598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spcCol="0" rtlCol="0" anchor="ctr"/>
          <a:lstStyle/>
          <a:p>
            <a:pPr algn="ctr"/>
            <a:endParaRPr lang="en-GB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Ellipszis 7"/>
          <p:cNvSpPr/>
          <p:nvPr/>
        </p:nvSpPr>
        <p:spPr>
          <a:xfrm>
            <a:off x="4383755" y="487455"/>
            <a:ext cx="4397189" cy="37315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spcCol="0" rtlCol="0" anchor="ctr"/>
          <a:lstStyle/>
          <a:p>
            <a:pPr algn="ctr"/>
            <a:endParaRPr lang="en-GB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306186" y="342900"/>
            <a:ext cx="2844053" cy="52322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“traditional” deep learning, e.g. convolutional nets</a:t>
            </a:r>
            <a:endParaRPr lang="en-GB" b="1" dirty="0">
              <a:solidFill>
                <a:srgbClr val="FF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605133" y="3957404"/>
            <a:ext cx="2829883" cy="523220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“traditional” deep learning, e.g. recurrent networks</a:t>
            </a:r>
            <a:endParaRPr lang="en-GB" b="1" dirty="0">
              <a:solidFill>
                <a:srgbClr val="FF0000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6468051" y="3200416"/>
            <a:ext cx="591671" cy="769441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r>
              <a:rPr lang="en-GB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152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76"/>
          <p:cNvSpPr txBox="1">
            <a:spLocks noGrp="1"/>
          </p:cNvSpPr>
          <p:nvPr>
            <p:ph type="title"/>
          </p:nvPr>
        </p:nvSpPr>
        <p:spPr>
          <a:xfrm>
            <a:off x="68874" y="240667"/>
            <a:ext cx="7690093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8" tIns="34252" rIns="68528" bIns="34252" anchor="ctr" anchorCtr="0">
            <a:noAutofit/>
          </a:bodyPr>
          <a:lstStyle/>
          <a:p>
            <a:pPr algn="ctr">
              <a:buSzPts val="3300"/>
            </a:pPr>
            <a:r>
              <a:rPr lang="en" sz="3100" dirty="0"/>
              <a:t>Build on a strong team of the Artificial Intelligence Coalition WGs</a:t>
            </a:r>
            <a:endParaRPr sz="3100" dirty="0"/>
          </a:p>
        </p:txBody>
      </p:sp>
      <p:sp>
        <p:nvSpPr>
          <p:cNvPr id="663" name="Google Shape;663;p76"/>
          <p:cNvSpPr txBox="1"/>
          <p:nvPr/>
        </p:nvSpPr>
        <p:spPr>
          <a:xfrm>
            <a:off x="4076674" y="1647548"/>
            <a:ext cx="20052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3" tIns="91373" rIns="91373" bIns="91373" anchor="t" anchorCtr="0">
            <a:noAutofit/>
          </a:bodyPr>
          <a:lstStyle/>
          <a:p>
            <a:r>
              <a:rPr lang="en" sz="1700" b="1" dirty="0">
                <a:latin typeface="Calibri"/>
                <a:ea typeface="Calibri"/>
                <a:cs typeface="Calibri"/>
                <a:sym typeface="Calibri"/>
              </a:rPr>
              <a:t>László Boa</a:t>
            </a:r>
            <a:endParaRPr sz="1700" b="1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dirty="0" smtClean="0">
                <a:latin typeface="Calibri"/>
                <a:ea typeface="Calibri"/>
                <a:cs typeface="Calibri"/>
                <a:sym typeface="Calibri"/>
              </a:rPr>
              <a:t>Applications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5" name="Google Shape;665;p76"/>
          <p:cNvSpPr txBox="1"/>
          <p:nvPr/>
        </p:nvSpPr>
        <p:spPr>
          <a:xfrm>
            <a:off x="1189186" y="1015189"/>
            <a:ext cx="20052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3" tIns="91373" rIns="91373" bIns="91373" anchor="t" anchorCtr="0">
            <a:noAutofit/>
          </a:bodyPr>
          <a:lstStyle/>
          <a:p>
            <a:r>
              <a:rPr lang="en" sz="1700" b="1" dirty="0">
                <a:latin typeface="Calibri"/>
                <a:ea typeface="Calibri"/>
                <a:cs typeface="Calibri"/>
                <a:sym typeface="Calibri"/>
              </a:rPr>
              <a:t>András Benczúr</a:t>
            </a:r>
            <a:endParaRPr lang="en" sz="1700" b="1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sz="1700" b="1" dirty="0">
                <a:latin typeface="Calibri"/>
                <a:ea typeface="Calibri"/>
                <a:cs typeface="Calibri"/>
                <a:sym typeface="Calibri"/>
              </a:rPr>
              <a:t>SZTAKI</a:t>
            </a:r>
            <a:endParaRPr sz="1700" b="1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dirty="0" smtClean="0">
                <a:latin typeface="Calibri"/>
                <a:ea typeface="Calibri"/>
                <a:cs typeface="Calibri"/>
                <a:sym typeface="Calibri"/>
              </a:rPr>
              <a:t>Data Industry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76"/>
          <p:cNvSpPr txBox="1"/>
          <p:nvPr/>
        </p:nvSpPr>
        <p:spPr>
          <a:xfrm>
            <a:off x="1189186" y="3114061"/>
            <a:ext cx="20052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3" tIns="91373" rIns="91373" bIns="91373" anchor="t" anchorCtr="0">
            <a:noAutofit/>
          </a:bodyPr>
          <a:lstStyle/>
          <a:p>
            <a:r>
              <a:rPr lang="en-GB" sz="1700" b="1" dirty="0" err="1">
                <a:latin typeface="Calibri"/>
                <a:ea typeface="Calibri"/>
                <a:cs typeface="Calibri"/>
                <a:sym typeface="Calibri"/>
              </a:rPr>
              <a:t>Gábor</a:t>
            </a:r>
            <a:r>
              <a:rPr lang="en-GB" sz="17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700" b="1" dirty="0" err="1">
                <a:latin typeface="Calibri"/>
                <a:ea typeface="Calibri"/>
                <a:cs typeface="Calibri"/>
                <a:sym typeface="Calibri"/>
              </a:rPr>
              <a:t>Érdi-Krausz</a:t>
            </a:r>
            <a:endParaRPr lang="en-GB" sz="1700" b="1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sz="1700" b="1" dirty="0">
                <a:latin typeface="Calibri"/>
                <a:ea typeface="Calibri"/>
                <a:cs typeface="Calibri"/>
                <a:sym typeface="Calibri"/>
              </a:rPr>
              <a:t>T-Systems</a:t>
            </a:r>
            <a:endParaRPr sz="1700" b="1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dirty="0" smtClean="0">
                <a:latin typeface="Calibri"/>
                <a:ea typeface="Calibri"/>
                <a:cs typeface="Calibri"/>
                <a:sym typeface="Calibri"/>
              </a:rPr>
              <a:t>Technology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7" name="Google Shape;667;p76"/>
          <p:cNvSpPr txBox="1"/>
          <p:nvPr/>
        </p:nvSpPr>
        <p:spPr>
          <a:xfrm>
            <a:off x="4076674" y="3651798"/>
            <a:ext cx="20052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3" tIns="91373" rIns="91373" bIns="91373" anchor="t" anchorCtr="0">
            <a:noAutofit/>
          </a:bodyPr>
          <a:lstStyle/>
          <a:p>
            <a:r>
              <a:rPr lang="en" sz="1700" b="1" dirty="0">
                <a:latin typeface="Calibri"/>
                <a:ea typeface="Calibri"/>
                <a:cs typeface="Calibri"/>
                <a:sym typeface="Calibri"/>
              </a:rPr>
              <a:t>Géza Németh</a:t>
            </a:r>
            <a:endParaRPr lang="en" sz="1700" b="1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sz="1700" b="1" dirty="0">
                <a:latin typeface="Calibri"/>
                <a:ea typeface="Calibri"/>
                <a:cs typeface="Calibri"/>
                <a:sym typeface="Calibri"/>
              </a:rPr>
              <a:t>BME</a:t>
            </a:r>
            <a:endParaRPr sz="1700" b="1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International Relations</a:t>
            </a:r>
            <a:endParaRPr lang="en-GB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76"/>
          <p:cNvSpPr txBox="1"/>
          <p:nvPr/>
        </p:nvSpPr>
        <p:spPr>
          <a:xfrm>
            <a:off x="6965506" y="1435068"/>
            <a:ext cx="20052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3" tIns="91373" rIns="91373" bIns="91373" anchor="t" anchorCtr="0">
            <a:noAutofit/>
          </a:bodyPr>
          <a:lstStyle/>
          <a:p>
            <a:r>
              <a:rPr lang="en" sz="1700" b="1" dirty="0">
                <a:latin typeface="Calibri"/>
                <a:ea typeface="Calibri"/>
                <a:cs typeface="Calibri"/>
                <a:sym typeface="Calibri"/>
              </a:rPr>
              <a:t>Ferenc Dietz</a:t>
            </a:r>
            <a:r>
              <a:rPr lang="en" sz="1700" b="1" dirty="0"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" sz="1700" b="1" dirty="0">
                <a:latin typeface="Calibri"/>
                <a:ea typeface="Calibri"/>
                <a:cs typeface="Calibri"/>
                <a:sym typeface="Calibri"/>
              </a:rPr>
            </a:br>
            <a:r>
              <a:rPr lang="en" sz="1700" b="1" dirty="0">
                <a:latin typeface="Calibri"/>
                <a:ea typeface="Calibri"/>
                <a:cs typeface="Calibri"/>
                <a:sym typeface="Calibri"/>
              </a:rPr>
              <a:t>BGE</a:t>
            </a:r>
            <a:endParaRPr sz="1700" b="1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dirty="0" smtClean="0">
                <a:latin typeface="Calibri"/>
                <a:ea typeface="Calibri"/>
                <a:cs typeface="Calibri"/>
                <a:sym typeface="Calibri"/>
              </a:rPr>
              <a:t>Education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76"/>
          <p:cNvSpPr txBox="1"/>
          <p:nvPr/>
        </p:nvSpPr>
        <p:spPr>
          <a:xfrm>
            <a:off x="6999461" y="2562068"/>
            <a:ext cx="20052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3" tIns="91373" rIns="91373" bIns="91373" anchor="t" anchorCtr="0">
            <a:noAutofit/>
          </a:bodyPr>
          <a:lstStyle/>
          <a:p>
            <a:r>
              <a:rPr lang="en" sz="1700" b="1" dirty="0">
                <a:latin typeface="Calibri"/>
                <a:ea typeface="Calibri"/>
                <a:cs typeface="Calibri"/>
                <a:sym typeface="Calibri"/>
              </a:rPr>
              <a:t>Dóra Petrányi</a:t>
            </a:r>
            <a:endParaRPr lang="en" sz="1700" b="1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sz="1700" b="1" dirty="0">
                <a:latin typeface="Calibri"/>
                <a:ea typeface="Calibri"/>
                <a:cs typeface="Calibri"/>
                <a:sym typeface="Calibri"/>
              </a:rPr>
              <a:t>CMS Law</a:t>
            </a:r>
            <a:endParaRPr sz="1700" b="1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dirty="0" smtClean="0">
                <a:latin typeface="Calibri"/>
                <a:ea typeface="Calibri"/>
                <a:cs typeface="Calibri"/>
                <a:sym typeface="Calibri"/>
              </a:rPr>
              <a:t>Policy and ethics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70" name="Google Shape;670;p76"/>
          <p:cNvPicPr preferRelativeResize="0"/>
          <p:nvPr/>
        </p:nvPicPr>
        <p:blipFill rotWithShape="1">
          <a:blip r:embed="rId3">
            <a:alphaModFix/>
          </a:blip>
          <a:srcRect l="4180" t="8725" r="-4180" b="18805"/>
          <a:stretch/>
        </p:blipFill>
        <p:spPr>
          <a:xfrm>
            <a:off x="3011111" y="3695460"/>
            <a:ext cx="984900" cy="989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72" name="Google Shape;672;p76"/>
          <p:cNvPicPr preferRelativeResize="0"/>
          <p:nvPr/>
        </p:nvPicPr>
        <p:blipFill rotWithShape="1">
          <a:blip r:embed="rId4">
            <a:alphaModFix/>
          </a:blip>
          <a:srcRect r="20000" b="35583"/>
          <a:stretch/>
        </p:blipFill>
        <p:spPr>
          <a:xfrm>
            <a:off x="3011111" y="1320587"/>
            <a:ext cx="984900" cy="1059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75" name="Google Shape;675;p7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78692" y="1281944"/>
            <a:ext cx="934500" cy="9516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76" name="Google Shape;676;p76"/>
          <p:cNvPicPr preferRelativeResize="0"/>
          <p:nvPr/>
        </p:nvPicPr>
        <p:blipFill rotWithShape="1">
          <a:blip r:embed="rId6">
            <a:alphaModFix/>
          </a:blip>
          <a:srcRect l="14037" t="12747" r="51226" b="22807"/>
          <a:stretch/>
        </p:blipFill>
        <p:spPr>
          <a:xfrm>
            <a:off x="236948" y="703103"/>
            <a:ext cx="849600" cy="11823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19" name="Google Shape;665;p76"/>
          <p:cNvSpPr txBox="1"/>
          <p:nvPr/>
        </p:nvSpPr>
        <p:spPr>
          <a:xfrm>
            <a:off x="1223751" y="2057426"/>
            <a:ext cx="20052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3" tIns="91373" rIns="91373" bIns="91373" anchor="t" anchorCtr="0">
            <a:noAutofit/>
          </a:bodyPr>
          <a:lstStyle/>
          <a:p>
            <a:r>
              <a:rPr lang="en-GB" sz="1700" b="1" dirty="0" err="1">
                <a:latin typeface="Calibri"/>
                <a:ea typeface="Calibri"/>
                <a:cs typeface="Calibri"/>
                <a:sym typeface="Calibri"/>
              </a:rPr>
              <a:t>Zoltán</a:t>
            </a:r>
            <a:r>
              <a:rPr lang="en-GB" sz="1700" b="1" dirty="0">
                <a:latin typeface="Calibri"/>
                <a:ea typeface="Calibri"/>
                <a:cs typeface="Calibri"/>
                <a:sym typeface="Calibri"/>
              </a:rPr>
              <a:t> Hans</a:t>
            </a:r>
            <a:endParaRPr lang="en-GB" sz="1700" b="1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sz="1700" b="1" dirty="0">
                <a:latin typeface="Calibri"/>
                <a:ea typeface="Calibri"/>
                <a:cs typeface="Calibri"/>
                <a:sym typeface="Calibri"/>
              </a:rPr>
              <a:t>Clementine</a:t>
            </a:r>
            <a:endParaRPr sz="1700" b="1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Data Industry</a:t>
            </a:r>
          </a:p>
          <a:p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665;p76"/>
          <p:cNvSpPr txBox="1"/>
          <p:nvPr/>
        </p:nvSpPr>
        <p:spPr>
          <a:xfrm>
            <a:off x="1223751" y="4206417"/>
            <a:ext cx="20052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3" tIns="91373" rIns="91373" bIns="91373" anchor="t" anchorCtr="0">
            <a:noAutofit/>
          </a:bodyPr>
          <a:lstStyle/>
          <a:p>
            <a:r>
              <a:rPr lang="en-GB" sz="1700" b="1" dirty="0" err="1">
                <a:latin typeface="Calibri"/>
                <a:ea typeface="Calibri"/>
                <a:cs typeface="Calibri"/>
                <a:sym typeface="Calibri"/>
              </a:rPr>
              <a:t>Zsolt</a:t>
            </a:r>
            <a:r>
              <a:rPr lang="en-GB" sz="17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700" b="1" dirty="0" err="1">
                <a:latin typeface="Calibri"/>
                <a:ea typeface="Calibri"/>
                <a:cs typeface="Calibri"/>
                <a:sym typeface="Calibri"/>
              </a:rPr>
              <a:t>Marosvári</a:t>
            </a:r>
            <a:endParaRPr lang="en-GB" sz="1700" b="1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sz="1700" b="1" dirty="0">
                <a:latin typeface="Calibri"/>
                <a:ea typeface="Calibri"/>
                <a:cs typeface="Calibri"/>
                <a:sym typeface="Calibri"/>
              </a:rPr>
              <a:t>Nokia</a:t>
            </a:r>
            <a:endParaRPr sz="1700" b="1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dirty="0" smtClean="0">
                <a:latin typeface="Calibri"/>
                <a:ea typeface="Calibri"/>
                <a:cs typeface="Calibri"/>
                <a:sym typeface="Calibri"/>
              </a:rPr>
              <a:t>Technology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669;p76"/>
          <p:cNvSpPr txBox="1"/>
          <p:nvPr/>
        </p:nvSpPr>
        <p:spPr>
          <a:xfrm>
            <a:off x="6999461" y="3795007"/>
            <a:ext cx="20052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3" tIns="91373" rIns="91373" bIns="91373" anchor="t" anchorCtr="0">
            <a:noAutofit/>
          </a:bodyPr>
          <a:lstStyle/>
          <a:p>
            <a:r>
              <a:rPr lang="en" sz="1700" b="1" dirty="0">
                <a:latin typeface="Calibri"/>
                <a:ea typeface="Calibri"/>
                <a:cs typeface="Calibri"/>
                <a:sym typeface="Calibri"/>
              </a:rPr>
              <a:t>Lénárd Darázs</a:t>
            </a:r>
            <a:endParaRPr lang="en" sz="1700" b="1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sz="1700" b="1" dirty="0">
                <a:latin typeface="Calibri"/>
                <a:ea typeface="Calibri"/>
                <a:cs typeface="Calibri"/>
                <a:sym typeface="Calibri"/>
              </a:rPr>
              <a:t>ELTE</a:t>
            </a:r>
            <a:endParaRPr sz="1700" b="1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-GB" dirty="0">
                <a:latin typeface="Calibri"/>
                <a:ea typeface="Calibri"/>
                <a:cs typeface="Calibri"/>
                <a:sym typeface="Calibri"/>
              </a:rPr>
              <a:t>Policy and ethics</a:t>
            </a:r>
            <a:endParaRPr lang="en-GB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" name="Google Shape;674;p76"/>
          <p:cNvPicPr preferRelativeResize="0"/>
          <p:nvPr/>
        </p:nvPicPr>
        <p:blipFill rotWithShape="1">
          <a:blip r:embed="rId7">
            <a:alphaModFix/>
          </a:blip>
          <a:srcRect r="18982"/>
          <a:stretch/>
        </p:blipFill>
        <p:spPr>
          <a:xfrm>
            <a:off x="5998181" y="3604657"/>
            <a:ext cx="895500" cy="10803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25" name="Google Shape;667;p76"/>
          <p:cNvSpPr txBox="1"/>
          <p:nvPr/>
        </p:nvSpPr>
        <p:spPr>
          <a:xfrm>
            <a:off x="4076674" y="2622235"/>
            <a:ext cx="2005200" cy="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3" tIns="91373" rIns="91373" bIns="91373" anchor="t" anchorCtr="0">
            <a:noAutofit/>
          </a:bodyPr>
          <a:lstStyle/>
          <a:p>
            <a:r>
              <a:rPr lang="en" sz="1700" b="1" dirty="0">
                <a:latin typeface="Calibri"/>
                <a:ea typeface="Calibri"/>
                <a:cs typeface="Calibri"/>
                <a:sym typeface="Calibri"/>
              </a:rPr>
              <a:t>Edina Németh</a:t>
            </a:r>
            <a:endParaRPr lang="en" sz="1700" b="1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sz="1700" b="1" dirty="0">
                <a:latin typeface="Calibri"/>
                <a:ea typeface="Calibri"/>
                <a:cs typeface="Calibri"/>
                <a:sym typeface="Calibri"/>
              </a:rPr>
              <a:t>NKFIH</a:t>
            </a:r>
            <a:endParaRPr sz="1700" b="1" dirty="0">
              <a:latin typeface="Calibri"/>
              <a:ea typeface="Calibri"/>
              <a:cs typeface="Calibri"/>
              <a:sym typeface="Calibri"/>
            </a:endParaRPr>
          </a:p>
          <a:p>
            <a:r>
              <a:rPr lang="en" dirty="0" smtClean="0">
                <a:latin typeface="Calibri"/>
                <a:ea typeface="Calibri"/>
                <a:cs typeface="Calibri"/>
                <a:sym typeface="Calibri"/>
              </a:rPr>
              <a:t>International Relations</a:t>
            </a:r>
            <a:endParaRPr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41" y="1970682"/>
            <a:ext cx="1023247" cy="1074643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4" y="3114061"/>
            <a:ext cx="1043926" cy="104392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05" y="4206436"/>
            <a:ext cx="938245" cy="938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7" r="5155" b="23604"/>
          <a:stretch/>
        </p:blipFill>
        <p:spPr bwMode="auto">
          <a:xfrm>
            <a:off x="3055047" y="2422744"/>
            <a:ext cx="944966" cy="126441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1" r="13509" b="26801"/>
          <a:stretch/>
        </p:blipFill>
        <p:spPr bwMode="auto">
          <a:xfrm>
            <a:off x="5876110" y="2254359"/>
            <a:ext cx="1139695" cy="1228089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333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example: Smartphone – </a:t>
            </a:r>
            <a:r>
              <a:rPr lang="hu-HU" dirty="0" err="1" smtClean="0"/>
              <a:t>by</a:t>
            </a:r>
            <a:r>
              <a:rPr lang="hu-HU" dirty="0" smtClean="0"/>
              <a:t> a</a:t>
            </a:r>
            <a:r>
              <a:rPr lang="en-US" dirty="0" smtClean="0"/>
              <a:t> logging app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16" y="971551"/>
            <a:ext cx="3142997" cy="36004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Logged whenever they change:</a:t>
            </a:r>
          </a:p>
          <a:p>
            <a:pPr marL="214261" indent="-214261">
              <a:buFont typeface="Arial" panose="020B0604020202020204" pitchFamily="34" charset="0"/>
              <a:buChar char="•"/>
            </a:pPr>
            <a:r>
              <a:rPr lang="en-US" dirty="0" smtClean="0"/>
              <a:t>Cell info, signal strength</a:t>
            </a:r>
          </a:p>
          <a:p>
            <a:pPr marL="214261" indent="-214261">
              <a:buFont typeface="Arial" panose="020B0604020202020204" pitchFamily="34" charset="0"/>
              <a:buChar char="•"/>
            </a:pPr>
            <a:r>
              <a:rPr lang="en-US" dirty="0" smtClean="0"/>
              <a:t>Network and Wi-Fi connectivity</a:t>
            </a:r>
          </a:p>
          <a:p>
            <a:pPr marL="214261" indent="-214261">
              <a:buFont typeface="Arial" panose="020B0604020202020204" pitchFamily="34" charset="0"/>
              <a:buChar char="•"/>
            </a:pPr>
            <a:r>
              <a:rPr lang="en-US" dirty="0" smtClean="0"/>
              <a:t>Telephony call and data activity</a:t>
            </a:r>
          </a:p>
          <a:p>
            <a:pPr marL="214261" indent="-214261">
              <a:buFont typeface="Arial" panose="020B0604020202020204" pitchFamily="34" charset="0"/>
              <a:buChar char="•"/>
            </a:pPr>
            <a:r>
              <a:rPr lang="en-US" dirty="0" smtClean="0"/>
              <a:t>Sensors: accelerometer, magnetic, gyroscope, light, pressure, proximity, gravity, humidity, temperature, battery, CPU and battery temperature</a:t>
            </a:r>
          </a:p>
          <a:p>
            <a:pPr marL="214261" indent="-214261">
              <a:buFont typeface="Arial" panose="020B0604020202020204" pitchFamily="34" charset="0"/>
              <a:buChar char="•"/>
            </a:pPr>
            <a:r>
              <a:rPr lang="en-US" dirty="0" smtClean="0"/>
              <a:t>GPS and network based location</a:t>
            </a:r>
          </a:p>
          <a:p>
            <a:pPr marL="214261" indent="-214261">
              <a:buFont typeface="Arial" panose="020B0604020202020204" pitchFamily="34" charset="0"/>
              <a:buChar char="•"/>
            </a:pPr>
            <a:r>
              <a:rPr lang="en-US" dirty="0" smtClean="0"/>
              <a:t>Network quality: ping test results, time and loss; data packet counts, Facebook net quality API etc. </a:t>
            </a:r>
          </a:p>
          <a:p>
            <a:endParaRPr lang="en-US" dirty="0"/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928" y="1135083"/>
            <a:ext cx="1657782" cy="2946402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 rotWithShape="1">
          <a:blip r:embed="rId3"/>
          <a:srcRect b="32386"/>
          <a:stretch/>
        </p:blipFill>
        <p:spPr>
          <a:xfrm>
            <a:off x="5752681" y="1281145"/>
            <a:ext cx="3215525" cy="929014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xmlns="" id="{6355DAF5-083C-4BE2-A783-6DEC3DCF4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5205" y="2535018"/>
            <a:ext cx="3210906" cy="895007"/>
          </a:xfrm>
          <a:prstGeom prst="rect">
            <a:avLst/>
          </a:prstGeom>
        </p:spPr>
      </p:pic>
      <p:sp>
        <p:nvSpPr>
          <p:cNvPr id="17" name="TextBox 12">
            <a:extLst>
              <a:ext uri="{FF2B5EF4-FFF2-40B4-BE49-F238E27FC236}">
                <a16:creationId xmlns:a16="http://schemas.microsoft.com/office/drawing/2014/main" xmlns="" id="{E44A5A94-9D00-4DDF-852A-324D77BF0C60}"/>
              </a:ext>
            </a:extLst>
          </p:cNvPr>
          <p:cNvSpPr txBox="1"/>
          <p:nvPr/>
        </p:nvSpPr>
        <p:spPr>
          <a:xfrm>
            <a:off x="8091584" y="2528601"/>
            <a:ext cx="824603" cy="284703"/>
          </a:xfrm>
          <a:prstGeom prst="rect">
            <a:avLst/>
          </a:prstGeom>
          <a:noFill/>
        </p:spPr>
        <p:txBody>
          <a:bodyPr wrap="none" lIns="68557" tIns="34279" rIns="68557" bIns="34279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Dropped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xmlns="" id="{59576587-39E2-4C22-8824-89D9D32494E7}"/>
              </a:ext>
            </a:extLst>
          </p:cNvPr>
          <p:cNvSpPr txBox="1"/>
          <p:nvPr/>
        </p:nvSpPr>
        <p:spPr>
          <a:xfrm>
            <a:off x="8228532" y="1346331"/>
            <a:ext cx="715599" cy="284703"/>
          </a:xfrm>
          <a:prstGeom prst="rect">
            <a:avLst/>
          </a:prstGeom>
          <a:noFill/>
        </p:spPr>
        <p:txBody>
          <a:bodyPr wrap="none" lIns="68557" tIns="34279" rIns="68557" bIns="34279" rtlCol="0">
            <a:spAutoFit/>
          </a:bodyPr>
          <a:lstStyle/>
          <a:p>
            <a:r>
              <a:rPr lang="en-US" dirty="0">
                <a:solidFill>
                  <a:schemeClr val="accent3"/>
                </a:solidFill>
              </a:rPr>
              <a:t>Normal</a:t>
            </a:r>
          </a:p>
        </p:txBody>
      </p:sp>
      <p:sp>
        <p:nvSpPr>
          <p:cNvPr id="19" name="Téglalap 18"/>
          <p:cNvSpPr/>
          <p:nvPr/>
        </p:nvSpPr>
        <p:spPr>
          <a:xfrm rot="16200000">
            <a:off x="5451014" y="2821032"/>
            <a:ext cx="507208" cy="284703"/>
          </a:xfrm>
          <a:prstGeom prst="rect">
            <a:avLst/>
          </a:prstGeom>
        </p:spPr>
        <p:txBody>
          <a:bodyPr wrap="none" lIns="68557" tIns="34279" rIns="68557" bIns="34279">
            <a:spAutoFit/>
          </a:bodyPr>
          <a:lstStyle/>
          <a:p>
            <a:r>
              <a:rPr lang="hu-HU" dirty="0" err="1"/>
              <a:t>dBm</a:t>
            </a:r>
            <a:endParaRPr lang="hu-HU" dirty="0"/>
          </a:p>
        </p:txBody>
      </p:sp>
      <p:sp>
        <p:nvSpPr>
          <p:cNvPr id="20" name="Téglalap 19"/>
          <p:cNvSpPr/>
          <p:nvPr/>
        </p:nvSpPr>
        <p:spPr>
          <a:xfrm rot="16200000">
            <a:off x="5451013" y="1531965"/>
            <a:ext cx="507208" cy="284703"/>
          </a:xfrm>
          <a:prstGeom prst="rect">
            <a:avLst/>
          </a:prstGeom>
        </p:spPr>
        <p:txBody>
          <a:bodyPr wrap="none" lIns="68557" tIns="34279" rIns="68557" bIns="34279">
            <a:spAutoFit/>
          </a:bodyPr>
          <a:lstStyle/>
          <a:p>
            <a:r>
              <a:rPr lang="hu-HU" dirty="0" err="1"/>
              <a:t>dBm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6416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66" name="Rectangle 38"/>
          <p:cNvSpPr>
            <a:spLocks/>
          </p:cNvSpPr>
          <p:nvPr/>
        </p:nvSpPr>
        <p:spPr bwMode="auto">
          <a:xfrm>
            <a:off x="415176" y="988575"/>
            <a:ext cx="5077240" cy="3640591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0" tIns="0" rIns="0" bIns="0" anchor="t" anchorCtr="0"/>
          <a:lstStyle/>
          <a:p>
            <a:pPr marL="456929" indent="-317307">
              <a:lnSpc>
                <a:spcPct val="90000"/>
              </a:lnSpc>
              <a:spcBef>
                <a:spcPts val="900"/>
              </a:spcBef>
              <a:buClr>
                <a:schemeClr val="dk1"/>
              </a:buClr>
              <a:buSzPts val="1400"/>
              <a:buFont typeface="Arial"/>
              <a:buChar char="•"/>
            </a:pPr>
            <a:r>
              <a:rPr lang="hu-HU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Multiple</a:t>
            </a:r>
            <a:r>
              <a:rPr lang="hu-HU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hu-HU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time series (uplink, donwlink radio, no </a:t>
            </a:r>
            <a:r>
              <a:rPr lang="hu-HU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acknowledgement</a:t>
            </a:r>
            <a:r>
              <a:rPr lang="hu-HU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hu-HU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count</a:t>
            </a:r>
            <a:r>
              <a:rPr lang="en-GB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hu-HU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hu-HU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etc)</a:t>
            </a:r>
          </a:p>
          <a:p>
            <a:pPr marL="456929" indent="-317307">
              <a:lnSpc>
                <a:spcPct val="90000"/>
              </a:lnSpc>
              <a:spcBef>
                <a:spcPts val="900"/>
              </a:spcBef>
              <a:buClr>
                <a:schemeClr val="dk1"/>
              </a:buClr>
              <a:buSzPts val="1400"/>
              <a:buFont typeface="Arial"/>
              <a:buChar char="•"/>
            </a:pPr>
            <a:r>
              <a:rPr lang="hu-HU" dirty="0" err="1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Predict</a:t>
            </a:r>
            <a:r>
              <a:rPr lang="hu-HU" dirty="0" smtClean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hu-HU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network failures few seconds before they happen to reorganize and prioritize traffic, e.g. reduce Internet bandwith to keep voice session alive, prioritize for </a:t>
            </a:r>
            <a:r>
              <a:rPr lang="hu-HU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premium</a:t>
            </a:r>
            <a:r>
              <a:rPr lang="hu-HU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hu-HU" dirty="0" err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customers</a:t>
            </a:r>
            <a:r>
              <a:rPr lang="hu-HU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…</a:t>
            </a:r>
            <a:r>
              <a:rPr lang="en-US" dirty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Lato Regular" charset="0"/>
              </a:rPr>
              <a:t> </a:t>
            </a:r>
          </a:p>
        </p:txBody>
      </p:sp>
      <p:sp>
        <p:nvSpPr>
          <p:cNvPr id="22572" name="Rectangle 44"/>
          <p:cNvSpPr>
            <a:spLocks/>
          </p:cNvSpPr>
          <p:nvPr/>
        </p:nvSpPr>
        <p:spPr bwMode="auto">
          <a:xfrm>
            <a:off x="513309" y="402961"/>
            <a:ext cx="5602159" cy="366617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0" tIns="0" rIns="0" bIns="0" anchor="b" anchorCtr="0"/>
          <a:lstStyle/>
          <a:p>
            <a:pPr>
              <a:lnSpc>
                <a:spcPct val="90000"/>
              </a:lnSpc>
              <a:buClr>
                <a:schemeClr val="dk1"/>
              </a:buClr>
              <a:buSzPts val="2100"/>
              <a:buFont typeface="Open Sans SemiBold"/>
              <a:buNone/>
            </a:pPr>
            <a:r>
              <a:rPr lang="hu-HU" sz="2100" b="1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Lato Light" charset="0"/>
              </a:rPr>
              <a:t>Radio</a:t>
            </a:r>
            <a:r>
              <a:rPr lang="hu-HU" sz="2100" b="1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Lato Light" charset="0"/>
              </a:rPr>
              <a:t> Session </a:t>
            </a:r>
            <a:r>
              <a:rPr lang="hu-HU" sz="2100" b="1" dirty="0" err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Lato Light" charset="0"/>
              </a:rPr>
              <a:t>Drop</a:t>
            </a:r>
            <a:r>
              <a:rPr lang="hu-HU" sz="2100" b="1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Lato Light" charset="0"/>
              </a:rPr>
              <a:t> </a:t>
            </a:r>
            <a:r>
              <a:rPr lang="en-US" sz="2100" b="1" dirty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Lato Light" charset="0"/>
              </a:rPr>
              <a:t>Prediction</a:t>
            </a:r>
            <a:endParaRPr lang="en-US" sz="2100" b="1" dirty="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Lato Light" charset="0"/>
            </a:endParaRPr>
          </a:p>
        </p:txBody>
      </p:sp>
      <p:pic>
        <p:nvPicPr>
          <p:cNvPr id="19" name="Picture 18" descr="imgre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229" y="493061"/>
            <a:ext cx="1089035" cy="242964"/>
          </a:xfrm>
          <a:prstGeom prst="rect">
            <a:avLst/>
          </a:prstGeom>
        </p:spPr>
      </p:pic>
      <p:grpSp>
        <p:nvGrpSpPr>
          <p:cNvPr id="16" name="Csoportba foglalás 15"/>
          <p:cNvGrpSpPr/>
          <p:nvPr/>
        </p:nvGrpSpPr>
        <p:grpSpPr>
          <a:xfrm>
            <a:off x="5274558" y="2808854"/>
            <a:ext cx="3898905" cy="2368974"/>
            <a:chOff x="12480032" y="2103438"/>
            <a:chExt cx="10399788" cy="6320555"/>
          </a:xfrm>
        </p:grpSpPr>
        <p:pic>
          <p:nvPicPr>
            <p:cNvPr id="1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80032" y="2103438"/>
              <a:ext cx="10399788" cy="6320555"/>
            </a:xfrm>
            <a:prstGeom prst="rect">
              <a:avLst/>
            </a:prstGeom>
          </p:spPr>
        </p:pic>
        <p:sp>
          <p:nvSpPr>
            <p:cNvPr id="18" name="TextBox 8"/>
            <p:cNvSpPr txBox="1"/>
            <p:nvPr/>
          </p:nvSpPr>
          <p:spPr>
            <a:xfrm>
              <a:off x="17450972" y="4297212"/>
              <a:ext cx="3327280" cy="862094"/>
            </a:xfrm>
            <a:prstGeom prst="rect">
              <a:avLst/>
            </a:prstGeom>
            <a:noFill/>
          </p:spPr>
          <p:txBody>
            <a:bodyPr wrap="square" lIns="91392" tIns="45696" rIns="91392" bIns="45696" rtlCol="0">
              <a:spAutoFit/>
            </a:bodyPr>
            <a:lstStyle/>
            <a:p>
              <a:pPr algn="ctr"/>
              <a:r>
                <a:rPr lang="hu-HU" sz="1500" dirty="0" err="1">
                  <a:solidFill>
                    <a:srgbClr val="FF0000"/>
                  </a:solidFill>
                  <a:latin typeface="Lato Regular"/>
                  <a:cs typeface="Lato Regular"/>
                </a:rPr>
                <a:t>Low</a:t>
              </a:r>
              <a:r>
                <a:rPr lang="hu-HU" sz="1500" dirty="0">
                  <a:solidFill>
                    <a:srgbClr val="FF0000"/>
                  </a:solidFill>
                  <a:latin typeface="Lato Regular"/>
                  <a:cs typeface="Lato Regular"/>
                </a:rPr>
                <a:t> </a:t>
              </a:r>
              <a:r>
                <a:rPr lang="hu-HU" sz="1500" dirty="0" err="1">
                  <a:solidFill>
                    <a:srgbClr val="FF0000"/>
                  </a:solidFill>
                  <a:latin typeface="Lato Regular"/>
                  <a:cs typeface="Lato Regular"/>
                </a:rPr>
                <a:t>quality</a:t>
              </a:r>
              <a:endParaRPr lang="en-US" sz="1500" dirty="0">
                <a:solidFill>
                  <a:srgbClr val="FF0000"/>
                </a:solidFill>
                <a:latin typeface="Lato Regular"/>
                <a:cs typeface="Lato Regular"/>
              </a:endParaRPr>
            </a:p>
          </p:txBody>
        </p:sp>
      </p:grpSp>
      <p:grpSp>
        <p:nvGrpSpPr>
          <p:cNvPr id="13" name="Csoportba foglalás 12"/>
          <p:cNvGrpSpPr/>
          <p:nvPr/>
        </p:nvGrpSpPr>
        <p:grpSpPr>
          <a:xfrm>
            <a:off x="5174504" y="614559"/>
            <a:ext cx="3998958" cy="2429767"/>
            <a:chOff x="1885372" y="2103438"/>
            <a:chExt cx="10666668" cy="6482754"/>
          </a:xfrm>
        </p:grpSpPr>
        <p:sp>
          <p:nvSpPr>
            <p:cNvPr id="15" name="TextBox 7"/>
            <p:cNvSpPr txBox="1"/>
            <p:nvPr/>
          </p:nvSpPr>
          <p:spPr>
            <a:xfrm>
              <a:off x="7252750" y="4329154"/>
              <a:ext cx="3320092" cy="862094"/>
            </a:xfrm>
            <a:prstGeom prst="rect">
              <a:avLst/>
            </a:prstGeom>
            <a:noFill/>
          </p:spPr>
          <p:txBody>
            <a:bodyPr wrap="square" lIns="91392" tIns="45696" rIns="91392" bIns="45696" rtlCol="0">
              <a:spAutoFit/>
            </a:bodyPr>
            <a:lstStyle/>
            <a:p>
              <a:pPr algn="ctr"/>
              <a:r>
                <a:rPr lang="hu-HU" sz="1500" dirty="0" err="1">
                  <a:solidFill>
                    <a:schemeClr val="accent3"/>
                  </a:solidFill>
                  <a:latin typeface="Lato Regular"/>
                  <a:cs typeface="Lato Regular"/>
                </a:rPr>
                <a:t>High</a:t>
              </a:r>
              <a:r>
                <a:rPr lang="hu-HU" sz="1500" dirty="0">
                  <a:solidFill>
                    <a:schemeClr val="accent3"/>
                  </a:solidFill>
                  <a:latin typeface="Lato Regular"/>
                  <a:cs typeface="Lato Regular"/>
                </a:rPr>
                <a:t> </a:t>
              </a:r>
              <a:r>
                <a:rPr lang="hu-HU" sz="1500" dirty="0" err="1">
                  <a:solidFill>
                    <a:schemeClr val="accent3"/>
                  </a:solidFill>
                  <a:latin typeface="Lato Regular"/>
                  <a:cs typeface="Lato Regular"/>
                </a:rPr>
                <a:t>quality</a:t>
              </a:r>
              <a:endParaRPr lang="en-US" sz="1500" dirty="0">
                <a:solidFill>
                  <a:schemeClr val="accent3"/>
                </a:solidFill>
                <a:latin typeface="Lato Regular"/>
                <a:cs typeface="Lato Regular"/>
              </a:endParaRPr>
            </a:p>
          </p:txBody>
        </p:sp>
        <p:pic>
          <p:nvPicPr>
            <p:cNvPr id="14" name="Picture 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5372" y="2103438"/>
              <a:ext cx="10666668" cy="6482754"/>
            </a:xfrm>
            <a:prstGeom prst="rect">
              <a:avLst/>
            </a:prstGeom>
          </p:spPr>
        </p:pic>
      </p:grpSp>
      <p:sp>
        <p:nvSpPr>
          <p:cNvPr id="21" name="TextBox 1"/>
          <p:cNvSpPr txBox="1">
            <a:spLocks noChangeArrowheads="1"/>
          </p:cNvSpPr>
          <p:nvPr/>
        </p:nvSpPr>
        <p:spPr bwMode="auto">
          <a:xfrm>
            <a:off x="379115" y="2575775"/>
            <a:ext cx="2048095" cy="3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7" tIns="34279" rIns="68557" bIns="3427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 dirty="0"/>
              <a:t>RRC connection setup / </a:t>
            </a:r>
            <a:br>
              <a:rPr lang="en-US" sz="1000" dirty="0"/>
            </a:br>
            <a:r>
              <a:rPr lang="en-US" sz="1000" dirty="0"/>
              <a:t>Successful handover into the cell</a:t>
            </a:r>
          </a:p>
        </p:txBody>
      </p:sp>
      <p:cxnSp>
        <p:nvCxnSpPr>
          <p:cNvPr id="22" name="Straight Connector 3"/>
          <p:cNvCxnSpPr>
            <a:cxnSpLocks noChangeShapeType="1"/>
          </p:cNvCxnSpPr>
          <p:nvPr/>
        </p:nvCxnSpPr>
        <p:spPr bwMode="auto">
          <a:xfrm>
            <a:off x="1609066" y="3125615"/>
            <a:ext cx="2487151" cy="5101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Connector 11"/>
          <p:cNvCxnSpPr>
            <a:cxnSpLocks noChangeShapeType="1"/>
          </p:cNvCxnSpPr>
          <p:nvPr/>
        </p:nvCxnSpPr>
        <p:spPr bwMode="auto">
          <a:xfrm>
            <a:off x="1609050" y="3047901"/>
            <a:ext cx="0" cy="8115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17"/>
          <p:cNvCxnSpPr>
            <a:cxnSpLocks noChangeShapeType="1"/>
          </p:cNvCxnSpPr>
          <p:nvPr/>
        </p:nvCxnSpPr>
        <p:spPr bwMode="auto">
          <a:xfrm>
            <a:off x="4096530" y="3051354"/>
            <a:ext cx="0" cy="77697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Box 18"/>
          <p:cNvSpPr txBox="1">
            <a:spLocks noChangeArrowheads="1"/>
          </p:cNvSpPr>
          <p:nvPr/>
        </p:nvSpPr>
        <p:spPr bwMode="auto">
          <a:xfrm>
            <a:off x="2953796" y="2582946"/>
            <a:ext cx="2286462" cy="380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7" tIns="34279" rIns="68557" bIns="3427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 dirty="0"/>
              <a:t>UE context release/ </a:t>
            </a:r>
            <a:br>
              <a:rPr lang="en-US" sz="1000" dirty="0"/>
            </a:br>
            <a:r>
              <a:rPr lang="en-US" sz="1000" dirty="0"/>
              <a:t>Successful handover out of the cell</a:t>
            </a:r>
          </a:p>
        </p:txBody>
      </p:sp>
      <p:cxnSp>
        <p:nvCxnSpPr>
          <p:cNvPr id="26" name="Straight Connector 22"/>
          <p:cNvCxnSpPr>
            <a:cxnSpLocks noChangeShapeType="1"/>
          </p:cNvCxnSpPr>
          <p:nvPr/>
        </p:nvCxnSpPr>
        <p:spPr bwMode="auto">
          <a:xfrm>
            <a:off x="1612471" y="3120420"/>
            <a:ext cx="0" cy="77697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Straight Connector 23"/>
          <p:cNvCxnSpPr>
            <a:cxnSpLocks noChangeShapeType="1"/>
          </p:cNvCxnSpPr>
          <p:nvPr/>
        </p:nvCxnSpPr>
        <p:spPr bwMode="auto">
          <a:xfrm>
            <a:off x="4096202" y="3127326"/>
            <a:ext cx="0" cy="77697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4"/>
          <p:cNvCxnSpPr>
            <a:cxnSpLocks noChangeShapeType="1"/>
          </p:cNvCxnSpPr>
          <p:nvPr/>
        </p:nvCxnSpPr>
        <p:spPr bwMode="auto">
          <a:xfrm>
            <a:off x="2259040" y="3119556"/>
            <a:ext cx="0" cy="77697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9" name="Straight Connector 25"/>
          <p:cNvCxnSpPr>
            <a:cxnSpLocks noChangeShapeType="1"/>
          </p:cNvCxnSpPr>
          <p:nvPr/>
        </p:nvCxnSpPr>
        <p:spPr bwMode="auto">
          <a:xfrm>
            <a:off x="2820595" y="3120420"/>
            <a:ext cx="0" cy="77697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Straight Connector 26"/>
          <p:cNvCxnSpPr>
            <a:cxnSpLocks noChangeShapeType="1"/>
          </p:cNvCxnSpPr>
          <p:nvPr/>
        </p:nvCxnSpPr>
        <p:spPr bwMode="auto">
          <a:xfrm>
            <a:off x="3402596" y="3124737"/>
            <a:ext cx="0" cy="77697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" name="TextBox 27"/>
          <p:cNvSpPr txBox="1">
            <a:spLocks noChangeArrowheads="1"/>
          </p:cNvSpPr>
          <p:nvPr/>
        </p:nvSpPr>
        <p:spPr bwMode="auto">
          <a:xfrm>
            <a:off x="415192" y="3772660"/>
            <a:ext cx="2112871" cy="692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7" tIns="34279" rIns="68557" bIns="3427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 b="1" dirty="0"/>
              <a:t>Per UE measurement reports </a:t>
            </a:r>
            <a:r>
              <a:rPr lang="en-US" sz="1000" dirty="0"/>
              <a:t/>
            </a:r>
            <a:br>
              <a:rPr lang="en-US" sz="1000" dirty="0"/>
            </a:br>
            <a:r>
              <a:rPr lang="en-US" sz="1000" dirty="0"/>
              <a:t>(RSRP, neighbor cell RSRP list)</a:t>
            </a:r>
          </a:p>
          <a:p>
            <a:pPr eaLnBrk="1" hangingPunct="1"/>
            <a:r>
              <a:rPr lang="en-US" sz="1000" i="1" dirty="0"/>
              <a:t>Configurable period</a:t>
            </a:r>
            <a:br>
              <a:rPr lang="en-US" sz="1000" i="1" dirty="0"/>
            </a:br>
            <a:r>
              <a:rPr lang="en-US" sz="1000" i="1" dirty="0"/>
              <a:t>Not available in this analysis</a:t>
            </a:r>
          </a:p>
        </p:txBody>
      </p:sp>
      <p:sp>
        <p:nvSpPr>
          <p:cNvPr id="32" name="TextBox 28"/>
          <p:cNvSpPr txBox="1">
            <a:spLocks noChangeArrowheads="1"/>
          </p:cNvSpPr>
          <p:nvPr/>
        </p:nvSpPr>
        <p:spPr bwMode="auto">
          <a:xfrm>
            <a:off x="2662192" y="3763014"/>
            <a:ext cx="2829570" cy="1004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7" tIns="34279" rIns="68557" bIns="3427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000" b="1" dirty="0"/>
              <a:t>Per UE traffic report</a:t>
            </a:r>
            <a:r>
              <a:rPr lang="en-US" sz="1000" dirty="0"/>
              <a:t/>
            </a:r>
            <a:br>
              <a:rPr lang="en-US" sz="1000" dirty="0"/>
            </a:br>
            <a:r>
              <a:rPr lang="en-US" sz="1000" dirty="0"/>
              <a:t>(traffic volumes, protocol events (HARQ, RLC))</a:t>
            </a:r>
          </a:p>
          <a:p>
            <a:pPr eaLnBrk="1" hangingPunct="1"/>
            <a:r>
              <a:rPr lang="en-US" sz="1000" b="1" dirty="0"/>
              <a:t>Per radio UE measurement</a:t>
            </a:r>
            <a:r>
              <a:rPr lang="en-US" sz="1000" dirty="0"/>
              <a:t/>
            </a:r>
            <a:br>
              <a:rPr lang="en-US" sz="1000" dirty="0"/>
            </a:br>
            <a:r>
              <a:rPr lang="en-US" sz="1000" dirty="0"/>
              <a:t>(CQI, SINR)</a:t>
            </a:r>
          </a:p>
          <a:p>
            <a:pPr eaLnBrk="1" hangingPunct="1"/>
            <a:r>
              <a:rPr lang="en-US" sz="1000" i="1" dirty="0"/>
              <a:t>Period: 1.28s </a:t>
            </a:r>
            <a:br>
              <a:rPr lang="en-US" sz="1000" i="1" dirty="0"/>
            </a:br>
            <a:endParaRPr lang="en-US" sz="1000" i="1" dirty="0"/>
          </a:p>
        </p:txBody>
      </p:sp>
      <p:cxnSp>
        <p:nvCxnSpPr>
          <p:cNvPr id="33" name="Straight Arrow Connector 16388"/>
          <p:cNvCxnSpPr>
            <a:cxnSpLocks noChangeShapeType="1"/>
          </p:cNvCxnSpPr>
          <p:nvPr/>
        </p:nvCxnSpPr>
        <p:spPr bwMode="auto">
          <a:xfrm>
            <a:off x="4094326" y="3244733"/>
            <a:ext cx="0" cy="316788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Arrow Connector 16388"/>
          <p:cNvCxnSpPr>
            <a:cxnSpLocks noChangeShapeType="1"/>
          </p:cNvCxnSpPr>
          <p:nvPr/>
        </p:nvCxnSpPr>
        <p:spPr bwMode="auto">
          <a:xfrm>
            <a:off x="3402596" y="3244733"/>
            <a:ext cx="0" cy="316788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Arrow Connector 16388"/>
          <p:cNvCxnSpPr>
            <a:cxnSpLocks noChangeShapeType="1"/>
          </p:cNvCxnSpPr>
          <p:nvPr/>
        </p:nvCxnSpPr>
        <p:spPr bwMode="auto">
          <a:xfrm>
            <a:off x="2820595" y="3244732"/>
            <a:ext cx="0" cy="316788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" name="Straight Arrow Connector 16388"/>
          <p:cNvCxnSpPr>
            <a:cxnSpLocks noChangeShapeType="1"/>
          </p:cNvCxnSpPr>
          <p:nvPr/>
        </p:nvCxnSpPr>
        <p:spPr bwMode="auto">
          <a:xfrm>
            <a:off x="2259040" y="3244732"/>
            <a:ext cx="0" cy="316788"/>
          </a:xfrm>
          <a:prstGeom prst="straightConnector1">
            <a:avLst/>
          </a:prstGeom>
          <a:noFill/>
          <a:ln w="12700" algn="ctr">
            <a:solidFill>
              <a:schemeClr val="tx1"/>
            </a:solidFill>
            <a:prstDash val="dash"/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7" name="Rounded Rectangle 41"/>
          <p:cNvSpPr/>
          <p:nvPr/>
        </p:nvSpPr>
        <p:spPr bwMode="auto">
          <a:xfrm>
            <a:off x="212835" y="2501494"/>
            <a:ext cx="5279582" cy="2171346"/>
          </a:xfrm>
          <a:prstGeom prst="round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53977" tIns="34270" rIns="53977" bIns="34270" numCol="1" rtlCol="0" anchor="t" anchorCtr="0" compatLnSpc="1">
            <a:prstTxWarp prst="textNoShape">
              <a:avLst/>
            </a:prstTxWarp>
          </a:bodyPr>
          <a:lstStyle/>
          <a:p>
            <a:pPr defTabSz="685414" fontAlgn="base">
              <a:spcBef>
                <a:spcPct val="50000"/>
              </a:spcBef>
              <a:spcAft>
                <a:spcPct val="0"/>
              </a:spcAft>
            </a:pPr>
            <a:endParaRPr lang="en-US" sz="1100">
              <a:latin typeface="Arial" charset="0"/>
            </a:endParaRPr>
          </a:p>
        </p:txBody>
      </p:sp>
      <p:sp>
        <p:nvSpPr>
          <p:cNvPr id="38" name="TextBox 1"/>
          <p:cNvSpPr txBox="1">
            <a:spLocks noChangeArrowheads="1"/>
          </p:cNvSpPr>
          <p:nvPr/>
        </p:nvSpPr>
        <p:spPr bwMode="auto">
          <a:xfrm>
            <a:off x="1143008" y="3045339"/>
            <a:ext cx="548239" cy="19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7" tIns="34279" rIns="68557" bIns="3427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800" b="1" dirty="0"/>
              <a:t>START</a:t>
            </a:r>
          </a:p>
        </p:txBody>
      </p:sp>
      <p:sp>
        <p:nvSpPr>
          <p:cNvPr id="39" name="TextBox 1"/>
          <p:cNvSpPr txBox="1">
            <a:spLocks noChangeArrowheads="1"/>
          </p:cNvSpPr>
          <p:nvPr/>
        </p:nvSpPr>
        <p:spPr bwMode="auto">
          <a:xfrm>
            <a:off x="4076993" y="3060761"/>
            <a:ext cx="389861" cy="192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57" tIns="34279" rIns="68557" bIns="34279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800" b="1" dirty="0"/>
              <a:t>END</a:t>
            </a:r>
          </a:p>
        </p:txBody>
      </p:sp>
      <p:sp>
        <p:nvSpPr>
          <p:cNvPr id="40" name="Téglalap 39"/>
          <p:cNvSpPr/>
          <p:nvPr/>
        </p:nvSpPr>
        <p:spPr>
          <a:xfrm>
            <a:off x="138543" y="4752243"/>
            <a:ext cx="5364105" cy="346259"/>
          </a:xfrm>
          <a:prstGeom prst="rect">
            <a:avLst/>
          </a:prstGeom>
        </p:spPr>
        <p:txBody>
          <a:bodyPr wrap="square" lIns="68557" tIns="34279" rIns="68557" bIns="34279">
            <a:spAutoFit/>
          </a:bodyPr>
          <a:lstStyle/>
          <a:p>
            <a:r>
              <a:rPr lang="hu-HU" sz="900" dirty="0" err="1"/>
              <a:t>Daróczy</a:t>
            </a:r>
            <a:r>
              <a:rPr lang="hu-HU" sz="900" dirty="0"/>
              <a:t>,</a:t>
            </a:r>
            <a:r>
              <a:rPr lang="en-GB" sz="900" dirty="0"/>
              <a:t> </a:t>
            </a:r>
            <a:r>
              <a:rPr lang="hu-HU" sz="900" dirty="0" err="1"/>
              <a:t>Vaderna</a:t>
            </a:r>
            <a:r>
              <a:rPr lang="en-GB" sz="900" dirty="0"/>
              <a:t>, </a:t>
            </a:r>
            <a:r>
              <a:rPr lang="hu-HU" sz="900" dirty="0"/>
              <a:t>Benczúr</a:t>
            </a:r>
            <a:r>
              <a:rPr lang="hu-HU" sz="900" dirty="0"/>
              <a:t>. "</a:t>
            </a:r>
            <a:r>
              <a:rPr lang="hu-HU" sz="900" dirty="0" err="1"/>
              <a:t>Machine</a:t>
            </a:r>
            <a:r>
              <a:rPr lang="hu-HU" sz="900" dirty="0"/>
              <a:t> </a:t>
            </a:r>
            <a:r>
              <a:rPr lang="hu-HU" sz="900" dirty="0" err="1"/>
              <a:t>learning</a:t>
            </a:r>
            <a:r>
              <a:rPr lang="hu-HU" sz="900" dirty="0"/>
              <a:t> </a:t>
            </a:r>
            <a:r>
              <a:rPr lang="hu-HU" sz="900" dirty="0" err="1"/>
              <a:t>based</a:t>
            </a:r>
            <a:r>
              <a:rPr lang="hu-HU" sz="900" dirty="0"/>
              <a:t> session </a:t>
            </a:r>
            <a:r>
              <a:rPr lang="hu-HU" sz="900" dirty="0" err="1"/>
              <a:t>drop</a:t>
            </a:r>
            <a:r>
              <a:rPr lang="hu-HU" sz="900" dirty="0"/>
              <a:t> </a:t>
            </a:r>
            <a:r>
              <a:rPr lang="hu-HU" sz="900" dirty="0" err="1"/>
              <a:t>prediction</a:t>
            </a:r>
            <a:r>
              <a:rPr lang="hu-HU" sz="900" dirty="0"/>
              <a:t> in LTE </a:t>
            </a:r>
            <a:r>
              <a:rPr lang="hu-HU" sz="900" dirty="0" err="1"/>
              <a:t>networks</a:t>
            </a:r>
            <a:r>
              <a:rPr lang="hu-HU" sz="900" dirty="0"/>
              <a:t> and </a:t>
            </a:r>
            <a:r>
              <a:rPr lang="hu-HU" sz="900" dirty="0" err="1"/>
              <a:t>its</a:t>
            </a:r>
            <a:r>
              <a:rPr lang="hu-HU" sz="900" dirty="0"/>
              <a:t> SON </a:t>
            </a:r>
            <a:r>
              <a:rPr lang="hu-HU" sz="900" dirty="0" err="1"/>
              <a:t>aspects</a:t>
            </a:r>
            <a:r>
              <a:rPr lang="hu-HU" sz="900" dirty="0"/>
              <a:t>." </a:t>
            </a:r>
            <a:r>
              <a:rPr lang="hu-HU" sz="900" i="1" dirty="0" err="1"/>
              <a:t>Vehicular</a:t>
            </a:r>
            <a:r>
              <a:rPr lang="hu-HU" sz="900" i="1" dirty="0"/>
              <a:t> </a:t>
            </a:r>
            <a:r>
              <a:rPr lang="hu-HU" sz="900" i="1" dirty="0" err="1"/>
              <a:t>Technology</a:t>
            </a:r>
            <a:r>
              <a:rPr lang="hu-HU" sz="900" i="1" dirty="0"/>
              <a:t> </a:t>
            </a:r>
            <a:r>
              <a:rPr lang="hu-HU" sz="900" i="1" dirty="0" err="1"/>
              <a:t>Conference</a:t>
            </a:r>
            <a:r>
              <a:rPr lang="hu-HU" sz="900" i="1" dirty="0"/>
              <a:t> (VTC Spring), 2015 IEEE 81st</a:t>
            </a:r>
            <a:r>
              <a:rPr lang="hu-HU" sz="900" dirty="0"/>
              <a:t>. IEEE, 2015.</a:t>
            </a:r>
          </a:p>
        </p:txBody>
      </p:sp>
    </p:spTree>
    <p:extLst>
      <p:ext uri="{BB962C8B-B14F-4D97-AF65-F5344CB8AC3E}">
        <p14:creationId xmlns:p14="http://schemas.microsoft.com/office/powerpoint/2010/main" val="3809727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</a:t>
            </a:r>
            <a:r>
              <a:rPr lang="en-GB" dirty="0" smtClean="0"/>
              <a:t>from </a:t>
            </a:r>
            <a:r>
              <a:rPr lang="en-GB" dirty="0"/>
              <a:t>(cyber-)physical </a:t>
            </a:r>
            <a:r>
              <a:rPr lang="en-GB" dirty="0" smtClean="0"/>
              <a:t>systems</a:t>
            </a:r>
            <a:endParaRPr lang="en-US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286482" y="971551"/>
            <a:ext cx="3886140" cy="3600450"/>
          </a:xfrm>
        </p:spPr>
        <p:txBody>
          <a:bodyPr/>
          <a:lstStyle/>
          <a:p>
            <a:r>
              <a:rPr lang="en-US" dirty="0" smtClean="0"/>
              <a:t>Largest </a:t>
            </a:r>
            <a:r>
              <a:rPr lang="hu-HU" dirty="0" smtClean="0"/>
              <a:t>Audi </a:t>
            </a:r>
            <a:r>
              <a:rPr lang="en-US" dirty="0" smtClean="0"/>
              <a:t>engine factory in </a:t>
            </a:r>
            <a:r>
              <a:rPr lang="en-US" dirty="0" err="1" smtClean="0"/>
              <a:t>Győr</a:t>
            </a:r>
            <a:endParaRPr lang="en-US" dirty="0" smtClean="0"/>
          </a:p>
          <a:p>
            <a:r>
              <a:rPr lang="en-US" dirty="0" smtClean="0"/>
              <a:t>Assembly process records all components, the operator and the force of every screwdriver, etc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They want to </a:t>
            </a:r>
            <a:r>
              <a:rPr lang="en-US" dirty="0" smtClean="0">
                <a:solidFill>
                  <a:srgbClr val="FF0000"/>
                </a:solidFill>
              </a:rPr>
              <a:t>learn</a:t>
            </a:r>
            <a:r>
              <a:rPr lang="en-US" dirty="0" smtClean="0"/>
              <a:t> how to make use of their data</a:t>
            </a:r>
            <a:endParaRPr lang="en-US" dirty="0" smtClean="0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343340" y="971551"/>
            <a:ext cx="4573191" cy="3600450"/>
          </a:xfrm>
        </p:spPr>
        <p:txBody>
          <a:bodyPr/>
          <a:lstStyle/>
          <a:p>
            <a:pPr marL="0" indent="0">
              <a:buNone/>
            </a:pPr>
            <a:r>
              <a:rPr lang="hu-HU" dirty="0" err="1" smtClean="0"/>
              <a:t>Glass</a:t>
            </a:r>
            <a:r>
              <a:rPr lang="hu-HU" dirty="0" smtClean="0"/>
              <a:t> </a:t>
            </a:r>
            <a:r>
              <a:rPr lang="hu-HU" dirty="0" err="1" smtClean="0"/>
              <a:t>coating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various</a:t>
            </a:r>
            <a:r>
              <a:rPr lang="hu-HU" dirty="0" smtClean="0"/>
              <a:t> </a:t>
            </a:r>
            <a:r>
              <a:rPr lang="hu-HU" dirty="0" err="1" smtClean="0"/>
              <a:t>metals</a:t>
            </a:r>
            <a:endParaRPr lang="en-US" dirty="0" smtClean="0"/>
          </a:p>
          <a:p>
            <a:r>
              <a:rPr lang="en-US" dirty="0" smtClean="0"/>
              <a:t>Several products in a chamber, each in a different compartment; no gas isolation between compartments</a:t>
            </a:r>
          </a:p>
          <a:p>
            <a:r>
              <a:rPr lang="en-GB" dirty="0" smtClean="0"/>
              <a:t>Physics is very complex</a:t>
            </a:r>
          </a:p>
          <a:p>
            <a:r>
              <a:rPr lang="en-GB" dirty="0" smtClean="0"/>
              <a:t>We need to </a:t>
            </a:r>
            <a:r>
              <a:rPr lang="en-GB" dirty="0" smtClean="0">
                <a:solidFill>
                  <a:srgbClr val="FF0000"/>
                </a:solidFill>
              </a:rPr>
              <a:t>teach data science </a:t>
            </a:r>
            <a:r>
              <a:rPr lang="en-GB" dirty="0" smtClean="0"/>
              <a:t>and train operators</a:t>
            </a:r>
            <a:endParaRPr lang="en-US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520" y="2791454"/>
            <a:ext cx="4103269" cy="2245550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6" y="2819228"/>
            <a:ext cx="2952983" cy="1966913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7664" y="2771776"/>
            <a:ext cx="1907878" cy="41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11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E63FA27-F9F3-4DC2-BA09-79B49054E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Coating </a:t>
            </a:r>
            <a:r>
              <a:rPr lang="en-US" dirty="0" smtClean="0"/>
              <a:t>line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xmlns="" id="{FB541E14-FDE0-4123-8609-335353FF34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400"/>
            <a:ext cx="4700516" cy="3524469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27B5BDB-721D-4418-99AB-078E27F134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046" y="914400"/>
            <a:ext cx="2081778" cy="15609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5B97C1B-6462-4FF1-95C2-70BFF3C9C6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97625" y="2805231"/>
            <a:ext cx="1682502" cy="1560927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xmlns="" id="{6E466F06-9A0F-4DCE-85CA-C8DD27EA9DD3}"/>
              </a:ext>
            </a:extLst>
          </p:cNvPr>
          <p:cNvSpPr/>
          <p:nvPr/>
        </p:nvSpPr>
        <p:spPr>
          <a:xfrm>
            <a:off x="469710" y="2004692"/>
            <a:ext cx="1228299" cy="9721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7" tIns="34279" rIns="68557" bIns="34279" rtlCol="0" anchor="ctr"/>
          <a:lstStyle/>
          <a:p>
            <a:pPr algn="ctr"/>
            <a:endParaRPr lang="en-US" sz="130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AD9938C0-96C8-43B1-B46B-B78FB9E1712E}"/>
              </a:ext>
            </a:extLst>
          </p:cNvPr>
          <p:cNvSpPr/>
          <p:nvPr/>
        </p:nvSpPr>
        <p:spPr>
          <a:xfrm>
            <a:off x="3378390" y="2048093"/>
            <a:ext cx="1733265" cy="15529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7" tIns="34279" rIns="68557" bIns="34279" rtlCol="0" anchor="ctr"/>
          <a:lstStyle/>
          <a:p>
            <a:pPr algn="ctr"/>
            <a:endParaRPr lang="en-US" sz="1300"/>
          </a:p>
        </p:txBody>
      </p: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xmlns="" id="{59B33C72-B6A3-436C-8B03-3E76F4D50E81}"/>
              </a:ext>
            </a:extLst>
          </p:cNvPr>
          <p:cNvCxnSpPr>
            <a:cxnSpLocks/>
            <a:stCxn id="13" idx="4"/>
            <a:endCxn id="14" idx="4"/>
          </p:cNvCxnSpPr>
          <p:nvPr/>
        </p:nvCxnSpPr>
        <p:spPr>
          <a:xfrm rot="16200000" flipH="1">
            <a:off x="2352336" y="1708353"/>
            <a:ext cx="624221" cy="3161164"/>
          </a:xfrm>
          <a:prstGeom prst="bentConnector3">
            <a:avLst>
              <a:gd name="adj1" fmla="val 147951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469D50D-3D2F-45DF-8D91-7EB732C9412C}"/>
              </a:ext>
            </a:extLst>
          </p:cNvPr>
          <p:cNvSpPr txBox="1"/>
          <p:nvPr/>
        </p:nvSpPr>
        <p:spPr>
          <a:xfrm>
            <a:off x="526008" y="1610631"/>
            <a:ext cx="1688910" cy="27692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</a:pPr>
            <a:r>
              <a:rPr lang="hu-HU" sz="900" dirty="0" err="1"/>
              <a:t>Power</a:t>
            </a:r>
            <a:r>
              <a:rPr lang="hu-HU" sz="900" dirty="0"/>
              <a:t> </a:t>
            </a:r>
            <a:r>
              <a:rPr lang="hu-HU" sz="900" dirty="0" err="1"/>
              <a:t>generators</a:t>
            </a:r>
            <a:r>
              <a:rPr lang="en-US" sz="900" dirty="0"/>
              <a:t> </a:t>
            </a:r>
            <a:r>
              <a:rPr lang="en-US" sz="900" dirty="0"/>
              <a:t>located across coating line from control console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90C8BE0-6154-4501-97D7-997AB510B5D4}"/>
              </a:ext>
            </a:extLst>
          </p:cNvPr>
          <p:cNvSpPr txBox="1"/>
          <p:nvPr/>
        </p:nvSpPr>
        <p:spPr>
          <a:xfrm>
            <a:off x="3360210" y="1589301"/>
            <a:ext cx="1734403" cy="4154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buClr>
                <a:schemeClr val="accent1"/>
              </a:buClr>
            </a:pPr>
            <a:r>
              <a:rPr lang="en-US" sz="1100" dirty="0"/>
              <a:t>Control console</a:t>
            </a:r>
          </a:p>
          <a:p>
            <a:pPr algn="ctr">
              <a:buClr>
                <a:schemeClr val="accent1"/>
              </a:buClr>
            </a:pPr>
            <a:r>
              <a:rPr lang="en-US" sz="800" dirty="0"/>
              <a:t>Networking and </a:t>
            </a:r>
            <a:r>
              <a:rPr lang="hu-HU" sz="800" dirty="0"/>
              <a:t>Data </a:t>
            </a:r>
            <a:r>
              <a:rPr lang="hu-HU" sz="800" dirty="0" err="1"/>
              <a:t>collection</a:t>
            </a:r>
            <a:r>
              <a:rPr lang="hu-HU" sz="800" dirty="0"/>
              <a:t> </a:t>
            </a:r>
            <a:r>
              <a:rPr lang="en-US" sz="800" dirty="0"/>
              <a:t>HW inside </a:t>
            </a:r>
            <a:r>
              <a:rPr lang="en-US" sz="800" dirty="0"/>
              <a:t>of rear doors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86B2D6E-AE79-49DB-817F-A1DD05CE0DF4}"/>
              </a:ext>
            </a:extLst>
          </p:cNvPr>
          <p:cNvSpPr txBox="1"/>
          <p:nvPr/>
        </p:nvSpPr>
        <p:spPr>
          <a:xfrm>
            <a:off x="1877136" y="3949980"/>
            <a:ext cx="1663320" cy="1384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</a:pPr>
            <a:r>
              <a:rPr lang="en-US" sz="900" dirty="0"/>
              <a:t>Ethernet </a:t>
            </a:r>
            <a:r>
              <a:rPr lang="en-US" sz="900" dirty="0"/>
              <a:t>cable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D060FE1-8F69-49FE-B42C-48A4EB723455}"/>
              </a:ext>
            </a:extLst>
          </p:cNvPr>
          <p:cNvSpPr txBox="1"/>
          <p:nvPr/>
        </p:nvSpPr>
        <p:spPr>
          <a:xfrm>
            <a:off x="7987031" y="1679862"/>
            <a:ext cx="855902" cy="27692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</a:pPr>
            <a:r>
              <a:rPr lang="en-US" sz="900" dirty="0"/>
              <a:t>Front of control console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80A1A8FC-C051-490E-B54F-150C49ECBE3F}"/>
              </a:ext>
            </a:extLst>
          </p:cNvPr>
          <p:cNvSpPr txBox="1"/>
          <p:nvPr/>
        </p:nvSpPr>
        <p:spPr>
          <a:xfrm>
            <a:off x="7716069" y="3516461"/>
            <a:ext cx="855902" cy="13846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spcBef>
                <a:spcPts val="600"/>
              </a:spcBef>
              <a:buClr>
                <a:schemeClr val="accent1"/>
              </a:buClr>
            </a:pPr>
            <a:r>
              <a:rPr lang="en-US" sz="900" dirty="0"/>
              <a:t>Control PC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2893" y="92649"/>
            <a:ext cx="1216475" cy="714803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5644" y="132907"/>
            <a:ext cx="1354853" cy="572300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5634" y="235297"/>
            <a:ext cx="1470983" cy="34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594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Kép 2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824" y="662192"/>
            <a:ext cx="2817176" cy="1727177"/>
          </a:xfrm>
          <a:prstGeom prst="rect">
            <a:avLst/>
          </a:prstGeom>
        </p:spPr>
      </p:pic>
      <p:sp>
        <p:nvSpPr>
          <p:cNvPr id="4" name="TextBox 3" hidden="1"/>
          <p:cNvSpPr txBox="1"/>
          <p:nvPr>
            <p:custDataLst>
              <p:tags r:id="rId2"/>
            </p:custDataLst>
          </p:nvPr>
        </p:nvSpPr>
        <p:spPr>
          <a:xfrm>
            <a:off x="-1" y="1080168"/>
            <a:ext cx="0" cy="3473439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none" lIns="0" tIns="0" rIns="0" bIns="0" rtlCol="0" anchor="t">
            <a:noAutofit/>
          </a:bodyPr>
          <a:lstStyle/>
          <a:p>
            <a:pPr defTabSz="761561">
              <a:lnSpc>
                <a:spcPts val="1915"/>
              </a:lnSpc>
            </a:pPr>
            <a:endParaRPr lang="en-GB" sz="1100" dirty="0">
              <a:solidFill>
                <a:prstClr val="black"/>
              </a:solidFill>
              <a:latin typeface="Bosch Office Sans" panose="020B0604020202020204" pitchFamily="34" charset="0"/>
            </a:endParaRPr>
          </a:p>
        </p:txBody>
      </p:sp>
      <p:pic>
        <p:nvPicPr>
          <p:cNvPr id="18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58"/>
          <a:stretch/>
        </p:blipFill>
        <p:spPr>
          <a:xfrm>
            <a:off x="738270" y="3024990"/>
            <a:ext cx="5314809" cy="1896636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2843807" y="3597597"/>
            <a:ext cx="1404156" cy="3779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342734">
              <a:lnSpc>
                <a:spcPts val="863"/>
              </a:lnSpc>
              <a:spcBef>
                <a:spcPts val="188"/>
              </a:spcBef>
            </a:pPr>
            <a:r>
              <a:rPr lang="hu-HU" sz="1200" dirty="0" err="1"/>
              <a:t>Transfer</a:t>
            </a:r>
            <a:r>
              <a:rPr lang="hu-HU" sz="1200" dirty="0"/>
              <a:t> </a:t>
            </a:r>
            <a:r>
              <a:rPr lang="hu-HU" sz="1200" dirty="0" err="1"/>
              <a:t>Pressure</a:t>
            </a:r>
            <a:endParaRPr lang="hu-HU" sz="1200" dirty="0"/>
          </a:p>
        </p:txBody>
      </p:sp>
      <p:pic>
        <p:nvPicPr>
          <p:cNvPr id="19" name="Picture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70" y="1425389"/>
            <a:ext cx="5285924" cy="1773308"/>
          </a:xfrm>
          <a:prstGeom prst="rect">
            <a:avLst/>
          </a:prstGeom>
        </p:spPr>
      </p:pic>
      <p:sp>
        <p:nvSpPr>
          <p:cNvPr id="20" name="Szövegdoboz 19"/>
          <p:cNvSpPr txBox="1"/>
          <p:nvPr/>
        </p:nvSpPr>
        <p:spPr>
          <a:xfrm>
            <a:off x="3680901" y="2328786"/>
            <a:ext cx="1404156" cy="3779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342734">
              <a:lnSpc>
                <a:spcPts val="863"/>
              </a:lnSpc>
              <a:spcBef>
                <a:spcPts val="188"/>
              </a:spcBef>
            </a:pPr>
            <a:r>
              <a:rPr lang="hu-HU" sz="1200" dirty="0" err="1"/>
              <a:t>Vacuum</a:t>
            </a:r>
            <a:r>
              <a:rPr lang="hu-HU" sz="1200" dirty="0"/>
              <a:t> </a:t>
            </a:r>
            <a:r>
              <a:rPr lang="hu-HU" sz="1200" dirty="0" err="1"/>
              <a:t>Pressure</a:t>
            </a:r>
            <a:endParaRPr lang="hu-HU" sz="1200" dirty="0"/>
          </a:p>
        </p:txBody>
      </p:sp>
      <p:sp>
        <p:nvSpPr>
          <p:cNvPr id="2" name="Rectangle 1"/>
          <p:cNvSpPr/>
          <p:nvPr/>
        </p:nvSpPr>
        <p:spPr>
          <a:xfrm>
            <a:off x="261292" y="864268"/>
            <a:ext cx="6860225" cy="715558"/>
          </a:xfrm>
          <a:prstGeom prst="rect">
            <a:avLst/>
          </a:prstGeom>
        </p:spPr>
        <p:txBody>
          <a:bodyPr wrap="square" lIns="68557" tIns="34279" rIns="68557" bIns="34279">
            <a:spAutoFit/>
          </a:bodyPr>
          <a:lstStyle/>
          <a:p>
            <a:pPr marL="214218" indent="-214218">
              <a:buFont typeface="Arial" panose="020B0604020202020204" pitchFamily="34" charset="0"/>
              <a:buChar char="•"/>
            </a:pPr>
            <a:r>
              <a:rPr lang="hu-HU" dirty="0" err="1">
                <a:latin typeface="Lato Regular"/>
                <a:cs typeface="Lato Regular"/>
              </a:rPr>
              <a:t>Multiple</a:t>
            </a:r>
            <a:r>
              <a:rPr lang="hu-HU" dirty="0">
                <a:latin typeface="Lato Regular"/>
                <a:cs typeface="Lato Regular"/>
              </a:rPr>
              <a:t> </a:t>
            </a:r>
            <a:r>
              <a:rPr lang="hu-HU" dirty="0" err="1" smtClean="0">
                <a:latin typeface="Lato Regular"/>
                <a:cs typeface="Lato Regular"/>
              </a:rPr>
              <a:t>time</a:t>
            </a:r>
            <a:r>
              <a:rPr lang="hu-HU" dirty="0" smtClean="0">
                <a:latin typeface="Lato Regular"/>
                <a:cs typeface="Lato Regular"/>
              </a:rPr>
              <a:t> series</a:t>
            </a:r>
            <a:r>
              <a:rPr lang="hu-HU" dirty="0">
                <a:latin typeface="Lato Regular"/>
                <a:cs typeface="Lato Regular"/>
              </a:rPr>
              <a:t>, 500+ measurements in each: many, many data points</a:t>
            </a:r>
          </a:p>
          <a:p>
            <a:pPr marL="214218" indent="-214218">
              <a:buFont typeface="Arial" panose="020B0604020202020204" pitchFamily="34" charset="0"/>
              <a:buChar char="•"/>
            </a:pPr>
            <a:r>
              <a:rPr lang="hu-HU" dirty="0">
                <a:latin typeface="Lato Regular"/>
                <a:cs typeface="Lato Regular"/>
              </a:rPr>
              <a:t>Features of </a:t>
            </a:r>
            <a:r>
              <a:rPr lang="hu-HU" dirty="0" err="1">
                <a:latin typeface="Lato Regular"/>
                <a:cs typeface="Lato Regular"/>
              </a:rPr>
              <a:t>transfer</a:t>
            </a:r>
            <a:r>
              <a:rPr lang="hu-HU" dirty="0">
                <a:latin typeface="Lato Regular"/>
                <a:cs typeface="Lato Regular"/>
              </a:rPr>
              <a:t> </a:t>
            </a:r>
            <a:r>
              <a:rPr lang="hu-HU" dirty="0" err="1">
                <a:latin typeface="Lato Regular"/>
                <a:cs typeface="Lato Regular"/>
              </a:rPr>
              <a:t>graph</a:t>
            </a:r>
            <a:r>
              <a:rPr lang="hu-HU" dirty="0">
                <a:latin typeface="Lato Regular"/>
                <a:cs typeface="Lato Regular"/>
              </a:rPr>
              <a:t> </a:t>
            </a:r>
            <a:r>
              <a:rPr lang="en-GB" dirty="0" smtClean="0">
                <a:latin typeface="Lato Regular"/>
                <a:cs typeface="Lato Regular"/>
              </a:rPr>
              <a:t>measurement series</a:t>
            </a:r>
            <a:endParaRPr lang="hu-HU" dirty="0">
              <a:latin typeface="Lato Regular"/>
              <a:cs typeface="Lato Regular"/>
            </a:endParaRPr>
          </a:p>
          <a:p>
            <a:pPr marL="214218" indent="-214218">
              <a:buFont typeface="Arial" panose="020B0604020202020204" pitchFamily="34" charset="0"/>
              <a:buChar char="•"/>
            </a:pPr>
            <a:r>
              <a:rPr lang="hu-HU" dirty="0" err="1" smtClean="0">
                <a:latin typeface="Lato Regular"/>
                <a:cs typeface="Lato Regular"/>
              </a:rPr>
              <a:t>In</a:t>
            </a:r>
            <a:r>
              <a:rPr lang="hu-HU" dirty="0" smtClean="0">
                <a:latin typeface="Lato Regular"/>
                <a:cs typeface="Lato Regular"/>
              </a:rPr>
              <a:t> </a:t>
            </a:r>
            <a:r>
              <a:rPr lang="hu-HU" dirty="0">
                <a:latin typeface="Lato Regular"/>
                <a:cs typeface="Lato Regular"/>
              </a:rPr>
              <a:t>the end, ~50 features in the final classification data</a:t>
            </a:r>
          </a:p>
        </p:txBody>
      </p:sp>
      <p:pic>
        <p:nvPicPr>
          <p:cNvPr id="13" name="Picture 14" descr="imgres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8234" y="520057"/>
            <a:ext cx="886568" cy="209114"/>
          </a:xfrm>
          <a:prstGeom prst="rect">
            <a:avLst/>
          </a:prstGeom>
        </p:spPr>
      </p:pic>
      <p:sp>
        <p:nvSpPr>
          <p:cNvPr id="8" name="Ellipszis 7"/>
          <p:cNvSpPr/>
          <p:nvPr/>
        </p:nvSpPr>
        <p:spPr>
          <a:xfrm>
            <a:off x="1092173" y="4276165"/>
            <a:ext cx="914638" cy="400050"/>
          </a:xfrm>
          <a:prstGeom prst="ellipse">
            <a:avLst/>
          </a:prstGeom>
          <a:noFill/>
          <a:ln w="38100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7" tIns="34279" rIns="68557" bIns="34279" rtlCol="0" anchor="ctr"/>
          <a:lstStyle/>
          <a:p>
            <a:pPr algn="ctr">
              <a:lnSpc>
                <a:spcPct val="90000"/>
              </a:lnSpc>
            </a:pPr>
            <a:endParaRPr lang="hu-HU" dirty="0" smtClean="0"/>
          </a:p>
        </p:txBody>
      </p:sp>
      <p:cxnSp>
        <p:nvCxnSpPr>
          <p:cNvPr id="11" name="Egyenes összekötő nyíllal 10"/>
          <p:cNvCxnSpPr>
            <a:endCxn id="8" idx="0"/>
          </p:cNvCxnSpPr>
          <p:nvPr/>
        </p:nvCxnSpPr>
        <p:spPr>
          <a:xfrm>
            <a:off x="574008" y="3284444"/>
            <a:ext cx="975484" cy="991721"/>
          </a:xfrm>
          <a:prstGeom prst="straightConnector1">
            <a:avLst/>
          </a:prstGeom>
          <a:noFill/>
          <a:ln w="38100">
            <a:solidFill>
              <a:schemeClr val="accent3"/>
            </a:solidFill>
            <a:miter lim="800000"/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4" name="Szövegdoboz 13"/>
          <p:cNvSpPr txBox="1"/>
          <p:nvPr/>
        </p:nvSpPr>
        <p:spPr>
          <a:xfrm>
            <a:off x="234700" y="3024990"/>
            <a:ext cx="1314792" cy="3429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90000"/>
              </a:lnSpc>
            </a:pPr>
            <a:r>
              <a:rPr lang="hu-HU" dirty="0" err="1" smtClean="0"/>
              <a:t>Filling</a:t>
            </a:r>
            <a:r>
              <a:rPr lang="hu-HU" dirty="0" smtClean="0"/>
              <a:t> </a:t>
            </a:r>
            <a:r>
              <a:rPr lang="hu-HU" dirty="0" err="1" smtClean="0"/>
              <a:t>pressure</a:t>
            </a:r>
            <a:endParaRPr lang="hu-HU" dirty="0" smtClean="0"/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256" y="2389369"/>
            <a:ext cx="3148592" cy="2532256"/>
          </a:xfrm>
          <a:prstGeom prst="rect">
            <a:avLst/>
          </a:prstGeom>
        </p:spPr>
      </p:pic>
      <p:sp>
        <p:nvSpPr>
          <p:cNvPr id="22" name="Cím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162800" cy="571500"/>
          </a:xfrm>
        </p:spPr>
        <p:txBody>
          <a:bodyPr/>
          <a:lstStyle/>
          <a:p>
            <a:r>
              <a:rPr lang="hu-HU" sz="3000" dirty="0"/>
              <a:t>M</a:t>
            </a:r>
            <a:r>
              <a:rPr lang="en-US" sz="3000" dirty="0" err="1"/>
              <a:t>olding</a:t>
            </a:r>
            <a:r>
              <a:rPr lang="hu-HU" sz="3000" dirty="0"/>
              <a:t> </a:t>
            </a:r>
            <a:r>
              <a:rPr lang="hu-HU" sz="3000" dirty="0" err="1"/>
              <a:t>electronic</a:t>
            </a:r>
            <a:r>
              <a:rPr lang="hu-HU" sz="3000" dirty="0"/>
              <a:t> </a:t>
            </a:r>
            <a:r>
              <a:rPr lang="hu-HU" sz="3000" dirty="0" err="1"/>
              <a:t>components</a:t>
            </a:r>
            <a:endParaRPr lang="en-US" sz="3000" dirty="0"/>
          </a:p>
        </p:txBody>
      </p:sp>
      <p:sp>
        <p:nvSpPr>
          <p:cNvPr id="24" name="Téglalap 23"/>
          <p:cNvSpPr/>
          <p:nvPr/>
        </p:nvSpPr>
        <p:spPr>
          <a:xfrm>
            <a:off x="0" y="474339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000" dirty="0"/>
              <a:t>Mándli, Anna, Róbert </a:t>
            </a:r>
            <a:r>
              <a:rPr lang="hu-HU" sz="1000" dirty="0" err="1"/>
              <a:t>Pálovics</a:t>
            </a:r>
            <a:r>
              <a:rPr lang="hu-HU" sz="1000" dirty="0"/>
              <a:t>, Mátyás </a:t>
            </a:r>
            <a:r>
              <a:rPr lang="hu-HU" sz="1000" dirty="0" err="1"/>
              <a:t>Susits</a:t>
            </a:r>
            <a:r>
              <a:rPr lang="hu-HU" sz="1000" dirty="0"/>
              <a:t>, and András A. Benczúr. "Time Series </a:t>
            </a:r>
            <a:r>
              <a:rPr lang="hu-HU" sz="1000" dirty="0" err="1"/>
              <a:t>Classification</a:t>
            </a:r>
            <a:r>
              <a:rPr lang="hu-HU" sz="1000" dirty="0"/>
              <a:t> </a:t>
            </a:r>
            <a:r>
              <a:rPr lang="hu-HU" sz="1000" dirty="0" err="1"/>
              <a:t>for</a:t>
            </a:r>
            <a:r>
              <a:rPr lang="hu-HU" sz="1000" dirty="0"/>
              <a:t> </a:t>
            </a:r>
            <a:r>
              <a:rPr lang="hu-HU" sz="1000" dirty="0" err="1"/>
              <a:t>Scrap</a:t>
            </a:r>
            <a:r>
              <a:rPr lang="hu-HU" sz="1000" dirty="0"/>
              <a:t> </a:t>
            </a:r>
            <a:r>
              <a:rPr lang="hu-HU" sz="1000" dirty="0" err="1"/>
              <a:t>Rate</a:t>
            </a:r>
            <a:r>
              <a:rPr lang="hu-HU" sz="1000" dirty="0"/>
              <a:t> </a:t>
            </a:r>
            <a:r>
              <a:rPr lang="hu-HU" sz="1000" dirty="0" err="1"/>
              <a:t>Prediction</a:t>
            </a:r>
            <a:r>
              <a:rPr lang="hu-HU" sz="1000" dirty="0"/>
              <a:t> in </a:t>
            </a:r>
            <a:r>
              <a:rPr lang="hu-HU" sz="1000" dirty="0" err="1"/>
              <a:t>Transfer</a:t>
            </a:r>
            <a:r>
              <a:rPr lang="hu-HU" sz="1000" dirty="0"/>
              <a:t> </a:t>
            </a:r>
            <a:r>
              <a:rPr lang="hu-HU" sz="1000" dirty="0" err="1"/>
              <a:t>Molding</a:t>
            </a:r>
            <a:r>
              <a:rPr lang="hu-HU" sz="1000" dirty="0" smtClean="0"/>
              <a:t>.” </a:t>
            </a:r>
            <a:endParaRPr lang="en-GB" sz="1000" dirty="0" smtClean="0"/>
          </a:p>
          <a:p>
            <a:r>
              <a:rPr lang="en-US" sz="1000" dirty="0" smtClean="0"/>
              <a:t>3rd </a:t>
            </a:r>
            <a:r>
              <a:rPr lang="en-US" sz="1000" dirty="0"/>
              <a:t>SIGKDD Workshop on Mining and Learning from Time Series </a:t>
            </a:r>
            <a:r>
              <a:rPr lang="en-US" sz="1000" dirty="0" smtClean="0"/>
              <a:t>Held </a:t>
            </a:r>
            <a:r>
              <a:rPr lang="en-US" sz="1000" dirty="0"/>
              <a:t>in conjunction with </a:t>
            </a:r>
            <a:r>
              <a:rPr lang="en-US" sz="1000" dirty="0" smtClean="0">
                <a:hlinkClick r:id="rId11"/>
              </a:rPr>
              <a:t>KDD'17</a:t>
            </a:r>
            <a:r>
              <a:rPr lang="hu-HU" sz="1000" dirty="0" smtClean="0"/>
              <a:t> </a:t>
            </a:r>
            <a:r>
              <a:rPr lang="en-US" sz="1000" dirty="0" smtClean="0"/>
              <a:t>Aug </a:t>
            </a:r>
            <a:r>
              <a:rPr lang="en-US" sz="1000" dirty="0"/>
              <a:t>14, 2017 - Halifax, Nova Scotia, </a:t>
            </a:r>
            <a:r>
              <a:rPr lang="en-US" sz="1000" dirty="0" smtClean="0"/>
              <a:t>Canada</a:t>
            </a:r>
            <a:endParaRPr lang="en-US" sz="1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2887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Not just deep learning</a:t>
            </a:r>
          </a:p>
          <a:p>
            <a:r>
              <a:rPr lang="en-GB" dirty="0" smtClean="0"/>
              <a:t>Must be application </a:t>
            </a:r>
            <a:r>
              <a:rPr lang="en-GB" dirty="0"/>
              <a:t>driven</a:t>
            </a:r>
          </a:p>
          <a:p>
            <a:r>
              <a:rPr lang="en-GB" dirty="0" smtClean="0"/>
              <a:t>Data is key</a:t>
            </a:r>
          </a:p>
          <a:p>
            <a:r>
              <a:rPr lang="en-GB" dirty="0" smtClean="0"/>
              <a:t>Consider regulations, policies, ethics</a:t>
            </a:r>
          </a:p>
          <a:p>
            <a:endParaRPr lang="en-GB" dirty="0"/>
          </a:p>
          <a:p>
            <a:r>
              <a:rPr lang="en-GB" dirty="0"/>
              <a:t>Use our Human Capital</a:t>
            </a:r>
          </a:p>
          <a:p>
            <a:pPr lvl="1"/>
            <a:r>
              <a:rPr lang="en-GB" dirty="0"/>
              <a:t>Theoretical mathematics, networks, …</a:t>
            </a:r>
          </a:p>
          <a:p>
            <a:pPr lvl="1"/>
            <a:r>
              <a:rPr lang="en-GB" dirty="0"/>
              <a:t>Attract and train young </a:t>
            </a:r>
            <a:r>
              <a:rPr lang="en-GB" dirty="0" smtClean="0"/>
              <a:t>talents</a:t>
            </a:r>
          </a:p>
          <a:p>
            <a:pPr lvl="1"/>
            <a:endParaRPr lang="en-GB" dirty="0"/>
          </a:p>
          <a:p>
            <a:r>
              <a:rPr lang="en-GB" dirty="0" smtClean="0"/>
              <a:t>Outreach and impact</a:t>
            </a:r>
          </a:p>
          <a:p>
            <a:pPr lvl="1"/>
            <a:r>
              <a:rPr lang="en-GB" dirty="0" smtClean="0"/>
              <a:t>Events, demos and coordination key in especially in the first year</a:t>
            </a:r>
            <a:endParaRPr lang="en-GB" dirty="0"/>
          </a:p>
          <a:p>
            <a:endParaRPr lang="en-GB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243" y="886354"/>
            <a:ext cx="3869746" cy="362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4549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243;p39"/>
          <p:cNvPicPr preferRelativeResize="0"/>
          <p:nvPr/>
        </p:nvPicPr>
        <p:blipFill rotWithShape="1">
          <a:blip r:embed="rId2">
            <a:alphaModFix/>
          </a:blip>
          <a:srcRect l="5800" r="8765"/>
          <a:stretch/>
        </p:blipFill>
        <p:spPr>
          <a:xfrm rot="5400000">
            <a:off x="218647" y="2700611"/>
            <a:ext cx="2277950" cy="216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SZTAKI Test beds</a:t>
            </a:r>
            <a:endParaRPr lang="en-GB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47" y="894010"/>
            <a:ext cx="2902190" cy="2176643"/>
          </a:xfrm>
          <a:prstGeom prst="rect">
            <a:avLst/>
          </a:prstGeom>
        </p:spPr>
      </p:pic>
      <p:pic>
        <p:nvPicPr>
          <p:cNvPr id="7" name="Google Shape;240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2420" y="1059763"/>
            <a:ext cx="2101632" cy="3726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42;p39"/>
          <p:cNvPicPr preferRelativeResize="0"/>
          <p:nvPr/>
        </p:nvPicPr>
        <p:blipFill rotWithShape="1">
          <a:blip r:embed="rId5">
            <a:alphaModFix/>
          </a:blip>
          <a:srcRect t="17395" b="12290"/>
          <a:stretch/>
        </p:blipFill>
        <p:spPr>
          <a:xfrm>
            <a:off x="2509087" y="2645127"/>
            <a:ext cx="4329376" cy="228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652" y="893994"/>
            <a:ext cx="3483143" cy="162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272" y="171450"/>
            <a:ext cx="6856214" cy="1165860"/>
          </a:xfrm>
        </p:spPr>
        <p:txBody>
          <a:bodyPr/>
          <a:lstStyle/>
          <a:p>
            <a:r>
              <a:rPr lang="en-US" dirty="0" smtClean="0">
                <a:latin typeface="Arial"/>
                <a:cs typeface="Arial"/>
              </a:rPr>
              <a:t>Questions?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617" y="1644521"/>
            <a:ext cx="4457700" cy="891540"/>
          </a:xfrm>
        </p:spPr>
        <p:txBody>
          <a:bodyPr/>
          <a:lstStyle/>
          <a:p>
            <a:r>
              <a:rPr lang="hu-HU" sz="1800" b="1" dirty="0">
                <a:latin typeface="Arial"/>
                <a:cs typeface="Arial"/>
              </a:rPr>
              <a:t>András</a:t>
            </a:r>
            <a:r>
              <a:rPr lang="en-GB" sz="1800" b="1" dirty="0">
                <a:latin typeface="Arial"/>
                <a:cs typeface="Arial"/>
              </a:rPr>
              <a:t> </a:t>
            </a:r>
            <a:r>
              <a:rPr lang="hu-HU" sz="1800" b="1" dirty="0">
                <a:latin typeface="Arial"/>
                <a:cs typeface="Arial"/>
              </a:rPr>
              <a:t>Benczúr</a:t>
            </a:r>
            <a:endParaRPr lang="hu-HU" sz="1800" dirty="0">
              <a:latin typeface="Arial"/>
              <a:cs typeface="Arial"/>
            </a:endParaRPr>
          </a:p>
          <a:p>
            <a:r>
              <a:rPr lang="en-US" sz="1800" dirty="0">
                <a:latin typeface="Arial"/>
                <a:cs typeface="Arial"/>
              </a:rPr>
              <a:t>SZTAKI</a:t>
            </a:r>
          </a:p>
          <a:p>
            <a:r>
              <a:rPr lang="en-US" sz="1800" dirty="0">
                <a:latin typeface="Arial"/>
                <a:cs typeface="Arial"/>
              </a:rPr>
              <a:t>Big Data – </a:t>
            </a:r>
            <a:r>
              <a:rPr lang="en-US" sz="1800" dirty="0">
                <a:latin typeface="Arial"/>
                <a:cs typeface="Arial"/>
              </a:rPr>
              <a:t>Momentum Group</a:t>
            </a:r>
            <a:endParaRPr lang="hu-HU" sz="1800" dirty="0">
              <a:latin typeface="Arial"/>
              <a:cs typeface="Arial"/>
            </a:endParaRPr>
          </a:p>
        </p:txBody>
      </p:sp>
      <p:pic>
        <p:nvPicPr>
          <p:cNvPr id="7" name="Kép 16" descr="AndrasBenczur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8292" y="2788746"/>
            <a:ext cx="810815" cy="104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32222" r="3334" b="3333"/>
          <a:stretch/>
        </p:blipFill>
        <p:spPr>
          <a:xfrm>
            <a:off x="3371852" y="1428751"/>
            <a:ext cx="5470340" cy="293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41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Apologies</a:t>
            </a:r>
            <a:endParaRPr lang="en-GB" dirty="0"/>
          </a:p>
        </p:txBody>
      </p:sp>
      <p:sp>
        <p:nvSpPr>
          <p:cNvPr id="5" name="Alcím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Project and partnership under construction</a:t>
            </a:r>
          </a:p>
          <a:p>
            <a:r>
              <a:rPr lang="en-GB" dirty="0" smtClean="0"/>
              <a:t>In this talk, mostly SZTAKI references</a:t>
            </a:r>
            <a:endParaRPr lang="en-GB" dirty="0"/>
          </a:p>
        </p:txBody>
      </p:sp>
      <p:pic>
        <p:nvPicPr>
          <p:cNvPr id="6" name="Picture 2" descr="Képtalálat a következőre: „under construction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855" y="2171700"/>
            <a:ext cx="1736558" cy="173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43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Part I</a:t>
            </a:r>
            <a:br>
              <a:rPr lang="en-GB" dirty="0" smtClean="0"/>
            </a:br>
            <a:r>
              <a:rPr lang="en-GB" dirty="0" smtClean="0"/>
              <a:t>Technology</a:t>
            </a:r>
            <a:endParaRPr lang="en-GB" dirty="0"/>
          </a:p>
        </p:txBody>
      </p:sp>
      <p:sp>
        <p:nvSpPr>
          <p:cNvPr id="6" name="Szöveg helye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7819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b/be/Tensor_Processing_Unit_3.0.jpg"/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474" b="6735"/>
          <a:stretch/>
        </p:blipFill>
        <p:spPr bwMode="auto">
          <a:xfrm>
            <a:off x="-8104" y="-1"/>
            <a:ext cx="9152107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8650" y="39061"/>
            <a:ext cx="7997992" cy="994200"/>
          </a:xfrm>
        </p:spPr>
        <p:txBody>
          <a:bodyPr/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Artificial Intelligence from a Model Developer’s perspective</a:t>
            </a:r>
            <a:endParaRPr lang="hu-HU" sz="2400" dirty="0">
              <a:solidFill>
                <a:srgbClr val="002060"/>
              </a:solidFill>
            </a:endParaRP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1" y="923876"/>
            <a:ext cx="3886200" cy="3263400"/>
          </a:xfrm>
        </p:spPr>
        <p:txBody>
          <a:bodyPr/>
          <a:lstStyle/>
          <a:p>
            <a:pPr marL="139622" indent="0">
              <a:buNone/>
            </a:pPr>
            <a:r>
              <a:rPr lang="en-GB" sz="1800" dirty="0">
                <a:solidFill>
                  <a:srgbClr val="002060"/>
                </a:solidFill>
              </a:rPr>
              <a:t>Scientific and technological breakthrough:</a:t>
            </a:r>
            <a:endParaRPr lang="hu-HU" sz="1800" dirty="0">
              <a:solidFill>
                <a:srgbClr val="002060"/>
              </a:solidFill>
            </a:endParaRPr>
          </a:p>
          <a:p>
            <a:r>
              <a:rPr lang="en-GB" sz="1800" dirty="0">
                <a:solidFill>
                  <a:srgbClr val="002060"/>
                </a:solidFill>
              </a:rPr>
              <a:t>Tricks for </a:t>
            </a:r>
            <a:r>
              <a:rPr lang="en-GB" sz="1800" dirty="0" err="1">
                <a:solidFill>
                  <a:srgbClr val="002060"/>
                </a:solidFill>
              </a:rPr>
              <a:t>traning</a:t>
            </a:r>
            <a:r>
              <a:rPr lang="en-GB" sz="1800" dirty="0">
                <a:solidFill>
                  <a:srgbClr val="002060"/>
                </a:solidFill>
              </a:rPr>
              <a:t>, optimization </a:t>
            </a:r>
            <a:r>
              <a:rPr lang="hu-HU" sz="1800" dirty="0">
                <a:solidFill>
                  <a:srgbClr val="002060"/>
                </a:solidFill>
              </a:rPr>
              <a:t>(</a:t>
            </a:r>
            <a:r>
              <a:rPr lang="hu-HU" sz="1800" dirty="0" err="1">
                <a:solidFill>
                  <a:srgbClr val="002060"/>
                </a:solidFill>
              </a:rPr>
              <a:t>ReLU</a:t>
            </a:r>
            <a:r>
              <a:rPr lang="hu-HU" sz="1800" dirty="0">
                <a:solidFill>
                  <a:srgbClr val="002060"/>
                </a:solidFill>
              </a:rPr>
              <a:t> </a:t>
            </a:r>
            <a:r>
              <a:rPr lang="en-GB" sz="1800" dirty="0">
                <a:solidFill>
                  <a:srgbClr val="002060"/>
                </a:solidFill>
              </a:rPr>
              <a:t>activation</a:t>
            </a:r>
            <a:r>
              <a:rPr lang="hu-HU" sz="1800" dirty="0">
                <a:solidFill>
                  <a:srgbClr val="002060"/>
                </a:solidFill>
              </a:rPr>
              <a:t>, </a:t>
            </a:r>
            <a:r>
              <a:rPr lang="hu-HU" sz="1800" dirty="0" err="1">
                <a:solidFill>
                  <a:srgbClr val="002060"/>
                </a:solidFill>
              </a:rPr>
              <a:t>dropout</a:t>
            </a:r>
            <a:r>
              <a:rPr lang="hu-HU" sz="1800" dirty="0">
                <a:solidFill>
                  <a:srgbClr val="002060"/>
                </a:solidFill>
              </a:rPr>
              <a:t>, …)</a:t>
            </a:r>
          </a:p>
          <a:p>
            <a:r>
              <a:rPr lang="hu-HU" sz="1800" dirty="0">
                <a:solidFill>
                  <a:srgbClr val="002060"/>
                </a:solidFill>
              </a:rPr>
              <a:t>GPU</a:t>
            </a:r>
            <a:endParaRPr lang="hu-HU" sz="1800" dirty="0">
              <a:solidFill>
                <a:srgbClr val="002060"/>
              </a:solidFill>
            </a:endParaRPr>
          </a:p>
          <a:p>
            <a:r>
              <a:rPr lang="en-GB" sz="1800" dirty="0">
                <a:solidFill>
                  <a:srgbClr val="002060"/>
                </a:solidFill>
              </a:rPr>
              <a:t>Distributed processing, </a:t>
            </a:r>
            <a:r>
              <a:rPr lang="en-GB" sz="1800" dirty="0" err="1">
                <a:solidFill>
                  <a:srgbClr val="002060"/>
                </a:solidFill>
              </a:rPr>
              <a:t>e.g</a:t>
            </a:r>
            <a:r>
              <a:rPr lang="hu-HU" sz="1800" dirty="0">
                <a:solidFill>
                  <a:srgbClr val="002060"/>
                </a:solidFill>
              </a:rPr>
              <a:t>. </a:t>
            </a:r>
            <a:r>
              <a:rPr lang="hu-HU" sz="1800" dirty="0" err="1">
                <a:solidFill>
                  <a:srgbClr val="002060"/>
                </a:solidFill>
              </a:rPr>
              <a:t>Google</a:t>
            </a:r>
            <a:r>
              <a:rPr lang="hu-HU" sz="1800" dirty="0">
                <a:solidFill>
                  <a:srgbClr val="002060"/>
                </a:solidFill>
              </a:rPr>
              <a:t> </a:t>
            </a:r>
            <a:r>
              <a:rPr lang="hu-HU" sz="1800" dirty="0" err="1">
                <a:solidFill>
                  <a:srgbClr val="002060"/>
                </a:solidFill>
              </a:rPr>
              <a:t>MapReduce</a:t>
            </a:r>
            <a:endParaRPr lang="hu-HU" sz="1800" dirty="0">
              <a:solidFill>
                <a:srgbClr val="002060"/>
              </a:solidFill>
            </a:endParaRPr>
          </a:p>
          <a:p>
            <a:pPr marL="139622" indent="0">
              <a:buNone/>
            </a:pPr>
            <a:r>
              <a:rPr lang="en-GB" sz="1800" dirty="0">
                <a:solidFill>
                  <a:srgbClr val="002060"/>
                </a:solidFill>
              </a:rPr>
              <a:t>Smart tricks, better </a:t>
            </a:r>
            <a:r>
              <a:rPr lang="en-GB" sz="1800" dirty="0" err="1">
                <a:solidFill>
                  <a:srgbClr val="002060"/>
                </a:solidFill>
              </a:rPr>
              <a:t>hw-sw</a:t>
            </a:r>
            <a:r>
              <a:rPr lang="en-GB" sz="1800" dirty="0">
                <a:solidFill>
                  <a:srgbClr val="002060"/>
                </a:solidFill>
              </a:rPr>
              <a:t> solutions but theory existed back at least </a:t>
            </a:r>
            <a:r>
              <a:rPr lang="hu-HU" sz="1800" dirty="0">
                <a:solidFill>
                  <a:srgbClr val="002060"/>
                </a:solidFill>
              </a:rPr>
              <a:t>20</a:t>
            </a:r>
            <a:r>
              <a:rPr lang="en-GB" sz="1800" dirty="0">
                <a:solidFill>
                  <a:srgbClr val="002060"/>
                </a:solidFill>
              </a:rPr>
              <a:t> years</a:t>
            </a:r>
            <a:endParaRPr lang="hu-HU" sz="1800" dirty="0">
              <a:solidFill>
                <a:srgbClr val="002060"/>
              </a:solidFill>
            </a:endParaRPr>
          </a:p>
        </p:txBody>
      </p:sp>
      <p:sp>
        <p:nvSpPr>
          <p:cNvPr id="4" name="Szöveg helye 3"/>
          <p:cNvSpPr>
            <a:spLocks noGrp="1"/>
          </p:cNvSpPr>
          <p:nvPr>
            <p:ph type="body" idx="2"/>
          </p:nvPr>
        </p:nvSpPr>
        <p:spPr>
          <a:xfrm>
            <a:off x="4629150" y="923876"/>
            <a:ext cx="3886200" cy="3263400"/>
          </a:xfrm>
        </p:spPr>
        <p:txBody>
          <a:bodyPr/>
          <a:lstStyle/>
          <a:p>
            <a:pPr marL="139622" indent="0">
              <a:buNone/>
            </a:pPr>
            <a:r>
              <a:rPr lang="en-GB" sz="1800" dirty="0">
                <a:solidFill>
                  <a:srgbClr val="002060"/>
                </a:solidFill>
              </a:rPr>
              <a:t>Main ingredient</a:t>
            </a:r>
            <a:endParaRPr lang="hu-HU" sz="1800" dirty="0">
              <a:solidFill>
                <a:srgbClr val="002060"/>
              </a:solidFill>
            </a:endParaRPr>
          </a:p>
          <a:p>
            <a:r>
              <a:rPr lang="en-GB" sz="1800" b="1" dirty="0">
                <a:solidFill>
                  <a:srgbClr val="002060"/>
                </a:solidFill>
              </a:rPr>
              <a:t>Huge training data</a:t>
            </a:r>
            <a:endParaRPr lang="hu-HU" sz="1800" b="1" dirty="0">
              <a:solidFill>
                <a:srgbClr val="002060"/>
              </a:solidFill>
            </a:endParaRPr>
          </a:p>
          <a:p>
            <a:r>
              <a:rPr lang="en-GB" sz="1800" dirty="0">
                <a:solidFill>
                  <a:srgbClr val="002060"/>
                </a:solidFill>
              </a:rPr>
              <a:t>Billion-user systems </a:t>
            </a:r>
            <a:r>
              <a:rPr lang="hu-HU" sz="1800" dirty="0">
                <a:solidFill>
                  <a:srgbClr val="002060"/>
                </a:solidFill>
              </a:rPr>
              <a:t>(</a:t>
            </a:r>
            <a:r>
              <a:rPr lang="hu-HU" sz="1800" dirty="0" err="1">
                <a:solidFill>
                  <a:srgbClr val="002060"/>
                </a:solidFill>
              </a:rPr>
              <a:t>Google</a:t>
            </a:r>
            <a:r>
              <a:rPr lang="hu-HU" sz="1800" dirty="0">
                <a:solidFill>
                  <a:srgbClr val="002060"/>
                </a:solidFill>
              </a:rPr>
              <a:t>, </a:t>
            </a:r>
            <a:r>
              <a:rPr lang="hu-HU" sz="1800" dirty="0" err="1">
                <a:solidFill>
                  <a:srgbClr val="002060"/>
                </a:solidFill>
              </a:rPr>
              <a:t>Facebook</a:t>
            </a:r>
            <a:r>
              <a:rPr lang="hu-HU" sz="1800" dirty="0">
                <a:solidFill>
                  <a:srgbClr val="002060"/>
                </a:solidFill>
              </a:rPr>
              <a:t>, …)</a:t>
            </a:r>
          </a:p>
          <a:p>
            <a:pPr marL="139622" indent="0">
              <a:buNone/>
            </a:pPr>
            <a:r>
              <a:rPr lang="en-GB" sz="1800" dirty="0">
                <a:solidFill>
                  <a:srgbClr val="002060"/>
                </a:solidFill>
              </a:rPr>
              <a:t>USA and China without exception</a:t>
            </a:r>
            <a:endParaRPr lang="hu-HU" sz="1800" dirty="0">
              <a:solidFill>
                <a:srgbClr val="002060"/>
              </a:solidFill>
            </a:endParaRPr>
          </a:p>
        </p:txBody>
      </p:sp>
      <p:pic>
        <p:nvPicPr>
          <p:cNvPr id="6" name="Picture 5" descr="Screen Shot 2015-11-29 at 21.21.50.pn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799" y="3775305"/>
            <a:ext cx="2742514" cy="1368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3" descr="Screen Shot 2015-11-29 at 22.51.17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632" y="3005500"/>
            <a:ext cx="2426368" cy="2138000"/>
          </a:xfrm>
          <a:prstGeom prst="rect">
            <a:avLst/>
          </a:prstGeom>
        </p:spPr>
      </p:pic>
      <p:pic>
        <p:nvPicPr>
          <p:cNvPr id="8" name="Picture 64" descr="Screen Shot 2015-11-29 at 23.06.23.png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3994485"/>
            <a:ext cx="3761847" cy="1149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01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may be more important than models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1700" dirty="0">
                <a:hlinkClick r:id="rId2"/>
              </a:rPr>
              <a:t>https://www.nytimes.com/2018/06/20/technology/deep-learning-artificial-intelligence.html</a:t>
            </a:r>
            <a:endParaRPr lang="hu-HU" sz="1700" dirty="0"/>
          </a:p>
          <a:p>
            <a:r>
              <a:rPr lang="en-US" sz="1700" dirty="0"/>
              <a:t>“But now some scientists are asking whether deep learning is really so deep after all.”</a:t>
            </a:r>
          </a:p>
          <a:p>
            <a:r>
              <a:rPr lang="en-US" sz="1700" dirty="0"/>
              <a:t>“a growing number of A.I. experts are warning that the infatuation with deep learning may well breed myopia and overinvestment now — and disillusionment later.”</a:t>
            </a:r>
          </a:p>
          <a:p>
            <a:r>
              <a:rPr lang="en-US" sz="1700" dirty="0"/>
              <a:t>“There is no real intelligence there,” said </a:t>
            </a:r>
            <a:r>
              <a:rPr lang="en-US" sz="1700" dirty="0">
                <a:hlinkClick r:id="rId3"/>
              </a:rPr>
              <a:t>Michael I. Jordan</a:t>
            </a:r>
            <a:r>
              <a:rPr lang="en-US" sz="1700" dirty="0"/>
              <a:t>, </a:t>
            </a:r>
          </a:p>
          <a:p>
            <a:r>
              <a:rPr lang="en-US" sz="1700" dirty="0"/>
              <a:t>“And I think that trusting these brute force algorithms too much is a faith misplaced.”</a:t>
            </a:r>
          </a:p>
          <a:p>
            <a:endParaRPr lang="hu-HU" sz="1700" dirty="0"/>
          </a:p>
        </p:txBody>
      </p:sp>
    </p:spTree>
    <p:extLst>
      <p:ext uri="{BB962C8B-B14F-4D97-AF65-F5344CB8AC3E}">
        <p14:creationId xmlns:p14="http://schemas.microsoft.com/office/powerpoint/2010/main" val="1528485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ím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Big Data: Why now?</a:t>
            </a:r>
            <a:endParaRPr lang="en-GB" dirty="0"/>
          </a:p>
        </p:txBody>
      </p:sp>
      <p:sp>
        <p:nvSpPr>
          <p:cNvPr id="6" name="Alcím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Hardware is keep getting better</a:t>
            </a:r>
          </a:p>
          <a:p>
            <a:r>
              <a:rPr lang="en-GB" dirty="0"/>
              <a:t>D</a:t>
            </a:r>
            <a:r>
              <a:rPr lang="en-GB" dirty="0" smtClean="0"/>
              <a:t>ata should be much less a problem now than 50 years back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3784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Moore’s Law and Big Data</a:t>
            </a:r>
            <a:endParaRPr lang="en-GB" dirty="0"/>
          </a:p>
        </p:txBody>
      </p:sp>
      <p:pic>
        <p:nvPicPr>
          <p:cNvPr id="3074" name="Picture 2" descr="https://upload.wikimedia.org/wikipedia/commons/thumb/8/8b/Moore%27s_Law_Transistor_Count_1971-2018.png/1920px-Moore%27s_Law_Transistor_Count_1971-2018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24"/>
          <a:stretch/>
        </p:blipFill>
        <p:spPr bwMode="auto">
          <a:xfrm>
            <a:off x="308019" y="812147"/>
            <a:ext cx="5817245" cy="3922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229813" y="4675989"/>
            <a:ext cx="7055323" cy="461665"/>
          </a:xfrm>
          <a:prstGeom prst="rect">
            <a:avLst/>
          </a:prstGeom>
        </p:spPr>
        <p:txBody>
          <a:bodyPr wrap="square" lIns="91408" tIns="45704" rIns="91408" bIns="45704">
            <a:spAutoFit/>
          </a:bodyPr>
          <a:lstStyle/>
          <a:p>
            <a:r>
              <a:rPr lang="en-GB" sz="1200" dirty="0"/>
              <a:t>By Max </a:t>
            </a:r>
            <a:r>
              <a:rPr lang="en-GB" sz="1200" dirty="0" err="1"/>
              <a:t>Roser</a:t>
            </a:r>
            <a:r>
              <a:rPr lang="en-GB" sz="1200" dirty="0"/>
              <a:t> - https://ourworldindata.org/uploads/2019/05/Transistor-Count-over-time-to-2018.png CC BY-SA 4.0, https://commons.wikimedia.org/w/index.php?curid=79751151</a:t>
            </a:r>
          </a:p>
        </p:txBody>
      </p:sp>
      <p:pic>
        <p:nvPicPr>
          <p:cNvPr id="8" name="Picture 3" descr="mo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020" y="1178535"/>
            <a:ext cx="2007143" cy="308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836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ELD.CHAPTER.CONTENT" val="DM @PM4 - Transfermolding"/>
  <p:tag name="FIELD.CHAPTER.VALUE" val="DM @PM4 - Transfermolding"/>
  <p:tag name="FIELD.DPT.CONTENT" val="AE/ETC-Bp"/>
  <p:tag name="FIELD.DPT.VALUE" val="AE/ETC-Bp | "/>
  <p:tag name="FIELDS.INITIALIZED" val="1"/>
  <p:tag name="ML_1" val="RBHU_Bp"/>
  <p:tag name="ML_2" val="Bosch2.mcr"/>
  <p:tag name="ML_LAYOUT_RESOURCE" val="BOSCH2_16_9.mcr"/>
  <p:tag name="SHAPESETGROUPCLASSNAME" val="ShapeSetGroup1"/>
  <p:tag name="SHAPESETCLASSNAME" val="Object"/>
  <p:tag name="COLORSETGROUPCLASSNAME" val="ColorSetGroup1"/>
  <p:tag name="COLORSETCLASSNAME" val="ColorSet2"/>
  <p:tag name="FONTSETGROUPCLASSNAME" val="FontSetGroup1"/>
  <p:tag name="STYLESETGROUPCLASSNAME" val="StyleSetGroup1"/>
  <p:tag name="MAPNAME" val="Map1"/>
  <p:tag name="CFG.LAYOUT" val="BOSCH2"/>
  <p:tag name="MLI" val="1"/>
  <p:tag name="TEXTBOX 3_SHAPECLASSPROTECTIONTYPE" val="31"/>
  <p:tag name="RECTANGLE 4_SHAPECLASSPROTECTIONTYPE" val="3"/>
  <p:tag name="RECTANGLE 5_SHAPECLASSPROTECTIONTYPE" val="63"/>
  <p:tag name="RECTANGLE 6_SHAPECLASSPROTECTIONTYPE" val="63"/>
  <p:tag name="RECTANGLE 7_SHAPECLASSPROTECTIONTYPE" val="63"/>
  <p:tag name="CONTENT PLACEHOLDER 2_SHAPECLASSPROTECTIONTYPE" val="0"/>
  <p:tag name="TEXTBOX 8_SHAPECLASSPROTECTIONTYPE" val="25"/>
  <p:tag name="TITLE 1_SHAPECLASSPROTECTIONTYPE" val="9"/>
  <p:tag name="CONTENT PLACEHOLDER 11_SHAPECLASSPROTECTIONTYPE" val="0"/>
  <p:tag name="PICTURE 10_SHAPECLASSPROTECTIONTYPE" val="15"/>
  <p:tag name="CONTENT PLACEHOLDER 14_SHAPECLASSPROTECTIONTYPE" val="0"/>
  <p:tag name="PICTURE 13_SHAPECLASSPROTECTIONTYP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NavbarItem"/>
  <p:tag name="FONTSETCLASSNAME" val="FontSet1"/>
  <p:tag name="COLORS" val="-2;-2;-2;-2;-2;-2"/>
  <p:tag name="COLORSETCLASSNAME" val="ColorSet1"/>
  <p:tag name="MLI" val="1"/>
  <p:tag name="SHAPESETGROUPCLASSNAME" val="ShapeSetGroup1"/>
  <p:tag name="SHAPESETCLASSNAME" val="Object"/>
  <p:tag name="COLORSETGROUPCLASSNAME" val="ColorSetGroup1"/>
  <p:tag name="FONTSETGROUPCLASSNAME" val="FontSetGroup1"/>
  <p:tag name="SHAPECLASSNAME" val="tNavbar"/>
  <p:tag name="SHAPECLASSPROTECTIONTYPE" val="3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2"/>
  <p:tag name="COLORS" val="-2;-2;-2;-2;-1;-2"/>
</p:tagLst>
</file>

<file path=ppt/theme/theme1.xml><?xml version="1.0" encoding="utf-8"?>
<a:theme xmlns:a="http://schemas.openxmlformats.org/drawingml/2006/main" name="SZTAKI_PPT">
  <a:themeElements>
    <a:clrScheme name="SZTAKI SZÍNEK">
      <a:dk1>
        <a:srgbClr val="254093"/>
      </a:dk1>
      <a:lt1>
        <a:srgbClr val="FFFFFF"/>
      </a:lt1>
      <a:dk2>
        <a:srgbClr val="254093"/>
      </a:dk2>
      <a:lt2>
        <a:srgbClr val="FFFFFF"/>
      </a:lt2>
      <a:accent1>
        <a:srgbClr val="F2C314"/>
      </a:accent1>
      <a:accent2>
        <a:srgbClr val="78C525"/>
      </a:accent2>
      <a:accent3>
        <a:srgbClr val="EE5C35"/>
      </a:accent3>
      <a:accent4>
        <a:srgbClr val="9451E7"/>
      </a:accent4>
      <a:accent5>
        <a:srgbClr val="4865BE"/>
      </a:accent5>
      <a:accent6>
        <a:srgbClr val="5E7AD1"/>
      </a:accent6>
      <a:hlink>
        <a:srgbClr val="7D96E3"/>
      </a:hlink>
      <a:folHlink>
        <a:srgbClr val="8789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ZTAKI_PPT">
  <a:themeElements>
    <a:clrScheme name="SZTAKI SZÍNEK">
      <a:dk1>
        <a:srgbClr val="254093"/>
      </a:dk1>
      <a:lt1>
        <a:sysClr val="window" lastClr="FFFFFF"/>
      </a:lt1>
      <a:dk2>
        <a:srgbClr val="254093"/>
      </a:dk2>
      <a:lt2>
        <a:srgbClr val="FFFFFF"/>
      </a:lt2>
      <a:accent1>
        <a:srgbClr val="F2C314"/>
      </a:accent1>
      <a:accent2>
        <a:srgbClr val="78C525"/>
      </a:accent2>
      <a:accent3>
        <a:srgbClr val="EE5C35"/>
      </a:accent3>
      <a:accent4>
        <a:srgbClr val="9451E7"/>
      </a:accent4>
      <a:accent5>
        <a:srgbClr val="4865BE"/>
      </a:accent5>
      <a:accent6>
        <a:srgbClr val="5E7AD1"/>
      </a:accent6>
      <a:hlink>
        <a:srgbClr val="7D96E3"/>
      </a:hlink>
      <a:folHlink>
        <a:srgbClr val="87898B"/>
      </a:folHlink>
    </a:clrScheme>
    <a:fontScheme name="OPEN 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>
          <a:solidFill>
            <a:schemeClr val="accent1"/>
          </a:solidFill>
          <a:miter lim="800000"/>
        </a:ln>
      </a:spPr>
      <a:bodyPr rtlCol="0" anchor="ctr"/>
      <a:lstStyle>
        <a:defPPr algn="ctr">
          <a:lnSpc>
            <a:spcPct val="90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 dirty="0" err="1" smtClean="0"/>
        </a:defPPr>
      </a:lstStyle>
    </a:txDef>
  </a:objectDefaults>
  <a:extraClrSchemeLst/>
  <a:custClrLst>
    <a:custClr name="65% HP blue">
      <a:srgbClr val="59BBE4"/>
    </a:custClr>
    <a:custClr name="15% HP blue">
      <a:srgbClr val="D9EFF9"/>
    </a:custClr>
    <a:custClr name="Green">
      <a:srgbClr val="008B2C"/>
    </a:custClr>
    <a:custClr name="75% Green">
      <a:srgbClr val="40A85F"/>
    </a:custClr>
    <a:custClr name="50% Green">
      <a:srgbClr val="7FC594"/>
    </a:custClr>
    <a:custClr name="25% Green">
      <a:srgbClr val="BFE2CA"/>
    </a:custClr>
    <a:custClr name="Orange">
      <a:srgbClr val="F05332"/>
    </a:custClr>
    <a:custClr name="75% Orange">
      <a:srgbClr val="F47E65"/>
    </a:custClr>
    <a:custClr name="50% Orange">
      <a:srgbClr val="F7A998"/>
    </a:custClr>
    <a:custClr name="25% Orange">
      <a:srgbClr val="FBD4C0"/>
    </a:custClr>
  </a:custClrLst>
</a:theme>
</file>

<file path=ppt/theme/theme4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SZTAKI_PPT">
  <a:themeElements>
    <a:clrScheme name="SZTAKI SZÍNEK">
      <a:dk1>
        <a:srgbClr val="254093"/>
      </a:dk1>
      <a:lt1>
        <a:sysClr val="window" lastClr="FFFFFF"/>
      </a:lt1>
      <a:dk2>
        <a:srgbClr val="254093"/>
      </a:dk2>
      <a:lt2>
        <a:srgbClr val="FFFFFF"/>
      </a:lt2>
      <a:accent1>
        <a:srgbClr val="F2C314"/>
      </a:accent1>
      <a:accent2>
        <a:srgbClr val="78C525"/>
      </a:accent2>
      <a:accent3>
        <a:srgbClr val="EE5C35"/>
      </a:accent3>
      <a:accent4>
        <a:srgbClr val="9451E7"/>
      </a:accent4>
      <a:accent5>
        <a:srgbClr val="4865BE"/>
      </a:accent5>
      <a:accent6>
        <a:srgbClr val="5E7AD1"/>
      </a:accent6>
      <a:hlink>
        <a:srgbClr val="7D96E3"/>
      </a:hlink>
      <a:folHlink>
        <a:srgbClr val="87898B"/>
      </a:folHlink>
    </a:clrScheme>
    <a:fontScheme name="OPEN 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>
          <a:solidFill>
            <a:schemeClr val="accent1"/>
          </a:solidFill>
          <a:miter lim="800000"/>
        </a:ln>
      </a:spPr>
      <a:bodyPr rtlCol="0" anchor="ctr"/>
      <a:lstStyle>
        <a:defPPr algn="ctr">
          <a:lnSpc>
            <a:spcPct val="90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 dirty="0" err="1" smtClean="0"/>
        </a:defPPr>
      </a:lstStyle>
    </a:txDef>
  </a:objectDefaults>
  <a:extraClrSchemeLst/>
  <a:custClrLst>
    <a:custClr name="65% HP blue">
      <a:srgbClr val="59BBE4"/>
    </a:custClr>
    <a:custClr name="15% HP blue">
      <a:srgbClr val="D9EFF9"/>
    </a:custClr>
    <a:custClr name="Green">
      <a:srgbClr val="008B2C"/>
    </a:custClr>
    <a:custClr name="75% Green">
      <a:srgbClr val="40A85F"/>
    </a:custClr>
    <a:custClr name="50% Green">
      <a:srgbClr val="7FC594"/>
    </a:custClr>
    <a:custClr name="25% Green">
      <a:srgbClr val="BFE2CA"/>
    </a:custClr>
    <a:custClr name="Orange">
      <a:srgbClr val="F05332"/>
    </a:custClr>
    <a:custClr name="75% Orange">
      <a:srgbClr val="F47E65"/>
    </a:custClr>
    <a:custClr name="50% Orange">
      <a:srgbClr val="F7A998"/>
    </a:custClr>
    <a:custClr name="25% Orange">
      <a:srgbClr val="FBD4C0"/>
    </a:custClr>
  </a:custClrLst>
</a:theme>
</file>

<file path=ppt/theme/theme6.xml><?xml version="1.0" encoding="utf-8"?>
<a:theme xmlns:a="http://schemas.openxmlformats.org/drawingml/2006/main" name="3_SZTAKI_PPT">
  <a:themeElements>
    <a:clrScheme name="SZTAKI SZÍNEK">
      <a:dk1>
        <a:srgbClr val="254093"/>
      </a:dk1>
      <a:lt1>
        <a:sysClr val="window" lastClr="FFFFFF"/>
      </a:lt1>
      <a:dk2>
        <a:srgbClr val="254093"/>
      </a:dk2>
      <a:lt2>
        <a:srgbClr val="FFFFFF"/>
      </a:lt2>
      <a:accent1>
        <a:srgbClr val="F2C314"/>
      </a:accent1>
      <a:accent2>
        <a:srgbClr val="78C525"/>
      </a:accent2>
      <a:accent3>
        <a:srgbClr val="EE5C35"/>
      </a:accent3>
      <a:accent4>
        <a:srgbClr val="9451E7"/>
      </a:accent4>
      <a:accent5>
        <a:srgbClr val="4865BE"/>
      </a:accent5>
      <a:accent6>
        <a:srgbClr val="5E7AD1"/>
      </a:accent6>
      <a:hlink>
        <a:srgbClr val="7D96E3"/>
      </a:hlink>
      <a:folHlink>
        <a:srgbClr val="87898B"/>
      </a:folHlink>
    </a:clrScheme>
    <a:fontScheme name="OPEN SANS">
      <a:majorFont>
        <a:latin typeface="Open Sans Semi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19050">
          <a:solidFill>
            <a:schemeClr val="accent1"/>
          </a:solidFill>
          <a:miter lim="800000"/>
        </a:ln>
      </a:spPr>
      <a:bodyPr rtlCol="0" anchor="ctr"/>
      <a:lstStyle>
        <a:defPPr algn="ctr">
          <a:lnSpc>
            <a:spcPct val="90000"/>
          </a:lnSpc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>
          <a:lnSpc>
            <a:spcPct val="90000"/>
          </a:lnSpc>
          <a:defRPr dirty="0" err="1" smtClean="0"/>
        </a:defPPr>
      </a:lstStyle>
    </a:txDef>
  </a:objectDefaults>
  <a:extraClrSchemeLst/>
  <a:custClrLst>
    <a:custClr name="65% HP blue">
      <a:srgbClr val="59BBE4"/>
    </a:custClr>
    <a:custClr name="15% HP blue">
      <a:srgbClr val="D9EFF9"/>
    </a:custClr>
    <a:custClr name="Green">
      <a:srgbClr val="008B2C"/>
    </a:custClr>
    <a:custClr name="75% Green">
      <a:srgbClr val="40A85F"/>
    </a:custClr>
    <a:custClr name="50% Green">
      <a:srgbClr val="7FC594"/>
    </a:custClr>
    <a:custClr name="25% Green">
      <a:srgbClr val="BFE2CA"/>
    </a:custClr>
    <a:custClr name="Orange">
      <a:srgbClr val="F05332"/>
    </a:custClr>
    <a:custClr name="75% Orange">
      <a:srgbClr val="F47E65"/>
    </a:custClr>
    <a:custClr name="50% Orange">
      <a:srgbClr val="F7A998"/>
    </a:custClr>
    <a:custClr name="25% Orange">
      <a:srgbClr val="FBD4C0"/>
    </a:custClr>
  </a:custClrLst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13440</TotalTime>
  <Words>2114</Words>
  <Application>Microsoft Office PowerPoint</Application>
  <PresentationFormat>Diavetítés a képernyőre (16:9 oldalarány)</PresentationFormat>
  <Paragraphs>328</Paragraphs>
  <Slides>37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12</vt:i4>
      </vt:variant>
      <vt:variant>
        <vt:lpstr>Téma</vt:lpstr>
      </vt:variant>
      <vt:variant>
        <vt:i4>6</vt:i4>
      </vt:variant>
      <vt:variant>
        <vt:lpstr>Diacímek</vt:lpstr>
      </vt:variant>
      <vt:variant>
        <vt:i4>37</vt:i4>
      </vt:variant>
    </vt:vector>
  </HeadingPairs>
  <TitlesOfParts>
    <vt:vector size="55" baseType="lpstr">
      <vt:lpstr>Arial</vt:lpstr>
      <vt:lpstr>Lato Light</vt:lpstr>
      <vt:lpstr>Helvetica Neue Light</vt:lpstr>
      <vt:lpstr>HP Simplified</vt:lpstr>
      <vt:lpstr>Open Sans SemiBold</vt:lpstr>
      <vt:lpstr>Lato Regular</vt:lpstr>
      <vt:lpstr>Garamond</vt:lpstr>
      <vt:lpstr>Open Sans</vt:lpstr>
      <vt:lpstr>Symbol</vt:lpstr>
      <vt:lpstr>Bosch Office Sans</vt:lpstr>
      <vt:lpstr>Calibri</vt:lpstr>
      <vt:lpstr>Calibri Light</vt:lpstr>
      <vt:lpstr>SZTAKI_PPT</vt:lpstr>
      <vt:lpstr>3_Office-téma</vt:lpstr>
      <vt:lpstr>1_SZTAKI_PPT</vt:lpstr>
      <vt:lpstr>Office-téma</vt:lpstr>
      <vt:lpstr>2_SZTAKI_PPT</vt:lpstr>
      <vt:lpstr>3_SZTAKI_PPT</vt:lpstr>
      <vt:lpstr>The Artificial Intelligence National Lab</vt:lpstr>
      <vt:lpstr>National labs – a new funding scheme</vt:lpstr>
      <vt:lpstr>Build on a strong team of the Artificial Intelligence Coalition WGs</vt:lpstr>
      <vt:lpstr>Apologies</vt:lpstr>
      <vt:lpstr>Part I Technology</vt:lpstr>
      <vt:lpstr>Artificial Intelligence from a Model Developer’s perspective</vt:lpstr>
      <vt:lpstr>Data may be more important than models</vt:lpstr>
      <vt:lpstr>Big Data: Why now?</vt:lpstr>
      <vt:lpstr>Moore’s Law and Big Data</vt:lpstr>
      <vt:lpstr>Moore’s Law and Big Data: Worldwide Data (Zetabytes)</vt:lpstr>
      <vt:lpstr>Big Data: Why Now?</vt:lpstr>
      <vt:lpstr>Limitations of Distributed Systems </vt:lpstr>
      <vt:lpstr>We can’t compete with data</vt:lpstr>
      <vt:lpstr>Can we improve the models? Our opportunity is our    smart mathematicians</vt:lpstr>
      <vt:lpstr>Graph limit theory and Deep Learning</vt:lpstr>
      <vt:lpstr>The Promising Correspondence</vt:lpstr>
      <vt:lpstr>Information geometry</vt:lpstr>
      <vt:lpstr>Model training in gradient space </vt:lpstr>
      <vt:lpstr>Regulation is key issue</vt:lpstr>
      <vt:lpstr>PowerPoint bemutató</vt:lpstr>
      <vt:lpstr>Regulation is key issue</vt:lpstr>
      <vt:lpstr>Deanonymization attacks</vt:lpstr>
      <vt:lpstr>Part II Applications</vt:lpstr>
      <vt:lpstr>Data sources</vt:lpstr>
      <vt:lpstr>Bio – Medical – Health applications</vt:lpstr>
      <vt:lpstr>AI for Lung Cancer Diagnosis based on CT GINOP-2.2.1-18  (Ulyssys – SOTE – SZTAKI) </vt:lpstr>
      <vt:lpstr>Not only deep learning: interpretable modeling</vt:lpstr>
      <vt:lpstr>Not just deep learning: information extraction from partly unstructured medical text</vt:lpstr>
      <vt:lpstr>Data sources</vt:lpstr>
      <vt:lpstr>Data example: Smartphone – by a logging app</vt:lpstr>
      <vt:lpstr>PowerPoint bemutató</vt:lpstr>
      <vt:lpstr>Data from (cyber-)physical systems</vt:lpstr>
      <vt:lpstr>Glass Coating line</vt:lpstr>
      <vt:lpstr>Molding electronic components</vt:lpstr>
      <vt:lpstr>Summary</vt:lpstr>
      <vt:lpstr>SZTAKI Test beds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MTA SZTAKI</dc:title>
  <dc:creator>benczur</dc:creator>
  <cp:lastModifiedBy>Windows User</cp:lastModifiedBy>
  <cp:revision>158</cp:revision>
  <dcterms:modified xsi:type="dcterms:W3CDTF">2019-11-25T23:00:18Z</dcterms:modified>
</cp:coreProperties>
</file>