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39.jpeg" ContentType="image/jpe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5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4.png" ContentType="image/png"/>
  <Override PartName="/ppt/media/image3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311760" y="992880"/>
            <a:ext cx="8519760" cy="1268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992880"/>
            <a:ext cx="8519760" cy="1268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Vázlatszöveg formátumának szerkesztése</a:t>
            </a:r>
            <a:endParaRPr b="0" lang="hu-H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Második vázlatszint</a:t>
            </a:r>
            <a:endParaRPr b="0" lang="hu-H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Harmadik vázlatszint</a:t>
            </a:r>
            <a:endParaRPr b="0" lang="hu-H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Negyedik vázlatszint</a:t>
            </a:r>
            <a:endParaRPr b="0" lang="hu-H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Ötödik vázlatszint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Hatodik vázlatszint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Hetedik vázlatszint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cosmos.esa.int/web/gaia/dr2" TargetMode="External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scikit-learn.org/" TargetMode="Externa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www.sai.msu.su/gcvs" TargetMode="External"/><Relationship Id="rId2" Type="http://schemas.openxmlformats.org/officeDocument/2006/relationships/hyperlink" Target="http://ogle.astrouw.edu.pl/" TargetMode="Externa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94760" y="560520"/>
            <a:ext cx="875376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 </a:t>
            </a: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 </a:t>
            </a: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311760" y="4739400"/>
            <a:ext cx="8519760" cy="198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1" lang="hu-HU" sz="2800" spc="-1" strike="noStrike">
                <a:solidFill>
                  <a:srgbClr val="fff2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Dóra Tarczay-Nehéz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hu-HU" sz="1700" spc="-1" strike="noStrike">
                <a:solidFill>
                  <a:srgbClr val="fff2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Konkoly Observatory, Research Centre for Astronomy and Earth Sciences, Budapest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hu-HU" sz="1700" spc="-1" strike="noStrike">
                <a:solidFill>
                  <a:srgbClr val="fff2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MTA CSFK Lendület Near-Field Cosmology Research Group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hu-HU" sz="1800" spc="-1" strike="noStrike">
                <a:solidFill>
                  <a:srgbClr val="fff2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HEPTECH AIME 2019 AI &amp; ML 25/11/2019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Radial pulsation (varying temperature and brightness)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Classical Cepheids (δ Cepheids)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Massive stars (                    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Periods from days to months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Young (metal rich) stars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Type II Cepheids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Low mass stars (              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Period:           days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Metal-poor (old) stars (~10Gyr)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Anomalous Cepheids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Mass ~ Solar mass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        days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CEPHEIDS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6411960" y="5670360"/>
            <a:ext cx="1751760" cy="4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credit: NASA/ESA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Google Shape;152;p22" descr=""/>
          <p:cNvPicPr/>
          <p:nvPr/>
        </p:nvPicPr>
        <p:blipFill>
          <a:blip r:embed="rId1"/>
          <a:stretch/>
        </p:blipFill>
        <p:spPr>
          <a:xfrm>
            <a:off x="3393720" y="1931400"/>
            <a:ext cx="1751760" cy="362880"/>
          </a:xfrm>
          <a:prstGeom prst="rect">
            <a:avLst/>
          </a:prstGeom>
          <a:ln>
            <a:noFill/>
          </a:ln>
        </p:spPr>
      </p:pic>
      <p:pic>
        <p:nvPicPr>
          <p:cNvPr id="134" name="Google Shape;153;p22" descr=""/>
          <p:cNvPicPr/>
          <p:nvPr/>
        </p:nvPicPr>
        <p:blipFill>
          <a:blip r:embed="rId2"/>
          <a:stretch/>
        </p:blipFill>
        <p:spPr>
          <a:xfrm>
            <a:off x="3629160" y="3387600"/>
            <a:ext cx="1275120" cy="36288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154;p22" descr=""/>
          <p:cNvPicPr/>
          <p:nvPr/>
        </p:nvPicPr>
        <p:blipFill>
          <a:blip r:embed="rId3"/>
          <a:stretch/>
        </p:blipFill>
        <p:spPr>
          <a:xfrm>
            <a:off x="2366280" y="3787200"/>
            <a:ext cx="842400" cy="28584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55;p22" descr=""/>
          <p:cNvPicPr/>
          <p:nvPr/>
        </p:nvPicPr>
        <p:blipFill>
          <a:blip r:embed="rId4"/>
          <a:stretch/>
        </p:blipFill>
        <p:spPr>
          <a:xfrm>
            <a:off x="2315520" y="5241240"/>
            <a:ext cx="515880" cy="28584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5"/>
          <a:stretch/>
        </p:blipFill>
        <p:spPr>
          <a:xfrm>
            <a:off x="5577120" y="3240000"/>
            <a:ext cx="2918880" cy="21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55880" y="1076760"/>
            <a:ext cx="898776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Radial pulsation (varying temperature and brightness)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Low mass, old (metal poor) stars (                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RRab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Periods 0.3 days to 1.5 days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High amplitudes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High asymmetries in the light curve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RRc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Period: ~ 0.3 days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Low amplitudes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Asymmetric light curve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RRd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Double mode pulsators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 L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YRAES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6411960" y="5670360"/>
            <a:ext cx="1751760" cy="4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credit: NASA Apod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Google Shape;164;p23" descr=""/>
          <p:cNvPicPr/>
          <p:nvPr/>
        </p:nvPicPr>
        <p:blipFill>
          <a:blip r:embed="rId1"/>
          <a:stretch/>
        </p:blipFill>
        <p:spPr>
          <a:xfrm>
            <a:off x="4891320" y="1544760"/>
            <a:ext cx="1275120" cy="36288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5693760" y="3528000"/>
            <a:ext cx="2874240" cy="220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Cepheid variable stars from the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Gaia DR2</a:t>
            </a:r>
            <a:r>
              <a:rPr b="1" lang="hu-HU" sz="2400" spc="-1" strike="noStrike" baseline="30000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- 9575 Cepheid variables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 indent="4320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- 8890 Classical Cepheids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 indent="4320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  585 Type II Cepheids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 indent="4320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  100 Anomalous Cepheids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 Lyrae variables from the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Gaia DR2</a:t>
            </a:r>
            <a:r>
              <a:rPr b="1" lang="hu-HU" sz="2400" spc="-1" strike="noStrike" baseline="30000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400" spc="-1" strike="noStrike" baseline="30000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1" lang="hu-HU" sz="2400" spc="-1" strike="noStrike" baseline="30000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- 140784 RR Lyraes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 indent="4320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- 98026 Rrab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 indent="4320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- 40380 Rrc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 indent="4320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  2378 RRd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55880" y="6265080"/>
            <a:ext cx="814284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hu-HU" sz="14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hu-HU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https://www.cosmos.esa.int/web/gaia/dr2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Classification: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Python scikit-learn tutorial</a:t>
            </a:r>
            <a:r>
              <a:rPr b="0" lang="hu-HU" sz="24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- 5 different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supervised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machine learning algorithms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- 10% training + 90% test set (T20)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- 15% training + 85% test set (T15)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- 20% training + 80% test set (T20)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Classify with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Fourier parameters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 values (fundamental, first overtone, second overtone, third overtone)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peak-to-peak amplitude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phase differences (      and </a:t>
            </a:r>
            <a:r>
              <a:rPr b="0" lang="hu-HU" sz="2400" spc="-1" strike="noStrike"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amplitude ratios (      ,       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155880" y="6265080"/>
            <a:ext cx="814284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r>
              <a:rPr b="0" lang="hu-HU" sz="14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hu-HU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https://scikit-learn.org/</a:t>
            </a: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Google Shape;179;p25" descr=""/>
          <p:cNvPicPr/>
          <p:nvPr/>
        </p:nvPicPr>
        <p:blipFill>
          <a:blip r:embed="rId2"/>
          <a:stretch/>
        </p:blipFill>
        <p:spPr>
          <a:xfrm>
            <a:off x="3456000" y="5256000"/>
            <a:ext cx="496440" cy="392760"/>
          </a:xfrm>
          <a:prstGeom prst="rect">
            <a:avLst/>
          </a:prstGeom>
          <a:ln>
            <a:noFill/>
          </a:ln>
        </p:spPr>
      </p:pic>
      <p:pic>
        <p:nvPicPr>
          <p:cNvPr id="150" name="Google Shape;180;p25" descr=""/>
          <p:cNvPicPr/>
          <p:nvPr/>
        </p:nvPicPr>
        <p:blipFill>
          <a:blip r:embed="rId3"/>
          <a:stretch/>
        </p:blipFill>
        <p:spPr>
          <a:xfrm>
            <a:off x="4543560" y="5256000"/>
            <a:ext cx="496440" cy="392760"/>
          </a:xfrm>
          <a:prstGeom prst="rect">
            <a:avLst/>
          </a:prstGeom>
          <a:ln>
            <a:noFill/>
          </a:ln>
        </p:spPr>
      </p:pic>
      <p:pic>
        <p:nvPicPr>
          <p:cNvPr id="151" name="Google Shape;181;p25" descr=""/>
          <p:cNvPicPr/>
          <p:nvPr/>
        </p:nvPicPr>
        <p:blipFill>
          <a:blip r:embed="rId4"/>
          <a:stretch/>
        </p:blipFill>
        <p:spPr>
          <a:xfrm>
            <a:off x="3877560" y="5691240"/>
            <a:ext cx="586440" cy="392760"/>
          </a:xfrm>
          <a:prstGeom prst="rect">
            <a:avLst/>
          </a:prstGeom>
          <a:ln>
            <a:noFill/>
          </a:ln>
        </p:spPr>
      </p:pic>
      <p:pic>
        <p:nvPicPr>
          <p:cNvPr id="152" name="Google Shape;182;p25" descr=""/>
          <p:cNvPicPr/>
          <p:nvPr/>
        </p:nvPicPr>
        <p:blipFill>
          <a:blip r:embed="rId5"/>
          <a:stretch/>
        </p:blipFill>
        <p:spPr>
          <a:xfrm>
            <a:off x="3229560" y="5688000"/>
            <a:ext cx="586440" cy="392760"/>
          </a:xfrm>
          <a:prstGeom prst="rect">
            <a:avLst/>
          </a:prstGeom>
          <a:ln>
            <a:noFill/>
          </a:ln>
        </p:spPr>
      </p:pic>
      <p:pic>
        <p:nvPicPr>
          <p:cNvPr id="153" name="Google Shape;183;p25" descr=""/>
          <p:cNvPicPr/>
          <p:nvPr/>
        </p:nvPicPr>
        <p:blipFill>
          <a:blip r:embed="rId6"/>
          <a:stretch/>
        </p:blipFill>
        <p:spPr>
          <a:xfrm>
            <a:off x="6327720" y="5526000"/>
            <a:ext cx="2347920" cy="392760"/>
          </a:xfrm>
          <a:prstGeom prst="rect">
            <a:avLst/>
          </a:prstGeom>
          <a:ln>
            <a:noFill/>
          </a:ln>
        </p:spPr>
      </p:pic>
      <p:pic>
        <p:nvPicPr>
          <p:cNvPr id="154" name="Google Shape;184;p25" descr=""/>
          <p:cNvPicPr/>
          <p:nvPr/>
        </p:nvPicPr>
        <p:blipFill>
          <a:blip r:embed="rId7"/>
          <a:stretch/>
        </p:blipFill>
        <p:spPr>
          <a:xfrm>
            <a:off x="6327720" y="5919480"/>
            <a:ext cx="1861560" cy="39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T20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T15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Logistic Regression: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Decision Tree (leaves=3):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K-Nearest Neighbor: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Linear Discriminant Analysis: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Gaussian Naive Bayes: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21%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23%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ASE 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(C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EPHEIDS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Google Shape;193;p26" descr=""/>
          <p:cNvPicPr/>
          <p:nvPr/>
        </p:nvPicPr>
        <p:blipFill>
          <a:blip r:embed="rId1"/>
          <a:stretch/>
        </p:blipFill>
        <p:spPr>
          <a:xfrm>
            <a:off x="533520" y="3634560"/>
            <a:ext cx="2742480" cy="274248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533520" y="3634560"/>
            <a:ext cx="146772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Log. Reg.,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Google Shape;196;p26" descr=""/>
          <p:cNvPicPr/>
          <p:nvPr/>
        </p:nvPicPr>
        <p:blipFill>
          <a:blip r:embed="rId2"/>
          <a:stretch/>
        </p:blipFill>
        <p:spPr>
          <a:xfrm>
            <a:off x="3200400" y="3634560"/>
            <a:ext cx="2742480" cy="2742480"/>
          </a:xfrm>
          <a:prstGeom prst="rect">
            <a:avLst/>
          </a:prstGeom>
          <a:ln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3229560" y="3634560"/>
            <a:ext cx="137448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Dec. Tree,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Google Shape;199;p26" descr=""/>
          <p:cNvPicPr/>
          <p:nvPr/>
        </p:nvPicPr>
        <p:blipFill>
          <a:blip r:embed="rId3"/>
          <a:stretch/>
        </p:blipFill>
        <p:spPr>
          <a:xfrm>
            <a:off x="5867280" y="3634560"/>
            <a:ext cx="2742480" cy="2742480"/>
          </a:xfrm>
          <a:prstGeom prst="rect">
            <a:avLst/>
          </a:prstGeom>
          <a:ln>
            <a:noFill/>
          </a:ln>
        </p:spPr>
      </p:pic>
      <p:sp>
        <p:nvSpPr>
          <p:cNvPr id="162" name="CustomShape 5"/>
          <p:cNvSpPr/>
          <p:nvPr/>
        </p:nvSpPr>
        <p:spPr>
          <a:xfrm>
            <a:off x="5867280" y="3634560"/>
            <a:ext cx="109512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KNN,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Google Shape;202;p26" descr=""/>
          <p:cNvPicPr/>
          <p:nvPr/>
        </p:nvPicPr>
        <p:blipFill>
          <a:blip r:embed="rId4"/>
          <a:stretch/>
        </p:blipFill>
        <p:spPr>
          <a:xfrm>
            <a:off x="533520" y="3634560"/>
            <a:ext cx="2742480" cy="2742480"/>
          </a:xfrm>
          <a:prstGeom prst="rect">
            <a:avLst/>
          </a:prstGeom>
          <a:ln>
            <a:noFill/>
          </a:ln>
        </p:spPr>
      </p:pic>
      <p:pic>
        <p:nvPicPr>
          <p:cNvPr id="164" name="Google Shape;203;p26" descr=""/>
          <p:cNvPicPr/>
          <p:nvPr/>
        </p:nvPicPr>
        <p:blipFill>
          <a:blip r:embed="rId5"/>
          <a:stretch/>
        </p:blipFill>
        <p:spPr>
          <a:xfrm>
            <a:off x="3200400" y="3634560"/>
            <a:ext cx="2742480" cy="2742480"/>
          </a:xfrm>
          <a:prstGeom prst="rect">
            <a:avLst/>
          </a:prstGeom>
          <a:ln>
            <a:noFill/>
          </a:ln>
        </p:spPr>
      </p:pic>
      <p:pic>
        <p:nvPicPr>
          <p:cNvPr id="165" name="Google Shape;204;p26" descr=""/>
          <p:cNvPicPr/>
          <p:nvPr/>
        </p:nvPicPr>
        <p:blipFill>
          <a:blip r:embed="rId6"/>
          <a:stretch/>
        </p:blipFill>
        <p:spPr>
          <a:xfrm>
            <a:off x="5867280" y="3634560"/>
            <a:ext cx="2742480" cy="2742480"/>
          </a:xfrm>
          <a:prstGeom prst="rect">
            <a:avLst/>
          </a:prstGeom>
          <a:ln>
            <a:noFill/>
          </a:ln>
        </p:spPr>
      </p:pic>
      <p:sp>
        <p:nvSpPr>
          <p:cNvPr id="166" name="CustomShape 6"/>
          <p:cNvSpPr/>
          <p:nvPr/>
        </p:nvSpPr>
        <p:spPr>
          <a:xfrm>
            <a:off x="533520" y="3634560"/>
            <a:ext cx="1456200" cy="63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Log. Reg.,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7"/>
          <p:cNvSpPr/>
          <p:nvPr/>
        </p:nvSpPr>
        <p:spPr>
          <a:xfrm>
            <a:off x="3200400" y="3634560"/>
            <a:ext cx="1456200" cy="63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Dec. Tree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8"/>
          <p:cNvSpPr/>
          <p:nvPr/>
        </p:nvSpPr>
        <p:spPr>
          <a:xfrm>
            <a:off x="5943600" y="3634560"/>
            <a:ext cx="1456200" cy="63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KNN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T20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T15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Logistic Regression: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68%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70%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Decision Tree (leaves=3):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75%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74%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K-Nearest Neighbor: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92%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Linear Discriminant Analysis: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65%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Gaussian Naive Bayes: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48%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ASE 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 (C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EPHEIDS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Google Shape;216;p27" descr=""/>
          <p:cNvPicPr/>
          <p:nvPr/>
        </p:nvPicPr>
        <p:blipFill>
          <a:blip r:embed="rId1"/>
          <a:stretch/>
        </p:blipFill>
        <p:spPr>
          <a:xfrm>
            <a:off x="533520" y="3634560"/>
            <a:ext cx="2742480" cy="274248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533520" y="3634560"/>
            <a:ext cx="1404360" cy="3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Log. Reg.,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Google Shape;219;p27" descr=""/>
          <p:cNvPicPr/>
          <p:nvPr/>
        </p:nvPicPr>
        <p:blipFill>
          <a:blip r:embed="rId2"/>
          <a:stretch/>
        </p:blipFill>
        <p:spPr>
          <a:xfrm>
            <a:off x="3200400" y="3634560"/>
            <a:ext cx="2742480" cy="274248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3200400" y="3634560"/>
            <a:ext cx="1451520" cy="4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Dec. Tree,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Google Shape;222;p27" descr=""/>
          <p:cNvPicPr/>
          <p:nvPr/>
        </p:nvPicPr>
        <p:blipFill>
          <a:blip r:embed="rId3"/>
          <a:stretch/>
        </p:blipFill>
        <p:spPr>
          <a:xfrm>
            <a:off x="5867280" y="3634560"/>
            <a:ext cx="2742480" cy="2742480"/>
          </a:xfrm>
          <a:prstGeom prst="rect">
            <a:avLst/>
          </a:prstGeom>
          <a:ln>
            <a:noFill/>
          </a:ln>
        </p:spPr>
      </p:pic>
      <p:sp>
        <p:nvSpPr>
          <p:cNvPr id="176" name="CustomShape 5"/>
          <p:cNvSpPr/>
          <p:nvPr/>
        </p:nvSpPr>
        <p:spPr>
          <a:xfrm>
            <a:off x="5867280" y="3634560"/>
            <a:ext cx="1094760" cy="41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KNN, T20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155880" y="6377760"/>
            <a:ext cx="733176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*Enlarged dataset: ACEP’s &amp; T2CEP’s are cloned with perturbed data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T20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Logistic Regression: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Decision Tree (leaves=3):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K-Nearest Neighbor: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Linear Discriminant Analysis: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Gaussian Naive Bayes: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RRab: only fundamental modes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RRc: only first overtone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RRd: both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ASE 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 (RR L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YRAES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905760" y="3814560"/>
            <a:ext cx="7331760" cy="56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hu-HU" sz="2400" spc="-1" strike="noStrike" u="sng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Due to the structure of the data and the physical </a:t>
            </a:r>
            <a:r>
              <a:rPr b="1" lang="hu-HU" sz="2400" spc="-1" strike="noStrike" u="sng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properties of the stars!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T20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T15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Logistic Regression: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Decision Tree (leaves=3):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99%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K-Nearest Neighbor: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96%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Linear Discriminant Analysis: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88%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88%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88%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Gaussian Naive Bayes: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Recall: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9575 Cepheid variables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140784 RR Lyraes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ASE 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 (A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LL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YPES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4137480" y="3544920"/>
            <a:ext cx="4667040" cy="3065040"/>
          </a:xfrm>
          <a:prstGeom prst="rect">
            <a:avLst/>
          </a:prstGeom>
          <a:solidFill>
            <a:srgbClr val="ffffff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Google Shape;248;p30" descr=""/>
          <p:cNvPicPr/>
          <p:nvPr/>
        </p:nvPicPr>
        <p:blipFill>
          <a:blip r:embed="rId1"/>
          <a:stretch/>
        </p:blipFill>
        <p:spPr>
          <a:xfrm>
            <a:off x="4140000" y="3716280"/>
            <a:ext cx="4662000" cy="2893320"/>
          </a:xfrm>
          <a:prstGeom prst="rect">
            <a:avLst/>
          </a:prstGeom>
          <a:ln>
            <a:noFill/>
          </a:ln>
        </p:spPr>
      </p:pic>
      <p:sp>
        <p:nvSpPr>
          <p:cNvPr id="185" name="CustomShape 4"/>
          <p:cNvSpPr/>
          <p:nvPr/>
        </p:nvSpPr>
        <p:spPr>
          <a:xfrm>
            <a:off x="111240" y="3661560"/>
            <a:ext cx="3724560" cy="163656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T20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T15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Logistic Regression: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94%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93%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Decision Tree (leaves=3):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99%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K-Nearest Neighbor: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96%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Linear Discriminant Analysis: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88%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88%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88%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Gaussian Naive Bayes: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Recall: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9575 Cepheid variables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140784 RR Lyraes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ASE 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 (A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LL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YPES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137480" y="3544920"/>
            <a:ext cx="4667040" cy="3065040"/>
          </a:xfrm>
          <a:prstGeom prst="rect">
            <a:avLst/>
          </a:prstGeom>
          <a:solidFill>
            <a:srgbClr val="ffffff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Google Shape;248;p30" descr=""/>
          <p:cNvPicPr/>
          <p:nvPr/>
        </p:nvPicPr>
        <p:blipFill>
          <a:blip r:embed="rId1"/>
          <a:stretch/>
        </p:blipFill>
        <p:spPr>
          <a:xfrm>
            <a:off x="4140000" y="3716280"/>
            <a:ext cx="4662000" cy="2893320"/>
          </a:xfrm>
          <a:prstGeom prst="rect">
            <a:avLst/>
          </a:prstGeom>
          <a:ln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111240" y="3661560"/>
            <a:ext cx="3724560" cy="163656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Google Shape;261;p31" descr=""/>
          <p:cNvPicPr/>
          <p:nvPr/>
        </p:nvPicPr>
        <p:blipFill>
          <a:blip r:embed="rId2"/>
          <a:stretch/>
        </p:blipFill>
        <p:spPr>
          <a:xfrm>
            <a:off x="1968840" y="1594440"/>
            <a:ext cx="4894200" cy="489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T20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T15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Logistic Regression: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58%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58%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Decision Tree (leaves=3):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79%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K-Nearest Neighbor: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87%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Linear Discriminant Analysis: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51%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49%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Gaussian Naive Bayes: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72%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72%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72%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ASE 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 (A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LL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YPES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155880" y="6377760"/>
            <a:ext cx="898776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*Balanced dataset: ACEPs, T2CEPs and RRds are cloned, RRabs and RRcs are cut: 8890 each type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I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NTRODUCTION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Stars are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self-shining objects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due to thermonuclear fusion of Hydrogen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Google Shape;62;p14" descr=""/>
          <p:cNvPicPr/>
          <p:nvPr/>
        </p:nvPicPr>
        <p:blipFill>
          <a:blip r:embed="rId1"/>
          <a:stretch/>
        </p:blipFill>
        <p:spPr>
          <a:xfrm>
            <a:off x="224280" y="2068200"/>
            <a:ext cx="8694720" cy="445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T20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T15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T10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Logistic Regression: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58%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58%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Decision Tree (leaves=3):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79%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K-Nearest Neighbor: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87%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87%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Linear Discriminant Analysis: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51%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49%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49%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Gaussian Naive Bayes: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72%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72%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72%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LASSIFICATION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C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ASE 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 (A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LL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YPES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55880" y="6377760"/>
            <a:ext cx="898776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*Balanced dataset: ACEPs, T2CEPs and RRds are cloned, RRabs and RRcs are cut: 8890 each type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Google Shape;278;p33" descr=""/>
          <p:cNvPicPr/>
          <p:nvPr/>
        </p:nvPicPr>
        <p:blipFill>
          <a:blip r:embed="rId1"/>
          <a:stretch/>
        </p:blipFill>
        <p:spPr>
          <a:xfrm>
            <a:off x="1968120" y="1594800"/>
            <a:ext cx="4895280" cy="489528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1968120" y="1594800"/>
            <a:ext cx="308448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KNN, T15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55880" y="115272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Variable stars can be distinguished by their Fourier parameters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Imbalanced data may cause high accuracy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Classification does not work with low sample classes!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Resampling may handle the problem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Probe the different techniques of data balancing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400" spc="-1" strike="noStrike" u="sng">
                <a:solidFill>
                  <a:srgbClr val="f1c23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training data sample plays a key role in classification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UMMARY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11760" y="992880"/>
            <a:ext cx="8519760" cy="273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95400" y="5283720"/>
            <a:ext cx="8952120" cy="149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fce5c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ML section of the MTA CSFK Lendület Near-Field Cosmology Research Group From the left: G. Marton, R. Szabó, A. Forró, T. Szklenár, K. Vida, D. Tarczay-Nehéz, Gy. Mező, A. Colab: Z. Szeleczky (University of Liverpool)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600" y="560520"/>
            <a:ext cx="914328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HANK</a:t>
            </a: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Y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OU</a:t>
            </a: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F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</a:t>
            </a: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Y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OUR</a:t>
            </a: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</a:t>
            </a:r>
            <a:r>
              <a:rPr b="0" lang="hu-HU" sz="40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TTENTION</a:t>
            </a:r>
            <a:r>
              <a:rPr b="0" lang="hu-HU" sz="52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!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Google Shape;293;p35" descr=""/>
          <p:cNvPicPr/>
          <p:nvPr/>
        </p:nvPicPr>
        <p:blipFill>
          <a:blip r:embed="rId1"/>
          <a:srcRect l="0" t="28952" r="0" b="19347"/>
          <a:stretch/>
        </p:blipFill>
        <p:spPr>
          <a:xfrm>
            <a:off x="0" y="1738080"/>
            <a:ext cx="9143280" cy="35449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variable star observations: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Ancient Egypt (~1200 BC):</a:t>
            </a:r>
            <a:r>
              <a:rPr b="1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Algol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(β Persei “Demon Star”):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close eclipsing binary in a triple star system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description of the eclipse in the 17th century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description of the triple system: 19th century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AD 185: first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supernova</a:t>
            </a:r>
            <a:r>
              <a:rPr b="0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recorded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Late 16th, early 17th century: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Mira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(o Ceti):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long-period variable star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I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NTRODUCTION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Many stars show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fluctuations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in their brightness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Extrinsic effects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something blocks the emitted light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rotating variables (e.g. rotating stars with spots)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eclipsing variables (e.g. Algol types)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planetary transits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Intrinsic effects: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the luminosity of the star is varying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pulsating variables (e.g. Cepheids, RR Lyraes, etc.)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eruptive variables (e.g. flare stars, etc.)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cataclysmic, or explosive stars (e.g. supernovae, novae, etc.)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I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NTRODUCTION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eneral </a:t>
            </a: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atalogue of </a:t>
            </a: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 </a:t>
            </a: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tars</a:t>
            </a:r>
            <a:r>
              <a:rPr b="1" lang="hu-HU" sz="2400" spc="-1" strike="noStrike" baseline="30000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&gt; 110 types of variables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&gt; 52.000 variables (mostly in the Milky Way)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collection of variables from sky surveys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ptical </a:t>
            </a: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ravitational </a:t>
            </a: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ensing </a:t>
            </a: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xperiment</a:t>
            </a:r>
            <a:r>
              <a:rPr b="1" lang="hu-HU" sz="2400" spc="-1" strike="noStrike" baseline="30000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</a:t>
            </a:r>
            <a:r>
              <a:rPr b="1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6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r>
              <a:rPr b="0" lang="hu-H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hu-HU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http://www.sai.msu.su/gcvs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6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</a:t>
            </a:r>
            <a:r>
              <a:rPr b="0" lang="hu-H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hu-HU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http://ogle.astrouw.edu.pl/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I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NTRODUCTION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Their variation of brightness can be plotted to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light curves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Regular variables can be described by their: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amplitudes of the variation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shape of the light curve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From the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spectrum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we can obtain more information about the star: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temperature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luminosity class (giant, super giant, dwarf, etc.)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binarity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strong (!) magnetic fields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anomalous line emissions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etc.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I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NTRODUCTION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Different types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can be distinguished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shape of the light curve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pulsation period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TARS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I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NTRODUCTION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6706440" y="5353560"/>
            <a:ext cx="179172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Credits: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Durham University,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Space.fm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2251800" y="4026600"/>
            <a:ext cx="179172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hu-HU" sz="1400" spc="-1" strike="noStrike">
                <a:solidFill>
                  <a:srgbClr val="ffe5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Pulsating variable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6255000" y="936000"/>
            <a:ext cx="179172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hu-HU" sz="1400" spc="-1" strike="noStrike">
                <a:solidFill>
                  <a:srgbClr val="ffe5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Eclipsing binary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328000" y="1440000"/>
            <a:ext cx="3691800" cy="299052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333000" y="4502160"/>
            <a:ext cx="6285600" cy="212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Brightness variation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due to physical change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in the star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periodic expansion and contraction of the surface layers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Time series analysis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(discrete Fourier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transformation):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determining the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frequency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of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pulsation and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its subharmonics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harmonics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</a:t>
            </a:r>
            <a:r>
              <a:rPr b="1" lang="hu-HU" sz="2400" spc="-1" strike="noStrike">
                <a:solidFill>
                  <a:srgbClr val="ffe5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amplitude</a:t>
            </a:r>
            <a:r>
              <a:rPr b="1" lang="hu-HU" sz="2400" spc="-1" strike="noStrike">
                <a:solidFill>
                  <a:srgbClr val="ffe5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b="1" lang="hu-HU" sz="2400" spc="-1" strike="noStrike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phase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00400"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NALYZING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ULSATING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Google Shape;104;p20" descr=""/>
          <p:cNvPicPr/>
          <p:nvPr/>
        </p:nvPicPr>
        <p:blipFill>
          <a:blip r:embed="rId1"/>
          <a:srcRect l="0" t="1339" r="0" b="1339"/>
          <a:stretch/>
        </p:blipFill>
        <p:spPr>
          <a:xfrm>
            <a:off x="3256920" y="2448720"/>
            <a:ext cx="5623920" cy="274320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 flipH="1">
            <a:off x="4775760" y="2767680"/>
            <a:ext cx="613080" cy="27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5390280" y="2527560"/>
            <a:ext cx="200052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</a:t>
            </a: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= 3.71471 1/d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6004080" y="3972240"/>
            <a:ext cx="468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7277400" y="3972240"/>
            <a:ext cx="468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9" name="CustomShape 7"/>
          <p:cNvSpPr/>
          <p:nvPr/>
        </p:nvSpPr>
        <p:spPr>
          <a:xfrm>
            <a:off x="8550360" y="3972240"/>
            <a:ext cx="468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0" name="CustomShape 8"/>
          <p:cNvSpPr/>
          <p:nvPr/>
        </p:nvSpPr>
        <p:spPr>
          <a:xfrm>
            <a:off x="5782680" y="3633840"/>
            <a:ext cx="44712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9"/>
          <p:cNvSpPr/>
          <p:nvPr/>
        </p:nvSpPr>
        <p:spPr>
          <a:xfrm>
            <a:off x="7056000" y="3633840"/>
            <a:ext cx="44712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10"/>
          <p:cNvSpPr/>
          <p:nvPr/>
        </p:nvSpPr>
        <p:spPr>
          <a:xfrm>
            <a:off x="8329320" y="3633840"/>
            <a:ext cx="44712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11"/>
          <p:cNvSpPr/>
          <p:nvPr/>
        </p:nvSpPr>
        <p:spPr>
          <a:xfrm>
            <a:off x="7684560" y="2873520"/>
            <a:ext cx="119628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r>
              <a:rPr b="0" lang="hu-HU" sz="15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</a:t>
            </a:r>
            <a:r>
              <a:rPr b="0" lang="hu-H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haromics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12"/>
          <p:cNvSpPr/>
          <p:nvPr/>
        </p:nvSpPr>
        <p:spPr>
          <a:xfrm>
            <a:off x="5475960" y="3972240"/>
            <a:ext cx="468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9900ff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5" name="CustomShape 13"/>
          <p:cNvSpPr/>
          <p:nvPr/>
        </p:nvSpPr>
        <p:spPr>
          <a:xfrm>
            <a:off x="5390280" y="3633840"/>
            <a:ext cx="44712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14"/>
          <p:cNvSpPr/>
          <p:nvPr/>
        </p:nvSpPr>
        <p:spPr>
          <a:xfrm>
            <a:off x="4489200" y="3972240"/>
            <a:ext cx="468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9900ff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7" name="CustomShape 15"/>
          <p:cNvSpPr/>
          <p:nvPr/>
        </p:nvSpPr>
        <p:spPr>
          <a:xfrm>
            <a:off x="4159440" y="3633840"/>
            <a:ext cx="66420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0.5f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16"/>
          <p:cNvSpPr/>
          <p:nvPr/>
        </p:nvSpPr>
        <p:spPr>
          <a:xfrm>
            <a:off x="7469280" y="4089960"/>
            <a:ext cx="468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9900ff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9" name="CustomShape 17"/>
          <p:cNvSpPr/>
          <p:nvPr/>
        </p:nvSpPr>
        <p:spPr>
          <a:xfrm>
            <a:off x="7315560" y="3749040"/>
            <a:ext cx="44712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8"/>
          <p:cNvSpPr/>
          <p:nvPr/>
        </p:nvSpPr>
        <p:spPr>
          <a:xfrm>
            <a:off x="6736680" y="4048200"/>
            <a:ext cx="468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8761d"/>
            </a:solidFill>
            <a:round/>
            <a:tailEnd len="med" type="triangle" w="med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1" name="CustomShape 19"/>
          <p:cNvSpPr/>
          <p:nvPr/>
        </p:nvSpPr>
        <p:spPr>
          <a:xfrm>
            <a:off x="6409440" y="3716640"/>
            <a:ext cx="68832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r>
              <a:rPr b="0" lang="hu-H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+ f</a:t>
            </a:r>
            <a:r>
              <a:rPr b="0" lang="hu-HU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 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0"/>
          <p:cNvSpPr/>
          <p:nvPr/>
        </p:nvSpPr>
        <p:spPr>
          <a:xfrm>
            <a:off x="3256920" y="2767680"/>
            <a:ext cx="1416240" cy="37296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r>
              <a:rPr b="0" lang="hu-HU" sz="15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 </a:t>
            </a:r>
            <a:r>
              <a:rPr b="0" lang="hu-H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subharomic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1"/>
          <p:cNvSpPr/>
          <p:nvPr/>
        </p:nvSpPr>
        <p:spPr>
          <a:xfrm>
            <a:off x="3965400" y="3141360"/>
            <a:ext cx="282240" cy="50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2"/>
          <p:cNvSpPr/>
          <p:nvPr/>
        </p:nvSpPr>
        <p:spPr>
          <a:xfrm>
            <a:off x="4451760" y="5192640"/>
            <a:ext cx="442944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KIC 5520878 (RRc type variable)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3"/>
          <p:cNvSpPr/>
          <p:nvPr/>
        </p:nvSpPr>
        <p:spPr>
          <a:xfrm>
            <a:off x="2277000" y="6099120"/>
            <a:ext cx="4020840" cy="9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4"/>
          <p:cNvSpPr/>
          <p:nvPr/>
        </p:nvSpPr>
        <p:spPr>
          <a:xfrm>
            <a:off x="901800" y="6001920"/>
            <a:ext cx="733932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1" lang="hu-HU" sz="2400" spc="-1" strike="noStrike" u="sng">
                <a:solidFill>
                  <a:srgbClr val="ffd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determines the different types of variables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Line 25"/>
          <p:cNvSpPr/>
          <p:nvPr/>
        </p:nvSpPr>
        <p:spPr>
          <a:xfrm flipH="1">
            <a:off x="6048000" y="3246480"/>
            <a:ext cx="1636560" cy="569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Line 26"/>
          <p:cNvSpPr/>
          <p:nvPr/>
        </p:nvSpPr>
        <p:spPr>
          <a:xfrm flipH="1">
            <a:off x="7416000" y="3246480"/>
            <a:ext cx="432000" cy="502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27"/>
          <p:cNvSpPr/>
          <p:nvPr/>
        </p:nvSpPr>
        <p:spPr>
          <a:xfrm>
            <a:off x="8280000" y="3246480"/>
            <a:ext cx="288000" cy="497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5880" y="1076760"/>
            <a:ext cx="8831880" cy="53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55880" y="313200"/>
            <a:ext cx="85197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NALYZING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ULSATING</a:t>
            </a:r>
            <a:r>
              <a:rPr b="0" lang="hu-HU" sz="36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</a:t>
            </a:r>
            <a:r>
              <a:rPr b="0" lang="hu-HU" sz="2800" spc="-1" strike="noStrike">
                <a:solidFill>
                  <a:srgbClr val="f9cb9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ARIABLES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Google Shape;136;p21" descr=""/>
          <p:cNvPicPr/>
          <p:nvPr/>
        </p:nvPicPr>
        <p:blipFill>
          <a:blip r:embed="rId1"/>
          <a:stretch/>
        </p:blipFill>
        <p:spPr>
          <a:xfrm>
            <a:off x="2928600" y="3676320"/>
            <a:ext cx="5747040" cy="2700720"/>
          </a:xfrm>
          <a:prstGeom prst="rect">
            <a:avLst/>
          </a:prstGeom>
          <a:ln>
            <a:noFill/>
          </a:ln>
        </p:spPr>
      </p:pic>
      <p:pic>
        <p:nvPicPr>
          <p:cNvPr id="123" name="Google Shape;137;p21" descr=""/>
          <p:cNvPicPr/>
          <p:nvPr/>
        </p:nvPicPr>
        <p:blipFill>
          <a:blip r:embed="rId2"/>
          <a:stretch/>
        </p:blipFill>
        <p:spPr>
          <a:xfrm>
            <a:off x="237600" y="1156680"/>
            <a:ext cx="5401080" cy="2518920"/>
          </a:xfrm>
          <a:prstGeom prst="rect">
            <a:avLst/>
          </a:prstGeom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24" name="CustomShape 3"/>
          <p:cNvSpPr/>
          <p:nvPr/>
        </p:nvSpPr>
        <p:spPr>
          <a:xfrm>
            <a:off x="5816160" y="1464120"/>
            <a:ext cx="2859480" cy="12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V1154 Cygni (Cepheid in Kepler field)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5816160" y="2820600"/>
            <a:ext cx="171396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 = 4.925 days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1147320" y="1279440"/>
            <a:ext cx="1291680" cy="64548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observation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3815280" y="3976920"/>
            <a:ext cx="1823760" cy="76284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0" lang="hu-H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folded light curve”</a:t>
            </a:r>
            <a:endParaRPr b="0" lang="hu-H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Google Shape;142;p21" descr=""/>
          <p:cNvPicPr/>
          <p:nvPr/>
        </p:nvPicPr>
        <p:blipFill>
          <a:blip r:embed="rId3"/>
          <a:stretch/>
        </p:blipFill>
        <p:spPr>
          <a:xfrm>
            <a:off x="237600" y="4703760"/>
            <a:ext cx="2508840" cy="645480"/>
          </a:xfrm>
          <a:prstGeom prst="rect">
            <a:avLst/>
          </a:prstGeom>
          <a:ln>
            <a:noFill/>
          </a:ln>
        </p:spPr>
      </p:pic>
      <p:pic>
        <p:nvPicPr>
          <p:cNvPr id="129" name="Google Shape;143;p21" descr=""/>
          <p:cNvPicPr/>
          <p:nvPr/>
        </p:nvPicPr>
        <p:blipFill>
          <a:blip r:embed="rId4"/>
          <a:stretch/>
        </p:blipFill>
        <p:spPr>
          <a:xfrm>
            <a:off x="805680" y="5674320"/>
            <a:ext cx="1371960" cy="35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hu-HU</dc:language>
  <cp:lastModifiedBy/>
  <dcterms:modified xsi:type="dcterms:W3CDTF">2019-11-25T11:44:39Z</dcterms:modified>
  <cp:revision>4</cp:revision>
  <dc:subject/>
  <dc:title/>
</cp:coreProperties>
</file>