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8" r:id="rId1"/>
  </p:sldMasterIdLst>
  <p:notesMasterIdLst>
    <p:notesMasterId r:id="rId16"/>
  </p:notesMasterIdLst>
  <p:sldIdLst>
    <p:sldId id="278" r:id="rId2"/>
    <p:sldId id="268" r:id="rId3"/>
    <p:sldId id="273" r:id="rId4"/>
    <p:sldId id="279" r:id="rId5"/>
    <p:sldId id="280" r:id="rId6"/>
    <p:sldId id="281" r:id="rId7"/>
    <p:sldId id="282" r:id="rId8"/>
    <p:sldId id="283" r:id="rId9"/>
    <p:sldId id="284" r:id="rId10"/>
    <p:sldId id="285" r:id="rId11"/>
    <p:sldId id="286" r:id="rId12"/>
    <p:sldId id="287" r:id="rId13"/>
    <p:sldId id="288"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81" autoAdjust="0"/>
    <p:restoredTop sz="82912" autoAdjust="0"/>
  </p:normalViewPr>
  <p:slideViewPr>
    <p:cSldViewPr snapToGrid="0">
      <p:cViewPr varScale="1">
        <p:scale>
          <a:sx n="96" d="100"/>
          <a:sy n="96" d="100"/>
        </p:scale>
        <p:origin x="170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99849-25F8-4835-87FF-C12CA30F0BD8}" type="doc">
      <dgm:prSet loTypeId="urn:microsoft.com/office/officeart/2005/8/layout/pyramid1" loCatId="pyramid" qsTypeId="urn:microsoft.com/office/officeart/2005/8/quickstyle/simple1" qsCatId="simple" csTypeId="urn:microsoft.com/office/officeart/2005/8/colors/accent1_2" csCatId="accent1" phldr="1"/>
      <dgm:spPr/>
    </dgm:pt>
    <dgm:pt modelId="{DB7731CF-CC59-4AB5-ABA2-0B641C3689A0}">
      <dgm:prSet phldrT="[Szöveg]" custT="1"/>
      <dgm:spPr/>
      <dgm:t>
        <a:bodyPr/>
        <a:lstStyle/>
        <a:p>
          <a:r>
            <a:rPr lang="en-US" sz="1400" dirty="0"/>
            <a:t/>
          </a:r>
          <a:br>
            <a:rPr lang="en-US" sz="1400" dirty="0"/>
          </a:br>
          <a:r>
            <a:rPr lang="hu-HU" sz="1600" dirty="0"/>
            <a:t>D</a:t>
          </a:r>
          <a:r>
            <a:rPr lang="en-US" sz="1600" dirty="0" err="1"/>
            <a:t>ecision</a:t>
          </a:r>
          <a:r>
            <a:rPr lang="en-US" sz="1600" dirty="0"/>
            <a:t> </a:t>
          </a:r>
          <a:br>
            <a:rPr lang="en-US" sz="1600" dirty="0"/>
          </a:br>
          <a:r>
            <a:rPr lang="en-US" sz="1600" dirty="0"/>
            <a:t>support</a:t>
          </a:r>
          <a:br>
            <a:rPr lang="en-US" sz="1600" dirty="0"/>
          </a:br>
          <a:r>
            <a:rPr lang="en-US" sz="1600" dirty="0"/>
            <a:t>system</a:t>
          </a:r>
          <a:endParaRPr lang="hu-HU" sz="1600" dirty="0"/>
        </a:p>
      </dgm:t>
    </dgm:pt>
    <dgm:pt modelId="{E8A4B4B7-2988-46CF-BD29-39217B743B13}" type="parTrans" cxnId="{BB37A06B-306C-4BA0-AEE1-01A8246F9967}">
      <dgm:prSet/>
      <dgm:spPr/>
      <dgm:t>
        <a:bodyPr/>
        <a:lstStyle/>
        <a:p>
          <a:endParaRPr lang="hu-HU"/>
        </a:p>
      </dgm:t>
    </dgm:pt>
    <dgm:pt modelId="{3E61EA1D-84A7-4921-A00E-53A41C1EE42F}" type="sibTrans" cxnId="{BB37A06B-306C-4BA0-AEE1-01A8246F9967}">
      <dgm:prSet/>
      <dgm:spPr/>
      <dgm:t>
        <a:bodyPr/>
        <a:lstStyle/>
        <a:p>
          <a:endParaRPr lang="hu-HU"/>
        </a:p>
      </dgm:t>
    </dgm:pt>
    <dgm:pt modelId="{D80C04F5-D78A-4A6A-8316-32104A64BD24}">
      <dgm:prSet phldrT="[Szöveg]" custT="1"/>
      <dgm:spPr/>
      <dgm:t>
        <a:bodyPr/>
        <a:lstStyle/>
        <a:p>
          <a:r>
            <a:rPr lang="hu-HU" sz="1600" dirty="0" err="1"/>
            <a:t>KPIs</a:t>
          </a:r>
          <a:r>
            <a:rPr lang="hu-HU" sz="1600" dirty="0"/>
            <a:t> - </a:t>
          </a:r>
          <a:r>
            <a:rPr lang="hu-HU" sz="1600" dirty="0" err="1"/>
            <a:t>dynamical</a:t>
          </a:r>
          <a:r>
            <a:rPr lang="hu-HU" sz="1600" dirty="0"/>
            <a:t> </a:t>
          </a:r>
          <a:r>
            <a:rPr lang="hu-HU" sz="1600" dirty="0" err="1"/>
            <a:t>targeting</a:t>
          </a:r>
          <a:endParaRPr lang="hu-HU" sz="1600" dirty="0"/>
        </a:p>
      </dgm:t>
    </dgm:pt>
    <dgm:pt modelId="{4ADB05D4-D861-4ACC-BA0F-C1FA6AB7BDF5}" type="parTrans" cxnId="{D18EB2C6-0669-4441-83D0-5CBDF33A127E}">
      <dgm:prSet/>
      <dgm:spPr/>
      <dgm:t>
        <a:bodyPr/>
        <a:lstStyle/>
        <a:p>
          <a:endParaRPr lang="hu-HU"/>
        </a:p>
      </dgm:t>
    </dgm:pt>
    <dgm:pt modelId="{FB329019-0BCC-4414-93CB-9A0D8F987FC5}" type="sibTrans" cxnId="{D18EB2C6-0669-4441-83D0-5CBDF33A127E}">
      <dgm:prSet/>
      <dgm:spPr/>
      <dgm:t>
        <a:bodyPr/>
        <a:lstStyle/>
        <a:p>
          <a:endParaRPr lang="hu-HU"/>
        </a:p>
      </dgm:t>
    </dgm:pt>
    <dgm:pt modelId="{B3A0B223-60AF-4A37-BF44-8463A06D5805}">
      <dgm:prSet phldrT="[Szöveg]" custT="1"/>
      <dgm:spPr/>
      <dgm:t>
        <a:bodyPr/>
        <a:lstStyle/>
        <a:p>
          <a:r>
            <a:rPr lang="hu-HU" sz="1600" dirty="0" err="1"/>
            <a:t>Smart</a:t>
          </a:r>
          <a:r>
            <a:rPr lang="hu-HU" sz="1600" dirty="0"/>
            <a:t> monitoring</a:t>
          </a:r>
          <a:r>
            <a:rPr lang="en-US" sz="1600" dirty="0"/>
            <a:t/>
          </a:r>
          <a:br>
            <a:rPr lang="en-US" sz="1600" dirty="0"/>
          </a:br>
          <a:r>
            <a:rPr lang="en-US" sz="1400" dirty="0"/>
            <a:t>(operator performances … business processes)</a:t>
          </a:r>
          <a:endParaRPr lang="hu-HU" sz="1400" dirty="0"/>
        </a:p>
      </dgm:t>
    </dgm:pt>
    <dgm:pt modelId="{B2ABCFEB-69F3-4580-B7B7-F82D1CBE71C8}" type="parTrans" cxnId="{FCBFF97B-B310-463A-BFF9-032A03813822}">
      <dgm:prSet/>
      <dgm:spPr/>
      <dgm:t>
        <a:bodyPr/>
        <a:lstStyle/>
        <a:p>
          <a:endParaRPr lang="hu-HU"/>
        </a:p>
      </dgm:t>
    </dgm:pt>
    <dgm:pt modelId="{4DA602C3-DE5A-4603-991D-9B6561719B8B}" type="sibTrans" cxnId="{FCBFF97B-B310-463A-BFF9-032A03813822}">
      <dgm:prSet/>
      <dgm:spPr/>
      <dgm:t>
        <a:bodyPr/>
        <a:lstStyle/>
        <a:p>
          <a:endParaRPr lang="hu-HU"/>
        </a:p>
      </dgm:t>
    </dgm:pt>
    <dgm:pt modelId="{C6FA106C-5306-4F93-AC04-C9D80684720F}" type="pres">
      <dgm:prSet presAssocID="{19199849-25F8-4835-87FF-C12CA30F0BD8}" presName="Name0" presStyleCnt="0">
        <dgm:presLayoutVars>
          <dgm:dir/>
          <dgm:animLvl val="lvl"/>
          <dgm:resizeHandles val="exact"/>
        </dgm:presLayoutVars>
      </dgm:prSet>
      <dgm:spPr/>
    </dgm:pt>
    <dgm:pt modelId="{7584BF4E-4DC5-4166-AFF5-5157B0EB2BB0}" type="pres">
      <dgm:prSet presAssocID="{DB7731CF-CC59-4AB5-ABA2-0B641C3689A0}" presName="Name8" presStyleCnt="0"/>
      <dgm:spPr/>
    </dgm:pt>
    <dgm:pt modelId="{2EDC3849-5245-4806-9FE7-CAE4B1086AE2}" type="pres">
      <dgm:prSet presAssocID="{DB7731CF-CC59-4AB5-ABA2-0B641C3689A0}" presName="level" presStyleLbl="node1" presStyleIdx="0" presStyleCnt="3">
        <dgm:presLayoutVars>
          <dgm:chMax val="1"/>
          <dgm:bulletEnabled val="1"/>
        </dgm:presLayoutVars>
      </dgm:prSet>
      <dgm:spPr/>
      <dgm:t>
        <a:bodyPr/>
        <a:lstStyle/>
        <a:p>
          <a:endParaRPr lang="hu-HU"/>
        </a:p>
      </dgm:t>
    </dgm:pt>
    <dgm:pt modelId="{1E8C1FF1-348E-422D-9850-DE6F1A3A22BB}" type="pres">
      <dgm:prSet presAssocID="{DB7731CF-CC59-4AB5-ABA2-0B641C3689A0}" presName="levelTx" presStyleLbl="revTx" presStyleIdx="0" presStyleCnt="0">
        <dgm:presLayoutVars>
          <dgm:chMax val="1"/>
          <dgm:bulletEnabled val="1"/>
        </dgm:presLayoutVars>
      </dgm:prSet>
      <dgm:spPr/>
      <dgm:t>
        <a:bodyPr/>
        <a:lstStyle/>
        <a:p>
          <a:endParaRPr lang="hu-HU"/>
        </a:p>
      </dgm:t>
    </dgm:pt>
    <dgm:pt modelId="{A721B836-19C0-41D5-AB29-D228CB1897EB}" type="pres">
      <dgm:prSet presAssocID="{D80C04F5-D78A-4A6A-8316-32104A64BD24}" presName="Name8" presStyleCnt="0"/>
      <dgm:spPr/>
    </dgm:pt>
    <dgm:pt modelId="{230FBBDF-56C1-4C37-B665-94D1DE33221D}" type="pres">
      <dgm:prSet presAssocID="{D80C04F5-D78A-4A6A-8316-32104A64BD24}" presName="level" presStyleLbl="node1" presStyleIdx="1" presStyleCnt="3" custScaleY="55220">
        <dgm:presLayoutVars>
          <dgm:chMax val="1"/>
          <dgm:bulletEnabled val="1"/>
        </dgm:presLayoutVars>
      </dgm:prSet>
      <dgm:spPr/>
      <dgm:t>
        <a:bodyPr/>
        <a:lstStyle/>
        <a:p>
          <a:endParaRPr lang="hu-HU"/>
        </a:p>
      </dgm:t>
    </dgm:pt>
    <dgm:pt modelId="{68434FA0-A724-4909-B175-D01C4ED0FAA3}" type="pres">
      <dgm:prSet presAssocID="{D80C04F5-D78A-4A6A-8316-32104A64BD24}" presName="levelTx" presStyleLbl="revTx" presStyleIdx="0" presStyleCnt="0">
        <dgm:presLayoutVars>
          <dgm:chMax val="1"/>
          <dgm:bulletEnabled val="1"/>
        </dgm:presLayoutVars>
      </dgm:prSet>
      <dgm:spPr/>
      <dgm:t>
        <a:bodyPr/>
        <a:lstStyle/>
        <a:p>
          <a:endParaRPr lang="hu-HU"/>
        </a:p>
      </dgm:t>
    </dgm:pt>
    <dgm:pt modelId="{5F360813-1405-4936-A3AB-B706DD93B9A7}" type="pres">
      <dgm:prSet presAssocID="{B3A0B223-60AF-4A37-BF44-8463A06D5805}" presName="Name8" presStyleCnt="0"/>
      <dgm:spPr/>
    </dgm:pt>
    <dgm:pt modelId="{D56F19E8-F08F-4B6A-844F-1F78D7FE3D01}" type="pres">
      <dgm:prSet presAssocID="{B3A0B223-60AF-4A37-BF44-8463A06D5805}" presName="level" presStyleLbl="node1" presStyleIdx="2" presStyleCnt="3">
        <dgm:presLayoutVars>
          <dgm:chMax val="1"/>
          <dgm:bulletEnabled val="1"/>
        </dgm:presLayoutVars>
      </dgm:prSet>
      <dgm:spPr/>
      <dgm:t>
        <a:bodyPr/>
        <a:lstStyle/>
        <a:p>
          <a:endParaRPr lang="hu-HU"/>
        </a:p>
      </dgm:t>
    </dgm:pt>
    <dgm:pt modelId="{11E8878C-6A24-44CA-9CF3-EF1A16ABB4C3}" type="pres">
      <dgm:prSet presAssocID="{B3A0B223-60AF-4A37-BF44-8463A06D5805}" presName="levelTx" presStyleLbl="revTx" presStyleIdx="0" presStyleCnt="0">
        <dgm:presLayoutVars>
          <dgm:chMax val="1"/>
          <dgm:bulletEnabled val="1"/>
        </dgm:presLayoutVars>
      </dgm:prSet>
      <dgm:spPr/>
      <dgm:t>
        <a:bodyPr/>
        <a:lstStyle/>
        <a:p>
          <a:endParaRPr lang="hu-HU"/>
        </a:p>
      </dgm:t>
    </dgm:pt>
  </dgm:ptLst>
  <dgm:cxnLst>
    <dgm:cxn modelId="{7704D2EE-E921-403D-ABB1-6C7274F0B1FA}" type="presOf" srcId="{DB7731CF-CC59-4AB5-ABA2-0B641C3689A0}" destId="{2EDC3849-5245-4806-9FE7-CAE4B1086AE2}" srcOrd="0" destOrd="0" presId="urn:microsoft.com/office/officeart/2005/8/layout/pyramid1"/>
    <dgm:cxn modelId="{71F29C21-0758-4970-86FF-F99B9A5F58AF}" type="presOf" srcId="{19199849-25F8-4835-87FF-C12CA30F0BD8}" destId="{C6FA106C-5306-4F93-AC04-C9D80684720F}" srcOrd="0" destOrd="0" presId="urn:microsoft.com/office/officeart/2005/8/layout/pyramid1"/>
    <dgm:cxn modelId="{FCBFF97B-B310-463A-BFF9-032A03813822}" srcId="{19199849-25F8-4835-87FF-C12CA30F0BD8}" destId="{B3A0B223-60AF-4A37-BF44-8463A06D5805}" srcOrd="2" destOrd="0" parTransId="{B2ABCFEB-69F3-4580-B7B7-F82D1CBE71C8}" sibTransId="{4DA602C3-DE5A-4603-991D-9B6561719B8B}"/>
    <dgm:cxn modelId="{BB37A06B-306C-4BA0-AEE1-01A8246F9967}" srcId="{19199849-25F8-4835-87FF-C12CA30F0BD8}" destId="{DB7731CF-CC59-4AB5-ABA2-0B641C3689A0}" srcOrd="0" destOrd="0" parTransId="{E8A4B4B7-2988-46CF-BD29-39217B743B13}" sibTransId="{3E61EA1D-84A7-4921-A00E-53A41C1EE42F}"/>
    <dgm:cxn modelId="{225EB1B8-ADAF-4742-B340-984F7067B53E}" type="presOf" srcId="{B3A0B223-60AF-4A37-BF44-8463A06D5805}" destId="{D56F19E8-F08F-4B6A-844F-1F78D7FE3D01}" srcOrd="0" destOrd="0" presId="urn:microsoft.com/office/officeart/2005/8/layout/pyramid1"/>
    <dgm:cxn modelId="{D18EB2C6-0669-4441-83D0-5CBDF33A127E}" srcId="{19199849-25F8-4835-87FF-C12CA30F0BD8}" destId="{D80C04F5-D78A-4A6A-8316-32104A64BD24}" srcOrd="1" destOrd="0" parTransId="{4ADB05D4-D861-4ACC-BA0F-C1FA6AB7BDF5}" sibTransId="{FB329019-0BCC-4414-93CB-9A0D8F987FC5}"/>
    <dgm:cxn modelId="{3D22BF21-3CB4-4803-9A98-B172E1559C49}" type="presOf" srcId="{DB7731CF-CC59-4AB5-ABA2-0B641C3689A0}" destId="{1E8C1FF1-348E-422D-9850-DE6F1A3A22BB}" srcOrd="1" destOrd="0" presId="urn:microsoft.com/office/officeart/2005/8/layout/pyramid1"/>
    <dgm:cxn modelId="{AAD0CE49-4465-44EA-8CD9-740EF3F4F745}" type="presOf" srcId="{D80C04F5-D78A-4A6A-8316-32104A64BD24}" destId="{68434FA0-A724-4909-B175-D01C4ED0FAA3}" srcOrd="1" destOrd="0" presId="urn:microsoft.com/office/officeart/2005/8/layout/pyramid1"/>
    <dgm:cxn modelId="{3E9FB730-EB48-44AA-9B2F-83DD9E27E191}" type="presOf" srcId="{B3A0B223-60AF-4A37-BF44-8463A06D5805}" destId="{11E8878C-6A24-44CA-9CF3-EF1A16ABB4C3}" srcOrd="1" destOrd="0" presId="urn:microsoft.com/office/officeart/2005/8/layout/pyramid1"/>
    <dgm:cxn modelId="{41E7EB94-786E-4C35-A463-5F2F1B79F201}" type="presOf" srcId="{D80C04F5-D78A-4A6A-8316-32104A64BD24}" destId="{230FBBDF-56C1-4C37-B665-94D1DE33221D}" srcOrd="0" destOrd="0" presId="urn:microsoft.com/office/officeart/2005/8/layout/pyramid1"/>
    <dgm:cxn modelId="{180FCEE0-9842-4D3A-A690-CF85D388EC80}" type="presParOf" srcId="{C6FA106C-5306-4F93-AC04-C9D80684720F}" destId="{7584BF4E-4DC5-4166-AFF5-5157B0EB2BB0}" srcOrd="0" destOrd="0" presId="urn:microsoft.com/office/officeart/2005/8/layout/pyramid1"/>
    <dgm:cxn modelId="{A730E7AA-B99E-4EE3-8DBB-85CACAF06C1B}" type="presParOf" srcId="{7584BF4E-4DC5-4166-AFF5-5157B0EB2BB0}" destId="{2EDC3849-5245-4806-9FE7-CAE4B1086AE2}" srcOrd="0" destOrd="0" presId="urn:microsoft.com/office/officeart/2005/8/layout/pyramid1"/>
    <dgm:cxn modelId="{1C4A0043-8D5E-472A-B70B-E43C7D4A18DB}" type="presParOf" srcId="{7584BF4E-4DC5-4166-AFF5-5157B0EB2BB0}" destId="{1E8C1FF1-348E-422D-9850-DE6F1A3A22BB}" srcOrd="1" destOrd="0" presId="urn:microsoft.com/office/officeart/2005/8/layout/pyramid1"/>
    <dgm:cxn modelId="{83265B18-E65C-479F-B241-6F3A9AAD8604}" type="presParOf" srcId="{C6FA106C-5306-4F93-AC04-C9D80684720F}" destId="{A721B836-19C0-41D5-AB29-D228CB1897EB}" srcOrd="1" destOrd="0" presId="urn:microsoft.com/office/officeart/2005/8/layout/pyramid1"/>
    <dgm:cxn modelId="{221ABCE3-CF3A-4B9C-9CBF-5FB5C448852C}" type="presParOf" srcId="{A721B836-19C0-41D5-AB29-D228CB1897EB}" destId="{230FBBDF-56C1-4C37-B665-94D1DE33221D}" srcOrd="0" destOrd="0" presId="urn:microsoft.com/office/officeart/2005/8/layout/pyramid1"/>
    <dgm:cxn modelId="{160B7FE1-3B85-4B30-BC8A-207D8EFD8788}" type="presParOf" srcId="{A721B836-19C0-41D5-AB29-D228CB1897EB}" destId="{68434FA0-A724-4909-B175-D01C4ED0FAA3}" srcOrd="1" destOrd="0" presId="urn:microsoft.com/office/officeart/2005/8/layout/pyramid1"/>
    <dgm:cxn modelId="{0E33FC8C-91FA-4EF5-AF30-6754C993889F}" type="presParOf" srcId="{C6FA106C-5306-4F93-AC04-C9D80684720F}" destId="{5F360813-1405-4936-A3AB-B706DD93B9A7}" srcOrd="2" destOrd="0" presId="urn:microsoft.com/office/officeart/2005/8/layout/pyramid1"/>
    <dgm:cxn modelId="{EA3B489C-B5B3-4EE8-B7C6-0E7101EFCB76}" type="presParOf" srcId="{5F360813-1405-4936-A3AB-B706DD93B9A7}" destId="{D56F19E8-F08F-4B6A-844F-1F78D7FE3D01}" srcOrd="0" destOrd="0" presId="urn:microsoft.com/office/officeart/2005/8/layout/pyramid1"/>
    <dgm:cxn modelId="{7B58373D-6065-465F-BC29-18BCA5A5B829}" type="presParOf" srcId="{5F360813-1405-4936-A3AB-B706DD93B9A7}" destId="{11E8878C-6A24-44CA-9CF3-EF1A16ABB4C3}"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F7764-E0C3-4A0C-9435-9D479BB8A27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hu-HU"/>
        </a:p>
      </dgm:t>
    </dgm:pt>
    <dgm:pt modelId="{EB4DA040-1BDE-4267-8BBB-436228A5509E}">
      <dgm:prSet phldrT="[Text]" custT="1"/>
      <dgm:spPr/>
      <dgm:t>
        <a:bodyPr/>
        <a:lstStyle/>
        <a:p>
          <a:r>
            <a:rPr lang="en-US" sz="1400" dirty="0" smtClean="0"/>
            <a:t>1</a:t>
          </a:r>
          <a:endParaRPr lang="hu-HU" sz="1400" dirty="0"/>
        </a:p>
      </dgm:t>
    </dgm:pt>
    <dgm:pt modelId="{1FECCD56-6350-4660-A7CB-158AB912C48D}" type="parTrans" cxnId="{AD03C12C-8356-4C2C-BA22-617FCBB015C7}">
      <dgm:prSet/>
      <dgm:spPr/>
      <dgm:t>
        <a:bodyPr/>
        <a:lstStyle/>
        <a:p>
          <a:endParaRPr lang="hu-HU" sz="1200"/>
        </a:p>
      </dgm:t>
    </dgm:pt>
    <dgm:pt modelId="{ADBE240A-B7FF-45D3-BE80-42632BEB9EFB}" type="sibTrans" cxnId="{AD03C12C-8356-4C2C-BA22-617FCBB015C7}">
      <dgm:prSet/>
      <dgm:spPr/>
      <dgm:t>
        <a:bodyPr/>
        <a:lstStyle/>
        <a:p>
          <a:endParaRPr lang="hu-HU" sz="1200"/>
        </a:p>
      </dgm:t>
    </dgm:pt>
    <dgm:pt modelId="{06A745F1-618D-43FA-88DA-45288B1941D9}">
      <dgm:prSet phldrT="[Text]" custT="1"/>
      <dgm:spPr/>
      <dgm:t>
        <a:bodyPr/>
        <a:lstStyle/>
        <a:p>
          <a:r>
            <a:rPr lang="en-US" sz="2800" dirty="0" smtClean="0"/>
            <a:t>Business problem</a:t>
          </a:r>
          <a:endParaRPr lang="hu-HU" sz="2800" dirty="0"/>
        </a:p>
      </dgm:t>
    </dgm:pt>
    <dgm:pt modelId="{DB8C970D-F578-458B-9756-4C32715275FC}" type="parTrans" cxnId="{9AC2B459-179A-4359-A167-0471B4302F1A}">
      <dgm:prSet/>
      <dgm:spPr/>
      <dgm:t>
        <a:bodyPr/>
        <a:lstStyle/>
        <a:p>
          <a:endParaRPr lang="hu-HU" sz="1200"/>
        </a:p>
      </dgm:t>
    </dgm:pt>
    <dgm:pt modelId="{48CB0831-14BA-44CF-AE3D-45C88347F9A4}" type="sibTrans" cxnId="{9AC2B459-179A-4359-A167-0471B4302F1A}">
      <dgm:prSet/>
      <dgm:spPr/>
      <dgm:t>
        <a:bodyPr/>
        <a:lstStyle/>
        <a:p>
          <a:endParaRPr lang="hu-HU" sz="1200"/>
        </a:p>
      </dgm:t>
    </dgm:pt>
    <dgm:pt modelId="{69C2A0FB-6C4A-4837-A733-80FA5D90981B}">
      <dgm:prSet phldrT="[Text]" custT="1"/>
      <dgm:spPr/>
      <dgm:t>
        <a:bodyPr/>
        <a:lstStyle/>
        <a:p>
          <a:r>
            <a:rPr lang="en-US" sz="1400" dirty="0" smtClean="0"/>
            <a:t>2</a:t>
          </a:r>
          <a:endParaRPr lang="hu-HU" sz="1400" dirty="0"/>
        </a:p>
      </dgm:t>
    </dgm:pt>
    <dgm:pt modelId="{994B5520-5854-4A3F-A140-754CE1C74289}" type="parTrans" cxnId="{7DBB0436-3CA9-41B7-B2FC-9542DFB850A9}">
      <dgm:prSet/>
      <dgm:spPr/>
      <dgm:t>
        <a:bodyPr/>
        <a:lstStyle/>
        <a:p>
          <a:endParaRPr lang="hu-HU" sz="1200"/>
        </a:p>
      </dgm:t>
    </dgm:pt>
    <dgm:pt modelId="{5B54B3A2-F4E3-4056-B6D2-AF29B908F07E}" type="sibTrans" cxnId="{7DBB0436-3CA9-41B7-B2FC-9542DFB850A9}">
      <dgm:prSet/>
      <dgm:spPr/>
      <dgm:t>
        <a:bodyPr/>
        <a:lstStyle/>
        <a:p>
          <a:endParaRPr lang="hu-HU" sz="1200"/>
        </a:p>
      </dgm:t>
    </dgm:pt>
    <dgm:pt modelId="{46933CCD-C7F7-4390-9D2B-1808AD65D9D3}">
      <dgm:prSet phldrT="[Text]" custT="1"/>
      <dgm:spPr/>
      <dgm:t>
        <a:bodyPr/>
        <a:lstStyle/>
        <a:p>
          <a:r>
            <a:rPr lang="en-US" sz="2800" dirty="0" smtClean="0"/>
            <a:t>Proof of Concept</a:t>
          </a:r>
          <a:endParaRPr lang="hu-HU" sz="2800" dirty="0"/>
        </a:p>
      </dgm:t>
    </dgm:pt>
    <dgm:pt modelId="{F4EE20E3-29E1-469E-965E-E7717EF8AEE4}" type="parTrans" cxnId="{B9FA16A6-74B0-476D-A62C-A662C468C3CA}">
      <dgm:prSet/>
      <dgm:spPr/>
      <dgm:t>
        <a:bodyPr/>
        <a:lstStyle/>
        <a:p>
          <a:endParaRPr lang="hu-HU" sz="1200"/>
        </a:p>
      </dgm:t>
    </dgm:pt>
    <dgm:pt modelId="{47A18E8F-E7EA-4DEB-9B00-FC7F344142A1}" type="sibTrans" cxnId="{B9FA16A6-74B0-476D-A62C-A662C468C3CA}">
      <dgm:prSet/>
      <dgm:spPr/>
      <dgm:t>
        <a:bodyPr/>
        <a:lstStyle/>
        <a:p>
          <a:endParaRPr lang="hu-HU" sz="1200"/>
        </a:p>
      </dgm:t>
    </dgm:pt>
    <dgm:pt modelId="{6F958B3B-50DA-4DE6-B3FC-9A6078594688}">
      <dgm:prSet phldrT="[Text]" custT="1"/>
      <dgm:spPr/>
      <dgm:t>
        <a:bodyPr/>
        <a:lstStyle/>
        <a:p>
          <a:r>
            <a:rPr lang="en-US" sz="1400" dirty="0" smtClean="0"/>
            <a:t>3</a:t>
          </a:r>
          <a:endParaRPr lang="hu-HU" sz="1400" dirty="0"/>
        </a:p>
      </dgm:t>
    </dgm:pt>
    <dgm:pt modelId="{370F668F-E038-49E8-9D78-57A10A6941C7}" type="parTrans" cxnId="{09D1FC6D-E735-4D82-98FF-230C66886791}">
      <dgm:prSet/>
      <dgm:spPr/>
      <dgm:t>
        <a:bodyPr/>
        <a:lstStyle/>
        <a:p>
          <a:endParaRPr lang="hu-HU" sz="1200"/>
        </a:p>
      </dgm:t>
    </dgm:pt>
    <dgm:pt modelId="{F3B5A0E1-E2E0-4ABB-917F-C7C39659CDE9}" type="sibTrans" cxnId="{09D1FC6D-E735-4D82-98FF-230C66886791}">
      <dgm:prSet/>
      <dgm:spPr/>
      <dgm:t>
        <a:bodyPr/>
        <a:lstStyle/>
        <a:p>
          <a:endParaRPr lang="hu-HU" sz="1200"/>
        </a:p>
      </dgm:t>
    </dgm:pt>
    <dgm:pt modelId="{F8285113-06E0-422B-9A9B-6DC3D4E4EC6F}">
      <dgm:prSet phldrT="[Text]" custT="1"/>
      <dgm:spPr/>
      <dgm:t>
        <a:bodyPr/>
        <a:lstStyle/>
        <a:p>
          <a:r>
            <a:rPr lang="en-US" sz="2800" dirty="0" smtClean="0"/>
            <a:t>Define requirements</a:t>
          </a:r>
          <a:endParaRPr lang="hu-HU" sz="2800" dirty="0"/>
        </a:p>
      </dgm:t>
    </dgm:pt>
    <dgm:pt modelId="{DA071802-E00D-420E-B7E9-4A3F214A7FDB}" type="parTrans" cxnId="{C48EFF93-DDCE-4BCD-923E-D2AB08544799}">
      <dgm:prSet/>
      <dgm:spPr/>
      <dgm:t>
        <a:bodyPr/>
        <a:lstStyle/>
        <a:p>
          <a:endParaRPr lang="hu-HU" sz="1200"/>
        </a:p>
      </dgm:t>
    </dgm:pt>
    <dgm:pt modelId="{A98DD0EB-C5F5-4615-8100-5D4AA4D2437F}" type="sibTrans" cxnId="{C48EFF93-DDCE-4BCD-923E-D2AB08544799}">
      <dgm:prSet/>
      <dgm:spPr/>
      <dgm:t>
        <a:bodyPr/>
        <a:lstStyle/>
        <a:p>
          <a:endParaRPr lang="hu-HU" sz="1200"/>
        </a:p>
      </dgm:t>
    </dgm:pt>
    <dgm:pt modelId="{D999189F-CAA6-442D-9812-5E62584F8BE6}">
      <dgm:prSet phldrT="[Text]" custT="1"/>
      <dgm:spPr/>
      <dgm:t>
        <a:bodyPr/>
        <a:lstStyle/>
        <a:p>
          <a:r>
            <a:rPr lang="en-US" sz="1400" dirty="0" smtClean="0"/>
            <a:t>4</a:t>
          </a:r>
          <a:endParaRPr lang="hu-HU" sz="1400" dirty="0"/>
        </a:p>
      </dgm:t>
    </dgm:pt>
    <dgm:pt modelId="{2086C577-7D50-4E94-A85C-38560A9841D7}" type="parTrans" cxnId="{91532A28-0219-4E81-9515-3695AFF51143}">
      <dgm:prSet/>
      <dgm:spPr/>
      <dgm:t>
        <a:bodyPr/>
        <a:lstStyle/>
        <a:p>
          <a:endParaRPr lang="hu-HU" sz="1200"/>
        </a:p>
      </dgm:t>
    </dgm:pt>
    <dgm:pt modelId="{04B39E19-8730-44D2-ACBD-24F29D4446E0}" type="sibTrans" cxnId="{91532A28-0219-4E81-9515-3695AFF51143}">
      <dgm:prSet/>
      <dgm:spPr/>
      <dgm:t>
        <a:bodyPr/>
        <a:lstStyle/>
        <a:p>
          <a:endParaRPr lang="hu-HU" sz="1200"/>
        </a:p>
      </dgm:t>
    </dgm:pt>
    <dgm:pt modelId="{03F44520-8CE6-46FF-80A6-F0101B0BCFCE}">
      <dgm:prSet phldrT="[Text]" custT="1"/>
      <dgm:spPr/>
      <dgm:t>
        <a:bodyPr/>
        <a:lstStyle/>
        <a:p>
          <a:r>
            <a:rPr lang="en-US" sz="2800" dirty="0" smtClean="0"/>
            <a:t>Use-cases</a:t>
          </a:r>
          <a:endParaRPr lang="hu-HU" sz="2800" dirty="0"/>
        </a:p>
      </dgm:t>
    </dgm:pt>
    <dgm:pt modelId="{BE17B3C6-09D2-485B-A1FA-C64D72160EC1}" type="parTrans" cxnId="{8B90830A-FD60-4333-ADC3-5E893973C68E}">
      <dgm:prSet/>
      <dgm:spPr/>
      <dgm:t>
        <a:bodyPr/>
        <a:lstStyle/>
        <a:p>
          <a:endParaRPr lang="hu-HU" sz="1200"/>
        </a:p>
      </dgm:t>
    </dgm:pt>
    <dgm:pt modelId="{28278DB5-EDB4-4922-9A47-C044B2C66E67}" type="sibTrans" cxnId="{8B90830A-FD60-4333-ADC3-5E893973C68E}">
      <dgm:prSet/>
      <dgm:spPr/>
      <dgm:t>
        <a:bodyPr/>
        <a:lstStyle/>
        <a:p>
          <a:endParaRPr lang="hu-HU" sz="1200"/>
        </a:p>
      </dgm:t>
    </dgm:pt>
    <dgm:pt modelId="{FA40D76E-BA42-4D82-9492-8457D7319942}">
      <dgm:prSet phldrT="[Text]" custT="1"/>
      <dgm:spPr/>
      <dgm:t>
        <a:bodyPr/>
        <a:lstStyle/>
        <a:p>
          <a:r>
            <a:rPr lang="en-US" sz="1400" dirty="0" smtClean="0"/>
            <a:t>5</a:t>
          </a:r>
          <a:endParaRPr lang="hu-HU" sz="1400" dirty="0"/>
        </a:p>
      </dgm:t>
    </dgm:pt>
    <dgm:pt modelId="{445B1C3F-1778-4BBD-9F40-6D920B30BECD}" type="parTrans" cxnId="{17A95C7E-1296-47C1-9D5A-A8FF7DCF60CF}">
      <dgm:prSet/>
      <dgm:spPr/>
      <dgm:t>
        <a:bodyPr/>
        <a:lstStyle/>
        <a:p>
          <a:endParaRPr lang="hu-HU" sz="1200"/>
        </a:p>
      </dgm:t>
    </dgm:pt>
    <dgm:pt modelId="{8109B684-CA78-423B-A593-017C3BBECAC9}" type="sibTrans" cxnId="{17A95C7E-1296-47C1-9D5A-A8FF7DCF60CF}">
      <dgm:prSet/>
      <dgm:spPr/>
      <dgm:t>
        <a:bodyPr/>
        <a:lstStyle/>
        <a:p>
          <a:endParaRPr lang="hu-HU" sz="1200"/>
        </a:p>
      </dgm:t>
    </dgm:pt>
    <dgm:pt modelId="{0E7CD3ED-BBCE-4522-8D3B-BB91CC8D95F4}">
      <dgm:prSet phldrT="[Text]" custT="1"/>
      <dgm:spPr/>
      <dgm:t>
        <a:bodyPr/>
        <a:lstStyle/>
        <a:p>
          <a:r>
            <a:rPr lang="en-US" sz="2800" dirty="0" smtClean="0"/>
            <a:t>GUI and integration</a:t>
          </a:r>
          <a:endParaRPr lang="hu-HU" sz="2800" dirty="0"/>
        </a:p>
      </dgm:t>
    </dgm:pt>
    <dgm:pt modelId="{A6F6A63C-83E0-4FAF-8D1A-D3A22F8F8D3C}" type="parTrans" cxnId="{BFAC0AA4-A0E6-4854-9B29-AB9CD59D5AA4}">
      <dgm:prSet/>
      <dgm:spPr/>
      <dgm:t>
        <a:bodyPr/>
        <a:lstStyle/>
        <a:p>
          <a:endParaRPr lang="hu-HU" sz="1200"/>
        </a:p>
      </dgm:t>
    </dgm:pt>
    <dgm:pt modelId="{42B3F378-BD1F-450D-9987-035E7F8D7B96}" type="sibTrans" cxnId="{BFAC0AA4-A0E6-4854-9B29-AB9CD59D5AA4}">
      <dgm:prSet/>
      <dgm:spPr/>
      <dgm:t>
        <a:bodyPr/>
        <a:lstStyle/>
        <a:p>
          <a:endParaRPr lang="hu-HU" sz="1200"/>
        </a:p>
      </dgm:t>
    </dgm:pt>
    <dgm:pt modelId="{FC88159B-5638-4A4F-8D18-A96F7541567F}">
      <dgm:prSet phldrT="[Text]" custT="1"/>
      <dgm:spPr/>
      <dgm:t>
        <a:bodyPr/>
        <a:lstStyle/>
        <a:p>
          <a:r>
            <a:rPr lang="en-US" sz="1400" dirty="0" smtClean="0"/>
            <a:t>6</a:t>
          </a:r>
          <a:endParaRPr lang="hu-HU" sz="1400" dirty="0"/>
        </a:p>
      </dgm:t>
    </dgm:pt>
    <dgm:pt modelId="{8E90FB3B-16A3-4A94-96E0-500284ADD793}" type="parTrans" cxnId="{FBBBA1BA-422E-4EE0-8EE1-73C61B7964A8}">
      <dgm:prSet/>
      <dgm:spPr/>
      <dgm:t>
        <a:bodyPr/>
        <a:lstStyle/>
        <a:p>
          <a:endParaRPr lang="hu-HU" sz="1200"/>
        </a:p>
      </dgm:t>
    </dgm:pt>
    <dgm:pt modelId="{C161E9A7-2FDF-462C-B456-08F7A5185214}" type="sibTrans" cxnId="{FBBBA1BA-422E-4EE0-8EE1-73C61B7964A8}">
      <dgm:prSet/>
      <dgm:spPr/>
      <dgm:t>
        <a:bodyPr/>
        <a:lstStyle/>
        <a:p>
          <a:endParaRPr lang="hu-HU" sz="1200"/>
        </a:p>
      </dgm:t>
    </dgm:pt>
    <dgm:pt modelId="{7F4B4236-ED19-48FA-9E25-64FE3A692706}">
      <dgm:prSet phldrT="[Text]" custT="1"/>
      <dgm:spPr/>
      <dgm:t>
        <a:bodyPr/>
        <a:lstStyle/>
        <a:p>
          <a:r>
            <a:rPr lang="en-US" sz="2800" dirty="0" smtClean="0"/>
            <a:t>Test</a:t>
          </a:r>
          <a:endParaRPr lang="hu-HU" sz="2800" dirty="0"/>
        </a:p>
      </dgm:t>
    </dgm:pt>
    <dgm:pt modelId="{91FEFE78-47C8-4F5E-8D3D-43A55C884D56}" type="parTrans" cxnId="{6B752CAC-3B0A-4E33-9628-774281E38699}">
      <dgm:prSet/>
      <dgm:spPr/>
      <dgm:t>
        <a:bodyPr/>
        <a:lstStyle/>
        <a:p>
          <a:endParaRPr lang="hu-HU" sz="1200"/>
        </a:p>
      </dgm:t>
    </dgm:pt>
    <dgm:pt modelId="{36B5EC2F-2064-4F7F-BA81-D1AC6013ADEB}" type="sibTrans" cxnId="{6B752CAC-3B0A-4E33-9628-774281E38699}">
      <dgm:prSet/>
      <dgm:spPr/>
      <dgm:t>
        <a:bodyPr/>
        <a:lstStyle/>
        <a:p>
          <a:endParaRPr lang="hu-HU" sz="1200"/>
        </a:p>
      </dgm:t>
    </dgm:pt>
    <dgm:pt modelId="{86396DC7-8FC2-4C0D-B2A2-9222D4DBFF81}" type="pres">
      <dgm:prSet presAssocID="{DA1F7764-E0C3-4A0C-9435-9D479BB8A270}" presName="vert0" presStyleCnt="0">
        <dgm:presLayoutVars>
          <dgm:dir/>
          <dgm:animOne val="branch"/>
          <dgm:animLvl val="lvl"/>
        </dgm:presLayoutVars>
      </dgm:prSet>
      <dgm:spPr/>
      <dgm:t>
        <a:bodyPr/>
        <a:lstStyle/>
        <a:p>
          <a:endParaRPr lang="hu-HU"/>
        </a:p>
      </dgm:t>
    </dgm:pt>
    <dgm:pt modelId="{8AB9148A-11CF-4E98-BE87-FEBD6225DAAA}" type="pres">
      <dgm:prSet presAssocID="{EB4DA040-1BDE-4267-8BBB-436228A5509E}" presName="thickLine" presStyleLbl="alignNode1" presStyleIdx="0" presStyleCnt="6"/>
      <dgm:spPr/>
    </dgm:pt>
    <dgm:pt modelId="{F7972EB6-7C59-4726-B907-905EEEF3E688}" type="pres">
      <dgm:prSet presAssocID="{EB4DA040-1BDE-4267-8BBB-436228A5509E}" presName="horz1" presStyleCnt="0"/>
      <dgm:spPr/>
    </dgm:pt>
    <dgm:pt modelId="{312AC111-96F7-455F-9680-F91FCD781CDD}" type="pres">
      <dgm:prSet presAssocID="{EB4DA040-1BDE-4267-8BBB-436228A5509E}" presName="tx1" presStyleLbl="revTx" presStyleIdx="0" presStyleCnt="12"/>
      <dgm:spPr/>
      <dgm:t>
        <a:bodyPr/>
        <a:lstStyle/>
        <a:p>
          <a:endParaRPr lang="hu-HU"/>
        </a:p>
      </dgm:t>
    </dgm:pt>
    <dgm:pt modelId="{5BAF9CCF-D3D0-4664-BEA1-995DD5B286E5}" type="pres">
      <dgm:prSet presAssocID="{EB4DA040-1BDE-4267-8BBB-436228A5509E}" presName="vert1" presStyleCnt="0"/>
      <dgm:spPr/>
    </dgm:pt>
    <dgm:pt modelId="{D97BB2AF-A049-4A23-AE07-B711716B25D2}" type="pres">
      <dgm:prSet presAssocID="{06A745F1-618D-43FA-88DA-45288B1941D9}" presName="vertSpace2a" presStyleCnt="0"/>
      <dgm:spPr/>
    </dgm:pt>
    <dgm:pt modelId="{1E50F403-8498-45E6-9BBD-9E239C9EB001}" type="pres">
      <dgm:prSet presAssocID="{06A745F1-618D-43FA-88DA-45288B1941D9}" presName="horz2" presStyleCnt="0"/>
      <dgm:spPr/>
    </dgm:pt>
    <dgm:pt modelId="{C0CD4557-7BAA-4275-B9C3-3333CE3C9933}" type="pres">
      <dgm:prSet presAssocID="{06A745F1-618D-43FA-88DA-45288B1941D9}" presName="horzSpace2" presStyleCnt="0"/>
      <dgm:spPr/>
    </dgm:pt>
    <dgm:pt modelId="{BBC36714-23FA-4252-B85F-FF22F8A218A2}" type="pres">
      <dgm:prSet presAssocID="{06A745F1-618D-43FA-88DA-45288B1941D9}" presName="tx2" presStyleLbl="revTx" presStyleIdx="1" presStyleCnt="12"/>
      <dgm:spPr/>
      <dgm:t>
        <a:bodyPr/>
        <a:lstStyle/>
        <a:p>
          <a:endParaRPr lang="hu-HU"/>
        </a:p>
      </dgm:t>
    </dgm:pt>
    <dgm:pt modelId="{60BC22EB-1752-40BB-987C-0F3FA43D7EB1}" type="pres">
      <dgm:prSet presAssocID="{06A745F1-618D-43FA-88DA-45288B1941D9}" presName="vert2" presStyleCnt="0"/>
      <dgm:spPr/>
    </dgm:pt>
    <dgm:pt modelId="{69A3C59C-F331-4AD9-9E4C-5E4705EED315}" type="pres">
      <dgm:prSet presAssocID="{06A745F1-618D-43FA-88DA-45288B1941D9}" presName="thinLine2b" presStyleLbl="callout" presStyleIdx="0" presStyleCnt="6"/>
      <dgm:spPr/>
    </dgm:pt>
    <dgm:pt modelId="{FB875018-0A84-40F9-A6BD-3B61C39CD709}" type="pres">
      <dgm:prSet presAssocID="{06A745F1-618D-43FA-88DA-45288B1941D9}" presName="vertSpace2b" presStyleCnt="0"/>
      <dgm:spPr/>
    </dgm:pt>
    <dgm:pt modelId="{B9EB102C-F621-48E7-85B6-CEBE10A98C01}" type="pres">
      <dgm:prSet presAssocID="{69C2A0FB-6C4A-4837-A733-80FA5D90981B}" presName="thickLine" presStyleLbl="alignNode1" presStyleIdx="1" presStyleCnt="6"/>
      <dgm:spPr/>
    </dgm:pt>
    <dgm:pt modelId="{06A56EFE-0DF2-4E9B-B19A-ADAD53341422}" type="pres">
      <dgm:prSet presAssocID="{69C2A0FB-6C4A-4837-A733-80FA5D90981B}" presName="horz1" presStyleCnt="0"/>
      <dgm:spPr/>
    </dgm:pt>
    <dgm:pt modelId="{DCEBAB85-91AE-4A60-8883-D7F60DBA70BA}" type="pres">
      <dgm:prSet presAssocID="{69C2A0FB-6C4A-4837-A733-80FA5D90981B}" presName="tx1" presStyleLbl="revTx" presStyleIdx="2" presStyleCnt="12"/>
      <dgm:spPr/>
      <dgm:t>
        <a:bodyPr/>
        <a:lstStyle/>
        <a:p>
          <a:endParaRPr lang="hu-HU"/>
        </a:p>
      </dgm:t>
    </dgm:pt>
    <dgm:pt modelId="{0444565C-B62A-45B0-A5F5-6DB40342FC37}" type="pres">
      <dgm:prSet presAssocID="{69C2A0FB-6C4A-4837-A733-80FA5D90981B}" presName="vert1" presStyleCnt="0"/>
      <dgm:spPr/>
    </dgm:pt>
    <dgm:pt modelId="{B3915B0B-5C92-4CAA-8858-599A9F4540AC}" type="pres">
      <dgm:prSet presAssocID="{46933CCD-C7F7-4390-9D2B-1808AD65D9D3}" presName="vertSpace2a" presStyleCnt="0"/>
      <dgm:spPr/>
    </dgm:pt>
    <dgm:pt modelId="{878697E9-BEC3-45E4-AEA4-DA4B67F638A4}" type="pres">
      <dgm:prSet presAssocID="{46933CCD-C7F7-4390-9D2B-1808AD65D9D3}" presName="horz2" presStyleCnt="0"/>
      <dgm:spPr/>
    </dgm:pt>
    <dgm:pt modelId="{27ACDD26-84BB-4240-B2DA-DF74E6F00107}" type="pres">
      <dgm:prSet presAssocID="{46933CCD-C7F7-4390-9D2B-1808AD65D9D3}" presName="horzSpace2" presStyleCnt="0"/>
      <dgm:spPr/>
    </dgm:pt>
    <dgm:pt modelId="{9A6AE59A-0E7D-4DEE-8E55-7A2D68D3AEC6}" type="pres">
      <dgm:prSet presAssocID="{46933CCD-C7F7-4390-9D2B-1808AD65D9D3}" presName="tx2" presStyleLbl="revTx" presStyleIdx="3" presStyleCnt="12"/>
      <dgm:spPr/>
      <dgm:t>
        <a:bodyPr/>
        <a:lstStyle/>
        <a:p>
          <a:endParaRPr lang="hu-HU"/>
        </a:p>
      </dgm:t>
    </dgm:pt>
    <dgm:pt modelId="{2A51505A-4898-43B1-957A-A6C388B7B288}" type="pres">
      <dgm:prSet presAssocID="{46933CCD-C7F7-4390-9D2B-1808AD65D9D3}" presName="vert2" presStyleCnt="0"/>
      <dgm:spPr/>
    </dgm:pt>
    <dgm:pt modelId="{22751395-5ECA-4211-8ECF-9F748944DCDD}" type="pres">
      <dgm:prSet presAssocID="{46933CCD-C7F7-4390-9D2B-1808AD65D9D3}" presName="thinLine2b" presStyleLbl="callout" presStyleIdx="1" presStyleCnt="6"/>
      <dgm:spPr/>
    </dgm:pt>
    <dgm:pt modelId="{AFE67EA7-3C5F-4C0A-B336-501681DA5EBA}" type="pres">
      <dgm:prSet presAssocID="{46933CCD-C7F7-4390-9D2B-1808AD65D9D3}" presName="vertSpace2b" presStyleCnt="0"/>
      <dgm:spPr/>
    </dgm:pt>
    <dgm:pt modelId="{1C8FDA14-D7DC-4850-A606-BA0F331B269A}" type="pres">
      <dgm:prSet presAssocID="{6F958B3B-50DA-4DE6-B3FC-9A6078594688}" presName="thickLine" presStyleLbl="alignNode1" presStyleIdx="2" presStyleCnt="6"/>
      <dgm:spPr/>
    </dgm:pt>
    <dgm:pt modelId="{2A2AF3D0-A03B-439B-B8EF-A3906F16EAE8}" type="pres">
      <dgm:prSet presAssocID="{6F958B3B-50DA-4DE6-B3FC-9A6078594688}" presName="horz1" presStyleCnt="0"/>
      <dgm:spPr/>
    </dgm:pt>
    <dgm:pt modelId="{E4875B18-BAD5-482B-9C39-8E0649559944}" type="pres">
      <dgm:prSet presAssocID="{6F958B3B-50DA-4DE6-B3FC-9A6078594688}" presName="tx1" presStyleLbl="revTx" presStyleIdx="4" presStyleCnt="12"/>
      <dgm:spPr/>
      <dgm:t>
        <a:bodyPr/>
        <a:lstStyle/>
        <a:p>
          <a:endParaRPr lang="hu-HU"/>
        </a:p>
      </dgm:t>
    </dgm:pt>
    <dgm:pt modelId="{6CD23FC9-4290-4B5B-A60F-2F1B6315FBD7}" type="pres">
      <dgm:prSet presAssocID="{6F958B3B-50DA-4DE6-B3FC-9A6078594688}" presName="vert1" presStyleCnt="0"/>
      <dgm:spPr/>
    </dgm:pt>
    <dgm:pt modelId="{47BF0942-3E3C-45BC-951A-DF2ED9FC536E}" type="pres">
      <dgm:prSet presAssocID="{F8285113-06E0-422B-9A9B-6DC3D4E4EC6F}" presName="vertSpace2a" presStyleCnt="0"/>
      <dgm:spPr/>
    </dgm:pt>
    <dgm:pt modelId="{5D3D6817-C003-459D-AC34-FDA7DB372D3A}" type="pres">
      <dgm:prSet presAssocID="{F8285113-06E0-422B-9A9B-6DC3D4E4EC6F}" presName="horz2" presStyleCnt="0"/>
      <dgm:spPr/>
    </dgm:pt>
    <dgm:pt modelId="{FEC5963B-8A8E-473F-AEC6-407EA5C7DA53}" type="pres">
      <dgm:prSet presAssocID="{F8285113-06E0-422B-9A9B-6DC3D4E4EC6F}" presName="horzSpace2" presStyleCnt="0"/>
      <dgm:spPr/>
    </dgm:pt>
    <dgm:pt modelId="{77C529F9-4EDA-4236-A40E-62452DE17243}" type="pres">
      <dgm:prSet presAssocID="{F8285113-06E0-422B-9A9B-6DC3D4E4EC6F}" presName="tx2" presStyleLbl="revTx" presStyleIdx="5" presStyleCnt="12"/>
      <dgm:spPr/>
      <dgm:t>
        <a:bodyPr/>
        <a:lstStyle/>
        <a:p>
          <a:endParaRPr lang="hu-HU"/>
        </a:p>
      </dgm:t>
    </dgm:pt>
    <dgm:pt modelId="{5A405A8E-A149-4911-B4B6-261609F7D336}" type="pres">
      <dgm:prSet presAssocID="{F8285113-06E0-422B-9A9B-6DC3D4E4EC6F}" presName="vert2" presStyleCnt="0"/>
      <dgm:spPr/>
    </dgm:pt>
    <dgm:pt modelId="{DC6E6BFB-6D8E-4547-A010-86D226ED6A90}" type="pres">
      <dgm:prSet presAssocID="{F8285113-06E0-422B-9A9B-6DC3D4E4EC6F}" presName="thinLine2b" presStyleLbl="callout" presStyleIdx="2" presStyleCnt="6"/>
      <dgm:spPr/>
    </dgm:pt>
    <dgm:pt modelId="{87BC67D7-DA6D-4E11-8372-1C2FB40FF23B}" type="pres">
      <dgm:prSet presAssocID="{F8285113-06E0-422B-9A9B-6DC3D4E4EC6F}" presName="vertSpace2b" presStyleCnt="0"/>
      <dgm:spPr/>
    </dgm:pt>
    <dgm:pt modelId="{DD1126ED-4D57-4B3B-9C85-BC8C41EB1219}" type="pres">
      <dgm:prSet presAssocID="{D999189F-CAA6-442D-9812-5E62584F8BE6}" presName="thickLine" presStyleLbl="alignNode1" presStyleIdx="3" presStyleCnt="6"/>
      <dgm:spPr/>
    </dgm:pt>
    <dgm:pt modelId="{68110A19-E464-466C-AC3E-88BD723374E0}" type="pres">
      <dgm:prSet presAssocID="{D999189F-CAA6-442D-9812-5E62584F8BE6}" presName="horz1" presStyleCnt="0"/>
      <dgm:spPr/>
    </dgm:pt>
    <dgm:pt modelId="{D3F24CDB-E241-43A8-B58A-74A286DAC4EE}" type="pres">
      <dgm:prSet presAssocID="{D999189F-CAA6-442D-9812-5E62584F8BE6}" presName="tx1" presStyleLbl="revTx" presStyleIdx="6" presStyleCnt="12"/>
      <dgm:spPr/>
      <dgm:t>
        <a:bodyPr/>
        <a:lstStyle/>
        <a:p>
          <a:endParaRPr lang="hu-HU"/>
        </a:p>
      </dgm:t>
    </dgm:pt>
    <dgm:pt modelId="{AE6A1232-6CD7-4BE1-A054-08A9AA55E980}" type="pres">
      <dgm:prSet presAssocID="{D999189F-CAA6-442D-9812-5E62584F8BE6}" presName="vert1" presStyleCnt="0"/>
      <dgm:spPr/>
    </dgm:pt>
    <dgm:pt modelId="{5C1A5D1A-FE13-4D12-9611-3BC31F577834}" type="pres">
      <dgm:prSet presAssocID="{03F44520-8CE6-46FF-80A6-F0101B0BCFCE}" presName="vertSpace2a" presStyleCnt="0"/>
      <dgm:spPr/>
    </dgm:pt>
    <dgm:pt modelId="{13C2DFE2-DF10-4169-9A85-A8E8C2D45529}" type="pres">
      <dgm:prSet presAssocID="{03F44520-8CE6-46FF-80A6-F0101B0BCFCE}" presName="horz2" presStyleCnt="0"/>
      <dgm:spPr/>
    </dgm:pt>
    <dgm:pt modelId="{D75D713B-16F7-4392-BB1C-83DB755BE720}" type="pres">
      <dgm:prSet presAssocID="{03F44520-8CE6-46FF-80A6-F0101B0BCFCE}" presName="horzSpace2" presStyleCnt="0"/>
      <dgm:spPr/>
    </dgm:pt>
    <dgm:pt modelId="{5E4DE9ED-F6C9-4B66-9722-8895888370E0}" type="pres">
      <dgm:prSet presAssocID="{03F44520-8CE6-46FF-80A6-F0101B0BCFCE}" presName="tx2" presStyleLbl="revTx" presStyleIdx="7" presStyleCnt="12"/>
      <dgm:spPr/>
      <dgm:t>
        <a:bodyPr/>
        <a:lstStyle/>
        <a:p>
          <a:endParaRPr lang="hu-HU"/>
        </a:p>
      </dgm:t>
    </dgm:pt>
    <dgm:pt modelId="{784FF14D-A569-46FA-9828-A4A53F493586}" type="pres">
      <dgm:prSet presAssocID="{03F44520-8CE6-46FF-80A6-F0101B0BCFCE}" presName="vert2" presStyleCnt="0"/>
      <dgm:spPr/>
    </dgm:pt>
    <dgm:pt modelId="{95A63B42-13FA-443E-9CF8-F14736961F3A}" type="pres">
      <dgm:prSet presAssocID="{03F44520-8CE6-46FF-80A6-F0101B0BCFCE}" presName="thinLine2b" presStyleLbl="callout" presStyleIdx="3" presStyleCnt="6"/>
      <dgm:spPr/>
    </dgm:pt>
    <dgm:pt modelId="{A7ACC409-1EC1-4EFE-A44F-18D3A840697D}" type="pres">
      <dgm:prSet presAssocID="{03F44520-8CE6-46FF-80A6-F0101B0BCFCE}" presName="vertSpace2b" presStyleCnt="0"/>
      <dgm:spPr/>
    </dgm:pt>
    <dgm:pt modelId="{C670885D-52CE-4EAF-9033-31F858E069D5}" type="pres">
      <dgm:prSet presAssocID="{FA40D76E-BA42-4D82-9492-8457D7319942}" presName="thickLine" presStyleLbl="alignNode1" presStyleIdx="4" presStyleCnt="6"/>
      <dgm:spPr/>
    </dgm:pt>
    <dgm:pt modelId="{A7D38CDE-9E4F-4780-875A-D8E542C8A6CA}" type="pres">
      <dgm:prSet presAssocID="{FA40D76E-BA42-4D82-9492-8457D7319942}" presName="horz1" presStyleCnt="0"/>
      <dgm:spPr/>
    </dgm:pt>
    <dgm:pt modelId="{BB861E01-7D5F-44EA-9FC3-DADA94FAF828}" type="pres">
      <dgm:prSet presAssocID="{FA40D76E-BA42-4D82-9492-8457D7319942}" presName="tx1" presStyleLbl="revTx" presStyleIdx="8" presStyleCnt="12"/>
      <dgm:spPr/>
      <dgm:t>
        <a:bodyPr/>
        <a:lstStyle/>
        <a:p>
          <a:endParaRPr lang="hu-HU"/>
        </a:p>
      </dgm:t>
    </dgm:pt>
    <dgm:pt modelId="{6DBD868F-B462-483C-962B-0461BC71EC8F}" type="pres">
      <dgm:prSet presAssocID="{FA40D76E-BA42-4D82-9492-8457D7319942}" presName="vert1" presStyleCnt="0"/>
      <dgm:spPr/>
    </dgm:pt>
    <dgm:pt modelId="{61CDF244-7892-4438-A52F-ED6B7EC55EC1}" type="pres">
      <dgm:prSet presAssocID="{0E7CD3ED-BBCE-4522-8D3B-BB91CC8D95F4}" presName="vertSpace2a" presStyleCnt="0"/>
      <dgm:spPr/>
    </dgm:pt>
    <dgm:pt modelId="{A3E762D4-CBCD-44EA-9CB4-7D9B85444755}" type="pres">
      <dgm:prSet presAssocID="{0E7CD3ED-BBCE-4522-8D3B-BB91CC8D95F4}" presName="horz2" presStyleCnt="0"/>
      <dgm:spPr/>
    </dgm:pt>
    <dgm:pt modelId="{2C963945-B542-40F7-8532-6ED877E6783F}" type="pres">
      <dgm:prSet presAssocID="{0E7CD3ED-BBCE-4522-8D3B-BB91CC8D95F4}" presName="horzSpace2" presStyleCnt="0"/>
      <dgm:spPr/>
    </dgm:pt>
    <dgm:pt modelId="{2A9BF0D6-EE4B-4F12-9654-B8D1AC3844D0}" type="pres">
      <dgm:prSet presAssocID="{0E7CD3ED-BBCE-4522-8D3B-BB91CC8D95F4}" presName="tx2" presStyleLbl="revTx" presStyleIdx="9" presStyleCnt="12"/>
      <dgm:spPr/>
      <dgm:t>
        <a:bodyPr/>
        <a:lstStyle/>
        <a:p>
          <a:endParaRPr lang="hu-HU"/>
        </a:p>
      </dgm:t>
    </dgm:pt>
    <dgm:pt modelId="{CAF9A633-B01F-4DFD-8E90-3D336B7496CC}" type="pres">
      <dgm:prSet presAssocID="{0E7CD3ED-BBCE-4522-8D3B-BB91CC8D95F4}" presName="vert2" presStyleCnt="0"/>
      <dgm:spPr/>
    </dgm:pt>
    <dgm:pt modelId="{B5F8D1E8-3318-46BB-9C68-CE906429F710}" type="pres">
      <dgm:prSet presAssocID="{0E7CD3ED-BBCE-4522-8D3B-BB91CC8D95F4}" presName="thinLine2b" presStyleLbl="callout" presStyleIdx="4" presStyleCnt="6"/>
      <dgm:spPr/>
    </dgm:pt>
    <dgm:pt modelId="{72E597D3-18B9-44DC-BB9A-E114493A2DF7}" type="pres">
      <dgm:prSet presAssocID="{0E7CD3ED-BBCE-4522-8D3B-BB91CC8D95F4}" presName="vertSpace2b" presStyleCnt="0"/>
      <dgm:spPr/>
    </dgm:pt>
    <dgm:pt modelId="{3CDFB914-AF59-4368-B898-067DBFAAE60D}" type="pres">
      <dgm:prSet presAssocID="{FC88159B-5638-4A4F-8D18-A96F7541567F}" presName="thickLine" presStyleLbl="alignNode1" presStyleIdx="5" presStyleCnt="6"/>
      <dgm:spPr/>
    </dgm:pt>
    <dgm:pt modelId="{DDFC8FF8-CC27-4BC4-9D90-0553C3CD30A2}" type="pres">
      <dgm:prSet presAssocID="{FC88159B-5638-4A4F-8D18-A96F7541567F}" presName="horz1" presStyleCnt="0"/>
      <dgm:spPr/>
    </dgm:pt>
    <dgm:pt modelId="{F9E4673F-9F34-49F5-954B-E39DF7F78D4B}" type="pres">
      <dgm:prSet presAssocID="{FC88159B-5638-4A4F-8D18-A96F7541567F}" presName="tx1" presStyleLbl="revTx" presStyleIdx="10" presStyleCnt="12"/>
      <dgm:spPr/>
      <dgm:t>
        <a:bodyPr/>
        <a:lstStyle/>
        <a:p>
          <a:endParaRPr lang="hu-HU"/>
        </a:p>
      </dgm:t>
    </dgm:pt>
    <dgm:pt modelId="{27A8E9EC-4CB2-4FCD-9DC5-8D51B35DA452}" type="pres">
      <dgm:prSet presAssocID="{FC88159B-5638-4A4F-8D18-A96F7541567F}" presName="vert1" presStyleCnt="0"/>
      <dgm:spPr/>
    </dgm:pt>
    <dgm:pt modelId="{4514D83E-E98E-4C02-B31E-3C58FFA2152F}" type="pres">
      <dgm:prSet presAssocID="{7F4B4236-ED19-48FA-9E25-64FE3A692706}" presName="vertSpace2a" presStyleCnt="0"/>
      <dgm:spPr/>
    </dgm:pt>
    <dgm:pt modelId="{E21752FD-9A95-4D14-B28B-408695CFAC88}" type="pres">
      <dgm:prSet presAssocID="{7F4B4236-ED19-48FA-9E25-64FE3A692706}" presName="horz2" presStyleCnt="0"/>
      <dgm:spPr/>
    </dgm:pt>
    <dgm:pt modelId="{98723740-3C9D-4B30-A1AC-AF4D2F8E5DCC}" type="pres">
      <dgm:prSet presAssocID="{7F4B4236-ED19-48FA-9E25-64FE3A692706}" presName="horzSpace2" presStyleCnt="0"/>
      <dgm:spPr/>
    </dgm:pt>
    <dgm:pt modelId="{DCC8EB43-113C-4CB3-842C-33CDCABD2EF3}" type="pres">
      <dgm:prSet presAssocID="{7F4B4236-ED19-48FA-9E25-64FE3A692706}" presName="tx2" presStyleLbl="revTx" presStyleIdx="11" presStyleCnt="12"/>
      <dgm:spPr/>
      <dgm:t>
        <a:bodyPr/>
        <a:lstStyle/>
        <a:p>
          <a:endParaRPr lang="hu-HU"/>
        </a:p>
      </dgm:t>
    </dgm:pt>
    <dgm:pt modelId="{A33E0638-382D-4D94-B9E6-A03B3A63B349}" type="pres">
      <dgm:prSet presAssocID="{7F4B4236-ED19-48FA-9E25-64FE3A692706}" presName="vert2" presStyleCnt="0"/>
      <dgm:spPr/>
    </dgm:pt>
    <dgm:pt modelId="{A9C6D721-5AD6-45D2-AD59-5F4FA71F7F7D}" type="pres">
      <dgm:prSet presAssocID="{7F4B4236-ED19-48FA-9E25-64FE3A692706}" presName="thinLine2b" presStyleLbl="callout" presStyleIdx="5" presStyleCnt="6"/>
      <dgm:spPr/>
    </dgm:pt>
    <dgm:pt modelId="{A1878D34-8F2D-42C2-8BF3-F3DB8A228D55}" type="pres">
      <dgm:prSet presAssocID="{7F4B4236-ED19-48FA-9E25-64FE3A692706}" presName="vertSpace2b" presStyleCnt="0"/>
      <dgm:spPr/>
    </dgm:pt>
  </dgm:ptLst>
  <dgm:cxnLst>
    <dgm:cxn modelId="{FBBBA1BA-422E-4EE0-8EE1-73C61B7964A8}" srcId="{DA1F7764-E0C3-4A0C-9435-9D479BB8A270}" destId="{FC88159B-5638-4A4F-8D18-A96F7541567F}" srcOrd="5" destOrd="0" parTransId="{8E90FB3B-16A3-4A94-96E0-500284ADD793}" sibTransId="{C161E9A7-2FDF-462C-B456-08F7A5185214}"/>
    <dgm:cxn modelId="{97C3CD4F-42DB-4709-8B43-73E8555AFA5C}" type="presOf" srcId="{F8285113-06E0-422B-9A9B-6DC3D4E4EC6F}" destId="{77C529F9-4EDA-4236-A40E-62452DE17243}" srcOrd="0" destOrd="0" presId="urn:microsoft.com/office/officeart/2008/layout/LinedList"/>
    <dgm:cxn modelId="{C48EFF93-DDCE-4BCD-923E-D2AB08544799}" srcId="{6F958B3B-50DA-4DE6-B3FC-9A6078594688}" destId="{F8285113-06E0-422B-9A9B-6DC3D4E4EC6F}" srcOrd="0" destOrd="0" parTransId="{DA071802-E00D-420E-B7E9-4A3F214A7FDB}" sibTransId="{A98DD0EB-C5F5-4615-8100-5D4AA4D2437F}"/>
    <dgm:cxn modelId="{9AC2B459-179A-4359-A167-0471B4302F1A}" srcId="{EB4DA040-1BDE-4267-8BBB-436228A5509E}" destId="{06A745F1-618D-43FA-88DA-45288B1941D9}" srcOrd="0" destOrd="0" parTransId="{DB8C970D-F578-458B-9756-4C32715275FC}" sibTransId="{48CB0831-14BA-44CF-AE3D-45C88347F9A4}"/>
    <dgm:cxn modelId="{0B88340B-6DB3-4A97-9479-8A94E3A52EC9}" type="presOf" srcId="{69C2A0FB-6C4A-4837-A733-80FA5D90981B}" destId="{DCEBAB85-91AE-4A60-8883-D7F60DBA70BA}" srcOrd="0" destOrd="0" presId="urn:microsoft.com/office/officeart/2008/layout/LinedList"/>
    <dgm:cxn modelId="{DF319EB0-CF11-4E4A-A96E-783602DBB0FB}" type="presOf" srcId="{03F44520-8CE6-46FF-80A6-F0101B0BCFCE}" destId="{5E4DE9ED-F6C9-4B66-9722-8895888370E0}" srcOrd="0" destOrd="0" presId="urn:microsoft.com/office/officeart/2008/layout/LinedList"/>
    <dgm:cxn modelId="{09D1FC6D-E735-4D82-98FF-230C66886791}" srcId="{DA1F7764-E0C3-4A0C-9435-9D479BB8A270}" destId="{6F958B3B-50DA-4DE6-B3FC-9A6078594688}" srcOrd="2" destOrd="0" parTransId="{370F668F-E038-49E8-9D78-57A10A6941C7}" sibTransId="{F3B5A0E1-E2E0-4ABB-917F-C7C39659CDE9}"/>
    <dgm:cxn modelId="{1EAEFE43-BFB6-499A-8152-B8B49A7C43E3}" type="presOf" srcId="{7F4B4236-ED19-48FA-9E25-64FE3A692706}" destId="{DCC8EB43-113C-4CB3-842C-33CDCABD2EF3}" srcOrd="0" destOrd="0" presId="urn:microsoft.com/office/officeart/2008/layout/LinedList"/>
    <dgm:cxn modelId="{7B63935B-0B91-4FF3-9214-4702FF01FC34}" type="presOf" srcId="{DA1F7764-E0C3-4A0C-9435-9D479BB8A270}" destId="{86396DC7-8FC2-4C0D-B2A2-9222D4DBFF81}" srcOrd="0" destOrd="0" presId="urn:microsoft.com/office/officeart/2008/layout/LinedList"/>
    <dgm:cxn modelId="{712FE99F-D624-4907-B55F-9058D97F661B}" type="presOf" srcId="{FC88159B-5638-4A4F-8D18-A96F7541567F}" destId="{F9E4673F-9F34-49F5-954B-E39DF7F78D4B}" srcOrd="0" destOrd="0" presId="urn:microsoft.com/office/officeart/2008/layout/LinedList"/>
    <dgm:cxn modelId="{7DBB0436-3CA9-41B7-B2FC-9542DFB850A9}" srcId="{DA1F7764-E0C3-4A0C-9435-9D479BB8A270}" destId="{69C2A0FB-6C4A-4837-A733-80FA5D90981B}" srcOrd="1" destOrd="0" parTransId="{994B5520-5854-4A3F-A140-754CE1C74289}" sibTransId="{5B54B3A2-F4E3-4056-B6D2-AF29B908F07E}"/>
    <dgm:cxn modelId="{DCFA3E7E-F520-450E-B87E-F4F1246BC8D7}" type="presOf" srcId="{06A745F1-618D-43FA-88DA-45288B1941D9}" destId="{BBC36714-23FA-4252-B85F-FF22F8A218A2}" srcOrd="0" destOrd="0" presId="urn:microsoft.com/office/officeart/2008/layout/LinedList"/>
    <dgm:cxn modelId="{BFAC0AA4-A0E6-4854-9B29-AB9CD59D5AA4}" srcId="{FA40D76E-BA42-4D82-9492-8457D7319942}" destId="{0E7CD3ED-BBCE-4522-8D3B-BB91CC8D95F4}" srcOrd="0" destOrd="0" parTransId="{A6F6A63C-83E0-4FAF-8D1A-D3A22F8F8D3C}" sibTransId="{42B3F378-BD1F-450D-9987-035E7F8D7B96}"/>
    <dgm:cxn modelId="{151E63A5-F020-46BD-90EE-86CD6FD73688}" type="presOf" srcId="{6F958B3B-50DA-4DE6-B3FC-9A6078594688}" destId="{E4875B18-BAD5-482B-9C39-8E0649559944}" srcOrd="0" destOrd="0" presId="urn:microsoft.com/office/officeart/2008/layout/LinedList"/>
    <dgm:cxn modelId="{8B90830A-FD60-4333-ADC3-5E893973C68E}" srcId="{D999189F-CAA6-442D-9812-5E62584F8BE6}" destId="{03F44520-8CE6-46FF-80A6-F0101B0BCFCE}" srcOrd="0" destOrd="0" parTransId="{BE17B3C6-09D2-485B-A1FA-C64D72160EC1}" sibTransId="{28278DB5-EDB4-4922-9A47-C044B2C66E67}"/>
    <dgm:cxn modelId="{00A846A7-37FE-4DAE-A43D-55A4B2320392}" type="presOf" srcId="{0E7CD3ED-BBCE-4522-8D3B-BB91CC8D95F4}" destId="{2A9BF0D6-EE4B-4F12-9654-B8D1AC3844D0}" srcOrd="0" destOrd="0" presId="urn:microsoft.com/office/officeart/2008/layout/LinedList"/>
    <dgm:cxn modelId="{FAF5B33F-B14D-4606-8310-1EE938E082E4}" type="presOf" srcId="{FA40D76E-BA42-4D82-9492-8457D7319942}" destId="{BB861E01-7D5F-44EA-9FC3-DADA94FAF828}" srcOrd="0" destOrd="0" presId="urn:microsoft.com/office/officeart/2008/layout/LinedList"/>
    <dgm:cxn modelId="{6B752CAC-3B0A-4E33-9628-774281E38699}" srcId="{FC88159B-5638-4A4F-8D18-A96F7541567F}" destId="{7F4B4236-ED19-48FA-9E25-64FE3A692706}" srcOrd="0" destOrd="0" parTransId="{91FEFE78-47C8-4F5E-8D3D-43A55C884D56}" sibTransId="{36B5EC2F-2064-4F7F-BA81-D1AC6013ADEB}"/>
    <dgm:cxn modelId="{B9FA16A6-74B0-476D-A62C-A662C468C3CA}" srcId="{69C2A0FB-6C4A-4837-A733-80FA5D90981B}" destId="{46933CCD-C7F7-4390-9D2B-1808AD65D9D3}" srcOrd="0" destOrd="0" parTransId="{F4EE20E3-29E1-469E-965E-E7717EF8AEE4}" sibTransId="{47A18E8F-E7EA-4DEB-9B00-FC7F344142A1}"/>
    <dgm:cxn modelId="{AD03C12C-8356-4C2C-BA22-617FCBB015C7}" srcId="{DA1F7764-E0C3-4A0C-9435-9D479BB8A270}" destId="{EB4DA040-1BDE-4267-8BBB-436228A5509E}" srcOrd="0" destOrd="0" parTransId="{1FECCD56-6350-4660-A7CB-158AB912C48D}" sibTransId="{ADBE240A-B7FF-45D3-BE80-42632BEB9EFB}"/>
    <dgm:cxn modelId="{FADEB35A-8368-4F18-938E-EBDE84897BDD}" type="presOf" srcId="{EB4DA040-1BDE-4267-8BBB-436228A5509E}" destId="{312AC111-96F7-455F-9680-F91FCD781CDD}" srcOrd="0" destOrd="0" presId="urn:microsoft.com/office/officeart/2008/layout/LinedList"/>
    <dgm:cxn modelId="{91532A28-0219-4E81-9515-3695AFF51143}" srcId="{DA1F7764-E0C3-4A0C-9435-9D479BB8A270}" destId="{D999189F-CAA6-442D-9812-5E62584F8BE6}" srcOrd="3" destOrd="0" parTransId="{2086C577-7D50-4E94-A85C-38560A9841D7}" sibTransId="{04B39E19-8730-44D2-ACBD-24F29D4446E0}"/>
    <dgm:cxn modelId="{17A95C7E-1296-47C1-9D5A-A8FF7DCF60CF}" srcId="{DA1F7764-E0C3-4A0C-9435-9D479BB8A270}" destId="{FA40D76E-BA42-4D82-9492-8457D7319942}" srcOrd="4" destOrd="0" parTransId="{445B1C3F-1778-4BBD-9F40-6D920B30BECD}" sibTransId="{8109B684-CA78-423B-A593-017C3BBECAC9}"/>
    <dgm:cxn modelId="{66B48E55-9DA9-45FC-A0C6-A3359962A65C}" type="presOf" srcId="{D999189F-CAA6-442D-9812-5E62584F8BE6}" destId="{D3F24CDB-E241-43A8-B58A-74A286DAC4EE}" srcOrd="0" destOrd="0" presId="urn:microsoft.com/office/officeart/2008/layout/LinedList"/>
    <dgm:cxn modelId="{9E702EA2-5E95-41B9-868C-9376755D00FE}" type="presOf" srcId="{46933CCD-C7F7-4390-9D2B-1808AD65D9D3}" destId="{9A6AE59A-0E7D-4DEE-8E55-7A2D68D3AEC6}" srcOrd="0" destOrd="0" presId="urn:microsoft.com/office/officeart/2008/layout/LinedList"/>
    <dgm:cxn modelId="{F9AE8053-ABA6-4A08-BD87-D9F4B461519F}" type="presParOf" srcId="{86396DC7-8FC2-4C0D-B2A2-9222D4DBFF81}" destId="{8AB9148A-11CF-4E98-BE87-FEBD6225DAAA}" srcOrd="0" destOrd="0" presId="urn:microsoft.com/office/officeart/2008/layout/LinedList"/>
    <dgm:cxn modelId="{F9802E44-105C-45FE-BF64-129FCAF7B4F4}" type="presParOf" srcId="{86396DC7-8FC2-4C0D-B2A2-9222D4DBFF81}" destId="{F7972EB6-7C59-4726-B907-905EEEF3E688}" srcOrd="1" destOrd="0" presId="urn:microsoft.com/office/officeart/2008/layout/LinedList"/>
    <dgm:cxn modelId="{0443B0FD-8F7F-498A-9620-CFC403A930A9}" type="presParOf" srcId="{F7972EB6-7C59-4726-B907-905EEEF3E688}" destId="{312AC111-96F7-455F-9680-F91FCD781CDD}" srcOrd="0" destOrd="0" presId="urn:microsoft.com/office/officeart/2008/layout/LinedList"/>
    <dgm:cxn modelId="{0E65C2F2-010F-433A-B8BD-4E82890FA749}" type="presParOf" srcId="{F7972EB6-7C59-4726-B907-905EEEF3E688}" destId="{5BAF9CCF-D3D0-4664-BEA1-995DD5B286E5}" srcOrd="1" destOrd="0" presId="urn:microsoft.com/office/officeart/2008/layout/LinedList"/>
    <dgm:cxn modelId="{EA537ECE-E19B-4818-B993-4221346AA80A}" type="presParOf" srcId="{5BAF9CCF-D3D0-4664-BEA1-995DD5B286E5}" destId="{D97BB2AF-A049-4A23-AE07-B711716B25D2}" srcOrd="0" destOrd="0" presId="urn:microsoft.com/office/officeart/2008/layout/LinedList"/>
    <dgm:cxn modelId="{D369D51D-712A-44BD-958C-5E8CC7ABC23D}" type="presParOf" srcId="{5BAF9CCF-D3D0-4664-BEA1-995DD5B286E5}" destId="{1E50F403-8498-45E6-9BBD-9E239C9EB001}" srcOrd="1" destOrd="0" presId="urn:microsoft.com/office/officeart/2008/layout/LinedList"/>
    <dgm:cxn modelId="{48B70702-82BC-4397-BD3C-6EA496242DFF}" type="presParOf" srcId="{1E50F403-8498-45E6-9BBD-9E239C9EB001}" destId="{C0CD4557-7BAA-4275-B9C3-3333CE3C9933}" srcOrd="0" destOrd="0" presId="urn:microsoft.com/office/officeart/2008/layout/LinedList"/>
    <dgm:cxn modelId="{AF56FE3D-14CE-4922-8441-8133DC46F1FE}" type="presParOf" srcId="{1E50F403-8498-45E6-9BBD-9E239C9EB001}" destId="{BBC36714-23FA-4252-B85F-FF22F8A218A2}" srcOrd="1" destOrd="0" presId="urn:microsoft.com/office/officeart/2008/layout/LinedList"/>
    <dgm:cxn modelId="{3046C0F7-DBC7-4EFB-8ECD-EB3FBA32DEB5}" type="presParOf" srcId="{1E50F403-8498-45E6-9BBD-9E239C9EB001}" destId="{60BC22EB-1752-40BB-987C-0F3FA43D7EB1}" srcOrd="2" destOrd="0" presId="urn:microsoft.com/office/officeart/2008/layout/LinedList"/>
    <dgm:cxn modelId="{D4407E4A-E62E-4669-A04D-FE010FB48400}" type="presParOf" srcId="{5BAF9CCF-D3D0-4664-BEA1-995DD5B286E5}" destId="{69A3C59C-F331-4AD9-9E4C-5E4705EED315}" srcOrd="2" destOrd="0" presId="urn:microsoft.com/office/officeart/2008/layout/LinedList"/>
    <dgm:cxn modelId="{167982AC-D9FA-4D00-8B4E-94B52BE3497C}" type="presParOf" srcId="{5BAF9CCF-D3D0-4664-BEA1-995DD5B286E5}" destId="{FB875018-0A84-40F9-A6BD-3B61C39CD709}" srcOrd="3" destOrd="0" presId="urn:microsoft.com/office/officeart/2008/layout/LinedList"/>
    <dgm:cxn modelId="{E2A3F098-2087-43DE-80C0-F7A30324FAED}" type="presParOf" srcId="{86396DC7-8FC2-4C0D-B2A2-9222D4DBFF81}" destId="{B9EB102C-F621-48E7-85B6-CEBE10A98C01}" srcOrd="2" destOrd="0" presId="urn:microsoft.com/office/officeart/2008/layout/LinedList"/>
    <dgm:cxn modelId="{21F72A96-B0AF-4C7A-AC2F-ED91C422E7CB}" type="presParOf" srcId="{86396DC7-8FC2-4C0D-B2A2-9222D4DBFF81}" destId="{06A56EFE-0DF2-4E9B-B19A-ADAD53341422}" srcOrd="3" destOrd="0" presId="urn:microsoft.com/office/officeart/2008/layout/LinedList"/>
    <dgm:cxn modelId="{B2F91541-974C-4D28-A4BC-57AB3DF24214}" type="presParOf" srcId="{06A56EFE-0DF2-4E9B-B19A-ADAD53341422}" destId="{DCEBAB85-91AE-4A60-8883-D7F60DBA70BA}" srcOrd="0" destOrd="0" presId="urn:microsoft.com/office/officeart/2008/layout/LinedList"/>
    <dgm:cxn modelId="{E0BBD9D2-9768-4B27-8239-F3281C820B5F}" type="presParOf" srcId="{06A56EFE-0DF2-4E9B-B19A-ADAD53341422}" destId="{0444565C-B62A-45B0-A5F5-6DB40342FC37}" srcOrd="1" destOrd="0" presId="urn:microsoft.com/office/officeart/2008/layout/LinedList"/>
    <dgm:cxn modelId="{C7F8A2AD-AF0F-49AD-8E70-E746FCF90045}" type="presParOf" srcId="{0444565C-B62A-45B0-A5F5-6DB40342FC37}" destId="{B3915B0B-5C92-4CAA-8858-599A9F4540AC}" srcOrd="0" destOrd="0" presId="urn:microsoft.com/office/officeart/2008/layout/LinedList"/>
    <dgm:cxn modelId="{BC1488A1-1C85-4FD9-8CB1-0E060EB2A0F3}" type="presParOf" srcId="{0444565C-B62A-45B0-A5F5-6DB40342FC37}" destId="{878697E9-BEC3-45E4-AEA4-DA4B67F638A4}" srcOrd="1" destOrd="0" presId="urn:microsoft.com/office/officeart/2008/layout/LinedList"/>
    <dgm:cxn modelId="{5989DBC3-1053-472C-AFBA-A766FA503BD2}" type="presParOf" srcId="{878697E9-BEC3-45E4-AEA4-DA4B67F638A4}" destId="{27ACDD26-84BB-4240-B2DA-DF74E6F00107}" srcOrd="0" destOrd="0" presId="urn:microsoft.com/office/officeart/2008/layout/LinedList"/>
    <dgm:cxn modelId="{672EFB05-1D17-4B8D-946D-435F2D4D26B9}" type="presParOf" srcId="{878697E9-BEC3-45E4-AEA4-DA4B67F638A4}" destId="{9A6AE59A-0E7D-4DEE-8E55-7A2D68D3AEC6}" srcOrd="1" destOrd="0" presId="urn:microsoft.com/office/officeart/2008/layout/LinedList"/>
    <dgm:cxn modelId="{1AFF7D10-EB5E-4A60-B19C-EFFB4B43B904}" type="presParOf" srcId="{878697E9-BEC3-45E4-AEA4-DA4B67F638A4}" destId="{2A51505A-4898-43B1-957A-A6C388B7B288}" srcOrd="2" destOrd="0" presId="urn:microsoft.com/office/officeart/2008/layout/LinedList"/>
    <dgm:cxn modelId="{109D027A-BA4A-448A-BD25-D55FAD25D171}" type="presParOf" srcId="{0444565C-B62A-45B0-A5F5-6DB40342FC37}" destId="{22751395-5ECA-4211-8ECF-9F748944DCDD}" srcOrd="2" destOrd="0" presId="urn:microsoft.com/office/officeart/2008/layout/LinedList"/>
    <dgm:cxn modelId="{BFE92116-8103-4CB4-A28F-C33E103D5D54}" type="presParOf" srcId="{0444565C-B62A-45B0-A5F5-6DB40342FC37}" destId="{AFE67EA7-3C5F-4C0A-B336-501681DA5EBA}" srcOrd="3" destOrd="0" presId="urn:microsoft.com/office/officeart/2008/layout/LinedList"/>
    <dgm:cxn modelId="{F0EBA9AE-9D2C-407A-BF0C-6C652F65D9A2}" type="presParOf" srcId="{86396DC7-8FC2-4C0D-B2A2-9222D4DBFF81}" destId="{1C8FDA14-D7DC-4850-A606-BA0F331B269A}" srcOrd="4" destOrd="0" presId="urn:microsoft.com/office/officeart/2008/layout/LinedList"/>
    <dgm:cxn modelId="{8FE7B313-EC9C-4438-97EB-8BC338473A1E}" type="presParOf" srcId="{86396DC7-8FC2-4C0D-B2A2-9222D4DBFF81}" destId="{2A2AF3D0-A03B-439B-B8EF-A3906F16EAE8}" srcOrd="5" destOrd="0" presId="urn:microsoft.com/office/officeart/2008/layout/LinedList"/>
    <dgm:cxn modelId="{3F771027-D7AD-4A00-BBC4-D8A8936678EC}" type="presParOf" srcId="{2A2AF3D0-A03B-439B-B8EF-A3906F16EAE8}" destId="{E4875B18-BAD5-482B-9C39-8E0649559944}" srcOrd="0" destOrd="0" presId="urn:microsoft.com/office/officeart/2008/layout/LinedList"/>
    <dgm:cxn modelId="{1C59425D-6BBC-4538-A065-6CB7DE829BE2}" type="presParOf" srcId="{2A2AF3D0-A03B-439B-B8EF-A3906F16EAE8}" destId="{6CD23FC9-4290-4B5B-A60F-2F1B6315FBD7}" srcOrd="1" destOrd="0" presId="urn:microsoft.com/office/officeart/2008/layout/LinedList"/>
    <dgm:cxn modelId="{F405A144-D96E-45CE-905F-D4E0AA32ED09}" type="presParOf" srcId="{6CD23FC9-4290-4B5B-A60F-2F1B6315FBD7}" destId="{47BF0942-3E3C-45BC-951A-DF2ED9FC536E}" srcOrd="0" destOrd="0" presId="urn:microsoft.com/office/officeart/2008/layout/LinedList"/>
    <dgm:cxn modelId="{C37D18BD-2486-455F-A34C-EA6A05FF0542}" type="presParOf" srcId="{6CD23FC9-4290-4B5B-A60F-2F1B6315FBD7}" destId="{5D3D6817-C003-459D-AC34-FDA7DB372D3A}" srcOrd="1" destOrd="0" presId="urn:microsoft.com/office/officeart/2008/layout/LinedList"/>
    <dgm:cxn modelId="{D934DF03-C80E-4261-9904-5516D76FCE5A}" type="presParOf" srcId="{5D3D6817-C003-459D-AC34-FDA7DB372D3A}" destId="{FEC5963B-8A8E-473F-AEC6-407EA5C7DA53}" srcOrd="0" destOrd="0" presId="urn:microsoft.com/office/officeart/2008/layout/LinedList"/>
    <dgm:cxn modelId="{DE51EBF9-8803-4BF7-ACBC-8DF2C099297A}" type="presParOf" srcId="{5D3D6817-C003-459D-AC34-FDA7DB372D3A}" destId="{77C529F9-4EDA-4236-A40E-62452DE17243}" srcOrd="1" destOrd="0" presId="urn:microsoft.com/office/officeart/2008/layout/LinedList"/>
    <dgm:cxn modelId="{62249973-5A0B-45D1-9C69-40518BAC952C}" type="presParOf" srcId="{5D3D6817-C003-459D-AC34-FDA7DB372D3A}" destId="{5A405A8E-A149-4911-B4B6-261609F7D336}" srcOrd="2" destOrd="0" presId="urn:microsoft.com/office/officeart/2008/layout/LinedList"/>
    <dgm:cxn modelId="{81ECCE3D-175F-425F-A218-ACD90F652AB2}" type="presParOf" srcId="{6CD23FC9-4290-4B5B-A60F-2F1B6315FBD7}" destId="{DC6E6BFB-6D8E-4547-A010-86D226ED6A90}" srcOrd="2" destOrd="0" presId="urn:microsoft.com/office/officeart/2008/layout/LinedList"/>
    <dgm:cxn modelId="{7012362F-EEA8-40EC-94C0-E56708FD621E}" type="presParOf" srcId="{6CD23FC9-4290-4B5B-A60F-2F1B6315FBD7}" destId="{87BC67D7-DA6D-4E11-8372-1C2FB40FF23B}" srcOrd="3" destOrd="0" presId="urn:microsoft.com/office/officeart/2008/layout/LinedList"/>
    <dgm:cxn modelId="{452C889E-4B72-4E8F-8473-CAD9D357812E}" type="presParOf" srcId="{86396DC7-8FC2-4C0D-B2A2-9222D4DBFF81}" destId="{DD1126ED-4D57-4B3B-9C85-BC8C41EB1219}" srcOrd="6" destOrd="0" presId="urn:microsoft.com/office/officeart/2008/layout/LinedList"/>
    <dgm:cxn modelId="{426E545B-F8C9-4B88-A39A-0FC0F7879351}" type="presParOf" srcId="{86396DC7-8FC2-4C0D-B2A2-9222D4DBFF81}" destId="{68110A19-E464-466C-AC3E-88BD723374E0}" srcOrd="7" destOrd="0" presId="urn:microsoft.com/office/officeart/2008/layout/LinedList"/>
    <dgm:cxn modelId="{EA262191-AC66-4C02-9A20-E276735BB860}" type="presParOf" srcId="{68110A19-E464-466C-AC3E-88BD723374E0}" destId="{D3F24CDB-E241-43A8-B58A-74A286DAC4EE}" srcOrd="0" destOrd="0" presId="urn:microsoft.com/office/officeart/2008/layout/LinedList"/>
    <dgm:cxn modelId="{9E4797F5-8A2D-49F3-AFCD-0D2C9084F203}" type="presParOf" srcId="{68110A19-E464-466C-AC3E-88BD723374E0}" destId="{AE6A1232-6CD7-4BE1-A054-08A9AA55E980}" srcOrd="1" destOrd="0" presId="urn:microsoft.com/office/officeart/2008/layout/LinedList"/>
    <dgm:cxn modelId="{50C43A9E-DDAD-426D-92F7-E53011C09488}" type="presParOf" srcId="{AE6A1232-6CD7-4BE1-A054-08A9AA55E980}" destId="{5C1A5D1A-FE13-4D12-9611-3BC31F577834}" srcOrd="0" destOrd="0" presId="urn:microsoft.com/office/officeart/2008/layout/LinedList"/>
    <dgm:cxn modelId="{0A929938-0546-4390-9246-C5F0A6CEC712}" type="presParOf" srcId="{AE6A1232-6CD7-4BE1-A054-08A9AA55E980}" destId="{13C2DFE2-DF10-4169-9A85-A8E8C2D45529}" srcOrd="1" destOrd="0" presId="urn:microsoft.com/office/officeart/2008/layout/LinedList"/>
    <dgm:cxn modelId="{0CA31A8E-16B9-40ED-A7E6-61E8910DADB9}" type="presParOf" srcId="{13C2DFE2-DF10-4169-9A85-A8E8C2D45529}" destId="{D75D713B-16F7-4392-BB1C-83DB755BE720}" srcOrd="0" destOrd="0" presId="urn:microsoft.com/office/officeart/2008/layout/LinedList"/>
    <dgm:cxn modelId="{B31C32C5-3520-46C5-B4EF-FFD6AF624EF0}" type="presParOf" srcId="{13C2DFE2-DF10-4169-9A85-A8E8C2D45529}" destId="{5E4DE9ED-F6C9-4B66-9722-8895888370E0}" srcOrd="1" destOrd="0" presId="urn:microsoft.com/office/officeart/2008/layout/LinedList"/>
    <dgm:cxn modelId="{29FF4453-787F-4B1F-9E6D-FD8AA87B2F96}" type="presParOf" srcId="{13C2DFE2-DF10-4169-9A85-A8E8C2D45529}" destId="{784FF14D-A569-46FA-9828-A4A53F493586}" srcOrd="2" destOrd="0" presId="urn:microsoft.com/office/officeart/2008/layout/LinedList"/>
    <dgm:cxn modelId="{692F89BF-868E-4E8E-B94B-98D645DC37C2}" type="presParOf" srcId="{AE6A1232-6CD7-4BE1-A054-08A9AA55E980}" destId="{95A63B42-13FA-443E-9CF8-F14736961F3A}" srcOrd="2" destOrd="0" presId="urn:microsoft.com/office/officeart/2008/layout/LinedList"/>
    <dgm:cxn modelId="{28772FB5-5BA4-4D27-AD75-B9C2B1E54077}" type="presParOf" srcId="{AE6A1232-6CD7-4BE1-A054-08A9AA55E980}" destId="{A7ACC409-1EC1-4EFE-A44F-18D3A840697D}" srcOrd="3" destOrd="0" presId="urn:microsoft.com/office/officeart/2008/layout/LinedList"/>
    <dgm:cxn modelId="{EA1937BF-1905-4048-93DC-AD032EA289B6}" type="presParOf" srcId="{86396DC7-8FC2-4C0D-B2A2-9222D4DBFF81}" destId="{C670885D-52CE-4EAF-9033-31F858E069D5}" srcOrd="8" destOrd="0" presId="urn:microsoft.com/office/officeart/2008/layout/LinedList"/>
    <dgm:cxn modelId="{A0EA8DF8-557E-45FE-A5A1-4F25EDD1A8FA}" type="presParOf" srcId="{86396DC7-8FC2-4C0D-B2A2-9222D4DBFF81}" destId="{A7D38CDE-9E4F-4780-875A-D8E542C8A6CA}" srcOrd="9" destOrd="0" presId="urn:microsoft.com/office/officeart/2008/layout/LinedList"/>
    <dgm:cxn modelId="{38D99C9F-0000-49C7-A052-D96C69D50C05}" type="presParOf" srcId="{A7D38CDE-9E4F-4780-875A-D8E542C8A6CA}" destId="{BB861E01-7D5F-44EA-9FC3-DADA94FAF828}" srcOrd="0" destOrd="0" presId="urn:microsoft.com/office/officeart/2008/layout/LinedList"/>
    <dgm:cxn modelId="{0B69E01F-5337-468D-AD8A-1A9DD7C8878C}" type="presParOf" srcId="{A7D38CDE-9E4F-4780-875A-D8E542C8A6CA}" destId="{6DBD868F-B462-483C-962B-0461BC71EC8F}" srcOrd="1" destOrd="0" presId="urn:microsoft.com/office/officeart/2008/layout/LinedList"/>
    <dgm:cxn modelId="{B5D80CAD-57A1-4793-B12F-AC3887709583}" type="presParOf" srcId="{6DBD868F-B462-483C-962B-0461BC71EC8F}" destId="{61CDF244-7892-4438-A52F-ED6B7EC55EC1}" srcOrd="0" destOrd="0" presId="urn:microsoft.com/office/officeart/2008/layout/LinedList"/>
    <dgm:cxn modelId="{858AF587-AA54-4B12-9EA0-B988EDA48305}" type="presParOf" srcId="{6DBD868F-B462-483C-962B-0461BC71EC8F}" destId="{A3E762D4-CBCD-44EA-9CB4-7D9B85444755}" srcOrd="1" destOrd="0" presId="urn:microsoft.com/office/officeart/2008/layout/LinedList"/>
    <dgm:cxn modelId="{6A25F5E0-7836-44CF-AD91-CF7B1C029439}" type="presParOf" srcId="{A3E762D4-CBCD-44EA-9CB4-7D9B85444755}" destId="{2C963945-B542-40F7-8532-6ED877E6783F}" srcOrd="0" destOrd="0" presId="urn:microsoft.com/office/officeart/2008/layout/LinedList"/>
    <dgm:cxn modelId="{73390672-8FA2-4058-91F5-7749F5CA83C7}" type="presParOf" srcId="{A3E762D4-CBCD-44EA-9CB4-7D9B85444755}" destId="{2A9BF0D6-EE4B-4F12-9654-B8D1AC3844D0}" srcOrd="1" destOrd="0" presId="urn:microsoft.com/office/officeart/2008/layout/LinedList"/>
    <dgm:cxn modelId="{C97B3702-DF06-488A-8ADC-BB17F4C98089}" type="presParOf" srcId="{A3E762D4-CBCD-44EA-9CB4-7D9B85444755}" destId="{CAF9A633-B01F-4DFD-8E90-3D336B7496CC}" srcOrd="2" destOrd="0" presId="urn:microsoft.com/office/officeart/2008/layout/LinedList"/>
    <dgm:cxn modelId="{7922BD9C-6A98-418E-A5E3-BE09AEBE968D}" type="presParOf" srcId="{6DBD868F-B462-483C-962B-0461BC71EC8F}" destId="{B5F8D1E8-3318-46BB-9C68-CE906429F710}" srcOrd="2" destOrd="0" presId="urn:microsoft.com/office/officeart/2008/layout/LinedList"/>
    <dgm:cxn modelId="{E18534E2-E6B1-4A21-9554-CBC589027A7B}" type="presParOf" srcId="{6DBD868F-B462-483C-962B-0461BC71EC8F}" destId="{72E597D3-18B9-44DC-BB9A-E114493A2DF7}" srcOrd="3" destOrd="0" presId="urn:microsoft.com/office/officeart/2008/layout/LinedList"/>
    <dgm:cxn modelId="{2D69889E-B110-4839-8712-6C0CA6CC0873}" type="presParOf" srcId="{86396DC7-8FC2-4C0D-B2A2-9222D4DBFF81}" destId="{3CDFB914-AF59-4368-B898-067DBFAAE60D}" srcOrd="10" destOrd="0" presId="urn:microsoft.com/office/officeart/2008/layout/LinedList"/>
    <dgm:cxn modelId="{322F25FF-C892-4C19-A0CE-8B0B7A05CCBF}" type="presParOf" srcId="{86396DC7-8FC2-4C0D-B2A2-9222D4DBFF81}" destId="{DDFC8FF8-CC27-4BC4-9D90-0553C3CD30A2}" srcOrd="11" destOrd="0" presId="urn:microsoft.com/office/officeart/2008/layout/LinedList"/>
    <dgm:cxn modelId="{1F6734CC-15DE-4A09-8D92-095B2D6F9396}" type="presParOf" srcId="{DDFC8FF8-CC27-4BC4-9D90-0553C3CD30A2}" destId="{F9E4673F-9F34-49F5-954B-E39DF7F78D4B}" srcOrd="0" destOrd="0" presId="urn:microsoft.com/office/officeart/2008/layout/LinedList"/>
    <dgm:cxn modelId="{2B47584D-F847-428D-8DA0-0B39D509D832}" type="presParOf" srcId="{DDFC8FF8-CC27-4BC4-9D90-0553C3CD30A2}" destId="{27A8E9EC-4CB2-4FCD-9DC5-8D51B35DA452}" srcOrd="1" destOrd="0" presId="urn:microsoft.com/office/officeart/2008/layout/LinedList"/>
    <dgm:cxn modelId="{CE96C2B6-393F-4A48-993E-ABA234706084}" type="presParOf" srcId="{27A8E9EC-4CB2-4FCD-9DC5-8D51B35DA452}" destId="{4514D83E-E98E-4C02-B31E-3C58FFA2152F}" srcOrd="0" destOrd="0" presId="urn:microsoft.com/office/officeart/2008/layout/LinedList"/>
    <dgm:cxn modelId="{43F61AD1-D3EC-4D91-A647-096249DC98C4}" type="presParOf" srcId="{27A8E9EC-4CB2-4FCD-9DC5-8D51B35DA452}" destId="{E21752FD-9A95-4D14-B28B-408695CFAC88}" srcOrd="1" destOrd="0" presId="urn:microsoft.com/office/officeart/2008/layout/LinedList"/>
    <dgm:cxn modelId="{082D832F-CB25-4E06-8922-AF64F5F898D9}" type="presParOf" srcId="{E21752FD-9A95-4D14-B28B-408695CFAC88}" destId="{98723740-3C9D-4B30-A1AC-AF4D2F8E5DCC}" srcOrd="0" destOrd="0" presId="urn:microsoft.com/office/officeart/2008/layout/LinedList"/>
    <dgm:cxn modelId="{80516F6D-AFB9-417B-B620-518B7B5CD7B7}" type="presParOf" srcId="{E21752FD-9A95-4D14-B28B-408695CFAC88}" destId="{DCC8EB43-113C-4CB3-842C-33CDCABD2EF3}" srcOrd="1" destOrd="0" presId="urn:microsoft.com/office/officeart/2008/layout/LinedList"/>
    <dgm:cxn modelId="{92D08DEB-A7C2-4FCE-8252-CA112522A501}" type="presParOf" srcId="{E21752FD-9A95-4D14-B28B-408695CFAC88}" destId="{A33E0638-382D-4D94-B9E6-A03B3A63B349}" srcOrd="2" destOrd="0" presId="urn:microsoft.com/office/officeart/2008/layout/LinedList"/>
    <dgm:cxn modelId="{B7EA4D39-34C1-4B89-B5DB-BAEB71CEDA65}" type="presParOf" srcId="{27A8E9EC-4CB2-4FCD-9DC5-8D51B35DA452}" destId="{A9C6D721-5AD6-45D2-AD59-5F4FA71F7F7D}" srcOrd="2" destOrd="0" presId="urn:microsoft.com/office/officeart/2008/layout/LinedList"/>
    <dgm:cxn modelId="{A0EBEF1F-B145-478B-911C-A8E3363B52F8}" type="presParOf" srcId="{27A8E9EC-4CB2-4FCD-9DC5-8D51B35DA452}" destId="{A1878D34-8F2D-42C2-8BF3-F3DB8A228D5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C3849-5245-4806-9FE7-CAE4B1086AE2}">
      <dsp:nvSpPr>
        <dsp:cNvPr id="0" name=""/>
        <dsp:cNvSpPr/>
      </dsp:nvSpPr>
      <dsp:spPr>
        <a:xfrm>
          <a:off x="1969265" y="0"/>
          <a:ext cx="2537385" cy="1797899"/>
        </a:xfrm>
        <a:prstGeom prst="trapezoid">
          <a:avLst>
            <a:gd name="adj" fmla="val 705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
          </a:r>
          <a:br>
            <a:rPr lang="en-US" sz="1400" kern="1200" dirty="0"/>
          </a:br>
          <a:r>
            <a:rPr lang="hu-HU" sz="1600" kern="1200" dirty="0"/>
            <a:t>D</a:t>
          </a:r>
          <a:r>
            <a:rPr lang="en-US" sz="1600" kern="1200" dirty="0" err="1"/>
            <a:t>ecision</a:t>
          </a:r>
          <a:r>
            <a:rPr lang="en-US" sz="1600" kern="1200" dirty="0"/>
            <a:t> </a:t>
          </a:r>
          <a:br>
            <a:rPr lang="en-US" sz="1600" kern="1200" dirty="0"/>
          </a:br>
          <a:r>
            <a:rPr lang="en-US" sz="1600" kern="1200" dirty="0"/>
            <a:t>support</a:t>
          </a:r>
          <a:br>
            <a:rPr lang="en-US" sz="1600" kern="1200" dirty="0"/>
          </a:br>
          <a:r>
            <a:rPr lang="en-US" sz="1600" kern="1200" dirty="0"/>
            <a:t>system</a:t>
          </a:r>
          <a:endParaRPr lang="hu-HU" sz="1600" kern="1200" dirty="0"/>
        </a:p>
      </dsp:txBody>
      <dsp:txXfrm>
        <a:off x="1969265" y="0"/>
        <a:ext cx="2537385" cy="1797899"/>
      </dsp:txXfrm>
    </dsp:sp>
    <dsp:sp modelId="{230FBBDF-56C1-4C37-B665-94D1DE33221D}">
      <dsp:nvSpPr>
        <dsp:cNvPr id="0" name=""/>
        <dsp:cNvSpPr/>
      </dsp:nvSpPr>
      <dsp:spPr>
        <a:xfrm>
          <a:off x="1268692" y="1797899"/>
          <a:ext cx="3938530" cy="992800"/>
        </a:xfrm>
        <a:prstGeom prst="trapezoid">
          <a:avLst>
            <a:gd name="adj" fmla="val 705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u-HU" sz="1600" kern="1200" dirty="0" err="1"/>
            <a:t>KPIs</a:t>
          </a:r>
          <a:r>
            <a:rPr lang="hu-HU" sz="1600" kern="1200" dirty="0"/>
            <a:t> - </a:t>
          </a:r>
          <a:r>
            <a:rPr lang="hu-HU" sz="1600" kern="1200" dirty="0" err="1"/>
            <a:t>dynamical</a:t>
          </a:r>
          <a:r>
            <a:rPr lang="hu-HU" sz="1600" kern="1200" dirty="0"/>
            <a:t> </a:t>
          </a:r>
          <a:r>
            <a:rPr lang="hu-HU" sz="1600" kern="1200" dirty="0" err="1"/>
            <a:t>targeting</a:t>
          </a:r>
          <a:endParaRPr lang="hu-HU" sz="1600" kern="1200" dirty="0"/>
        </a:p>
      </dsp:txBody>
      <dsp:txXfrm>
        <a:off x="1957935" y="1797899"/>
        <a:ext cx="2560044" cy="992800"/>
      </dsp:txXfrm>
    </dsp:sp>
    <dsp:sp modelId="{D56F19E8-F08F-4B6A-844F-1F78D7FE3D01}">
      <dsp:nvSpPr>
        <dsp:cNvPr id="0" name=""/>
        <dsp:cNvSpPr/>
      </dsp:nvSpPr>
      <dsp:spPr>
        <a:xfrm>
          <a:off x="0" y="2790699"/>
          <a:ext cx="6475916" cy="1797899"/>
        </a:xfrm>
        <a:prstGeom prst="trapezoid">
          <a:avLst>
            <a:gd name="adj" fmla="val 70565"/>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hu-HU" sz="1600" kern="1200" dirty="0" err="1"/>
            <a:t>Smart</a:t>
          </a:r>
          <a:r>
            <a:rPr lang="hu-HU" sz="1600" kern="1200" dirty="0"/>
            <a:t> monitoring</a:t>
          </a:r>
          <a:r>
            <a:rPr lang="en-US" sz="1600" kern="1200" dirty="0"/>
            <a:t/>
          </a:r>
          <a:br>
            <a:rPr lang="en-US" sz="1600" kern="1200" dirty="0"/>
          </a:br>
          <a:r>
            <a:rPr lang="en-US" sz="1400" kern="1200" dirty="0"/>
            <a:t>(operator performances … business processes)</a:t>
          </a:r>
          <a:endParaRPr lang="hu-HU" sz="1400" kern="1200" dirty="0"/>
        </a:p>
      </dsp:txBody>
      <dsp:txXfrm>
        <a:off x="1133285" y="2790699"/>
        <a:ext cx="4209345" cy="1797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9148A-11CF-4E98-BE87-FEBD6225DAAA}">
      <dsp:nvSpPr>
        <dsp:cNvPr id="0" name=""/>
        <dsp:cNvSpPr/>
      </dsp:nvSpPr>
      <dsp:spPr>
        <a:xfrm>
          <a:off x="0" y="2180"/>
          <a:ext cx="49646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AC111-96F7-455F-9680-F91FCD781CDD}">
      <dsp:nvSpPr>
        <dsp:cNvPr id="0" name=""/>
        <dsp:cNvSpPr/>
      </dsp:nvSpPr>
      <dsp:spPr>
        <a:xfrm>
          <a:off x="0" y="2180"/>
          <a:ext cx="992939" cy="74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1</a:t>
          </a:r>
          <a:endParaRPr lang="hu-HU" sz="1400" kern="1200" dirty="0"/>
        </a:p>
      </dsp:txBody>
      <dsp:txXfrm>
        <a:off x="0" y="2180"/>
        <a:ext cx="992939" cy="743439"/>
      </dsp:txXfrm>
    </dsp:sp>
    <dsp:sp modelId="{BBC36714-23FA-4252-B85F-FF22F8A218A2}">
      <dsp:nvSpPr>
        <dsp:cNvPr id="0" name=""/>
        <dsp:cNvSpPr/>
      </dsp:nvSpPr>
      <dsp:spPr>
        <a:xfrm>
          <a:off x="1067409" y="35939"/>
          <a:ext cx="3897287" cy="67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Business problem</a:t>
          </a:r>
          <a:endParaRPr lang="hu-HU" sz="2800" kern="1200" dirty="0"/>
        </a:p>
      </dsp:txBody>
      <dsp:txXfrm>
        <a:off x="1067409" y="35939"/>
        <a:ext cx="3897287" cy="675193"/>
      </dsp:txXfrm>
    </dsp:sp>
    <dsp:sp modelId="{69A3C59C-F331-4AD9-9E4C-5E4705EED315}">
      <dsp:nvSpPr>
        <dsp:cNvPr id="0" name=""/>
        <dsp:cNvSpPr/>
      </dsp:nvSpPr>
      <dsp:spPr>
        <a:xfrm>
          <a:off x="992939" y="711133"/>
          <a:ext cx="39717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EB102C-F621-48E7-85B6-CEBE10A98C01}">
      <dsp:nvSpPr>
        <dsp:cNvPr id="0" name=""/>
        <dsp:cNvSpPr/>
      </dsp:nvSpPr>
      <dsp:spPr>
        <a:xfrm>
          <a:off x="0" y="745619"/>
          <a:ext cx="49646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BAB85-91AE-4A60-8883-D7F60DBA70BA}">
      <dsp:nvSpPr>
        <dsp:cNvPr id="0" name=""/>
        <dsp:cNvSpPr/>
      </dsp:nvSpPr>
      <dsp:spPr>
        <a:xfrm>
          <a:off x="0" y="745619"/>
          <a:ext cx="992939" cy="74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2</a:t>
          </a:r>
          <a:endParaRPr lang="hu-HU" sz="1400" kern="1200" dirty="0"/>
        </a:p>
      </dsp:txBody>
      <dsp:txXfrm>
        <a:off x="0" y="745619"/>
        <a:ext cx="992939" cy="743439"/>
      </dsp:txXfrm>
    </dsp:sp>
    <dsp:sp modelId="{9A6AE59A-0E7D-4DEE-8E55-7A2D68D3AEC6}">
      <dsp:nvSpPr>
        <dsp:cNvPr id="0" name=""/>
        <dsp:cNvSpPr/>
      </dsp:nvSpPr>
      <dsp:spPr>
        <a:xfrm>
          <a:off x="1067409" y="779378"/>
          <a:ext cx="3897287" cy="67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Proof of Concept</a:t>
          </a:r>
          <a:endParaRPr lang="hu-HU" sz="2800" kern="1200" dirty="0"/>
        </a:p>
      </dsp:txBody>
      <dsp:txXfrm>
        <a:off x="1067409" y="779378"/>
        <a:ext cx="3897287" cy="675193"/>
      </dsp:txXfrm>
    </dsp:sp>
    <dsp:sp modelId="{22751395-5ECA-4211-8ECF-9F748944DCDD}">
      <dsp:nvSpPr>
        <dsp:cNvPr id="0" name=""/>
        <dsp:cNvSpPr/>
      </dsp:nvSpPr>
      <dsp:spPr>
        <a:xfrm>
          <a:off x="992939" y="1454572"/>
          <a:ext cx="39717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8FDA14-D7DC-4850-A606-BA0F331B269A}">
      <dsp:nvSpPr>
        <dsp:cNvPr id="0" name=""/>
        <dsp:cNvSpPr/>
      </dsp:nvSpPr>
      <dsp:spPr>
        <a:xfrm>
          <a:off x="0" y="1489058"/>
          <a:ext cx="49646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875B18-BAD5-482B-9C39-8E0649559944}">
      <dsp:nvSpPr>
        <dsp:cNvPr id="0" name=""/>
        <dsp:cNvSpPr/>
      </dsp:nvSpPr>
      <dsp:spPr>
        <a:xfrm>
          <a:off x="0" y="1489058"/>
          <a:ext cx="992939" cy="74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3</a:t>
          </a:r>
          <a:endParaRPr lang="hu-HU" sz="1400" kern="1200" dirty="0"/>
        </a:p>
      </dsp:txBody>
      <dsp:txXfrm>
        <a:off x="0" y="1489058"/>
        <a:ext cx="992939" cy="743439"/>
      </dsp:txXfrm>
    </dsp:sp>
    <dsp:sp modelId="{77C529F9-4EDA-4236-A40E-62452DE17243}">
      <dsp:nvSpPr>
        <dsp:cNvPr id="0" name=""/>
        <dsp:cNvSpPr/>
      </dsp:nvSpPr>
      <dsp:spPr>
        <a:xfrm>
          <a:off x="1067409" y="1522818"/>
          <a:ext cx="3897287" cy="67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Define requirements</a:t>
          </a:r>
          <a:endParaRPr lang="hu-HU" sz="2800" kern="1200" dirty="0"/>
        </a:p>
      </dsp:txBody>
      <dsp:txXfrm>
        <a:off x="1067409" y="1522818"/>
        <a:ext cx="3897287" cy="675193"/>
      </dsp:txXfrm>
    </dsp:sp>
    <dsp:sp modelId="{DC6E6BFB-6D8E-4547-A010-86D226ED6A90}">
      <dsp:nvSpPr>
        <dsp:cNvPr id="0" name=""/>
        <dsp:cNvSpPr/>
      </dsp:nvSpPr>
      <dsp:spPr>
        <a:xfrm>
          <a:off x="992939" y="2198011"/>
          <a:ext cx="39717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1126ED-4D57-4B3B-9C85-BC8C41EB1219}">
      <dsp:nvSpPr>
        <dsp:cNvPr id="0" name=""/>
        <dsp:cNvSpPr/>
      </dsp:nvSpPr>
      <dsp:spPr>
        <a:xfrm>
          <a:off x="0" y="2232497"/>
          <a:ext cx="49646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24CDB-E241-43A8-B58A-74A286DAC4EE}">
      <dsp:nvSpPr>
        <dsp:cNvPr id="0" name=""/>
        <dsp:cNvSpPr/>
      </dsp:nvSpPr>
      <dsp:spPr>
        <a:xfrm>
          <a:off x="0" y="2232497"/>
          <a:ext cx="992939" cy="74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4</a:t>
          </a:r>
          <a:endParaRPr lang="hu-HU" sz="1400" kern="1200" dirty="0"/>
        </a:p>
      </dsp:txBody>
      <dsp:txXfrm>
        <a:off x="0" y="2232497"/>
        <a:ext cx="992939" cy="743439"/>
      </dsp:txXfrm>
    </dsp:sp>
    <dsp:sp modelId="{5E4DE9ED-F6C9-4B66-9722-8895888370E0}">
      <dsp:nvSpPr>
        <dsp:cNvPr id="0" name=""/>
        <dsp:cNvSpPr/>
      </dsp:nvSpPr>
      <dsp:spPr>
        <a:xfrm>
          <a:off x="1067409" y="2266257"/>
          <a:ext cx="3897287" cy="67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Use-cases</a:t>
          </a:r>
          <a:endParaRPr lang="hu-HU" sz="2800" kern="1200" dirty="0"/>
        </a:p>
      </dsp:txBody>
      <dsp:txXfrm>
        <a:off x="1067409" y="2266257"/>
        <a:ext cx="3897287" cy="675193"/>
      </dsp:txXfrm>
    </dsp:sp>
    <dsp:sp modelId="{95A63B42-13FA-443E-9CF8-F14736961F3A}">
      <dsp:nvSpPr>
        <dsp:cNvPr id="0" name=""/>
        <dsp:cNvSpPr/>
      </dsp:nvSpPr>
      <dsp:spPr>
        <a:xfrm>
          <a:off x="992939" y="2941450"/>
          <a:ext cx="39717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70885D-52CE-4EAF-9033-31F858E069D5}">
      <dsp:nvSpPr>
        <dsp:cNvPr id="0" name=""/>
        <dsp:cNvSpPr/>
      </dsp:nvSpPr>
      <dsp:spPr>
        <a:xfrm>
          <a:off x="0" y="2975936"/>
          <a:ext cx="49646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61E01-7D5F-44EA-9FC3-DADA94FAF828}">
      <dsp:nvSpPr>
        <dsp:cNvPr id="0" name=""/>
        <dsp:cNvSpPr/>
      </dsp:nvSpPr>
      <dsp:spPr>
        <a:xfrm>
          <a:off x="0" y="2975936"/>
          <a:ext cx="992939" cy="74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5</a:t>
          </a:r>
          <a:endParaRPr lang="hu-HU" sz="1400" kern="1200" dirty="0"/>
        </a:p>
      </dsp:txBody>
      <dsp:txXfrm>
        <a:off x="0" y="2975936"/>
        <a:ext cx="992939" cy="743439"/>
      </dsp:txXfrm>
    </dsp:sp>
    <dsp:sp modelId="{2A9BF0D6-EE4B-4F12-9654-B8D1AC3844D0}">
      <dsp:nvSpPr>
        <dsp:cNvPr id="0" name=""/>
        <dsp:cNvSpPr/>
      </dsp:nvSpPr>
      <dsp:spPr>
        <a:xfrm>
          <a:off x="1067409" y="3009696"/>
          <a:ext cx="3897287" cy="67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GUI and integration</a:t>
          </a:r>
          <a:endParaRPr lang="hu-HU" sz="2800" kern="1200" dirty="0"/>
        </a:p>
      </dsp:txBody>
      <dsp:txXfrm>
        <a:off x="1067409" y="3009696"/>
        <a:ext cx="3897287" cy="675193"/>
      </dsp:txXfrm>
    </dsp:sp>
    <dsp:sp modelId="{B5F8D1E8-3318-46BB-9C68-CE906429F710}">
      <dsp:nvSpPr>
        <dsp:cNvPr id="0" name=""/>
        <dsp:cNvSpPr/>
      </dsp:nvSpPr>
      <dsp:spPr>
        <a:xfrm>
          <a:off x="992939" y="3684890"/>
          <a:ext cx="39717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DFB914-AF59-4368-B898-067DBFAAE60D}">
      <dsp:nvSpPr>
        <dsp:cNvPr id="0" name=""/>
        <dsp:cNvSpPr/>
      </dsp:nvSpPr>
      <dsp:spPr>
        <a:xfrm>
          <a:off x="0" y="3719375"/>
          <a:ext cx="4964697"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E4673F-9F34-49F5-954B-E39DF7F78D4B}">
      <dsp:nvSpPr>
        <dsp:cNvPr id="0" name=""/>
        <dsp:cNvSpPr/>
      </dsp:nvSpPr>
      <dsp:spPr>
        <a:xfrm>
          <a:off x="0" y="3719375"/>
          <a:ext cx="992939" cy="743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6</a:t>
          </a:r>
          <a:endParaRPr lang="hu-HU" sz="1400" kern="1200" dirty="0"/>
        </a:p>
      </dsp:txBody>
      <dsp:txXfrm>
        <a:off x="0" y="3719375"/>
        <a:ext cx="992939" cy="743439"/>
      </dsp:txXfrm>
    </dsp:sp>
    <dsp:sp modelId="{DCC8EB43-113C-4CB3-842C-33CDCABD2EF3}">
      <dsp:nvSpPr>
        <dsp:cNvPr id="0" name=""/>
        <dsp:cNvSpPr/>
      </dsp:nvSpPr>
      <dsp:spPr>
        <a:xfrm>
          <a:off x="1067409" y="3753135"/>
          <a:ext cx="3897287" cy="675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Test</a:t>
          </a:r>
          <a:endParaRPr lang="hu-HU" sz="2800" kern="1200" dirty="0"/>
        </a:p>
      </dsp:txBody>
      <dsp:txXfrm>
        <a:off x="1067409" y="3753135"/>
        <a:ext cx="3897287" cy="675193"/>
      </dsp:txXfrm>
    </dsp:sp>
    <dsp:sp modelId="{A9C6D721-5AD6-45D2-AD59-5F4FA71F7F7D}">
      <dsp:nvSpPr>
        <dsp:cNvPr id="0" name=""/>
        <dsp:cNvSpPr/>
      </dsp:nvSpPr>
      <dsp:spPr>
        <a:xfrm>
          <a:off x="992939" y="4428329"/>
          <a:ext cx="397175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048DB-C4CC-4A13-9E32-868FF870923E}" type="datetimeFigureOut">
              <a:rPr lang="en-US" smtClean="0"/>
              <a:t>11/20/2019</a:t>
            </a:fld>
            <a:endParaRPr lang="en-US"/>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FA7652-6F7A-4C4D-9CED-58A19DF2A7DB}" type="slidenum">
              <a:rPr lang="en-US" smtClean="0"/>
              <a:t>‹#›</a:t>
            </a:fld>
            <a:endParaRPr lang="en-US"/>
          </a:p>
        </p:txBody>
      </p:sp>
    </p:spTree>
    <p:extLst>
      <p:ext uri="{BB962C8B-B14F-4D97-AF65-F5344CB8AC3E}">
        <p14:creationId xmlns:p14="http://schemas.microsoft.com/office/powerpoint/2010/main" val="3398523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smtClean="0"/>
              <a:t>The operator is </a:t>
            </a:r>
            <a:r>
              <a:rPr lang="hu-HU" dirty="0" err="1" smtClean="0"/>
              <a:t>in</a:t>
            </a:r>
            <a:r>
              <a:rPr lang="hu-HU" dirty="0" smtClean="0"/>
              <a:t> </a:t>
            </a:r>
            <a:r>
              <a:rPr lang="hu-HU" dirty="0" err="1" smtClean="0"/>
              <a:t>the</a:t>
            </a:r>
            <a:r>
              <a:rPr lang="hu-HU" dirty="0" smtClean="0"/>
              <a:t> </a:t>
            </a:r>
            <a:r>
              <a:rPr lang="hu-HU" dirty="0" err="1" smtClean="0"/>
              <a:t>focus</a:t>
            </a:r>
            <a:r>
              <a:rPr lang="hu-HU"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err="1" smtClean="0"/>
              <a:t>Provide</a:t>
            </a:r>
            <a:r>
              <a:rPr lang="hu-HU" baseline="0" dirty="0" smtClean="0"/>
              <a:t> </a:t>
            </a:r>
            <a:r>
              <a:rPr lang="hu-HU" baseline="0" dirty="0" err="1" smtClean="0"/>
              <a:t>exactly</a:t>
            </a:r>
            <a:r>
              <a:rPr lang="hu-HU" baseline="0" dirty="0" smtClean="0"/>
              <a:t> </a:t>
            </a:r>
            <a:r>
              <a:rPr lang="hu-HU" baseline="0" dirty="0" err="1" smtClean="0"/>
              <a:t>the</a:t>
            </a:r>
            <a:r>
              <a:rPr lang="hu-HU" baseline="0" dirty="0" smtClean="0"/>
              <a:t> right </a:t>
            </a:r>
            <a:r>
              <a:rPr lang="hu-HU" baseline="0" dirty="0" err="1" smtClean="0"/>
              <a:t>amount</a:t>
            </a:r>
            <a:r>
              <a:rPr lang="hu-HU" baseline="0" dirty="0" smtClean="0"/>
              <a:t> </a:t>
            </a:r>
            <a:r>
              <a:rPr lang="hu-HU" baseline="0" dirty="0" err="1" smtClean="0"/>
              <a:t>information</a:t>
            </a:r>
            <a:r>
              <a:rPr lang="hu-HU" baseline="0" dirty="0" smtClean="0"/>
              <a:t> </a:t>
            </a:r>
            <a:endParaRPr lang="hu-HU"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hu-HU" dirty="0" smtClean="0"/>
              <a:t>I</a:t>
            </a:r>
            <a:r>
              <a:rPr lang="hu-HU" baseline="0" dirty="0" smtClean="0"/>
              <a:t> </a:t>
            </a:r>
            <a:r>
              <a:rPr lang="hu-HU" baseline="0" dirty="0" err="1" smtClean="0"/>
              <a:t>recognised</a:t>
            </a:r>
            <a:r>
              <a:rPr lang="hu-HU" baseline="0" dirty="0" smtClean="0"/>
              <a:t> most </a:t>
            </a:r>
            <a:r>
              <a:rPr lang="hu-HU" baseline="0" dirty="0" err="1" smtClean="0"/>
              <a:t>people</a:t>
            </a:r>
            <a:r>
              <a:rPr lang="hu-HU" baseline="0" dirty="0" smtClean="0"/>
              <a:t> </a:t>
            </a:r>
            <a:r>
              <a:rPr lang="hu-HU" baseline="0" dirty="0" err="1" smtClean="0"/>
              <a:t>in</a:t>
            </a:r>
            <a:r>
              <a:rPr lang="hu-HU" baseline="0" dirty="0" smtClean="0"/>
              <a:t> </a:t>
            </a:r>
            <a:r>
              <a:rPr lang="hu-HU" baseline="0" dirty="0" err="1" smtClean="0"/>
              <a:t>this</a:t>
            </a:r>
            <a:r>
              <a:rPr lang="hu-HU" baseline="0" dirty="0" smtClean="0"/>
              <a:t> </a:t>
            </a:r>
            <a:r>
              <a:rPr lang="hu-HU" baseline="0" dirty="0" err="1" smtClean="0"/>
              <a:t>room</a:t>
            </a:r>
            <a:r>
              <a:rPr lang="hu-HU" baseline="0" dirty="0" smtClean="0"/>
              <a:t> </a:t>
            </a:r>
            <a:r>
              <a:rPr lang="hu-HU" baseline="0" dirty="0" err="1" smtClean="0"/>
              <a:t>know</a:t>
            </a:r>
            <a:r>
              <a:rPr lang="hu-HU" baseline="0" dirty="0" smtClean="0"/>
              <a:t> </a:t>
            </a:r>
            <a:r>
              <a:rPr lang="hu-HU" baseline="0" dirty="0" err="1" smtClean="0"/>
              <a:t>much</a:t>
            </a:r>
            <a:r>
              <a:rPr lang="hu-HU" baseline="0" dirty="0" smtClean="0"/>
              <a:t> more </a:t>
            </a:r>
            <a:r>
              <a:rPr lang="hu-HU" baseline="0" dirty="0" err="1" smtClean="0"/>
              <a:t>about</a:t>
            </a:r>
            <a:r>
              <a:rPr lang="hu-HU" baseline="0" dirty="0" smtClean="0"/>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u-HU" dirty="0" smtClean="0"/>
          </a:p>
          <a:p>
            <a:r>
              <a:rPr lang="hu-HU" dirty="0" smtClean="0"/>
              <a:t>F</a:t>
            </a:r>
            <a:r>
              <a:rPr lang="en-US" dirty="0" smtClean="0"/>
              <a:t>or those who are less familiar with</a:t>
            </a:r>
            <a:r>
              <a:rPr lang="hu-HU" dirty="0" smtClean="0"/>
              <a:t> alarm management </a:t>
            </a:r>
            <a:r>
              <a:rPr lang="hu-HU" dirty="0" err="1" smtClean="0"/>
              <a:t>than</a:t>
            </a:r>
            <a:r>
              <a:rPr lang="hu-HU" dirty="0" smtClean="0"/>
              <a:t> </a:t>
            </a:r>
            <a:r>
              <a:rPr lang="hu-HU" dirty="0" err="1" smtClean="0"/>
              <a:t>me</a:t>
            </a:r>
            <a:r>
              <a:rPr lang="hu-HU" dirty="0" smtClean="0"/>
              <a:t>  …</a:t>
            </a:r>
          </a:p>
          <a:p>
            <a:endParaRPr lang="hu-HU" dirty="0" smtClean="0"/>
          </a:p>
          <a:p>
            <a:r>
              <a:rPr lang="hu-HU" dirty="0" err="1" smtClean="0"/>
              <a:t>What</a:t>
            </a:r>
            <a:r>
              <a:rPr lang="hu-HU" dirty="0" smtClean="0"/>
              <a:t> is </a:t>
            </a:r>
            <a:r>
              <a:rPr lang="hu-HU" dirty="0" err="1" smtClean="0"/>
              <a:t>important</a:t>
            </a:r>
            <a:r>
              <a:rPr lang="hu-HU" dirty="0" smtClean="0"/>
              <a:t> </a:t>
            </a:r>
            <a:r>
              <a:rPr lang="hu-HU" dirty="0" err="1" smtClean="0"/>
              <a:t>on</a:t>
            </a:r>
            <a:r>
              <a:rPr lang="hu-HU" dirty="0" smtClean="0"/>
              <a:t> </a:t>
            </a:r>
            <a:r>
              <a:rPr lang="hu-HU" baseline="0" dirty="0" err="1" smtClean="0"/>
              <a:t>this</a:t>
            </a:r>
            <a:r>
              <a:rPr lang="hu-HU" baseline="0" dirty="0" smtClean="0"/>
              <a:t> </a:t>
            </a:r>
            <a:r>
              <a:rPr lang="hu-HU" baseline="0" dirty="0" err="1" smtClean="0"/>
              <a:t>slide</a:t>
            </a:r>
            <a:r>
              <a:rPr lang="hu-HU" baseline="0" dirty="0" smtClean="0"/>
              <a:t> </a:t>
            </a:r>
            <a:r>
              <a:rPr lang="hu-HU" baseline="0" dirty="0" err="1" smtClean="0"/>
              <a:t>is</a:t>
            </a:r>
            <a:r>
              <a:rPr lang="hu-HU" baseline="0" dirty="0" smtClean="0"/>
              <a:t> </a:t>
            </a:r>
            <a:r>
              <a:rPr lang="hu-HU" baseline="0" dirty="0" err="1" smtClean="0"/>
              <a:t>that</a:t>
            </a:r>
            <a:r>
              <a:rPr lang="hu-HU" baseline="0" dirty="0" smtClean="0"/>
              <a:t> … </a:t>
            </a:r>
            <a:r>
              <a:rPr lang="hu-HU" baseline="0" dirty="0" err="1" smtClean="0"/>
              <a:t>it</a:t>
            </a:r>
            <a:r>
              <a:rPr lang="hu-HU" baseline="0" dirty="0" smtClean="0"/>
              <a:t> </a:t>
            </a:r>
            <a:r>
              <a:rPr lang="hu-HU" baseline="0" dirty="0" err="1" smtClean="0"/>
              <a:t>shows</a:t>
            </a:r>
            <a:r>
              <a:rPr lang="hu-HU" baseline="0" dirty="0" smtClean="0"/>
              <a:t> </a:t>
            </a:r>
            <a:r>
              <a:rPr lang="hu-HU" baseline="0" dirty="0" err="1" smtClean="0"/>
              <a:t>our</a:t>
            </a:r>
            <a:r>
              <a:rPr lang="hu-HU" baseline="0" dirty="0" smtClean="0"/>
              <a:t> </a:t>
            </a:r>
            <a:r>
              <a:rPr lang="hu-HU" baseline="0" dirty="0" err="1" smtClean="0"/>
              <a:t>ambition</a:t>
            </a:r>
            <a:r>
              <a:rPr lang="hu-HU" baseline="0" dirty="0" smtClean="0"/>
              <a:t> </a:t>
            </a:r>
            <a:r>
              <a:rPr lang="hu-HU" baseline="0" dirty="0" err="1" smtClean="0"/>
              <a:t>that</a:t>
            </a:r>
            <a:r>
              <a:rPr lang="hu-HU" baseline="0" dirty="0" smtClean="0"/>
              <a:t> </a:t>
            </a:r>
            <a:r>
              <a:rPr lang="hu-HU" baseline="0" dirty="0" err="1" smtClean="0"/>
              <a:t>we</a:t>
            </a:r>
            <a:r>
              <a:rPr lang="hu-HU" baseline="0" dirty="0" smtClean="0"/>
              <a:t> </a:t>
            </a:r>
            <a:r>
              <a:rPr lang="hu-HU" baseline="0" dirty="0" err="1" smtClean="0"/>
              <a:t>want</a:t>
            </a:r>
            <a:r>
              <a:rPr lang="hu-HU" baseline="0" dirty="0" smtClean="0"/>
              <a:t> </a:t>
            </a:r>
            <a:r>
              <a:rPr lang="hu-HU" baseline="0" dirty="0" err="1" smtClean="0"/>
              <a:t>to</a:t>
            </a:r>
            <a:r>
              <a:rPr lang="hu-HU" baseline="0" dirty="0" smtClean="0"/>
              <a:t> </a:t>
            </a:r>
            <a:r>
              <a:rPr lang="hu-HU" baseline="0" dirty="0" err="1" smtClean="0"/>
              <a:t>develop</a:t>
            </a:r>
            <a:r>
              <a:rPr lang="hu-HU" baseline="0" dirty="0" smtClean="0"/>
              <a:t> </a:t>
            </a:r>
            <a:r>
              <a:rPr lang="hu-HU" baseline="0" dirty="0" err="1" smtClean="0"/>
              <a:t>tools</a:t>
            </a:r>
            <a:r>
              <a:rPr lang="hu-HU" baseline="0" dirty="0" smtClean="0"/>
              <a:t> … </a:t>
            </a:r>
          </a:p>
          <a:p>
            <a:endParaRPr lang="hu-HU" baseline="0" dirty="0" smtClean="0"/>
          </a:p>
          <a:p>
            <a:r>
              <a:rPr lang="hu-HU" baseline="0" dirty="0" err="1" smtClean="0"/>
              <a:t>To</a:t>
            </a:r>
            <a:r>
              <a:rPr lang="hu-HU" baseline="0" dirty="0" smtClean="0"/>
              <a:t> </a:t>
            </a:r>
            <a:r>
              <a:rPr lang="hu-HU" baseline="0" dirty="0" err="1" smtClean="0"/>
              <a:t>deterime</a:t>
            </a:r>
            <a:r>
              <a:rPr lang="hu-HU" baseline="0" dirty="0" smtClean="0"/>
              <a:t> </a:t>
            </a:r>
            <a:r>
              <a:rPr lang="hu-HU" baseline="0" dirty="0" err="1" smtClean="0"/>
              <a:t>the</a:t>
            </a:r>
            <a:r>
              <a:rPr lang="hu-HU" baseline="0" dirty="0" smtClean="0"/>
              <a:t> </a:t>
            </a:r>
            <a:r>
              <a:rPr lang="hu-HU" baseline="0" dirty="0" err="1" smtClean="0"/>
              <a:t>important</a:t>
            </a:r>
            <a:r>
              <a:rPr lang="hu-HU" baseline="0" dirty="0" smtClean="0"/>
              <a:t>, </a:t>
            </a:r>
            <a:r>
              <a:rPr lang="hu-HU" baseline="0" dirty="0" err="1" smtClean="0"/>
              <a:t>informative</a:t>
            </a:r>
            <a:r>
              <a:rPr lang="hu-HU" baseline="0" dirty="0" smtClean="0"/>
              <a:t> </a:t>
            </a:r>
            <a:r>
              <a:rPr lang="hu-HU" baseline="0" dirty="0" err="1" smtClean="0"/>
              <a:t>set</a:t>
            </a:r>
            <a:r>
              <a:rPr lang="hu-HU" baseline="0" dirty="0" smtClean="0"/>
              <a:t> of </a:t>
            </a:r>
            <a:r>
              <a:rPr lang="hu-HU" baseline="0" dirty="0" err="1" smtClean="0"/>
              <a:t>alarms</a:t>
            </a:r>
            <a:r>
              <a:rPr lang="hu-HU" baseline="0" dirty="0" smtClean="0"/>
              <a:t> </a:t>
            </a:r>
          </a:p>
          <a:p>
            <a:r>
              <a:rPr lang="hu-HU" baseline="0" dirty="0" err="1" smtClean="0"/>
              <a:t>Reduce</a:t>
            </a:r>
            <a:r>
              <a:rPr lang="hu-HU" baseline="0" dirty="0" smtClean="0"/>
              <a:t> </a:t>
            </a:r>
            <a:r>
              <a:rPr lang="hu-HU" baseline="0" dirty="0" err="1" smtClean="0"/>
              <a:t>any</a:t>
            </a:r>
            <a:r>
              <a:rPr lang="hu-HU" baseline="0" dirty="0" smtClean="0"/>
              <a:t> </a:t>
            </a:r>
            <a:r>
              <a:rPr lang="hu-HU" baseline="0" dirty="0" err="1" smtClean="0"/>
              <a:t>redundancy</a:t>
            </a:r>
            <a:r>
              <a:rPr lang="hu-HU" baseline="0" dirty="0" smtClean="0"/>
              <a:t> .. Show </a:t>
            </a:r>
            <a:r>
              <a:rPr lang="hu-HU" baseline="0" dirty="0" err="1" smtClean="0"/>
              <a:t>the</a:t>
            </a:r>
            <a:r>
              <a:rPr lang="hu-HU" baseline="0" dirty="0" smtClean="0"/>
              <a:t> operators </a:t>
            </a:r>
            <a:r>
              <a:rPr lang="hu-HU" baseline="0" dirty="0" err="1" smtClean="0"/>
              <a:t>contectualised</a:t>
            </a:r>
            <a:r>
              <a:rPr lang="hu-HU" baseline="0" dirty="0" smtClean="0"/>
              <a:t> </a:t>
            </a:r>
            <a:r>
              <a:rPr lang="hu-HU" baseline="0" dirty="0" err="1" smtClean="0"/>
              <a:t>information</a:t>
            </a:r>
            <a:r>
              <a:rPr lang="hu-HU" baseline="0" dirty="0" smtClean="0"/>
              <a:t> </a:t>
            </a:r>
          </a:p>
          <a:p>
            <a:r>
              <a:rPr lang="hu-HU" baseline="0" dirty="0" smtClean="0"/>
              <a:t>(</a:t>
            </a:r>
            <a:r>
              <a:rPr lang="hu-HU" baseline="0" dirty="0" err="1" smtClean="0"/>
              <a:t>so</a:t>
            </a:r>
            <a:r>
              <a:rPr lang="hu-HU" baseline="0" dirty="0" smtClean="0"/>
              <a:t> </a:t>
            </a:r>
            <a:r>
              <a:rPr lang="hu-HU" baseline="0" dirty="0" err="1" smtClean="0"/>
              <a:t>this</a:t>
            </a:r>
            <a:r>
              <a:rPr lang="hu-HU" baseline="0" dirty="0" smtClean="0"/>
              <a:t> </a:t>
            </a:r>
            <a:r>
              <a:rPr lang="hu-HU" baseline="0" dirty="0" err="1" smtClean="0"/>
              <a:t>means</a:t>
            </a:r>
            <a:r>
              <a:rPr lang="hu-HU" baseline="0" dirty="0" smtClean="0"/>
              <a:t> </a:t>
            </a:r>
            <a:r>
              <a:rPr lang="hu-HU" baseline="0" dirty="0" err="1" smtClean="0"/>
              <a:t>we</a:t>
            </a:r>
            <a:r>
              <a:rPr lang="hu-HU" baseline="0" dirty="0" smtClean="0"/>
              <a:t> </a:t>
            </a:r>
            <a:r>
              <a:rPr lang="hu-HU" baseline="0" dirty="0" err="1" smtClean="0"/>
              <a:t>would</a:t>
            </a:r>
            <a:r>
              <a:rPr lang="hu-HU" baseline="0" dirty="0" smtClean="0"/>
              <a:t> </a:t>
            </a:r>
            <a:r>
              <a:rPr lang="hu-HU" baseline="0" dirty="0" err="1" smtClean="0"/>
              <a:t>like</a:t>
            </a:r>
            <a:r>
              <a:rPr lang="hu-HU" baseline="0" dirty="0" smtClean="0"/>
              <a:t> </a:t>
            </a:r>
            <a:r>
              <a:rPr lang="hu-HU" baseline="0" dirty="0" err="1" smtClean="0"/>
              <a:t>to</a:t>
            </a:r>
            <a:r>
              <a:rPr lang="hu-HU" baseline="0" dirty="0" smtClean="0"/>
              <a:t> </a:t>
            </a:r>
            <a:r>
              <a:rPr lang="hu-HU" baseline="0" dirty="0" err="1" smtClean="0"/>
              <a:t>group</a:t>
            </a:r>
            <a:r>
              <a:rPr lang="hu-HU" baseline="0" dirty="0" smtClean="0"/>
              <a:t> … , </a:t>
            </a:r>
            <a:r>
              <a:rPr lang="hu-HU" baseline="0" dirty="0" err="1" smtClean="0"/>
              <a:t>supress</a:t>
            </a:r>
            <a:r>
              <a:rPr lang="hu-HU" baseline="0" dirty="0" smtClean="0"/>
              <a:t> ..</a:t>
            </a:r>
          </a:p>
          <a:p>
            <a:endParaRPr lang="hu-HU" baseline="0" dirty="0" smtClean="0"/>
          </a:p>
          <a:p>
            <a:endParaRPr lang="hu-HU" baseline="0" dirty="0" smtClean="0"/>
          </a:p>
          <a:p>
            <a:endParaRPr lang="hu-HU" dirty="0" smtClean="0"/>
          </a:p>
          <a:p>
            <a:endParaRPr lang="hu-HU" dirty="0" smtClean="0"/>
          </a:p>
          <a:p>
            <a:endParaRPr lang="hu-HU" dirty="0"/>
          </a:p>
        </p:txBody>
      </p:sp>
      <p:sp>
        <p:nvSpPr>
          <p:cNvPr id="4" name="Dia számának helye 3"/>
          <p:cNvSpPr>
            <a:spLocks noGrp="1"/>
          </p:cNvSpPr>
          <p:nvPr>
            <p:ph type="sldNum" sz="quarter" idx="10"/>
          </p:nvPr>
        </p:nvSpPr>
        <p:spPr/>
        <p:txBody>
          <a:bodyPr/>
          <a:lstStyle/>
          <a:p>
            <a:fld id="{3BFA7652-6F7A-4C4D-9CED-58A19DF2A7DB}" type="slidenum">
              <a:rPr lang="en-US" smtClean="0"/>
              <a:t>3</a:t>
            </a:fld>
            <a:endParaRPr lang="en-US"/>
          </a:p>
        </p:txBody>
      </p:sp>
    </p:spTree>
    <p:extLst>
      <p:ext uri="{BB962C8B-B14F-4D97-AF65-F5344CB8AC3E}">
        <p14:creationId xmlns:p14="http://schemas.microsoft.com/office/powerpoint/2010/main" val="44450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err="1" smtClean="0"/>
              <a:t>To</a:t>
            </a:r>
            <a:r>
              <a:rPr lang="hu-HU" dirty="0" smtClean="0"/>
              <a:t> </a:t>
            </a:r>
            <a:r>
              <a:rPr lang="hu-HU" dirty="0" err="1" smtClean="0"/>
              <a:t>solve</a:t>
            </a:r>
            <a:r>
              <a:rPr lang="hu-HU" dirty="0" smtClean="0"/>
              <a:t> </a:t>
            </a:r>
            <a:r>
              <a:rPr lang="hu-HU" dirty="0" err="1" smtClean="0"/>
              <a:t>these</a:t>
            </a:r>
            <a:r>
              <a:rPr lang="hu-HU" baseline="0" dirty="0" smtClean="0"/>
              <a:t> </a:t>
            </a:r>
            <a:r>
              <a:rPr lang="hu-HU" baseline="0" dirty="0" err="1" smtClean="0"/>
              <a:t>ambitious</a:t>
            </a:r>
            <a:r>
              <a:rPr lang="hu-HU" baseline="0" dirty="0" smtClean="0"/>
              <a:t> </a:t>
            </a:r>
            <a:r>
              <a:rPr lang="hu-HU" baseline="0" dirty="0" err="1" smtClean="0"/>
              <a:t>problems</a:t>
            </a:r>
            <a:r>
              <a:rPr lang="hu-HU" baseline="0" dirty="0" smtClean="0"/>
              <a:t> </a:t>
            </a:r>
            <a:r>
              <a:rPr lang="hu-HU" dirty="0" smtClean="0"/>
              <a:t>w</a:t>
            </a:r>
            <a:r>
              <a:rPr lang="en-US" dirty="0" smtClean="0"/>
              <a:t>e have </a:t>
            </a:r>
            <a:r>
              <a:rPr lang="hu-HU" dirty="0" err="1" smtClean="0"/>
              <a:t>to</a:t>
            </a:r>
            <a:r>
              <a:rPr lang="hu-HU" dirty="0" smtClean="0"/>
              <a:t> </a:t>
            </a:r>
            <a:r>
              <a:rPr lang="hu-HU" dirty="0" err="1" smtClean="0"/>
              <a:t>answer</a:t>
            </a:r>
            <a:r>
              <a:rPr lang="hu-HU" dirty="0" smtClean="0"/>
              <a:t> </a:t>
            </a:r>
            <a:r>
              <a:rPr lang="hu-HU" dirty="0" err="1" smtClean="0"/>
              <a:t>to</a:t>
            </a:r>
            <a:r>
              <a:rPr lang="hu-HU" dirty="0" smtClean="0"/>
              <a:t> </a:t>
            </a:r>
            <a:r>
              <a:rPr lang="en-US" dirty="0" smtClean="0"/>
              <a:t>the most important question</a:t>
            </a:r>
            <a:r>
              <a:rPr lang="hu-HU" dirty="0" smtClean="0"/>
              <a:t>, …. </a:t>
            </a:r>
          </a:p>
          <a:p>
            <a:r>
              <a:rPr lang="hu-HU" dirty="0" err="1" smtClean="0"/>
              <a:t>Does</a:t>
            </a:r>
            <a:r>
              <a:rPr lang="hu-HU" dirty="0" smtClean="0"/>
              <a:t> BD</a:t>
            </a:r>
            <a:r>
              <a:rPr lang="hu-HU" baseline="0" dirty="0" smtClean="0"/>
              <a:t> and ML </a:t>
            </a:r>
            <a:r>
              <a:rPr lang="hu-HU" baseline="0" dirty="0" err="1" smtClean="0"/>
              <a:t>can</a:t>
            </a:r>
            <a:r>
              <a:rPr lang="hu-HU" baseline="0" dirty="0" smtClean="0"/>
              <a:t> …?</a:t>
            </a:r>
          </a:p>
          <a:p>
            <a:endParaRPr lang="hu-HU" dirty="0" smtClean="0"/>
          </a:p>
          <a:p>
            <a:r>
              <a:rPr lang="hu-HU" dirty="0" err="1" smtClean="0"/>
              <a:t>We</a:t>
            </a:r>
            <a:r>
              <a:rPr lang="hu-HU" baseline="0" dirty="0" smtClean="0"/>
              <a:t> </a:t>
            </a:r>
            <a:r>
              <a:rPr lang="hu-HU" baseline="0" dirty="0" err="1" smtClean="0"/>
              <a:t>started</a:t>
            </a:r>
            <a:r>
              <a:rPr lang="hu-HU" baseline="0" dirty="0" smtClean="0"/>
              <a:t> </a:t>
            </a:r>
            <a:r>
              <a:rPr lang="hu-HU" baseline="0" dirty="0" err="1" smtClean="0"/>
              <a:t>this</a:t>
            </a:r>
            <a:r>
              <a:rPr lang="hu-HU" baseline="0" dirty="0" smtClean="0"/>
              <a:t> </a:t>
            </a:r>
            <a:r>
              <a:rPr lang="hu-HU" baseline="0" dirty="0" err="1" smtClean="0"/>
              <a:t>work</a:t>
            </a:r>
            <a:r>
              <a:rPr lang="hu-HU" baseline="0" dirty="0" smtClean="0"/>
              <a:t> </a:t>
            </a:r>
            <a:r>
              <a:rPr lang="hu-HU" baseline="0" dirty="0" err="1" smtClean="0"/>
              <a:t>three</a:t>
            </a:r>
            <a:r>
              <a:rPr lang="hu-HU" baseline="0" dirty="0" smtClean="0"/>
              <a:t> </a:t>
            </a:r>
            <a:r>
              <a:rPr lang="hu-HU" baseline="0" dirty="0" err="1" smtClean="0"/>
              <a:t>years</a:t>
            </a:r>
            <a:r>
              <a:rPr lang="hu-HU" baseline="0" dirty="0" smtClean="0"/>
              <a:t> </a:t>
            </a:r>
            <a:r>
              <a:rPr lang="hu-HU" baseline="0" dirty="0" err="1" smtClean="0"/>
              <a:t>ago</a:t>
            </a:r>
            <a:r>
              <a:rPr lang="hu-HU" baseline="0" dirty="0" smtClean="0"/>
              <a:t> … </a:t>
            </a:r>
            <a:r>
              <a:rPr lang="hu-HU" baseline="0" dirty="0" err="1" smtClean="0"/>
              <a:t>we</a:t>
            </a:r>
            <a:r>
              <a:rPr lang="hu-HU" baseline="0" dirty="0" smtClean="0"/>
              <a:t> </a:t>
            </a:r>
            <a:r>
              <a:rPr lang="hu-HU" baseline="0" dirty="0" err="1" smtClean="0"/>
              <a:t>developed</a:t>
            </a:r>
            <a:r>
              <a:rPr lang="hu-HU" baseline="0" dirty="0" smtClean="0"/>
              <a:t> … and </a:t>
            </a:r>
            <a:r>
              <a:rPr lang="hu-HU" baseline="0" dirty="0" err="1" smtClean="0"/>
              <a:t>we</a:t>
            </a:r>
            <a:r>
              <a:rPr lang="hu-HU" baseline="0" dirty="0" smtClean="0"/>
              <a:t> </a:t>
            </a:r>
            <a:r>
              <a:rPr lang="hu-HU" baseline="0" dirty="0" err="1" smtClean="0"/>
              <a:t>have</a:t>
            </a:r>
            <a:r>
              <a:rPr lang="hu-HU" baseline="0" dirty="0" smtClean="0"/>
              <a:t> </a:t>
            </a:r>
            <a:r>
              <a:rPr lang="hu-HU" baseline="0" dirty="0" err="1" smtClean="0"/>
              <a:t>received</a:t>
            </a:r>
            <a:r>
              <a:rPr lang="hu-HU" baseline="0" dirty="0" smtClean="0"/>
              <a:t> </a:t>
            </a:r>
            <a:r>
              <a:rPr lang="hu-HU" baseline="0" dirty="0" err="1" smtClean="0"/>
              <a:t>strong</a:t>
            </a:r>
            <a:r>
              <a:rPr lang="hu-HU" baseline="0" dirty="0" smtClean="0"/>
              <a:t> </a:t>
            </a:r>
            <a:r>
              <a:rPr lang="hu-HU" baseline="0" dirty="0" err="1" smtClean="0"/>
              <a:t>support</a:t>
            </a:r>
            <a:r>
              <a:rPr lang="hu-HU" baseline="0" dirty="0" smtClean="0"/>
              <a:t> </a:t>
            </a:r>
            <a:r>
              <a:rPr lang="hu-HU" baseline="0" dirty="0" err="1" smtClean="0"/>
              <a:t>from</a:t>
            </a:r>
            <a:r>
              <a:rPr lang="hu-HU" baseline="0" dirty="0" smtClean="0"/>
              <a:t> MOL</a:t>
            </a:r>
          </a:p>
          <a:p>
            <a:endParaRPr lang="hu-HU" dirty="0" smtClean="0"/>
          </a:p>
          <a:p>
            <a:r>
              <a:rPr lang="hu-HU" dirty="0" smtClean="0"/>
              <a:t>The log file has a </a:t>
            </a:r>
            <a:r>
              <a:rPr lang="hu-HU" dirty="0" err="1" smtClean="0"/>
              <a:t>similar</a:t>
            </a:r>
            <a:r>
              <a:rPr lang="hu-HU" dirty="0" smtClean="0"/>
              <a:t> </a:t>
            </a:r>
            <a:r>
              <a:rPr lang="hu-HU" dirty="0" err="1" smtClean="0"/>
              <a:t>structure</a:t>
            </a:r>
            <a:r>
              <a:rPr lang="hu-HU" dirty="0" smtClean="0"/>
              <a:t> … </a:t>
            </a:r>
          </a:p>
          <a:p>
            <a:r>
              <a:rPr lang="hu-HU" dirty="0" smtClean="0"/>
              <a:t>Start and end of an </a:t>
            </a:r>
            <a:r>
              <a:rPr lang="hu-HU" dirty="0" err="1" smtClean="0"/>
              <a:t>event</a:t>
            </a:r>
            <a:r>
              <a:rPr lang="hu-HU" dirty="0" smtClean="0"/>
              <a:t> </a:t>
            </a:r>
            <a:r>
              <a:rPr lang="hu-HU" dirty="0" err="1" smtClean="0"/>
              <a:t>that</a:t>
            </a:r>
            <a:r>
              <a:rPr lang="hu-HU" dirty="0" smtClean="0"/>
              <a:t> </a:t>
            </a:r>
            <a:r>
              <a:rPr lang="hu-HU" dirty="0" err="1" smtClean="0"/>
              <a:t>can</a:t>
            </a:r>
            <a:r>
              <a:rPr lang="hu-HU" dirty="0" smtClean="0"/>
              <a:t> be alarm,</a:t>
            </a:r>
            <a:r>
              <a:rPr lang="hu-HU" baseline="0" dirty="0" smtClean="0"/>
              <a:t> </a:t>
            </a:r>
            <a:r>
              <a:rPr lang="hu-HU" baseline="0" dirty="0" err="1" smtClean="0"/>
              <a:t>warning</a:t>
            </a:r>
            <a:r>
              <a:rPr lang="hu-HU" baseline="0" dirty="0" smtClean="0"/>
              <a:t>, operator </a:t>
            </a:r>
            <a:r>
              <a:rPr lang="hu-HU" baseline="0" dirty="0" err="1" smtClean="0"/>
              <a:t>action</a:t>
            </a:r>
            <a:r>
              <a:rPr lang="hu-HU" baseline="0" dirty="0" smtClean="0"/>
              <a:t> …</a:t>
            </a:r>
          </a:p>
          <a:p>
            <a:r>
              <a:rPr lang="hu-HU" baseline="0" dirty="0" smtClean="0"/>
              <a:t>…</a:t>
            </a:r>
          </a:p>
          <a:p>
            <a:endParaRPr lang="hu-HU" baseline="0" dirty="0" smtClean="0"/>
          </a:p>
          <a:p>
            <a:endParaRPr lang="hu-HU" dirty="0" smtClean="0"/>
          </a:p>
          <a:p>
            <a:endParaRPr lang="hu-HU" dirty="0" smtClean="0"/>
          </a:p>
          <a:p>
            <a:r>
              <a:rPr lang="en-US" dirty="0" smtClean="0"/>
              <a:t> </a:t>
            </a:r>
            <a:endParaRPr lang="hu-HU" baseline="0" dirty="0" smtClean="0"/>
          </a:p>
          <a:p>
            <a:endParaRPr lang="hu-HU" dirty="0" smtClean="0"/>
          </a:p>
          <a:p>
            <a:endParaRPr lang="hu-HU" dirty="0" smtClean="0"/>
          </a:p>
          <a:p>
            <a:endParaRPr lang="hu-HU" dirty="0"/>
          </a:p>
        </p:txBody>
      </p:sp>
      <p:sp>
        <p:nvSpPr>
          <p:cNvPr id="4" name="Dia számának helye 3"/>
          <p:cNvSpPr>
            <a:spLocks noGrp="1"/>
          </p:cNvSpPr>
          <p:nvPr>
            <p:ph type="sldNum" sz="quarter" idx="10"/>
          </p:nvPr>
        </p:nvSpPr>
        <p:spPr/>
        <p:txBody>
          <a:bodyPr/>
          <a:lstStyle/>
          <a:p>
            <a:fld id="{3BFA7652-6F7A-4C4D-9CED-58A19DF2A7DB}" type="slidenum">
              <a:rPr lang="en-US" smtClean="0"/>
              <a:t>5</a:t>
            </a:fld>
            <a:endParaRPr lang="en-US"/>
          </a:p>
        </p:txBody>
      </p:sp>
    </p:spTree>
    <p:extLst>
      <p:ext uri="{BB962C8B-B14F-4D97-AF65-F5344CB8AC3E}">
        <p14:creationId xmlns:p14="http://schemas.microsoft.com/office/powerpoint/2010/main" val="218038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So</a:t>
            </a:r>
            <a:r>
              <a:rPr lang="en-US" baseline="0" dirty="0" smtClean="0"/>
              <a:t> what is the potential of frequent sequence mining in alarm management? </a:t>
            </a:r>
          </a:p>
          <a:p>
            <a:endParaRPr lang="en-US" baseline="0" dirty="0" smtClean="0"/>
          </a:p>
          <a:p>
            <a:r>
              <a:rPr lang="en-US" baseline="0" dirty="0" smtClean="0"/>
              <a:t>Let’s have a simple and hopefully, didactic example. Assume a distillation column and a small fouling after the condenser of the column. </a:t>
            </a:r>
          </a:p>
          <a:p>
            <a:endParaRPr lang="en-US" baseline="0" dirty="0" smtClean="0"/>
          </a:p>
          <a:p>
            <a:r>
              <a:rPr lang="en-US" baseline="0" dirty="0" smtClean="0"/>
              <a:t>In the simplest case, if two alarms frequently occur together, they can be grouped in order to reduce the operator workload and define more informative process alarms.</a:t>
            </a:r>
          </a:p>
          <a:p>
            <a:endParaRPr lang="en-US" baseline="0" dirty="0" smtClean="0"/>
          </a:p>
          <a:p>
            <a:r>
              <a:rPr lang="en-US" baseline="0" dirty="0" smtClean="0"/>
              <a:t>Observing a frequent outcome of a sequence, we can make a prediction of the next occurring event and assign an appropriate probability measure as well.</a:t>
            </a:r>
          </a:p>
          <a:p>
            <a:endParaRPr lang="en-US" baseline="0" dirty="0" smtClean="0"/>
          </a:p>
          <a:p>
            <a:r>
              <a:rPr lang="en-US" baseline="0" dirty="0" smtClean="0"/>
              <a:t>If we have a historic database of the malfunctions, we can </a:t>
            </a:r>
            <a:r>
              <a:rPr lang="en-US" baseline="0" dirty="0" err="1" smtClean="0"/>
              <a:t>realise</a:t>
            </a:r>
            <a:r>
              <a:rPr lang="en-US" baseline="0" dirty="0" smtClean="0"/>
              <a:t> that the fouling is followed by the recorded sequence, hence we can make a root cause analysis.</a:t>
            </a:r>
          </a:p>
          <a:p>
            <a:endParaRPr lang="en-US" baseline="0" dirty="0" smtClean="0"/>
          </a:p>
          <a:p>
            <a:r>
              <a:rPr lang="en-US" baseline="0" dirty="0" smtClean="0"/>
              <a:t>On the other hand, we cannot just </a:t>
            </a:r>
            <a:r>
              <a:rPr lang="en-US" baseline="0" dirty="0" err="1" smtClean="0"/>
              <a:t>analyse</a:t>
            </a:r>
            <a:r>
              <a:rPr lang="en-US" baseline="0" dirty="0" smtClean="0"/>
              <a:t> alarm messages, as the operators constantly interact in the process and change the ongoing processes. In the case of the fouling, they can increase the pump or the cooling efficiency at the condenser. If these solutions does not work, they can reduce the inflow of the whole column, or in the worst case scenario they need to put the appropriate part on a bypass. </a:t>
            </a:r>
            <a:endParaRPr lang="hu-HU" baseline="0" dirty="0" smtClean="0"/>
          </a:p>
          <a:p>
            <a:endParaRPr lang="hu-HU" baseline="0" dirty="0" smtClean="0"/>
          </a:p>
          <a:p>
            <a:r>
              <a:rPr lang="hu-HU" baseline="0" dirty="0" err="1" smtClean="0"/>
              <a:t>So</a:t>
            </a:r>
            <a:r>
              <a:rPr lang="hu-HU" baseline="0" dirty="0" smtClean="0"/>
              <a:t> </a:t>
            </a:r>
            <a:r>
              <a:rPr lang="hu-HU" baseline="0" dirty="0" err="1" smtClean="0"/>
              <a:t>the</a:t>
            </a:r>
            <a:r>
              <a:rPr lang="hu-HU" baseline="0" dirty="0" smtClean="0"/>
              <a:t> </a:t>
            </a:r>
            <a:r>
              <a:rPr lang="hu-HU" baseline="0" dirty="0" err="1" smtClean="0"/>
              <a:t>concept</a:t>
            </a:r>
            <a:r>
              <a:rPr lang="hu-HU" baseline="0" dirty="0" smtClean="0"/>
              <a:t> is …</a:t>
            </a:r>
            <a:endParaRPr lang="en-US" baseline="0" dirty="0" smtClean="0"/>
          </a:p>
          <a:p>
            <a:endParaRPr lang="en-US" baseline="0" dirty="0" smtClean="0"/>
          </a:p>
          <a:p>
            <a:r>
              <a:rPr lang="en-US" baseline="0" dirty="0" smtClean="0"/>
              <a:t>F – flow, p – pressure, T – temperature, Q – heat, A – analysis (prod. quality)</a:t>
            </a:r>
          </a:p>
          <a:p>
            <a:r>
              <a:rPr lang="en-US" baseline="0" dirty="0" smtClean="0"/>
              <a:t>H – high, L - low</a:t>
            </a:r>
          </a:p>
          <a:p>
            <a:endParaRPr lang="hu-HU" dirty="0" smtClean="0"/>
          </a:p>
          <a:p>
            <a:endParaRPr lang="hu-HU" dirty="0"/>
          </a:p>
        </p:txBody>
      </p:sp>
      <p:sp>
        <p:nvSpPr>
          <p:cNvPr id="4" name="Dia számának helye 3"/>
          <p:cNvSpPr>
            <a:spLocks noGrp="1"/>
          </p:cNvSpPr>
          <p:nvPr>
            <p:ph type="sldNum" sz="quarter" idx="10"/>
          </p:nvPr>
        </p:nvSpPr>
        <p:spPr/>
        <p:txBody>
          <a:bodyPr/>
          <a:lstStyle/>
          <a:p>
            <a:fld id="{3BFA7652-6F7A-4C4D-9CED-58A19DF2A7DB}" type="slidenum">
              <a:rPr lang="en-US" smtClean="0"/>
              <a:t>7</a:t>
            </a:fld>
            <a:endParaRPr lang="en-US"/>
          </a:p>
        </p:txBody>
      </p:sp>
    </p:spTree>
    <p:extLst>
      <p:ext uri="{BB962C8B-B14F-4D97-AF65-F5344CB8AC3E}">
        <p14:creationId xmlns:p14="http://schemas.microsoft.com/office/powerpoint/2010/main" val="1825083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sz="1200" b="0" i="0" kern="1200" dirty="0" smtClean="0">
              <a:solidFill>
                <a:schemeClr val="tx1"/>
              </a:solidFill>
              <a:effectLst/>
              <a:latin typeface="+mn-lt"/>
              <a:ea typeface="+mn-ea"/>
              <a:cs typeface="+mn-cs"/>
            </a:endParaRPr>
          </a:p>
          <a:p>
            <a:r>
              <a:rPr lang="hu-HU" sz="1200" b="0" i="0" kern="1200" dirty="0" err="1" smtClean="0">
                <a:solidFill>
                  <a:schemeClr val="tx1"/>
                </a:solidFill>
                <a:effectLst/>
                <a:latin typeface="+mn-lt"/>
                <a:ea typeface="+mn-ea"/>
                <a:cs typeface="+mn-cs"/>
              </a:rPr>
              <a:t>We</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developed</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these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tools</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as</a:t>
            </a:r>
            <a:r>
              <a:rPr lang="hu-HU" sz="1200" b="0" i="0" kern="1200" baseline="0" dirty="0" smtClean="0">
                <a:solidFill>
                  <a:schemeClr val="tx1"/>
                </a:solidFill>
                <a:effectLst/>
                <a:latin typeface="+mn-lt"/>
                <a:ea typeface="+mn-ea"/>
                <a:cs typeface="+mn-cs"/>
              </a:rPr>
              <a:t> part of </a:t>
            </a:r>
            <a:r>
              <a:rPr lang="hu-HU" sz="1200" b="0" i="0" kern="1200" baseline="0" dirty="0" err="1" smtClean="0">
                <a:solidFill>
                  <a:schemeClr val="tx1"/>
                </a:solidFill>
                <a:effectLst/>
                <a:latin typeface="+mn-lt"/>
                <a:ea typeface="+mn-ea"/>
                <a:cs typeface="+mn-cs"/>
              </a:rPr>
              <a:t>our</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research</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work</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with</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hope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as</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concept</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will</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work</a:t>
            </a:r>
            <a:r>
              <a:rPr lang="hu-HU" sz="1200" b="0" i="0" kern="1200" baseline="0" dirty="0" smtClean="0">
                <a:solidFill>
                  <a:schemeClr val="tx1"/>
                </a:solidFill>
                <a:effectLst/>
                <a:latin typeface="+mn-lt"/>
                <a:ea typeface="+mn-ea"/>
                <a:cs typeface="+mn-cs"/>
              </a:rPr>
              <a:t> </a:t>
            </a:r>
          </a:p>
          <a:p>
            <a:endParaRPr lang="hu-HU" sz="1200" b="0" i="0" kern="1200" baseline="0" dirty="0" smtClean="0">
              <a:solidFill>
                <a:schemeClr val="tx1"/>
              </a:solidFill>
              <a:effectLst/>
              <a:latin typeface="+mn-lt"/>
              <a:ea typeface="+mn-ea"/>
              <a:cs typeface="+mn-cs"/>
            </a:endParaRPr>
          </a:p>
          <a:p>
            <a:endParaRPr lang="hu-HU" sz="1200" b="0" i="0" kern="1200" dirty="0" smtClean="0">
              <a:solidFill>
                <a:schemeClr val="tx1"/>
              </a:solidFill>
              <a:effectLst/>
              <a:latin typeface="+mn-lt"/>
              <a:ea typeface="+mn-ea"/>
              <a:cs typeface="+mn-cs"/>
            </a:endParaRPr>
          </a:p>
          <a:p>
            <a:r>
              <a:rPr lang="hu-HU" sz="1200" b="0" i="0" kern="1200" dirty="0" err="1" smtClean="0">
                <a:solidFill>
                  <a:schemeClr val="tx1"/>
                </a:solidFill>
                <a:effectLst/>
                <a:latin typeface="+mn-lt"/>
                <a:ea typeface="+mn-ea"/>
                <a:cs typeface="+mn-cs"/>
              </a:rPr>
              <a:t>But</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know</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we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are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just</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turing</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it</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into</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product</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namely</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to</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plugins</a:t>
            </a:r>
            <a:r>
              <a:rPr lang="hu-HU" sz="1200" b="0" i="0" kern="1200" baseline="0" dirty="0" smtClean="0">
                <a:solidFill>
                  <a:schemeClr val="tx1"/>
                </a:solidFill>
                <a:effectLst/>
                <a:latin typeface="+mn-lt"/>
                <a:ea typeface="+mn-ea"/>
                <a:cs typeface="+mn-cs"/>
              </a:rPr>
              <a:t> of a SCADA </a:t>
            </a:r>
            <a:r>
              <a:rPr lang="hu-HU" sz="1200" b="0" i="0" kern="1200" baseline="0" dirty="0" err="1" smtClean="0">
                <a:solidFill>
                  <a:schemeClr val="tx1"/>
                </a:solidFill>
                <a:effectLst/>
                <a:latin typeface="+mn-lt"/>
                <a:ea typeface="+mn-ea"/>
                <a:cs typeface="+mn-cs"/>
              </a:rPr>
              <a:t>system</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developed</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for</a:t>
            </a:r>
            <a:endParaRPr lang="hu-HU" sz="1200" b="0" i="0" kern="1200" dirty="0" smtClean="0">
              <a:solidFill>
                <a:schemeClr val="tx1"/>
              </a:solidFill>
              <a:effectLst/>
              <a:latin typeface="+mn-lt"/>
              <a:ea typeface="+mn-ea"/>
              <a:cs typeface="+mn-cs"/>
            </a:endParaRPr>
          </a:p>
          <a:p>
            <a:r>
              <a:rPr lang="hu-HU" sz="1200" b="0" i="0" kern="1200" dirty="0" smtClean="0">
                <a:solidFill>
                  <a:schemeClr val="tx1"/>
                </a:solidFill>
                <a:effectLst/>
                <a:latin typeface="+mn-lt"/>
                <a:ea typeface="+mn-ea"/>
                <a:cs typeface="+mn-cs"/>
              </a:rPr>
              <a:t>w</a:t>
            </a:r>
            <a:r>
              <a:rPr lang="en-US" sz="1200" b="0" i="0" kern="1200" dirty="0" err="1" smtClean="0">
                <a:solidFill>
                  <a:schemeClr val="tx1"/>
                </a:solidFill>
                <a:effectLst/>
                <a:latin typeface="+mn-lt"/>
                <a:ea typeface="+mn-ea"/>
                <a:cs typeface="+mn-cs"/>
              </a:rPr>
              <a:t>ater</a:t>
            </a:r>
            <a:r>
              <a:rPr lang="en-US" sz="1200" b="0" i="0" kern="1200" dirty="0" smtClean="0">
                <a:solidFill>
                  <a:schemeClr val="tx1"/>
                </a:solidFill>
                <a:effectLst/>
                <a:latin typeface="+mn-lt"/>
                <a:ea typeface="+mn-ea"/>
                <a:cs typeface="+mn-cs"/>
              </a:rPr>
              <a:t> production, treatment and distribution</a:t>
            </a:r>
            <a:r>
              <a:rPr lang="hu-HU" sz="1200" b="0" i="0" kern="1200" dirty="0" smtClean="0">
                <a:solidFill>
                  <a:schemeClr val="tx1"/>
                </a:solidFill>
                <a:effectLst/>
                <a:latin typeface="+mn-lt"/>
                <a:ea typeface="+mn-ea"/>
                <a:cs typeface="+mn-cs"/>
              </a:rPr>
              <a:t> </a:t>
            </a:r>
            <a:r>
              <a:rPr lang="hu-HU" sz="1200" b="0" i="0" kern="1200" dirty="0" err="1" smtClean="0">
                <a:solidFill>
                  <a:schemeClr val="tx1"/>
                </a:solidFill>
                <a:effectLst/>
                <a:latin typeface="+mn-lt"/>
                <a:ea typeface="+mn-ea"/>
                <a:cs typeface="+mn-cs"/>
              </a:rPr>
              <a:t>companies</a:t>
            </a:r>
            <a:r>
              <a:rPr lang="hu-HU" sz="1200" b="0" i="0" kern="1200" dirty="0" smtClean="0">
                <a:solidFill>
                  <a:schemeClr val="tx1"/>
                </a:solidFill>
                <a:effectLst/>
                <a:latin typeface="+mn-lt"/>
                <a:ea typeface="+mn-ea"/>
                <a:cs typeface="+mn-cs"/>
              </a:rPr>
              <a:t>. </a:t>
            </a:r>
          </a:p>
          <a:p>
            <a:endParaRPr lang="hu-HU" sz="1200" b="0" i="0" kern="1200" dirty="0" smtClean="0">
              <a:solidFill>
                <a:schemeClr val="tx1"/>
              </a:solidFill>
              <a:effectLst/>
              <a:latin typeface="+mn-lt"/>
              <a:ea typeface="+mn-ea"/>
              <a:cs typeface="+mn-cs"/>
            </a:endParaRPr>
          </a:p>
          <a:p>
            <a:endParaRPr lang="hu-HU" sz="1200" b="0" i="0" kern="1200" dirty="0" smtClean="0">
              <a:solidFill>
                <a:schemeClr val="tx1"/>
              </a:solidFill>
              <a:effectLst/>
              <a:latin typeface="+mn-lt"/>
              <a:ea typeface="+mn-ea"/>
              <a:cs typeface="+mn-cs"/>
            </a:endParaRPr>
          </a:p>
          <a:p>
            <a:r>
              <a:rPr lang="hu-HU" sz="1200" b="0" i="0" kern="1200" dirty="0" smtClean="0">
                <a:solidFill>
                  <a:schemeClr val="tx1"/>
                </a:solidFill>
                <a:effectLst/>
                <a:latin typeface="+mn-lt"/>
                <a:ea typeface="+mn-ea"/>
                <a:cs typeface="+mn-cs"/>
              </a:rPr>
              <a:t>The main </a:t>
            </a:r>
            <a:r>
              <a:rPr lang="hu-HU" sz="1200" b="0" i="0" kern="1200" dirty="0" err="1" smtClean="0">
                <a:solidFill>
                  <a:schemeClr val="tx1"/>
                </a:solidFill>
                <a:effectLst/>
                <a:latin typeface="+mn-lt"/>
                <a:ea typeface="+mn-ea"/>
                <a:cs typeface="+mn-cs"/>
              </a:rPr>
              <a:t>takeaway</a:t>
            </a:r>
            <a:r>
              <a:rPr lang="hu-HU" sz="1200" b="0" i="0" kern="1200" dirty="0" smtClean="0">
                <a:solidFill>
                  <a:schemeClr val="tx1"/>
                </a:solidFill>
                <a:effectLst/>
                <a:latin typeface="+mn-lt"/>
                <a:ea typeface="+mn-ea"/>
                <a:cs typeface="+mn-cs"/>
              </a:rPr>
              <a:t> is </a:t>
            </a:r>
            <a:r>
              <a:rPr lang="hu-HU" sz="1200" b="0" i="0" kern="1200" dirty="0" err="1" smtClean="0">
                <a:solidFill>
                  <a:schemeClr val="tx1"/>
                </a:solidFill>
                <a:effectLst/>
                <a:latin typeface="+mn-lt"/>
                <a:ea typeface="+mn-ea"/>
                <a:cs typeface="+mn-cs"/>
              </a:rPr>
              <a:t>that</a:t>
            </a:r>
            <a:r>
              <a:rPr lang="hu-HU" sz="1200" b="0" i="0" kern="1200" dirty="0" smtClean="0">
                <a:solidFill>
                  <a:schemeClr val="tx1"/>
                </a:solidFill>
                <a:effectLst/>
                <a:latin typeface="+mn-lt"/>
                <a:ea typeface="+mn-ea"/>
                <a:cs typeface="+mn-cs"/>
              </a:rPr>
              <a:t> ML</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can</a:t>
            </a:r>
            <a:r>
              <a:rPr lang="hu-HU" sz="1200" b="0" i="0" kern="1200" baseline="0" dirty="0" smtClean="0">
                <a:solidFill>
                  <a:schemeClr val="tx1"/>
                </a:solidFill>
                <a:effectLst/>
                <a:latin typeface="+mn-lt"/>
                <a:ea typeface="+mn-ea"/>
                <a:cs typeface="+mn-cs"/>
              </a:rPr>
              <a:t> be </a:t>
            </a:r>
            <a:r>
              <a:rPr lang="hu-HU" sz="1200" b="0" i="0" kern="1200" baseline="0" dirty="0" err="1" smtClean="0">
                <a:solidFill>
                  <a:schemeClr val="tx1"/>
                </a:solidFill>
                <a:effectLst/>
                <a:latin typeface="+mn-lt"/>
                <a:ea typeface="+mn-ea"/>
                <a:cs typeface="+mn-cs"/>
              </a:rPr>
              <a:t>implemented</a:t>
            </a:r>
            <a:r>
              <a:rPr lang="hu-HU" sz="1200" b="0" i="0" kern="1200" baseline="0" dirty="0" smtClean="0">
                <a:solidFill>
                  <a:schemeClr val="tx1"/>
                </a:solidFill>
                <a:effectLst/>
                <a:latin typeface="+mn-lt"/>
                <a:ea typeface="+mn-ea"/>
                <a:cs typeface="+mn-cs"/>
              </a:rPr>
              <a:t> … </a:t>
            </a:r>
          </a:p>
          <a:p>
            <a:endParaRPr lang="hu-HU" sz="1200" b="0" i="0" kern="1200" baseline="0" dirty="0" smtClean="0">
              <a:solidFill>
                <a:schemeClr val="tx1"/>
              </a:solidFill>
              <a:effectLst/>
              <a:latin typeface="+mn-lt"/>
              <a:ea typeface="+mn-ea"/>
              <a:cs typeface="+mn-cs"/>
            </a:endParaRPr>
          </a:p>
          <a:p>
            <a:r>
              <a:rPr lang="hu-HU" sz="1200" b="0" i="0" kern="1200" baseline="0" dirty="0" smtClean="0">
                <a:solidFill>
                  <a:schemeClr val="tx1"/>
                </a:solidFill>
                <a:effectLst/>
                <a:latin typeface="+mn-lt"/>
                <a:ea typeface="+mn-ea"/>
                <a:cs typeface="+mn-cs"/>
              </a:rPr>
              <a:t>The main </a:t>
            </a:r>
            <a:r>
              <a:rPr lang="hu-HU" sz="1200" b="0" i="0" kern="1200" baseline="0" dirty="0" err="1" smtClean="0">
                <a:solidFill>
                  <a:schemeClr val="tx1"/>
                </a:solidFill>
                <a:effectLst/>
                <a:latin typeface="+mn-lt"/>
                <a:ea typeface="+mn-ea"/>
                <a:cs typeface="+mn-cs"/>
              </a:rPr>
              <a:t>prolem</a:t>
            </a:r>
            <a:r>
              <a:rPr lang="hu-HU" sz="1200" b="0" i="0" kern="1200" baseline="0" dirty="0" smtClean="0">
                <a:solidFill>
                  <a:schemeClr val="tx1"/>
                </a:solidFill>
                <a:effectLst/>
                <a:latin typeface="+mn-lt"/>
                <a:ea typeface="+mn-ea"/>
                <a:cs typeface="+mn-cs"/>
              </a:rPr>
              <a:t> is </a:t>
            </a:r>
            <a:r>
              <a:rPr lang="hu-HU" sz="1200" b="0" i="0" kern="1200" baseline="0" dirty="0" err="1" smtClean="0">
                <a:solidFill>
                  <a:schemeClr val="tx1"/>
                </a:solidFill>
                <a:effectLst/>
                <a:latin typeface="+mn-lt"/>
                <a:ea typeface="+mn-ea"/>
                <a:cs typeface="+mn-cs"/>
              </a:rPr>
              <a:t>how</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you</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can</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turn</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bussiness</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problem</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into</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data</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analyis</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task</a:t>
            </a:r>
            <a:r>
              <a:rPr lang="hu-HU" sz="1200" b="0" i="0" kern="1200" baseline="0" dirty="0" smtClean="0">
                <a:solidFill>
                  <a:schemeClr val="tx1"/>
                </a:solidFill>
                <a:effectLst/>
                <a:latin typeface="+mn-lt"/>
                <a:ea typeface="+mn-ea"/>
                <a:cs typeface="+mn-cs"/>
              </a:rPr>
              <a:t>,</a:t>
            </a:r>
          </a:p>
          <a:p>
            <a:r>
              <a:rPr lang="hu-HU" sz="1200" b="0" i="0" kern="1200" baseline="0" dirty="0" err="1" smtClean="0">
                <a:solidFill>
                  <a:schemeClr val="tx1"/>
                </a:solidFill>
                <a:effectLst/>
                <a:latin typeface="+mn-lt"/>
                <a:ea typeface="+mn-ea"/>
                <a:cs typeface="+mn-cs"/>
              </a:rPr>
              <a:t>how</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you</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transform</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your</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data</a:t>
            </a:r>
            <a:r>
              <a:rPr lang="hu-HU" sz="1200" b="0" i="0" kern="1200" baseline="0" dirty="0" smtClean="0">
                <a:solidFill>
                  <a:schemeClr val="tx1"/>
                </a:solidFill>
                <a:effectLst/>
                <a:latin typeface="+mn-lt"/>
                <a:ea typeface="+mn-ea"/>
                <a:cs typeface="+mn-cs"/>
              </a:rPr>
              <a:t> …</a:t>
            </a:r>
          </a:p>
          <a:p>
            <a:r>
              <a:rPr lang="hu-HU" sz="1200" b="0" i="0" kern="1200" baseline="0" dirty="0" err="1" smtClean="0">
                <a:solidFill>
                  <a:schemeClr val="tx1"/>
                </a:solidFill>
                <a:effectLst/>
                <a:latin typeface="+mn-lt"/>
                <a:ea typeface="+mn-ea"/>
                <a:cs typeface="+mn-cs"/>
              </a:rPr>
              <a:t>How</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you</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find</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good</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algorithm</a:t>
            </a:r>
            <a:r>
              <a:rPr lang="hu-HU" sz="1200" b="0" i="0" kern="1200" baseline="0" dirty="0" smtClean="0">
                <a:solidFill>
                  <a:schemeClr val="tx1"/>
                </a:solidFill>
                <a:effectLst/>
                <a:latin typeface="+mn-lt"/>
                <a:ea typeface="+mn-ea"/>
                <a:cs typeface="+mn-cs"/>
              </a:rPr>
              <a:t> and most </a:t>
            </a:r>
            <a:r>
              <a:rPr lang="hu-HU" sz="1200" b="0" i="0" kern="1200" baseline="0" dirty="0" err="1" smtClean="0">
                <a:solidFill>
                  <a:schemeClr val="tx1"/>
                </a:solidFill>
                <a:effectLst/>
                <a:latin typeface="+mn-lt"/>
                <a:ea typeface="+mn-ea"/>
                <a:cs typeface="+mn-cs"/>
              </a:rPr>
              <a:t>importantly</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how</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the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resulted</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data-driven</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models</a:t>
            </a:r>
            <a:r>
              <a:rPr lang="hu-HU" sz="1200" b="0" i="0" kern="1200" baseline="0" dirty="0" smtClean="0">
                <a:solidFill>
                  <a:schemeClr val="tx1"/>
                </a:solidFill>
                <a:effectLst/>
                <a:latin typeface="+mn-lt"/>
                <a:ea typeface="+mn-ea"/>
                <a:cs typeface="+mn-cs"/>
              </a:rPr>
              <a:t> </a:t>
            </a:r>
          </a:p>
          <a:p>
            <a:r>
              <a:rPr lang="hu-HU" sz="1200" b="0" i="0" kern="1200" baseline="0" dirty="0" err="1" smtClean="0">
                <a:solidFill>
                  <a:schemeClr val="tx1"/>
                </a:solidFill>
                <a:effectLst/>
                <a:latin typeface="+mn-lt"/>
                <a:ea typeface="+mn-ea"/>
                <a:cs typeface="+mn-cs"/>
              </a:rPr>
              <a:t>are</a:t>
            </a:r>
            <a:r>
              <a:rPr lang="hu-HU" sz="1200" b="0" i="0" kern="1200" baseline="0" dirty="0" smtClean="0">
                <a:solidFill>
                  <a:schemeClr val="tx1"/>
                </a:solidFill>
                <a:effectLst/>
                <a:latin typeface="+mn-lt"/>
                <a:ea typeface="+mn-ea"/>
                <a:cs typeface="+mn-cs"/>
              </a:rPr>
              <a:t> </a:t>
            </a:r>
            <a:r>
              <a:rPr lang="hu-HU" sz="1200" b="0" i="0" kern="1200" baseline="0" dirty="0" err="1" smtClean="0">
                <a:solidFill>
                  <a:schemeClr val="tx1"/>
                </a:solidFill>
                <a:effectLst/>
                <a:latin typeface="+mn-lt"/>
                <a:ea typeface="+mn-ea"/>
                <a:cs typeface="+mn-cs"/>
              </a:rPr>
              <a:t>utilised</a:t>
            </a:r>
            <a:r>
              <a:rPr lang="hu-HU" sz="1200" b="0" i="0" kern="1200" baseline="0" dirty="0" smtClean="0">
                <a:solidFill>
                  <a:schemeClr val="tx1"/>
                </a:solidFill>
                <a:effectLst/>
                <a:latin typeface="+mn-lt"/>
                <a:ea typeface="+mn-ea"/>
                <a:cs typeface="+mn-cs"/>
              </a:rPr>
              <a:t> and MAINTANED. </a:t>
            </a:r>
          </a:p>
          <a:p>
            <a:endParaRPr lang="hu-HU" sz="1200" b="0" i="0" kern="1200" baseline="0" dirty="0" smtClean="0">
              <a:solidFill>
                <a:schemeClr val="tx1"/>
              </a:solidFill>
              <a:effectLst/>
              <a:latin typeface="+mn-lt"/>
              <a:ea typeface="+mn-ea"/>
              <a:cs typeface="+mn-cs"/>
            </a:endParaRPr>
          </a:p>
          <a:p>
            <a:endParaRPr lang="hu-HU" sz="1200" b="0" i="0" kern="1200" baseline="0" dirty="0" smtClean="0">
              <a:solidFill>
                <a:schemeClr val="tx1"/>
              </a:solidFill>
              <a:effectLst/>
              <a:latin typeface="+mn-lt"/>
              <a:ea typeface="+mn-ea"/>
              <a:cs typeface="+mn-cs"/>
            </a:endParaRPr>
          </a:p>
          <a:p>
            <a:endParaRPr lang="hu-HU" sz="1200" b="0" i="0" kern="1200" baseline="0" dirty="0" smtClean="0">
              <a:solidFill>
                <a:schemeClr val="tx1"/>
              </a:solidFill>
              <a:effectLst/>
              <a:latin typeface="+mn-lt"/>
              <a:ea typeface="+mn-ea"/>
              <a:cs typeface="+mn-cs"/>
            </a:endParaRPr>
          </a:p>
          <a:p>
            <a:endParaRPr lang="hu-HU" sz="1200" b="0" i="0" kern="1200" dirty="0" smtClean="0">
              <a:solidFill>
                <a:schemeClr val="tx1"/>
              </a:solidFill>
              <a:effectLst/>
              <a:latin typeface="+mn-lt"/>
              <a:ea typeface="+mn-ea"/>
              <a:cs typeface="+mn-cs"/>
            </a:endParaRPr>
          </a:p>
          <a:p>
            <a:endParaRPr lang="hu-HU" sz="1200" b="0" i="0" kern="1200" dirty="0" smtClean="0">
              <a:solidFill>
                <a:schemeClr val="tx1"/>
              </a:solidFill>
              <a:effectLst/>
              <a:latin typeface="+mn-lt"/>
              <a:ea typeface="+mn-ea"/>
              <a:cs typeface="+mn-cs"/>
            </a:endParaRPr>
          </a:p>
          <a:p>
            <a:endParaRPr lang="hu-HU" sz="1200" b="0" i="0" kern="1200" dirty="0" smtClean="0">
              <a:solidFill>
                <a:schemeClr val="tx1"/>
              </a:solidFill>
              <a:effectLst/>
              <a:latin typeface="+mn-lt"/>
              <a:ea typeface="+mn-ea"/>
              <a:cs typeface="+mn-cs"/>
            </a:endParaRPr>
          </a:p>
          <a:p>
            <a:endParaRPr lang="hu-HU" sz="1200" b="0" i="0" kern="1200" dirty="0" smtClean="0">
              <a:solidFill>
                <a:schemeClr val="tx1"/>
              </a:solidFill>
              <a:effectLst/>
              <a:latin typeface="+mn-lt"/>
              <a:ea typeface="+mn-ea"/>
              <a:cs typeface="+mn-cs"/>
            </a:endParaRPr>
          </a:p>
          <a:p>
            <a:endParaRPr lang="hu-HU" dirty="0" smtClean="0"/>
          </a:p>
          <a:p>
            <a:endParaRPr lang="hu-HU" dirty="0" smtClean="0"/>
          </a:p>
          <a:p>
            <a:endParaRPr lang="hu-HU" dirty="0" smtClean="0"/>
          </a:p>
          <a:p>
            <a:endParaRPr lang="hu-HU" dirty="0"/>
          </a:p>
        </p:txBody>
      </p:sp>
      <p:sp>
        <p:nvSpPr>
          <p:cNvPr id="4" name="Slide Number Placeholder 3"/>
          <p:cNvSpPr>
            <a:spLocks noGrp="1"/>
          </p:cNvSpPr>
          <p:nvPr>
            <p:ph type="sldNum" sz="quarter" idx="10"/>
          </p:nvPr>
        </p:nvSpPr>
        <p:spPr/>
        <p:txBody>
          <a:bodyPr/>
          <a:lstStyle/>
          <a:p>
            <a:fld id="{3BFA7652-6F7A-4C4D-9CED-58A19DF2A7DB}" type="slidenum">
              <a:rPr lang="en-US" smtClean="0"/>
              <a:t>8</a:t>
            </a:fld>
            <a:endParaRPr lang="en-US"/>
          </a:p>
        </p:txBody>
      </p:sp>
    </p:spTree>
    <p:extLst>
      <p:ext uri="{BB962C8B-B14F-4D97-AF65-F5344CB8AC3E}">
        <p14:creationId xmlns:p14="http://schemas.microsoft.com/office/powerpoint/2010/main" val="82818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3BFA7652-6F7A-4C4D-9CED-58A19DF2A7DB}" type="slidenum">
              <a:rPr lang="en-US" smtClean="0"/>
              <a:t>9</a:t>
            </a:fld>
            <a:endParaRPr lang="en-US"/>
          </a:p>
        </p:txBody>
      </p:sp>
    </p:spTree>
    <p:extLst>
      <p:ext uri="{BB962C8B-B14F-4D97-AF65-F5344CB8AC3E}">
        <p14:creationId xmlns:p14="http://schemas.microsoft.com/office/powerpoint/2010/main" val="329721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en-US"/>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Kattintson ide az alcím mintájának szerkesztéséhez</a:t>
            </a:r>
            <a:endParaRPr lang="en-US"/>
          </a:p>
        </p:txBody>
      </p:sp>
      <p:sp>
        <p:nvSpPr>
          <p:cNvPr id="4" name="Dátum helye 3"/>
          <p:cNvSpPr>
            <a:spLocks noGrp="1"/>
          </p:cNvSpPr>
          <p:nvPr>
            <p:ph type="dt" sz="half" idx="10"/>
          </p:nvPr>
        </p:nvSpPr>
        <p:spPr/>
        <p:txBody>
          <a:bodyPr/>
          <a:lstStyle/>
          <a:p>
            <a:fld id="{98DA8F95-C457-460C-8C8C-C1E5FA5641B0}" type="datetime1">
              <a:rPr lang="hu-HU" smtClean="0"/>
              <a:t>2019. 11. 20.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B20E437-E00D-4E01-BEED-8D5476F9234A}" type="slidenum">
              <a:rPr lang="hu-HU" smtClean="0"/>
              <a:t>‹#›</a:t>
            </a:fld>
            <a:endParaRPr lang="hu-HU"/>
          </a:p>
        </p:txBody>
      </p:sp>
    </p:spTree>
    <p:extLst>
      <p:ext uri="{BB962C8B-B14F-4D97-AF65-F5344CB8AC3E}">
        <p14:creationId xmlns:p14="http://schemas.microsoft.com/office/powerpoint/2010/main" val="2740715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E06FEB15-6CAA-430D-8FE1-4F333B006C3F}" type="datetime1">
              <a:rPr lang="hu-HU" smtClean="0"/>
              <a:t>2019. 11. 20.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B20E437-E00D-4E01-BEED-8D5476F9234A}" type="slidenum">
              <a:rPr lang="hu-HU" smtClean="0"/>
              <a:t>‹#›</a:t>
            </a:fld>
            <a:endParaRPr lang="hu-HU"/>
          </a:p>
        </p:txBody>
      </p:sp>
    </p:spTree>
    <p:extLst>
      <p:ext uri="{BB962C8B-B14F-4D97-AF65-F5344CB8AC3E}">
        <p14:creationId xmlns:p14="http://schemas.microsoft.com/office/powerpoint/2010/main" val="262440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B785B4E9-6F40-42EA-A876-BF8C463DC396}" type="datetime1">
              <a:rPr lang="hu-HU" smtClean="0"/>
              <a:t>2019. 11. 20.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B20E437-E00D-4E01-BEED-8D5476F9234A}" type="slidenum">
              <a:rPr lang="hu-HU" smtClean="0"/>
              <a:t>‹#›</a:t>
            </a:fld>
            <a:endParaRPr lang="hu-HU"/>
          </a:p>
        </p:txBody>
      </p:sp>
    </p:spTree>
    <p:extLst>
      <p:ext uri="{BB962C8B-B14F-4D97-AF65-F5344CB8AC3E}">
        <p14:creationId xmlns:p14="http://schemas.microsoft.com/office/powerpoint/2010/main" val="230207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FA9892EF-4F15-4BE8-83D6-6CA12151A90E}" type="datetime1">
              <a:rPr lang="hu-HU" smtClean="0"/>
              <a:t>2019. 11. 20.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B20E437-E00D-4E01-BEED-8D5476F9234A}" type="slidenum">
              <a:rPr lang="hu-HU" smtClean="0"/>
              <a:t>‹#›</a:t>
            </a:fld>
            <a:endParaRPr lang="hu-HU"/>
          </a:p>
        </p:txBody>
      </p:sp>
    </p:spTree>
    <p:extLst>
      <p:ext uri="{BB962C8B-B14F-4D97-AF65-F5344CB8AC3E}">
        <p14:creationId xmlns:p14="http://schemas.microsoft.com/office/powerpoint/2010/main" val="12727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en-US"/>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850FFF26-A938-49EA-AAAF-96DC2B4CBDA2}" type="datetime1">
              <a:rPr lang="hu-HU" smtClean="0"/>
              <a:t>2019. 11. 20.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EB20E437-E00D-4E01-BEED-8D5476F9234A}" type="slidenum">
              <a:rPr lang="hu-HU" smtClean="0"/>
              <a:t>‹#›</a:t>
            </a:fld>
            <a:endParaRPr lang="hu-HU"/>
          </a:p>
        </p:txBody>
      </p:sp>
    </p:spTree>
    <p:extLst>
      <p:ext uri="{BB962C8B-B14F-4D97-AF65-F5344CB8AC3E}">
        <p14:creationId xmlns:p14="http://schemas.microsoft.com/office/powerpoint/2010/main" val="416690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850C5592-CE29-4127-B1F1-6C14FF06B0CD}" type="datetime1">
              <a:rPr lang="hu-HU" smtClean="0"/>
              <a:t>2019. 11. 20.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B20E437-E00D-4E01-BEED-8D5476F9234A}" type="slidenum">
              <a:rPr lang="hu-HU" smtClean="0"/>
              <a:t>‹#›</a:t>
            </a:fld>
            <a:endParaRPr lang="hu-HU"/>
          </a:p>
        </p:txBody>
      </p:sp>
    </p:spTree>
    <p:extLst>
      <p:ext uri="{BB962C8B-B14F-4D97-AF65-F5344CB8AC3E}">
        <p14:creationId xmlns:p14="http://schemas.microsoft.com/office/powerpoint/2010/main" val="274483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en-US"/>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BA3FDF82-A6BA-48C7-9977-5F051368547B}" type="datetime1">
              <a:rPr lang="hu-HU" smtClean="0"/>
              <a:t>2019. 11. 20.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EB20E437-E00D-4E01-BEED-8D5476F9234A}" type="slidenum">
              <a:rPr lang="hu-HU" smtClean="0"/>
              <a:t>‹#›</a:t>
            </a:fld>
            <a:endParaRPr lang="hu-HU"/>
          </a:p>
        </p:txBody>
      </p:sp>
    </p:spTree>
    <p:extLst>
      <p:ext uri="{BB962C8B-B14F-4D97-AF65-F5344CB8AC3E}">
        <p14:creationId xmlns:p14="http://schemas.microsoft.com/office/powerpoint/2010/main" val="732424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6693EDBF-1951-467E-9258-661B686F1866}" type="datetime1">
              <a:rPr lang="hu-HU" smtClean="0"/>
              <a:t>2019. 11. 20.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EB20E437-E00D-4E01-BEED-8D5476F9234A}" type="slidenum">
              <a:rPr lang="hu-HU" smtClean="0"/>
              <a:t>‹#›</a:t>
            </a:fld>
            <a:endParaRPr lang="hu-HU"/>
          </a:p>
        </p:txBody>
      </p:sp>
    </p:spTree>
    <p:extLst>
      <p:ext uri="{BB962C8B-B14F-4D97-AF65-F5344CB8AC3E}">
        <p14:creationId xmlns:p14="http://schemas.microsoft.com/office/powerpoint/2010/main" val="320750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BD60766-DE72-497F-B459-C3CDD956E462}" type="datetime1">
              <a:rPr lang="hu-HU" smtClean="0"/>
              <a:t>2019. 11. 20.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EB20E437-E00D-4E01-BEED-8D5476F9234A}" type="slidenum">
              <a:rPr lang="hu-HU" smtClean="0"/>
              <a:t>‹#›</a:t>
            </a:fld>
            <a:endParaRPr lang="hu-HU"/>
          </a:p>
        </p:txBody>
      </p:sp>
    </p:spTree>
    <p:extLst>
      <p:ext uri="{BB962C8B-B14F-4D97-AF65-F5344CB8AC3E}">
        <p14:creationId xmlns:p14="http://schemas.microsoft.com/office/powerpoint/2010/main" val="18768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US"/>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1EA44D7D-03A8-43A0-8F44-6F452FFD78D4}" type="datetime1">
              <a:rPr lang="hu-HU" smtClean="0"/>
              <a:t>2019. 11. 20.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B20E437-E00D-4E01-BEED-8D5476F9234A}" type="slidenum">
              <a:rPr lang="hu-HU" smtClean="0"/>
              <a:t>‹#›</a:t>
            </a:fld>
            <a:endParaRPr lang="hu-HU"/>
          </a:p>
        </p:txBody>
      </p:sp>
    </p:spTree>
    <p:extLst>
      <p:ext uri="{BB962C8B-B14F-4D97-AF65-F5344CB8AC3E}">
        <p14:creationId xmlns:p14="http://schemas.microsoft.com/office/powerpoint/2010/main" val="3823660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en-US"/>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9541988E-5C7B-43FA-9820-9808B8E90378}" type="datetime1">
              <a:rPr lang="hu-HU" smtClean="0"/>
              <a:t>2019. 11. 20.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EB20E437-E00D-4E01-BEED-8D5476F9234A}" type="slidenum">
              <a:rPr lang="hu-HU" smtClean="0"/>
              <a:t>‹#›</a:t>
            </a:fld>
            <a:endParaRPr lang="hu-HU"/>
          </a:p>
        </p:txBody>
      </p:sp>
    </p:spTree>
    <p:extLst>
      <p:ext uri="{BB962C8B-B14F-4D97-AF65-F5344CB8AC3E}">
        <p14:creationId xmlns:p14="http://schemas.microsoft.com/office/powerpoint/2010/main" val="402783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2FE45F-D216-4773-831C-EC32920CE2DE}" type="datetime1">
              <a:rPr lang="hu-HU" smtClean="0"/>
              <a:t>2019. 11. 20.</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0E437-E00D-4E01-BEED-8D5476F9234A}" type="slidenum">
              <a:rPr lang="hu-HU" smtClean="0"/>
              <a:t>‹#›</a:t>
            </a:fld>
            <a:endParaRPr lang="hu-HU"/>
          </a:p>
        </p:txBody>
      </p:sp>
      <p:pic>
        <p:nvPicPr>
          <p:cNvPr id="7" name="Picture 10"/>
          <p:cNvPicPr>
            <a:picLocks noChangeAspect="1"/>
          </p:cNvPicPr>
          <p:nvPr userDrawn="1"/>
        </p:nvPicPr>
        <p:blipFill rotWithShape="1">
          <a:blip r:embed="rId13" cstate="print">
            <a:extLst>
              <a:ext uri="{28A0092B-C50C-407E-A947-70E740481C1C}">
                <a14:useLocalDpi xmlns:a14="http://schemas.microsoft.com/office/drawing/2010/main" val="0"/>
              </a:ext>
            </a:extLst>
          </a:blip>
          <a:srcRect l="38304" t="8300" r="38111" b="35297"/>
          <a:stretch/>
        </p:blipFill>
        <p:spPr>
          <a:xfrm>
            <a:off x="11144250" y="16329"/>
            <a:ext cx="987879" cy="1136654"/>
          </a:xfrm>
          <a:prstGeom prst="rect">
            <a:avLst/>
          </a:prstGeom>
        </p:spPr>
      </p:pic>
    </p:spTree>
    <p:extLst>
      <p:ext uri="{BB962C8B-B14F-4D97-AF65-F5344CB8AC3E}">
        <p14:creationId xmlns:p14="http://schemas.microsoft.com/office/powerpoint/2010/main" val="37872079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rabbitminerlab.com/" TargetMode="External"/><Relationship Id="rId1" Type="http://schemas.openxmlformats.org/officeDocument/2006/relationships/slideLayout" Target="../slideLayouts/slideLayout1.xml"/><Relationship Id="rId5" Type="http://schemas.openxmlformats.org/officeDocument/2006/relationships/hyperlink" Target="http://www.abonyilab.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ontrolsoft.hu/hu"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80975" y="302307"/>
            <a:ext cx="10487025" cy="2387600"/>
          </a:xfrm>
        </p:spPr>
        <p:txBody>
          <a:bodyPr>
            <a:noAutofit/>
          </a:bodyPr>
          <a:lstStyle/>
          <a:p>
            <a:pPr algn="l"/>
            <a:r>
              <a:rPr lang="en-US" sz="4000" b="1" dirty="0"/>
              <a:t>Adding artificial i</a:t>
            </a:r>
            <a:r>
              <a:rPr lang="en-US" sz="4000" b="1" dirty="0" smtClean="0"/>
              <a:t>ntelligence </a:t>
            </a:r>
            <a:r>
              <a:rPr lang="en-US" sz="4000" b="1" dirty="0"/>
              <a:t>into process control systems – implementation and integration by open source tools</a:t>
            </a:r>
            <a:endParaRPr lang="hu-HU" sz="4000" b="1" dirty="0"/>
          </a:p>
        </p:txBody>
      </p:sp>
      <p:sp>
        <p:nvSpPr>
          <p:cNvPr id="3" name="Alcím 2"/>
          <p:cNvSpPr>
            <a:spLocks noGrp="1"/>
          </p:cNvSpPr>
          <p:nvPr>
            <p:ph type="subTitle" idx="1"/>
          </p:nvPr>
        </p:nvSpPr>
        <p:spPr>
          <a:xfrm>
            <a:off x="180975" y="3009249"/>
            <a:ext cx="9144000" cy="1655762"/>
          </a:xfrm>
        </p:spPr>
        <p:txBody>
          <a:bodyPr>
            <a:normAutofit lnSpcReduction="10000"/>
          </a:bodyPr>
          <a:lstStyle/>
          <a:p>
            <a:pPr algn="l"/>
            <a:r>
              <a:rPr lang="hu-HU" b="1" dirty="0" smtClean="0"/>
              <a:t>Tamás Ruppert</a:t>
            </a:r>
            <a:r>
              <a:rPr lang="hu-HU" baseline="30000" dirty="0" smtClean="0"/>
              <a:t>1,2</a:t>
            </a:r>
            <a:r>
              <a:rPr lang="hu-HU" dirty="0" smtClean="0"/>
              <a:t>, Gyula Dörgő</a:t>
            </a:r>
            <a:r>
              <a:rPr lang="hu-HU" baseline="30000" dirty="0" smtClean="0"/>
              <a:t>1,2</a:t>
            </a:r>
            <a:r>
              <a:rPr lang="hu-HU" dirty="0" smtClean="0"/>
              <a:t>, Dr. János Abonyi</a:t>
            </a:r>
            <a:r>
              <a:rPr lang="hu-HU" baseline="30000" dirty="0" smtClean="0"/>
              <a:t>2</a:t>
            </a:r>
          </a:p>
          <a:p>
            <a:pPr algn="l"/>
            <a:r>
              <a:rPr lang="hu-HU" i="1" baseline="30000" dirty="0" smtClean="0"/>
              <a:t>1 - Rabbit </a:t>
            </a:r>
            <a:r>
              <a:rPr lang="hu-HU" i="1" baseline="30000" dirty="0" err="1"/>
              <a:t>Miner</a:t>
            </a:r>
            <a:r>
              <a:rPr lang="hu-HU" i="1" baseline="30000" dirty="0"/>
              <a:t> </a:t>
            </a:r>
            <a:r>
              <a:rPr lang="hu-HU" i="1" baseline="30000" dirty="0" smtClean="0"/>
              <a:t>Kft.</a:t>
            </a:r>
            <a:br>
              <a:rPr lang="hu-HU" i="1" baseline="30000" dirty="0" smtClean="0"/>
            </a:br>
            <a:r>
              <a:rPr lang="hu-HU" i="1" baseline="30000" dirty="0" smtClean="0"/>
              <a:t>2 - Pannon Egyetem, MTA-PE </a:t>
            </a:r>
            <a:r>
              <a:rPr lang="hu-HU" i="1" baseline="30000" dirty="0"/>
              <a:t>Lendület Komplex Rendszerek Megfigyelő Kutató csoport</a:t>
            </a:r>
          </a:p>
          <a:p>
            <a:pPr algn="l"/>
            <a:endParaRPr lang="hu-HU" baseline="30000" dirty="0" smtClean="0"/>
          </a:p>
          <a:p>
            <a:pPr algn="l"/>
            <a:r>
              <a:rPr lang="hu-HU" sz="2800" b="1" i="1" baseline="30000" dirty="0" err="1" smtClean="0"/>
              <a:t>ruppert</a:t>
            </a:r>
            <a:r>
              <a:rPr lang="hu-HU" sz="2800" b="1" i="1" baseline="30000" dirty="0" smtClean="0"/>
              <a:t>@</a:t>
            </a:r>
            <a:r>
              <a:rPr lang="hu-HU" sz="2800" b="1" i="1" baseline="30000" dirty="0" err="1" smtClean="0"/>
              <a:t>rabbitminerlab.com</a:t>
            </a:r>
            <a:endParaRPr lang="hu-HU" sz="2800" b="1" i="1" baseline="30000" dirty="0"/>
          </a:p>
        </p:txBody>
      </p:sp>
      <p:sp>
        <p:nvSpPr>
          <p:cNvPr id="4" name="Alcím 2"/>
          <p:cNvSpPr txBox="1">
            <a:spLocks/>
          </p:cNvSpPr>
          <p:nvPr/>
        </p:nvSpPr>
        <p:spPr>
          <a:xfrm>
            <a:off x="180975" y="6024010"/>
            <a:ext cx="3403946" cy="4680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u="sng" dirty="0" smtClean="0">
                <a:hlinkClick r:id="rId2"/>
              </a:rPr>
              <a:t>www.rabbitminerlab.com</a:t>
            </a:r>
            <a:endParaRPr lang="hu-HU" u="sng" dirty="0"/>
          </a:p>
        </p:txBody>
      </p:sp>
      <p:pic>
        <p:nvPicPr>
          <p:cNvPr id="5"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5" y="4932308"/>
            <a:ext cx="3100177" cy="900000"/>
          </a:xfrm>
          <a:prstGeom prst="rect">
            <a:avLst/>
          </a:prstGeom>
        </p:spPr>
      </p:pic>
      <p:pic>
        <p:nvPicPr>
          <p:cNvPr id="1026" name="Picture 2" descr="https://lh4.googleusercontent.com/-Q2ChCT4z3P0x0pkTmchHwoGH39-sXzrrorqRCHayYZ7FAnIf25TjmJSJu5GsanOpmWSO2Y5xzbnWMuIFOpfoMWttNhuZCR9-N_JlonPSkP1eZrjDw=w6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92" y="4932308"/>
            <a:ext cx="5005776" cy="900000"/>
          </a:xfrm>
          <a:prstGeom prst="rect">
            <a:avLst/>
          </a:prstGeom>
          <a:noFill/>
          <a:extLst>
            <a:ext uri="{909E8E84-426E-40DD-AFC4-6F175D3DCCD1}">
              <a14:hiddenFill xmlns:a14="http://schemas.microsoft.com/office/drawing/2010/main">
                <a:solidFill>
                  <a:srgbClr val="FFFFFF"/>
                </a:solidFill>
              </a14:hiddenFill>
            </a:ext>
          </a:extLst>
        </p:spPr>
      </p:pic>
      <p:sp>
        <p:nvSpPr>
          <p:cNvPr id="7" name="Alcím 2"/>
          <p:cNvSpPr txBox="1">
            <a:spLocks/>
          </p:cNvSpPr>
          <p:nvPr/>
        </p:nvSpPr>
        <p:spPr>
          <a:xfrm>
            <a:off x="4917613" y="6024010"/>
            <a:ext cx="2739933" cy="4680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u="sng" dirty="0" smtClean="0">
                <a:hlinkClick r:id="rId5"/>
              </a:rPr>
              <a:t>www.</a:t>
            </a:r>
            <a:r>
              <a:rPr lang="hu-HU" u="sng" dirty="0" err="1" smtClean="0">
                <a:hlinkClick r:id="rId5"/>
              </a:rPr>
              <a:t>abonyilab</a:t>
            </a:r>
            <a:r>
              <a:rPr lang="en-US" u="sng" dirty="0" smtClean="0">
                <a:hlinkClick r:id="rId5"/>
              </a:rPr>
              <a:t>.com</a:t>
            </a:r>
            <a:endParaRPr lang="hu-HU" u="sng" dirty="0"/>
          </a:p>
        </p:txBody>
      </p:sp>
    </p:spTree>
    <p:extLst>
      <p:ext uri="{BB962C8B-B14F-4D97-AF65-F5344CB8AC3E}">
        <p14:creationId xmlns:p14="http://schemas.microsoft.com/office/powerpoint/2010/main" val="2160779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01534" y="1556054"/>
            <a:ext cx="1425301" cy="107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DCS</a:t>
            </a:r>
            <a:endParaRPr lang="hu-HU" sz="2000" dirty="0"/>
          </a:p>
        </p:txBody>
      </p:sp>
      <p:sp>
        <p:nvSpPr>
          <p:cNvPr id="5" name="Right Arrow 4"/>
          <p:cNvSpPr/>
          <p:nvPr/>
        </p:nvSpPr>
        <p:spPr>
          <a:xfrm rot="10800000">
            <a:off x="3217381" y="1956998"/>
            <a:ext cx="476907" cy="277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p>
        </p:txBody>
      </p:sp>
      <p:sp>
        <p:nvSpPr>
          <p:cNvPr id="6" name="Rectangle 5"/>
          <p:cNvSpPr/>
          <p:nvPr/>
        </p:nvSpPr>
        <p:spPr>
          <a:xfrm>
            <a:off x="1792080" y="1557135"/>
            <a:ext cx="1425301" cy="107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Filtered Database</a:t>
            </a:r>
            <a:endParaRPr lang="hu-HU" sz="2000" dirty="0"/>
          </a:p>
        </p:txBody>
      </p:sp>
      <p:sp>
        <p:nvSpPr>
          <p:cNvPr id="7" name="Right Arrow 7"/>
          <p:cNvSpPr/>
          <p:nvPr/>
        </p:nvSpPr>
        <p:spPr>
          <a:xfrm rot="5400000">
            <a:off x="2211829" y="2806641"/>
            <a:ext cx="585798" cy="277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000"/>
          </a:p>
        </p:txBody>
      </p:sp>
      <p:sp>
        <p:nvSpPr>
          <p:cNvPr id="8" name="TextBox 9"/>
          <p:cNvSpPr txBox="1"/>
          <p:nvPr/>
        </p:nvSpPr>
        <p:spPr>
          <a:xfrm>
            <a:off x="1853061" y="2647652"/>
            <a:ext cx="627569" cy="400110"/>
          </a:xfrm>
          <a:prstGeom prst="rect">
            <a:avLst/>
          </a:prstGeom>
          <a:noFill/>
        </p:spPr>
        <p:txBody>
          <a:bodyPr wrap="square" rtlCol="0">
            <a:spAutoFit/>
          </a:bodyPr>
          <a:lstStyle/>
          <a:p>
            <a:r>
              <a:rPr lang="en-US" sz="2000" dirty="0" err="1"/>
              <a:t>json</a:t>
            </a:r>
            <a:endParaRPr lang="hu-HU" sz="2000" dirty="0"/>
          </a:p>
        </p:txBody>
      </p:sp>
      <p:sp>
        <p:nvSpPr>
          <p:cNvPr id="9" name="Rectangle 10"/>
          <p:cNvSpPr/>
          <p:nvPr/>
        </p:nvSpPr>
        <p:spPr>
          <a:xfrm>
            <a:off x="1792078" y="3236047"/>
            <a:ext cx="1425301" cy="10797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Data processing</a:t>
            </a:r>
            <a:endParaRPr lang="hu-HU" sz="2000" dirty="0"/>
          </a:p>
        </p:txBody>
      </p:sp>
      <p:sp>
        <p:nvSpPr>
          <p:cNvPr id="10" name="Rectangle 11"/>
          <p:cNvSpPr/>
          <p:nvPr/>
        </p:nvSpPr>
        <p:spPr>
          <a:xfrm>
            <a:off x="1792078" y="4828230"/>
            <a:ext cx="1425301" cy="10797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dirty="0"/>
              <a:t>AI</a:t>
            </a:r>
            <a:br>
              <a:rPr lang="en-US" sz="2000" dirty="0"/>
            </a:br>
            <a:r>
              <a:rPr lang="en-US" sz="2000" dirty="0"/>
              <a:t>Framework</a:t>
            </a:r>
            <a:endParaRPr lang="hu-HU" sz="2000" dirty="0"/>
          </a:p>
        </p:txBody>
      </p:sp>
      <p:sp>
        <p:nvSpPr>
          <p:cNvPr id="11" name="Right Arrow 12"/>
          <p:cNvSpPr/>
          <p:nvPr/>
        </p:nvSpPr>
        <p:spPr>
          <a:xfrm rot="5400000">
            <a:off x="2250439" y="4417417"/>
            <a:ext cx="507387" cy="30418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sz="2000"/>
          </a:p>
        </p:txBody>
      </p:sp>
      <p:sp>
        <p:nvSpPr>
          <p:cNvPr id="12" name="Rectangle 13"/>
          <p:cNvSpPr/>
          <p:nvPr/>
        </p:nvSpPr>
        <p:spPr>
          <a:xfrm>
            <a:off x="3689892" y="3236047"/>
            <a:ext cx="1425301" cy="10797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a:t>EXE</a:t>
            </a:r>
            <a:br>
              <a:rPr lang="en-US" sz="2000" dirty="0"/>
            </a:br>
            <a:r>
              <a:rPr lang="en-US" sz="2000" dirty="0"/>
              <a:t>packages</a:t>
            </a:r>
            <a:endParaRPr lang="hu-HU" sz="2000" dirty="0"/>
          </a:p>
        </p:txBody>
      </p:sp>
      <p:sp>
        <p:nvSpPr>
          <p:cNvPr id="13" name="Right Arrow 15"/>
          <p:cNvSpPr/>
          <p:nvPr/>
        </p:nvSpPr>
        <p:spPr>
          <a:xfrm rot="16200000">
            <a:off x="4118749" y="2784383"/>
            <a:ext cx="567585" cy="30418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hu-HU" sz="2000"/>
          </a:p>
        </p:txBody>
      </p:sp>
      <p:graphicFrame>
        <p:nvGraphicFramePr>
          <p:cNvPr id="14" name="Diagram 13"/>
          <p:cNvGraphicFramePr/>
          <p:nvPr>
            <p:extLst>
              <p:ext uri="{D42A27DB-BD31-4B8C-83A1-F6EECF244321}">
                <p14:modId xmlns:p14="http://schemas.microsoft.com/office/powerpoint/2010/main" val="441347215"/>
              </p:ext>
            </p:extLst>
          </p:nvPr>
        </p:nvGraphicFramePr>
        <p:xfrm>
          <a:off x="5599346" y="1556054"/>
          <a:ext cx="4964697" cy="4464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21"/>
          <p:cNvSpPr/>
          <p:nvPr/>
        </p:nvSpPr>
        <p:spPr>
          <a:xfrm flipH="1">
            <a:off x="3217378" y="5304645"/>
            <a:ext cx="1264851" cy="1420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a:p>
        </p:txBody>
      </p:sp>
      <p:sp>
        <p:nvSpPr>
          <p:cNvPr id="16" name="Right Arrow 20"/>
          <p:cNvSpPr/>
          <p:nvPr/>
        </p:nvSpPr>
        <p:spPr>
          <a:xfrm rot="16200000">
            <a:off x="3856653" y="4750183"/>
            <a:ext cx="1115063" cy="277881"/>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hu-HU" sz="2000"/>
          </a:p>
        </p:txBody>
      </p:sp>
      <p:sp>
        <p:nvSpPr>
          <p:cNvPr id="17"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The process flow of </a:t>
            </a:r>
            <a:r>
              <a:rPr lang="en-US" sz="4400" dirty="0" smtClean="0">
                <a:solidFill>
                  <a:schemeClr val="tx1"/>
                </a:solidFill>
              </a:rPr>
              <a:t>development</a:t>
            </a:r>
            <a:endParaRPr lang="hu-HU" sz="4400" dirty="0">
              <a:solidFill>
                <a:schemeClr val="tx1"/>
              </a:solidFill>
            </a:endParaRPr>
          </a:p>
        </p:txBody>
      </p:sp>
      <p:sp>
        <p:nvSpPr>
          <p:cNvPr id="3" name="Dia számának helye 2"/>
          <p:cNvSpPr>
            <a:spLocks noGrp="1"/>
          </p:cNvSpPr>
          <p:nvPr>
            <p:ph type="sldNum" sz="quarter" idx="12"/>
          </p:nvPr>
        </p:nvSpPr>
        <p:spPr/>
        <p:txBody>
          <a:bodyPr/>
          <a:lstStyle/>
          <a:p>
            <a:fld id="{EB20E437-E00D-4E01-BEED-8D5476F9234A}" type="slidenum">
              <a:rPr lang="hu-HU" smtClean="0"/>
              <a:t>9</a:t>
            </a:fld>
            <a:endParaRPr lang="hu-HU"/>
          </a:p>
        </p:txBody>
      </p:sp>
    </p:spTree>
    <p:extLst>
      <p:ext uri="{BB962C8B-B14F-4D97-AF65-F5344CB8AC3E}">
        <p14:creationId xmlns:p14="http://schemas.microsoft.com/office/powerpoint/2010/main" val="3147303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167050" y="1926437"/>
            <a:ext cx="3868724" cy="3175072"/>
          </a:xfrm>
        </p:spPr>
        <p:txBody>
          <a:bodyPr>
            <a:normAutofit fontScale="92500" lnSpcReduction="10000"/>
          </a:bodyPr>
          <a:lstStyle/>
          <a:p>
            <a:pPr>
              <a:buFont typeface="Arial" panose="020B0604020202020204" pitchFamily="34" charset="0"/>
              <a:buChar char="•"/>
            </a:pPr>
            <a:r>
              <a:rPr lang="hu-HU" dirty="0"/>
              <a:t> 134 </a:t>
            </a:r>
            <a:r>
              <a:rPr lang="hu-HU" dirty="0" err="1"/>
              <a:t>station</a:t>
            </a:r>
            <a:r>
              <a:rPr lang="hu-HU" dirty="0"/>
              <a:t> </a:t>
            </a:r>
            <a:r>
              <a:rPr lang="hu-HU" dirty="0" err="1"/>
              <a:t>object</a:t>
            </a:r>
            <a:r>
              <a:rPr lang="hu-HU" dirty="0"/>
              <a:t> </a:t>
            </a:r>
          </a:p>
          <a:p>
            <a:pPr>
              <a:buFont typeface="Arial" panose="020B0604020202020204" pitchFamily="34" charset="0"/>
              <a:buChar char="•"/>
            </a:pPr>
            <a:r>
              <a:rPr lang="hu-HU" dirty="0"/>
              <a:t> 35611 </a:t>
            </a:r>
            <a:r>
              <a:rPr lang="hu-HU" dirty="0" err="1"/>
              <a:t>variables</a:t>
            </a:r>
            <a:endParaRPr lang="hu-HU" dirty="0"/>
          </a:p>
          <a:p>
            <a:pPr>
              <a:buFont typeface="Arial" panose="020B0604020202020204" pitchFamily="34" charset="0"/>
              <a:buChar char="•"/>
            </a:pPr>
            <a:r>
              <a:rPr lang="hu-HU" dirty="0"/>
              <a:t> 7165 trend </a:t>
            </a:r>
            <a:r>
              <a:rPr lang="hu-HU" dirty="0" err="1"/>
              <a:t>variables</a:t>
            </a:r>
            <a:endParaRPr lang="hu-HU" dirty="0"/>
          </a:p>
          <a:p>
            <a:pPr>
              <a:buFont typeface="Arial" panose="020B0604020202020204" pitchFamily="34" charset="0"/>
              <a:buChar char="•"/>
            </a:pPr>
            <a:r>
              <a:rPr lang="hu-HU" dirty="0"/>
              <a:t>4 909 701 </a:t>
            </a:r>
            <a:r>
              <a:rPr lang="hu-HU" dirty="0" err="1"/>
              <a:t>events</a:t>
            </a:r>
            <a:endParaRPr lang="hu-HU" dirty="0"/>
          </a:p>
          <a:p>
            <a:pPr>
              <a:buFont typeface="Arial" panose="020B0604020202020204" pitchFamily="34" charset="0"/>
              <a:buChar char="•"/>
            </a:pPr>
            <a:r>
              <a:rPr lang="hu-HU" dirty="0"/>
              <a:t>2 531 019 </a:t>
            </a:r>
            <a:r>
              <a:rPr lang="hu-HU" dirty="0" err="1"/>
              <a:t>daily</a:t>
            </a:r>
            <a:r>
              <a:rPr lang="hu-HU" dirty="0"/>
              <a:t> </a:t>
            </a:r>
            <a:r>
              <a:rPr lang="hu-HU" dirty="0" err="1"/>
              <a:t>archive</a:t>
            </a:r>
            <a:r>
              <a:rPr lang="hu-HU" dirty="0"/>
              <a:t> </a:t>
            </a:r>
            <a:r>
              <a:rPr lang="hu-HU" dirty="0" err="1"/>
              <a:t>data</a:t>
            </a:r>
            <a:endParaRPr lang="hu-HU" dirty="0"/>
          </a:p>
          <a:p>
            <a:pPr marL="0" indent="0">
              <a:buNone/>
            </a:pPr>
            <a:r>
              <a:rPr lang="hu-HU" dirty="0"/>
              <a:t>	(</a:t>
            </a:r>
            <a:r>
              <a:rPr lang="hu-HU" dirty="0" err="1"/>
              <a:t>since</a:t>
            </a:r>
            <a:r>
              <a:rPr lang="hu-HU" dirty="0"/>
              <a:t> 2017 </a:t>
            </a:r>
            <a:r>
              <a:rPr lang="hu-HU" dirty="0" err="1"/>
              <a:t>january</a:t>
            </a:r>
            <a:r>
              <a:rPr lang="hu-HU" dirty="0"/>
              <a:t>)</a:t>
            </a:r>
          </a:p>
        </p:txBody>
      </p:sp>
      <p:pic>
        <p:nvPicPr>
          <p:cNvPr id="5" name="Kép 4" descr="A képen beltéri, mennyezet, személy, férfi látható&#10;&#10;Automatikusan generált leírás">
            <a:extLst>
              <a:ext uri="{FF2B5EF4-FFF2-40B4-BE49-F238E27FC236}">
                <a16:creationId xmlns:a16="http://schemas.microsoft.com/office/drawing/2014/main" xmlns="" id="{16B8E1BA-FA0A-4A9A-811A-951CE2E2D7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48" t="7191" r="20023" b="6117"/>
          <a:stretch/>
        </p:blipFill>
        <p:spPr>
          <a:xfrm>
            <a:off x="5485943" y="2358620"/>
            <a:ext cx="5953996" cy="3788906"/>
          </a:xfrm>
          <a:prstGeom prst="rect">
            <a:avLst/>
          </a:prstGeom>
        </p:spPr>
      </p:pic>
      <p:sp>
        <p:nvSpPr>
          <p:cNvPr id="3" name="Rectangle 2"/>
          <p:cNvSpPr/>
          <p:nvPr/>
        </p:nvSpPr>
        <p:spPr>
          <a:xfrm>
            <a:off x="7801316" y="6356350"/>
            <a:ext cx="3018327" cy="369332"/>
          </a:xfrm>
          <a:prstGeom prst="rect">
            <a:avLst/>
          </a:prstGeom>
        </p:spPr>
        <p:txBody>
          <a:bodyPr wrap="none">
            <a:spAutoFit/>
          </a:bodyPr>
          <a:lstStyle/>
          <a:p>
            <a:r>
              <a:rPr lang="en-US" dirty="0">
                <a:hlinkClick r:id="rId3"/>
              </a:rPr>
              <a:t>http://www.controlsoft.hu/hu</a:t>
            </a:r>
            <a:endParaRPr lang="hu-HU" dirty="0"/>
          </a:p>
        </p:txBody>
      </p:sp>
      <p:sp>
        <p:nvSpPr>
          <p:cNvPr id="6"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Water production &amp; distribution</a:t>
            </a:r>
            <a:endParaRPr lang="hu-HU" sz="4400" dirty="0">
              <a:solidFill>
                <a:schemeClr val="tx1"/>
              </a:solidFill>
            </a:endParaRPr>
          </a:p>
        </p:txBody>
      </p:sp>
      <p:sp>
        <p:nvSpPr>
          <p:cNvPr id="7" name="Dia számának helye 6"/>
          <p:cNvSpPr>
            <a:spLocks noGrp="1"/>
          </p:cNvSpPr>
          <p:nvPr>
            <p:ph type="sldNum" sz="quarter" idx="12"/>
          </p:nvPr>
        </p:nvSpPr>
        <p:spPr/>
        <p:txBody>
          <a:bodyPr/>
          <a:lstStyle/>
          <a:p>
            <a:fld id="{EB20E437-E00D-4E01-BEED-8D5476F9234A}" type="slidenum">
              <a:rPr lang="hu-HU" smtClean="0"/>
              <a:t>10</a:t>
            </a:fld>
            <a:endParaRPr lang="hu-HU"/>
          </a:p>
        </p:txBody>
      </p:sp>
    </p:spTree>
    <p:extLst>
      <p:ext uri="{BB962C8B-B14F-4D97-AF65-F5344CB8AC3E}">
        <p14:creationId xmlns:p14="http://schemas.microsoft.com/office/powerpoint/2010/main" val="28838609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xmlns="" id="{BAB136E6-EE60-4C9F-B400-8241EAA00140}"/>
              </a:ext>
            </a:extLst>
          </p:cNvPr>
          <p:cNvPicPr>
            <a:picLocks noChangeAspect="1"/>
          </p:cNvPicPr>
          <p:nvPr/>
        </p:nvPicPr>
        <p:blipFill>
          <a:blip r:embed="rId2"/>
          <a:stretch>
            <a:fillRect/>
          </a:stretch>
        </p:blipFill>
        <p:spPr>
          <a:xfrm>
            <a:off x="6206763" y="1585073"/>
            <a:ext cx="4452843" cy="3687857"/>
          </a:xfrm>
          <a:prstGeom prst="rect">
            <a:avLst/>
          </a:prstGeom>
        </p:spPr>
      </p:pic>
      <p:pic>
        <p:nvPicPr>
          <p:cNvPr id="5" name="Kép 4">
            <a:extLst>
              <a:ext uri="{FF2B5EF4-FFF2-40B4-BE49-F238E27FC236}">
                <a16:creationId xmlns:a16="http://schemas.microsoft.com/office/drawing/2014/main" xmlns="" id="{E36592FA-0DDC-4330-AB10-F2728FA5DD50}"/>
              </a:ext>
            </a:extLst>
          </p:cNvPr>
          <p:cNvPicPr>
            <a:picLocks noChangeAspect="1"/>
          </p:cNvPicPr>
          <p:nvPr/>
        </p:nvPicPr>
        <p:blipFill>
          <a:blip r:embed="rId3"/>
          <a:stretch>
            <a:fillRect/>
          </a:stretch>
        </p:blipFill>
        <p:spPr>
          <a:xfrm>
            <a:off x="6184930" y="1569714"/>
            <a:ext cx="4470085" cy="3783066"/>
          </a:xfrm>
          <a:prstGeom prst="rect">
            <a:avLst/>
          </a:prstGeom>
        </p:spPr>
      </p:pic>
      <p:pic>
        <p:nvPicPr>
          <p:cNvPr id="6" name="Kép 5">
            <a:extLst>
              <a:ext uri="{FF2B5EF4-FFF2-40B4-BE49-F238E27FC236}">
                <a16:creationId xmlns:a16="http://schemas.microsoft.com/office/drawing/2014/main" xmlns="" id="{F8CE4814-6900-442A-A639-5A1358FC4822}"/>
              </a:ext>
            </a:extLst>
          </p:cNvPr>
          <p:cNvPicPr>
            <a:picLocks noChangeAspect="1"/>
          </p:cNvPicPr>
          <p:nvPr/>
        </p:nvPicPr>
        <p:blipFill>
          <a:blip r:embed="rId4"/>
          <a:stretch>
            <a:fillRect/>
          </a:stretch>
        </p:blipFill>
        <p:spPr>
          <a:xfrm>
            <a:off x="1524001" y="1585073"/>
            <a:ext cx="4563210" cy="2237660"/>
          </a:xfrm>
          <a:prstGeom prst="rect">
            <a:avLst/>
          </a:prstGeom>
        </p:spPr>
      </p:pic>
      <p:pic>
        <p:nvPicPr>
          <p:cNvPr id="7" name="Kép 6">
            <a:extLst>
              <a:ext uri="{FF2B5EF4-FFF2-40B4-BE49-F238E27FC236}">
                <a16:creationId xmlns:a16="http://schemas.microsoft.com/office/drawing/2014/main" xmlns="" id="{EF5D79DE-95E1-49BA-BA69-CCC9E884375B}"/>
              </a:ext>
            </a:extLst>
          </p:cNvPr>
          <p:cNvPicPr>
            <a:picLocks noChangeAspect="1"/>
          </p:cNvPicPr>
          <p:nvPr/>
        </p:nvPicPr>
        <p:blipFill>
          <a:blip r:embed="rId5"/>
          <a:stretch>
            <a:fillRect/>
          </a:stretch>
        </p:blipFill>
        <p:spPr>
          <a:xfrm>
            <a:off x="6186992" y="1585072"/>
            <a:ext cx="4386797" cy="3710227"/>
          </a:xfrm>
          <a:prstGeom prst="rect">
            <a:avLst/>
          </a:prstGeom>
        </p:spPr>
      </p:pic>
      <p:pic>
        <p:nvPicPr>
          <p:cNvPr id="8" name="Kép 7">
            <a:extLst>
              <a:ext uri="{FF2B5EF4-FFF2-40B4-BE49-F238E27FC236}">
                <a16:creationId xmlns:a16="http://schemas.microsoft.com/office/drawing/2014/main" xmlns="" id="{20E2CF58-DE0D-4B94-AA0D-A969F99B8F4E}"/>
              </a:ext>
            </a:extLst>
          </p:cNvPr>
          <p:cNvPicPr>
            <a:picLocks noChangeAspect="1"/>
          </p:cNvPicPr>
          <p:nvPr/>
        </p:nvPicPr>
        <p:blipFill>
          <a:blip r:embed="rId6"/>
          <a:stretch>
            <a:fillRect/>
          </a:stretch>
        </p:blipFill>
        <p:spPr>
          <a:xfrm>
            <a:off x="1528594" y="1585072"/>
            <a:ext cx="4563210" cy="2292294"/>
          </a:xfrm>
          <a:prstGeom prst="rect">
            <a:avLst/>
          </a:prstGeom>
        </p:spPr>
      </p:pic>
      <p:pic>
        <p:nvPicPr>
          <p:cNvPr id="9" name="Kép 8">
            <a:extLst>
              <a:ext uri="{FF2B5EF4-FFF2-40B4-BE49-F238E27FC236}">
                <a16:creationId xmlns:a16="http://schemas.microsoft.com/office/drawing/2014/main" xmlns="" id="{A9499317-ACB4-42D3-869C-53A3461D2370}"/>
              </a:ext>
            </a:extLst>
          </p:cNvPr>
          <p:cNvPicPr>
            <a:picLocks noChangeAspect="1"/>
          </p:cNvPicPr>
          <p:nvPr/>
        </p:nvPicPr>
        <p:blipFill>
          <a:blip r:embed="rId7"/>
          <a:stretch>
            <a:fillRect/>
          </a:stretch>
        </p:blipFill>
        <p:spPr>
          <a:xfrm>
            <a:off x="1967799" y="2941232"/>
            <a:ext cx="3397763" cy="2819741"/>
          </a:xfrm>
          <a:prstGeom prst="rect">
            <a:avLst/>
          </a:prstGeom>
        </p:spPr>
      </p:pic>
      <p:sp>
        <p:nvSpPr>
          <p:cNvPr id="10"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err="1">
                <a:solidFill>
                  <a:schemeClr val="tx1"/>
                </a:solidFill>
              </a:rPr>
              <a:t>webSCADA</a:t>
            </a:r>
            <a:r>
              <a:rPr lang="en-US" sz="4400" dirty="0">
                <a:solidFill>
                  <a:schemeClr val="tx1"/>
                </a:solidFill>
              </a:rPr>
              <a:t> before/after</a:t>
            </a:r>
            <a:endParaRPr lang="hu-HU" sz="4400" dirty="0">
              <a:solidFill>
                <a:schemeClr val="tx1"/>
              </a:solidFill>
            </a:endParaRPr>
          </a:p>
        </p:txBody>
      </p:sp>
      <p:sp>
        <p:nvSpPr>
          <p:cNvPr id="3" name="Dia számának helye 2"/>
          <p:cNvSpPr>
            <a:spLocks noGrp="1"/>
          </p:cNvSpPr>
          <p:nvPr>
            <p:ph type="sldNum" sz="quarter" idx="12"/>
          </p:nvPr>
        </p:nvSpPr>
        <p:spPr/>
        <p:txBody>
          <a:bodyPr/>
          <a:lstStyle/>
          <a:p>
            <a:fld id="{EB20E437-E00D-4E01-BEED-8D5476F9234A}" type="slidenum">
              <a:rPr lang="hu-HU" smtClean="0"/>
              <a:t>11</a:t>
            </a:fld>
            <a:endParaRPr lang="hu-HU"/>
          </a:p>
        </p:txBody>
      </p:sp>
    </p:spTree>
    <p:extLst>
      <p:ext uri="{BB962C8B-B14F-4D97-AF65-F5344CB8AC3E}">
        <p14:creationId xmlns:p14="http://schemas.microsoft.com/office/powerpoint/2010/main" val="312575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582477" y="1783975"/>
            <a:ext cx="8967897" cy="3416490"/>
            <a:chOff x="665272" y="2657406"/>
            <a:chExt cx="7508586" cy="3246186"/>
          </a:xfrm>
        </p:grpSpPr>
        <p:sp>
          <p:nvSpPr>
            <p:cNvPr id="5" name="Rectangle 41"/>
            <p:cNvSpPr/>
            <p:nvPr/>
          </p:nvSpPr>
          <p:spPr>
            <a:xfrm>
              <a:off x="5591944" y="3645024"/>
              <a:ext cx="2396140" cy="2258568"/>
            </a:xfrm>
            <a:prstGeom prst="rect">
              <a:avLst/>
            </a:prstGeom>
            <a:solidFill>
              <a:sysClr val="windowText" lastClr="000000">
                <a:alpha val="10000"/>
              </a:sysClr>
            </a:solidFill>
            <a:ln w="25400" cap="flat" cmpd="sng" algn="ctr">
              <a:noFill/>
              <a:prstDash val="solid"/>
            </a:ln>
            <a:effectLst/>
          </p:spPr>
          <p:txBody>
            <a:bodyPr spcFirstLastPara="0" vert="horz" wrap="square" lIns="182880" tIns="182880" rIns="182880" bIns="182880" numCol="1" spcCol="1270" anchor="t" anchorCtr="0">
              <a:noAutofit/>
            </a:bodyPr>
            <a:lstStyle/>
            <a:p>
              <a:pPr marL="171450" indent="-171450" defTabSz="666734">
                <a:lnSpc>
                  <a:spcPct val="90000"/>
                </a:lnSpc>
                <a:spcBef>
                  <a:spcPct val="0"/>
                </a:spcBef>
                <a:spcAft>
                  <a:spcPts val="200"/>
                </a:spcAft>
                <a:buFont typeface="Arial" panose="020B0604020202020204" pitchFamily="34" charset="0"/>
                <a:buChar char="•"/>
                <a:defRPr/>
              </a:pPr>
              <a:r>
                <a:rPr lang="en-US" sz="2000" kern="0" dirty="0">
                  <a:solidFill>
                    <a:prstClr val="black"/>
                  </a:solidFill>
                  <a:latin typeface="Calibri"/>
                </a:rPr>
                <a:t>KPIs of operation actions</a:t>
              </a:r>
            </a:p>
            <a:p>
              <a:pPr marL="171450" indent="-171450" defTabSz="666734">
                <a:lnSpc>
                  <a:spcPct val="90000"/>
                </a:lnSpc>
                <a:spcBef>
                  <a:spcPct val="0"/>
                </a:spcBef>
                <a:spcAft>
                  <a:spcPts val="200"/>
                </a:spcAft>
                <a:buFont typeface="Arial" panose="020B0604020202020204" pitchFamily="34" charset="0"/>
                <a:buChar char="•"/>
                <a:defRPr/>
              </a:pPr>
              <a:r>
                <a:rPr lang="en-US" sz="2000" kern="0" dirty="0">
                  <a:solidFill>
                    <a:prstClr val="black"/>
                  </a:solidFill>
                  <a:latin typeface="Calibri"/>
                </a:rPr>
                <a:t>Rare events?</a:t>
              </a:r>
            </a:p>
            <a:p>
              <a:pPr marL="171450" indent="-171450" defTabSz="666734">
                <a:lnSpc>
                  <a:spcPct val="90000"/>
                </a:lnSpc>
                <a:spcBef>
                  <a:spcPct val="0"/>
                </a:spcBef>
                <a:spcAft>
                  <a:spcPts val="200"/>
                </a:spcAft>
                <a:buFont typeface="Arial" panose="020B0604020202020204" pitchFamily="34" charset="0"/>
                <a:buChar char="•"/>
                <a:defRPr/>
              </a:pPr>
              <a:r>
                <a:rPr lang="en-US" sz="2000" kern="0" dirty="0">
                  <a:solidFill>
                    <a:prstClr val="black"/>
                  </a:solidFill>
                  <a:latin typeface="Calibri"/>
                </a:rPr>
                <a:t>Recommendation system</a:t>
              </a:r>
            </a:p>
          </p:txBody>
        </p:sp>
        <p:sp>
          <p:nvSpPr>
            <p:cNvPr id="6" name="Rectangle 42"/>
            <p:cNvSpPr/>
            <p:nvPr/>
          </p:nvSpPr>
          <p:spPr>
            <a:xfrm>
              <a:off x="5591946" y="2929812"/>
              <a:ext cx="2581912" cy="754482"/>
            </a:xfrm>
            <a:prstGeom prst="rect">
              <a:avLst/>
            </a:prstGeom>
            <a:gradFill>
              <a:gsLst>
                <a:gs pos="0">
                  <a:srgbClr val="4BACC6">
                    <a:lumMod val="75000"/>
                  </a:srgbClr>
                </a:gs>
                <a:gs pos="32000">
                  <a:srgbClr val="4BACC6"/>
                </a:gs>
              </a:gsLst>
              <a:lin ang="0" scaled="1"/>
            </a:gradFill>
            <a:ln w="25400" cap="flat" cmpd="sng" algn="ctr">
              <a:noFill/>
              <a:prstDash val="solid"/>
            </a:ln>
            <a:effectLst/>
          </p:spPr>
          <p:txBody>
            <a:bodyPr spcFirstLastPara="0" vert="horz" wrap="square" lIns="274320" tIns="228600" rIns="182880" bIns="228600" numCol="1" spcCol="1270" anchor="t" anchorCtr="0">
              <a:spAutoFit/>
            </a:bodyPr>
            <a:lstStyle/>
            <a:p>
              <a:pPr algn="ctr" defTabSz="666734">
                <a:lnSpc>
                  <a:spcPct val="90000"/>
                </a:lnSpc>
                <a:spcBef>
                  <a:spcPct val="0"/>
                </a:spcBef>
                <a:spcAft>
                  <a:spcPts val="200"/>
                </a:spcAft>
                <a:defRPr/>
              </a:pPr>
              <a:r>
                <a:rPr lang="en-US" sz="2400" kern="0" dirty="0">
                  <a:solidFill>
                    <a:srgbClr val="FFFFFF"/>
                  </a:solidFill>
                  <a:latin typeface="Calibri"/>
                </a:rPr>
                <a:t>Future</a:t>
              </a:r>
            </a:p>
          </p:txBody>
        </p:sp>
        <p:sp>
          <p:nvSpPr>
            <p:cNvPr id="7" name="Rectangle 43"/>
            <p:cNvSpPr/>
            <p:nvPr/>
          </p:nvSpPr>
          <p:spPr>
            <a:xfrm>
              <a:off x="5591944" y="5412300"/>
              <a:ext cx="2396140" cy="491291"/>
            </a:xfrm>
            <a:prstGeom prst="rect">
              <a:avLst/>
            </a:prstGeom>
            <a:solidFill>
              <a:sysClr val="windowText" lastClr="000000">
                <a:lumMod val="75000"/>
                <a:alpha val="10000"/>
              </a:sysClr>
            </a:solidFill>
            <a:ln w="25400" cap="flat" cmpd="sng" algn="ctr">
              <a:noFill/>
              <a:prstDash val="solid"/>
            </a:ln>
            <a:effectLst/>
          </p:spPr>
          <p:txBody>
            <a:bodyPr spcFirstLastPara="0" vert="horz" wrap="square" lIns="91440" tIns="91440" rIns="91440" bIns="91440" numCol="1" spcCol="1270" anchor="t" anchorCtr="0">
              <a:spAutoFit/>
            </a:bodyPr>
            <a:lstStyle/>
            <a:p>
              <a:pPr algn="r" defTabSz="666734">
                <a:lnSpc>
                  <a:spcPct val="90000"/>
                </a:lnSpc>
                <a:spcBef>
                  <a:spcPct val="0"/>
                </a:spcBef>
                <a:spcAft>
                  <a:spcPts val="200"/>
                </a:spcAft>
                <a:defRPr/>
              </a:pPr>
              <a:r>
                <a:rPr lang="en-US" sz="2400" kern="0" dirty="0">
                  <a:solidFill>
                    <a:prstClr val="black"/>
                  </a:solidFill>
                  <a:latin typeface="Calibri"/>
                </a:rPr>
                <a:t>Improvement</a:t>
              </a:r>
            </a:p>
          </p:txBody>
        </p:sp>
        <p:sp>
          <p:nvSpPr>
            <p:cNvPr id="8" name="Parallelogram 44"/>
            <p:cNvSpPr/>
            <p:nvPr/>
          </p:nvSpPr>
          <p:spPr>
            <a:xfrm rot="5400000" flipV="1">
              <a:off x="5281312" y="3106712"/>
              <a:ext cx="845180" cy="223916"/>
            </a:xfrm>
            <a:prstGeom prst="parallelogram">
              <a:avLst>
                <a:gd name="adj" fmla="val 66077"/>
              </a:avLst>
            </a:prstGeom>
            <a:solidFill>
              <a:srgbClr val="4F81BD">
                <a:lumMod val="75000"/>
              </a:srgbClr>
            </a:solidFill>
            <a:ln w="9525" cap="flat" cmpd="sng" algn="ctr">
              <a:noFill/>
              <a:prstDash val="solid"/>
            </a:ln>
            <a:effectLst/>
          </p:spPr>
          <p:txBody>
            <a:bodyPr rtlCol="0" anchor="ctr"/>
            <a:lstStyle/>
            <a:p>
              <a:pPr algn="ctr">
                <a:defRPr/>
              </a:pPr>
              <a:endParaRPr lang="en-US" sz="2400" kern="0" dirty="0">
                <a:solidFill>
                  <a:prstClr val="white"/>
                </a:solidFill>
                <a:latin typeface="Calibri"/>
              </a:endParaRPr>
            </a:p>
          </p:txBody>
        </p:sp>
        <p:sp>
          <p:nvSpPr>
            <p:cNvPr id="9" name="Rectangle 45"/>
            <p:cNvSpPr/>
            <p:nvPr/>
          </p:nvSpPr>
          <p:spPr>
            <a:xfrm>
              <a:off x="3143674" y="3503199"/>
              <a:ext cx="2396138" cy="2258568"/>
            </a:xfrm>
            <a:prstGeom prst="rect">
              <a:avLst/>
            </a:prstGeom>
            <a:solidFill>
              <a:sysClr val="windowText" lastClr="000000">
                <a:alpha val="10000"/>
              </a:sysClr>
            </a:solidFill>
            <a:ln w="25400" cap="flat" cmpd="sng" algn="ctr">
              <a:noFill/>
              <a:prstDash val="solid"/>
            </a:ln>
            <a:effectLst/>
          </p:spPr>
          <p:txBody>
            <a:bodyPr spcFirstLastPara="0" vert="horz" wrap="square" lIns="182880" tIns="182880" rIns="182880" bIns="182880" numCol="1" spcCol="1270" anchor="t" anchorCtr="0">
              <a:noAutofit/>
            </a:bodyPr>
            <a:lstStyle/>
            <a:p>
              <a:pPr marL="171450" indent="-171450" defTabSz="666734">
                <a:spcBef>
                  <a:spcPct val="0"/>
                </a:spcBef>
                <a:spcAft>
                  <a:spcPts val="200"/>
                </a:spcAft>
                <a:buFont typeface="Arial" panose="020B0604020202020204" pitchFamily="34" charset="0"/>
                <a:buChar char="•"/>
                <a:defRPr/>
              </a:pPr>
              <a:r>
                <a:rPr lang="hu-HU" sz="2000" kern="0" dirty="0" err="1">
                  <a:solidFill>
                    <a:prstClr val="black"/>
                  </a:solidFill>
                  <a:latin typeface="Calibri"/>
                </a:rPr>
                <a:t>Visualisation</a:t>
              </a:r>
              <a:endParaRPr lang="hu-HU" sz="2000" kern="0" dirty="0">
                <a:solidFill>
                  <a:prstClr val="black"/>
                </a:solidFill>
                <a:latin typeface="Calibri"/>
              </a:endParaRPr>
            </a:p>
            <a:p>
              <a:pPr marL="171450" indent="-171450" defTabSz="666734">
                <a:spcBef>
                  <a:spcPct val="0"/>
                </a:spcBef>
                <a:spcAft>
                  <a:spcPts val="200"/>
                </a:spcAft>
                <a:buFont typeface="Arial" panose="020B0604020202020204" pitchFamily="34" charset="0"/>
                <a:buChar char="•"/>
                <a:defRPr/>
              </a:pPr>
              <a:r>
                <a:rPr lang="hu-HU" sz="2000" kern="0" dirty="0">
                  <a:solidFill>
                    <a:prstClr val="black"/>
                  </a:solidFill>
                  <a:latin typeface="Calibri"/>
                </a:rPr>
                <a:t>Advanced </a:t>
              </a:r>
              <a:r>
                <a:rPr lang="hu-HU" sz="2000" kern="0" dirty="0" err="1">
                  <a:solidFill>
                    <a:prstClr val="black"/>
                  </a:solidFill>
                  <a:latin typeface="Calibri"/>
                </a:rPr>
                <a:t>techniques</a:t>
              </a:r>
              <a:endParaRPr lang="hu-HU" sz="2000" kern="0" dirty="0">
                <a:solidFill>
                  <a:prstClr val="black"/>
                </a:solidFill>
                <a:latin typeface="Calibri"/>
              </a:endParaRPr>
            </a:p>
            <a:p>
              <a:pPr marL="171450" indent="-171450" defTabSz="666734">
                <a:spcBef>
                  <a:spcPct val="0"/>
                </a:spcBef>
                <a:spcAft>
                  <a:spcPts val="200"/>
                </a:spcAft>
                <a:buFont typeface="Arial" panose="020B0604020202020204" pitchFamily="34" charset="0"/>
                <a:buChar char="•"/>
                <a:defRPr/>
              </a:pPr>
              <a:r>
                <a:rPr lang="en-US" sz="2000" b="1" u="sng" kern="0" dirty="0">
                  <a:solidFill>
                    <a:prstClr val="black"/>
                  </a:solidFill>
                  <a:latin typeface="Calibri"/>
                </a:rPr>
                <a:t>Fully integrated</a:t>
              </a:r>
              <a:endParaRPr lang="hu-HU" sz="2000" b="1" u="sng" kern="0" dirty="0">
                <a:solidFill>
                  <a:prstClr val="black"/>
                </a:solidFill>
                <a:latin typeface="Calibri"/>
              </a:endParaRPr>
            </a:p>
            <a:p>
              <a:pPr marL="171450" indent="-171450" defTabSz="666734">
                <a:spcBef>
                  <a:spcPct val="0"/>
                </a:spcBef>
                <a:spcAft>
                  <a:spcPts val="200"/>
                </a:spcAft>
                <a:buFont typeface="Arial" panose="020B0604020202020204" pitchFamily="34" charset="0"/>
                <a:buChar char="•"/>
                <a:defRPr/>
              </a:pPr>
              <a:r>
                <a:rPr lang="hu-HU" sz="2000" kern="0" dirty="0">
                  <a:solidFill>
                    <a:prstClr val="black"/>
                  </a:solidFill>
                </a:rPr>
                <a:t>Open </a:t>
              </a:r>
              <a:r>
                <a:rPr lang="hu-HU" sz="2000" kern="0" dirty="0" err="1">
                  <a:solidFill>
                    <a:prstClr val="black"/>
                  </a:solidFill>
                </a:rPr>
                <a:t>source</a:t>
              </a:r>
              <a:endParaRPr lang="hu-HU" sz="2000" kern="0" dirty="0">
                <a:solidFill>
                  <a:prstClr val="black"/>
                </a:solidFill>
                <a:latin typeface="Calibri"/>
              </a:endParaRPr>
            </a:p>
            <a:p>
              <a:pPr defTabSz="666734">
                <a:lnSpc>
                  <a:spcPct val="90000"/>
                </a:lnSpc>
                <a:spcBef>
                  <a:spcPct val="0"/>
                </a:spcBef>
                <a:spcAft>
                  <a:spcPts val="200"/>
                </a:spcAft>
                <a:defRPr/>
              </a:pPr>
              <a:endParaRPr lang="hu-HU" sz="2000" kern="0" dirty="0">
                <a:solidFill>
                  <a:prstClr val="black"/>
                </a:solidFill>
                <a:latin typeface="Calibri"/>
              </a:endParaRPr>
            </a:p>
          </p:txBody>
        </p:sp>
        <p:sp>
          <p:nvSpPr>
            <p:cNvPr id="10" name="Rectangle 46"/>
            <p:cNvSpPr/>
            <p:nvPr/>
          </p:nvSpPr>
          <p:spPr>
            <a:xfrm>
              <a:off x="3143673" y="2793609"/>
              <a:ext cx="2697367" cy="754482"/>
            </a:xfrm>
            <a:prstGeom prst="rect">
              <a:avLst/>
            </a:prstGeom>
            <a:solidFill>
              <a:srgbClr val="4F81BD"/>
            </a:solidFill>
            <a:ln w="25400" cap="flat" cmpd="sng" algn="ctr">
              <a:noFill/>
              <a:prstDash val="solid"/>
            </a:ln>
            <a:effectLst/>
          </p:spPr>
          <p:txBody>
            <a:bodyPr spcFirstLastPara="0" vert="horz" wrap="square" lIns="274320" tIns="228600" rIns="182880" bIns="228600" numCol="1" spcCol="1270" anchor="t" anchorCtr="0">
              <a:spAutoFit/>
            </a:bodyPr>
            <a:lstStyle/>
            <a:p>
              <a:pPr algn="ctr" defTabSz="666734">
                <a:lnSpc>
                  <a:spcPct val="90000"/>
                </a:lnSpc>
                <a:spcBef>
                  <a:spcPct val="0"/>
                </a:spcBef>
                <a:spcAft>
                  <a:spcPts val="200"/>
                </a:spcAft>
                <a:defRPr/>
              </a:pPr>
              <a:r>
                <a:rPr lang="hu-HU" sz="2400" kern="0" dirty="0" err="1">
                  <a:solidFill>
                    <a:srgbClr val="FFFFFF"/>
                  </a:solidFill>
                  <a:latin typeface="Calibri"/>
                </a:rPr>
                <a:t>Realization</a:t>
              </a:r>
              <a:endParaRPr lang="en-US" sz="2400" kern="0" dirty="0">
                <a:solidFill>
                  <a:srgbClr val="FFFFFF"/>
                </a:solidFill>
                <a:latin typeface="Calibri"/>
              </a:endParaRPr>
            </a:p>
          </p:txBody>
        </p:sp>
        <p:sp>
          <p:nvSpPr>
            <p:cNvPr id="11" name="Rectangle 47"/>
            <p:cNvSpPr/>
            <p:nvPr/>
          </p:nvSpPr>
          <p:spPr>
            <a:xfrm>
              <a:off x="3143674" y="5270478"/>
              <a:ext cx="2396138" cy="491290"/>
            </a:xfrm>
            <a:prstGeom prst="rect">
              <a:avLst/>
            </a:prstGeom>
            <a:solidFill>
              <a:sysClr val="windowText" lastClr="000000">
                <a:lumMod val="75000"/>
                <a:alpha val="10000"/>
              </a:sysClr>
            </a:solidFill>
            <a:ln w="25400" cap="flat" cmpd="sng" algn="ctr">
              <a:noFill/>
              <a:prstDash val="solid"/>
            </a:ln>
            <a:effectLst/>
          </p:spPr>
          <p:txBody>
            <a:bodyPr spcFirstLastPara="0" vert="horz" wrap="square" lIns="91440" tIns="91440" rIns="91440" bIns="91440" numCol="1" spcCol="1270" anchor="t" anchorCtr="0">
              <a:spAutoFit/>
            </a:bodyPr>
            <a:lstStyle/>
            <a:p>
              <a:pPr algn="r" defTabSz="666734">
                <a:lnSpc>
                  <a:spcPct val="90000"/>
                </a:lnSpc>
                <a:spcBef>
                  <a:spcPct val="0"/>
                </a:spcBef>
                <a:spcAft>
                  <a:spcPts val="200"/>
                </a:spcAft>
                <a:defRPr/>
              </a:pPr>
              <a:r>
                <a:rPr lang="en-US" sz="2400" kern="0" dirty="0">
                  <a:solidFill>
                    <a:prstClr val="black"/>
                  </a:solidFill>
                  <a:latin typeface="Calibri"/>
                </a:rPr>
                <a:t>Solution</a:t>
              </a:r>
            </a:p>
          </p:txBody>
        </p:sp>
        <p:sp>
          <p:nvSpPr>
            <p:cNvPr id="12" name="Rectangle 48"/>
            <p:cNvSpPr/>
            <p:nvPr/>
          </p:nvSpPr>
          <p:spPr>
            <a:xfrm>
              <a:off x="665272" y="3372676"/>
              <a:ext cx="2400352" cy="2255375"/>
            </a:xfrm>
            <a:prstGeom prst="rect">
              <a:avLst/>
            </a:prstGeom>
            <a:solidFill>
              <a:sysClr val="windowText" lastClr="000000">
                <a:alpha val="10000"/>
              </a:sysClr>
            </a:solidFill>
            <a:ln w="25400" cap="flat" cmpd="sng" algn="ctr">
              <a:noFill/>
              <a:prstDash val="solid"/>
            </a:ln>
            <a:effectLst/>
          </p:spPr>
          <p:txBody>
            <a:bodyPr spcFirstLastPara="0" vert="horz" wrap="square" lIns="182880" tIns="182880" rIns="182880" bIns="182880" numCol="1" spcCol="1270" anchor="t" anchorCtr="0">
              <a:noAutofit/>
            </a:bodyPr>
            <a:lstStyle/>
            <a:p>
              <a:pPr marL="171450" indent="-171450" defTabSz="666734">
                <a:lnSpc>
                  <a:spcPct val="90000"/>
                </a:lnSpc>
                <a:spcBef>
                  <a:spcPct val="0"/>
                </a:spcBef>
                <a:spcAft>
                  <a:spcPts val="200"/>
                </a:spcAft>
                <a:buFont typeface="Arial" panose="020B0604020202020204" pitchFamily="34" charset="0"/>
                <a:buChar char="•"/>
                <a:defRPr/>
              </a:pPr>
              <a:r>
                <a:rPr lang="en-US" sz="2000" kern="0" dirty="0">
                  <a:solidFill>
                    <a:prstClr val="black"/>
                  </a:solidFill>
                  <a:latin typeface="Calibri"/>
                </a:rPr>
                <a:t>Sequence</a:t>
              </a:r>
              <a:r>
                <a:rPr lang="hu-HU" sz="2000" kern="0" dirty="0">
                  <a:solidFill>
                    <a:prstClr val="black"/>
                  </a:solidFill>
                  <a:latin typeface="Calibri"/>
                </a:rPr>
                <a:t> </a:t>
              </a:r>
              <a:r>
                <a:rPr lang="hu-HU" sz="2000" kern="0" dirty="0" err="1">
                  <a:solidFill>
                    <a:prstClr val="black"/>
                  </a:solidFill>
                  <a:latin typeface="Calibri"/>
                </a:rPr>
                <a:t>mining</a:t>
              </a:r>
              <a:r>
                <a:rPr lang="hu-HU" sz="2000" kern="0" dirty="0">
                  <a:solidFill>
                    <a:prstClr val="black"/>
                  </a:solidFill>
                  <a:latin typeface="Calibri"/>
                </a:rPr>
                <a:t> </a:t>
              </a:r>
            </a:p>
            <a:p>
              <a:pPr marL="171450" indent="-171450" defTabSz="666734">
                <a:lnSpc>
                  <a:spcPct val="90000"/>
                </a:lnSpc>
                <a:spcBef>
                  <a:spcPct val="0"/>
                </a:spcBef>
                <a:spcAft>
                  <a:spcPts val="200"/>
                </a:spcAft>
                <a:buFont typeface="Arial" panose="020B0604020202020204" pitchFamily="34" charset="0"/>
                <a:buChar char="•"/>
                <a:defRPr/>
              </a:pPr>
              <a:endParaRPr lang="hu-HU" sz="2000" kern="0" dirty="0">
                <a:solidFill>
                  <a:prstClr val="black"/>
                </a:solidFill>
                <a:latin typeface="Calibri"/>
              </a:endParaRPr>
            </a:p>
            <a:p>
              <a:pPr marL="171450" indent="-171450" defTabSz="666734">
                <a:lnSpc>
                  <a:spcPct val="90000"/>
                </a:lnSpc>
                <a:spcBef>
                  <a:spcPct val="0"/>
                </a:spcBef>
                <a:spcAft>
                  <a:spcPts val="200"/>
                </a:spcAft>
                <a:buFont typeface="Arial" panose="020B0604020202020204" pitchFamily="34" charset="0"/>
                <a:buChar char="•"/>
                <a:defRPr/>
              </a:pPr>
              <a:r>
                <a:rPr lang="hu-HU" sz="2000" kern="0" dirty="0" err="1">
                  <a:solidFill>
                    <a:prstClr val="black"/>
                  </a:solidFill>
                  <a:latin typeface="Calibri"/>
                </a:rPr>
                <a:t>Event</a:t>
              </a:r>
              <a:r>
                <a:rPr lang="hu-HU" sz="2000" kern="0" dirty="0">
                  <a:solidFill>
                    <a:prstClr val="black"/>
                  </a:solidFill>
                  <a:latin typeface="Calibri"/>
                </a:rPr>
                <a:t> </a:t>
              </a:r>
              <a:r>
                <a:rPr lang="hu-HU" sz="2000" kern="0" dirty="0" err="1">
                  <a:solidFill>
                    <a:prstClr val="black"/>
                  </a:solidFill>
                  <a:latin typeface="Calibri"/>
                </a:rPr>
                <a:t>prediction</a:t>
              </a:r>
              <a:endParaRPr lang="hu-HU" sz="2000" kern="0" dirty="0">
                <a:solidFill>
                  <a:prstClr val="black"/>
                </a:solidFill>
                <a:latin typeface="Calibri"/>
              </a:endParaRPr>
            </a:p>
            <a:p>
              <a:pPr marL="171450" indent="-171450" defTabSz="666734">
                <a:lnSpc>
                  <a:spcPct val="90000"/>
                </a:lnSpc>
                <a:spcBef>
                  <a:spcPct val="0"/>
                </a:spcBef>
                <a:spcAft>
                  <a:spcPts val="200"/>
                </a:spcAft>
                <a:buFont typeface="Arial" panose="020B0604020202020204" pitchFamily="34" charset="0"/>
                <a:buChar char="•"/>
                <a:defRPr/>
              </a:pPr>
              <a:endParaRPr lang="en-US" sz="2000" kern="0" dirty="0">
                <a:solidFill>
                  <a:prstClr val="black"/>
                </a:solidFill>
                <a:latin typeface="Calibri"/>
              </a:endParaRPr>
            </a:p>
            <a:p>
              <a:pPr marL="171450" indent="-171450" defTabSz="666734">
                <a:lnSpc>
                  <a:spcPct val="90000"/>
                </a:lnSpc>
                <a:spcBef>
                  <a:spcPct val="0"/>
                </a:spcBef>
                <a:spcAft>
                  <a:spcPts val="200"/>
                </a:spcAft>
                <a:buFont typeface="Arial" panose="020B0604020202020204" pitchFamily="34" charset="0"/>
                <a:buChar char="•"/>
                <a:defRPr/>
              </a:pPr>
              <a:r>
                <a:rPr lang="en-US" sz="2000" kern="0" dirty="0">
                  <a:solidFill>
                    <a:prstClr val="black"/>
                  </a:solidFill>
                  <a:latin typeface="Calibri"/>
                </a:rPr>
                <a:t>Prediction</a:t>
              </a:r>
            </a:p>
          </p:txBody>
        </p:sp>
        <p:sp>
          <p:nvSpPr>
            <p:cNvPr id="13" name="Rectangle 49">
              <a:hlinkClick r:id="" action="ppaction://noaction"/>
            </p:cNvPr>
            <p:cNvSpPr/>
            <p:nvPr/>
          </p:nvSpPr>
          <p:spPr>
            <a:xfrm>
              <a:off x="665272" y="5150169"/>
              <a:ext cx="2400352" cy="491290"/>
            </a:xfrm>
            <a:prstGeom prst="rect">
              <a:avLst/>
            </a:prstGeom>
            <a:solidFill>
              <a:sysClr val="windowText" lastClr="000000">
                <a:lumMod val="75000"/>
                <a:alpha val="10000"/>
              </a:sysClr>
            </a:solidFill>
            <a:ln w="25400" cap="flat" cmpd="sng" algn="ctr">
              <a:noFill/>
              <a:prstDash val="solid"/>
            </a:ln>
            <a:effectLst/>
          </p:spPr>
          <p:txBody>
            <a:bodyPr spcFirstLastPara="0" vert="horz" wrap="square" lIns="91440" tIns="91440" rIns="91440" bIns="91440" numCol="1" spcCol="1270" anchor="t" anchorCtr="0">
              <a:spAutoFit/>
            </a:bodyPr>
            <a:lstStyle/>
            <a:p>
              <a:pPr algn="r" defTabSz="666734">
                <a:lnSpc>
                  <a:spcPct val="90000"/>
                </a:lnSpc>
                <a:spcBef>
                  <a:spcPct val="0"/>
                </a:spcBef>
                <a:spcAft>
                  <a:spcPts val="200"/>
                </a:spcAft>
                <a:defRPr/>
              </a:pPr>
              <a:r>
                <a:rPr lang="en-US" sz="2400" kern="0" dirty="0">
                  <a:solidFill>
                    <a:prstClr val="black"/>
                  </a:solidFill>
                  <a:latin typeface="Calibri"/>
                </a:rPr>
                <a:t>Problem</a:t>
              </a:r>
            </a:p>
          </p:txBody>
        </p:sp>
        <p:sp>
          <p:nvSpPr>
            <p:cNvPr id="14" name="Parallelogram 63"/>
            <p:cNvSpPr/>
            <p:nvPr/>
          </p:nvSpPr>
          <p:spPr>
            <a:xfrm rot="5400000" flipV="1">
              <a:off x="2833039" y="2970511"/>
              <a:ext cx="845181" cy="223912"/>
            </a:xfrm>
            <a:prstGeom prst="parallelogram">
              <a:avLst>
                <a:gd name="adj" fmla="val 66077"/>
              </a:avLst>
            </a:prstGeom>
            <a:solidFill>
              <a:srgbClr val="4F81BD">
                <a:lumMod val="50000"/>
              </a:srgbClr>
            </a:solidFill>
            <a:ln w="9525" cap="flat" cmpd="sng" algn="ctr">
              <a:noFill/>
              <a:prstDash val="solid"/>
            </a:ln>
            <a:effectLst/>
          </p:spPr>
          <p:txBody>
            <a:bodyPr rtlCol="0" anchor="ctr"/>
            <a:lstStyle/>
            <a:p>
              <a:pPr algn="ctr">
                <a:defRPr/>
              </a:pPr>
              <a:endParaRPr lang="en-US" sz="2400" kern="0" dirty="0">
                <a:solidFill>
                  <a:prstClr val="white"/>
                </a:solidFill>
                <a:latin typeface="Calibri"/>
              </a:endParaRPr>
            </a:p>
          </p:txBody>
        </p:sp>
        <p:sp>
          <p:nvSpPr>
            <p:cNvPr id="15" name="Rectangle 67"/>
            <p:cNvSpPr/>
            <p:nvPr/>
          </p:nvSpPr>
          <p:spPr>
            <a:xfrm>
              <a:off x="669204" y="2657406"/>
              <a:ext cx="2697367" cy="701843"/>
            </a:xfrm>
            <a:prstGeom prst="rect">
              <a:avLst/>
            </a:prstGeom>
            <a:solidFill>
              <a:srgbClr val="1F497D"/>
            </a:solidFill>
            <a:ln w="25400" cap="flat" cmpd="sng" algn="ctr">
              <a:noFill/>
              <a:prstDash val="solid"/>
            </a:ln>
            <a:effectLst/>
          </p:spPr>
          <p:txBody>
            <a:bodyPr spcFirstLastPara="0" vert="horz" wrap="square" lIns="182880" tIns="228600" rIns="182880" bIns="228600" numCol="1" spcCol="1270" anchor="t" anchorCtr="0">
              <a:spAutoFit/>
            </a:bodyPr>
            <a:lstStyle/>
            <a:p>
              <a:pPr defTabSz="666734">
                <a:lnSpc>
                  <a:spcPct val="90000"/>
                </a:lnSpc>
                <a:spcBef>
                  <a:spcPct val="0"/>
                </a:spcBef>
                <a:spcAft>
                  <a:spcPts val="200"/>
                </a:spcAft>
                <a:defRPr/>
              </a:pPr>
              <a:r>
                <a:rPr lang="hu-HU" sz="2000" kern="0" dirty="0">
                  <a:solidFill>
                    <a:srgbClr val="FFFFFF"/>
                  </a:solidFill>
                  <a:latin typeface="Calibri"/>
                </a:rPr>
                <a:t>The </a:t>
              </a:r>
              <a:r>
                <a:rPr lang="hu-HU" sz="2000" kern="0" dirty="0" err="1">
                  <a:solidFill>
                    <a:srgbClr val="FFFFFF"/>
                  </a:solidFill>
                  <a:latin typeface="Calibri"/>
                </a:rPr>
                <a:t>related</a:t>
              </a:r>
              <a:r>
                <a:rPr lang="hu-HU" sz="2000" kern="0" dirty="0">
                  <a:solidFill>
                    <a:srgbClr val="FFFFFF"/>
                  </a:solidFill>
                  <a:latin typeface="Calibri"/>
                </a:rPr>
                <a:t> ML </a:t>
              </a:r>
              <a:r>
                <a:rPr lang="hu-HU" sz="2000" kern="0" dirty="0" err="1">
                  <a:solidFill>
                    <a:srgbClr val="FFFFFF"/>
                  </a:solidFill>
                  <a:latin typeface="Calibri"/>
                </a:rPr>
                <a:t>task</a:t>
              </a:r>
              <a:endParaRPr lang="en-US" sz="2000" kern="0" dirty="0">
                <a:solidFill>
                  <a:srgbClr val="FFFFFF"/>
                </a:solidFill>
                <a:latin typeface="Calibri"/>
              </a:endParaRPr>
            </a:p>
          </p:txBody>
        </p:sp>
        <p:grpSp>
          <p:nvGrpSpPr>
            <p:cNvPr id="16" name="Group 68"/>
            <p:cNvGrpSpPr/>
            <p:nvPr/>
          </p:nvGrpSpPr>
          <p:grpSpPr>
            <a:xfrm>
              <a:off x="741027" y="5240394"/>
              <a:ext cx="343943" cy="310840"/>
              <a:chOff x="6564977" y="4340328"/>
              <a:chExt cx="674638" cy="674637"/>
            </a:xfrm>
          </p:grpSpPr>
          <p:sp>
            <p:nvSpPr>
              <p:cNvPr id="26" name="Oval 69"/>
              <p:cNvSpPr/>
              <p:nvPr/>
            </p:nvSpPr>
            <p:spPr>
              <a:xfrm>
                <a:off x="6564977" y="4340328"/>
                <a:ext cx="674638" cy="674637"/>
              </a:xfrm>
              <a:prstGeom prst="ellipse">
                <a:avLst/>
              </a:prstGeom>
              <a:solidFill>
                <a:srgbClr val="1F497D"/>
              </a:solidFill>
              <a:ln w="9525" cap="flat" cmpd="sng" algn="ctr">
                <a:noFill/>
                <a:prstDash val="solid"/>
              </a:ln>
              <a:effectLst/>
            </p:spPr>
            <p:txBody>
              <a:bodyPr rtlCol="0" anchor="ctr"/>
              <a:lstStyle/>
              <a:p>
                <a:pPr algn="ctr">
                  <a:defRPr/>
                </a:pPr>
                <a:endParaRPr lang="en-US" sz="2400" kern="0" dirty="0">
                  <a:solidFill>
                    <a:prstClr val="white"/>
                  </a:solidFill>
                  <a:latin typeface="Calibri"/>
                </a:endParaRPr>
              </a:p>
            </p:txBody>
          </p:sp>
          <p:sp>
            <p:nvSpPr>
              <p:cNvPr id="27" name="Freeform 13"/>
              <p:cNvSpPr>
                <a:spLocks/>
              </p:cNvSpPr>
              <p:nvPr/>
            </p:nvSpPr>
            <p:spPr bwMode="auto">
              <a:xfrm>
                <a:off x="6709217" y="4527690"/>
                <a:ext cx="386162" cy="336270"/>
              </a:xfrm>
              <a:custGeom>
                <a:avLst/>
                <a:gdLst>
                  <a:gd name="T0" fmla="*/ 326 w 577"/>
                  <a:gd name="T1" fmla="*/ 502 h 502"/>
                  <a:gd name="T2" fmla="*/ 299 w 577"/>
                  <a:gd name="T3" fmla="*/ 491 h 502"/>
                  <a:gd name="T4" fmla="*/ 299 w 577"/>
                  <a:gd name="T5" fmla="*/ 436 h 502"/>
                  <a:gd name="T6" fmla="*/ 445 w 577"/>
                  <a:gd name="T7" fmla="*/ 289 h 502"/>
                  <a:gd name="T8" fmla="*/ 39 w 577"/>
                  <a:gd name="T9" fmla="*/ 289 h 502"/>
                  <a:gd name="T10" fmla="*/ 0 w 577"/>
                  <a:gd name="T11" fmla="*/ 251 h 502"/>
                  <a:gd name="T12" fmla="*/ 39 w 577"/>
                  <a:gd name="T13" fmla="*/ 212 h 502"/>
                  <a:gd name="T14" fmla="*/ 445 w 577"/>
                  <a:gd name="T15" fmla="*/ 212 h 502"/>
                  <a:gd name="T16" fmla="*/ 299 w 577"/>
                  <a:gd name="T17" fmla="*/ 65 h 502"/>
                  <a:gd name="T18" fmla="*/ 299 w 577"/>
                  <a:gd name="T19" fmla="*/ 11 h 502"/>
                  <a:gd name="T20" fmla="*/ 326 w 577"/>
                  <a:gd name="T21" fmla="*/ 0 h 502"/>
                  <a:gd name="T22" fmla="*/ 353 w 577"/>
                  <a:gd name="T23" fmla="*/ 11 h 502"/>
                  <a:gd name="T24" fmla="*/ 566 w 577"/>
                  <a:gd name="T25" fmla="*/ 224 h 502"/>
                  <a:gd name="T26" fmla="*/ 571 w 577"/>
                  <a:gd name="T27" fmla="*/ 229 h 502"/>
                  <a:gd name="T28" fmla="*/ 571 w 577"/>
                  <a:gd name="T29" fmla="*/ 230 h 502"/>
                  <a:gd name="T30" fmla="*/ 572 w 577"/>
                  <a:gd name="T31" fmla="*/ 231 h 502"/>
                  <a:gd name="T32" fmla="*/ 574 w 577"/>
                  <a:gd name="T33" fmla="*/ 236 h 502"/>
                  <a:gd name="T34" fmla="*/ 575 w 577"/>
                  <a:gd name="T35" fmla="*/ 238 h 502"/>
                  <a:gd name="T36" fmla="*/ 576 w 577"/>
                  <a:gd name="T37" fmla="*/ 243 h 502"/>
                  <a:gd name="T38" fmla="*/ 577 w 577"/>
                  <a:gd name="T39" fmla="*/ 251 h 502"/>
                  <a:gd name="T40" fmla="*/ 576 w 577"/>
                  <a:gd name="T41" fmla="*/ 258 h 502"/>
                  <a:gd name="T42" fmla="*/ 575 w 577"/>
                  <a:gd name="T43" fmla="*/ 263 h 502"/>
                  <a:gd name="T44" fmla="*/ 574 w 577"/>
                  <a:gd name="T45" fmla="*/ 266 h 502"/>
                  <a:gd name="T46" fmla="*/ 572 w 577"/>
                  <a:gd name="T47" fmla="*/ 271 h 502"/>
                  <a:gd name="T48" fmla="*/ 571 w 577"/>
                  <a:gd name="T49" fmla="*/ 272 h 502"/>
                  <a:gd name="T50" fmla="*/ 566 w 577"/>
                  <a:gd name="T51" fmla="*/ 278 h 502"/>
                  <a:gd name="T52" fmla="*/ 353 w 577"/>
                  <a:gd name="T53" fmla="*/ 491 h 502"/>
                  <a:gd name="T54" fmla="*/ 326 w 577"/>
                  <a:gd name="T55"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7" h="502">
                    <a:moveTo>
                      <a:pt x="326" y="502"/>
                    </a:moveTo>
                    <a:cubicBezTo>
                      <a:pt x="316" y="502"/>
                      <a:pt x="306" y="498"/>
                      <a:pt x="299" y="491"/>
                    </a:cubicBezTo>
                    <a:cubicBezTo>
                      <a:pt x="284" y="476"/>
                      <a:pt x="284" y="451"/>
                      <a:pt x="299" y="436"/>
                    </a:cubicBezTo>
                    <a:cubicBezTo>
                      <a:pt x="445" y="289"/>
                      <a:pt x="445" y="289"/>
                      <a:pt x="445" y="289"/>
                    </a:cubicBezTo>
                    <a:cubicBezTo>
                      <a:pt x="39" y="289"/>
                      <a:pt x="39" y="289"/>
                      <a:pt x="39" y="289"/>
                    </a:cubicBezTo>
                    <a:cubicBezTo>
                      <a:pt x="17" y="289"/>
                      <a:pt x="0" y="272"/>
                      <a:pt x="0" y="251"/>
                    </a:cubicBezTo>
                    <a:cubicBezTo>
                      <a:pt x="0" y="230"/>
                      <a:pt x="17" y="212"/>
                      <a:pt x="39" y="212"/>
                    </a:cubicBezTo>
                    <a:cubicBezTo>
                      <a:pt x="445" y="212"/>
                      <a:pt x="445" y="212"/>
                      <a:pt x="445" y="212"/>
                    </a:cubicBezTo>
                    <a:cubicBezTo>
                      <a:pt x="299" y="65"/>
                      <a:pt x="299" y="65"/>
                      <a:pt x="299" y="65"/>
                    </a:cubicBezTo>
                    <a:cubicBezTo>
                      <a:pt x="284" y="50"/>
                      <a:pt x="284" y="26"/>
                      <a:pt x="299" y="11"/>
                    </a:cubicBezTo>
                    <a:cubicBezTo>
                      <a:pt x="306" y="4"/>
                      <a:pt x="316" y="0"/>
                      <a:pt x="326" y="0"/>
                    </a:cubicBezTo>
                    <a:cubicBezTo>
                      <a:pt x="336" y="0"/>
                      <a:pt x="346" y="4"/>
                      <a:pt x="353" y="11"/>
                    </a:cubicBezTo>
                    <a:cubicBezTo>
                      <a:pt x="566" y="224"/>
                      <a:pt x="566" y="224"/>
                      <a:pt x="566" y="224"/>
                    </a:cubicBezTo>
                    <a:cubicBezTo>
                      <a:pt x="568" y="225"/>
                      <a:pt x="569" y="227"/>
                      <a:pt x="571" y="229"/>
                    </a:cubicBezTo>
                    <a:cubicBezTo>
                      <a:pt x="571" y="230"/>
                      <a:pt x="571" y="230"/>
                      <a:pt x="571" y="230"/>
                    </a:cubicBezTo>
                    <a:cubicBezTo>
                      <a:pt x="572" y="231"/>
                      <a:pt x="572" y="231"/>
                      <a:pt x="572" y="231"/>
                    </a:cubicBezTo>
                    <a:cubicBezTo>
                      <a:pt x="572" y="232"/>
                      <a:pt x="573" y="234"/>
                      <a:pt x="574" y="236"/>
                    </a:cubicBezTo>
                    <a:cubicBezTo>
                      <a:pt x="574" y="237"/>
                      <a:pt x="575" y="238"/>
                      <a:pt x="575" y="238"/>
                    </a:cubicBezTo>
                    <a:cubicBezTo>
                      <a:pt x="575" y="240"/>
                      <a:pt x="576" y="241"/>
                      <a:pt x="576" y="243"/>
                    </a:cubicBezTo>
                    <a:cubicBezTo>
                      <a:pt x="577" y="246"/>
                      <a:pt x="577" y="248"/>
                      <a:pt x="577" y="251"/>
                    </a:cubicBezTo>
                    <a:cubicBezTo>
                      <a:pt x="577" y="253"/>
                      <a:pt x="577" y="256"/>
                      <a:pt x="576" y="258"/>
                    </a:cubicBezTo>
                    <a:cubicBezTo>
                      <a:pt x="576" y="260"/>
                      <a:pt x="575" y="262"/>
                      <a:pt x="575" y="263"/>
                    </a:cubicBezTo>
                    <a:cubicBezTo>
                      <a:pt x="575" y="264"/>
                      <a:pt x="575" y="265"/>
                      <a:pt x="574" y="266"/>
                    </a:cubicBezTo>
                    <a:cubicBezTo>
                      <a:pt x="573" y="267"/>
                      <a:pt x="573" y="269"/>
                      <a:pt x="572" y="271"/>
                    </a:cubicBezTo>
                    <a:cubicBezTo>
                      <a:pt x="571" y="271"/>
                      <a:pt x="571" y="272"/>
                      <a:pt x="571" y="272"/>
                    </a:cubicBezTo>
                    <a:cubicBezTo>
                      <a:pt x="569" y="274"/>
                      <a:pt x="568" y="276"/>
                      <a:pt x="566" y="278"/>
                    </a:cubicBezTo>
                    <a:cubicBezTo>
                      <a:pt x="353" y="491"/>
                      <a:pt x="353" y="491"/>
                      <a:pt x="353" y="491"/>
                    </a:cubicBezTo>
                    <a:cubicBezTo>
                      <a:pt x="346" y="498"/>
                      <a:pt x="336" y="502"/>
                      <a:pt x="326" y="5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2400" kern="0" dirty="0">
                  <a:solidFill>
                    <a:prstClr val="black"/>
                  </a:solidFill>
                </a:endParaRPr>
              </a:p>
            </p:txBody>
          </p:sp>
        </p:grpSp>
        <p:pic>
          <p:nvPicPr>
            <p:cNvPr id="17" name="Pictur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2138" y="3052559"/>
              <a:ext cx="458422" cy="465470"/>
            </a:xfrm>
            <a:prstGeom prst="rect">
              <a:avLst/>
            </a:prstGeom>
          </p:spPr>
        </p:pic>
        <p:grpSp>
          <p:nvGrpSpPr>
            <p:cNvPr id="18" name="Group 72"/>
            <p:cNvGrpSpPr/>
            <p:nvPr/>
          </p:nvGrpSpPr>
          <p:grpSpPr>
            <a:xfrm>
              <a:off x="3221404" y="5388818"/>
              <a:ext cx="343943" cy="310840"/>
              <a:chOff x="6564979" y="4358606"/>
              <a:chExt cx="674638" cy="674638"/>
            </a:xfrm>
          </p:grpSpPr>
          <p:sp>
            <p:nvSpPr>
              <p:cNvPr id="24" name="Oval 73"/>
              <p:cNvSpPr/>
              <p:nvPr/>
            </p:nvSpPr>
            <p:spPr>
              <a:xfrm>
                <a:off x="6564979" y="4358606"/>
                <a:ext cx="674638" cy="674638"/>
              </a:xfrm>
              <a:prstGeom prst="ellipse">
                <a:avLst/>
              </a:prstGeom>
              <a:solidFill>
                <a:srgbClr val="4F81BD"/>
              </a:solidFill>
              <a:ln w="9525" cap="flat" cmpd="sng" algn="ctr">
                <a:noFill/>
                <a:prstDash val="solid"/>
              </a:ln>
              <a:effectLst/>
            </p:spPr>
            <p:txBody>
              <a:bodyPr rtlCol="0" anchor="ctr"/>
              <a:lstStyle/>
              <a:p>
                <a:pPr algn="ctr">
                  <a:defRPr/>
                </a:pPr>
                <a:endParaRPr lang="en-US" sz="2400" kern="0" dirty="0">
                  <a:solidFill>
                    <a:prstClr val="white"/>
                  </a:solidFill>
                  <a:latin typeface="Calibri"/>
                </a:endParaRPr>
              </a:p>
            </p:txBody>
          </p:sp>
          <p:sp>
            <p:nvSpPr>
              <p:cNvPr id="25" name="Freeform 13"/>
              <p:cNvSpPr>
                <a:spLocks/>
              </p:cNvSpPr>
              <p:nvPr/>
            </p:nvSpPr>
            <p:spPr bwMode="auto">
              <a:xfrm>
                <a:off x="6709217" y="4527690"/>
                <a:ext cx="386162" cy="336270"/>
              </a:xfrm>
              <a:custGeom>
                <a:avLst/>
                <a:gdLst>
                  <a:gd name="T0" fmla="*/ 326 w 577"/>
                  <a:gd name="T1" fmla="*/ 502 h 502"/>
                  <a:gd name="T2" fmla="*/ 299 w 577"/>
                  <a:gd name="T3" fmla="*/ 491 h 502"/>
                  <a:gd name="T4" fmla="*/ 299 w 577"/>
                  <a:gd name="T5" fmla="*/ 436 h 502"/>
                  <a:gd name="T6" fmla="*/ 445 w 577"/>
                  <a:gd name="T7" fmla="*/ 289 h 502"/>
                  <a:gd name="T8" fmla="*/ 39 w 577"/>
                  <a:gd name="T9" fmla="*/ 289 h 502"/>
                  <a:gd name="T10" fmla="*/ 0 w 577"/>
                  <a:gd name="T11" fmla="*/ 251 h 502"/>
                  <a:gd name="T12" fmla="*/ 39 w 577"/>
                  <a:gd name="T13" fmla="*/ 212 h 502"/>
                  <a:gd name="T14" fmla="*/ 445 w 577"/>
                  <a:gd name="T15" fmla="*/ 212 h 502"/>
                  <a:gd name="T16" fmla="*/ 299 w 577"/>
                  <a:gd name="T17" fmla="*/ 65 h 502"/>
                  <a:gd name="T18" fmla="*/ 299 w 577"/>
                  <a:gd name="T19" fmla="*/ 11 h 502"/>
                  <a:gd name="T20" fmla="*/ 326 w 577"/>
                  <a:gd name="T21" fmla="*/ 0 h 502"/>
                  <a:gd name="T22" fmla="*/ 353 w 577"/>
                  <a:gd name="T23" fmla="*/ 11 h 502"/>
                  <a:gd name="T24" fmla="*/ 566 w 577"/>
                  <a:gd name="T25" fmla="*/ 224 h 502"/>
                  <a:gd name="T26" fmla="*/ 571 w 577"/>
                  <a:gd name="T27" fmla="*/ 229 h 502"/>
                  <a:gd name="T28" fmla="*/ 571 w 577"/>
                  <a:gd name="T29" fmla="*/ 230 h 502"/>
                  <a:gd name="T30" fmla="*/ 572 w 577"/>
                  <a:gd name="T31" fmla="*/ 231 h 502"/>
                  <a:gd name="T32" fmla="*/ 574 w 577"/>
                  <a:gd name="T33" fmla="*/ 236 h 502"/>
                  <a:gd name="T34" fmla="*/ 575 w 577"/>
                  <a:gd name="T35" fmla="*/ 238 h 502"/>
                  <a:gd name="T36" fmla="*/ 576 w 577"/>
                  <a:gd name="T37" fmla="*/ 243 h 502"/>
                  <a:gd name="T38" fmla="*/ 577 w 577"/>
                  <a:gd name="T39" fmla="*/ 251 h 502"/>
                  <a:gd name="T40" fmla="*/ 576 w 577"/>
                  <a:gd name="T41" fmla="*/ 258 h 502"/>
                  <a:gd name="T42" fmla="*/ 575 w 577"/>
                  <a:gd name="T43" fmla="*/ 263 h 502"/>
                  <a:gd name="T44" fmla="*/ 574 w 577"/>
                  <a:gd name="T45" fmla="*/ 266 h 502"/>
                  <a:gd name="T46" fmla="*/ 572 w 577"/>
                  <a:gd name="T47" fmla="*/ 271 h 502"/>
                  <a:gd name="T48" fmla="*/ 571 w 577"/>
                  <a:gd name="T49" fmla="*/ 272 h 502"/>
                  <a:gd name="T50" fmla="*/ 566 w 577"/>
                  <a:gd name="T51" fmla="*/ 278 h 502"/>
                  <a:gd name="T52" fmla="*/ 353 w 577"/>
                  <a:gd name="T53" fmla="*/ 491 h 502"/>
                  <a:gd name="T54" fmla="*/ 326 w 577"/>
                  <a:gd name="T55"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7" h="502">
                    <a:moveTo>
                      <a:pt x="326" y="502"/>
                    </a:moveTo>
                    <a:cubicBezTo>
                      <a:pt x="316" y="502"/>
                      <a:pt x="306" y="498"/>
                      <a:pt x="299" y="491"/>
                    </a:cubicBezTo>
                    <a:cubicBezTo>
                      <a:pt x="284" y="476"/>
                      <a:pt x="284" y="451"/>
                      <a:pt x="299" y="436"/>
                    </a:cubicBezTo>
                    <a:cubicBezTo>
                      <a:pt x="445" y="289"/>
                      <a:pt x="445" y="289"/>
                      <a:pt x="445" y="289"/>
                    </a:cubicBezTo>
                    <a:cubicBezTo>
                      <a:pt x="39" y="289"/>
                      <a:pt x="39" y="289"/>
                      <a:pt x="39" y="289"/>
                    </a:cubicBezTo>
                    <a:cubicBezTo>
                      <a:pt x="17" y="289"/>
                      <a:pt x="0" y="272"/>
                      <a:pt x="0" y="251"/>
                    </a:cubicBezTo>
                    <a:cubicBezTo>
                      <a:pt x="0" y="230"/>
                      <a:pt x="17" y="212"/>
                      <a:pt x="39" y="212"/>
                    </a:cubicBezTo>
                    <a:cubicBezTo>
                      <a:pt x="445" y="212"/>
                      <a:pt x="445" y="212"/>
                      <a:pt x="445" y="212"/>
                    </a:cubicBezTo>
                    <a:cubicBezTo>
                      <a:pt x="299" y="65"/>
                      <a:pt x="299" y="65"/>
                      <a:pt x="299" y="65"/>
                    </a:cubicBezTo>
                    <a:cubicBezTo>
                      <a:pt x="284" y="50"/>
                      <a:pt x="284" y="26"/>
                      <a:pt x="299" y="11"/>
                    </a:cubicBezTo>
                    <a:cubicBezTo>
                      <a:pt x="306" y="4"/>
                      <a:pt x="316" y="0"/>
                      <a:pt x="326" y="0"/>
                    </a:cubicBezTo>
                    <a:cubicBezTo>
                      <a:pt x="336" y="0"/>
                      <a:pt x="346" y="4"/>
                      <a:pt x="353" y="11"/>
                    </a:cubicBezTo>
                    <a:cubicBezTo>
                      <a:pt x="566" y="224"/>
                      <a:pt x="566" y="224"/>
                      <a:pt x="566" y="224"/>
                    </a:cubicBezTo>
                    <a:cubicBezTo>
                      <a:pt x="568" y="225"/>
                      <a:pt x="569" y="227"/>
                      <a:pt x="571" y="229"/>
                    </a:cubicBezTo>
                    <a:cubicBezTo>
                      <a:pt x="571" y="230"/>
                      <a:pt x="571" y="230"/>
                      <a:pt x="571" y="230"/>
                    </a:cubicBezTo>
                    <a:cubicBezTo>
                      <a:pt x="572" y="231"/>
                      <a:pt x="572" y="231"/>
                      <a:pt x="572" y="231"/>
                    </a:cubicBezTo>
                    <a:cubicBezTo>
                      <a:pt x="572" y="232"/>
                      <a:pt x="573" y="234"/>
                      <a:pt x="574" y="236"/>
                    </a:cubicBezTo>
                    <a:cubicBezTo>
                      <a:pt x="574" y="237"/>
                      <a:pt x="575" y="238"/>
                      <a:pt x="575" y="238"/>
                    </a:cubicBezTo>
                    <a:cubicBezTo>
                      <a:pt x="575" y="240"/>
                      <a:pt x="576" y="241"/>
                      <a:pt x="576" y="243"/>
                    </a:cubicBezTo>
                    <a:cubicBezTo>
                      <a:pt x="577" y="246"/>
                      <a:pt x="577" y="248"/>
                      <a:pt x="577" y="251"/>
                    </a:cubicBezTo>
                    <a:cubicBezTo>
                      <a:pt x="577" y="253"/>
                      <a:pt x="577" y="256"/>
                      <a:pt x="576" y="258"/>
                    </a:cubicBezTo>
                    <a:cubicBezTo>
                      <a:pt x="576" y="260"/>
                      <a:pt x="575" y="262"/>
                      <a:pt x="575" y="263"/>
                    </a:cubicBezTo>
                    <a:cubicBezTo>
                      <a:pt x="575" y="264"/>
                      <a:pt x="575" y="265"/>
                      <a:pt x="574" y="266"/>
                    </a:cubicBezTo>
                    <a:cubicBezTo>
                      <a:pt x="573" y="267"/>
                      <a:pt x="573" y="269"/>
                      <a:pt x="572" y="271"/>
                    </a:cubicBezTo>
                    <a:cubicBezTo>
                      <a:pt x="571" y="271"/>
                      <a:pt x="571" y="272"/>
                      <a:pt x="571" y="272"/>
                    </a:cubicBezTo>
                    <a:cubicBezTo>
                      <a:pt x="569" y="274"/>
                      <a:pt x="568" y="276"/>
                      <a:pt x="566" y="278"/>
                    </a:cubicBezTo>
                    <a:cubicBezTo>
                      <a:pt x="353" y="491"/>
                      <a:pt x="353" y="491"/>
                      <a:pt x="353" y="491"/>
                    </a:cubicBezTo>
                    <a:cubicBezTo>
                      <a:pt x="346" y="498"/>
                      <a:pt x="336" y="502"/>
                      <a:pt x="326" y="5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2400" kern="0" dirty="0">
                  <a:solidFill>
                    <a:prstClr val="black"/>
                  </a:solidFill>
                </a:endParaRPr>
              </a:p>
            </p:txBody>
          </p:sp>
        </p:grpSp>
        <p:grpSp>
          <p:nvGrpSpPr>
            <p:cNvPr id="19" name="Group 75"/>
            <p:cNvGrpSpPr/>
            <p:nvPr/>
          </p:nvGrpSpPr>
          <p:grpSpPr>
            <a:xfrm>
              <a:off x="5669676" y="5535703"/>
              <a:ext cx="343943" cy="310840"/>
              <a:chOff x="6564979" y="4358506"/>
              <a:chExt cx="674638" cy="674638"/>
            </a:xfrm>
          </p:grpSpPr>
          <p:sp>
            <p:nvSpPr>
              <p:cNvPr id="22" name="Oval 76"/>
              <p:cNvSpPr/>
              <p:nvPr/>
            </p:nvSpPr>
            <p:spPr>
              <a:xfrm>
                <a:off x="6564979" y="4358506"/>
                <a:ext cx="674638" cy="674638"/>
              </a:xfrm>
              <a:prstGeom prst="ellipse">
                <a:avLst/>
              </a:prstGeom>
              <a:solidFill>
                <a:srgbClr val="4BACC6"/>
              </a:solidFill>
              <a:ln w="9525" cap="flat" cmpd="sng" algn="ctr">
                <a:noFill/>
                <a:prstDash val="solid"/>
              </a:ln>
              <a:effectLst/>
            </p:spPr>
            <p:txBody>
              <a:bodyPr rtlCol="0" anchor="ctr"/>
              <a:lstStyle/>
              <a:p>
                <a:pPr algn="ctr">
                  <a:defRPr/>
                </a:pPr>
                <a:endParaRPr lang="en-US" sz="2400" kern="0" dirty="0">
                  <a:solidFill>
                    <a:prstClr val="white"/>
                  </a:solidFill>
                  <a:latin typeface="Calibri"/>
                </a:endParaRPr>
              </a:p>
            </p:txBody>
          </p:sp>
          <p:sp>
            <p:nvSpPr>
              <p:cNvPr id="23" name="Freeform 13"/>
              <p:cNvSpPr>
                <a:spLocks/>
              </p:cNvSpPr>
              <p:nvPr/>
            </p:nvSpPr>
            <p:spPr bwMode="auto">
              <a:xfrm>
                <a:off x="6709217" y="4527690"/>
                <a:ext cx="386162" cy="336270"/>
              </a:xfrm>
              <a:custGeom>
                <a:avLst/>
                <a:gdLst>
                  <a:gd name="T0" fmla="*/ 326 w 577"/>
                  <a:gd name="T1" fmla="*/ 502 h 502"/>
                  <a:gd name="T2" fmla="*/ 299 w 577"/>
                  <a:gd name="T3" fmla="*/ 491 h 502"/>
                  <a:gd name="T4" fmla="*/ 299 w 577"/>
                  <a:gd name="T5" fmla="*/ 436 h 502"/>
                  <a:gd name="T6" fmla="*/ 445 w 577"/>
                  <a:gd name="T7" fmla="*/ 289 h 502"/>
                  <a:gd name="T8" fmla="*/ 39 w 577"/>
                  <a:gd name="T9" fmla="*/ 289 h 502"/>
                  <a:gd name="T10" fmla="*/ 0 w 577"/>
                  <a:gd name="T11" fmla="*/ 251 h 502"/>
                  <a:gd name="T12" fmla="*/ 39 w 577"/>
                  <a:gd name="T13" fmla="*/ 212 h 502"/>
                  <a:gd name="T14" fmla="*/ 445 w 577"/>
                  <a:gd name="T15" fmla="*/ 212 h 502"/>
                  <a:gd name="T16" fmla="*/ 299 w 577"/>
                  <a:gd name="T17" fmla="*/ 65 h 502"/>
                  <a:gd name="T18" fmla="*/ 299 w 577"/>
                  <a:gd name="T19" fmla="*/ 11 h 502"/>
                  <a:gd name="T20" fmla="*/ 326 w 577"/>
                  <a:gd name="T21" fmla="*/ 0 h 502"/>
                  <a:gd name="T22" fmla="*/ 353 w 577"/>
                  <a:gd name="T23" fmla="*/ 11 h 502"/>
                  <a:gd name="T24" fmla="*/ 566 w 577"/>
                  <a:gd name="T25" fmla="*/ 224 h 502"/>
                  <a:gd name="T26" fmla="*/ 571 w 577"/>
                  <a:gd name="T27" fmla="*/ 229 h 502"/>
                  <a:gd name="T28" fmla="*/ 571 w 577"/>
                  <a:gd name="T29" fmla="*/ 230 h 502"/>
                  <a:gd name="T30" fmla="*/ 572 w 577"/>
                  <a:gd name="T31" fmla="*/ 231 h 502"/>
                  <a:gd name="T32" fmla="*/ 574 w 577"/>
                  <a:gd name="T33" fmla="*/ 236 h 502"/>
                  <a:gd name="T34" fmla="*/ 575 w 577"/>
                  <a:gd name="T35" fmla="*/ 238 h 502"/>
                  <a:gd name="T36" fmla="*/ 576 w 577"/>
                  <a:gd name="T37" fmla="*/ 243 h 502"/>
                  <a:gd name="T38" fmla="*/ 577 w 577"/>
                  <a:gd name="T39" fmla="*/ 251 h 502"/>
                  <a:gd name="T40" fmla="*/ 576 w 577"/>
                  <a:gd name="T41" fmla="*/ 258 h 502"/>
                  <a:gd name="T42" fmla="*/ 575 w 577"/>
                  <a:gd name="T43" fmla="*/ 263 h 502"/>
                  <a:gd name="T44" fmla="*/ 574 w 577"/>
                  <a:gd name="T45" fmla="*/ 266 h 502"/>
                  <a:gd name="T46" fmla="*/ 572 w 577"/>
                  <a:gd name="T47" fmla="*/ 271 h 502"/>
                  <a:gd name="T48" fmla="*/ 571 w 577"/>
                  <a:gd name="T49" fmla="*/ 272 h 502"/>
                  <a:gd name="T50" fmla="*/ 566 w 577"/>
                  <a:gd name="T51" fmla="*/ 278 h 502"/>
                  <a:gd name="T52" fmla="*/ 353 w 577"/>
                  <a:gd name="T53" fmla="*/ 491 h 502"/>
                  <a:gd name="T54" fmla="*/ 326 w 577"/>
                  <a:gd name="T55" fmla="*/ 502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7" h="502">
                    <a:moveTo>
                      <a:pt x="326" y="502"/>
                    </a:moveTo>
                    <a:cubicBezTo>
                      <a:pt x="316" y="502"/>
                      <a:pt x="306" y="498"/>
                      <a:pt x="299" y="491"/>
                    </a:cubicBezTo>
                    <a:cubicBezTo>
                      <a:pt x="284" y="476"/>
                      <a:pt x="284" y="451"/>
                      <a:pt x="299" y="436"/>
                    </a:cubicBezTo>
                    <a:cubicBezTo>
                      <a:pt x="445" y="289"/>
                      <a:pt x="445" y="289"/>
                      <a:pt x="445" y="289"/>
                    </a:cubicBezTo>
                    <a:cubicBezTo>
                      <a:pt x="39" y="289"/>
                      <a:pt x="39" y="289"/>
                      <a:pt x="39" y="289"/>
                    </a:cubicBezTo>
                    <a:cubicBezTo>
                      <a:pt x="17" y="289"/>
                      <a:pt x="0" y="272"/>
                      <a:pt x="0" y="251"/>
                    </a:cubicBezTo>
                    <a:cubicBezTo>
                      <a:pt x="0" y="230"/>
                      <a:pt x="17" y="212"/>
                      <a:pt x="39" y="212"/>
                    </a:cubicBezTo>
                    <a:cubicBezTo>
                      <a:pt x="445" y="212"/>
                      <a:pt x="445" y="212"/>
                      <a:pt x="445" y="212"/>
                    </a:cubicBezTo>
                    <a:cubicBezTo>
                      <a:pt x="299" y="65"/>
                      <a:pt x="299" y="65"/>
                      <a:pt x="299" y="65"/>
                    </a:cubicBezTo>
                    <a:cubicBezTo>
                      <a:pt x="284" y="50"/>
                      <a:pt x="284" y="26"/>
                      <a:pt x="299" y="11"/>
                    </a:cubicBezTo>
                    <a:cubicBezTo>
                      <a:pt x="306" y="4"/>
                      <a:pt x="316" y="0"/>
                      <a:pt x="326" y="0"/>
                    </a:cubicBezTo>
                    <a:cubicBezTo>
                      <a:pt x="336" y="0"/>
                      <a:pt x="346" y="4"/>
                      <a:pt x="353" y="11"/>
                    </a:cubicBezTo>
                    <a:cubicBezTo>
                      <a:pt x="566" y="224"/>
                      <a:pt x="566" y="224"/>
                      <a:pt x="566" y="224"/>
                    </a:cubicBezTo>
                    <a:cubicBezTo>
                      <a:pt x="568" y="225"/>
                      <a:pt x="569" y="227"/>
                      <a:pt x="571" y="229"/>
                    </a:cubicBezTo>
                    <a:cubicBezTo>
                      <a:pt x="571" y="230"/>
                      <a:pt x="571" y="230"/>
                      <a:pt x="571" y="230"/>
                    </a:cubicBezTo>
                    <a:cubicBezTo>
                      <a:pt x="572" y="231"/>
                      <a:pt x="572" y="231"/>
                      <a:pt x="572" y="231"/>
                    </a:cubicBezTo>
                    <a:cubicBezTo>
                      <a:pt x="572" y="232"/>
                      <a:pt x="573" y="234"/>
                      <a:pt x="574" y="236"/>
                    </a:cubicBezTo>
                    <a:cubicBezTo>
                      <a:pt x="574" y="237"/>
                      <a:pt x="575" y="238"/>
                      <a:pt x="575" y="238"/>
                    </a:cubicBezTo>
                    <a:cubicBezTo>
                      <a:pt x="575" y="240"/>
                      <a:pt x="576" y="241"/>
                      <a:pt x="576" y="243"/>
                    </a:cubicBezTo>
                    <a:cubicBezTo>
                      <a:pt x="577" y="246"/>
                      <a:pt x="577" y="248"/>
                      <a:pt x="577" y="251"/>
                    </a:cubicBezTo>
                    <a:cubicBezTo>
                      <a:pt x="577" y="253"/>
                      <a:pt x="577" y="256"/>
                      <a:pt x="576" y="258"/>
                    </a:cubicBezTo>
                    <a:cubicBezTo>
                      <a:pt x="576" y="260"/>
                      <a:pt x="575" y="262"/>
                      <a:pt x="575" y="263"/>
                    </a:cubicBezTo>
                    <a:cubicBezTo>
                      <a:pt x="575" y="264"/>
                      <a:pt x="575" y="265"/>
                      <a:pt x="574" y="266"/>
                    </a:cubicBezTo>
                    <a:cubicBezTo>
                      <a:pt x="573" y="267"/>
                      <a:pt x="573" y="269"/>
                      <a:pt x="572" y="271"/>
                    </a:cubicBezTo>
                    <a:cubicBezTo>
                      <a:pt x="571" y="271"/>
                      <a:pt x="571" y="272"/>
                      <a:pt x="571" y="272"/>
                    </a:cubicBezTo>
                    <a:cubicBezTo>
                      <a:pt x="569" y="274"/>
                      <a:pt x="568" y="276"/>
                      <a:pt x="566" y="278"/>
                    </a:cubicBezTo>
                    <a:cubicBezTo>
                      <a:pt x="353" y="491"/>
                      <a:pt x="353" y="491"/>
                      <a:pt x="353" y="491"/>
                    </a:cubicBezTo>
                    <a:cubicBezTo>
                      <a:pt x="346" y="498"/>
                      <a:pt x="336" y="502"/>
                      <a:pt x="326" y="5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sz="2400" kern="0" dirty="0">
                  <a:solidFill>
                    <a:prstClr val="black"/>
                  </a:solidFill>
                </a:endParaRPr>
              </a:p>
            </p:txBody>
          </p:sp>
        </p:grpSp>
        <p:pic>
          <p:nvPicPr>
            <p:cNvPr id="20" name="Picture 8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7283" y="2903310"/>
              <a:ext cx="539548" cy="490188"/>
            </a:xfrm>
            <a:prstGeom prst="rect">
              <a:avLst/>
            </a:prstGeom>
          </p:spPr>
        </p:pic>
        <p:pic>
          <p:nvPicPr>
            <p:cNvPr id="21"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3302" y="2809999"/>
              <a:ext cx="459061" cy="416733"/>
            </a:xfrm>
            <a:prstGeom prst="rect">
              <a:avLst/>
            </a:prstGeom>
          </p:spPr>
        </p:pic>
      </p:grpSp>
      <p:sp>
        <p:nvSpPr>
          <p:cNvPr id="28" name="Szövegdoboz 27"/>
          <p:cNvSpPr txBox="1"/>
          <p:nvPr/>
        </p:nvSpPr>
        <p:spPr>
          <a:xfrm>
            <a:off x="2131416" y="5278313"/>
            <a:ext cx="8350637" cy="523220"/>
          </a:xfrm>
          <a:prstGeom prst="rect">
            <a:avLst/>
          </a:prstGeom>
          <a:noFill/>
        </p:spPr>
        <p:txBody>
          <a:bodyPr wrap="square" rtlCol="0">
            <a:spAutoFit/>
          </a:bodyPr>
          <a:lstStyle/>
          <a:p>
            <a:r>
              <a:rPr lang="hu-HU" sz="2800" dirty="0"/>
              <a:t>The </a:t>
            </a:r>
            <a:r>
              <a:rPr lang="en-US" sz="2800" dirty="0"/>
              <a:t>python script-based solutions </a:t>
            </a:r>
            <a:r>
              <a:rPr lang="hu-HU" sz="2800" dirty="0"/>
              <a:t> </a:t>
            </a:r>
            <a:r>
              <a:rPr lang="hu-HU" sz="2800" dirty="0" err="1"/>
              <a:t>are</a:t>
            </a:r>
            <a:r>
              <a:rPr lang="hu-HU" sz="2800" dirty="0"/>
              <a:t> w</a:t>
            </a:r>
            <a:r>
              <a:rPr lang="en-US" sz="2800" dirty="0"/>
              <a:t>ell </a:t>
            </a:r>
            <a:r>
              <a:rPr lang="en-US" sz="2800" dirty="0" err="1"/>
              <a:t>integrable</a:t>
            </a:r>
            <a:endParaRPr lang="en-US" sz="2800" dirty="0"/>
          </a:p>
        </p:txBody>
      </p:sp>
      <p:sp>
        <p:nvSpPr>
          <p:cNvPr id="30"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Conclusion</a:t>
            </a:r>
            <a:endParaRPr lang="hu-HU" sz="4400" dirty="0">
              <a:solidFill>
                <a:schemeClr val="tx1"/>
              </a:solidFill>
            </a:endParaRPr>
          </a:p>
        </p:txBody>
      </p:sp>
      <p:sp>
        <p:nvSpPr>
          <p:cNvPr id="3" name="Dia számának helye 2"/>
          <p:cNvSpPr>
            <a:spLocks noGrp="1"/>
          </p:cNvSpPr>
          <p:nvPr>
            <p:ph type="sldNum" sz="quarter" idx="12"/>
          </p:nvPr>
        </p:nvSpPr>
        <p:spPr/>
        <p:txBody>
          <a:bodyPr/>
          <a:lstStyle/>
          <a:p>
            <a:fld id="{EB20E437-E00D-4E01-BEED-8D5476F9234A}" type="slidenum">
              <a:rPr lang="hu-HU" smtClean="0"/>
              <a:t>12</a:t>
            </a:fld>
            <a:endParaRPr lang="hu-HU"/>
          </a:p>
        </p:txBody>
      </p:sp>
    </p:spTree>
    <p:extLst>
      <p:ext uri="{BB962C8B-B14F-4D97-AF65-F5344CB8AC3E}">
        <p14:creationId xmlns:p14="http://schemas.microsoft.com/office/powerpoint/2010/main" val="4023924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562" y="2240691"/>
            <a:ext cx="6796217" cy="4007708"/>
          </a:xfrm>
        </p:spPr>
        <p:txBody>
          <a:bodyPr>
            <a:normAutofit fontScale="92500" lnSpcReduction="10000"/>
          </a:bodyPr>
          <a:lstStyle/>
          <a:p>
            <a:pPr marL="0" indent="0" algn="just">
              <a:buNone/>
            </a:pPr>
            <a:r>
              <a:rPr lang="en-US" dirty="0"/>
              <a:t>Rabbit Miner Ltd. offers comprehensive data mining and process systems engineering services. We are specialized in process optimization, data science applications, supply chain management, and Industry 4.0 solutions. Our potential partners and customers are the industrial companies open to new data-driven optimization techniques. Our experience in data science as well as in process systems engineering makes us the ideal innovation and R&amp;D service partner to solve your process optimization problems.</a:t>
            </a:r>
            <a:endParaRPr lang="hu-HU" dirty="0"/>
          </a:p>
        </p:txBody>
      </p:sp>
      <p:grpSp>
        <p:nvGrpSpPr>
          <p:cNvPr id="5" name="Group 4"/>
          <p:cNvGrpSpPr/>
          <p:nvPr/>
        </p:nvGrpSpPr>
        <p:grpSpPr>
          <a:xfrm>
            <a:off x="6908757" y="2240691"/>
            <a:ext cx="4640692" cy="3204520"/>
            <a:chOff x="1472472" y="1013253"/>
            <a:chExt cx="7150888" cy="5809942"/>
          </a:xfrm>
        </p:grpSpPr>
        <p:sp>
          <p:nvSpPr>
            <p:cNvPr id="6" name="Oval 5"/>
            <p:cNvSpPr/>
            <p:nvPr/>
          </p:nvSpPr>
          <p:spPr>
            <a:xfrm>
              <a:off x="2141837" y="1013254"/>
              <a:ext cx="1828800" cy="182880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10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044" y="1268949"/>
              <a:ext cx="1458386" cy="1317409"/>
            </a:xfrm>
            <a:prstGeom prst="rect">
              <a:avLst/>
            </a:prstGeom>
          </p:spPr>
        </p:pic>
        <p:sp>
          <p:nvSpPr>
            <p:cNvPr id="8" name="TextBox 7"/>
            <p:cNvSpPr txBox="1"/>
            <p:nvPr/>
          </p:nvSpPr>
          <p:spPr>
            <a:xfrm>
              <a:off x="1472472" y="2888218"/>
              <a:ext cx="3167528" cy="981711"/>
            </a:xfrm>
            <a:prstGeom prst="rect">
              <a:avLst/>
            </a:prstGeom>
            <a:noFill/>
          </p:spPr>
          <p:txBody>
            <a:bodyPr wrap="none" rtlCol="0">
              <a:spAutoFit/>
            </a:bodyPr>
            <a:lstStyle/>
            <a:p>
              <a:pPr algn="ctr"/>
              <a:r>
                <a:rPr lang="en-US" sz="1200" b="1" dirty="0" smtClean="0">
                  <a:solidFill>
                    <a:schemeClr val="accent1">
                      <a:lumMod val="50000"/>
                    </a:schemeClr>
                  </a:solidFill>
                </a:rPr>
                <a:t>Data-driven</a:t>
              </a:r>
              <a:br>
                <a:rPr lang="en-US" sz="1200" b="1" dirty="0" smtClean="0">
                  <a:solidFill>
                    <a:schemeClr val="accent1">
                      <a:lumMod val="50000"/>
                    </a:schemeClr>
                  </a:solidFill>
                </a:rPr>
              </a:br>
              <a:r>
                <a:rPr lang="en-US" sz="1200" b="1" dirty="0" smtClean="0">
                  <a:solidFill>
                    <a:schemeClr val="accent1">
                      <a:lumMod val="50000"/>
                    </a:schemeClr>
                  </a:solidFill>
                </a:rPr>
                <a:t>process development</a:t>
              </a:r>
              <a:endParaRPr lang="hu-HU" sz="1200" b="1" dirty="0">
                <a:solidFill>
                  <a:schemeClr val="accent1">
                    <a:lumMod val="50000"/>
                  </a:schemeClr>
                </a:solidFill>
              </a:endParaRPr>
            </a:p>
          </p:txBody>
        </p:sp>
        <p:sp>
          <p:nvSpPr>
            <p:cNvPr id="9" name="Oval 8"/>
            <p:cNvSpPr/>
            <p:nvPr/>
          </p:nvSpPr>
          <p:spPr>
            <a:xfrm>
              <a:off x="5688229" y="1013253"/>
              <a:ext cx="1828800" cy="182880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100"/>
            </a:p>
          </p:txBody>
        </p:sp>
        <p:sp>
          <p:nvSpPr>
            <p:cNvPr id="10" name="TextBox 9"/>
            <p:cNvSpPr txBox="1"/>
            <p:nvPr/>
          </p:nvSpPr>
          <p:spPr>
            <a:xfrm>
              <a:off x="5334999" y="2888218"/>
              <a:ext cx="2535258" cy="981711"/>
            </a:xfrm>
            <a:prstGeom prst="rect">
              <a:avLst/>
            </a:prstGeom>
            <a:noFill/>
          </p:spPr>
          <p:txBody>
            <a:bodyPr wrap="none" rtlCol="0">
              <a:spAutoFit/>
            </a:bodyPr>
            <a:lstStyle/>
            <a:p>
              <a:pPr algn="ctr"/>
              <a:r>
                <a:rPr lang="en-US" sz="1200" b="1" dirty="0" smtClean="0">
                  <a:solidFill>
                    <a:schemeClr val="accent1">
                      <a:lumMod val="50000"/>
                    </a:schemeClr>
                  </a:solidFill>
                </a:rPr>
                <a:t>Smart monitoring</a:t>
              </a:r>
              <a:br>
                <a:rPr lang="en-US" sz="1200" b="1" dirty="0" smtClean="0">
                  <a:solidFill>
                    <a:schemeClr val="accent1">
                      <a:lumMod val="50000"/>
                    </a:schemeClr>
                  </a:solidFill>
                </a:rPr>
              </a:br>
              <a:r>
                <a:rPr lang="en-US" sz="1200" b="1" dirty="0" smtClean="0">
                  <a:solidFill>
                    <a:schemeClr val="accent1">
                      <a:lumMod val="50000"/>
                    </a:schemeClr>
                  </a:solidFill>
                </a:rPr>
                <a:t>system</a:t>
              </a:r>
              <a:endParaRPr lang="hu-HU" sz="1200" b="1" dirty="0">
                <a:solidFill>
                  <a:schemeClr val="accent1">
                    <a:lumMod val="50000"/>
                  </a:schemeClr>
                </a:solidFill>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4583" y="1390134"/>
              <a:ext cx="1396090" cy="1075038"/>
            </a:xfrm>
            <a:prstGeom prst="rect">
              <a:avLst/>
            </a:prstGeom>
          </p:spPr>
        </p:pic>
        <p:sp>
          <p:nvSpPr>
            <p:cNvPr id="12" name="Oval 11"/>
            <p:cNvSpPr/>
            <p:nvPr/>
          </p:nvSpPr>
          <p:spPr>
            <a:xfrm>
              <a:off x="2141837" y="3966518"/>
              <a:ext cx="1828800" cy="182880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100"/>
            </a:p>
          </p:txBody>
        </p:sp>
        <p:sp>
          <p:nvSpPr>
            <p:cNvPr id="13" name="TextBox 12"/>
            <p:cNvSpPr txBox="1"/>
            <p:nvPr/>
          </p:nvSpPr>
          <p:spPr>
            <a:xfrm>
              <a:off x="2165157" y="5841484"/>
              <a:ext cx="1782157" cy="981711"/>
            </a:xfrm>
            <a:prstGeom prst="rect">
              <a:avLst/>
            </a:prstGeom>
            <a:noFill/>
          </p:spPr>
          <p:txBody>
            <a:bodyPr wrap="none" rtlCol="0">
              <a:spAutoFit/>
            </a:bodyPr>
            <a:lstStyle/>
            <a:p>
              <a:pPr algn="ctr"/>
              <a:r>
                <a:rPr lang="en-US" sz="1200" b="1" dirty="0" smtClean="0">
                  <a:solidFill>
                    <a:schemeClr val="accent1">
                      <a:lumMod val="50000"/>
                    </a:schemeClr>
                  </a:solidFill>
                </a:rPr>
                <a:t>Root cause</a:t>
              </a:r>
              <a:br>
                <a:rPr lang="en-US" sz="1200" b="1" dirty="0" smtClean="0">
                  <a:solidFill>
                    <a:schemeClr val="accent1">
                      <a:lumMod val="50000"/>
                    </a:schemeClr>
                  </a:solidFill>
                </a:rPr>
              </a:br>
              <a:r>
                <a:rPr lang="en-US" sz="1200" b="1" dirty="0" smtClean="0">
                  <a:solidFill>
                    <a:schemeClr val="accent1">
                      <a:lumMod val="50000"/>
                    </a:schemeClr>
                  </a:solidFill>
                </a:rPr>
                <a:t>analyses</a:t>
              </a:r>
              <a:endParaRPr lang="hu-HU" sz="1200" b="1" dirty="0">
                <a:solidFill>
                  <a:schemeClr val="accent1">
                    <a:lumMod val="50000"/>
                  </a:schemeClr>
                </a:solidFill>
              </a:endParaRPr>
            </a:p>
          </p:txBody>
        </p:sp>
        <p:sp>
          <p:nvSpPr>
            <p:cNvPr id="14" name="Oval 13"/>
            <p:cNvSpPr/>
            <p:nvPr/>
          </p:nvSpPr>
          <p:spPr>
            <a:xfrm>
              <a:off x="5688229" y="3966517"/>
              <a:ext cx="1828800" cy="1828800"/>
            </a:xfrm>
            <a:prstGeom prst="ellipse">
              <a:avLst/>
            </a:prstGeom>
            <a:solidFill>
              <a:schemeClr val="tx2">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100"/>
            </a:p>
          </p:txBody>
        </p:sp>
        <p:sp>
          <p:nvSpPr>
            <p:cNvPr id="15" name="TextBox 14"/>
            <p:cNvSpPr txBox="1"/>
            <p:nvPr/>
          </p:nvSpPr>
          <p:spPr>
            <a:xfrm>
              <a:off x="4581896" y="5841483"/>
              <a:ext cx="4041464" cy="981711"/>
            </a:xfrm>
            <a:prstGeom prst="rect">
              <a:avLst/>
            </a:prstGeom>
            <a:noFill/>
          </p:spPr>
          <p:txBody>
            <a:bodyPr wrap="none" rtlCol="0">
              <a:spAutoFit/>
            </a:bodyPr>
            <a:lstStyle/>
            <a:p>
              <a:pPr algn="ctr"/>
              <a:r>
                <a:rPr lang="en-US" sz="1200" b="1" dirty="0" smtClean="0">
                  <a:solidFill>
                    <a:schemeClr val="accent1">
                      <a:lumMod val="50000"/>
                    </a:schemeClr>
                  </a:solidFill>
                </a:rPr>
                <a:t>Decision support</a:t>
              </a:r>
            </a:p>
            <a:p>
              <a:pPr algn="ctr"/>
              <a:r>
                <a:rPr lang="en-US" sz="1200" b="1" dirty="0">
                  <a:solidFill>
                    <a:schemeClr val="accent1">
                      <a:lumMod val="50000"/>
                    </a:schemeClr>
                  </a:solidFill>
                </a:rPr>
                <a:t>b</a:t>
              </a:r>
              <a:r>
                <a:rPr lang="en-US" sz="1200" b="1" dirty="0" smtClean="0">
                  <a:solidFill>
                    <a:schemeClr val="accent1">
                      <a:lumMod val="50000"/>
                    </a:schemeClr>
                  </a:solidFill>
                </a:rPr>
                <a:t>ased on process simulation</a:t>
              </a:r>
              <a:endParaRPr lang="hu-HU" sz="1200" b="1" dirty="0">
                <a:solidFill>
                  <a:schemeClr val="accent1">
                    <a:lumMod val="50000"/>
                  </a:schemeClr>
                </a:solidFil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4969" y="4109650"/>
              <a:ext cx="1542533" cy="1542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4822" y="4213961"/>
              <a:ext cx="1803969" cy="1493186"/>
            </a:xfrm>
            <a:prstGeom prst="rect">
              <a:avLst/>
            </a:prstGeom>
          </p:spPr>
        </p:pic>
      </p:grpSp>
      <p:sp>
        <p:nvSpPr>
          <p:cNvPr id="18"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Rabbit Miner – </a:t>
            </a:r>
            <a:r>
              <a:rPr lang="en-US" sz="4400" dirty="0" smtClean="0">
                <a:solidFill>
                  <a:schemeClr val="tx1"/>
                </a:solidFill>
              </a:rPr>
              <a:t/>
            </a:r>
            <a:br>
              <a:rPr lang="en-US" sz="4400" dirty="0" smtClean="0">
                <a:solidFill>
                  <a:schemeClr val="tx1"/>
                </a:solidFill>
              </a:rPr>
            </a:br>
            <a:r>
              <a:rPr lang="en-US" sz="4400" dirty="0" smtClean="0">
                <a:solidFill>
                  <a:schemeClr val="tx1"/>
                </a:solidFill>
              </a:rPr>
              <a:t>The </a:t>
            </a:r>
            <a:r>
              <a:rPr lang="en-US" sz="4400" dirty="0">
                <a:solidFill>
                  <a:schemeClr val="tx1"/>
                </a:solidFill>
              </a:rPr>
              <a:t>process systems engineers</a:t>
            </a:r>
            <a:endParaRPr lang="hu-HU" sz="4400" dirty="0">
              <a:solidFill>
                <a:schemeClr val="tx1"/>
              </a:solidFill>
            </a:endParaRPr>
          </a:p>
        </p:txBody>
      </p:sp>
      <p:sp>
        <p:nvSpPr>
          <p:cNvPr id="4" name="Dia számának helye 3"/>
          <p:cNvSpPr>
            <a:spLocks noGrp="1"/>
          </p:cNvSpPr>
          <p:nvPr>
            <p:ph type="sldNum" sz="quarter" idx="12"/>
          </p:nvPr>
        </p:nvSpPr>
        <p:spPr/>
        <p:txBody>
          <a:bodyPr/>
          <a:lstStyle/>
          <a:p>
            <a:fld id="{EB20E437-E00D-4E01-BEED-8D5476F9234A}" type="slidenum">
              <a:rPr lang="hu-HU" smtClean="0"/>
              <a:t>13</a:t>
            </a:fld>
            <a:endParaRPr lang="hu-HU"/>
          </a:p>
        </p:txBody>
      </p:sp>
    </p:spTree>
    <p:extLst>
      <p:ext uri="{BB962C8B-B14F-4D97-AF65-F5344CB8AC3E}">
        <p14:creationId xmlns:p14="http://schemas.microsoft.com/office/powerpoint/2010/main" val="1295720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111"/>
          <p:cNvGrpSpPr/>
          <p:nvPr/>
        </p:nvGrpSpPr>
        <p:grpSpPr>
          <a:xfrm>
            <a:off x="65903" y="3209192"/>
            <a:ext cx="1323615" cy="907601"/>
            <a:chOff x="-37775" y="2847113"/>
            <a:chExt cx="1066800" cy="734287"/>
          </a:xfrm>
        </p:grpSpPr>
        <p:sp>
          <p:nvSpPr>
            <p:cNvPr id="56" name="Right Arrow 112"/>
            <p:cNvSpPr/>
            <p:nvPr/>
          </p:nvSpPr>
          <p:spPr>
            <a:xfrm>
              <a:off x="152400" y="3124200"/>
              <a:ext cx="685800" cy="457200"/>
            </a:xfrm>
            <a:prstGeom prst="rightArrow">
              <a:avLst/>
            </a:prstGeom>
            <a:solidFill>
              <a:srgbClr val="00B05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p>
          </p:txBody>
        </p:sp>
        <p:sp>
          <p:nvSpPr>
            <p:cNvPr id="57" name="Rectangle 83"/>
            <p:cNvSpPr>
              <a:spLocks noChangeArrowheads="1"/>
            </p:cNvSpPr>
            <p:nvPr/>
          </p:nvSpPr>
          <p:spPr bwMode="auto">
            <a:xfrm>
              <a:off x="-37775" y="2847113"/>
              <a:ext cx="10668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de-DE" sz="1200" b="1" dirty="0"/>
                <a:t>INFORMATION FLOW</a:t>
              </a:r>
              <a:endParaRPr kumimoji="0" lang="en-US" sz="1200" b="0" i="0" u="none" strike="noStrike" cap="none" normalizeH="0" baseline="0" dirty="0">
                <a:ln>
                  <a:noFill/>
                </a:ln>
                <a:effectLst/>
              </a:endParaRPr>
            </a:p>
          </p:txBody>
        </p:sp>
      </p:grpSp>
      <p:grpSp>
        <p:nvGrpSpPr>
          <p:cNvPr id="58" name="Group 114"/>
          <p:cNvGrpSpPr/>
          <p:nvPr/>
        </p:nvGrpSpPr>
        <p:grpSpPr>
          <a:xfrm>
            <a:off x="128032" y="1761217"/>
            <a:ext cx="1177933" cy="732381"/>
            <a:chOff x="9276" y="431828"/>
            <a:chExt cx="949384" cy="592526"/>
          </a:xfrm>
        </p:grpSpPr>
        <p:sp>
          <p:nvSpPr>
            <p:cNvPr id="59" name="Right Arrow 115"/>
            <p:cNvSpPr/>
            <p:nvPr/>
          </p:nvSpPr>
          <p:spPr>
            <a:xfrm>
              <a:off x="152400" y="567154"/>
              <a:ext cx="685800" cy="457200"/>
            </a:xfrm>
            <a:prstGeom prst="rightArrow">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p>
          </p:txBody>
        </p:sp>
        <p:sp>
          <p:nvSpPr>
            <p:cNvPr id="60" name="Rectangle 83"/>
            <p:cNvSpPr>
              <a:spLocks noChangeArrowheads="1"/>
            </p:cNvSpPr>
            <p:nvPr/>
          </p:nvSpPr>
          <p:spPr bwMode="auto">
            <a:xfrm>
              <a:off x="9276" y="431828"/>
              <a:ext cx="949384"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de-DE" sz="1200" b="1" dirty="0"/>
                <a:t>MONEY FLOW</a:t>
              </a:r>
              <a:endParaRPr kumimoji="0" lang="en-US" sz="1200" b="0" i="0" u="none" strike="noStrike" cap="none" normalizeH="0" baseline="0" dirty="0">
                <a:ln>
                  <a:noFill/>
                </a:ln>
                <a:effectLst/>
              </a:endParaRPr>
            </a:p>
          </p:txBody>
        </p:sp>
      </p:grpSp>
      <p:grpSp>
        <p:nvGrpSpPr>
          <p:cNvPr id="61" name="Group 117"/>
          <p:cNvGrpSpPr/>
          <p:nvPr/>
        </p:nvGrpSpPr>
        <p:grpSpPr>
          <a:xfrm>
            <a:off x="173370" y="5590346"/>
            <a:ext cx="1087255" cy="922406"/>
            <a:chOff x="38098" y="6069291"/>
            <a:chExt cx="876300" cy="746264"/>
          </a:xfrm>
        </p:grpSpPr>
        <p:sp>
          <p:nvSpPr>
            <p:cNvPr id="62" name="Right Arrow 118"/>
            <p:cNvSpPr/>
            <p:nvPr/>
          </p:nvSpPr>
          <p:spPr>
            <a:xfrm>
              <a:off x="152400" y="6358355"/>
              <a:ext cx="685800" cy="457200"/>
            </a:xfrm>
            <a:prstGeom prst="rightArrow">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800"/>
            </a:p>
          </p:txBody>
        </p:sp>
        <p:sp>
          <p:nvSpPr>
            <p:cNvPr id="63" name="Rectangle 83"/>
            <p:cNvSpPr>
              <a:spLocks noChangeArrowheads="1"/>
            </p:cNvSpPr>
            <p:nvPr/>
          </p:nvSpPr>
          <p:spPr bwMode="auto">
            <a:xfrm>
              <a:off x="38098" y="6069291"/>
              <a:ext cx="8763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de-DE" sz="1200" b="1" dirty="0"/>
                <a:t>MATERIAL FLOW</a:t>
              </a:r>
              <a:endParaRPr kumimoji="0" lang="en-US" sz="1200" b="0" i="0" u="none" strike="noStrike" cap="none" normalizeH="0" baseline="0" dirty="0">
                <a:ln>
                  <a:noFill/>
                </a:ln>
                <a:effectLst/>
              </a:endParaRPr>
            </a:p>
          </p:txBody>
        </p:sp>
      </p:grpSp>
      <p:sp>
        <p:nvSpPr>
          <p:cNvPr id="64" name="Rectangle 5"/>
          <p:cNvSpPr>
            <a:spLocks noChangeArrowheads="1"/>
          </p:cNvSpPr>
          <p:nvPr/>
        </p:nvSpPr>
        <p:spPr bwMode="auto">
          <a:xfrm>
            <a:off x="2056196" y="1727412"/>
            <a:ext cx="2836318" cy="753485"/>
          </a:xfrm>
          <a:prstGeom prst="rect">
            <a:avLst/>
          </a:prstGeom>
          <a:solidFill>
            <a:srgbClr val="B4D0D6"/>
          </a:solidFill>
          <a:ln w="9525">
            <a:noFill/>
            <a:miter lim="800000"/>
            <a:headEnd/>
            <a:tailEnd/>
          </a:ln>
        </p:spPr>
        <p:txBody>
          <a:bodyPr/>
          <a:lstStyle/>
          <a:p>
            <a:endParaRPr lang="en-US"/>
          </a:p>
        </p:txBody>
      </p:sp>
      <p:sp>
        <p:nvSpPr>
          <p:cNvPr id="65" name="Text Box 6"/>
          <p:cNvSpPr txBox="1">
            <a:spLocks noChangeArrowheads="1"/>
          </p:cNvSpPr>
          <p:nvPr/>
        </p:nvSpPr>
        <p:spPr bwMode="auto">
          <a:xfrm>
            <a:off x="2056196" y="1727412"/>
            <a:ext cx="2836318" cy="753485"/>
          </a:xfrm>
          <a:prstGeom prst="rect">
            <a:avLst/>
          </a:prstGeom>
          <a:noFill/>
          <a:ln w="9525">
            <a:noFill/>
            <a:miter lim="800000"/>
            <a:headEnd/>
            <a:tailEnd/>
          </a:ln>
        </p:spPr>
        <p:txBody>
          <a:bodyPr/>
          <a:lstStyle/>
          <a:p>
            <a:endParaRPr lang="hu-HU" sz="400" b="1" dirty="0">
              <a:latin typeface="Verdana" pitchFamily="34" charset="0"/>
            </a:endParaRPr>
          </a:p>
          <a:p>
            <a:pPr algn="ctr"/>
            <a:endParaRPr lang="hu-HU" sz="400" b="1" dirty="0">
              <a:latin typeface="Verdana" pitchFamily="34" charset="0"/>
            </a:endParaRPr>
          </a:p>
          <a:p>
            <a:pPr algn="ctr"/>
            <a:r>
              <a:rPr lang="hu-HU" sz="1100" dirty="0">
                <a:solidFill>
                  <a:srgbClr val="333399"/>
                </a:solidFill>
                <a:latin typeface="Arial Black" pitchFamily="34" charset="0"/>
              </a:rPr>
              <a:t>Business management</a:t>
            </a:r>
          </a:p>
          <a:p>
            <a:pPr algn="ctr"/>
            <a:r>
              <a:rPr lang="hu-HU" sz="1000" dirty="0">
                <a:solidFill>
                  <a:schemeClr val="bg1"/>
                </a:solidFill>
                <a:latin typeface="Verdana" pitchFamily="34" charset="0"/>
              </a:rPr>
              <a:t>Buying, selling, cash management, asset management, product management</a:t>
            </a:r>
            <a:endParaRPr lang="hu-HU" sz="2400" dirty="0">
              <a:solidFill>
                <a:schemeClr val="bg1"/>
              </a:solidFill>
            </a:endParaRPr>
          </a:p>
        </p:txBody>
      </p:sp>
      <p:sp>
        <p:nvSpPr>
          <p:cNvPr id="66" name="Text Box 7"/>
          <p:cNvSpPr txBox="1">
            <a:spLocks noChangeArrowheads="1"/>
          </p:cNvSpPr>
          <p:nvPr/>
        </p:nvSpPr>
        <p:spPr bwMode="auto">
          <a:xfrm>
            <a:off x="1251778" y="2007840"/>
            <a:ext cx="992711" cy="282557"/>
          </a:xfrm>
          <a:prstGeom prst="rect">
            <a:avLst/>
          </a:prstGeom>
          <a:noFill/>
          <a:ln w="9525">
            <a:noFill/>
            <a:miter lim="800000"/>
            <a:headEnd/>
            <a:tailEnd/>
          </a:ln>
        </p:spPr>
        <p:txBody>
          <a:bodyPr/>
          <a:lstStyle/>
          <a:p>
            <a:pPr algn="l"/>
            <a:r>
              <a:rPr lang="hu-HU" sz="1200" dirty="0">
                <a:latin typeface="Arial Black" pitchFamily="34" charset="0"/>
              </a:rPr>
              <a:t>Level 5</a:t>
            </a:r>
            <a:endParaRPr lang="hu-HU" sz="3600" dirty="0">
              <a:latin typeface="Arial Black" pitchFamily="34" charset="0"/>
            </a:endParaRPr>
          </a:p>
        </p:txBody>
      </p:sp>
      <p:sp>
        <p:nvSpPr>
          <p:cNvPr id="67" name="Rectangle 9"/>
          <p:cNvSpPr>
            <a:spLocks noChangeArrowheads="1"/>
          </p:cNvSpPr>
          <p:nvPr/>
        </p:nvSpPr>
        <p:spPr bwMode="auto">
          <a:xfrm>
            <a:off x="2056196" y="2572307"/>
            <a:ext cx="2836318" cy="973950"/>
          </a:xfrm>
          <a:prstGeom prst="rect">
            <a:avLst/>
          </a:prstGeom>
          <a:solidFill>
            <a:srgbClr val="B4D0D6"/>
          </a:solidFill>
          <a:ln w="9525">
            <a:noFill/>
            <a:miter lim="800000"/>
            <a:headEnd/>
            <a:tailEnd/>
          </a:ln>
        </p:spPr>
        <p:txBody>
          <a:bodyPr/>
          <a:lstStyle/>
          <a:p>
            <a:endParaRPr lang="en-US"/>
          </a:p>
        </p:txBody>
      </p:sp>
      <p:sp>
        <p:nvSpPr>
          <p:cNvPr id="68" name="Text Box 10"/>
          <p:cNvSpPr txBox="1">
            <a:spLocks noChangeArrowheads="1"/>
          </p:cNvSpPr>
          <p:nvPr/>
        </p:nvSpPr>
        <p:spPr bwMode="auto">
          <a:xfrm>
            <a:off x="2155611" y="2582270"/>
            <a:ext cx="2647230" cy="862387"/>
          </a:xfrm>
          <a:prstGeom prst="rect">
            <a:avLst/>
          </a:prstGeom>
          <a:noFill/>
          <a:ln w="9525">
            <a:noFill/>
            <a:miter lim="800000"/>
            <a:headEnd/>
            <a:tailEnd/>
          </a:ln>
        </p:spPr>
        <p:txBody>
          <a:bodyPr/>
          <a:lstStyle/>
          <a:p>
            <a:pPr algn="ctr"/>
            <a:endParaRPr lang="hu-HU" sz="400" b="1" dirty="0">
              <a:latin typeface="Verdana" pitchFamily="34" charset="0"/>
            </a:endParaRPr>
          </a:p>
          <a:p>
            <a:pPr algn="ctr"/>
            <a:endParaRPr lang="hu-HU" sz="400" b="1" dirty="0">
              <a:latin typeface="Verdana" pitchFamily="34" charset="0"/>
            </a:endParaRPr>
          </a:p>
          <a:p>
            <a:pPr algn="ctr"/>
            <a:r>
              <a:rPr lang="hu-HU" sz="1100" dirty="0">
                <a:solidFill>
                  <a:srgbClr val="333399"/>
                </a:solidFill>
                <a:latin typeface="Arial Black" pitchFamily="34" charset="0"/>
              </a:rPr>
              <a:t>Business planning &amp; logistics</a:t>
            </a:r>
          </a:p>
          <a:p>
            <a:pPr algn="ctr">
              <a:spcBef>
                <a:spcPts val="600"/>
              </a:spcBef>
            </a:pPr>
            <a:r>
              <a:rPr lang="hu-HU" sz="1000" dirty="0" err="1">
                <a:solidFill>
                  <a:schemeClr val="bg1"/>
                </a:solidFill>
                <a:latin typeface="Verdana" pitchFamily="34" charset="0"/>
              </a:rPr>
              <a:t>planning</a:t>
            </a:r>
            <a:r>
              <a:rPr lang="hu-HU" sz="1000" dirty="0">
                <a:solidFill>
                  <a:schemeClr val="bg1"/>
                </a:solidFill>
                <a:latin typeface="Verdana" pitchFamily="34" charset="0"/>
              </a:rPr>
              <a:t> &amp; scheduling, </a:t>
            </a:r>
            <a:r>
              <a:rPr lang="hu-HU" sz="1000" dirty="0" err="1">
                <a:solidFill>
                  <a:schemeClr val="bg1"/>
                </a:solidFill>
                <a:latin typeface="Verdana" pitchFamily="34" charset="0"/>
              </a:rPr>
              <a:t>production</a:t>
            </a:r>
            <a:r>
              <a:rPr lang="hu-HU" sz="1000" dirty="0">
                <a:solidFill>
                  <a:schemeClr val="bg1"/>
                </a:solidFill>
                <a:latin typeface="Verdana" pitchFamily="34" charset="0"/>
              </a:rPr>
              <a:t>/</a:t>
            </a:r>
            <a:r>
              <a:rPr lang="hu-HU" sz="1000" dirty="0" err="1">
                <a:solidFill>
                  <a:schemeClr val="bg1"/>
                </a:solidFill>
                <a:latin typeface="Verdana" pitchFamily="34" charset="0"/>
              </a:rPr>
              <a:t>logistic</a:t>
            </a:r>
            <a:r>
              <a:rPr lang="hu-HU" sz="1000" dirty="0">
                <a:solidFill>
                  <a:schemeClr val="bg1"/>
                </a:solidFill>
                <a:latin typeface="Verdana" pitchFamily="34" charset="0"/>
              </a:rPr>
              <a:t> management</a:t>
            </a:r>
            <a:endParaRPr lang="hu-HU" sz="2400" dirty="0">
              <a:solidFill>
                <a:schemeClr val="bg1"/>
              </a:solidFill>
            </a:endParaRPr>
          </a:p>
        </p:txBody>
      </p:sp>
      <p:sp>
        <p:nvSpPr>
          <p:cNvPr id="69" name="Text Box 11"/>
          <p:cNvSpPr txBox="1">
            <a:spLocks noChangeArrowheads="1"/>
          </p:cNvSpPr>
          <p:nvPr/>
        </p:nvSpPr>
        <p:spPr bwMode="auto">
          <a:xfrm>
            <a:off x="1251778" y="2942367"/>
            <a:ext cx="992711" cy="282557"/>
          </a:xfrm>
          <a:prstGeom prst="rect">
            <a:avLst/>
          </a:prstGeom>
          <a:noFill/>
          <a:ln w="9525">
            <a:noFill/>
            <a:miter lim="800000"/>
            <a:headEnd/>
            <a:tailEnd/>
          </a:ln>
        </p:spPr>
        <p:txBody>
          <a:bodyPr/>
          <a:lstStyle/>
          <a:p>
            <a:pPr algn="l"/>
            <a:r>
              <a:rPr lang="hu-HU" sz="1200">
                <a:latin typeface="Arial Black" pitchFamily="34" charset="0"/>
              </a:rPr>
              <a:t>Level 4</a:t>
            </a:r>
            <a:endParaRPr lang="hu-HU" sz="3600">
              <a:latin typeface="Arial Black" pitchFamily="34" charset="0"/>
            </a:endParaRPr>
          </a:p>
        </p:txBody>
      </p:sp>
      <p:grpSp>
        <p:nvGrpSpPr>
          <p:cNvPr id="70" name="Group 12"/>
          <p:cNvGrpSpPr>
            <a:grpSpLocks/>
          </p:cNvGrpSpPr>
          <p:nvPr/>
        </p:nvGrpSpPr>
        <p:grpSpPr bwMode="auto">
          <a:xfrm>
            <a:off x="2056196" y="2384075"/>
            <a:ext cx="2836318" cy="282557"/>
            <a:chOff x="3377" y="2640"/>
            <a:chExt cx="2880" cy="288"/>
          </a:xfrm>
        </p:grpSpPr>
        <p:sp>
          <p:nvSpPr>
            <p:cNvPr id="71" name="Line 13"/>
            <p:cNvSpPr>
              <a:spLocks noChangeShapeType="1"/>
            </p:cNvSpPr>
            <p:nvPr/>
          </p:nvSpPr>
          <p:spPr bwMode="auto">
            <a:xfrm>
              <a:off x="3377" y="2784"/>
              <a:ext cx="2880" cy="1"/>
            </a:xfrm>
            <a:prstGeom prst="line">
              <a:avLst/>
            </a:prstGeom>
            <a:noFill/>
            <a:ln w="28575">
              <a:solidFill>
                <a:srgbClr val="000000"/>
              </a:solidFill>
              <a:round/>
              <a:headEnd/>
              <a:tailEnd/>
            </a:ln>
          </p:spPr>
          <p:txBody>
            <a:bodyPr/>
            <a:lstStyle/>
            <a:p>
              <a:endParaRPr lang="en-US" sz="2400"/>
            </a:p>
          </p:txBody>
        </p:sp>
        <p:sp>
          <p:nvSpPr>
            <p:cNvPr id="72" name="Line 14"/>
            <p:cNvSpPr>
              <a:spLocks noChangeShapeType="1"/>
            </p:cNvSpPr>
            <p:nvPr/>
          </p:nvSpPr>
          <p:spPr bwMode="auto">
            <a:xfrm flipH="1">
              <a:off x="4817" y="2640"/>
              <a:ext cx="1" cy="288"/>
            </a:xfrm>
            <a:prstGeom prst="line">
              <a:avLst/>
            </a:prstGeom>
            <a:noFill/>
            <a:ln w="19050">
              <a:solidFill>
                <a:srgbClr val="000000"/>
              </a:solidFill>
              <a:round/>
              <a:headEnd type="triangle" w="med" len="med"/>
              <a:tailEnd type="triangle" w="med" len="med"/>
            </a:ln>
          </p:spPr>
          <p:txBody>
            <a:bodyPr/>
            <a:lstStyle/>
            <a:p>
              <a:endParaRPr lang="en-US" sz="2400"/>
            </a:p>
          </p:txBody>
        </p:sp>
      </p:grpSp>
      <p:sp>
        <p:nvSpPr>
          <p:cNvPr id="73" name="Rectangle 16"/>
          <p:cNvSpPr>
            <a:spLocks noChangeArrowheads="1"/>
          </p:cNvSpPr>
          <p:nvPr/>
        </p:nvSpPr>
        <p:spPr bwMode="auto">
          <a:xfrm>
            <a:off x="2056196" y="3695912"/>
            <a:ext cx="2836318" cy="878084"/>
          </a:xfrm>
          <a:prstGeom prst="rect">
            <a:avLst/>
          </a:prstGeom>
          <a:solidFill>
            <a:srgbClr val="B4D0D6"/>
          </a:solidFill>
          <a:ln w="9525">
            <a:noFill/>
            <a:miter lim="800000"/>
            <a:headEnd/>
            <a:tailEnd/>
          </a:ln>
        </p:spPr>
        <p:txBody>
          <a:bodyPr/>
          <a:lstStyle/>
          <a:p>
            <a:endParaRPr lang="en-US"/>
          </a:p>
        </p:txBody>
      </p:sp>
      <p:sp>
        <p:nvSpPr>
          <p:cNvPr id="74" name="Text Box 17"/>
          <p:cNvSpPr txBox="1">
            <a:spLocks noChangeArrowheads="1"/>
          </p:cNvSpPr>
          <p:nvPr/>
        </p:nvSpPr>
        <p:spPr bwMode="auto">
          <a:xfrm>
            <a:off x="2056196" y="3785408"/>
            <a:ext cx="2836318" cy="737788"/>
          </a:xfrm>
          <a:prstGeom prst="rect">
            <a:avLst/>
          </a:prstGeom>
          <a:noFill/>
          <a:ln w="9525">
            <a:noFill/>
            <a:miter lim="800000"/>
            <a:headEnd/>
            <a:tailEnd/>
          </a:ln>
        </p:spPr>
        <p:txBody>
          <a:bodyPr/>
          <a:lstStyle/>
          <a:p>
            <a:pPr algn="ctr"/>
            <a:r>
              <a:rPr lang="hu-HU" sz="1100" dirty="0" err="1">
                <a:solidFill>
                  <a:srgbClr val="333399"/>
                </a:solidFill>
                <a:latin typeface="Arial Black" pitchFamily="34" charset="0"/>
              </a:rPr>
              <a:t>Operations</a:t>
            </a:r>
            <a:r>
              <a:rPr lang="hu-HU" sz="1100" dirty="0">
                <a:solidFill>
                  <a:srgbClr val="333399"/>
                </a:solidFill>
                <a:latin typeface="Arial Black" pitchFamily="34" charset="0"/>
              </a:rPr>
              <a:t> management</a:t>
            </a:r>
          </a:p>
          <a:p>
            <a:pPr algn="ctr">
              <a:spcBef>
                <a:spcPts val="600"/>
              </a:spcBef>
            </a:pPr>
            <a:r>
              <a:rPr lang="hu-HU" sz="1000" dirty="0" err="1">
                <a:solidFill>
                  <a:schemeClr val="bg1"/>
                </a:solidFill>
                <a:latin typeface="Verdana" pitchFamily="34" charset="0"/>
              </a:rPr>
              <a:t>Detailed</a:t>
            </a:r>
            <a:r>
              <a:rPr lang="hu-HU" sz="1000" dirty="0">
                <a:solidFill>
                  <a:schemeClr val="bg1"/>
                </a:solidFill>
                <a:latin typeface="Verdana" pitchFamily="34" charset="0"/>
              </a:rPr>
              <a:t> scheduling, reliability &amp; availability assurance</a:t>
            </a:r>
            <a:endParaRPr lang="hu-HU" sz="2400" dirty="0">
              <a:solidFill>
                <a:schemeClr val="bg1"/>
              </a:solidFill>
            </a:endParaRPr>
          </a:p>
        </p:txBody>
      </p:sp>
      <p:sp>
        <p:nvSpPr>
          <p:cNvPr id="75" name="Text Box 18"/>
          <p:cNvSpPr txBox="1">
            <a:spLocks noChangeArrowheads="1"/>
          </p:cNvSpPr>
          <p:nvPr/>
        </p:nvSpPr>
        <p:spPr bwMode="auto">
          <a:xfrm>
            <a:off x="1251778" y="4050535"/>
            <a:ext cx="992711" cy="282557"/>
          </a:xfrm>
          <a:prstGeom prst="rect">
            <a:avLst/>
          </a:prstGeom>
          <a:noFill/>
          <a:ln w="9525">
            <a:noFill/>
            <a:miter lim="800000"/>
            <a:headEnd/>
            <a:tailEnd/>
          </a:ln>
        </p:spPr>
        <p:txBody>
          <a:bodyPr/>
          <a:lstStyle/>
          <a:p>
            <a:pPr algn="l"/>
            <a:r>
              <a:rPr lang="hu-HU" sz="1200" dirty="0">
                <a:latin typeface="Arial Black" pitchFamily="34" charset="0"/>
              </a:rPr>
              <a:t>Level 3</a:t>
            </a:r>
            <a:endParaRPr lang="hu-HU" sz="3600" dirty="0">
              <a:latin typeface="Arial Black" pitchFamily="34" charset="0"/>
            </a:endParaRPr>
          </a:p>
        </p:txBody>
      </p:sp>
      <p:sp>
        <p:nvSpPr>
          <p:cNvPr id="76" name="Rectangle 20"/>
          <p:cNvSpPr>
            <a:spLocks noChangeArrowheads="1"/>
          </p:cNvSpPr>
          <p:nvPr/>
        </p:nvSpPr>
        <p:spPr bwMode="auto">
          <a:xfrm>
            <a:off x="2056196" y="4679694"/>
            <a:ext cx="2836318" cy="643601"/>
          </a:xfrm>
          <a:prstGeom prst="rect">
            <a:avLst/>
          </a:prstGeom>
          <a:solidFill>
            <a:srgbClr val="B4D0D6"/>
          </a:solidFill>
          <a:ln w="9525">
            <a:noFill/>
            <a:miter lim="800000"/>
            <a:headEnd/>
            <a:tailEnd/>
          </a:ln>
        </p:spPr>
        <p:txBody>
          <a:bodyPr/>
          <a:lstStyle/>
          <a:p>
            <a:endParaRPr lang="en-US"/>
          </a:p>
        </p:txBody>
      </p:sp>
      <p:sp>
        <p:nvSpPr>
          <p:cNvPr id="77" name="Text Box 21"/>
          <p:cNvSpPr txBox="1">
            <a:spLocks noChangeArrowheads="1"/>
          </p:cNvSpPr>
          <p:nvPr/>
        </p:nvSpPr>
        <p:spPr bwMode="auto">
          <a:xfrm>
            <a:off x="2056196" y="4679694"/>
            <a:ext cx="2836318" cy="643601"/>
          </a:xfrm>
          <a:prstGeom prst="rect">
            <a:avLst/>
          </a:prstGeom>
          <a:noFill/>
          <a:ln w="9525">
            <a:noFill/>
            <a:miter lim="800000"/>
            <a:headEnd/>
            <a:tailEnd/>
          </a:ln>
        </p:spPr>
        <p:txBody>
          <a:bodyPr/>
          <a:lstStyle/>
          <a:p>
            <a:pPr algn="ctr"/>
            <a:r>
              <a:rPr lang="hu-HU" sz="1100" dirty="0">
                <a:solidFill>
                  <a:srgbClr val="333399"/>
                </a:solidFill>
                <a:latin typeface="Arial Black" pitchFamily="34" charset="0"/>
              </a:rPr>
              <a:t>Procedure &amp; Control execution</a:t>
            </a:r>
          </a:p>
          <a:p>
            <a:pPr algn="ctr"/>
            <a:r>
              <a:rPr lang="hu-HU" sz="1000" dirty="0">
                <a:solidFill>
                  <a:schemeClr val="bg1"/>
                </a:solidFill>
                <a:latin typeface="Verdana" pitchFamily="34" charset="0"/>
              </a:rPr>
              <a:t>Automated Control / Monitoring</a:t>
            </a:r>
            <a:endParaRPr lang="hu-HU" sz="2400" dirty="0">
              <a:solidFill>
                <a:schemeClr val="bg1"/>
              </a:solidFill>
            </a:endParaRPr>
          </a:p>
        </p:txBody>
      </p:sp>
      <p:sp>
        <p:nvSpPr>
          <p:cNvPr id="78" name="Text Box 22"/>
          <p:cNvSpPr txBox="1">
            <a:spLocks noChangeArrowheads="1"/>
          </p:cNvSpPr>
          <p:nvPr/>
        </p:nvSpPr>
        <p:spPr bwMode="auto">
          <a:xfrm>
            <a:off x="1251778" y="4894688"/>
            <a:ext cx="992711" cy="282557"/>
          </a:xfrm>
          <a:prstGeom prst="rect">
            <a:avLst/>
          </a:prstGeom>
          <a:noFill/>
          <a:ln w="9525">
            <a:noFill/>
            <a:miter lim="800000"/>
            <a:headEnd/>
            <a:tailEnd/>
          </a:ln>
        </p:spPr>
        <p:txBody>
          <a:bodyPr/>
          <a:lstStyle/>
          <a:p>
            <a:pPr algn="l"/>
            <a:r>
              <a:rPr lang="hu-HU" sz="1200" dirty="0">
                <a:latin typeface="Arial Black" pitchFamily="34" charset="0"/>
              </a:rPr>
              <a:t>Level 2</a:t>
            </a:r>
            <a:endParaRPr lang="hu-HU" sz="3600" dirty="0">
              <a:latin typeface="Arial Black" pitchFamily="34" charset="0"/>
            </a:endParaRPr>
          </a:p>
        </p:txBody>
      </p:sp>
      <p:sp>
        <p:nvSpPr>
          <p:cNvPr id="79" name="Rectangle 24"/>
          <p:cNvSpPr>
            <a:spLocks noChangeArrowheads="1"/>
          </p:cNvSpPr>
          <p:nvPr/>
        </p:nvSpPr>
        <p:spPr bwMode="auto">
          <a:xfrm>
            <a:off x="2056196" y="5423868"/>
            <a:ext cx="2836318" cy="470928"/>
          </a:xfrm>
          <a:prstGeom prst="rect">
            <a:avLst/>
          </a:prstGeom>
          <a:solidFill>
            <a:srgbClr val="B4D0D6"/>
          </a:solidFill>
          <a:ln w="9525">
            <a:noFill/>
            <a:miter lim="800000"/>
            <a:headEnd/>
            <a:tailEnd/>
          </a:ln>
        </p:spPr>
        <p:txBody>
          <a:bodyPr/>
          <a:lstStyle/>
          <a:p>
            <a:endParaRPr lang="en-US"/>
          </a:p>
        </p:txBody>
      </p:sp>
      <p:sp>
        <p:nvSpPr>
          <p:cNvPr id="80" name="Text Box 25"/>
          <p:cNvSpPr txBox="1">
            <a:spLocks noChangeArrowheads="1"/>
          </p:cNvSpPr>
          <p:nvPr/>
        </p:nvSpPr>
        <p:spPr bwMode="auto">
          <a:xfrm>
            <a:off x="2056196" y="5423868"/>
            <a:ext cx="2836318" cy="470928"/>
          </a:xfrm>
          <a:prstGeom prst="rect">
            <a:avLst/>
          </a:prstGeom>
          <a:noFill/>
          <a:ln w="9525">
            <a:noFill/>
            <a:miter lim="800000"/>
            <a:headEnd/>
            <a:tailEnd/>
          </a:ln>
        </p:spPr>
        <p:txBody>
          <a:bodyPr/>
          <a:lstStyle/>
          <a:p>
            <a:pPr algn="ctr"/>
            <a:r>
              <a:rPr lang="hu-HU" sz="1100" dirty="0">
                <a:solidFill>
                  <a:srgbClr val="333399"/>
                </a:solidFill>
                <a:latin typeface="Arial Black" pitchFamily="34" charset="0"/>
              </a:rPr>
              <a:t>Sensing &amp; Manipulating</a:t>
            </a:r>
          </a:p>
          <a:p>
            <a:pPr algn="ctr"/>
            <a:r>
              <a:rPr lang="hu-HU" sz="1000" dirty="0">
                <a:solidFill>
                  <a:schemeClr val="bg1"/>
                </a:solidFill>
                <a:latin typeface="Verdana" pitchFamily="34" charset="0"/>
              </a:rPr>
              <a:t>„Touch and feel of the process”</a:t>
            </a:r>
            <a:endParaRPr lang="hu-HU" sz="2400" dirty="0">
              <a:solidFill>
                <a:schemeClr val="bg1"/>
              </a:solidFill>
            </a:endParaRPr>
          </a:p>
        </p:txBody>
      </p:sp>
      <p:sp>
        <p:nvSpPr>
          <p:cNvPr id="81" name="Text Box 26"/>
          <p:cNvSpPr txBox="1">
            <a:spLocks noChangeArrowheads="1"/>
          </p:cNvSpPr>
          <p:nvPr/>
        </p:nvSpPr>
        <p:spPr bwMode="auto">
          <a:xfrm>
            <a:off x="1251778" y="5536038"/>
            <a:ext cx="992711" cy="282557"/>
          </a:xfrm>
          <a:prstGeom prst="rect">
            <a:avLst/>
          </a:prstGeom>
          <a:noFill/>
          <a:ln w="9525">
            <a:noFill/>
            <a:miter lim="800000"/>
            <a:headEnd/>
            <a:tailEnd/>
          </a:ln>
        </p:spPr>
        <p:txBody>
          <a:bodyPr/>
          <a:lstStyle/>
          <a:p>
            <a:pPr algn="l"/>
            <a:r>
              <a:rPr lang="hu-HU" sz="1200" dirty="0">
                <a:latin typeface="Arial Black" pitchFamily="34" charset="0"/>
              </a:rPr>
              <a:t>Level 1</a:t>
            </a:r>
            <a:endParaRPr lang="hu-HU" sz="3600" dirty="0">
              <a:latin typeface="Arial Black" pitchFamily="34" charset="0"/>
            </a:endParaRPr>
          </a:p>
        </p:txBody>
      </p:sp>
      <p:grpSp>
        <p:nvGrpSpPr>
          <p:cNvPr id="82" name="Group 30"/>
          <p:cNvGrpSpPr>
            <a:grpSpLocks/>
          </p:cNvGrpSpPr>
          <p:nvPr/>
        </p:nvGrpSpPr>
        <p:grpSpPr bwMode="auto">
          <a:xfrm>
            <a:off x="2056196" y="4483524"/>
            <a:ext cx="2836318" cy="282557"/>
            <a:chOff x="3377" y="5232"/>
            <a:chExt cx="2880" cy="288"/>
          </a:xfrm>
        </p:grpSpPr>
        <p:grpSp>
          <p:nvGrpSpPr>
            <p:cNvPr id="83" name="Group 31"/>
            <p:cNvGrpSpPr>
              <a:grpSpLocks/>
            </p:cNvGrpSpPr>
            <p:nvPr/>
          </p:nvGrpSpPr>
          <p:grpSpPr bwMode="auto">
            <a:xfrm>
              <a:off x="3377" y="5232"/>
              <a:ext cx="2880" cy="288"/>
              <a:chOff x="3377" y="2640"/>
              <a:chExt cx="2880" cy="288"/>
            </a:xfrm>
          </p:grpSpPr>
          <p:sp>
            <p:nvSpPr>
              <p:cNvPr id="88" name="Line 32"/>
              <p:cNvSpPr>
                <a:spLocks noChangeShapeType="1"/>
              </p:cNvSpPr>
              <p:nvPr/>
            </p:nvSpPr>
            <p:spPr bwMode="auto">
              <a:xfrm>
                <a:off x="3377" y="2784"/>
                <a:ext cx="2880" cy="1"/>
              </a:xfrm>
              <a:prstGeom prst="line">
                <a:avLst/>
              </a:prstGeom>
              <a:noFill/>
              <a:ln w="28575">
                <a:solidFill>
                  <a:srgbClr val="000000"/>
                </a:solidFill>
                <a:round/>
                <a:headEnd/>
                <a:tailEnd/>
              </a:ln>
            </p:spPr>
            <p:txBody>
              <a:bodyPr/>
              <a:lstStyle/>
              <a:p>
                <a:endParaRPr lang="en-US"/>
              </a:p>
            </p:txBody>
          </p:sp>
          <p:sp>
            <p:nvSpPr>
              <p:cNvPr id="89" name="Line 33"/>
              <p:cNvSpPr>
                <a:spLocks noChangeShapeType="1"/>
              </p:cNvSpPr>
              <p:nvPr/>
            </p:nvSpPr>
            <p:spPr bwMode="auto">
              <a:xfrm flipH="1">
                <a:off x="4817" y="2640"/>
                <a:ext cx="1" cy="288"/>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84" name="Line 34"/>
            <p:cNvSpPr>
              <a:spLocks noChangeShapeType="1"/>
            </p:cNvSpPr>
            <p:nvPr/>
          </p:nvSpPr>
          <p:spPr bwMode="auto">
            <a:xfrm>
              <a:off x="3665" y="5376"/>
              <a:ext cx="0" cy="144"/>
            </a:xfrm>
            <a:prstGeom prst="line">
              <a:avLst/>
            </a:prstGeom>
            <a:noFill/>
            <a:ln w="19050">
              <a:solidFill>
                <a:srgbClr val="000000"/>
              </a:solidFill>
              <a:round/>
              <a:headEnd/>
              <a:tailEnd type="triangle" w="med" len="med"/>
            </a:ln>
          </p:spPr>
          <p:txBody>
            <a:bodyPr/>
            <a:lstStyle/>
            <a:p>
              <a:endParaRPr lang="en-US"/>
            </a:p>
          </p:txBody>
        </p:sp>
        <p:sp>
          <p:nvSpPr>
            <p:cNvPr id="85" name="Line 35"/>
            <p:cNvSpPr>
              <a:spLocks noChangeShapeType="1"/>
            </p:cNvSpPr>
            <p:nvPr/>
          </p:nvSpPr>
          <p:spPr bwMode="auto">
            <a:xfrm>
              <a:off x="4241" y="5376"/>
              <a:ext cx="0" cy="144"/>
            </a:xfrm>
            <a:prstGeom prst="line">
              <a:avLst/>
            </a:prstGeom>
            <a:noFill/>
            <a:ln w="19050">
              <a:solidFill>
                <a:srgbClr val="000000"/>
              </a:solidFill>
              <a:round/>
              <a:headEnd/>
              <a:tailEnd type="triangle" w="med" len="med"/>
            </a:ln>
          </p:spPr>
          <p:txBody>
            <a:bodyPr/>
            <a:lstStyle/>
            <a:p>
              <a:endParaRPr lang="en-US"/>
            </a:p>
          </p:txBody>
        </p:sp>
        <p:sp>
          <p:nvSpPr>
            <p:cNvPr id="86" name="Line 36"/>
            <p:cNvSpPr>
              <a:spLocks noChangeShapeType="1"/>
            </p:cNvSpPr>
            <p:nvPr/>
          </p:nvSpPr>
          <p:spPr bwMode="auto">
            <a:xfrm>
              <a:off x="5393" y="5376"/>
              <a:ext cx="1" cy="144"/>
            </a:xfrm>
            <a:prstGeom prst="line">
              <a:avLst/>
            </a:prstGeom>
            <a:noFill/>
            <a:ln w="19050">
              <a:solidFill>
                <a:srgbClr val="000000"/>
              </a:solidFill>
              <a:round/>
              <a:headEnd/>
              <a:tailEnd type="triangle" w="med" len="med"/>
            </a:ln>
          </p:spPr>
          <p:txBody>
            <a:bodyPr/>
            <a:lstStyle/>
            <a:p>
              <a:endParaRPr lang="en-US"/>
            </a:p>
          </p:txBody>
        </p:sp>
        <p:sp>
          <p:nvSpPr>
            <p:cNvPr id="87" name="Line 37"/>
            <p:cNvSpPr>
              <a:spLocks noChangeShapeType="1"/>
            </p:cNvSpPr>
            <p:nvPr/>
          </p:nvSpPr>
          <p:spPr bwMode="auto">
            <a:xfrm>
              <a:off x="5969" y="5376"/>
              <a:ext cx="0" cy="144"/>
            </a:xfrm>
            <a:prstGeom prst="line">
              <a:avLst/>
            </a:prstGeom>
            <a:noFill/>
            <a:ln w="19050">
              <a:solidFill>
                <a:srgbClr val="000000"/>
              </a:solidFill>
              <a:round/>
              <a:headEnd/>
              <a:tailEnd type="triangle" w="med" len="med"/>
            </a:ln>
          </p:spPr>
          <p:txBody>
            <a:bodyPr/>
            <a:lstStyle/>
            <a:p>
              <a:endParaRPr lang="en-US"/>
            </a:p>
          </p:txBody>
        </p:sp>
      </p:grpSp>
      <p:grpSp>
        <p:nvGrpSpPr>
          <p:cNvPr id="90" name="Group 38"/>
          <p:cNvGrpSpPr>
            <a:grpSpLocks/>
          </p:cNvGrpSpPr>
          <p:nvPr/>
        </p:nvGrpSpPr>
        <p:grpSpPr bwMode="auto">
          <a:xfrm>
            <a:off x="2355906" y="5245966"/>
            <a:ext cx="2270039" cy="251162"/>
            <a:chOff x="3665" y="6528"/>
            <a:chExt cx="2305" cy="288"/>
          </a:xfrm>
        </p:grpSpPr>
        <p:sp>
          <p:nvSpPr>
            <p:cNvPr id="91" name="Line 39"/>
            <p:cNvSpPr>
              <a:spLocks noChangeShapeType="1"/>
            </p:cNvSpPr>
            <p:nvPr/>
          </p:nvSpPr>
          <p:spPr bwMode="auto">
            <a:xfrm flipH="1">
              <a:off x="3665" y="6528"/>
              <a:ext cx="1" cy="288"/>
            </a:xfrm>
            <a:prstGeom prst="line">
              <a:avLst/>
            </a:prstGeom>
            <a:noFill/>
            <a:ln w="19050">
              <a:solidFill>
                <a:srgbClr val="000000"/>
              </a:solidFill>
              <a:round/>
              <a:headEnd type="triangle" w="med" len="med"/>
              <a:tailEnd type="triangle" w="med" len="med"/>
            </a:ln>
          </p:spPr>
          <p:txBody>
            <a:bodyPr/>
            <a:lstStyle/>
            <a:p>
              <a:endParaRPr lang="en-US"/>
            </a:p>
          </p:txBody>
        </p:sp>
        <p:sp>
          <p:nvSpPr>
            <p:cNvPr id="92" name="Line 40"/>
            <p:cNvSpPr>
              <a:spLocks noChangeShapeType="1"/>
            </p:cNvSpPr>
            <p:nvPr/>
          </p:nvSpPr>
          <p:spPr bwMode="auto">
            <a:xfrm flipH="1">
              <a:off x="4241" y="6528"/>
              <a:ext cx="1" cy="288"/>
            </a:xfrm>
            <a:prstGeom prst="line">
              <a:avLst/>
            </a:prstGeom>
            <a:noFill/>
            <a:ln w="19050">
              <a:solidFill>
                <a:srgbClr val="000000"/>
              </a:solidFill>
              <a:round/>
              <a:headEnd type="triangle" w="med" len="med"/>
              <a:tailEnd type="triangle" w="med" len="med"/>
            </a:ln>
          </p:spPr>
          <p:txBody>
            <a:bodyPr/>
            <a:lstStyle/>
            <a:p>
              <a:endParaRPr lang="en-US"/>
            </a:p>
          </p:txBody>
        </p:sp>
        <p:sp>
          <p:nvSpPr>
            <p:cNvPr id="93" name="Line 41"/>
            <p:cNvSpPr>
              <a:spLocks noChangeShapeType="1"/>
            </p:cNvSpPr>
            <p:nvPr/>
          </p:nvSpPr>
          <p:spPr bwMode="auto">
            <a:xfrm flipH="1">
              <a:off x="4817" y="6528"/>
              <a:ext cx="1" cy="288"/>
            </a:xfrm>
            <a:prstGeom prst="line">
              <a:avLst/>
            </a:prstGeom>
            <a:noFill/>
            <a:ln w="19050">
              <a:solidFill>
                <a:srgbClr val="000000"/>
              </a:solidFill>
              <a:round/>
              <a:headEnd type="triangle" w="med" len="med"/>
              <a:tailEnd type="triangle" w="med" len="med"/>
            </a:ln>
          </p:spPr>
          <p:txBody>
            <a:bodyPr/>
            <a:lstStyle/>
            <a:p>
              <a:endParaRPr lang="en-US"/>
            </a:p>
          </p:txBody>
        </p:sp>
        <p:sp>
          <p:nvSpPr>
            <p:cNvPr id="94" name="Line 42"/>
            <p:cNvSpPr>
              <a:spLocks noChangeShapeType="1"/>
            </p:cNvSpPr>
            <p:nvPr/>
          </p:nvSpPr>
          <p:spPr bwMode="auto">
            <a:xfrm flipH="1">
              <a:off x="5393" y="6528"/>
              <a:ext cx="1" cy="288"/>
            </a:xfrm>
            <a:prstGeom prst="line">
              <a:avLst/>
            </a:prstGeom>
            <a:noFill/>
            <a:ln w="19050">
              <a:solidFill>
                <a:srgbClr val="000000"/>
              </a:solidFill>
              <a:round/>
              <a:headEnd type="triangle" w="med" len="med"/>
              <a:tailEnd type="triangle" w="med" len="med"/>
            </a:ln>
          </p:spPr>
          <p:txBody>
            <a:bodyPr/>
            <a:lstStyle/>
            <a:p>
              <a:endParaRPr lang="en-US"/>
            </a:p>
          </p:txBody>
        </p:sp>
        <p:sp>
          <p:nvSpPr>
            <p:cNvPr id="95" name="Line 43"/>
            <p:cNvSpPr>
              <a:spLocks noChangeShapeType="1"/>
            </p:cNvSpPr>
            <p:nvPr/>
          </p:nvSpPr>
          <p:spPr bwMode="auto">
            <a:xfrm flipH="1">
              <a:off x="5969" y="6528"/>
              <a:ext cx="1" cy="288"/>
            </a:xfrm>
            <a:prstGeom prst="line">
              <a:avLst/>
            </a:prstGeom>
            <a:noFill/>
            <a:ln w="19050">
              <a:solidFill>
                <a:srgbClr val="000000"/>
              </a:solidFill>
              <a:round/>
              <a:headEnd type="triangle" w="med" len="med"/>
              <a:tailEnd type="triangle" w="med" len="med"/>
            </a:ln>
          </p:spPr>
          <p:txBody>
            <a:bodyPr/>
            <a:lstStyle/>
            <a:p>
              <a:endParaRPr lang="en-US"/>
            </a:p>
          </p:txBody>
        </p:sp>
      </p:grpSp>
      <p:sp>
        <p:nvSpPr>
          <p:cNvPr id="96" name="Rectangle 45"/>
          <p:cNvSpPr>
            <a:spLocks noChangeArrowheads="1"/>
          </p:cNvSpPr>
          <p:nvPr/>
        </p:nvSpPr>
        <p:spPr bwMode="auto">
          <a:xfrm>
            <a:off x="2056196" y="5995368"/>
            <a:ext cx="2836318" cy="470928"/>
          </a:xfrm>
          <a:prstGeom prst="rect">
            <a:avLst/>
          </a:prstGeom>
          <a:solidFill>
            <a:srgbClr val="B4D0D6"/>
          </a:solidFill>
          <a:ln w="9525">
            <a:noFill/>
            <a:miter lim="800000"/>
            <a:headEnd/>
            <a:tailEnd/>
          </a:ln>
        </p:spPr>
        <p:txBody>
          <a:bodyPr/>
          <a:lstStyle/>
          <a:p>
            <a:endParaRPr lang="en-US"/>
          </a:p>
        </p:txBody>
      </p:sp>
      <p:sp>
        <p:nvSpPr>
          <p:cNvPr id="97" name="Text Box 46"/>
          <p:cNvSpPr txBox="1">
            <a:spLocks noChangeArrowheads="1"/>
          </p:cNvSpPr>
          <p:nvPr/>
        </p:nvSpPr>
        <p:spPr bwMode="auto">
          <a:xfrm>
            <a:off x="2056196" y="5995368"/>
            <a:ext cx="2836318" cy="470928"/>
          </a:xfrm>
          <a:prstGeom prst="rect">
            <a:avLst/>
          </a:prstGeom>
          <a:noFill/>
          <a:ln w="9525">
            <a:noFill/>
            <a:miter lim="800000"/>
            <a:headEnd/>
            <a:tailEnd/>
          </a:ln>
        </p:spPr>
        <p:txBody>
          <a:bodyPr/>
          <a:lstStyle/>
          <a:p>
            <a:pPr algn="ctr"/>
            <a:r>
              <a:rPr lang="hu-HU" sz="1100" dirty="0">
                <a:solidFill>
                  <a:srgbClr val="333399"/>
                </a:solidFill>
                <a:latin typeface="Arial Black" pitchFamily="34" charset="0"/>
              </a:rPr>
              <a:t>Production execution</a:t>
            </a:r>
          </a:p>
          <a:p>
            <a:pPr algn="ctr"/>
            <a:r>
              <a:rPr lang="hu-HU" sz="1000" dirty="0">
                <a:solidFill>
                  <a:schemeClr val="bg1"/>
                </a:solidFill>
                <a:latin typeface="Verdana" pitchFamily="34" charset="0"/>
              </a:rPr>
              <a:t>The actual production process</a:t>
            </a:r>
            <a:endParaRPr lang="hu-HU" sz="2400" dirty="0">
              <a:solidFill>
                <a:schemeClr val="bg1"/>
              </a:solidFill>
            </a:endParaRPr>
          </a:p>
        </p:txBody>
      </p:sp>
      <p:sp>
        <p:nvSpPr>
          <p:cNvPr id="98" name="Text Box 47"/>
          <p:cNvSpPr txBox="1">
            <a:spLocks noChangeArrowheads="1"/>
          </p:cNvSpPr>
          <p:nvPr/>
        </p:nvSpPr>
        <p:spPr bwMode="auto">
          <a:xfrm>
            <a:off x="1251778" y="6107538"/>
            <a:ext cx="992711" cy="282557"/>
          </a:xfrm>
          <a:prstGeom prst="rect">
            <a:avLst/>
          </a:prstGeom>
          <a:noFill/>
          <a:ln w="9525">
            <a:noFill/>
            <a:miter lim="800000"/>
            <a:headEnd/>
            <a:tailEnd/>
          </a:ln>
        </p:spPr>
        <p:txBody>
          <a:bodyPr/>
          <a:lstStyle/>
          <a:p>
            <a:pPr algn="l"/>
            <a:r>
              <a:rPr lang="hu-HU" sz="1200" dirty="0">
                <a:latin typeface="Arial Black" pitchFamily="34" charset="0"/>
              </a:rPr>
              <a:t>Level 0</a:t>
            </a:r>
            <a:endParaRPr lang="hu-HU" sz="3600" dirty="0">
              <a:latin typeface="Arial Black" pitchFamily="34" charset="0"/>
            </a:endParaRPr>
          </a:p>
        </p:txBody>
      </p:sp>
      <p:grpSp>
        <p:nvGrpSpPr>
          <p:cNvPr id="99" name="Group 38"/>
          <p:cNvGrpSpPr>
            <a:grpSpLocks/>
          </p:cNvGrpSpPr>
          <p:nvPr/>
        </p:nvGrpSpPr>
        <p:grpSpPr bwMode="auto">
          <a:xfrm>
            <a:off x="2355906" y="5818261"/>
            <a:ext cx="2270039" cy="251162"/>
            <a:chOff x="3665" y="6528"/>
            <a:chExt cx="2305" cy="288"/>
          </a:xfrm>
        </p:grpSpPr>
        <p:sp>
          <p:nvSpPr>
            <p:cNvPr id="100" name="Line 39"/>
            <p:cNvSpPr>
              <a:spLocks noChangeShapeType="1"/>
            </p:cNvSpPr>
            <p:nvPr/>
          </p:nvSpPr>
          <p:spPr bwMode="auto">
            <a:xfrm flipH="1">
              <a:off x="3665" y="6528"/>
              <a:ext cx="1" cy="288"/>
            </a:xfrm>
            <a:prstGeom prst="line">
              <a:avLst/>
            </a:prstGeom>
            <a:noFill/>
            <a:ln w="19050">
              <a:solidFill>
                <a:srgbClr val="000000"/>
              </a:solidFill>
              <a:round/>
              <a:headEnd type="triangle" w="med" len="med"/>
              <a:tailEnd type="triangle" w="med" len="med"/>
            </a:ln>
          </p:spPr>
          <p:txBody>
            <a:bodyPr/>
            <a:lstStyle/>
            <a:p>
              <a:endParaRPr lang="en-US"/>
            </a:p>
          </p:txBody>
        </p:sp>
        <p:sp>
          <p:nvSpPr>
            <p:cNvPr id="101" name="Line 40"/>
            <p:cNvSpPr>
              <a:spLocks noChangeShapeType="1"/>
            </p:cNvSpPr>
            <p:nvPr/>
          </p:nvSpPr>
          <p:spPr bwMode="auto">
            <a:xfrm flipH="1">
              <a:off x="4241" y="6528"/>
              <a:ext cx="1" cy="288"/>
            </a:xfrm>
            <a:prstGeom prst="line">
              <a:avLst/>
            </a:prstGeom>
            <a:noFill/>
            <a:ln w="19050">
              <a:solidFill>
                <a:srgbClr val="000000"/>
              </a:solidFill>
              <a:round/>
              <a:headEnd type="triangle" w="med" len="med"/>
              <a:tailEnd type="triangle" w="med" len="med"/>
            </a:ln>
          </p:spPr>
          <p:txBody>
            <a:bodyPr/>
            <a:lstStyle/>
            <a:p>
              <a:endParaRPr lang="en-US"/>
            </a:p>
          </p:txBody>
        </p:sp>
        <p:sp>
          <p:nvSpPr>
            <p:cNvPr id="102" name="Line 41"/>
            <p:cNvSpPr>
              <a:spLocks noChangeShapeType="1"/>
            </p:cNvSpPr>
            <p:nvPr/>
          </p:nvSpPr>
          <p:spPr bwMode="auto">
            <a:xfrm flipH="1">
              <a:off x="4817" y="6528"/>
              <a:ext cx="1" cy="288"/>
            </a:xfrm>
            <a:prstGeom prst="line">
              <a:avLst/>
            </a:prstGeom>
            <a:noFill/>
            <a:ln w="19050">
              <a:solidFill>
                <a:srgbClr val="000000"/>
              </a:solidFill>
              <a:round/>
              <a:headEnd type="triangle" w="med" len="med"/>
              <a:tailEnd type="triangle" w="med" len="med"/>
            </a:ln>
          </p:spPr>
          <p:txBody>
            <a:bodyPr/>
            <a:lstStyle/>
            <a:p>
              <a:endParaRPr lang="en-US"/>
            </a:p>
          </p:txBody>
        </p:sp>
        <p:sp>
          <p:nvSpPr>
            <p:cNvPr id="103" name="Line 42"/>
            <p:cNvSpPr>
              <a:spLocks noChangeShapeType="1"/>
            </p:cNvSpPr>
            <p:nvPr/>
          </p:nvSpPr>
          <p:spPr bwMode="auto">
            <a:xfrm flipH="1">
              <a:off x="5393" y="6528"/>
              <a:ext cx="1" cy="288"/>
            </a:xfrm>
            <a:prstGeom prst="line">
              <a:avLst/>
            </a:prstGeom>
            <a:noFill/>
            <a:ln w="19050">
              <a:solidFill>
                <a:srgbClr val="000000"/>
              </a:solidFill>
              <a:round/>
              <a:headEnd type="triangle" w="med" len="med"/>
              <a:tailEnd type="triangle" w="med" len="med"/>
            </a:ln>
          </p:spPr>
          <p:txBody>
            <a:bodyPr/>
            <a:lstStyle/>
            <a:p>
              <a:endParaRPr lang="en-US"/>
            </a:p>
          </p:txBody>
        </p:sp>
        <p:sp>
          <p:nvSpPr>
            <p:cNvPr id="104" name="Line 43"/>
            <p:cNvSpPr>
              <a:spLocks noChangeShapeType="1"/>
            </p:cNvSpPr>
            <p:nvPr/>
          </p:nvSpPr>
          <p:spPr bwMode="auto">
            <a:xfrm flipH="1">
              <a:off x="5969" y="6528"/>
              <a:ext cx="1" cy="288"/>
            </a:xfrm>
            <a:prstGeom prst="line">
              <a:avLst/>
            </a:prstGeom>
            <a:noFill/>
            <a:ln w="19050">
              <a:solidFill>
                <a:srgbClr val="000000"/>
              </a:solidFill>
              <a:round/>
              <a:headEnd type="triangle" w="med" len="med"/>
              <a:tailEnd type="triangle" w="med" len="med"/>
            </a:ln>
          </p:spPr>
          <p:txBody>
            <a:bodyPr/>
            <a:lstStyle/>
            <a:p>
              <a:endParaRPr lang="en-US"/>
            </a:p>
          </p:txBody>
        </p:sp>
      </p:grpSp>
      <p:grpSp>
        <p:nvGrpSpPr>
          <p:cNvPr id="105" name="Group 12"/>
          <p:cNvGrpSpPr>
            <a:grpSpLocks/>
          </p:cNvGrpSpPr>
          <p:nvPr/>
        </p:nvGrpSpPr>
        <p:grpSpPr bwMode="auto">
          <a:xfrm>
            <a:off x="2056196" y="3483566"/>
            <a:ext cx="2836318" cy="282557"/>
            <a:chOff x="3377" y="2640"/>
            <a:chExt cx="2880" cy="288"/>
          </a:xfrm>
        </p:grpSpPr>
        <p:sp>
          <p:nvSpPr>
            <p:cNvPr id="106" name="Line 13"/>
            <p:cNvSpPr>
              <a:spLocks noChangeShapeType="1"/>
            </p:cNvSpPr>
            <p:nvPr/>
          </p:nvSpPr>
          <p:spPr bwMode="auto">
            <a:xfrm>
              <a:off x="3377" y="2784"/>
              <a:ext cx="2880" cy="1"/>
            </a:xfrm>
            <a:prstGeom prst="line">
              <a:avLst/>
            </a:prstGeom>
            <a:noFill/>
            <a:ln w="28575">
              <a:solidFill>
                <a:srgbClr val="000000"/>
              </a:solidFill>
              <a:round/>
              <a:headEnd/>
              <a:tailEnd/>
            </a:ln>
          </p:spPr>
          <p:txBody>
            <a:bodyPr/>
            <a:lstStyle/>
            <a:p>
              <a:endParaRPr lang="en-US"/>
            </a:p>
          </p:txBody>
        </p:sp>
        <p:sp>
          <p:nvSpPr>
            <p:cNvPr id="107" name="Line 14"/>
            <p:cNvSpPr>
              <a:spLocks noChangeShapeType="1"/>
            </p:cNvSpPr>
            <p:nvPr/>
          </p:nvSpPr>
          <p:spPr bwMode="auto">
            <a:xfrm flipH="1">
              <a:off x="4817" y="2640"/>
              <a:ext cx="1" cy="288"/>
            </a:xfrm>
            <a:prstGeom prst="line">
              <a:avLst/>
            </a:prstGeom>
            <a:noFill/>
            <a:ln w="19050">
              <a:solidFill>
                <a:srgbClr val="000000"/>
              </a:solidFill>
              <a:round/>
              <a:headEnd type="triangle" w="med" len="med"/>
              <a:tailEnd type="triangle" w="med" len="med"/>
            </a:ln>
          </p:spPr>
          <p:txBody>
            <a:bodyPr/>
            <a:lstStyle/>
            <a:p>
              <a:endParaRPr lang="en-US"/>
            </a:p>
          </p:txBody>
        </p:sp>
      </p:grpSp>
      <p:graphicFrame>
        <p:nvGraphicFramePr>
          <p:cNvPr id="108" name="Diagram 107"/>
          <p:cNvGraphicFramePr/>
          <p:nvPr>
            <p:extLst>
              <p:ext uri="{D42A27DB-BD31-4B8C-83A1-F6EECF244321}">
                <p14:modId xmlns:p14="http://schemas.microsoft.com/office/powerpoint/2010/main" val="3579513502"/>
              </p:ext>
            </p:extLst>
          </p:nvPr>
        </p:nvGraphicFramePr>
        <p:xfrm>
          <a:off x="5046994" y="1839611"/>
          <a:ext cx="6475916" cy="4588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0" name="Egyenes összekötő 109"/>
          <p:cNvCxnSpPr>
            <a:cxnSpLocks/>
            <a:stCxn id="80" idx="3"/>
          </p:cNvCxnSpPr>
          <p:nvPr/>
        </p:nvCxnSpPr>
        <p:spPr>
          <a:xfrm>
            <a:off x="4892514" y="5659332"/>
            <a:ext cx="299709" cy="469256"/>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11" name="Egyenes összekötő 110"/>
          <p:cNvCxnSpPr>
            <a:cxnSpLocks/>
            <a:stCxn id="106" idx="1"/>
            <a:endCxn id="108" idx="0"/>
          </p:cNvCxnSpPr>
          <p:nvPr/>
        </p:nvCxnSpPr>
        <p:spPr>
          <a:xfrm flipV="1">
            <a:off x="4892514" y="1839611"/>
            <a:ext cx="3392438" cy="1786215"/>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4" name="Szövegdoboz 3">
            <a:extLst>
              <a:ext uri="{FF2B5EF4-FFF2-40B4-BE49-F238E27FC236}">
                <a16:creationId xmlns:a16="http://schemas.microsoft.com/office/drawing/2014/main" xmlns="" id="{682F83C6-66D7-40C2-B203-D558B2CD328D}"/>
              </a:ext>
            </a:extLst>
          </p:cNvPr>
          <p:cNvSpPr txBox="1"/>
          <p:nvPr/>
        </p:nvSpPr>
        <p:spPr>
          <a:xfrm rot="19937325">
            <a:off x="4980411" y="2332744"/>
            <a:ext cx="3217547" cy="369332"/>
          </a:xfrm>
          <a:prstGeom prst="rect">
            <a:avLst/>
          </a:prstGeom>
          <a:noFill/>
        </p:spPr>
        <p:txBody>
          <a:bodyPr wrap="none" rtlCol="0">
            <a:spAutoFit/>
          </a:bodyPr>
          <a:lstStyle/>
          <a:p>
            <a:r>
              <a:rPr lang="en-US" dirty="0"/>
              <a:t>Improvement opportunities</a:t>
            </a:r>
            <a:endParaRPr lang="hu-HU" dirty="0"/>
          </a:p>
        </p:txBody>
      </p:sp>
      <p:cxnSp>
        <p:nvCxnSpPr>
          <p:cNvPr id="9" name="Egyenes összekötő nyíllal 8">
            <a:extLst>
              <a:ext uri="{FF2B5EF4-FFF2-40B4-BE49-F238E27FC236}">
                <a16:creationId xmlns:a16="http://schemas.microsoft.com/office/drawing/2014/main" xmlns="" id="{0303B6E1-559C-4CD6-9687-B5DEFD9D281E}"/>
              </a:ext>
            </a:extLst>
          </p:cNvPr>
          <p:cNvCxnSpPr/>
          <p:nvPr/>
        </p:nvCxnSpPr>
        <p:spPr>
          <a:xfrm flipV="1">
            <a:off x="11879826" y="1727412"/>
            <a:ext cx="0" cy="470079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Szövegdoboz 9">
            <a:extLst>
              <a:ext uri="{FF2B5EF4-FFF2-40B4-BE49-F238E27FC236}">
                <a16:creationId xmlns:a16="http://schemas.microsoft.com/office/drawing/2014/main" xmlns="" id="{88D2550D-79CC-41FF-979E-A6A4372F76B6}"/>
              </a:ext>
            </a:extLst>
          </p:cNvPr>
          <p:cNvSpPr txBox="1"/>
          <p:nvPr/>
        </p:nvSpPr>
        <p:spPr>
          <a:xfrm rot="16200000">
            <a:off x="11214762" y="5847668"/>
            <a:ext cx="925253" cy="276999"/>
          </a:xfrm>
          <a:prstGeom prst="rect">
            <a:avLst/>
          </a:prstGeom>
          <a:noFill/>
        </p:spPr>
        <p:txBody>
          <a:bodyPr wrap="none" rtlCol="0">
            <a:spAutoFit/>
          </a:bodyPr>
          <a:lstStyle/>
          <a:p>
            <a:r>
              <a:rPr lang="en-US" sz="1200" dirty="0"/>
              <a:t>Raw data</a:t>
            </a:r>
            <a:endParaRPr lang="hu-HU" sz="1200" dirty="0"/>
          </a:p>
        </p:txBody>
      </p:sp>
      <p:sp>
        <p:nvSpPr>
          <p:cNvPr id="109" name="Szövegdoboz 108">
            <a:extLst>
              <a:ext uri="{FF2B5EF4-FFF2-40B4-BE49-F238E27FC236}">
                <a16:creationId xmlns:a16="http://schemas.microsoft.com/office/drawing/2014/main" xmlns="" id="{0A9341F5-AA50-499E-A27F-0F7C6B0304AA}"/>
              </a:ext>
            </a:extLst>
          </p:cNvPr>
          <p:cNvSpPr txBox="1"/>
          <p:nvPr/>
        </p:nvSpPr>
        <p:spPr>
          <a:xfrm rot="16200000">
            <a:off x="10902538" y="4233627"/>
            <a:ext cx="1542410" cy="276999"/>
          </a:xfrm>
          <a:prstGeom prst="rect">
            <a:avLst/>
          </a:prstGeom>
          <a:noFill/>
        </p:spPr>
        <p:txBody>
          <a:bodyPr wrap="none" rtlCol="0">
            <a:spAutoFit/>
          </a:bodyPr>
          <a:lstStyle/>
          <a:p>
            <a:r>
              <a:rPr lang="en-US" sz="1200" dirty="0"/>
              <a:t>Machine learning </a:t>
            </a:r>
            <a:endParaRPr lang="hu-HU" sz="1200" dirty="0"/>
          </a:p>
        </p:txBody>
      </p:sp>
      <p:sp>
        <p:nvSpPr>
          <p:cNvPr id="112" name="Szövegdoboz 111">
            <a:extLst>
              <a:ext uri="{FF2B5EF4-FFF2-40B4-BE49-F238E27FC236}">
                <a16:creationId xmlns:a16="http://schemas.microsoft.com/office/drawing/2014/main" xmlns="" id="{42F9F7A8-9F65-465D-A64A-B1C5CD4E5A1A}"/>
              </a:ext>
            </a:extLst>
          </p:cNvPr>
          <p:cNvSpPr txBox="1"/>
          <p:nvPr/>
        </p:nvSpPr>
        <p:spPr>
          <a:xfrm rot="16200000">
            <a:off x="10809066" y="2418595"/>
            <a:ext cx="1685077" cy="276999"/>
          </a:xfrm>
          <a:prstGeom prst="rect">
            <a:avLst/>
          </a:prstGeom>
          <a:noFill/>
        </p:spPr>
        <p:txBody>
          <a:bodyPr wrap="none" rtlCol="0">
            <a:spAutoFit/>
          </a:bodyPr>
          <a:lstStyle/>
          <a:p>
            <a:r>
              <a:rPr lang="en-US" sz="1200" dirty="0"/>
              <a:t>Performance model</a:t>
            </a:r>
            <a:endParaRPr lang="hu-HU" sz="1200" dirty="0"/>
          </a:p>
        </p:txBody>
      </p:sp>
      <p:sp>
        <p:nvSpPr>
          <p:cNvPr id="113"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Data-driven business development</a:t>
            </a:r>
            <a:endParaRPr lang="hu-HU" sz="4400" dirty="0">
              <a:solidFill>
                <a:schemeClr val="tx1"/>
              </a:solidFill>
            </a:endParaRPr>
          </a:p>
        </p:txBody>
      </p:sp>
      <p:sp>
        <p:nvSpPr>
          <p:cNvPr id="2" name="Dia számának helye 1"/>
          <p:cNvSpPr>
            <a:spLocks noGrp="1"/>
          </p:cNvSpPr>
          <p:nvPr>
            <p:ph type="sldNum" sz="quarter" idx="12"/>
          </p:nvPr>
        </p:nvSpPr>
        <p:spPr/>
        <p:txBody>
          <a:bodyPr/>
          <a:lstStyle/>
          <a:p>
            <a:fld id="{EB20E437-E00D-4E01-BEED-8D5476F9234A}" type="slidenum">
              <a:rPr lang="hu-HU" smtClean="0"/>
              <a:t>1</a:t>
            </a:fld>
            <a:endParaRPr lang="hu-HU"/>
          </a:p>
        </p:txBody>
      </p:sp>
    </p:spTree>
    <p:extLst>
      <p:ext uri="{BB962C8B-B14F-4D97-AF65-F5344CB8AC3E}">
        <p14:creationId xmlns:p14="http://schemas.microsoft.com/office/powerpoint/2010/main" val="911051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40"/>
          <p:cNvGrpSpPr/>
          <p:nvPr/>
        </p:nvGrpSpPr>
        <p:grpSpPr>
          <a:xfrm>
            <a:off x="6460143" y="1719412"/>
            <a:ext cx="2665288" cy="2665288"/>
            <a:chOff x="3170169" y="418973"/>
            <a:chExt cx="2668031" cy="2668031"/>
          </a:xfrm>
        </p:grpSpPr>
        <p:sp>
          <p:nvSpPr>
            <p:cNvPr id="65" name="Oval 32"/>
            <p:cNvSpPr/>
            <p:nvPr/>
          </p:nvSpPr>
          <p:spPr>
            <a:xfrm>
              <a:off x="3170169" y="418973"/>
              <a:ext cx="2668031" cy="2668031"/>
            </a:xfrm>
            <a:prstGeom prst="ellipse">
              <a:avLst/>
            </a:prstGeom>
            <a:solidFill>
              <a:sysClr val="window" lastClr="FFFFFF">
                <a:lumMod val="50000"/>
                <a:alpha val="12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66" name="Group 24"/>
            <p:cNvGrpSpPr/>
            <p:nvPr/>
          </p:nvGrpSpPr>
          <p:grpSpPr>
            <a:xfrm>
              <a:off x="3524029" y="761387"/>
              <a:ext cx="2205365" cy="2215738"/>
              <a:chOff x="3539900" y="1188307"/>
              <a:chExt cx="2396061" cy="2407331"/>
            </a:xfrm>
          </p:grpSpPr>
          <p:sp>
            <p:nvSpPr>
              <p:cNvPr id="67" name="Arc 7"/>
              <p:cNvSpPr/>
              <p:nvPr/>
            </p:nvSpPr>
            <p:spPr>
              <a:xfrm rot="7200000">
                <a:off x="3578896" y="1251914"/>
                <a:ext cx="2041163" cy="2041164"/>
              </a:xfrm>
              <a:prstGeom prst="arc">
                <a:avLst>
                  <a:gd name="adj1" fmla="val 13037108"/>
                  <a:gd name="adj2" fmla="val 20341672"/>
                </a:avLst>
              </a:prstGeom>
              <a:noFill/>
              <a:ln w="307975" cap="flat" cmpd="sng" algn="ctr">
                <a:solidFill>
                  <a:srgbClr val="93CDDD"/>
                </a:solidFill>
                <a:prstDash val="solid"/>
                <a:tailEnd type="non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8" name="Arc 6"/>
              <p:cNvSpPr/>
              <p:nvPr/>
            </p:nvSpPr>
            <p:spPr>
              <a:xfrm>
                <a:off x="3578897" y="1251915"/>
                <a:ext cx="2041164" cy="2041163"/>
              </a:xfrm>
              <a:prstGeom prst="arc">
                <a:avLst>
                  <a:gd name="adj1" fmla="val 13124794"/>
                  <a:gd name="adj2" fmla="val 20319424"/>
                </a:avLst>
              </a:prstGeom>
              <a:noFill/>
              <a:ln w="307975" cap="flat" cmpd="sng" algn="ctr">
                <a:gradFill flip="none" rotWithShape="1">
                  <a:gsLst>
                    <a:gs pos="58000">
                      <a:srgbClr val="4F81BD"/>
                    </a:gs>
                    <a:gs pos="93000">
                      <a:srgbClr val="4F81BD">
                        <a:lumMod val="50000"/>
                      </a:srgbClr>
                    </a:gs>
                  </a:gsLst>
                  <a:lin ang="9000000" scaled="0"/>
                  <a:tileRect/>
                </a:gradFill>
                <a:prstDash val="solid"/>
                <a:tailEnd type="non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69" name="Arc 8"/>
              <p:cNvSpPr/>
              <p:nvPr/>
            </p:nvSpPr>
            <p:spPr>
              <a:xfrm rot="14400000">
                <a:off x="3578896" y="1251914"/>
                <a:ext cx="2041163" cy="2041164"/>
              </a:xfrm>
              <a:prstGeom prst="arc">
                <a:avLst>
                  <a:gd name="adj1" fmla="val 13009644"/>
                  <a:gd name="adj2" fmla="val 20438234"/>
                </a:avLst>
              </a:prstGeom>
              <a:noFill/>
              <a:ln w="307975" cap="flat" cmpd="sng" algn="ctr">
                <a:solidFill>
                  <a:srgbClr val="00B0F0"/>
                </a:solidFill>
                <a:prstDash val="solid"/>
                <a:tailEnd type="non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70" name="Isosceles Triangle 10"/>
              <p:cNvSpPr/>
              <p:nvPr/>
            </p:nvSpPr>
            <p:spPr>
              <a:xfrm rot="9936452">
                <a:off x="5181735" y="1772461"/>
                <a:ext cx="754226" cy="496035"/>
              </a:xfrm>
              <a:prstGeom prst="triangle">
                <a:avLst/>
              </a:prstGeom>
              <a:solidFill>
                <a:srgbClr val="4F81B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1" name="Isosceles Triangle 11"/>
              <p:cNvSpPr/>
              <p:nvPr/>
            </p:nvSpPr>
            <p:spPr>
              <a:xfrm rot="2734381">
                <a:off x="3532434" y="1317402"/>
                <a:ext cx="754226" cy="496035"/>
              </a:xfrm>
              <a:prstGeom prst="triangle">
                <a:avLst/>
              </a:prstGeom>
              <a:solidFill>
                <a:srgbClr val="00B0F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2" name="Isosceles Triangle 13"/>
              <p:cNvSpPr/>
              <p:nvPr/>
            </p:nvSpPr>
            <p:spPr>
              <a:xfrm rot="17179612">
                <a:off x="3959245" y="2970507"/>
                <a:ext cx="754226" cy="496035"/>
              </a:xfrm>
              <a:prstGeom prst="triangle">
                <a:avLst/>
              </a:prstGeom>
              <a:solidFill>
                <a:srgbClr val="93CDDD"/>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3" name="TextBox 14"/>
              <p:cNvSpPr txBox="1"/>
              <p:nvPr/>
            </p:nvSpPr>
            <p:spPr>
              <a:xfrm rot="4648670">
                <a:off x="3571591" y="1228376"/>
                <a:ext cx="2093975" cy="2093976"/>
              </a:xfrm>
              <a:prstGeom prst="rect">
                <a:avLst/>
              </a:prstGeom>
              <a:noFill/>
            </p:spPr>
            <p:txBody>
              <a:bodyPr wrap="none" rtlCol="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prstClr val="white"/>
                    </a:solidFill>
                    <a:effectLst/>
                    <a:uLnTx/>
                    <a:uFillTx/>
                    <a:latin typeface="Calibri"/>
                  </a:rPr>
                  <a:t>Hierarchy of the process</a:t>
                </a:r>
              </a:p>
            </p:txBody>
          </p:sp>
          <p:sp>
            <p:nvSpPr>
              <p:cNvPr id="74" name="TextBox 15"/>
              <p:cNvSpPr txBox="1"/>
              <p:nvPr/>
            </p:nvSpPr>
            <p:spPr>
              <a:xfrm rot="18996785">
                <a:off x="3539900" y="1207953"/>
                <a:ext cx="2093977" cy="2093975"/>
              </a:xfrm>
              <a:prstGeom prst="rect">
                <a:avLst/>
              </a:prstGeom>
              <a:noFill/>
            </p:spPr>
            <p:txBody>
              <a:bodyPr wrap="none" rtlCol="0">
                <a:prstTxWarp prst="textArchDown">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200" b="1" i="0" u="none" strike="noStrike" kern="0" cap="none" spc="0" normalizeH="0" baseline="0" noProof="0" dirty="0" smtClean="0">
                    <a:ln>
                      <a:noFill/>
                    </a:ln>
                    <a:solidFill>
                      <a:prstClr val="white"/>
                    </a:solidFill>
                    <a:effectLst/>
                    <a:uLnTx/>
                    <a:uFillTx/>
                    <a:latin typeface="Calibri"/>
                  </a:rPr>
                  <a:t>Deep </a:t>
                </a:r>
                <a:r>
                  <a:rPr kumimoji="0" lang="hu-HU" sz="1200" b="1" i="0" u="none" strike="noStrike" kern="0" cap="none" spc="0" normalizeH="0" baseline="0" noProof="0" dirty="0" err="1" smtClean="0">
                    <a:ln>
                      <a:noFill/>
                    </a:ln>
                    <a:solidFill>
                      <a:prstClr val="white"/>
                    </a:solidFill>
                    <a:effectLst/>
                    <a:uLnTx/>
                    <a:uFillTx/>
                    <a:latin typeface="Calibri"/>
                  </a:rPr>
                  <a:t>learning</a:t>
                </a:r>
                <a:endParaRPr kumimoji="0" lang="en-US" sz="1200" b="1" i="0" u="none" strike="noStrike" kern="0" cap="none" spc="0" normalizeH="0" baseline="0" noProof="0" dirty="0" smtClean="0">
                  <a:ln>
                    <a:noFill/>
                  </a:ln>
                  <a:solidFill>
                    <a:prstClr val="white"/>
                  </a:solidFill>
                  <a:effectLst/>
                  <a:uLnTx/>
                  <a:uFillTx/>
                  <a:latin typeface="Calibri"/>
                </a:endParaRPr>
              </a:p>
            </p:txBody>
          </p:sp>
          <p:sp>
            <p:nvSpPr>
              <p:cNvPr id="75" name="TextBox 16"/>
              <p:cNvSpPr txBox="1"/>
              <p:nvPr/>
            </p:nvSpPr>
            <p:spPr>
              <a:xfrm rot="1084592">
                <a:off x="3607860" y="1263040"/>
                <a:ext cx="1992856" cy="1992856"/>
              </a:xfrm>
              <a:prstGeom prst="rect">
                <a:avLst/>
              </a:prstGeom>
              <a:noFill/>
            </p:spPr>
            <p:txBody>
              <a:bodyPr wrap="none" rtlCol="0">
                <a:prstTxWarp prst="textArch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1200" b="1" i="0" u="none" strike="noStrike" kern="0" cap="none" spc="0" normalizeH="0" baseline="0" noProof="0" dirty="0" err="1" smtClean="0">
                    <a:ln>
                      <a:noFill/>
                    </a:ln>
                    <a:solidFill>
                      <a:prstClr val="white"/>
                    </a:solidFill>
                    <a:effectLst/>
                    <a:uLnTx/>
                    <a:uFillTx/>
                    <a:latin typeface="Calibri"/>
                  </a:rPr>
                  <a:t>Sequence</a:t>
                </a:r>
                <a:r>
                  <a:rPr kumimoji="0" lang="hu-HU" sz="1200" b="1" i="0" u="none" strike="noStrike" kern="0" cap="none" spc="0" normalizeH="0" baseline="0" noProof="0" dirty="0" smtClean="0">
                    <a:ln>
                      <a:noFill/>
                    </a:ln>
                    <a:solidFill>
                      <a:prstClr val="white"/>
                    </a:solidFill>
                    <a:effectLst/>
                    <a:uLnTx/>
                    <a:uFillTx/>
                    <a:latin typeface="Calibri"/>
                  </a:rPr>
                  <a:t> mining</a:t>
                </a:r>
                <a:endParaRPr kumimoji="0" lang="en-US" sz="1200" b="1" i="0" u="none" strike="noStrike" kern="0" cap="none" spc="0" normalizeH="0" baseline="0" noProof="0" dirty="0" smtClean="0">
                  <a:ln>
                    <a:noFill/>
                  </a:ln>
                  <a:solidFill>
                    <a:prstClr val="white"/>
                  </a:solidFill>
                  <a:effectLst/>
                  <a:uLnTx/>
                  <a:uFillTx/>
                  <a:latin typeface="Calibri"/>
                </a:endParaRPr>
              </a:p>
            </p:txBody>
          </p:sp>
        </p:grpSp>
      </p:grpSp>
      <p:sp>
        <p:nvSpPr>
          <p:cNvPr id="76" name="TextBox 17"/>
          <p:cNvSpPr txBox="1"/>
          <p:nvPr/>
        </p:nvSpPr>
        <p:spPr>
          <a:xfrm>
            <a:off x="3643417" y="4938967"/>
            <a:ext cx="2556000" cy="369332"/>
          </a:xfrm>
          <a:prstGeom prst="rect">
            <a:avLst/>
          </a:prstGeom>
          <a:solidFill>
            <a:srgbClr val="4F81BD"/>
          </a:solidFill>
        </p:spPr>
        <p:txBody>
          <a:bodyPr wrap="square" lIns="91440" tIns="45720" rIns="91440" bIns="45720" rtlCol="0" anchor="b"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hu-HU" sz="1800" b="1" i="0" u="none" strike="noStrike" kern="0" cap="none" spc="0" normalizeH="0" baseline="0" noProof="0" dirty="0" err="1" smtClean="0">
                <a:ln>
                  <a:noFill/>
                </a:ln>
                <a:solidFill>
                  <a:prstClr val="white"/>
                </a:solidFill>
                <a:effectLst/>
                <a:uLnTx/>
                <a:uFillTx/>
                <a:latin typeface="Calibri"/>
              </a:rPr>
              <a:t>Discrete</a:t>
            </a:r>
            <a:r>
              <a:rPr kumimoji="0" lang="hu-HU" sz="1800" b="1" i="0" u="none" strike="noStrike" kern="0" cap="none" spc="0" normalizeH="0" baseline="0" noProof="0" dirty="0" smtClean="0">
                <a:ln>
                  <a:noFill/>
                </a:ln>
                <a:solidFill>
                  <a:prstClr val="white"/>
                </a:solidFill>
                <a:effectLst/>
                <a:uLnTx/>
                <a:uFillTx/>
                <a:latin typeface="Calibri"/>
              </a:rPr>
              <a:t> </a:t>
            </a:r>
            <a:r>
              <a:rPr kumimoji="0" lang="hu-HU" sz="1800" b="1" i="0" u="none" strike="noStrike" kern="0" cap="none" spc="0" normalizeH="0" baseline="0" noProof="0" dirty="0" err="1" smtClean="0">
                <a:ln>
                  <a:noFill/>
                </a:ln>
                <a:solidFill>
                  <a:prstClr val="white"/>
                </a:solidFill>
                <a:effectLst/>
                <a:uLnTx/>
                <a:uFillTx/>
                <a:latin typeface="Calibri"/>
              </a:rPr>
              <a:t>events</a:t>
            </a:r>
            <a:endParaRPr kumimoji="0" lang="en-US" sz="1800" b="1" i="0" u="none" strike="noStrike" kern="0" cap="none" spc="0" normalizeH="0" baseline="0" noProof="0" dirty="0" smtClean="0">
              <a:ln>
                <a:noFill/>
              </a:ln>
              <a:solidFill>
                <a:prstClr val="white"/>
              </a:solidFill>
              <a:effectLst/>
              <a:uLnTx/>
              <a:uFillTx/>
              <a:latin typeface="Calibri"/>
            </a:endParaRPr>
          </a:p>
        </p:txBody>
      </p:sp>
      <p:sp>
        <p:nvSpPr>
          <p:cNvPr id="77" name="TextBox 18"/>
          <p:cNvSpPr txBox="1"/>
          <p:nvPr/>
        </p:nvSpPr>
        <p:spPr>
          <a:xfrm>
            <a:off x="3644766" y="5308299"/>
            <a:ext cx="2556000" cy="1169551"/>
          </a:xfrm>
          <a:prstGeom prst="rect">
            <a:avLst/>
          </a:prstGeom>
          <a:solidFill>
            <a:srgbClr val="4F81BD">
              <a:alpha val="20000"/>
            </a:srgbClr>
          </a:solidFill>
        </p:spPr>
        <p:txBody>
          <a:bodyPr wrap="square" lIns="91440" tIns="45720" rIns="91440" bIns="45720"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400" b="0" i="0" u="none" strike="noStrike" kern="0" cap="none" spc="0" normalizeH="0" baseline="0" noProof="0" dirty="0" err="1" smtClean="0">
                <a:ln>
                  <a:noFill/>
                </a:ln>
                <a:solidFill>
                  <a:prstClr val="black"/>
                </a:solidFill>
                <a:effectLst/>
                <a:uLnTx/>
                <a:uFillTx/>
                <a:latin typeface="Calibri"/>
              </a:rPr>
              <a:t>State</a:t>
            </a:r>
            <a:r>
              <a:rPr kumimoji="0" lang="hu-HU" sz="1400" b="0" i="0" u="none" strike="noStrike" kern="0" cap="none" spc="0" normalizeH="0" baseline="0" noProof="0" dirty="0" smtClean="0">
                <a:ln>
                  <a:noFill/>
                </a:ln>
                <a:solidFill>
                  <a:prstClr val="black"/>
                </a:solidFill>
                <a:effectLst/>
                <a:uLnTx/>
                <a:uFillTx/>
                <a:latin typeface="Calibri"/>
              </a:rPr>
              <a:t> of </a:t>
            </a:r>
            <a:r>
              <a:rPr kumimoji="0" lang="hu-HU" sz="1400" b="0" i="0" u="none" strike="noStrike" kern="0" cap="none" spc="0" normalizeH="0" baseline="0" noProof="0" dirty="0" err="1" smtClean="0">
                <a:ln>
                  <a:noFill/>
                </a:ln>
                <a:solidFill>
                  <a:prstClr val="black"/>
                </a:solidFill>
                <a:effectLst/>
                <a:uLnTx/>
                <a:uFillTx/>
                <a:latin typeface="Calibri"/>
              </a:rPr>
              <a:t>the</a:t>
            </a:r>
            <a:r>
              <a:rPr kumimoji="0" lang="hu-HU" sz="1400" b="0" i="0" u="none" strike="noStrike" kern="0" cap="none" spc="0" normalizeH="0" baseline="0" noProof="0" dirty="0" smtClean="0">
                <a:ln>
                  <a:noFill/>
                </a:ln>
                <a:solidFill>
                  <a:prstClr val="black"/>
                </a:solidFill>
                <a:effectLst/>
                <a:uLnTx/>
                <a:uFillTx/>
                <a:latin typeface="Calibri"/>
              </a:rPr>
              <a:t> </a:t>
            </a:r>
            <a:r>
              <a:rPr kumimoji="0" lang="hu-HU" sz="1400" b="0" i="0" u="none" strike="noStrike" kern="0" cap="none" spc="0" normalizeH="0" baseline="0" noProof="0" dirty="0" err="1" smtClean="0">
                <a:ln>
                  <a:noFill/>
                </a:ln>
                <a:solidFill>
                  <a:prstClr val="black"/>
                </a:solidFill>
                <a:effectLst/>
                <a:uLnTx/>
                <a:uFillTx/>
                <a:latin typeface="Calibri"/>
              </a:rPr>
              <a:t>process</a:t>
            </a:r>
            <a:r>
              <a:rPr kumimoji="0" lang="hu-HU" sz="1400" b="0" i="0" u="none" strike="noStrike" kern="0" cap="none" spc="0" normalizeH="0" baseline="0" noProof="0" dirty="0" smtClean="0">
                <a:ln>
                  <a:noFill/>
                </a:ln>
                <a:solidFill>
                  <a:prstClr val="black"/>
                </a:solidFill>
                <a:effectLst/>
                <a:uLnTx/>
                <a:uFillTx/>
                <a:latin typeface="Calibri"/>
              </a:rPr>
              <a:t/>
            </a:r>
            <a:br>
              <a:rPr kumimoji="0" lang="hu-HU" sz="1400" b="0" i="0" u="none" strike="noStrike" kern="0" cap="none" spc="0" normalizeH="0" baseline="0" noProof="0" dirty="0" smtClean="0">
                <a:ln>
                  <a:noFill/>
                </a:ln>
                <a:solidFill>
                  <a:prstClr val="black"/>
                </a:solidFill>
                <a:effectLst/>
                <a:uLnTx/>
                <a:uFillTx/>
                <a:latin typeface="Calibri"/>
              </a:rPr>
            </a:br>
            <a:endParaRPr kumimoji="0" lang="hu-HU" sz="700" b="0" i="0" u="none" strike="noStrike" kern="0" cap="none" spc="0" normalizeH="0" baseline="0" noProof="0" dirty="0" smtClean="0">
              <a:ln>
                <a:noFill/>
              </a:ln>
              <a:solidFill>
                <a:prstClr val="black"/>
              </a:solidFill>
              <a:effectLst/>
              <a:uLnTx/>
              <a:uFillTx/>
              <a:latin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400" b="0" i="0" u="none" strike="noStrike" kern="0" cap="none" spc="0" normalizeH="0" baseline="0" noProof="0" dirty="0" err="1" smtClean="0">
                <a:ln>
                  <a:noFill/>
                </a:ln>
                <a:solidFill>
                  <a:prstClr val="black"/>
                </a:solidFill>
                <a:effectLst/>
                <a:uLnTx/>
                <a:uFillTx/>
                <a:latin typeface="Calibri"/>
              </a:rPr>
              <a:t>Frequent</a:t>
            </a:r>
            <a:r>
              <a:rPr kumimoji="0" lang="hu-HU" sz="1400" b="0" i="0" u="none" strike="noStrike" kern="0" cap="none" spc="0" normalizeH="0" baseline="0" noProof="0" dirty="0" smtClean="0">
                <a:ln>
                  <a:noFill/>
                </a:ln>
                <a:solidFill>
                  <a:prstClr val="black"/>
                </a:solidFill>
                <a:effectLst/>
                <a:uLnTx/>
                <a:uFillTx/>
                <a:latin typeface="Calibri"/>
              </a:rPr>
              <a:t> </a:t>
            </a:r>
            <a:r>
              <a:rPr kumimoji="0" lang="hu-HU" sz="1400" b="0" i="0" u="none" strike="noStrike" kern="0" cap="none" spc="0" normalizeH="0" baseline="0" noProof="0" dirty="0" err="1" smtClean="0">
                <a:ln>
                  <a:noFill/>
                </a:ln>
                <a:solidFill>
                  <a:prstClr val="black"/>
                </a:solidFill>
                <a:effectLst/>
                <a:uLnTx/>
                <a:uFillTx/>
                <a:latin typeface="Calibri"/>
              </a:rPr>
              <a:t>sequence</a:t>
            </a:r>
            <a:r>
              <a:rPr kumimoji="0" lang="hu-HU" sz="1400" b="0" i="0" u="none" strike="noStrike" kern="0" cap="none" spc="0" normalizeH="0" baseline="0" noProof="0" dirty="0" smtClean="0">
                <a:ln>
                  <a:noFill/>
                </a:ln>
                <a:solidFill>
                  <a:prstClr val="black"/>
                </a:solidFill>
                <a:effectLst/>
                <a:uLnTx/>
                <a:uFillTx/>
                <a:latin typeface="Calibri"/>
              </a:rPr>
              <a:t> </a:t>
            </a:r>
            <a:r>
              <a:rPr kumimoji="0" lang="hu-HU" sz="1400" b="0" i="0" u="none" strike="noStrike" kern="0" cap="none" spc="0" normalizeH="0" baseline="0" noProof="0" dirty="0" err="1" smtClean="0">
                <a:ln>
                  <a:noFill/>
                </a:ln>
                <a:solidFill>
                  <a:prstClr val="black"/>
                </a:solidFill>
                <a:effectLst/>
                <a:uLnTx/>
                <a:uFillTx/>
                <a:latin typeface="Calibri"/>
              </a:rPr>
              <a:t>mining</a:t>
            </a:r>
            <a:r>
              <a:rPr kumimoji="0" lang="hu-HU" sz="1400" b="0" i="0" u="none" strike="noStrike" kern="0" cap="none" spc="0" normalizeH="0" baseline="0" noProof="0" dirty="0" smtClean="0">
                <a:ln>
                  <a:noFill/>
                </a:ln>
                <a:solidFill>
                  <a:prstClr val="black"/>
                </a:solidFill>
                <a:effectLst/>
                <a:uLnTx/>
                <a:uFillTx/>
                <a:latin typeface="Calibri"/>
              </a:rPr>
              <a:t> </a:t>
            </a:r>
            <a:r>
              <a:rPr kumimoji="0" lang="hu-HU" sz="1400" b="0" i="0" u="none" strike="noStrike" kern="0" cap="none" spc="0" normalizeH="0" baseline="0" noProof="0" dirty="0" err="1" smtClean="0">
                <a:ln>
                  <a:noFill/>
                </a:ln>
                <a:solidFill>
                  <a:prstClr val="black"/>
                </a:solidFill>
                <a:effectLst/>
                <a:uLnTx/>
                <a:uFillTx/>
                <a:latin typeface="Calibri"/>
              </a:rPr>
              <a:t>for</a:t>
            </a:r>
            <a:r>
              <a:rPr kumimoji="0" lang="hu-HU" sz="1400" b="0" i="0" u="none" strike="noStrike" kern="0" cap="none" spc="0" normalizeH="0" baseline="0" noProof="0" dirty="0" smtClean="0">
                <a:ln>
                  <a:noFill/>
                </a:ln>
                <a:solidFill>
                  <a:prstClr val="black"/>
                </a:solidFill>
                <a:effectLst/>
                <a:uLnTx/>
                <a:uFillTx/>
                <a:latin typeface="Calibri"/>
              </a:rPr>
              <a:t> </a:t>
            </a:r>
            <a:r>
              <a:rPr kumimoji="0" lang="hu-HU" sz="1400" b="0" i="0" u="none" strike="noStrike" kern="0" cap="none" spc="0" normalizeH="0" baseline="0" noProof="0" dirty="0" err="1" smtClean="0">
                <a:ln>
                  <a:noFill/>
                </a:ln>
                <a:solidFill>
                  <a:prstClr val="black"/>
                </a:solidFill>
                <a:effectLst/>
                <a:uLnTx/>
                <a:uFillTx/>
                <a:latin typeface="Calibri"/>
              </a:rPr>
              <a:t>prediction</a:t>
            </a:r>
            <a:r>
              <a:rPr kumimoji="0" lang="hu-HU" sz="1400" b="0" i="0" u="none" strike="noStrike" kern="0" cap="none" spc="0" normalizeH="0" baseline="0" noProof="0" dirty="0" smtClean="0">
                <a:ln>
                  <a:noFill/>
                </a:ln>
                <a:solidFill>
                  <a:prstClr val="black"/>
                </a:solidFill>
                <a:effectLst/>
                <a:uLnTx/>
                <a:uFillTx/>
                <a:latin typeface="Calibri"/>
              </a:rPr>
              <a:t/>
            </a:r>
            <a:br>
              <a:rPr kumimoji="0" lang="hu-HU" sz="1400" b="0" i="0" u="none" strike="noStrike" kern="0" cap="none" spc="0" normalizeH="0" baseline="0" noProof="0" dirty="0" smtClean="0">
                <a:ln>
                  <a:noFill/>
                </a:ln>
                <a:solidFill>
                  <a:prstClr val="black"/>
                </a:solidFill>
                <a:effectLst/>
                <a:uLnTx/>
                <a:uFillTx/>
                <a:latin typeface="Calibri"/>
              </a:rPr>
            </a:br>
            <a:endParaRPr kumimoji="0" lang="hu-HU" sz="700" b="0" i="0" u="none" strike="noStrike" kern="0" cap="none" spc="0" normalizeH="0" baseline="0" noProof="0" dirty="0" smtClean="0">
              <a:ln>
                <a:noFill/>
              </a:ln>
              <a:solidFill>
                <a:prstClr val="black"/>
              </a:solidFill>
              <a:effectLst/>
              <a:uLnTx/>
              <a:uFillTx/>
              <a:latin typeface="Calibri"/>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u-HU" sz="1400" b="0" i="0" u="none" strike="noStrike" kern="0" cap="none" spc="0" normalizeH="0" baseline="0" noProof="0" dirty="0" smtClean="0">
                <a:ln>
                  <a:noFill/>
                </a:ln>
                <a:solidFill>
                  <a:prstClr val="black"/>
                </a:solidFill>
                <a:effectLst/>
                <a:uLnTx/>
                <a:uFillTx/>
                <a:latin typeface="Calibri"/>
              </a:rPr>
              <a:t>Alarm – operator </a:t>
            </a:r>
            <a:r>
              <a:rPr kumimoji="0" lang="hu-HU" sz="1400" b="0" i="0" u="none" strike="noStrike" kern="0" cap="none" spc="0" normalizeH="0" baseline="0" noProof="0" dirty="0" err="1" smtClean="0">
                <a:ln>
                  <a:noFill/>
                </a:ln>
                <a:solidFill>
                  <a:prstClr val="black"/>
                </a:solidFill>
                <a:effectLst/>
                <a:uLnTx/>
                <a:uFillTx/>
                <a:latin typeface="Calibri"/>
              </a:rPr>
              <a:t>interactions</a:t>
            </a:r>
            <a:endParaRPr kumimoji="0" lang="en-US" sz="1400" b="0" i="0" u="none" strike="noStrike" kern="0" cap="none" spc="0" normalizeH="0" baseline="0" noProof="0" dirty="0" smtClean="0">
              <a:ln>
                <a:noFill/>
              </a:ln>
              <a:solidFill>
                <a:prstClr val="black"/>
              </a:solidFill>
              <a:effectLst/>
              <a:uLnTx/>
              <a:uFillTx/>
              <a:latin typeface="Calibri"/>
            </a:endParaRPr>
          </a:p>
        </p:txBody>
      </p:sp>
      <p:sp>
        <p:nvSpPr>
          <p:cNvPr id="78" name="TextBox 19"/>
          <p:cNvSpPr txBox="1"/>
          <p:nvPr/>
        </p:nvSpPr>
        <p:spPr>
          <a:xfrm>
            <a:off x="6515930" y="4938967"/>
            <a:ext cx="2556000" cy="369332"/>
          </a:xfrm>
          <a:prstGeom prst="rect">
            <a:avLst/>
          </a:prstGeom>
          <a:solidFill>
            <a:srgbClr val="93CDDD"/>
          </a:solidFill>
        </p:spPr>
        <p:txBody>
          <a:bodyPr wrap="square" lIns="91440" tIns="45720" rIns="91440" bIns="45720" rtlCol="0" anchor="b" anchorCtr="0">
            <a:spAutoFit/>
          </a:bodyPr>
          <a:lstStyle/>
          <a:p>
            <a:r>
              <a:rPr lang="hu-HU" b="1" dirty="0" smtClean="0">
                <a:solidFill>
                  <a:prstClr val="white"/>
                </a:solidFill>
                <a:latin typeface="Calibri"/>
              </a:rPr>
              <a:t>Deep </a:t>
            </a:r>
            <a:r>
              <a:rPr lang="hu-HU" b="1" dirty="0" err="1" smtClean="0">
                <a:solidFill>
                  <a:prstClr val="white"/>
                </a:solidFill>
                <a:latin typeface="Calibri"/>
              </a:rPr>
              <a:t>learning</a:t>
            </a:r>
            <a:endParaRPr lang="en-US" b="1" dirty="0">
              <a:solidFill>
                <a:prstClr val="white"/>
              </a:solidFill>
              <a:latin typeface="Calibri"/>
            </a:endParaRPr>
          </a:p>
        </p:txBody>
      </p:sp>
      <p:sp>
        <p:nvSpPr>
          <p:cNvPr id="79" name="TextBox 20"/>
          <p:cNvSpPr txBox="1"/>
          <p:nvPr/>
        </p:nvSpPr>
        <p:spPr>
          <a:xfrm>
            <a:off x="6515930" y="5308299"/>
            <a:ext cx="2556000" cy="1169551"/>
          </a:xfrm>
          <a:prstGeom prst="rect">
            <a:avLst/>
          </a:prstGeom>
          <a:solidFill>
            <a:srgbClr val="6493A2">
              <a:alpha val="20000"/>
            </a:srgbClr>
          </a:solidFill>
        </p:spPr>
        <p:txBody>
          <a:bodyPr wrap="square" lIns="91440" tIns="45720" rIns="91440" bIns="45720" rtlCol="0">
            <a:spAutoFit/>
          </a:bodyPr>
          <a:lstStyle/>
          <a:p>
            <a:pPr marL="171450" indent="-171450">
              <a:buFont typeface="Arial" panose="020B0604020202020204" pitchFamily="34" charset="0"/>
              <a:buChar char="•"/>
            </a:pPr>
            <a:r>
              <a:rPr lang="hu-HU" sz="1400" dirty="0" err="1" smtClean="0">
                <a:solidFill>
                  <a:prstClr val="black"/>
                </a:solidFill>
                <a:latin typeface="Calibri"/>
              </a:rPr>
              <a:t>Root</a:t>
            </a:r>
            <a:r>
              <a:rPr lang="hu-HU" sz="1400" dirty="0" smtClean="0">
                <a:solidFill>
                  <a:prstClr val="black"/>
                </a:solidFill>
                <a:latin typeface="Calibri"/>
              </a:rPr>
              <a:t> </a:t>
            </a:r>
            <a:r>
              <a:rPr lang="hu-HU" sz="1400" dirty="0" err="1" smtClean="0">
                <a:solidFill>
                  <a:prstClr val="black"/>
                </a:solidFill>
                <a:latin typeface="Calibri"/>
              </a:rPr>
              <a:t>cause</a:t>
            </a:r>
            <a:r>
              <a:rPr lang="hu-HU" sz="1400" dirty="0" smtClean="0">
                <a:solidFill>
                  <a:prstClr val="black"/>
                </a:solidFill>
                <a:latin typeface="Calibri"/>
              </a:rPr>
              <a:t> </a:t>
            </a:r>
            <a:r>
              <a:rPr lang="hu-HU" sz="1400" dirty="0" err="1" smtClean="0">
                <a:solidFill>
                  <a:prstClr val="black"/>
                </a:solidFill>
                <a:latin typeface="Calibri"/>
              </a:rPr>
              <a:t>analysis</a:t>
            </a:r>
            <a:r>
              <a:rPr lang="hu-HU" sz="1400" dirty="0" smtClean="0">
                <a:solidFill>
                  <a:prstClr val="black"/>
                </a:solidFill>
                <a:latin typeface="Calibri"/>
              </a:rPr>
              <a:t/>
            </a:r>
            <a:br>
              <a:rPr lang="hu-HU" sz="1400" dirty="0" smtClean="0">
                <a:solidFill>
                  <a:prstClr val="black"/>
                </a:solidFill>
                <a:latin typeface="Calibri"/>
              </a:rPr>
            </a:br>
            <a:endParaRPr lang="hu-HU" sz="700" dirty="0" smtClean="0">
              <a:solidFill>
                <a:prstClr val="black"/>
              </a:solidFill>
              <a:latin typeface="Calibri"/>
            </a:endParaRPr>
          </a:p>
          <a:p>
            <a:pPr marL="171450" indent="-171450">
              <a:buFont typeface="Arial" panose="020B0604020202020204" pitchFamily="34" charset="0"/>
              <a:buChar char="•"/>
            </a:pPr>
            <a:r>
              <a:rPr lang="hu-HU" sz="1400" dirty="0" err="1" smtClean="0">
                <a:solidFill>
                  <a:prstClr val="black"/>
                </a:solidFill>
                <a:latin typeface="Calibri"/>
              </a:rPr>
              <a:t>Event</a:t>
            </a:r>
            <a:r>
              <a:rPr lang="hu-HU" sz="1400" dirty="0" smtClean="0">
                <a:solidFill>
                  <a:prstClr val="black"/>
                </a:solidFill>
                <a:latin typeface="Calibri"/>
              </a:rPr>
              <a:t> </a:t>
            </a:r>
            <a:r>
              <a:rPr lang="hu-HU" sz="1400" dirty="0" err="1" smtClean="0">
                <a:solidFill>
                  <a:prstClr val="black"/>
                </a:solidFill>
                <a:latin typeface="Calibri"/>
              </a:rPr>
              <a:t>prediction</a:t>
            </a:r>
            <a:r>
              <a:rPr lang="hu-HU" sz="1400" dirty="0">
                <a:solidFill>
                  <a:prstClr val="black"/>
                </a:solidFill>
                <a:latin typeface="Calibri"/>
              </a:rPr>
              <a:t/>
            </a:r>
            <a:br>
              <a:rPr lang="hu-HU" sz="1400" dirty="0">
                <a:solidFill>
                  <a:prstClr val="black"/>
                </a:solidFill>
                <a:latin typeface="Calibri"/>
              </a:rPr>
            </a:br>
            <a:endParaRPr lang="hu-HU" sz="700" dirty="0" smtClean="0">
              <a:solidFill>
                <a:prstClr val="black"/>
              </a:solidFill>
              <a:latin typeface="Calibri"/>
            </a:endParaRPr>
          </a:p>
          <a:p>
            <a:pPr marL="171450" indent="-171450">
              <a:buFont typeface="Arial" panose="020B0604020202020204" pitchFamily="34" charset="0"/>
              <a:buChar char="•"/>
            </a:pPr>
            <a:r>
              <a:rPr lang="hu-HU" sz="1400" dirty="0" err="1" smtClean="0">
                <a:solidFill>
                  <a:prstClr val="black"/>
                </a:solidFill>
                <a:latin typeface="Calibri"/>
              </a:rPr>
              <a:t>Visualisation</a:t>
            </a:r>
            <a:r>
              <a:rPr lang="hu-HU" sz="1400" dirty="0" smtClean="0">
                <a:solidFill>
                  <a:prstClr val="black"/>
                </a:solidFill>
                <a:latin typeface="Calibri"/>
              </a:rPr>
              <a:t> </a:t>
            </a:r>
            <a:r>
              <a:rPr lang="hu-HU" sz="1400" dirty="0" err="1" smtClean="0">
                <a:solidFill>
                  <a:prstClr val="black"/>
                </a:solidFill>
                <a:latin typeface="Calibri"/>
              </a:rPr>
              <a:t>for</a:t>
            </a:r>
            <a:r>
              <a:rPr lang="hu-HU" sz="1400" dirty="0" smtClean="0">
                <a:solidFill>
                  <a:prstClr val="black"/>
                </a:solidFill>
                <a:latin typeface="Calibri"/>
              </a:rPr>
              <a:t> </a:t>
            </a:r>
            <a:r>
              <a:rPr lang="hu-HU" sz="1400" dirty="0" err="1" smtClean="0">
                <a:solidFill>
                  <a:prstClr val="black"/>
                </a:solidFill>
                <a:latin typeface="Calibri"/>
              </a:rPr>
              <a:t>interpretability</a:t>
            </a:r>
            <a:endParaRPr lang="en-US" sz="1400" dirty="0">
              <a:solidFill>
                <a:prstClr val="black"/>
              </a:solidFill>
              <a:latin typeface="Calibri"/>
            </a:endParaRPr>
          </a:p>
        </p:txBody>
      </p:sp>
      <p:sp>
        <p:nvSpPr>
          <p:cNvPr id="80" name="TextBox 21"/>
          <p:cNvSpPr txBox="1"/>
          <p:nvPr/>
        </p:nvSpPr>
        <p:spPr>
          <a:xfrm>
            <a:off x="9387095" y="4938967"/>
            <a:ext cx="2556000" cy="369332"/>
          </a:xfrm>
          <a:prstGeom prst="rect">
            <a:avLst/>
          </a:prstGeom>
          <a:solidFill>
            <a:srgbClr val="00B0F0"/>
          </a:solidFill>
        </p:spPr>
        <p:txBody>
          <a:bodyPr wrap="square" lIns="91440" tIns="45720" rIns="91440" bIns="45720" rtlCol="0" anchor="b" anchorCtr="0">
            <a:spAutoFit/>
          </a:bodyPr>
          <a:lstStyle/>
          <a:p>
            <a:r>
              <a:rPr lang="hu-HU" b="1" dirty="0" err="1" smtClean="0">
                <a:solidFill>
                  <a:prstClr val="white"/>
                </a:solidFill>
                <a:latin typeface="Calibri"/>
              </a:rPr>
              <a:t>Hierarchy</a:t>
            </a:r>
            <a:r>
              <a:rPr lang="hu-HU" b="1" dirty="0" smtClean="0">
                <a:solidFill>
                  <a:prstClr val="white"/>
                </a:solidFill>
                <a:latin typeface="Calibri"/>
              </a:rPr>
              <a:t> of </a:t>
            </a:r>
            <a:r>
              <a:rPr lang="hu-HU" b="1" dirty="0" err="1" smtClean="0">
                <a:solidFill>
                  <a:prstClr val="white"/>
                </a:solidFill>
                <a:latin typeface="Calibri"/>
              </a:rPr>
              <a:t>the</a:t>
            </a:r>
            <a:r>
              <a:rPr lang="hu-HU" b="1" dirty="0" smtClean="0">
                <a:solidFill>
                  <a:prstClr val="white"/>
                </a:solidFill>
                <a:latin typeface="Calibri"/>
              </a:rPr>
              <a:t> </a:t>
            </a:r>
            <a:r>
              <a:rPr lang="hu-HU" b="1" dirty="0" err="1" smtClean="0">
                <a:solidFill>
                  <a:prstClr val="white"/>
                </a:solidFill>
                <a:latin typeface="Calibri"/>
              </a:rPr>
              <a:t>process</a:t>
            </a:r>
            <a:endParaRPr lang="en-US" b="1" dirty="0">
              <a:solidFill>
                <a:prstClr val="white"/>
              </a:solidFill>
              <a:latin typeface="Calibri"/>
            </a:endParaRPr>
          </a:p>
        </p:txBody>
      </p:sp>
      <p:sp>
        <p:nvSpPr>
          <p:cNvPr id="81" name="TextBox 22"/>
          <p:cNvSpPr txBox="1"/>
          <p:nvPr/>
        </p:nvSpPr>
        <p:spPr>
          <a:xfrm>
            <a:off x="9388443" y="5308299"/>
            <a:ext cx="2556000" cy="1154162"/>
          </a:xfrm>
          <a:prstGeom prst="rect">
            <a:avLst/>
          </a:prstGeom>
          <a:solidFill>
            <a:srgbClr val="DDE3F3">
              <a:alpha val="20000"/>
            </a:srgbClr>
          </a:solidFill>
        </p:spPr>
        <p:txBody>
          <a:bodyPr wrap="square" lIns="91440" tIns="45720" rIns="91440" bIns="45720" rtlCol="0">
            <a:spAutoFit/>
          </a:bodyPr>
          <a:lstStyle/>
          <a:p>
            <a:pPr marL="171450" indent="-171450">
              <a:buFont typeface="Arial" panose="020B0604020202020204" pitchFamily="34" charset="0"/>
              <a:buChar char="•"/>
            </a:pPr>
            <a:r>
              <a:rPr lang="hu-HU" sz="1400" dirty="0" err="1" smtClean="0">
                <a:solidFill>
                  <a:prstClr val="black"/>
                </a:solidFill>
                <a:latin typeface="Calibri"/>
              </a:rPr>
              <a:t>Structural</a:t>
            </a:r>
            <a:r>
              <a:rPr lang="hu-HU" sz="1400" dirty="0" smtClean="0">
                <a:solidFill>
                  <a:prstClr val="black"/>
                </a:solidFill>
                <a:latin typeface="Calibri"/>
              </a:rPr>
              <a:t> </a:t>
            </a:r>
            <a:r>
              <a:rPr lang="hu-HU" sz="1400" dirty="0" err="1">
                <a:solidFill>
                  <a:prstClr val="black"/>
                </a:solidFill>
                <a:latin typeface="Calibri"/>
              </a:rPr>
              <a:t>p</a:t>
            </a:r>
            <a:r>
              <a:rPr lang="hu-HU" sz="1400" dirty="0" err="1" smtClean="0">
                <a:solidFill>
                  <a:prstClr val="black"/>
                </a:solidFill>
                <a:latin typeface="Calibri"/>
              </a:rPr>
              <a:t>rocess</a:t>
            </a:r>
            <a:r>
              <a:rPr lang="hu-HU" sz="1400" dirty="0" smtClean="0">
                <a:solidFill>
                  <a:prstClr val="black"/>
                </a:solidFill>
                <a:latin typeface="Calibri"/>
              </a:rPr>
              <a:t> </a:t>
            </a:r>
            <a:r>
              <a:rPr lang="hu-HU" sz="1400" dirty="0" err="1" smtClean="0">
                <a:solidFill>
                  <a:prstClr val="black"/>
                </a:solidFill>
                <a:latin typeface="Calibri"/>
              </a:rPr>
              <a:t>models</a:t>
            </a:r>
            <a:r>
              <a:rPr lang="hu-HU" sz="1400" dirty="0" smtClean="0">
                <a:solidFill>
                  <a:prstClr val="black"/>
                </a:solidFill>
                <a:latin typeface="Calibri"/>
              </a:rPr>
              <a:t/>
            </a:r>
            <a:br>
              <a:rPr lang="hu-HU" sz="1400" dirty="0" smtClean="0">
                <a:solidFill>
                  <a:prstClr val="black"/>
                </a:solidFill>
                <a:latin typeface="Calibri"/>
              </a:rPr>
            </a:br>
            <a:endParaRPr lang="hu-HU" sz="600" dirty="0" smtClean="0">
              <a:solidFill>
                <a:prstClr val="black"/>
              </a:solidFill>
              <a:latin typeface="Calibri"/>
            </a:endParaRPr>
          </a:p>
          <a:p>
            <a:pPr marL="171450" indent="-171450">
              <a:buFont typeface="Arial" panose="020B0604020202020204" pitchFamily="34" charset="0"/>
              <a:buChar char="•"/>
            </a:pPr>
            <a:r>
              <a:rPr lang="hu-HU" sz="1400" dirty="0" err="1" smtClean="0">
                <a:solidFill>
                  <a:prstClr val="black"/>
                </a:solidFill>
                <a:latin typeface="Calibri"/>
              </a:rPr>
              <a:t>Helps</a:t>
            </a:r>
            <a:r>
              <a:rPr lang="hu-HU" sz="1400" dirty="0" smtClean="0">
                <a:solidFill>
                  <a:prstClr val="black"/>
                </a:solidFill>
                <a:latin typeface="Calibri"/>
              </a:rPr>
              <a:t> </a:t>
            </a:r>
            <a:r>
              <a:rPr lang="hu-HU" sz="1400" dirty="0" err="1" smtClean="0">
                <a:solidFill>
                  <a:prstClr val="black"/>
                </a:solidFill>
                <a:latin typeface="Calibri"/>
              </a:rPr>
              <a:t>the</a:t>
            </a:r>
            <a:r>
              <a:rPr lang="hu-HU" sz="1400" dirty="0" smtClean="0">
                <a:solidFill>
                  <a:prstClr val="black"/>
                </a:solidFill>
                <a:latin typeface="Calibri"/>
              </a:rPr>
              <a:t> </a:t>
            </a:r>
            <a:r>
              <a:rPr lang="hu-HU" sz="1400" dirty="0" err="1" smtClean="0">
                <a:solidFill>
                  <a:prstClr val="black"/>
                </a:solidFill>
                <a:latin typeface="Calibri"/>
              </a:rPr>
              <a:t>freq</a:t>
            </a:r>
            <a:r>
              <a:rPr lang="hu-HU" sz="1400" dirty="0" smtClean="0">
                <a:solidFill>
                  <a:prstClr val="black"/>
                </a:solidFill>
                <a:latin typeface="Calibri"/>
              </a:rPr>
              <a:t>. </a:t>
            </a:r>
            <a:r>
              <a:rPr lang="hu-HU" sz="1400" dirty="0" err="1" smtClean="0">
                <a:solidFill>
                  <a:prstClr val="black"/>
                </a:solidFill>
                <a:latin typeface="Calibri"/>
              </a:rPr>
              <a:t>seq</a:t>
            </a:r>
            <a:r>
              <a:rPr lang="hu-HU" sz="1400" dirty="0" smtClean="0">
                <a:solidFill>
                  <a:prstClr val="black"/>
                </a:solidFill>
                <a:latin typeface="Calibri"/>
              </a:rPr>
              <a:t>. </a:t>
            </a:r>
            <a:r>
              <a:rPr lang="hu-HU" sz="1400" dirty="0" err="1" smtClean="0">
                <a:solidFill>
                  <a:prstClr val="black"/>
                </a:solidFill>
                <a:latin typeface="Calibri"/>
              </a:rPr>
              <a:t>mining</a:t>
            </a:r>
            <a:r>
              <a:rPr lang="hu-HU" sz="1400" dirty="0" smtClean="0">
                <a:solidFill>
                  <a:prstClr val="black"/>
                </a:solidFill>
                <a:latin typeface="Calibri"/>
              </a:rPr>
              <a:t/>
            </a:r>
            <a:br>
              <a:rPr lang="hu-HU" sz="1400" dirty="0" smtClean="0">
                <a:solidFill>
                  <a:prstClr val="black"/>
                </a:solidFill>
                <a:latin typeface="Calibri"/>
              </a:rPr>
            </a:br>
            <a:endParaRPr lang="hu-HU" sz="700" dirty="0" smtClean="0">
              <a:solidFill>
                <a:prstClr val="black"/>
              </a:solidFill>
              <a:latin typeface="Calibri"/>
            </a:endParaRPr>
          </a:p>
          <a:p>
            <a:pPr marL="171450" indent="-171450">
              <a:buFont typeface="Arial" panose="020B0604020202020204" pitchFamily="34" charset="0"/>
              <a:buChar char="•"/>
            </a:pPr>
            <a:r>
              <a:rPr lang="hu-HU" sz="1400" dirty="0" smtClean="0">
                <a:solidFill>
                  <a:prstClr val="black"/>
                </a:solidFill>
                <a:latin typeface="Calibri"/>
              </a:rPr>
              <a:t>Monitoring </a:t>
            </a:r>
            <a:r>
              <a:rPr lang="hu-HU" sz="1400" dirty="0" err="1" smtClean="0">
                <a:solidFill>
                  <a:prstClr val="black"/>
                </a:solidFill>
                <a:latin typeface="Calibri"/>
              </a:rPr>
              <a:t>the</a:t>
            </a:r>
            <a:r>
              <a:rPr lang="hu-HU" sz="1400" dirty="0" smtClean="0">
                <a:solidFill>
                  <a:prstClr val="black"/>
                </a:solidFill>
                <a:latin typeface="Calibri"/>
              </a:rPr>
              <a:t> </a:t>
            </a:r>
            <a:r>
              <a:rPr lang="hu-HU" sz="1400" dirty="0" err="1" smtClean="0">
                <a:solidFill>
                  <a:prstClr val="black"/>
                </a:solidFill>
                <a:latin typeface="Calibri"/>
              </a:rPr>
              <a:t>spillover</a:t>
            </a:r>
            <a:r>
              <a:rPr lang="hu-HU" sz="1400" dirty="0" smtClean="0">
                <a:solidFill>
                  <a:prstClr val="black"/>
                </a:solidFill>
                <a:latin typeface="Calibri"/>
              </a:rPr>
              <a:t> of </a:t>
            </a:r>
            <a:r>
              <a:rPr lang="hu-HU" sz="1400" dirty="0" err="1" smtClean="0">
                <a:solidFill>
                  <a:prstClr val="black"/>
                </a:solidFill>
                <a:latin typeface="Calibri"/>
              </a:rPr>
              <a:t>malfunctions</a:t>
            </a:r>
            <a:endParaRPr lang="en-US" sz="1400" dirty="0">
              <a:solidFill>
                <a:prstClr val="black"/>
              </a:solidFill>
              <a:latin typeface="Calibri"/>
            </a:endParaRPr>
          </a:p>
        </p:txBody>
      </p:sp>
      <p:cxnSp>
        <p:nvCxnSpPr>
          <p:cNvPr id="82" name="Elbow Connector 34"/>
          <p:cNvCxnSpPr>
            <a:stCxn id="76" idx="0"/>
            <a:endCxn id="80" idx="0"/>
          </p:cNvCxnSpPr>
          <p:nvPr/>
        </p:nvCxnSpPr>
        <p:spPr>
          <a:xfrm rot="5400000" flipH="1" flipV="1">
            <a:off x="7793256" y="2067128"/>
            <a:ext cx="12700" cy="5743678"/>
          </a:xfrm>
          <a:prstGeom prst="bentConnector3">
            <a:avLst>
              <a:gd name="adj1" fmla="val 1800000"/>
            </a:avLst>
          </a:prstGeom>
          <a:noFill/>
          <a:ln w="12700" cap="flat" cmpd="sng" algn="ctr">
            <a:solidFill>
              <a:sysClr val="window" lastClr="FFFFFF">
                <a:lumMod val="50000"/>
                <a:alpha val="45000"/>
              </a:sysClr>
            </a:solidFill>
            <a:prstDash val="solid"/>
          </a:ln>
          <a:effectLst/>
        </p:spPr>
      </p:cxnSp>
      <p:cxnSp>
        <p:nvCxnSpPr>
          <p:cNvPr id="83" name="Straight Connector 45"/>
          <p:cNvCxnSpPr>
            <a:stCxn id="65" idx="4"/>
            <a:endCxn id="78" idx="0"/>
          </p:cNvCxnSpPr>
          <p:nvPr/>
        </p:nvCxnSpPr>
        <p:spPr>
          <a:xfrm>
            <a:off x="7792787" y="4384700"/>
            <a:ext cx="1143" cy="554267"/>
          </a:xfrm>
          <a:prstGeom prst="line">
            <a:avLst/>
          </a:prstGeom>
          <a:noFill/>
          <a:ln w="12700" cap="flat" cmpd="sng" algn="ctr">
            <a:solidFill>
              <a:sysClr val="window" lastClr="FFFFFF">
                <a:lumMod val="50000"/>
                <a:alpha val="45000"/>
              </a:sysClr>
            </a:solidFill>
            <a:prstDash val="solid"/>
          </a:ln>
          <a:effectLst/>
        </p:spPr>
      </p:cxnSp>
      <p:sp>
        <p:nvSpPr>
          <p:cNvPr id="84" name="Rectangle 46"/>
          <p:cNvSpPr/>
          <p:nvPr/>
        </p:nvSpPr>
        <p:spPr>
          <a:xfrm>
            <a:off x="7010427" y="2647467"/>
            <a:ext cx="1546576" cy="821763"/>
          </a:xfrm>
          <a:prstGeom prst="rect">
            <a:avLst/>
          </a:prstGeom>
        </p:spPr>
        <p:txBody>
          <a:bodyPr wrap="square" lIns="0" tIns="0" rIns="0" bIns="0">
            <a:spAutoFit/>
          </a:bodyPr>
          <a:lstStyle/>
          <a:p>
            <a:pPr algn="ctr">
              <a:lnSpc>
                <a:spcPct val="89000"/>
              </a:lnSpc>
            </a:pPr>
            <a:r>
              <a:rPr lang="hu-HU" sz="2000" dirty="0" err="1" smtClean="0">
                <a:solidFill>
                  <a:prstClr val="black"/>
                </a:solidFill>
                <a:latin typeface="Calibri"/>
              </a:rPr>
              <a:t>Discrete</a:t>
            </a:r>
            <a:r>
              <a:rPr lang="hu-HU" sz="2000" dirty="0" smtClean="0">
                <a:solidFill>
                  <a:prstClr val="black"/>
                </a:solidFill>
                <a:latin typeface="Calibri"/>
              </a:rPr>
              <a:t> </a:t>
            </a:r>
            <a:r>
              <a:rPr lang="hu-HU" sz="2000" dirty="0" err="1" smtClean="0">
                <a:solidFill>
                  <a:prstClr val="black"/>
                </a:solidFill>
                <a:latin typeface="Calibri"/>
              </a:rPr>
              <a:t>events</a:t>
            </a:r>
            <a:r>
              <a:rPr lang="hu-HU" sz="2000" dirty="0" smtClean="0">
                <a:solidFill>
                  <a:prstClr val="black"/>
                </a:solidFill>
                <a:latin typeface="Calibri"/>
              </a:rPr>
              <a:t> and </a:t>
            </a:r>
            <a:r>
              <a:rPr lang="hu-HU" sz="2000" dirty="0" err="1" smtClean="0">
                <a:solidFill>
                  <a:prstClr val="black"/>
                </a:solidFill>
                <a:latin typeface="Calibri"/>
              </a:rPr>
              <a:t>states</a:t>
            </a:r>
            <a:endParaRPr lang="en-US" sz="1400" dirty="0">
              <a:solidFill>
                <a:prstClr val="black"/>
              </a:solidFill>
              <a:latin typeface="Calibri"/>
            </a:endParaRPr>
          </a:p>
        </p:txBody>
      </p:sp>
      <p:cxnSp>
        <p:nvCxnSpPr>
          <p:cNvPr id="85" name="Egyenes összekötő nyíllal 84"/>
          <p:cNvCxnSpPr>
            <a:endCxn id="86" idx="3"/>
          </p:cNvCxnSpPr>
          <p:nvPr/>
        </p:nvCxnSpPr>
        <p:spPr>
          <a:xfrm flipH="1">
            <a:off x="5629904" y="3060985"/>
            <a:ext cx="830239" cy="1"/>
          </a:xfrm>
          <a:prstGeom prst="straightConnector1">
            <a:avLst/>
          </a:prstGeom>
          <a:noFill/>
          <a:ln w="28575" cap="flat" cmpd="sng" algn="ctr">
            <a:solidFill>
              <a:srgbClr val="4F81BD">
                <a:shade val="95000"/>
                <a:satMod val="105000"/>
              </a:srgbClr>
            </a:solidFill>
            <a:prstDash val="solid"/>
            <a:tailEnd type="triangle"/>
          </a:ln>
          <a:effectLst/>
        </p:spPr>
      </p:cxnSp>
      <p:sp>
        <p:nvSpPr>
          <p:cNvPr id="86" name="Rectangle 46"/>
          <p:cNvSpPr/>
          <p:nvPr/>
        </p:nvSpPr>
        <p:spPr>
          <a:xfrm>
            <a:off x="4426260" y="2841823"/>
            <a:ext cx="1203644" cy="438325"/>
          </a:xfrm>
          <a:prstGeom prst="rect">
            <a:avLst/>
          </a:prstGeom>
        </p:spPr>
        <p:txBody>
          <a:bodyPr wrap="square" lIns="0" tIns="0" rIns="0" bIns="0">
            <a:spAutoFit/>
          </a:bodyPr>
          <a:lstStyle/>
          <a:p>
            <a:pPr algn="ctr">
              <a:lnSpc>
                <a:spcPct val="89000"/>
              </a:lnSpc>
            </a:pPr>
            <a:r>
              <a:rPr lang="hu-HU" sz="1600" dirty="0" err="1" smtClean="0">
                <a:solidFill>
                  <a:prstClr val="black"/>
                </a:solidFill>
                <a:latin typeface="Calibri"/>
              </a:rPr>
              <a:t>Root</a:t>
            </a:r>
            <a:r>
              <a:rPr lang="hu-HU" sz="1600" dirty="0" smtClean="0">
                <a:solidFill>
                  <a:prstClr val="black"/>
                </a:solidFill>
                <a:latin typeface="Calibri"/>
              </a:rPr>
              <a:t> </a:t>
            </a:r>
            <a:r>
              <a:rPr lang="hu-HU" sz="1600" dirty="0" err="1" smtClean="0">
                <a:solidFill>
                  <a:prstClr val="black"/>
                </a:solidFill>
                <a:latin typeface="Calibri"/>
              </a:rPr>
              <a:t>cause</a:t>
            </a:r>
            <a:r>
              <a:rPr lang="hu-HU" sz="1600" dirty="0" smtClean="0">
                <a:solidFill>
                  <a:prstClr val="black"/>
                </a:solidFill>
                <a:latin typeface="Calibri"/>
              </a:rPr>
              <a:t> </a:t>
            </a:r>
            <a:r>
              <a:rPr lang="hu-HU" sz="1600" dirty="0" err="1" smtClean="0">
                <a:solidFill>
                  <a:prstClr val="black"/>
                </a:solidFill>
                <a:latin typeface="Calibri"/>
              </a:rPr>
              <a:t>analysis</a:t>
            </a:r>
            <a:endParaRPr lang="en-US" sz="1100" dirty="0">
              <a:solidFill>
                <a:prstClr val="black"/>
              </a:solidFill>
              <a:latin typeface="Calibri"/>
            </a:endParaRPr>
          </a:p>
        </p:txBody>
      </p:sp>
      <p:sp>
        <p:nvSpPr>
          <p:cNvPr id="87" name="Rectangle 46"/>
          <p:cNvSpPr/>
          <p:nvPr/>
        </p:nvSpPr>
        <p:spPr>
          <a:xfrm>
            <a:off x="10374831" y="2081228"/>
            <a:ext cx="1203644" cy="438325"/>
          </a:xfrm>
          <a:prstGeom prst="rect">
            <a:avLst/>
          </a:prstGeom>
        </p:spPr>
        <p:txBody>
          <a:bodyPr wrap="square" lIns="0" tIns="0" rIns="0" bIns="0">
            <a:spAutoFit/>
          </a:bodyPr>
          <a:lstStyle/>
          <a:p>
            <a:pPr algn="ctr">
              <a:lnSpc>
                <a:spcPct val="89000"/>
              </a:lnSpc>
            </a:pPr>
            <a:r>
              <a:rPr lang="hu-HU" sz="1600" dirty="0" err="1" smtClean="0">
                <a:solidFill>
                  <a:prstClr val="black"/>
                </a:solidFill>
                <a:latin typeface="Calibri"/>
              </a:rPr>
              <a:t>Event</a:t>
            </a:r>
            <a:r>
              <a:rPr lang="hu-HU" sz="1600" dirty="0" smtClean="0">
                <a:solidFill>
                  <a:prstClr val="black"/>
                </a:solidFill>
                <a:latin typeface="Calibri"/>
              </a:rPr>
              <a:t> (</a:t>
            </a:r>
            <a:r>
              <a:rPr lang="hu-HU" sz="1600" dirty="0" err="1" smtClean="0">
                <a:solidFill>
                  <a:prstClr val="black"/>
                </a:solidFill>
                <a:latin typeface="Calibri"/>
              </a:rPr>
              <a:t>failure</a:t>
            </a:r>
            <a:r>
              <a:rPr lang="hu-HU" sz="1600" dirty="0" smtClean="0">
                <a:solidFill>
                  <a:prstClr val="black"/>
                </a:solidFill>
                <a:latin typeface="Calibri"/>
              </a:rPr>
              <a:t>) </a:t>
            </a:r>
            <a:r>
              <a:rPr lang="hu-HU" sz="1600" dirty="0" err="1" smtClean="0">
                <a:solidFill>
                  <a:prstClr val="black"/>
                </a:solidFill>
                <a:latin typeface="Calibri"/>
              </a:rPr>
              <a:t>prediction</a:t>
            </a:r>
            <a:endParaRPr lang="en-US" sz="1100" dirty="0">
              <a:solidFill>
                <a:prstClr val="black"/>
              </a:solidFill>
              <a:latin typeface="Calibri"/>
            </a:endParaRPr>
          </a:p>
        </p:txBody>
      </p:sp>
      <p:sp>
        <p:nvSpPr>
          <p:cNvPr id="88" name="Rectangle 46"/>
          <p:cNvSpPr/>
          <p:nvPr/>
        </p:nvSpPr>
        <p:spPr>
          <a:xfrm>
            <a:off x="10374831" y="3683446"/>
            <a:ext cx="1203644" cy="657488"/>
          </a:xfrm>
          <a:prstGeom prst="rect">
            <a:avLst/>
          </a:prstGeom>
        </p:spPr>
        <p:txBody>
          <a:bodyPr wrap="square" lIns="0" tIns="0" rIns="0" bIns="0">
            <a:spAutoFit/>
          </a:bodyPr>
          <a:lstStyle/>
          <a:p>
            <a:pPr algn="ctr">
              <a:lnSpc>
                <a:spcPct val="89000"/>
              </a:lnSpc>
            </a:pPr>
            <a:r>
              <a:rPr lang="hu-HU" sz="1600" dirty="0" smtClean="0">
                <a:solidFill>
                  <a:prstClr val="black"/>
                </a:solidFill>
                <a:latin typeface="Calibri"/>
              </a:rPr>
              <a:t>Alarm </a:t>
            </a:r>
            <a:r>
              <a:rPr lang="hu-HU" sz="1600" dirty="0" err="1" smtClean="0">
                <a:solidFill>
                  <a:prstClr val="black"/>
                </a:solidFill>
                <a:latin typeface="Calibri"/>
              </a:rPr>
              <a:t>suppression</a:t>
            </a:r>
            <a:r>
              <a:rPr lang="en-US" sz="1600" dirty="0">
                <a:solidFill>
                  <a:prstClr val="black"/>
                </a:solidFill>
                <a:latin typeface="Calibri"/>
              </a:rPr>
              <a:t> </a:t>
            </a:r>
            <a:r>
              <a:rPr lang="en-US" sz="1600" dirty="0" smtClean="0">
                <a:solidFill>
                  <a:prstClr val="black"/>
                </a:solidFill>
                <a:latin typeface="Calibri"/>
              </a:rPr>
              <a:t>/ automation</a:t>
            </a:r>
            <a:r>
              <a:rPr lang="hu-HU" sz="1600" dirty="0" smtClean="0">
                <a:solidFill>
                  <a:prstClr val="black"/>
                </a:solidFill>
                <a:latin typeface="Calibri"/>
              </a:rPr>
              <a:t> </a:t>
            </a:r>
            <a:endParaRPr lang="en-US" sz="1100" dirty="0">
              <a:solidFill>
                <a:prstClr val="black"/>
              </a:solidFill>
              <a:latin typeface="Calibri"/>
            </a:endParaRPr>
          </a:p>
        </p:txBody>
      </p:sp>
      <p:cxnSp>
        <p:nvCxnSpPr>
          <p:cNvPr id="89" name="Egyenes összekötő nyíllal 88"/>
          <p:cNvCxnSpPr>
            <a:stCxn id="65" idx="6"/>
            <a:endCxn id="87" idx="1"/>
          </p:cNvCxnSpPr>
          <p:nvPr/>
        </p:nvCxnSpPr>
        <p:spPr>
          <a:xfrm flipV="1">
            <a:off x="9125431" y="2300391"/>
            <a:ext cx="1249400" cy="751665"/>
          </a:xfrm>
          <a:prstGeom prst="straightConnector1">
            <a:avLst/>
          </a:prstGeom>
          <a:noFill/>
          <a:ln w="28575" cap="flat" cmpd="sng" algn="ctr">
            <a:solidFill>
              <a:srgbClr val="4F81BD">
                <a:shade val="95000"/>
                <a:satMod val="105000"/>
              </a:srgbClr>
            </a:solidFill>
            <a:prstDash val="solid"/>
            <a:tailEnd type="triangle"/>
          </a:ln>
          <a:effectLst/>
        </p:spPr>
      </p:cxnSp>
      <p:cxnSp>
        <p:nvCxnSpPr>
          <p:cNvPr id="90" name="Egyenes összekötő nyíllal 89"/>
          <p:cNvCxnSpPr>
            <a:stCxn id="65" idx="6"/>
            <a:endCxn id="88" idx="1"/>
          </p:cNvCxnSpPr>
          <p:nvPr/>
        </p:nvCxnSpPr>
        <p:spPr>
          <a:xfrm>
            <a:off x="9125431" y="3052056"/>
            <a:ext cx="1249400" cy="960134"/>
          </a:xfrm>
          <a:prstGeom prst="straightConnector1">
            <a:avLst/>
          </a:prstGeom>
          <a:noFill/>
          <a:ln w="28575" cap="flat" cmpd="sng" algn="ctr">
            <a:solidFill>
              <a:srgbClr val="4F81BD">
                <a:shade val="95000"/>
                <a:satMod val="105000"/>
              </a:srgbClr>
            </a:solidFill>
            <a:prstDash val="solid"/>
            <a:tailEnd type="triangle"/>
          </a:ln>
          <a:effectLst/>
        </p:spPr>
      </p:cxnSp>
      <p:sp>
        <p:nvSpPr>
          <p:cNvPr id="91" name="Szövegdoboz 90"/>
          <p:cNvSpPr txBox="1"/>
          <p:nvPr/>
        </p:nvSpPr>
        <p:spPr>
          <a:xfrm>
            <a:off x="3767898" y="1583991"/>
            <a:ext cx="2489182" cy="369332"/>
          </a:xfrm>
          <a:prstGeom prst="rect">
            <a:avLst/>
          </a:prstGeom>
          <a:solidFill>
            <a:srgbClr val="E1E1E1"/>
          </a:solidFill>
        </p:spPr>
        <p:txBody>
          <a:bodyPr wrap="square" rtlCol="0">
            <a:spAutoFit/>
          </a:bodyPr>
          <a:lstStyle/>
          <a:p>
            <a:pPr algn="ctr"/>
            <a:r>
              <a:rPr lang="hu-HU" dirty="0" smtClean="0">
                <a:latin typeface="Calibri"/>
              </a:rPr>
              <a:t>PAST</a:t>
            </a:r>
            <a:endParaRPr lang="hu-HU" dirty="0">
              <a:latin typeface="Calibri"/>
            </a:endParaRPr>
          </a:p>
        </p:txBody>
      </p:sp>
      <p:sp>
        <p:nvSpPr>
          <p:cNvPr id="92" name="Szövegdoboz 91"/>
          <p:cNvSpPr txBox="1"/>
          <p:nvPr/>
        </p:nvSpPr>
        <p:spPr>
          <a:xfrm>
            <a:off x="9603710" y="1575396"/>
            <a:ext cx="2489182" cy="369332"/>
          </a:xfrm>
          <a:prstGeom prst="rect">
            <a:avLst/>
          </a:prstGeom>
          <a:solidFill>
            <a:srgbClr val="E1E1E1"/>
          </a:solidFill>
        </p:spPr>
        <p:txBody>
          <a:bodyPr wrap="square" rtlCol="0">
            <a:spAutoFit/>
          </a:bodyPr>
          <a:lstStyle/>
          <a:p>
            <a:pPr algn="ctr"/>
            <a:r>
              <a:rPr lang="hu-HU" dirty="0" smtClean="0">
                <a:latin typeface="Calibri"/>
              </a:rPr>
              <a:t>FUTURE</a:t>
            </a:r>
            <a:endParaRPr lang="hu-HU" dirty="0">
              <a:latin typeface="Calibri"/>
            </a:endParaRPr>
          </a:p>
        </p:txBody>
      </p:sp>
      <p:sp>
        <p:nvSpPr>
          <p:cNvPr id="93" name="Oval 32"/>
          <p:cNvSpPr/>
          <p:nvPr/>
        </p:nvSpPr>
        <p:spPr>
          <a:xfrm>
            <a:off x="6457473" y="1728341"/>
            <a:ext cx="2665288" cy="2665288"/>
          </a:xfrm>
          <a:prstGeom prst="ellipse">
            <a:avLst/>
          </a:prstGeom>
          <a:solidFill>
            <a:sysClr val="window" lastClr="FFFFFF">
              <a:lumMod val="50000"/>
              <a:alpha val="12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5" name="Szövegdoboz 94"/>
          <p:cNvSpPr txBox="1"/>
          <p:nvPr/>
        </p:nvSpPr>
        <p:spPr>
          <a:xfrm>
            <a:off x="33493" y="1583991"/>
            <a:ext cx="3790821" cy="3000821"/>
          </a:xfrm>
          <a:prstGeom prst="rect">
            <a:avLst/>
          </a:prstGeom>
          <a:noFill/>
        </p:spPr>
        <p:txBody>
          <a:bodyPr wrap="square" rtlCol="0">
            <a:spAutoFit/>
          </a:bodyPr>
          <a:lstStyle/>
          <a:p>
            <a:pPr>
              <a:lnSpc>
                <a:spcPct val="150000"/>
              </a:lnSpc>
            </a:pPr>
            <a:r>
              <a:rPr lang="en-US" dirty="0" smtClean="0"/>
              <a:t>We have expertise in building data-driven models to:</a:t>
            </a:r>
          </a:p>
          <a:p>
            <a:pPr marL="285750" indent="-285750">
              <a:lnSpc>
                <a:spcPct val="150000"/>
              </a:lnSpc>
              <a:buFontTx/>
              <a:buChar char="-"/>
            </a:pPr>
            <a:r>
              <a:rPr lang="en-US" dirty="0" smtClean="0"/>
              <a:t>detect the correlated alarm tags</a:t>
            </a:r>
          </a:p>
          <a:p>
            <a:pPr marL="285750" indent="-285750">
              <a:lnSpc>
                <a:spcPct val="150000"/>
              </a:lnSpc>
              <a:buFontTx/>
              <a:buChar char="-"/>
            </a:pPr>
            <a:r>
              <a:rPr lang="en-US" dirty="0" smtClean="0"/>
              <a:t>develop predictive models to make an event prediction </a:t>
            </a:r>
          </a:p>
          <a:p>
            <a:pPr marL="285750" indent="-285750">
              <a:lnSpc>
                <a:spcPct val="150000"/>
              </a:lnSpc>
              <a:buFontTx/>
              <a:buChar char="-"/>
            </a:pPr>
            <a:r>
              <a:rPr lang="en-US" dirty="0" smtClean="0"/>
              <a:t>make assumptions on the past and carry out a root cause analysis.</a:t>
            </a:r>
            <a:endParaRPr lang="en-US" dirty="0"/>
          </a:p>
        </p:txBody>
      </p:sp>
      <p:sp>
        <p:nvSpPr>
          <p:cNvPr id="34"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Alarm management</a:t>
            </a:r>
            <a:endParaRPr lang="hu-HU" sz="4400" dirty="0">
              <a:solidFill>
                <a:schemeClr val="tx1"/>
              </a:solidFill>
            </a:endParaRPr>
          </a:p>
        </p:txBody>
      </p:sp>
      <p:sp>
        <p:nvSpPr>
          <p:cNvPr id="4" name="Dia számának helye 3"/>
          <p:cNvSpPr>
            <a:spLocks noGrp="1"/>
          </p:cNvSpPr>
          <p:nvPr>
            <p:ph type="sldNum" sz="quarter" idx="12"/>
          </p:nvPr>
        </p:nvSpPr>
        <p:spPr/>
        <p:txBody>
          <a:bodyPr/>
          <a:lstStyle/>
          <a:p>
            <a:fld id="{EB20E437-E00D-4E01-BEED-8D5476F9234A}" type="slidenum">
              <a:rPr lang="hu-HU" smtClean="0"/>
              <a:t>2</a:t>
            </a:fld>
            <a:endParaRPr lang="hu-HU"/>
          </a:p>
        </p:txBody>
      </p:sp>
    </p:spTree>
    <p:extLst>
      <p:ext uri="{BB962C8B-B14F-4D97-AF65-F5344CB8AC3E}">
        <p14:creationId xmlns:p14="http://schemas.microsoft.com/office/powerpoint/2010/main" val="91937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animEffect transition="in" filter="fade">
                                      <p:cBhvr>
                                        <p:cTn id="9" dur="500"/>
                                        <p:tgtEl>
                                          <p:spTgt spid="8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93"/>
                                        </p:tgtEl>
                                      </p:cBhvr>
                                    </p:animEffect>
                                    <p:set>
                                      <p:cBhvr>
                                        <p:cTn id="14" dur="1" fill="hold">
                                          <p:stCondLst>
                                            <p:cond delay="499"/>
                                          </p:stCondLst>
                                        </p:cTn>
                                        <p:tgtEl>
                                          <p:spTgt spid="93"/>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500"/>
                                        <p:tgtEl>
                                          <p:spTgt spid="91"/>
                                        </p:tgtEl>
                                      </p:cBhvr>
                                    </p:animEffect>
                                  </p:childTnLst>
                                </p:cTn>
                              </p:par>
                              <p:par>
                                <p:cTn id="26" presetID="10" presetClass="entr" presetSubtype="0" fill="hold"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fade">
                                      <p:cBhvr>
                                        <p:cTn id="33" dur="500"/>
                                        <p:tgtEl>
                                          <p:spTgt spid="9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fade">
                                      <p:cBhvr>
                                        <p:cTn id="39" dur="500"/>
                                        <p:tgtEl>
                                          <p:spTgt spid="88"/>
                                        </p:tgtEl>
                                      </p:cBhvr>
                                    </p:animEffect>
                                  </p:childTnLst>
                                </p:cTn>
                              </p:par>
                              <p:par>
                                <p:cTn id="40" presetID="10" presetClass="entr" presetSubtype="0" fill="hold" nodeType="with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500"/>
                                        <p:tgtEl>
                                          <p:spTgt spid="89"/>
                                        </p:tgtEl>
                                      </p:cBhvr>
                                    </p:animEffect>
                                  </p:childTnLst>
                                </p:cTn>
                              </p:par>
                              <p:par>
                                <p:cTn id="43" presetID="10" presetClass="entr" presetSubtype="0" fill="hold" nodeType="with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fade">
                                      <p:cBhvr>
                                        <p:cTn id="45" dur="500"/>
                                        <p:tgtEl>
                                          <p:spTgt spid="9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wipe(up)">
                                      <p:cBhvr>
                                        <p:cTn id="50" dur="500"/>
                                        <p:tgtEl>
                                          <p:spTgt spid="82"/>
                                        </p:tgtEl>
                                      </p:cBhvr>
                                    </p:animEffect>
                                  </p:childTnLst>
                                </p:cTn>
                              </p:par>
                              <p:par>
                                <p:cTn id="51" presetID="22" presetClass="entr" presetSubtype="1" fill="hold" nodeType="withEffect">
                                  <p:stCondLst>
                                    <p:cond delay="100"/>
                                  </p:stCondLst>
                                  <p:childTnLst>
                                    <p:set>
                                      <p:cBhvr>
                                        <p:cTn id="52" dur="1" fill="hold">
                                          <p:stCondLst>
                                            <p:cond delay="0"/>
                                          </p:stCondLst>
                                        </p:cTn>
                                        <p:tgtEl>
                                          <p:spTgt spid="83"/>
                                        </p:tgtEl>
                                        <p:attrNameLst>
                                          <p:attrName>style.visibility</p:attrName>
                                        </p:attrNameLst>
                                      </p:cBhvr>
                                      <p:to>
                                        <p:strVal val="visible"/>
                                      </p:to>
                                    </p:set>
                                    <p:animEffect transition="in" filter="wipe(up)">
                                      <p:cBhvr>
                                        <p:cTn id="53" dur="500"/>
                                        <p:tgtEl>
                                          <p:spTgt spid="83"/>
                                        </p:tgtEl>
                                      </p:cBhvr>
                                    </p:animEffect>
                                  </p:childTnLst>
                                </p:cTn>
                              </p:par>
                            </p:childTnLst>
                          </p:cTn>
                        </p:par>
                        <p:par>
                          <p:cTn id="54" fill="hold">
                            <p:stCondLst>
                              <p:cond delay="600"/>
                            </p:stCondLst>
                            <p:childTnLst>
                              <p:par>
                                <p:cTn id="55" presetID="10" presetClass="entr" presetSubtype="0"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500"/>
                                        <p:tgtEl>
                                          <p:spTgt spid="7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par>
                                <p:cTn id="64" presetID="10" presetClass="entr" presetSubtype="0" fill="hold" grpId="0" nodeType="withEffect">
                                  <p:stCondLst>
                                    <p:cond delay="200"/>
                                  </p:stCondLst>
                                  <p:childTnLst>
                                    <p:set>
                                      <p:cBhvr>
                                        <p:cTn id="65" dur="1" fill="hold">
                                          <p:stCondLst>
                                            <p:cond delay="0"/>
                                          </p:stCondLst>
                                        </p:cTn>
                                        <p:tgtEl>
                                          <p:spTgt spid="79"/>
                                        </p:tgtEl>
                                        <p:attrNameLst>
                                          <p:attrName>style.visibility</p:attrName>
                                        </p:attrNameLst>
                                      </p:cBhvr>
                                      <p:to>
                                        <p:strVal val="visible"/>
                                      </p:to>
                                    </p:set>
                                    <p:animEffect transition="in" filter="fade">
                                      <p:cBhvr>
                                        <p:cTn id="66" dur="500"/>
                                        <p:tgtEl>
                                          <p:spTgt spid="79"/>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80"/>
                                        </p:tgtEl>
                                        <p:attrNameLst>
                                          <p:attrName>style.visibility</p:attrName>
                                        </p:attrNameLst>
                                      </p:cBhvr>
                                      <p:to>
                                        <p:strVal val="visible"/>
                                      </p:to>
                                    </p:set>
                                    <p:animEffect transition="in" filter="fade">
                                      <p:cBhvr>
                                        <p:cTn id="69" dur="500"/>
                                        <p:tgtEl>
                                          <p:spTgt spid="80"/>
                                        </p:tgtEl>
                                      </p:cBhvr>
                                    </p:animEffect>
                                  </p:childTnLst>
                                </p:cTn>
                              </p:par>
                              <p:par>
                                <p:cTn id="70" presetID="10" presetClass="entr" presetSubtype="0" fill="hold" grpId="0" nodeType="withEffect">
                                  <p:stCondLst>
                                    <p:cond delay="40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4" grpId="0"/>
      <p:bldP spid="86" grpId="0"/>
      <p:bldP spid="87" grpId="0"/>
      <p:bldP spid="88" grpId="0"/>
      <p:bldP spid="91" grpId="0" animBg="1"/>
      <p:bldP spid="92" grpId="0" animBg="1"/>
      <p:bldP spid="93" grpId="0" animBg="1"/>
      <p:bldP spid="9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rotWithShape="1">
          <a:blip r:embed="rId3"/>
          <a:srcRect r="32978" b="33138"/>
          <a:stretch/>
        </p:blipFill>
        <p:spPr>
          <a:xfrm>
            <a:off x="3980949" y="1435175"/>
            <a:ext cx="4184031" cy="4409327"/>
          </a:xfrm>
          <a:prstGeom prst="rect">
            <a:avLst/>
          </a:prstGeom>
        </p:spPr>
      </p:pic>
      <p:sp>
        <p:nvSpPr>
          <p:cNvPr id="5" name="Szövegdoboz 4"/>
          <p:cNvSpPr txBox="1"/>
          <p:nvPr/>
        </p:nvSpPr>
        <p:spPr>
          <a:xfrm>
            <a:off x="8164980" y="5062818"/>
            <a:ext cx="2517013" cy="738664"/>
          </a:xfrm>
          <a:prstGeom prst="rect">
            <a:avLst/>
          </a:prstGeom>
          <a:noFill/>
        </p:spPr>
        <p:txBody>
          <a:bodyPr wrap="square" rtlCol="0">
            <a:spAutoFit/>
          </a:bodyPr>
          <a:lstStyle/>
          <a:p>
            <a:r>
              <a:rPr lang="en-US" sz="1400" dirty="0"/>
              <a:t>ANSI/ISA – 18.2 </a:t>
            </a:r>
            <a:r>
              <a:rPr lang="hu-HU" sz="1400" dirty="0"/>
              <a:t/>
            </a:r>
            <a:br>
              <a:rPr lang="hu-HU" sz="1400" dirty="0"/>
            </a:br>
            <a:r>
              <a:rPr lang="en-US" sz="1400" dirty="0"/>
              <a:t>Management of Alarm Systems </a:t>
            </a:r>
            <a:r>
              <a:rPr lang="hu-HU" sz="1400" dirty="0"/>
              <a:t/>
            </a:r>
            <a:br>
              <a:rPr lang="hu-HU" sz="1400" dirty="0"/>
            </a:br>
            <a:r>
              <a:rPr lang="en-US" sz="1400" dirty="0"/>
              <a:t>for the Process Industries</a:t>
            </a:r>
          </a:p>
        </p:txBody>
      </p:sp>
      <p:sp>
        <p:nvSpPr>
          <p:cNvPr id="6" name="Szövegdoboz 5"/>
          <p:cNvSpPr txBox="1"/>
          <p:nvPr/>
        </p:nvSpPr>
        <p:spPr>
          <a:xfrm>
            <a:off x="1524000" y="2464995"/>
            <a:ext cx="2268000" cy="584775"/>
          </a:xfrm>
          <a:prstGeom prst="rect">
            <a:avLst/>
          </a:prstGeom>
          <a:solidFill>
            <a:srgbClr val="EFEFEF"/>
          </a:solidFill>
          <a:ln>
            <a:noFill/>
          </a:ln>
        </p:spPr>
        <p:txBody>
          <a:bodyPr wrap="square" rtlCol="0">
            <a:spAutoFit/>
          </a:bodyPr>
          <a:lstStyle/>
          <a:p>
            <a:r>
              <a:rPr lang="en-US" sz="1600" dirty="0"/>
              <a:t>Which alarms are necessary? </a:t>
            </a:r>
          </a:p>
        </p:txBody>
      </p:sp>
      <p:cxnSp>
        <p:nvCxnSpPr>
          <p:cNvPr id="7" name="Egyenes összekötő 6"/>
          <p:cNvCxnSpPr>
            <a:stCxn id="6" idx="3"/>
          </p:cNvCxnSpPr>
          <p:nvPr/>
        </p:nvCxnSpPr>
        <p:spPr>
          <a:xfrm flipV="1">
            <a:off x="3792001" y="2753026"/>
            <a:ext cx="402089" cy="435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Szövegdoboz 7"/>
          <p:cNvSpPr txBox="1"/>
          <p:nvPr/>
        </p:nvSpPr>
        <p:spPr>
          <a:xfrm>
            <a:off x="8373436" y="4380698"/>
            <a:ext cx="2268000" cy="646331"/>
          </a:xfrm>
          <a:prstGeom prst="rect">
            <a:avLst/>
          </a:prstGeom>
          <a:solidFill>
            <a:srgbClr val="EFEFEF"/>
          </a:solidFill>
          <a:ln>
            <a:noFill/>
          </a:ln>
        </p:spPr>
        <p:txBody>
          <a:bodyPr wrap="square" rtlCol="0">
            <a:spAutoFit/>
          </a:bodyPr>
          <a:lstStyle/>
          <a:p>
            <a:r>
              <a:rPr lang="en-US" dirty="0"/>
              <a:t>Measuring performance, KPIs</a:t>
            </a:r>
          </a:p>
        </p:txBody>
      </p:sp>
      <p:cxnSp>
        <p:nvCxnSpPr>
          <p:cNvPr id="9" name="Egyenes összekötő 8"/>
          <p:cNvCxnSpPr>
            <a:stCxn id="8" idx="1"/>
            <a:endCxn id="11" idx="3"/>
          </p:cNvCxnSpPr>
          <p:nvPr/>
        </p:nvCxnSpPr>
        <p:spPr>
          <a:xfrm flipH="1" flipV="1">
            <a:off x="6842994" y="4688441"/>
            <a:ext cx="1530442" cy="1542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églalap 9"/>
          <p:cNvSpPr/>
          <p:nvPr/>
        </p:nvSpPr>
        <p:spPr>
          <a:xfrm>
            <a:off x="4105231" y="1950810"/>
            <a:ext cx="1342010" cy="2140114"/>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1" name="Téglalap 10"/>
          <p:cNvSpPr/>
          <p:nvPr/>
        </p:nvSpPr>
        <p:spPr>
          <a:xfrm>
            <a:off x="5591716" y="4205836"/>
            <a:ext cx="1251278" cy="965209"/>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12" name="Egyenes összekötő nyíllal 11"/>
          <p:cNvCxnSpPr/>
          <p:nvPr/>
        </p:nvCxnSpPr>
        <p:spPr>
          <a:xfrm flipH="1">
            <a:off x="5303684" y="2218716"/>
            <a:ext cx="3334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p:nvPr/>
        </p:nvCxnSpPr>
        <p:spPr>
          <a:xfrm flipV="1">
            <a:off x="6213196" y="3964475"/>
            <a:ext cx="0" cy="2528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The alarm management lifecycle</a:t>
            </a:r>
            <a:endParaRPr lang="hu-HU" sz="4400" dirty="0">
              <a:solidFill>
                <a:schemeClr val="tx1"/>
              </a:solidFill>
            </a:endParaRPr>
          </a:p>
        </p:txBody>
      </p:sp>
      <p:sp>
        <p:nvSpPr>
          <p:cNvPr id="3" name="Dia számának helye 2"/>
          <p:cNvSpPr>
            <a:spLocks noGrp="1"/>
          </p:cNvSpPr>
          <p:nvPr>
            <p:ph type="sldNum" sz="quarter" idx="12"/>
          </p:nvPr>
        </p:nvSpPr>
        <p:spPr/>
        <p:txBody>
          <a:bodyPr/>
          <a:lstStyle/>
          <a:p>
            <a:fld id="{EB20E437-E00D-4E01-BEED-8D5476F9234A}" type="slidenum">
              <a:rPr lang="hu-HU" smtClean="0"/>
              <a:t>3</a:t>
            </a:fld>
            <a:endParaRPr lang="hu-HU"/>
          </a:p>
        </p:txBody>
      </p:sp>
    </p:spTree>
    <p:extLst>
      <p:ext uri="{BB962C8B-B14F-4D97-AF65-F5344CB8AC3E}">
        <p14:creationId xmlns:p14="http://schemas.microsoft.com/office/powerpoint/2010/main" val="3144875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Képtalálat a következőre: „self drive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739" y="1690688"/>
            <a:ext cx="3288610" cy="181787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18739" y="3622741"/>
            <a:ext cx="3752852" cy="2677656"/>
          </a:xfrm>
          <a:prstGeom prst="rect">
            <a:avLst/>
          </a:prstGeom>
          <a:noFill/>
        </p:spPr>
        <p:txBody>
          <a:bodyPr wrap="square" rtlCol="0">
            <a:spAutoFit/>
          </a:bodyPr>
          <a:lstStyle/>
          <a:p>
            <a:r>
              <a:rPr lang="en-US" sz="2400" dirty="0"/>
              <a:t>Lane keeping</a:t>
            </a:r>
          </a:p>
          <a:p>
            <a:r>
              <a:rPr lang="en-US" sz="2400" dirty="0"/>
              <a:t>Cruise control</a:t>
            </a:r>
          </a:p>
          <a:p>
            <a:r>
              <a:rPr lang="en-US" sz="2400" dirty="0"/>
              <a:t>Smart routing</a:t>
            </a:r>
          </a:p>
          <a:p>
            <a:r>
              <a:rPr lang="en-US" sz="2400" dirty="0"/>
              <a:t>Computer vision</a:t>
            </a:r>
          </a:p>
          <a:p>
            <a:r>
              <a:rPr lang="en-US" sz="2400" dirty="0"/>
              <a:t>Predictive decision making</a:t>
            </a:r>
          </a:p>
          <a:p>
            <a:r>
              <a:rPr lang="en-US" sz="2400" dirty="0"/>
              <a:t>Predictive maintenance</a:t>
            </a:r>
          </a:p>
          <a:p>
            <a:r>
              <a:rPr lang="en-US" sz="2400" dirty="0"/>
              <a:t>Safety</a:t>
            </a:r>
            <a:endParaRPr lang="hu-HU" sz="2400" dirty="0"/>
          </a:p>
        </p:txBody>
      </p:sp>
      <p:pic>
        <p:nvPicPr>
          <p:cNvPr id="6" name="Picture 2" descr="Képtalálat a következőre: „chemical opera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7995" y="1689327"/>
            <a:ext cx="2733675" cy="18192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87995" y="3622060"/>
            <a:ext cx="4980787" cy="2677656"/>
          </a:xfrm>
          <a:prstGeom prst="rect">
            <a:avLst/>
          </a:prstGeom>
          <a:noFill/>
        </p:spPr>
        <p:txBody>
          <a:bodyPr wrap="none" rtlCol="0">
            <a:spAutoFit/>
          </a:bodyPr>
          <a:lstStyle/>
          <a:p>
            <a:r>
              <a:rPr lang="en-US" sz="2400" dirty="0"/>
              <a:t>Lane keeping – line keeping</a:t>
            </a:r>
          </a:p>
          <a:p>
            <a:r>
              <a:rPr lang="en-US" sz="2400" dirty="0"/>
              <a:t>Cruise control – Pressure control</a:t>
            </a:r>
          </a:p>
          <a:p>
            <a:r>
              <a:rPr lang="en-US" sz="2400" dirty="0"/>
              <a:t>Smart routing – Smart </a:t>
            </a:r>
            <a:r>
              <a:rPr lang="en-US" sz="2400" dirty="0" err="1"/>
              <a:t>workinstruction</a:t>
            </a:r>
            <a:endParaRPr lang="en-US" sz="2400" dirty="0"/>
          </a:p>
          <a:p>
            <a:r>
              <a:rPr lang="en-US" sz="2400" dirty="0"/>
              <a:t>Computer vision</a:t>
            </a:r>
          </a:p>
          <a:p>
            <a:r>
              <a:rPr lang="en-US" sz="2400" dirty="0"/>
              <a:t>Predictive decision making</a:t>
            </a:r>
          </a:p>
          <a:p>
            <a:r>
              <a:rPr lang="en-US" sz="2400" dirty="0"/>
              <a:t>Predictive maintenance		</a:t>
            </a:r>
          </a:p>
          <a:p>
            <a:r>
              <a:rPr lang="en-US" sz="2400" dirty="0"/>
              <a:t>Safety</a:t>
            </a:r>
            <a:endParaRPr lang="hu-HU" sz="2400" dirty="0"/>
          </a:p>
        </p:txBody>
      </p:sp>
      <p:sp>
        <p:nvSpPr>
          <p:cNvPr id="8"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Self-driving car/operator</a:t>
            </a:r>
            <a:endParaRPr lang="hu-HU" sz="4400" dirty="0">
              <a:solidFill>
                <a:schemeClr val="tx1"/>
              </a:solidFill>
            </a:endParaRPr>
          </a:p>
        </p:txBody>
      </p:sp>
      <p:sp>
        <p:nvSpPr>
          <p:cNvPr id="3" name="Dia számának helye 2"/>
          <p:cNvSpPr>
            <a:spLocks noGrp="1"/>
          </p:cNvSpPr>
          <p:nvPr>
            <p:ph type="sldNum" sz="quarter" idx="12"/>
          </p:nvPr>
        </p:nvSpPr>
        <p:spPr/>
        <p:txBody>
          <a:bodyPr/>
          <a:lstStyle/>
          <a:p>
            <a:fld id="{EB20E437-E00D-4E01-BEED-8D5476F9234A}" type="slidenum">
              <a:rPr lang="hu-HU" smtClean="0"/>
              <a:t>4</a:t>
            </a:fld>
            <a:endParaRPr lang="hu-HU"/>
          </a:p>
        </p:txBody>
      </p:sp>
    </p:spTree>
    <p:extLst>
      <p:ext uri="{BB962C8B-B14F-4D97-AF65-F5344CB8AC3E}">
        <p14:creationId xmlns:p14="http://schemas.microsoft.com/office/powerpoint/2010/main" val="1160390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áblázat 1"/>
          <p:cNvGraphicFramePr>
            <a:graphicFrameLocks noGrp="1"/>
          </p:cNvGraphicFramePr>
          <p:nvPr>
            <p:extLst>
              <p:ext uri="{D42A27DB-BD31-4B8C-83A1-F6EECF244321}">
                <p14:modId xmlns:p14="http://schemas.microsoft.com/office/powerpoint/2010/main" val="1949898867"/>
              </p:ext>
            </p:extLst>
          </p:nvPr>
        </p:nvGraphicFramePr>
        <p:xfrm>
          <a:off x="1552575" y="1721032"/>
          <a:ext cx="9067800" cy="2593450"/>
        </p:xfrm>
        <a:graphic>
          <a:graphicData uri="http://schemas.openxmlformats.org/drawingml/2006/table">
            <a:tbl>
              <a:tblPr firstRow="1" bandRow="1">
                <a:tableStyleId>{5C22544A-7EE6-4342-B048-85BDC9FD1C3A}</a:tableStyleId>
              </a:tblPr>
              <a:tblGrid>
                <a:gridCol w="1155135">
                  <a:extLst>
                    <a:ext uri="{9D8B030D-6E8A-4147-A177-3AD203B41FA5}">
                      <a16:colId xmlns:a16="http://schemas.microsoft.com/office/drawing/2014/main" xmlns="" val="2236724206"/>
                    </a:ext>
                  </a:extLst>
                </a:gridCol>
                <a:gridCol w="1039620">
                  <a:extLst>
                    <a:ext uri="{9D8B030D-6E8A-4147-A177-3AD203B41FA5}">
                      <a16:colId xmlns:a16="http://schemas.microsoft.com/office/drawing/2014/main" xmlns="" val="495700677"/>
                    </a:ext>
                  </a:extLst>
                </a:gridCol>
                <a:gridCol w="1402589">
                  <a:extLst>
                    <a:ext uri="{9D8B030D-6E8A-4147-A177-3AD203B41FA5}">
                      <a16:colId xmlns:a16="http://schemas.microsoft.com/office/drawing/2014/main" xmlns="" val="2222583439"/>
                    </a:ext>
                  </a:extLst>
                </a:gridCol>
                <a:gridCol w="1034569">
                  <a:extLst>
                    <a:ext uri="{9D8B030D-6E8A-4147-A177-3AD203B41FA5}">
                      <a16:colId xmlns:a16="http://schemas.microsoft.com/office/drawing/2014/main" xmlns="" val="1175316707"/>
                    </a:ext>
                  </a:extLst>
                </a:gridCol>
                <a:gridCol w="1140644">
                  <a:extLst>
                    <a:ext uri="{9D8B030D-6E8A-4147-A177-3AD203B41FA5}">
                      <a16:colId xmlns:a16="http://schemas.microsoft.com/office/drawing/2014/main" xmlns="" val="4407681"/>
                    </a:ext>
                  </a:extLst>
                </a:gridCol>
                <a:gridCol w="1367829">
                  <a:extLst>
                    <a:ext uri="{9D8B030D-6E8A-4147-A177-3AD203B41FA5}">
                      <a16:colId xmlns:a16="http://schemas.microsoft.com/office/drawing/2014/main" xmlns="" val="1502596560"/>
                    </a:ext>
                  </a:extLst>
                </a:gridCol>
                <a:gridCol w="1927414">
                  <a:extLst>
                    <a:ext uri="{9D8B030D-6E8A-4147-A177-3AD203B41FA5}">
                      <a16:colId xmlns:a16="http://schemas.microsoft.com/office/drawing/2014/main" xmlns="" val="3413595900"/>
                    </a:ext>
                  </a:extLst>
                </a:gridCol>
              </a:tblGrid>
              <a:tr h="360254">
                <a:tc>
                  <a:txBody>
                    <a:bodyPr/>
                    <a:lstStyle/>
                    <a:p>
                      <a:r>
                        <a:rPr lang="en-US" dirty="0"/>
                        <a:t>From</a:t>
                      </a:r>
                    </a:p>
                  </a:txBody>
                  <a:tcPr/>
                </a:tc>
                <a:tc>
                  <a:txBody>
                    <a:bodyPr/>
                    <a:lstStyle/>
                    <a:p>
                      <a:r>
                        <a:rPr lang="en-US" dirty="0"/>
                        <a:t>To</a:t>
                      </a:r>
                    </a:p>
                  </a:txBody>
                  <a:tcPr/>
                </a:tc>
                <a:tc>
                  <a:txBody>
                    <a:bodyPr/>
                    <a:lstStyle/>
                    <a:p>
                      <a:r>
                        <a:rPr lang="en-US" dirty="0"/>
                        <a:t>Production Unit</a:t>
                      </a:r>
                    </a:p>
                  </a:txBody>
                  <a:tcPr/>
                </a:tc>
                <a:tc>
                  <a:txBody>
                    <a:bodyPr/>
                    <a:lstStyle/>
                    <a:p>
                      <a:r>
                        <a:rPr lang="en-US" dirty="0"/>
                        <a:t>Unit</a:t>
                      </a:r>
                    </a:p>
                  </a:txBody>
                  <a:tcPr/>
                </a:tc>
                <a:tc>
                  <a:txBody>
                    <a:bodyPr/>
                    <a:lstStyle/>
                    <a:p>
                      <a:r>
                        <a:rPr lang="en-US" dirty="0"/>
                        <a:t>Tag</a:t>
                      </a:r>
                    </a:p>
                  </a:txBody>
                  <a:tcPr/>
                </a:tc>
                <a:tc>
                  <a:txBody>
                    <a:bodyPr/>
                    <a:lstStyle/>
                    <a:p>
                      <a:r>
                        <a:rPr lang="en-US" dirty="0"/>
                        <a:t>Event</a:t>
                      </a:r>
                      <a:r>
                        <a:rPr lang="en-US" baseline="0" dirty="0"/>
                        <a:t> Type</a:t>
                      </a:r>
                      <a:endParaRPr lang="en-US" dirty="0"/>
                    </a:p>
                  </a:txBody>
                  <a:tcPr/>
                </a:tc>
                <a:tc>
                  <a:txBody>
                    <a:bodyPr/>
                    <a:lstStyle/>
                    <a:p>
                      <a:r>
                        <a:rPr lang="en-US" dirty="0"/>
                        <a:t>Description</a:t>
                      </a:r>
                    </a:p>
                  </a:txBody>
                  <a:tcPr/>
                </a:tc>
                <a:extLst>
                  <a:ext uri="{0D108BD9-81ED-4DB2-BD59-A6C34878D82A}">
                    <a16:rowId xmlns:a16="http://schemas.microsoft.com/office/drawing/2014/main" xmlns="" val="1641771590"/>
                  </a:ext>
                </a:extLst>
              </a:tr>
              <a:tr h="976685">
                <a:tc>
                  <a:txBody>
                    <a:bodyPr/>
                    <a:lstStyle/>
                    <a:p>
                      <a:r>
                        <a:rPr lang="en-US" dirty="0"/>
                        <a:t>10/24/2018</a:t>
                      </a:r>
                      <a:r>
                        <a:rPr lang="en-US" baseline="0" dirty="0"/>
                        <a:t> 16:02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10/24/2018</a:t>
                      </a:r>
                      <a:r>
                        <a:rPr lang="en-US" baseline="0" dirty="0"/>
                        <a:t> 16:04</a:t>
                      </a:r>
                      <a:endParaRPr lang="en-US" dirty="0"/>
                    </a:p>
                  </a:txBody>
                  <a:tcPr/>
                </a:tc>
                <a:tc>
                  <a:txBody>
                    <a:bodyPr/>
                    <a:lstStyle/>
                    <a:p>
                      <a:r>
                        <a:rPr lang="en-US" dirty="0"/>
                        <a:t>Distillation</a:t>
                      </a:r>
                    </a:p>
                  </a:txBody>
                  <a:tcPr/>
                </a:tc>
                <a:tc>
                  <a:txBody>
                    <a:bodyPr/>
                    <a:lstStyle/>
                    <a:p>
                      <a:r>
                        <a:rPr lang="en-US" dirty="0"/>
                        <a:t>Main column</a:t>
                      </a:r>
                    </a:p>
                  </a:txBody>
                  <a:tcPr/>
                </a:tc>
                <a:tc>
                  <a:txBody>
                    <a:bodyPr/>
                    <a:lstStyle/>
                    <a:p>
                      <a:r>
                        <a:rPr lang="en-US" dirty="0"/>
                        <a:t>Head temp.</a:t>
                      </a:r>
                    </a:p>
                  </a:txBody>
                  <a:tcPr/>
                </a:tc>
                <a:tc>
                  <a:txBody>
                    <a:bodyPr/>
                    <a:lstStyle/>
                    <a:p>
                      <a:r>
                        <a:rPr lang="en-US" b="1" dirty="0">
                          <a:solidFill>
                            <a:srgbClr val="0D79C0"/>
                          </a:solidFill>
                        </a:rPr>
                        <a:t>Alarm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 alarm</a:t>
                      </a:r>
                    </a:p>
                    <a:p>
                      <a:endParaRPr lang="en-US" dirty="0"/>
                    </a:p>
                  </a:txBody>
                  <a:tcPr/>
                </a:tc>
                <a:extLst>
                  <a:ext uri="{0D108BD9-81ED-4DB2-BD59-A6C34878D82A}">
                    <a16:rowId xmlns:a16="http://schemas.microsoft.com/office/drawing/2014/main" xmlns="" val="3816785856"/>
                  </a:ext>
                </a:extLst>
              </a:tr>
              <a:tr h="976685">
                <a:tc>
                  <a:txBody>
                    <a:bodyPr/>
                    <a:lstStyle/>
                    <a:p>
                      <a:r>
                        <a:rPr lang="en-US" dirty="0"/>
                        <a:t>10/24/2018</a:t>
                      </a:r>
                      <a:r>
                        <a:rPr lang="en-US" baseline="0" dirty="0"/>
                        <a:t> 16:02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10/24/2018</a:t>
                      </a:r>
                      <a:r>
                        <a:rPr lang="en-US" baseline="0" dirty="0"/>
                        <a:t> 16:04</a:t>
                      </a:r>
                      <a:endParaRPr lang="en-US" dirty="0"/>
                    </a:p>
                  </a:txBody>
                  <a:tcPr/>
                </a:tc>
                <a:tc>
                  <a:txBody>
                    <a:bodyPr/>
                    <a:lstStyle/>
                    <a:p>
                      <a:r>
                        <a:rPr lang="en-US" dirty="0"/>
                        <a:t>Distillation</a:t>
                      </a:r>
                    </a:p>
                  </a:txBody>
                  <a:tcPr/>
                </a:tc>
                <a:tc>
                  <a:txBody>
                    <a:bodyPr/>
                    <a:lstStyle/>
                    <a:p>
                      <a:r>
                        <a:rPr lang="en-US" dirty="0"/>
                        <a:t>Main column</a:t>
                      </a:r>
                    </a:p>
                  </a:txBody>
                  <a:tcPr/>
                </a:tc>
                <a:tc>
                  <a:txBody>
                    <a:bodyPr/>
                    <a:lstStyle/>
                    <a:p>
                      <a:r>
                        <a:rPr lang="en-US" dirty="0"/>
                        <a:t>Cond.</a:t>
                      </a:r>
                      <a:r>
                        <a:rPr lang="en-US" baseline="0" dirty="0"/>
                        <a:t> cooling</a:t>
                      </a:r>
                      <a:endParaRPr lang="en-US" dirty="0"/>
                    </a:p>
                  </a:txBody>
                  <a:tcPr/>
                </a:tc>
                <a:tc>
                  <a:txBody>
                    <a:bodyPr/>
                    <a:lstStyle/>
                    <a:p>
                      <a:r>
                        <a:rPr lang="en-US" b="1" dirty="0">
                          <a:solidFill>
                            <a:srgbClr val="FF0000"/>
                          </a:solidFill>
                        </a:rPr>
                        <a:t>Operator action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a:t>
                      </a:r>
                    </a:p>
                  </a:txBody>
                  <a:tcPr/>
                </a:tc>
                <a:extLst>
                  <a:ext uri="{0D108BD9-81ED-4DB2-BD59-A6C34878D82A}">
                    <a16:rowId xmlns:a16="http://schemas.microsoft.com/office/drawing/2014/main" xmlns="" val="1442841687"/>
                  </a:ext>
                </a:extLst>
              </a:tr>
            </a:tbl>
          </a:graphicData>
        </a:graphic>
      </p:graphicFrame>
      <p:sp>
        <p:nvSpPr>
          <p:cNvPr id="5" name="Szövegdoboz 2"/>
          <p:cNvSpPr txBox="1"/>
          <p:nvPr/>
        </p:nvSpPr>
        <p:spPr>
          <a:xfrm rot="5400000">
            <a:off x="1821228" y="3866949"/>
            <a:ext cx="980661" cy="923330"/>
          </a:xfrm>
          <a:prstGeom prst="rect">
            <a:avLst/>
          </a:prstGeom>
          <a:noFill/>
        </p:spPr>
        <p:txBody>
          <a:bodyPr wrap="square" rtlCol="0">
            <a:spAutoFit/>
          </a:bodyPr>
          <a:lstStyle/>
          <a:p>
            <a:r>
              <a:rPr lang="en-US" sz="5400" b="1" dirty="0"/>
              <a:t>…</a:t>
            </a:r>
          </a:p>
        </p:txBody>
      </p:sp>
      <p:sp>
        <p:nvSpPr>
          <p:cNvPr id="6" name="Szövegdoboz 3"/>
          <p:cNvSpPr txBox="1"/>
          <p:nvPr/>
        </p:nvSpPr>
        <p:spPr>
          <a:xfrm>
            <a:off x="2523656" y="4400594"/>
            <a:ext cx="4320210" cy="369332"/>
          </a:xfrm>
          <a:prstGeom prst="rect">
            <a:avLst/>
          </a:prstGeom>
          <a:noFill/>
        </p:spPr>
        <p:txBody>
          <a:bodyPr wrap="square" rtlCol="0">
            <a:spAutoFit/>
          </a:bodyPr>
          <a:lstStyle/>
          <a:p>
            <a:r>
              <a:rPr lang="en-US" b="1" dirty="0">
                <a:solidFill>
                  <a:schemeClr val="bg1">
                    <a:lumMod val="50000"/>
                  </a:schemeClr>
                </a:solidFill>
              </a:rPr>
              <a:t>Millions of data points</a:t>
            </a:r>
          </a:p>
        </p:txBody>
      </p:sp>
      <p:sp>
        <p:nvSpPr>
          <p:cNvPr id="7" name="Lefelé nyíl 5"/>
          <p:cNvSpPr/>
          <p:nvPr/>
        </p:nvSpPr>
        <p:spPr>
          <a:xfrm>
            <a:off x="1849893" y="4468553"/>
            <a:ext cx="586435" cy="5415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a:p>
        </p:txBody>
      </p:sp>
      <p:sp>
        <p:nvSpPr>
          <p:cNvPr id="8" name="Szövegdoboz 7"/>
          <p:cNvSpPr txBox="1"/>
          <p:nvPr/>
        </p:nvSpPr>
        <p:spPr>
          <a:xfrm>
            <a:off x="2523656" y="4818944"/>
            <a:ext cx="8144344" cy="369332"/>
          </a:xfrm>
          <a:prstGeom prst="rect">
            <a:avLst/>
          </a:prstGeom>
          <a:noFill/>
        </p:spPr>
        <p:txBody>
          <a:bodyPr wrap="square" rtlCol="0">
            <a:spAutoFit/>
          </a:bodyPr>
          <a:lstStyle/>
          <a:p>
            <a:r>
              <a:rPr lang="en-US" b="1" dirty="0">
                <a:solidFill>
                  <a:schemeClr val="bg1">
                    <a:lumMod val="50000"/>
                  </a:schemeClr>
                </a:solidFill>
              </a:rPr>
              <a:t>Data (process) mining, machine (deep) learning…</a:t>
            </a:r>
          </a:p>
        </p:txBody>
      </p:sp>
      <p:sp>
        <p:nvSpPr>
          <p:cNvPr id="9" name="Lefelé nyíl 8"/>
          <p:cNvSpPr/>
          <p:nvPr/>
        </p:nvSpPr>
        <p:spPr>
          <a:xfrm>
            <a:off x="1849893" y="5256689"/>
            <a:ext cx="586435" cy="5134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400"/>
          </a:p>
        </p:txBody>
      </p:sp>
      <p:sp>
        <p:nvSpPr>
          <p:cNvPr id="10" name="Szövegdoboz 9"/>
          <p:cNvSpPr txBox="1"/>
          <p:nvPr/>
        </p:nvSpPr>
        <p:spPr>
          <a:xfrm>
            <a:off x="2523656" y="5278353"/>
            <a:ext cx="4320210" cy="369332"/>
          </a:xfrm>
          <a:prstGeom prst="rect">
            <a:avLst/>
          </a:prstGeom>
          <a:noFill/>
        </p:spPr>
        <p:txBody>
          <a:bodyPr wrap="square" rtlCol="0">
            <a:spAutoFit/>
          </a:bodyPr>
          <a:lstStyle/>
          <a:p>
            <a:r>
              <a:rPr lang="hu-HU" b="1" dirty="0" err="1">
                <a:solidFill>
                  <a:schemeClr val="bg1">
                    <a:lumMod val="50000"/>
                  </a:schemeClr>
                </a:solidFill>
              </a:rPr>
              <a:t>Something</a:t>
            </a:r>
            <a:r>
              <a:rPr lang="hu-HU" b="1" dirty="0">
                <a:solidFill>
                  <a:schemeClr val="bg1">
                    <a:lumMod val="50000"/>
                  </a:schemeClr>
                </a:solidFill>
              </a:rPr>
              <a:t> </a:t>
            </a:r>
            <a:r>
              <a:rPr lang="hu-HU" b="1" dirty="0" err="1">
                <a:solidFill>
                  <a:schemeClr val="bg1">
                    <a:lumMod val="50000"/>
                  </a:schemeClr>
                </a:solidFill>
              </a:rPr>
              <a:t>useful</a:t>
            </a:r>
            <a:r>
              <a:rPr lang="hu-HU" b="1" dirty="0">
                <a:solidFill>
                  <a:schemeClr val="bg1">
                    <a:lumMod val="50000"/>
                  </a:schemeClr>
                </a:solidFill>
              </a:rPr>
              <a:t> ?</a:t>
            </a:r>
            <a:endParaRPr lang="en-US" b="1" dirty="0">
              <a:solidFill>
                <a:schemeClr val="bg1">
                  <a:lumMod val="50000"/>
                </a:schemeClr>
              </a:solidFill>
            </a:endParaRPr>
          </a:p>
        </p:txBody>
      </p:sp>
      <p:sp>
        <p:nvSpPr>
          <p:cNvPr id="11"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Big data and ML can support the alarm management? </a:t>
            </a:r>
            <a:endParaRPr lang="hu-HU" sz="4400" dirty="0">
              <a:solidFill>
                <a:schemeClr val="tx1"/>
              </a:solidFill>
            </a:endParaRPr>
          </a:p>
        </p:txBody>
      </p:sp>
      <p:sp>
        <p:nvSpPr>
          <p:cNvPr id="3" name="Dia számának helye 2"/>
          <p:cNvSpPr>
            <a:spLocks noGrp="1"/>
          </p:cNvSpPr>
          <p:nvPr>
            <p:ph type="sldNum" sz="quarter" idx="12"/>
          </p:nvPr>
        </p:nvSpPr>
        <p:spPr/>
        <p:txBody>
          <a:bodyPr/>
          <a:lstStyle/>
          <a:p>
            <a:fld id="{EB20E437-E00D-4E01-BEED-8D5476F9234A}" type="slidenum">
              <a:rPr lang="hu-HU" smtClean="0"/>
              <a:t>5</a:t>
            </a:fld>
            <a:endParaRPr lang="hu-HU"/>
          </a:p>
        </p:txBody>
      </p:sp>
    </p:spTree>
    <p:extLst>
      <p:ext uri="{BB962C8B-B14F-4D97-AF65-F5344CB8AC3E}">
        <p14:creationId xmlns:p14="http://schemas.microsoft.com/office/powerpoint/2010/main" val="3731118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6"/>
          <p:cNvSpPr>
            <a:spLocks noChangeAspect="1"/>
          </p:cNvSpPr>
          <p:nvPr/>
        </p:nvSpPr>
        <p:spPr>
          <a:xfrm>
            <a:off x="3460160" y="3335087"/>
            <a:ext cx="1018542" cy="1018542"/>
          </a:xfrm>
          <a:prstGeom prst="ellipse">
            <a:avLst/>
          </a:prstGeom>
          <a:solidFill>
            <a:schemeClr val="tx2">
              <a:lumMod val="60000"/>
              <a:lumOff val="40000"/>
              <a:alpha val="91000"/>
            </a:schemeClr>
          </a:solidFill>
          <a:ln w="95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5"/>
          <p:cNvSpPr>
            <a:spLocks noChangeAspect="1"/>
          </p:cNvSpPr>
          <p:nvPr/>
        </p:nvSpPr>
        <p:spPr>
          <a:xfrm>
            <a:off x="1753452" y="4245864"/>
            <a:ext cx="1018542" cy="1018540"/>
          </a:xfrm>
          <a:prstGeom prst="ellipse">
            <a:avLst/>
          </a:prstGeom>
          <a:solidFill>
            <a:schemeClr val="tx2">
              <a:lumMod val="75000"/>
              <a:alpha val="91000"/>
            </a:schemeClr>
          </a:solidFill>
          <a:ln w="9525" cmpd="sng">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8"/>
          <p:cNvSpPr>
            <a:spLocks noChangeAspect="1"/>
          </p:cNvSpPr>
          <p:nvPr/>
        </p:nvSpPr>
        <p:spPr>
          <a:xfrm>
            <a:off x="6732428" y="1413371"/>
            <a:ext cx="1018542" cy="1018540"/>
          </a:xfrm>
          <a:prstGeom prst="ellipse">
            <a:avLst/>
          </a:prstGeom>
          <a:solidFill>
            <a:schemeClr val="accent5">
              <a:alpha val="91000"/>
            </a:schemeClr>
          </a:solid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4"/>
          <p:cNvSpPr>
            <a:spLocks noChangeAspect="1"/>
          </p:cNvSpPr>
          <p:nvPr/>
        </p:nvSpPr>
        <p:spPr>
          <a:xfrm>
            <a:off x="74408" y="5123816"/>
            <a:ext cx="1018542" cy="1018542"/>
          </a:xfrm>
          <a:prstGeom prst="ellipse">
            <a:avLst/>
          </a:prstGeom>
          <a:solidFill>
            <a:schemeClr val="accent1">
              <a:alpha val="91000"/>
            </a:schemeClr>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51"/>
          <p:cNvSpPr/>
          <p:nvPr/>
        </p:nvSpPr>
        <p:spPr>
          <a:xfrm>
            <a:off x="720080" y="6014646"/>
            <a:ext cx="2298538" cy="530658"/>
          </a:xfrm>
          <a:prstGeom prst="rect">
            <a:avLst/>
          </a:prstGeom>
        </p:spPr>
        <p:txBody>
          <a:bodyPr wrap="square" lIns="182880" rIns="182880" bIns="45720">
            <a:spAutoFit/>
          </a:bodyPr>
          <a:lstStyle/>
          <a:p>
            <a:pPr>
              <a:lnSpc>
                <a:spcPct val="89000"/>
              </a:lnSpc>
            </a:pPr>
            <a:r>
              <a:rPr lang="en-US" sz="1600" b="1" dirty="0"/>
              <a:t>DATA</a:t>
            </a:r>
            <a:r>
              <a:rPr lang="hu-HU" sz="1600" b="1" dirty="0"/>
              <a:t> </a:t>
            </a:r>
            <a:br>
              <a:rPr lang="hu-HU" sz="1600" b="1" dirty="0"/>
            </a:br>
            <a:r>
              <a:rPr lang="en-US" sz="1600" b="1" dirty="0"/>
              <a:t>Warehouse</a:t>
            </a:r>
          </a:p>
        </p:txBody>
      </p:sp>
      <p:sp>
        <p:nvSpPr>
          <p:cNvPr id="9" name="Rectangle 56"/>
          <p:cNvSpPr/>
          <p:nvPr/>
        </p:nvSpPr>
        <p:spPr>
          <a:xfrm>
            <a:off x="2411071" y="5137262"/>
            <a:ext cx="2298538" cy="311496"/>
          </a:xfrm>
          <a:prstGeom prst="rect">
            <a:avLst/>
          </a:prstGeom>
        </p:spPr>
        <p:txBody>
          <a:bodyPr wrap="square" lIns="182880" rIns="182880" bIns="45720">
            <a:spAutoFit/>
          </a:bodyPr>
          <a:lstStyle/>
          <a:p>
            <a:pPr>
              <a:lnSpc>
                <a:spcPct val="89000"/>
              </a:lnSpc>
            </a:pPr>
            <a:r>
              <a:rPr lang="en-US" sz="1600" b="1" dirty="0"/>
              <a:t>Target </a:t>
            </a:r>
            <a:r>
              <a:rPr lang="hu-HU" sz="1600" b="1" dirty="0"/>
              <a:t> </a:t>
            </a:r>
            <a:r>
              <a:rPr lang="en-US" sz="1600" b="1" dirty="0"/>
              <a:t>Data</a:t>
            </a:r>
          </a:p>
        </p:txBody>
      </p:sp>
      <p:sp>
        <p:nvSpPr>
          <p:cNvPr id="10" name="Rectangle 57"/>
          <p:cNvSpPr/>
          <p:nvPr/>
        </p:nvSpPr>
        <p:spPr>
          <a:xfrm>
            <a:off x="4129725" y="4227055"/>
            <a:ext cx="2298538" cy="530658"/>
          </a:xfrm>
          <a:prstGeom prst="rect">
            <a:avLst/>
          </a:prstGeom>
        </p:spPr>
        <p:txBody>
          <a:bodyPr wrap="square" lIns="182880" rIns="182880" bIns="45720">
            <a:spAutoFit/>
          </a:bodyPr>
          <a:lstStyle/>
          <a:p>
            <a:pPr>
              <a:lnSpc>
                <a:spcPct val="89000"/>
              </a:lnSpc>
            </a:pPr>
            <a:r>
              <a:rPr lang="hu-HU" sz="1600" b="1" dirty="0" err="1"/>
              <a:t>Transformed</a:t>
            </a:r>
            <a:r>
              <a:rPr lang="hu-HU" sz="1600" b="1" dirty="0"/>
              <a:t/>
            </a:r>
            <a:br>
              <a:rPr lang="hu-HU" sz="1600" b="1" dirty="0"/>
            </a:br>
            <a:r>
              <a:rPr lang="hu-HU" sz="1600" b="1" dirty="0"/>
              <a:t>Data</a:t>
            </a:r>
            <a:endParaRPr lang="en-US" sz="1600" b="1" dirty="0"/>
          </a:p>
        </p:txBody>
      </p:sp>
      <p:sp>
        <p:nvSpPr>
          <p:cNvPr id="11" name="Rectangle 58"/>
          <p:cNvSpPr/>
          <p:nvPr/>
        </p:nvSpPr>
        <p:spPr>
          <a:xfrm>
            <a:off x="5777804" y="3257210"/>
            <a:ext cx="2298538" cy="749821"/>
          </a:xfrm>
          <a:prstGeom prst="rect">
            <a:avLst/>
          </a:prstGeom>
        </p:spPr>
        <p:txBody>
          <a:bodyPr wrap="square" lIns="182880" rIns="182880" bIns="45720">
            <a:spAutoFit/>
          </a:bodyPr>
          <a:lstStyle/>
          <a:p>
            <a:pPr>
              <a:lnSpc>
                <a:spcPct val="89000"/>
              </a:lnSpc>
            </a:pPr>
            <a:r>
              <a:rPr lang="en-US" sz="1600" b="1" dirty="0"/>
              <a:t>Patterns</a:t>
            </a:r>
            <a:r>
              <a:rPr lang="hu-HU" sz="1600" b="1" dirty="0"/>
              <a:t> </a:t>
            </a:r>
            <a:br>
              <a:rPr lang="hu-HU" sz="1600" b="1" dirty="0"/>
            </a:br>
            <a:r>
              <a:rPr lang="en-US" sz="1600" b="1" dirty="0"/>
              <a:t>and </a:t>
            </a:r>
          </a:p>
          <a:p>
            <a:pPr>
              <a:lnSpc>
                <a:spcPct val="89000"/>
              </a:lnSpc>
            </a:pPr>
            <a:r>
              <a:rPr lang="en-US" sz="1600" b="1" dirty="0"/>
              <a:t>Rules</a:t>
            </a:r>
          </a:p>
        </p:txBody>
      </p:sp>
      <p:sp>
        <p:nvSpPr>
          <p:cNvPr id="12" name="Oval 60"/>
          <p:cNvSpPr/>
          <p:nvPr/>
        </p:nvSpPr>
        <p:spPr>
          <a:xfrm>
            <a:off x="0" y="5100207"/>
            <a:ext cx="385040" cy="38504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01</a:t>
            </a:r>
          </a:p>
        </p:txBody>
      </p:sp>
      <p:sp>
        <p:nvSpPr>
          <p:cNvPr id="13" name="Oval 61"/>
          <p:cNvSpPr/>
          <p:nvPr/>
        </p:nvSpPr>
        <p:spPr>
          <a:xfrm>
            <a:off x="1753452" y="4198657"/>
            <a:ext cx="385040" cy="385040"/>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02</a:t>
            </a:r>
          </a:p>
        </p:txBody>
      </p:sp>
      <p:sp>
        <p:nvSpPr>
          <p:cNvPr id="14" name="Oval 62"/>
          <p:cNvSpPr/>
          <p:nvPr/>
        </p:nvSpPr>
        <p:spPr>
          <a:xfrm>
            <a:off x="3299590" y="3284676"/>
            <a:ext cx="385040" cy="38504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03</a:t>
            </a:r>
          </a:p>
        </p:txBody>
      </p:sp>
      <p:sp>
        <p:nvSpPr>
          <p:cNvPr id="15" name="Oval 64"/>
          <p:cNvSpPr/>
          <p:nvPr/>
        </p:nvSpPr>
        <p:spPr>
          <a:xfrm>
            <a:off x="6709284" y="1357590"/>
            <a:ext cx="385040" cy="385040"/>
          </a:xfrm>
          <a:prstGeom prst="ellipse">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05</a:t>
            </a:r>
          </a:p>
        </p:txBody>
      </p:sp>
      <p:cxnSp>
        <p:nvCxnSpPr>
          <p:cNvPr id="16" name="Straight Arrow Connector 41"/>
          <p:cNvCxnSpPr/>
          <p:nvPr/>
        </p:nvCxnSpPr>
        <p:spPr>
          <a:xfrm flipV="1">
            <a:off x="1077659" y="5015058"/>
            <a:ext cx="651243" cy="348864"/>
          </a:xfrm>
          <a:prstGeom prst="straightConnector1">
            <a:avLst/>
          </a:prstGeom>
          <a:ln w="38100">
            <a:solidFill>
              <a:schemeClr val="accent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65"/>
          <p:cNvCxnSpPr/>
          <p:nvPr/>
        </p:nvCxnSpPr>
        <p:spPr>
          <a:xfrm flipV="1">
            <a:off x="2766861" y="4106571"/>
            <a:ext cx="651600" cy="349200"/>
          </a:xfrm>
          <a:prstGeom prst="straightConnector1">
            <a:avLst/>
          </a:prstGeom>
          <a:ln w="38100">
            <a:solidFill>
              <a:schemeClr val="accent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66"/>
          <p:cNvCxnSpPr/>
          <p:nvPr/>
        </p:nvCxnSpPr>
        <p:spPr>
          <a:xfrm flipV="1">
            <a:off x="4470881" y="3193010"/>
            <a:ext cx="651600" cy="349200"/>
          </a:xfrm>
          <a:prstGeom prst="straightConnector1">
            <a:avLst/>
          </a:prstGeom>
          <a:ln w="38100">
            <a:solidFill>
              <a:schemeClr val="accent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67"/>
          <p:cNvCxnSpPr/>
          <p:nvPr/>
        </p:nvCxnSpPr>
        <p:spPr>
          <a:xfrm flipV="1">
            <a:off x="6135229" y="2286547"/>
            <a:ext cx="651600" cy="349200"/>
          </a:xfrm>
          <a:prstGeom prst="straightConnector1">
            <a:avLst/>
          </a:prstGeom>
          <a:ln w="38100">
            <a:solidFill>
              <a:schemeClr val="accent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20" name="Oval 7"/>
          <p:cNvSpPr>
            <a:spLocks noChangeAspect="1"/>
          </p:cNvSpPr>
          <p:nvPr/>
        </p:nvSpPr>
        <p:spPr>
          <a:xfrm>
            <a:off x="5096291" y="2364674"/>
            <a:ext cx="1018541" cy="1018540"/>
          </a:xfrm>
          <a:prstGeom prst="ellipse">
            <a:avLst/>
          </a:prstGeom>
          <a:solidFill>
            <a:schemeClr val="tx2">
              <a:lumMod val="40000"/>
              <a:lumOff val="60000"/>
              <a:alpha val="91000"/>
            </a:schemeClr>
          </a:solidFill>
          <a:ln w="95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63"/>
          <p:cNvSpPr/>
          <p:nvPr/>
        </p:nvSpPr>
        <p:spPr>
          <a:xfrm>
            <a:off x="5043222" y="2274223"/>
            <a:ext cx="385040" cy="385040"/>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04</a:t>
            </a:r>
          </a:p>
        </p:txBody>
      </p:sp>
      <p:sp>
        <p:nvSpPr>
          <p:cNvPr id="22" name="Rectangle 51"/>
          <p:cNvSpPr/>
          <p:nvPr/>
        </p:nvSpPr>
        <p:spPr>
          <a:xfrm rot="19933978">
            <a:off x="669783" y="4743668"/>
            <a:ext cx="1214399" cy="475771"/>
          </a:xfrm>
          <a:prstGeom prst="rect">
            <a:avLst/>
          </a:prstGeom>
        </p:spPr>
        <p:txBody>
          <a:bodyPr wrap="square" lIns="182880" rIns="182880" bIns="45720">
            <a:spAutoFit/>
          </a:bodyPr>
          <a:lstStyle/>
          <a:p>
            <a:pPr algn="ctr">
              <a:lnSpc>
                <a:spcPct val="89000"/>
              </a:lnSpc>
            </a:pPr>
            <a:r>
              <a:rPr lang="hu-HU" sz="1400" b="1" dirty="0" err="1">
                <a:solidFill>
                  <a:schemeClr val="tx2">
                    <a:lumMod val="60000"/>
                    <a:lumOff val="40000"/>
                  </a:schemeClr>
                </a:solidFill>
              </a:rPr>
              <a:t>Selection</a:t>
            </a:r>
            <a:r>
              <a:rPr lang="hu-HU" sz="1400" b="1" dirty="0">
                <a:solidFill>
                  <a:schemeClr val="tx2">
                    <a:lumMod val="60000"/>
                    <a:lumOff val="40000"/>
                  </a:schemeClr>
                </a:solidFill>
              </a:rPr>
              <a:t> &amp;</a:t>
            </a:r>
          </a:p>
          <a:p>
            <a:pPr algn="ctr">
              <a:lnSpc>
                <a:spcPct val="89000"/>
              </a:lnSpc>
            </a:pPr>
            <a:r>
              <a:rPr lang="hu-HU" sz="1400" b="1" dirty="0" err="1">
                <a:solidFill>
                  <a:schemeClr val="tx2">
                    <a:lumMod val="60000"/>
                    <a:lumOff val="40000"/>
                  </a:schemeClr>
                </a:solidFill>
              </a:rPr>
              <a:t>cleaning</a:t>
            </a:r>
            <a:endParaRPr lang="en-US" sz="1400" b="1" dirty="0">
              <a:solidFill>
                <a:schemeClr val="tx2">
                  <a:lumMod val="60000"/>
                  <a:lumOff val="40000"/>
                </a:schemeClr>
              </a:solidFill>
            </a:endParaRPr>
          </a:p>
        </p:txBody>
      </p:sp>
      <p:sp>
        <p:nvSpPr>
          <p:cNvPr id="23" name="Freeform 29"/>
          <p:cNvSpPr>
            <a:spLocks noEditPoints="1"/>
          </p:cNvSpPr>
          <p:nvPr/>
        </p:nvSpPr>
        <p:spPr bwMode="auto">
          <a:xfrm>
            <a:off x="6974126" y="1691409"/>
            <a:ext cx="535146" cy="462464"/>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24" name="Freeform 104"/>
          <p:cNvSpPr>
            <a:spLocks noEditPoints="1"/>
          </p:cNvSpPr>
          <p:nvPr/>
        </p:nvSpPr>
        <p:spPr bwMode="auto">
          <a:xfrm>
            <a:off x="279061" y="5352785"/>
            <a:ext cx="609236" cy="560607"/>
          </a:xfrm>
          <a:custGeom>
            <a:avLst/>
            <a:gdLst>
              <a:gd name="T0" fmla="*/ 404 w 574"/>
              <a:gd name="T1" fmla="*/ 0 h 581"/>
              <a:gd name="T2" fmla="*/ 234 w 574"/>
              <a:gd name="T3" fmla="*/ 63 h 581"/>
              <a:gd name="T4" fmla="*/ 170 w 574"/>
              <a:gd name="T5" fmla="*/ 206 h 581"/>
              <a:gd name="T6" fmla="*/ 0 w 574"/>
              <a:gd name="T7" fmla="*/ 268 h 581"/>
              <a:gd name="T8" fmla="*/ 52 w 574"/>
              <a:gd name="T9" fmla="*/ 565 h 581"/>
              <a:gd name="T10" fmla="*/ 288 w 574"/>
              <a:gd name="T11" fmla="*/ 565 h 581"/>
              <a:gd name="T12" fmla="*/ 340 w 574"/>
              <a:gd name="T13" fmla="*/ 467 h 581"/>
              <a:gd name="T14" fmla="*/ 522 w 574"/>
              <a:gd name="T15" fmla="*/ 455 h 581"/>
              <a:gd name="T16" fmla="*/ 574 w 574"/>
              <a:gd name="T17" fmla="*/ 63 h 581"/>
              <a:gd name="T18" fmla="*/ 560 w 574"/>
              <a:gd name="T19" fmla="*/ 329 h 581"/>
              <a:gd name="T20" fmla="*/ 340 w 574"/>
              <a:gd name="T21" fmla="*/ 372 h 581"/>
              <a:gd name="T22" fmla="*/ 404 w 574"/>
              <a:gd name="T23" fmla="*/ 305 h 581"/>
              <a:gd name="T24" fmla="*/ 560 w 574"/>
              <a:gd name="T25" fmla="*/ 269 h 581"/>
              <a:gd name="T26" fmla="*/ 326 w 574"/>
              <a:gd name="T27" fmla="*/ 294 h 581"/>
              <a:gd name="T28" fmla="*/ 170 w 574"/>
              <a:gd name="T29" fmla="*/ 406 h 581"/>
              <a:gd name="T30" fmla="*/ 14 w 574"/>
              <a:gd name="T31" fmla="*/ 294 h 581"/>
              <a:gd name="T32" fmla="*/ 170 w 574"/>
              <a:gd name="T33" fmla="*/ 331 h 581"/>
              <a:gd name="T34" fmla="*/ 326 w 574"/>
              <a:gd name="T35" fmla="*/ 294 h 581"/>
              <a:gd name="T36" fmla="*/ 52 w 574"/>
              <a:gd name="T37" fmla="*/ 403 h 581"/>
              <a:gd name="T38" fmla="*/ 288 w 574"/>
              <a:gd name="T39" fmla="*/ 403 h 581"/>
              <a:gd name="T40" fmla="*/ 326 w 574"/>
              <a:gd name="T41" fmla="*/ 438 h 581"/>
              <a:gd name="T42" fmla="*/ 14 w 574"/>
              <a:gd name="T43" fmla="*/ 438 h 581"/>
              <a:gd name="T44" fmla="*/ 560 w 574"/>
              <a:gd name="T45" fmla="*/ 158 h 581"/>
              <a:gd name="T46" fmla="*/ 248 w 574"/>
              <a:gd name="T47" fmla="*/ 158 h 581"/>
              <a:gd name="T48" fmla="*/ 287 w 574"/>
              <a:gd name="T49" fmla="*/ 108 h 581"/>
              <a:gd name="T50" fmla="*/ 522 w 574"/>
              <a:gd name="T51" fmla="*/ 108 h 581"/>
              <a:gd name="T52" fmla="*/ 560 w 574"/>
              <a:gd name="T53" fmla="*/ 158 h 581"/>
              <a:gd name="T54" fmla="*/ 560 w 574"/>
              <a:gd name="T55" fmla="*/ 63 h 581"/>
              <a:gd name="T56" fmla="*/ 248 w 574"/>
              <a:gd name="T57" fmla="*/ 63 h 581"/>
              <a:gd name="T58" fmla="*/ 248 w 574"/>
              <a:gd name="T59" fmla="*/ 183 h 581"/>
              <a:gd name="T60" fmla="*/ 404 w 574"/>
              <a:gd name="T61" fmla="*/ 220 h 581"/>
              <a:gd name="T62" fmla="*/ 560 w 574"/>
              <a:gd name="T63" fmla="*/ 183 h 581"/>
              <a:gd name="T64" fmla="*/ 404 w 574"/>
              <a:gd name="T65" fmla="*/ 291 h 581"/>
              <a:gd name="T66" fmla="*/ 340 w 574"/>
              <a:gd name="T67" fmla="*/ 268 h 581"/>
              <a:gd name="T68" fmla="*/ 248 w 574"/>
              <a:gd name="T69" fmla="*/ 213 h 581"/>
              <a:gd name="T70" fmla="*/ 170 w 574"/>
              <a:gd name="T71" fmla="*/ 220 h 581"/>
              <a:gd name="T72" fmla="*/ 240 w 574"/>
              <a:gd name="T73" fmla="*/ 226 h 581"/>
              <a:gd name="T74" fmla="*/ 170 w 574"/>
              <a:gd name="T75" fmla="*/ 317 h 581"/>
              <a:gd name="T76" fmla="*/ 170 w 574"/>
              <a:gd name="T77" fmla="*/ 220 h 581"/>
              <a:gd name="T78" fmla="*/ 14 w 574"/>
              <a:gd name="T79" fmla="*/ 519 h 581"/>
              <a:gd name="T80" fmla="*/ 52 w 574"/>
              <a:gd name="T81" fmla="*/ 484 h 581"/>
              <a:gd name="T82" fmla="*/ 288 w 574"/>
              <a:gd name="T83" fmla="*/ 484 h 581"/>
              <a:gd name="T84" fmla="*/ 326 w 574"/>
              <a:gd name="T85" fmla="*/ 519 h 581"/>
              <a:gd name="T86" fmla="*/ 404 w 574"/>
              <a:gd name="T87" fmla="*/ 458 h 581"/>
              <a:gd name="T88" fmla="*/ 340 w 574"/>
              <a:gd name="T89" fmla="*/ 387 h 581"/>
              <a:gd name="T90" fmla="*/ 522 w 574"/>
              <a:gd name="T91" fmla="*/ 374 h 581"/>
              <a:gd name="T92" fmla="*/ 560 w 574"/>
              <a:gd name="T93" fmla="*/ 41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81">
                <a:moveTo>
                  <a:pt x="522" y="17"/>
                </a:moveTo>
                <a:cubicBezTo>
                  <a:pt x="490" y="6"/>
                  <a:pt x="449" y="0"/>
                  <a:pt x="404" y="0"/>
                </a:cubicBezTo>
                <a:cubicBezTo>
                  <a:pt x="360" y="0"/>
                  <a:pt x="318" y="6"/>
                  <a:pt x="287" y="17"/>
                </a:cubicBezTo>
                <a:cubicBezTo>
                  <a:pt x="252" y="29"/>
                  <a:pt x="234" y="44"/>
                  <a:pt x="234" y="63"/>
                </a:cubicBezTo>
                <a:cubicBezTo>
                  <a:pt x="234" y="210"/>
                  <a:pt x="234" y="210"/>
                  <a:pt x="234" y="210"/>
                </a:cubicBezTo>
                <a:cubicBezTo>
                  <a:pt x="214" y="208"/>
                  <a:pt x="192" y="206"/>
                  <a:pt x="170" y="206"/>
                </a:cubicBezTo>
                <a:cubicBezTo>
                  <a:pt x="126" y="206"/>
                  <a:pt x="84" y="212"/>
                  <a:pt x="52" y="223"/>
                </a:cubicBezTo>
                <a:cubicBezTo>
                  <a:pt x="18" y="234"/>
                  <a:pt x="0" y="250"/>
                  <a:pt x="0" y="268"/>
                </a:cubicBezTo>
                <a:cubicBezTo>
                  <a:pt x="0" y="519"/>
                  <a:pt x="0" y="519"/>
                  <a:pt x="0" y="519"/>
                </a:cubicBezTo>
                <a:cubicBezTo>
                  <a:pt x="0" y="537"/>
                  <a:pt x="18" y="553"/>
                  <a:pt x="52" y="565"/>
                </a:cubicBezTo>
                <a:cubicBezTo>
                  <a:pt x="84" y="575"/>
                  <a:pt x="126" y="581"/>
                  <a:pt x="170" y="581"/>
                </a:cubicBezTo>
                <a:cubicBezTo>
                  <a:pt x="214" y="581"/>
                  <a:pt x="256" y="575"/>
                  <a:pt x="288" y="565"/>
                </a:cubicBezTo>
                <a:cubicBezTo>
                  <a:pt x="322" y="553"/>
                  <a:pt x="340" y="537"/>
                  <a:pt x="340" y="519"/>
                </a:cubicBezTo>
                <a:cubicBezTo>
                  <a:pt x="340" y="467"/>
                  <a:pt x="340" y="467"/>
                  <a:pt x="340" y="467"/>
                </a:cubicBezTo>
                <a:cubicBezTo>
                  <a:pt x="360" y="470"/>
                  <a:pt x="382" y="472"/>
                  <a:pt x="404" y="472"/>
                </a:cubicBezTo>
                <a:cubicBezTo>
                  <a:pt x="449" y="472"/>
                  <a:pt x="490" y="466"/>
                  <a:pt x="522" y="455"/>
                </a:cubicBezTo>
                <a:cubicBezTo>
                  <a:pt x="556" y="444"/>
                  <a:pt x="574" y="428"/>
                  <a:pt x="574" y="410"/>
                </a:cubicBezTo>
                <a:cubicBezTo>
                  <a:pt x="574" y="63"/>
                  <a:pt x="574" y="63"/>
                  <a:pt x="574" y="63"/>
                </a:cubicBezTo>
                <a:cubicBezTo>
                  <a:pt x="574" y="44"/>
                  <a:pt x="556" y="29"/>
                  <a:pt x="522" y="17"/>
                </a:cubicBezTo>
                <a:close/>
                <a:moveTo>
                  <a:pt x="560" y="329"/>
                </a:moveTo>
                <a:cubicBezTo>
                  <a:pt x="560" y="352"/>
                  <a:pt x="496" y="377"/>
                  <a:pt x="404" y="377"/>
                </a:cubicBezTo>
                <a:cubicBezTo>
                  <a:pt x="382" y="377"/>
                  <a:pt x="360" y="375"/>
                  <a:pt x="340" y="372"/>
                </a:cubicBezTo>
                <a:cubicBezTo>
                  <a:pt x="340" y="301"/>
                  <a:pt x="340" y="301"/>
                  <a:pt x="340" y="301"/>
                </a:cubicBezTo>
                <a:cubicBezTo>
                  <a:pt x="360" y="304"/>
                  <a:pt x="382" y="305"/>
                  <a:pt x="404" y="305"/>
                </a:cubicBezTo>
                <a:cubicBezTo>
                  <a:pt x="449" y="305"/>
                  <a:pt x="490" y="300"/>
                  <a:pt x="522" y="289"/>
                </a:cubicBezTo>
                <a:cubicBezTo>
                  <a:pt x="539" y="283"/>
                  <a:pt x="552" y="276"/>
                  <a:pt x="560" y="269"/>
                </a:cubicBezTo>
                <a:lnTo>
                  <a:pt x="560" y="329"/>
                </a:lnTo>
                <a:close/>
                <a:moveTo>
                  <a:pt x="326" y="294"/>
                </a:moveTo>
                <a:cubicBezTo>
                  <a:pt x="326" y="358"/>
                  <a:pt x="326" y="358"/>
                  <a:pt x="326" y="358"/>
                </a:cubicBezTo>
                <a:cubicBezTo>
                  <a:pt x="326" y="380"/>
                  <a:pt x="262" y="406"/>
                  <a:pt x="170" y="406"/>
                </a:cubicBezTo>
                <a:cubicBezTo>
                  <a:pt x="78" y="406"/>
                  <a:pt x="14" y="380"/>
                  <a:pt x="14" y="358"/>
                </a:cubicBezTo>
                <a:cubicBezTo>
                  <a:pt x="14" y="294"/>
                  <a:pt x="14" y="294"/>
                  <a:pt x="14" y="294"/>
                </a:cubicBezTo>
                <a:cubicBezTo>
                  <a:pt x="23" y="302"/>
                  <a:pt x="36" y="308"/>
                  <a:pt x="52" y="314"/>
                </a:cubicBezTo>
                <a:cubicBezTo>
                  <a:pt x="84" y="325"/>
                  <a:pt x="126" y="331"/>
                  <a:pt x="170" y="331"/>
                </a:cubicBezTo>
                <a:cubicBezTo>
                  <a:pt x="214" y="331"/>
                  <a:pt x="256" y="325"/>
                  <a:pt x="288" y="314"/>
                </a:cubicBezTo>
                <a:cubicBezTo>
                  <a:pt x="304" y="308"/>
                  <a:pt x="317" y="302"/>
                  <a:pt x="326" y="294"/>
                </a:cubicBezTo>
                <a:close/>
                <a:moveTo>
                  <a:pt x="14" y="383"/>
                </a:moveTo>
                <a:cubicBezTo>
                  <a:pt x="23" y="391"/>
                  <a:pt x="36" y="398"/>
                  <a:pt x="52" y="403"/>
                </a:cubicBezTo>
                <a:cubicBezTo>
                  <a:pt x="84" y="414"/>
                  <a:pt x="126" y="420"/>
                  <a:pt x="170" y="420"/>
                </a:cubicBezTo>
                <a:cubicBezTo>
                  <a:pt x="214" y="420"/>
                  <a:pt x="256" y="414"/>
                  <a:pt x="288" y="403"/>
                </a:cubicBezTo>
                <a:cubicBezTo>
                  <a:pt x="304" y="398"/>
                  <a:pt x="317" y="391"/>
                  <a:pt x="326" y="383"/>
                </a:cubicBezTo>
                <a:cubicBezTo>
                  <a:pt x="326" y="438"/>
                  <a:pt x="326" y="438"/>
                  <a:pt x="326" y="438"/>
                </a:cubicBezTo>
                <a:cubicBezTo>
                  <a:pt x="326" y="461"/>
                  <a:pt x="262" y="486"/>
                  <a:pt x="170" y="486"/>
                </a:cubicBezTo>
                <a:cubicBezTo>
                  <a:pt x="78" y="486"/>
                  <a:pt x="14" y="461"/>
                  <a:pt x="14" y="438"/>
                </a:cubicBezTo>
                <a:lnTo>
                  <a:pt x="14" y="383"/>
                </a:lnTo>
                <a:close/>
                <a:moveTo>
                  <a:pt x="560" y="158"/>
                </a:moveTo>
                <a:cubicBezTo>
                  <a:pt x="560" y="180"/>
                  <a:pt x="496" y="206"/>
                  <a:pt x="404" y="206"/>
                </a:cubicBezTo>
                <a:cubicBezTo>
                  <a:pt x="312" y="206"/>
                  <a:pt x="248" y="180"/>
                  <a:pt x="248" y="158"/>
                </a:cubicBezTo>
                <a:cubicBezTo>
                  <a:pt x="248" y="89"/>
                  <a:pt x="248" y="89"/>
                  <a:pt x="248" y="89"/>
                </a:cubicBezTo>
                <a:cubicBezTo>
                  <a:pt x="257" y="96"/>
                  <a:pt x="270" y="103"/>
                  <a:pt x="287" y="108"/>
                </a:cubicBezTo>
                <a:cubicBezTo>
                  <a:pt x="318" y="119"/>
                  <a:pt x="360" y="125"/>
                  <a:pt x="404" y="125"/>
                </a:cubicBezTo>
                <a:cubicBezTo>
                  <a:pt x="449" y="125"/>
                  <a:pt x="490" y="119"/>
                  <a:pt x="522" y="108"/>
                </a:cubicBezTo>
                <a:cubicBezTo>
                  <a:pt x="539" y="103"/>
                  <a:pt x="552" y="96"/>
                  <a:pt x="560" y="89"/>
                </a:cubicBezTo>
                <a:lnTo>
                  <a:pt x="560" y="158"/>
                </a:lnTo>
                <a:close/>
                <a:moveTo>
                  <a:pt x="404" y="14"/>
                </a:moveTo>
                <a:cubicBezTo>
                  <a:pt x="496" y="14"/>
                  <a:pt x="560" y="40"/>
                  <a:pt x="560" y="63"/>
                </a:cubicBezTo>
                <a:cubicBezTo>
                  <a:pt x="560" y="85"/>
                  <a:pt x="496" y="111"/>
                  <a:pt x="404" y="111"/>
                </a:cubicBezTo>
                <a:cubicBezTo>
                  <a:pt x="312" y="111"/>
                  <a:pt x="248" y="85"/>
                  <a:pt x="248" y="63"/>
                </a:cubicBezTo>
                <a:cubicBezTo>
                  <a:pt x="248" y="40"/>
                  <a:pt x="312" y="14"/>
                  <a:pt x="404" y="14"/>
                </a:cubicBezTo>
                <a:close/>
                <a:moveTo>
                  <a:pt x="248" y="183"/>
                </a:moveTo>
                <a:cubicBezTo>
                  <a:pt x="257" y="191"/>
                  <a:pt x="270" y="198"/>
                  <a:pt x="287" y="203"/>
                </a:cubicBezTo>
                <a:cubicBezTo>
                  <a:pt x="318" y="214"/>
                  <a:pt x="360" y="220"/>
                  <a:pt x="404" y="220"/>
                </a:cubicBezTo>
                <a:cubicBezTo>
                  <a:pt x="449" y="220"/>
                  <a:pt x="490" y="214"/>
                  <a:pt x="522" y="203"/>
                </a:cubicBezTo>
                <a:cubicBezTo>
                  <a:pt x="539" y="198"/>
                  <a:pt x="552" y="191"/>
                  <a:pt x="560" y="183"/>
                </a:cubicBezTo>
                <a:cubicBezTo>
                  <a:pt x="560" y="243"/>
                  <a:pt x="560" y="243"/>
                  <a:pt x="560" y="243"/>
                </a:cubicBezTo>
                <a:cubicBezTo>
                  <a:pt x="560" y="266"/>
                  <a:pt x="496" y="291"/>
                  <a:pt x="404" y="291"/>
                </a:cubicBezTo>
                <a:cubicBezTo>
                  <a:pt x="382" y="291"/>
                  <a:pt x="360" y="290"/>
                  <a:pt x="340" y="287"/>
                </a:cubicBezTo>
                <a:cubicBezTo>
                  <a:pt x="340" y="268"/>
                  <a:pt x="340" y="268"/>
                  <a:pt x="340" y="268"/>
                </a:cubicBezTo>
                <a:cubicBezTo>
                  <a:pt x="340" y="250"/>
                  <a:pt x="322" y="234"/>
                  <a:pt x="288" y="223"/>
                </a:cubicBezTo>
                <a:cubicBezTo>
                  <a:pt x="276" y="219"/>
                  <a:pt x="262" y="215"/>
                  <a:pt x="248" y="213"/>
                </a:cubicBezTo>
                <a:lnTo>
                  <a:pt x="248" y="183"/>
                </a:lnTo>
                <a:close/>
                <a:moveTo>
                  <a:pt x="170" y="220"/>
                </a:moveTo>
                <a:cubicBezTo>
                  <a:pt x="196" y="220"/>
                  <a:pt x="219" y="222"/>
                  <a:pt x="239" y="225"/>
                </a:cubicBezTo>
                <a:cubicBezTo>
                  <a:pt x="240" y="225"/>
                  <a:pt x="240" y="226"/>
                  <a:pt x="240" y="226"/>
                </a:cubicBezTo>
                <a:cubicBezTo>
                  <a:pt x="293" y="234"/>
                  <a:pt x="326" y="252"/>
                  <a:pt x="326" y="268"/>
                </a:cubicBezTo>
                <a:cubicBezTo>
                  <a:pt x="326" y="291"/>
                  <a:pt x="262" y="317"/>
                  <a:pt x="170" y="317"/>
                </a:cubicBezTo>
                <a:cubicBezTo>
                  <a:pt x="78" y="317"/>
                  <a:pt x="14" y="291"/>
                  <a:pt x="14" y="268"/>
                </a:cubicBezTo>
                <a:cubicBezTo>
                  <a:pt x="14" y="246"/>
                  <a:pt x="78" y="220"/>
                  <a:pt x="170" y="220"/>
                </a:cubicBezTo>
                <a:close/>
                <a:moveTo>
                  <a:pt x="170" y="567"/>
                </a:moveTo>
                <a:cubicBezTo>
                  <a:pt x="78" y="567"/>
                  <a:pt x="14" y="542"/>
                  <a:pt x="14" y="519"/>
                </a:cubicBezTo>
                <a:cubicBezTo>
                  <a:pt x="14" y="464"/>
                  <a:pt x="14" y="464"/>
                  <a:pt x="14" y="464"/>
                </a:cubicBezTo>
                <a:cubicBezTo>
                  <a:pt x="23" y="472"/>
                  <a:pt x="36" y="478"/>
                  <a:pt x="52" y="484"/>
                </a:cubicBezTo>
                <a:cubicBezTo>
                  <a:pt x="84" y="495"/>
                  <a:pt x="126" y="500"/>
                  <a:pt x="170" y="500"/>
                </a:cubicBezTo>
                <a:cubicBezTo>
                  <a:pt x="214" y="500"/>
                  <a:pt x="256" y="495"/>
                  <a:pt x="288" y="484"/>
                </a:cubicBezTo>
                <a:cubicBezTo>
                  <a:pt x="304" y="478"/>
                  <a:pt x="317" y="472"/>
                  <a:pt x="326" y="464"/>
                </a:cubicBezTo>
                <a:cubicBezTo>
                  <a:pt x="326" y="519"/>
                  <a:pt x="326" y="519"/>
                  <a:pt x="326" y="519"/>
                </a:cubicBezTo>
                <a:cubicBezTo>
                  <a:pt x="326" y="542"/>
                  <a:pt x="262" y="567"/>
                  <a:pt x="170" y="567"/>
                </a:cubicBezTo>
                <a:close/>
                <a:moveTo>
                  <a:pt x="404" y="458"/>
                </a:moveTo>
                <a:cubicBezTo>
                  <a:pt x="382" y="458"/>
                  <a:pt x="360" y="456"/>
                  <a:pt x="340" y="453"/>
                </a:cubicBezTo>
                <a:cubicBezTo>
                  <a:pt x="340" y="387"/>
                  <a:pt x="340" y="387"/>
                  <a:pt x="340" y="387"/>
                </a:cubicBezTo>
                <a:cubicBezTo>
                  <a:pt x="361" y="389"/>
                  <a:pt x="382" y="391"/>
                  <a:pt x="404" y="391"/>
                </a:cubicBezTo>
                <a:cubicBezTo>
                  <a:pt x="449" y="391"/>
                  <a:pt x="490" y="385"/>
                  <a:pt x="522" y="374"/>
                </a:cubicBezTo>
                <a:cubicBezTo>
                  <a:pt x="539" y="369"/>
                  <a:pt x="552" y="362"/>
                  <a:pt x="560" y="355"/>
                </a:cubicBezTo>
                <a:cubicBezTo>
                  <a:pt x="560" y="410"/>
                  <a:pt x="560" y="410"/>
                  <a:pt x="560" y="410"/>
                </a:cubicBezTo>
                <a:cubicBezTo>
                  <a:pt x="560" y="432"/>
                  <a:pt x="496" y="458"/>
                  <a:pt x="404" y="45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25" name="Freeform 105"/>
          <p:cNvSpPr>
            <a:spLocks noEditPoints="1"/>
          </p:cNvSpPr>
          <p:nvPr/>
        </p:nvSpPr>
        <p:spPr bwMode="auto">
          <a:xfrm>
            <a:off x="5229690" y="2638794"/>
            <a:ext cx="751741" cy="434842"/>
          </a:xfrm>
          <a:custGeom>
            <a:avLst/>
            <a:gdLst>
              <a:gd name="T0" fmla="*/ 751 w 773"/>
              <a:gd name="T1" fmla="*/ 6 h 445"/>
              <a:gd name="T2" fmla="*/ 751 w 773"/>
              <a:gd name="T3" fmla="*/ 5 h 445"/>
              <a:gd name="T4" fmla="*/ 750 w 773"/>
              <a:gd name="T5" fmla="*/ 3 h 445"/>
              <a:gd name="T6" fmla="*/ 749 w 773"/>
              <a:gd name="T7" fmla="*/ 2 h 445"/>
              <a:gd name="T8" fmla="*/ 747 w 773"/>
              <a:gd name="T9" fmla="*/ 1 h 445"/>
              <a:gd name="T10" fmla="*/ 747 w 773"/>
              <a:gd name="T11" fmla="*/ 1 h 445"/>
              <a:gd name="T12" fmla="*/ 745 w 773"/>
              <a:gd name="T13" fmla="*/ 0 h 445"/>
              <a:gd name="T14" fmla="*/ 744 w 773"/>
              <a:gd name="T15" fmla="*/ 0 h 445"/>
              <a:gd name="T16" fmla="*/ 742 w 773"/>
              <a:gd name="T17" fmla="*/ 1 h 445"/>
              <a:gd name="T18" fmla="*/ 740 w 773"/>
              <a:gd name="T19" fmla="*/ 2 h 445"/>
              <a:gd name="T20" fmla="*/ 626 w 773"/>
              <a:gd name="T21" fmla="*/ 87 h 445"/>
              <a:gd name="T22" fmla="*/ 634 w 773"/>
              <a:gd name="T23" fmla="*/ 99 h 445"/>
              <a:gd name="T24" fmla="*/ 649 w 773"/>
              <a:gd name="T25" fmla="*/ 211 h 445"/>
              <a:gd name="T26" fmla="*/ 581 w 773"/>
              <a:gd name="T27" fmla="*/ 234 h 445"/>
              <a:gd name="T28" fmla="*/ 484 w 773"/>
              <a:gd name="T29" fmla="*/ 165 h 445"/>
              <a:gd name="T30" fmla="*/ 374 w 773"/>
              <a:gd name="T31" fmla="*/ 165 h 445"/>
              <a:gd name="T32" fmla="*/ 331 w 773"/>
              <a:gd name="T33" fmla="*/ 338 h 445"/>
              <a:gd name="T34" fmla="*/ 281 w 773"/>
              <a:gd name="T35" fmla="*/ 345 h 445"/>
              <a:gd name="T36" fmla="*/ 205 w 773"/>
              <a:gd name="T37" fmla="*/ 210 h 445"/>
              <a:gd name="T38" fmla="*/ 95 w 773"/>
              <a:gd name="T39" fmla="*/ 210 h 445"/>
              <a:gd name="T40" fmla="*/ 2 w 773"/>
              <a:gd name="T41" fmla="*/ 385 h 445"/>
              <a:gd name="T42" fmla="*/ 8 w 773"/>
              <a:gd name="T43" fmla="*/ 397 h 445"/>
              <a:gd name="T44" fmla="*/ 120 w 773"/>
              <a:gd name="T45" fmla="*/ 256 h 445"/>
              <a:gd name="T46" fmla="*/ 181 w 773"/>
              <a:gd name="T47" fmla="*/ 255 h 445"/>
              <a:gd name="T48" fmla="*/ 258 w 773"/>
              <a:gd name="T49" fmla="*/ 390 h 445"/>
              <a:gd name="T50" fmla="*/ 368 w 773"/>
              <a:gd name="T51" fmla="*/ 390 h 445"/>
              <a:gd name="T52" fmla="*/ 406 w 773"/>
              <a:gd name="T53" fmla="*/ 215 h 445"/>
              <a:gd name="T54" fmla="*/ 478 w 773"/>
              <a:gd name="T55" fmla="*/ 191 h 445"/>
              <a:gd name="T56" fmla="*/ 573 w 773"/>
              <a:gd name="T57" fmla="*/ 261 h 445"/>
              <a:gd name="T58" fmla="*/ 683 w 773"/>
              <a:gd name="T59" fmla="*/ 261 h 445"/>
              <a:gd name="T60" fmla="*/ 741 w 773"/>
              <a:gd name="T61" fmla="*/ 33 h 445"/>
              <a:gd name="T62" fmla="*/ 765 w 773"/>
              <a:gd name="T63" fmla="*/ 160 h 445"/>
              <a:gd name="T64" fmla="*/ 772 w 773"/>
              <a:gd name="T65" fmla="*/ 152 h 445"/>
              <a:gd name="T66" fmla="*/ 150 w 773"/>
              <a:gd name="T67" fmla="*/ 169 h 445"/>
              <a:gd name="T68" fmla="*/ 177 w 773"/>
              <a:gd name="T69" fmla="*/ 240 h 445"/>
              <a:gd name="T70" fmla="*/ 177 w 773"/>
              <a:gd name="T71" fmla="*/ 240 h 445"/>
              <a:gd name="T72" fmla="*/ 109 w 773"/>
              <a:gd name="T73" fmla="*/ 210 h 445"/>
              <a:gd name="T74" fmla="*/ 313 w 773"/>
              <a:gd name="T75" fmla="*/ 431 h 445"/>
              <a:gd name="T76" fmla="*/ 313 w 773"/>
              <a:gd name="T77" fmla="*/ 349 h 445"/>
              <a:gd name="T78" fmla="*/ 429 w 773"/>
              <a:gd name="T79" fmla="*/ 206 h 445"/>
              <a:gd name="T80" fmla="*/ 429 w 773"/>
              <a:gd name="T81" fmla="*/ 124 h 445"/>
              <a:gd name="T82" fmla="*/ 429 w 773"/>
              <a:gd name="T83" fmla="*/ 206 h 445"/>
              <a:gd name="T84" fmla="*/ 628 w 773"/>
              <a:gd name="T85" fmla="*/ 302 h 445"/>
              <a:gd name="T86" fmla="*/ 628 w 773"/>
              <a:gd name="T87"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3" h="445">
                <a:moveTo>
                  <a:pt x="772" y="152"/>
                </a:moveTo>
                <a:cubicBezTo>
                  <a:pt x="751" y="6"/>
                  <a:pt x="751" y="6"/>
                  <a:pt x="751" y="6"/>
                </a:cubicBezTo>
                <a:cubicBezTo>
                  <a:pt x="751" y="6"/>
                  <a:pt x="751" y="6"/>
                  <a:pt x="751" y="6"/>
                </a:cubicBezTo>
                <a:cubicBezTo>
                  <a:pt x="751" y="6"/>
                  <a:pt x="751" y="5"/>
                  <a:pt x="751" y="5"/>
                </a:cubicBezTo>
                <a:cubicBezTo>
                  <a:pt x="751" y="5"/>
                  <a:pt x="751" y="4"/>
                  <a:pt x="751" y="4"/>
                </a:cubicBezTo>
                <a:cubicBezTo>
                  <a:pt x="750" y="4"/>
                  <a:pt x="750" y="4"/>
                  <a:pt x="750" y="3"/>
                </a:cubicBezTo>
                <a:cubicBezTo>
                  <a:pt x="750" y="3"/>
                  <a:pt x="750" y="3"/>
                  <a:pt x="750" y="3"/>
                </a:cubicBezTo>
                <a:cubicBezTo>
                  <a:pt x="749" y="3"/>
                  <a:pt x="749" y="2"/>
                  <a:pt x="749" y="2"/>
                </a:cubicBezTo>
                <a:cubicBezTo>
                  <a:pt x="749" y="2"/>
                  <a:pt x="749" y="2"/>
                  <a:pt x="749" y="2"/>
                </a:cubicBezTo>
                <a:cubicBezTo>
                  <a:pt x="748" y="1"/>
                  <a:pt x="748" y="1"/>
                  <a:pt x="747" y="1"/>
                </a:cubicBezTo>
                <a:cubicBezTo>
                  <a:pt x="747" y="1"/>
                  <a:pt x="747" y="1"/>
                  <a:pt x="747" y="1"/>
                </a:cubicBezTo>
                <a:cubicBezTo>
                  <a:pt x="747" y="1"/>
                  <a:pt x="747" y="1"/>
                  <a:pt x="747" y="1"/>
                </a:cubicBezTo>
                <a:cubicBezTo>
                  <a:pt x="747" y="1"/>
                  <a:pt x="747" y="1"/>
                  <a:pt x="747" y="1"/>
                </a:cubicBezTo>
                <a:cubicBezTo>
                  <a:pt x="746" y="1"/>
                  <a:pt x="746" y="1"/>
                  <a:pt x="745" y="0"/>
                </a:cubicBezTo>
                <a:cubicBezTo>
                  <a:pt x="745" y="0"/>
                  <a:pt x="745" y="0"/>
                  <a:pt x="745" y="0"/>
                </a:cubicBezTo>
                <a:cubicBezTo>
                  <a:pt x="745" y="0"/>
                  <a:pt x="744" y="0"/>
                  <a:pt x="744" y="0"/>
                </a:cubicBezTo>
                <a:cubicBezTo>
                  <a:pt x="744" y="0"/>
                  <a:pt x="743" y="0"/>
                  <a:pt x="743" y="0"/>
                </a:cubicBezTo>
                <a:cubicBezTo>
                  <a:pt x="743" y="1"/>
                  <a:pt x="742" y="1"/>
                  <a:pt x="742" y="1"/>
                </a:cubicBezTo>
                <a:cubicBezTo>
                  <a:pt x="742" y="1"/>
                  <a:pt x="742" y="1"/>
                  <a:pt x="742" y="1"/>
                </a:cubicBezTo>
                <a:cubicBezTo>
                  <a:pt x="741" y="1"/>
                  <a:pt x="741" y="1"/>
                  <a:pt x="740" y="2"/>
                </a:cubicBezTo>
                <a:cubicBezTo>
                  <a:pt x="740" y="2"/>
                  <a:pt x="740" y="2"/>
                  <a:pt x="740" y="2"/>
                </a:cubicBezTo>
                <a:cubicBezTo>
                  <a:pt x="626" y="87"/>
                  <a:pt x="626" y="87"/>
                  <a:pt x="626" y="87"/>
                </a:cubicBezTo>
                <a:cubicBezTo>
                  <a:pt x="623" y="90"/>
                  <a:pt x="622" y="94"/>
                  <a:pt x="625" y="97"/>
                </a:cubicBezTo>
                <a:cubicBezTo>
                  <a:pt x="627" y="100"/>
                  <a:pt x="631" y="101"/>
                  <a:pt x="634" y="99"/>
                </a:cubicBezTo>
                <a:cubicBezTo>
                  <a:pt x="728" y="29"/>
                  <a:pt x="728" y="29"/>
                  <a:pt x="728" y="29"/>
                </a:cubicBezTo>
                <a:cubicBezTo>
                  <a:pt x="649" y="211"/>
                  <a:pt x="649" y="211"/>
                  <a:pt x="649" y="211"/>
                </a:cubicBezTo>
                <a:cubicBezTo>
                  <a:pt x="643" y="208"/>
                  <a:pt x="636" y="206"/>
                  <a:pt x="628" y="206"/>
                </a:cubicBezTo>
                <a:cubicBezTo>
                  <a:pt x="608" y="206"/>
                  <a:pt x="590" y="218"/>
                  <a:pt x="581" y="234"/>
                </a:cubicBezTo>
                <a:cubicBezTo>
                  <a:pt x="482" y="177"/>
                  <a:pt x="482" y="177"/>
                  <a:pt x="482" y="177"/>
                </a:cubicBezTo>
                <a:cubicBezTo>
                  <a:pt x="483" y="173"/>
                  <a:pt x="484" y="169"/>
                  <a:pt x="484" y="165"/>
                </a:cubicBezTo>
                <a:cubicBezTo>
                  <a:pt x="484" y="135"/>
                  <a:pt x="459" y="110"/>
                  <a:pt x="429" y="110"/>
                </a:cubicBezTo>
                <a:cubicBezTo>
                  <a:pt x="398" y="110"/>
                  <a:pt x="374" y="135"/>
                  <a:pt x="374" y="165"/>
                </a:cubicBezTo>
                <a:cubicBezTo>
                  <a:pt x="374" y="183"/>
                  <a:pt x="382" y="198"/>
                  <a:pt x="394" y="208"/>
                </a:cubicBezTo>
                <a:cubicBezTo>
                  <a:pt x="331" y="338"/>
                  <a:pt x="331" y="338"/>
                  <a:pt x="331" y="338"/>
                </a:cubicBezTo>
                <a:cubicBezTo>
                  <a:pt x="325" y="336"/>
                  <a:pt x="319" y="335"/>
                  <a:pt x="313" y="335"/>
                </a:cubicBezTo>
                <a:cubicBezTo>
                  <a:pt x="301" y="335"/>
                  <a:pt x="290" y="338"/>
                  <a:pt x="281" y="345"/>
                </a:cubicBezTo>
                <a:cubicBezTo>
                  <a:pt x="192" y="245"/>
                  <a:pt x="192" y="245"/>
                  <a:pt x="192" y="245"/>
                </a:cubicBezTo>
                <a:cubicBezTo>
                  <a:pt x="200" y="236"/>
                  <a:pt x="205" y="223"/>
                  <a:pt x="205" y="210"/>
                </a:cubicBezTo>
                <a:cubicBezTo>
                  <a:pt x="205" y="179"/>
                  <a:pt x="180" y="155"/>
                  <a:pt x="150" y="155"/>
                </a:cubicBezTo>
                <a:cubicBezTo>
                  <a:pt x="119" y="155"/>
                  <a:pt x="95" y="179"/>
                  <a:pt x="95" y="210"/>
                </a:cubicBezTo>
                <a:cubicBezTo>
                  <a:pt x="95" y="224"/>
                  <a:pt x="100" y="237"/>
                  <a:pt x="109" y="247"/>
                </a:cubicBezTo>
                <a:cubicBezTo>
                  <a:pt x="2" y="385"/>
                  <a:pt x="2" y="385"/>
                  <a:pt x="2" y="385"/>
                </a:cubicBezTo>
                <a:cubicBezTo>
                  <a:pt x="0" y="388"/>
                  <a:pt x="1" y="393"/>
                  <a:pt x="4" y="395"/>
                </a:cubicBezTo>
                <a:cubicBezTo>
                  <a:pt x="5" y="396"/>
                  <a:pt x="7" y="397"/>
                  <a:pt x="8" y="397"/>
                </a:cubicBezTo>
                <a:cubicBezTo>
                  <a:pt x="10" y="397"/>
                  <a:pt x="12" y="396"/>
                  <a:pt x="14" y="394"/>
                </a:cubicBezTo>
                <a:cubicBezTo>
                  <a:pt x="120" y="256"/>
                  <a:pt x="120" y="256"/>
                  <a:pt x="120" y="256"/>
                </a:cubicBezTo>
                <a:cubicBezTo>
                  <a:pt x="128" y="262"/>
                  <a:pt x="139" y="265"/>
                  <a:pt x="150" y="265"/>
                </a:cubicBezTo>
                <a:cubicBezTo>
                  <a:pt x="161" y="265"/>
                  <a:pt x="172" y="261"/>
                  <a:pt x="181" y="255"/>
                </a:cubicBezTo>
                <a:cubicBezTo>
                  <a:pt x="271" y="354"/>
                  <a:pt x="271" y="354"/>
                  <a:pt x="271" y="354"/>
                </a:cubicBezTo>
                <a:cubicBezTo>
                  <a:pt x="263" y="364"/>
                  <a:pt x="258" y="376"/>
                  <a:pt x="258" y="390"/>
                </a:cubicBezTo>
                <a:cubicBezTo>
                  <a:pt x="258" y="420"/>
                  <a:pt x="283" y="445"/>
                  <a:pt x="313" y="445"/>
                </a:cubicBezTo>
                <a:cubicBezTo>
                  <a:pt x="343" y="445"/>
                  <a:pt x="368" y="420"/>
                  <a:pt x="368" y="390"/>
                </a:cubicBezTo>
                <a:cubicBezTo>
                  <a:pt x="368" y="371"/>
                  <a:pt x="358" y="354"/>
                  <a:pt x="344" y="344"/>
                </a:cubicBezTo>
                <a:cubicBezTo>
                  <a:pt x="406" y="215"/>
                  <a:pt x="406" y="215"/>
                  <a:pt x="406" y="215"/>
                </a:cubicBezTo>
                <a:cubicBezTo>
                  <a:pt x="413" y="219"/>
                  <a:pt x="421" y="220"/>
                  <a:pt x="429" y="220"/>
                </a:cubicBezTo>
                <a:cubicBezTo>
                  <a:pt x="450" y="220"/>
                  <a:pt x="468" y="208"/>
                  <a:pt x="478" y="191"/>
                </a:cubicBezTo>
                <a:cubicBezTo>
                  <a:pt x="575" y="247"/>
                  <a:pt x="575" y="247"/>
                  <a:pt x="575" y="247"/>
                </a:cubicBezTo>
                <a:cubicBezTo>
                  <a:pt x="574" y="252"/>
                  <a:pt x="573" y="256"/>
                  <a:pt x="573" y="261"/>
                </a:cubicBezTo>
                <a:cubicBezTo>
                  <a:pt x="573" y="292"/>
                  <a:pt x="598" y="316"/>
                  <a:pt x="628" y="316"/>
                </a:cubicBezTo>
                <a:cubicBezTo>
                  <a:pt x="659" y="316"/>
                  <a:pt x="683" y="292"/>
                  <a:pt x="683" y="261"/>
                </a:cubicBezTo>
                <a:cubicBezTo>
                  <a:pt x="683" y="244"/>
                  <a:pt x="675" y="228"/>
                  <a:pt x="662" y="218"/>
                </a:cubicBezTo>
                <a:cubicBezTo>
                  <a:pt x="741" y="33"/>
                  <a:pt x="741" y="33"/>
                  <a:pt x="741" y="33"/>
                </a:cubicBezTo>
                <a:cubicBezTo>
                  <a:pt x="758" y="154"/>
                  <a:pt x="758" y="154"/>
                  <a:pt x="758" y="154"/>
                </a:cubicBezTo>
                <a:cubicBezTo>
                  <a:pt x="759" y="158"/>
                  <a:pt x="762" y="160"/>
                  <a:pt x="765" y="160"/>
                </a:cubicBezTo>
                <a:cubicBezTo>
                  <a:pt x="766" y="160"/>
                  <a:pt x="766" y="160"/>
                  <a:pt x="766" y="160"/>
                </a:cubicBezTo>
                <a:cubicBezTo>
                  <a:pt x="770" y="160"/>
                  <a:pt x="773" y="156"/>
                  <a:pt x="772" y="152"/>
                </a:cubicBezTo>
                <a:close/>
                <a:moveTo>
                  <a:pt x="109" y="210"/>
                </a:moveTo>
                <a:cubicBezTo>
                  <a:pt x="109" y="187"/>
                  <a:pt x="127" y="169"/>
                  <a:pt x="150" y="169"/>
                </a:cubicBezTo>
                <a:cubicBezTo>
                  <a:pt x="172" y="169"/>
                  <a:pt x="191" y="187"/>
                  <a:pt x="191" y="210"/>
                </a:cubicBezTo>
                <a:cubicBezTo>
                  <a:pt x="191" y="222"/>
                  <a:pt x="186" y="233"/>
                  <a:pt x="177" y="240"/>
                </a:cubicBezTo>
                <a:cubicBezTo>
                  <a:pt x="177" y="240"/>
                  <a:pt x="177" y="240"/>
                  <a:pt x="177" y="240"/>
                </a:cubicBezTo>
                <a:cubicBezTo>
                  <a:pt x="177" y="240"/>
                  <a:pt x="177" y="240"/>
                  <a:pt x="177" y="240"/>
                </a:cubicBezTo>
                <a:cubicBezTo>
                  <a:pt x="170" y="247"/>
                  <a:pt x="160" y="251"/>
                  <a:pt x="150" y="251"/>
                </a:cubicBezTo>
                <a:cubicBezTo>
                  <a:pt x="127" y="251"/>
                  <a:pt x="109" y="232"/>
                  <a:pt x="109" y="210"/>
                </a:cubicBezTo>
                <a:close/>
                <a:moveTo>
                  <a:pt x="354" y="390"/>
                </a:moveTo>
                <a:cubicBezTo>
                  <a:pt x="354" y="412"/>
                  <a:pt x="336" y="431"/>
                  <a:pt x="313" y="431"/>
                </a:cubicBezTo>
                <a:cubicBezTo>
                  <a:pt x="290" y="431"/>
                  <a:pt x="272" y="412"/>
                  <a:pt x="272" y="390"/>
                </a:cubicBezTo>
                <a:cubicBezTo>
                  <a:pt x="272" y="367"/>
                  <a:pt x="290" y="349"/>
                  <a:pt x="313" y="349"/>
                </a:cubicBezTo>
                <a:cubicBezTo>
                  <a:pt x="336" y="349"/>
                  <a:pt x="354" y="367"/>
                  <a:pt x="354" y="390"/>
                </a:cubicBezTo>
                <a:close/>
                <a:moveTo>
                  <a:pt x="429" y="206"/>
                </a:moveTo>
                <a:cubicBezTo>
                  <a:pt x="406" y="206"/>
                  <a:pt x="388" y="188"/>
                  <a:pt x="388" y="165"/>
                </a:cubicBezTo>
                <a:cubicBezTo>
                  <a:pt x="388" y="143"/>
                  <a:pt x="406" y="124"/>
                  <a:pt x="429" y="124"/>
                </a:cubicBezTo>
                <a:cubicBezTo>
                  <a:pt x="451" y="124"/>
                  <a:pt x="470" y="143"/>
                  <a:pt x="470" y="165"/>
                </a:cubicBezTo>
                <a:cubicBezTo>
                  <a:pt x="470" y="188"/>
                  <a:pt x="451" y="206"/>
                  <a:pt x="429" y="206"/>
                </a:cubicBezTo>
                <a:close/>
                <a:moveTo>
                  <a:pt x="669" y="261"/>
                </a:moveTo>
                <a:cubicBezTo>
                  <a:pt x="669" y="284"/>
                  <a:pt x="651" y="302"/>
                  <a:pt x="628" y="302"/>
                </a:cubicBezTo>
                <a:cubicBezTo>
                  <a:pt x="606" y="302"/>
                  <a:pt x="587" y="284"/>
                  <a:pt x="587" y="261"/>
                </a:cubicBezTo>
                <a:cubicBezTo>
                  <a:pt x="587" y="239"/>
                  <a:pt x="606" y="220"/>
                  <a:pt x="628" y="220"/>
                </a:cubicBezTo>
                <a:cubicBezTo>
                  <a:pt x="651" y="220"/>
                  <a:pt x="669" y="239"/>
                  <a:pt x="669" y="261"/>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26" name="Freeform 40"/>
          <p:cNvSpPr>
            <a:spLocks noEditPoints="1"/>
          </p:cNvSpPr>
          <p:nvPr/>
        </p:nvSpPr>
        <p:spPr bwMode="auto">
          <a:xfrm>
            <a:off x="2065257" y="4470187"/>
            <a:ext cx="394932" cy="557952"/>
          </a:xfrm>
          <a:custGeom>
            <a:avLst/>
            <a:gdLst>
              <a:gd name="T0" fmla="*/ 283 w 283"/>
              <a:gd name="T1" fmla="*/ 46 h 369"/>
              <a:gd name="T2" fmla="*/ 0 w 283"/>
              <a:gd name="T3" fmla="*/ 46 h 369"/>
              <a:gd name="T4" fmla="*/ 10 w 283"/>
              <a:gd name="T5" fmla="*/ 133 h 369"/>
              <a:gd name="T6" fmla="*/ 0 w 283"/>
              <a:gd name="T7" fmla="*/ 219 h 369"/>
              <a:gd name="T8" fmla="*/ 0 w 283"/>
              <a:gd name="T9" fmla="*/ 253 h 369"/>
              <a:gd name="T10" fmla="*/ 142 w 283"/>
              <a:gd name="T11" fmla="*/ 369 h 369"/>
              <a:gd name="T12" fmla="*/ 283 w 283"/>
              <a:gd name="T13" fmla="*/ 253 h 369"/>
              <a:gd name="T14" fmla="*/ 283 w 283"/>
              <a:gd name="T15" fmla="*/ 219 h 369"/>
              <a:gd name="T16" fmla="*/ 274 w 283"/>
              <a:gd name="T17" fmla="*/ 133 h 369"/>
              <a:gd name="T18" fmla="*/ 274 w 283"/>
              <a:gd name="T19" fmla="*/ 323 h 369"/>
              <a:gd name="T20" fmla="*/ 10 w 283"/>
              <a:gd name="T21" fmla="*/ 323 h 369"/>
              <a:gd name="T22" fmla="*/ 142 w 283"/>
              <a:gd name="T23" fmla="*/ 299 h 369"/>
              <a:gd name="T24" fmla="*/ 274 w 283"/>
              <a:gd name="T25" fmla="*/ 323 h 369"/>
              <a:gd name="T26" fmla="*/ 10 w 283"/>
              <a:gd name="T27" fmla="*/ 253 h 369"/>
              <a:gd name="T28" fmla="*/ 142 w 283"/>
              <a:gd name="T29" fmla="*/ 265 h 369"/>
              <a:gd name="T30" fmla="*/ 274 w 283"/>
              <a:gd name="T31" fmla="*/ 253 h 369"/>
              <a:gd name="T32" fmla="*/ 274 w 283"/>
              <a:gd name="T33" fmla="*/ 219 h 369"/>
              <a:gd name="T34" fmla="*/ 263 w 283"/>
              <a:gd name="T35" fmla="*/ 233 h 369"/>
              <a:gd name="T36" fmla="*/ 20 w 283"/>
              <a:gd name="T37" fmla="*/ 233 h 369"/>
              <a:gd name="T38" fmla="*/ 10 w 283"/>
              <a:gd name="T39" fmla="*/ 219 h 369"/>
              <a:gd name="T40" fmla="*/ 142 w 283"/>
              <a:gd name="T41" fmla="*/ 195 h 369"/>
              <a:gd name="T42" fmla="*/ 274 w 283"/>
              <a:gd name="T43" fmla="*/ 219 h 369"/>
              <a:gd name="T44" fmla="*/ 10 w 283"/>
              <a:gd name="T45" fmla="*/ 150 h 369"/>
              <a:gd name="T46" fmla="*/ 142 w 283"/>
              <a:gd name="T47" fmla="*/ 161 h 369"/>
              <a:gd name="T48" fmla="*/ 274 w 283"/>
              <a:gd name="T49" fmla="*/ 150 h 369"/>
              <a:gd name="T50" fmla="*/ 274 w 283"/>
              <a:gd name="T51" fmla="*/ 115 h 369"/>
              <a:gd name="T52" fmla="*/ 263 w 283"/>
              <a:gd name="T53" fmla="*/ 129 h 369"/>
              <a:gd name="T54" fmla="*/ 21 w 283"/>
              <a:gd name="T55" fmla="*/ 129 h 369"/>
              <a:gd name="T56" fmla="*/ 10 w 283"/>
              <a:gd name="T57" fmla="*/ 115 h 369"/>
              <a:gd name="T58" fmla="*/ 142 w 283"/>
              <a:gd name="T59" fmla="*/ 92 h 369"/>
              <a:gd name="T60" fmla="*/ 274 w 283"/>
              <a:gd name="T61" fmla="*/ 115 h 369"/>
              <a:gd name="T62" fmla="*/ 10 w 283"/>
              <a:gd name="T63" fmla="*/ 46 h 369"/>
              <a:gd name="T64" fmla="*/ 274 w 283"/>
              <a:gd name="T65" fmla="*/ 4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3" h="369">
                <a:moveTo>
                  <a:pt x="283" y="115"/>
                </a:moveTo>
                <a:cubicBezTo>
                  <a:pt x="283" y="46"/>
                  <a:pt x="283" y="46"/>
                  <a:pt x="283" y="46"/>
                </a:cubicBezTo>
                <a:cubicBezTo>
                  <a:pt x="283" y="16"/>
                  <a:pt x="210" y="0"/>
                  <a:pt x="142" y="0"/>
                </a:cubicBezTo>
                <a:cubicBezTo>
                  <a:pt x="73" y="0"/>
                  <a:pt x="0" y="16"/>
                  <a:pt x="0" y="46"/>
                </a:cubicBezTo>
                <a:cubicBezTo>
                  <a:pt x="0" y="115"/>
                  <a:pt x="0" y="115"/>
                  <a:pt x="0" y="115"/>
                </a:cubicBezTo>
                <a:cubicBezTo>
                  <a:pt x="0" y="122"/>
                  <a:pt x="4" y="128"/>
                  <a:pt x="10" y="133"/>
                </a:cubicBezTo>
                <a:cubicBezTo>
                  <a:pt x="3" y="138"/>
                  <a:pt x="0" y="144"/>
                  <a:pt x="0" y="150"/>
                </a:cubicBezTo>
                <a:cubicBezTo>
                  <a:pt x="0" y="219"/>
                  <a:pt x="0" y="219"/>
                  <a:pt x="0" y="219"/>
                </a:cubicBezTo>
                <a:cubicBezTo>
                  <a:pt x="0" y="226"/>
                  <a:pt x="4" y="231"/>
                  <a:pt x="10" y="236"/>
                </a:cubicBezTo>
                <a:cubicBezTo>
                  <a:pt x="3" y="242"/>
                  <a:pt x="0" y="247"/>
                  <a:pt x="0" y="253"/>
                </a:cubicBezTo>
                <a:cubicBezTo>
                  <a:pt x="0" y="323"/>
                  <a:pt x="0" y="323"/>
                  <a:pt x="0" y="323"/>
                </a:cubicBezTo>
                <a:cubicBezTo>
                  <a:pt x="0" y="353"/>
                  <a:pt x="73" y="369"/>
                  <a:pt x="142" y="369"/>
                </a:cubicBezTo>
                <a:cubicBezTo>
                  <a:pt x="210" y="369"/>
                  <a:pt x="283" y="353"/>
                  <a:pt x="283" y="323"/>
                </a:cubicBezTo>
                <a:cubicBezTo>
                  <a:pt x="283" y="253"/>
                  <a:pt x="283" y="253"/>
                  <a:pt x="283" y="253"/>
                </a:cubicBezTo>
                <a:cubicBezTo>
                  <a:pt x="283" y="247"/>
                  <a:pt x="280" y="242"/>
                  <a:pt x="274" y="236"/>
                </a:cubicBezTo>
                <a:cubicBezTo>
                  <a:pt x="280" y="231"/>
                  <a:pt x="283" y="226"/>
                  <a:pt x="283" y="219"/>
                </a:cubicBezTo>
                <a:cubicBezTo>
                  <a:pt x="283" y="150"/>
                  <a:pt x="283" y="150"/>
                  <a:pt x="283" y="150"/>
                </a:cubicBezTo>
                <a:cubicBezTo>
                  <a:pt x="283" y="144"/>
                  <a:pt x="280" y="138"/>
                  <a:pt x="274" y="133"/>
                </a:cubicBezTo>
                <a:cubicBezTo>
                  <a:pt x="280" y="128"/>
                  <a:pt x="283" y="122"/>
                  <a:pt x="283" y="115"/>
                </a:cubicBezTo>
                <a:close/>
                <a:moveTo>
                  <a:pt x="274" y="323"/>
                </a:moveTo>
                <a:cubicBezTo>
                  <a:pt x="274" y="340"/>
                  <a:pt x="220" y="359"/>
                  <a:pt x="142" y="359"/>
                </a:cubicBezTo>
                <a:cubicBezTo>
                  <a:pt x="64" y="359"/>
                  <a:pt x="10" y="340"/>
                  <a:pt x="10" y="323"/>
                </a:cubicBezTo>
                <a:cubicBezTo>
                  <a:pt x="10" y="271"/>
                  <a:pt x="10" y="271"/>
                  <a:pt x="10" y="271"/>
                </a:cubicBezTo>
                <a:cubicBezTo>
                  <a:pt x="31" y="289"/>
                  <a:pt x="88" y="299"/>
                  <a:pt x="142" y="299"/>
                </a:cubicBezTo>
                <a:cubicBezTo>
                  <a:pt x="196" y="299"/>
                  <a:pt x="252" y="289"/>
                  <a:pt x="274" y="271"/>
                </a:cubicBezTo>
                <a:lnTo>
                  <a:pt x="274" y="323"/>
                </a:lnTo>
                <a:close/>
                <a:moveTo>
                  <a:pt x="142" y="290"/>
                </a:moveTo>
                <a:cubicBezTo>
                  <a:pt x="64" y="290"/>
                  <a:pt x="10" y="271"/>
                  <a:pt x="10" y="253"/>
                </a:cubicBezTo>
                <a:cubicBezTo>
                  <a:pt x="10" y="249"/>
                  <a:pt x="14" y="245"/>
                  <a:pt x="18" y="242"/>
                </a:cubicBezTo>
                <a:cubicBezTo>
                  <a:pt x="43" y="257"/>
                  <a:pt x="94" y="265"/>
                  <a:pt x="142" y="265"/>
                </a:cubicBezTo>
                <a:cubicBezTo>
                  <a:pt x="190" y="265"/>
                  <a:pt x="240" y="257"/>
                  <a:pt x="266" y="242"/>
                </a:cubicBezTo>
                <a:cubicBezTo>
                  <a:pt x="270" y="245"/>
                  <a:pt x="274" y="249"/>
                  <a:pt x="274" y="253"/>
                </a:cubicBezTo>
                <a:cubicBezTo>
                  <a:pt x="274" y="271"/>
                  <a:pt x="220" y="290"/>
                  <a:pt x="142" y="290"/>
                </a:cubicBezTo>
                <a:close/>
                <a:moveTo>
                  <a:pt x="274" y="219"/>
                </a:moveTo>
                <a:cubicBezTo>
                  <a:pt x="274" y="223"/>
                  <a:pt x="271" y="228"/>
                  <a:pt x="264" y="232"/>
                </a:cubicBezTo>
                <a:cubicBezTo>
                  <a:pt x="264" y="232"/>
                  <a:pt x="264" y="232"/>
                  <a:pt x="263" y="233"/>
                </a:cubicBezTo>
                <a:cubicBezTo>
                  <a:pt x="244" y="245"/>
                  <a:pt x="199" y="255"/>
                  <a:pt x="142" y="255"/>
                </a:cubicBezTo>
                <a:cubicBezTo>
                  <a:pt x="84" y="255"/>
                  <a:pt x="40" y="245"/>
                  <a:pt x="20" y="233"/>
                </a:cubicBezTo>
                <a:cubicBezTo>
                  <a:pt x="20" y="232"/>
                  <a:pt x="20" y="232"/>
                  <a:pt x="19" y="232"/>
                </a:cubicBezTo>
                <a:cubicBezTo>
                  <a:pt x="13" y="228"/>
                  <a:pt x="10" y="223"/>
                  <a:pt x="10" y="219"/>
                </a:cubicBezTo>
                <a:cubicBezTo>
                  <a:pt x="10" y="167"/>
                  <a:pt x="10" y="167"/>
                  <a:pt x="10" y="167"/>
                </a:cubicBezTo>
                <a:cubicBezTo>
                  <a:pt x="31" y="186"/>
                  <a:pt x="88" y="195"/>
                  <a:pt x="142" y="195"/>
                </a:cubicBezTo>
                <a:cubicBezTo>
                  <a:pt x="196" y="195"/>
                  <a:pt x="252" y="186"/>
                  <a:pt x="274" y="167"/>
                </a:cubicBezTo>
                <a:lnTo>
                  <a:pt x="274" y="219"/>
                </a:lnTo>
                <a:close/>
                <a:moveTo>
                  <a:pt x="142" y="186"/>
                </a:moveTo>
                <a:cubicBezTo>
                  <a:pt x="64" y="186"/>
                  <a:pt x="10" y="167"/>
                  <a:pt x="10" y="150"/>
                </a:cubicBezTo>
                <a:cubicBezTo>
                  <a:pt x="10" y="145"/>
                  <a:pt x="14" y="141"/>
                  <a:pt x="18" y="138"/>
                </a:cubicBezTo>
                <a:cubicBezTo>
                  <a:pt x="43" y="153"/>
                  <a:pt x="94" y="161"/>
                  <a:pt x="142" y="161"/>
                </a:cubicBezTo>
                <a:cubicBezTo>
                  <a:pt x="190" y="161"/>
                  <a:pt x="240" y="153"/>
                  <a:pt x="266" y="138"/>
                </a:cubicBezTo>
                <a:cubicBezTo>
                  <a:pt x="270" y="141"/>
                  <a:pt x="274" y="145"/>
                  <a:pt x="274" y="150"/>
                </a:cubicBezTo>
                <a:cubicBezTo>
                  <a:pt x="274" y="167"/>
                  <a:pt x="220" y="186"/>
                  <a:pt x="142" y="186"/>
                </a:cubicBezTo>
                <a:close/>
                <a:moveTo>
                  <a:pt x="274" y="115"/>
                </a:moveTo>
                <a:cubicBezTo>
                  <a:pt x="274" y="120"/>
                  <a:pt x="271" y="124"/>
                  <a:pt x="264" y="128"/>
                </a:cubicBezTo>
                <a:cubicBezTo>
                  <a:pt x="264" y="128"/>
                  <a:pt x="263" y="129"/>
                  <a:pt x="263" y="129"/>
                </a:cubicBezTo>
                <a:cubicBezTo>
                  <a:pt x="243" y="142"/>
                  <a:pt x="199" y="152"/>
                  <a:pt x="142" y="152"/>
                </a:cubicBezTo>
                <a:cubicBezTo>
                  <a:pt x="85" y="152"/>
                  <a:pt x="40" y="142"/>
                  <a:pt x="21" y="129"/>
                </a:cubicBezTo>
                <a:cubicBezTo>
                  <a:pt x="20" y="129"/>
                  <a:pt x="20" y="128"/>
                  <a:pt x="19" y="128"/>
                </a:cubicBezTo>
                <a:cubicBezTo>
                  <a:pt x="13" y="124"/>
                  <a:pt x="10" y="120"/>
                  <a:pt x="10" y="115"/>
                </a:cubicBezTo>
                <a:cubicBezTo>
                  <a:pt x="10" y="63"/>
                  <a:pt x="10" y="63"/>
                  <a:pt x="10" y="63"/>
                </a:cubicBezTo>
                <a:cubicBezTo>
                  <a:pt x="31" y="82"/>
                  <a:pt x="88" y="92"/>
                  <a:pt x="142" y="92"/>
                </a:cubicBezTo>
                <a:cubicBezTo>
                  <a:pt x="196" y="92"/>
                  <a:pt x="252" y="82"/>
                  <a:pt x="274" y="63"/>
                </a:cubicBezTo>
                <a:lnTo>
                  <a:pt x="274" y="115"/>
                </a:lnTo>
                <a:close/>
                <a:moveTo>
                  <a:pt x="142" y="82"/>
                </a:moveTo>
                <a:cubicBezTo>
                  <a:pt x="64" y="82"/>
                  <a:pt x="10" y="63"/>
                  <a:pt x="10" y="46"/>
                </a:cubicBezTo>
                <a:cubicBezTo>
                  <a:pt x="10" y="29"/>
                  <a:pt x="64" y="10"/>
                  <a:pt x="142" y="10"/>
                </a:cubicBezTo>
                <a:cubicBezTo>
                  <a:pt x="220" y="10"/>
                  <a:pt x="274" y="29"/>
                  <a:pt x="274" y="46"/>
                </a:cubicBezTo>
                <a:cubicBezTo>
                  <a:pt x="274" y="63"/>
                  <a:pt x="220" y="82"/>
                  <a:pt x="142" y="82"/>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27" name="Freeform 128"/>
          <p:cNvSpPr>
            <a:spLocks noEditPoints="1"/>
          </p:cNvSpPr>
          <p:nvPr/>
        </p:nvSpPr>
        <p:spPr bwMode="auto">
          <a:xfrm>
            <a:off x="3751875" y="3590185"/>
            <a:ext cx="461127" cy="516386"/>
          </a:xfrm>
          <a:custGeom>
            <a:avLst/>
            <a:gdLst>
              <a:gd name="T0" fmla="*/ 438 w 445"/>
              <a:gd name="T1" fmla="*/ 57 h 553"/>
              <a:gd name="T2" fmla="*/ 388 w 445"/>
              <a:gd name="T3" fmla="*/ 57 h 553"/>
              <a:gd name="T4" fmla="*/ 388 w 445"/>
              <a:gd name="T5" fmla="*/ 7 h 553"/>
              <a:gd name="T6" fmla="*/ 381 w 445"/>
              <a:gd name="T7" fmla="*/ 0 h 553"/>
              <a:gd name="T8" fmla="*/ 7 w 445"/>
              <a:gd name="T9" fmla="*/ 0 h 553"/>
              <a:gd name="T10" fmla="*/ 0 w 445"/>
              <a:gd name="T11" fmla="*/ 7 h 553"/>
              <a:gd name="T12" fmla="*/ 0 w 445"/>
              <a:gd name="T13" fmla="*/ 489 h 553"/>
              <a:gd name="T14" fmla="*/ 7 w 445"/>
              <a:gd name="T15" fmla="*/ 496 h 553"/>
              <a:gd name="T16" fmla="*/ 57 w 445"/>
              <a:gd name="T17" fmla="*/ 496 h 553"/>
              <a:gd name="T18" fmla="*/ 57 w 445"/>
              <a:gd name="T19" fmla="*/ 546 h 553"/>
              <a:gd name="T20" fmla="*/ 64 w 445"/>
              <a:gd name="T21" fmla="*/ 553 h 553"/>
              <a:gd name="T22" fmla="*/ 438 w 445"/>
              <a:gd name="T23" fmla="*/ 553 h 553"/>
              <a:gd name="T24" fmla="*/ 445 w 445"/>
              <a:gd name="T25" fmla="*/ 546 h 553"/>
              <a:gd name="T26" fmla="*/ 445 w 445"/>
              <a:gd name="T27" fmla="*/ 64 h 553"/>
              <a:gd name="T28" fmla="*/ 438 w 445"/>
              <a:gd name="T29" fmla="*/ 57 h 553"/>
              <a:gd name="T30" fmla="*/ 14 w 445"/>
              <a:gd name="T31" fmla="*/ 14 h 553"/>
              <a:gd name="T32" fmla="*/ 374 w 445"/>
              <a:gd name="T33" fmla="*/ 14 h 553"/>
              <a:gd name="T34" fmla="*/ 374 w 445"/>
              <a:gd name="T35" fmla="*/ 482 h 553"/>
              <a:gd name="T36" fmla="*/ 14 w 445"/>
              <a:gd name="T37" fmla="*/ 482 h 553"/>
              <a:gd name="T38" fmla="*/ 14 w 445"/>
              <a:gd name="T39" fmla="*/ 14 h 553"/>
              <a:gd name="T40" fmla="*/ 431 w 445"/>
              <a:gd name="T41" fmla="*/ 539 h 553"/>
              <a:gd name="T42" fmla="*/ 71 w 445"/>
              <a:gd name="T43" fmla="*/ 539 h 553"/>
              <a:gd name="T44" fmla="*/ 71 w 445"/>
              <a:gd name="T45" fmla="*/ 496 h 553"/>
              <a:gd name="T46" fmla="*/ 381 w 445"/>
              <a:gd name="T47" fmla="*/ 496 h 553"/>
              <a:gd name="T48" fmla="*/ 388 w 445"/>
              <a:gd name="T49" fmla="*/ 489 h 553"/>
              <a:gd name="T50" fmla="*/ 388 w 445"/>
              <a:gd name="T51" fmla="*/ 71 h 553"/>
              <a:gd name="T52" fmla="*/ 431 w 445"/>
              <a:gd name="T53" fmla="*/ 71 h 553"/>
              <a:gd name="T54" fmla="*/ 431 w 445"/>
              <a:gd name="T55" fmla="*/ 539 h 553"/>
              <a:gd name="T56" fmla="*/ 75 w 445"/>
              <a:gd name="T57" fmla="*/ 335 h 553"/>
              <a:gd name="T58" fmla="*/ 75 w 445"/>
              <a:gd name="T59" fmla="*/ 325 h 553"/>
              <a:gd name="T60" fmla="*/ 145 w 445"/>
              <a:gd name="T61" fmla="*/ 256 h 553"/>
              <a:gd name="T62" fmla="*/ 155 w 445"/>
              <a:gd name="T63" fmla="*/ 256 h 553"/>
              <a:gd name="T64" fmla="*/ 194 w 445"/>
              <a:gd name="T65" fmla="*/ 295 h 553"/>
              <a:gd name="T66" fmla="*/ 288 w 445"/>
              <a:gd name="T67" fmla="*/ 201 h 553"/>
              <a:gd name="T68" fmla="*/ 210 w 445"/>
              <a:gd name="T69" fmla="*/ 201 h 553"/>
              <a:gd name="T70" fmla="*/ 203 w 445"/>
              <a:gd name="T71" fmla="*/ 194 h 553"/>
              <a:gd name="T72" fmla="*/ 210 w 445"/>
              <a:gd name="T73" fmla="*/ 187 h 553"/>
              <a:gd name="T74" fmla="*/ 304 w 445"/>
              <a:gd name="T75" fmla="*/ 187 h 553"/>
              <a:gd name="T76" fmla="*/ 310 w 445"/>
              <a:gd name="T77" fmla="*/ 189 h 553"/>
              <a:gd name="T78" fmla="*/ 310 w 445"/>
              <a:gd name="T79" fmla="*/ 189 h 553"/>
              <a:gd name="T80" fmla="*/ 311 w 445"/>
              <a:gd name="T81" fmla="*/ 196 h 553"/>
              <a:gd name="T82" fmla="*/ 311 w 445"/>
              <a:gd name="T83" fmla="*/ 288 h 553"/>
              <a:gd name="T84" fmla="*/ 304 w 445"/>
              <a:gd name="T85" fmla="*/ 295 h 553"/>
              <a:gd name="T86" fmla="*/ 297 w 445"/>
              <a:gd name="T87" fmla="*/ 288 h 553"/>
              <a:gd name="T88" fmla="*/ 297 w 445"/>
              <a:gd name="T89" fmla="*/ 211 h 553"/>
              <a:gd name="T90" fmla="*/ 199 w 445"/>
              <a:gd name="T91" fmla="*/ 310 h 553"/>
              <a:gd name="T92" fmla="*/ 189 w 445"/>
              <a:gd name="T93" fmla="*/ 310 h 553"/>
              <a:gd name="T94" fmla="*/ 150 w 445"/>
              <a:gd name="T95" fmla="*/ 271 h 553"/>
              <a:gd name="T96" fmla="*/ 85 w 445"/>
              <a:gd name="T97" fmla="*/ 335 h 553"/>
              <a:gd name="T98" fmla="*/ 80 w 445"/>
              <a:gd name="T99" fmla="*/ 337 h 553"/>
              <a:gd name="T100" fmla="*/ 75 w 445"/>
              <a:gd name="T101" fmla="*/ 335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553">
                <a:moveTo>
                  <a:pt x="438" y="57"/>
                </a:moveTo>
                <a:cubicBezTo>
                  <a:pt x="388" y="57"/>
                  <a:pt x="388" y="57"/>
                  <a:pt x="388" y="57"/>
                </a:cubicBezTo>
                <a:cubicBezTo>
                  <a:pt x="388" y="7"/>
                  <a:pt x="388" y="7"/>
                  <a:pt x="388" y="7"/>
                </a:cubicBezTo>
                <a:cubicBezTo>
                  <a:pt x="388" y="3"/>
                  <a:pt x="385" y="0"/>
                  <a:pt x="381" y="0"/>
                </a:cubicBezTo>
                <a:cubicBezTo>
                  <a:pt x="7" y="0"/>
                  <a:pt x="7" y="0"/>
                  <a:pt x="7" y="0"/>
                </a:cubicBezTo>
                <a:cubicBezTo>
                  <a:pt x="3" y="0"/>
                  <a:pt x="0" y="3"/>
                  <a:pt x="0" y="7"/>
                </a:cubicBezTo>
                <a:cubicBezTo>
                  <a:pt x="0" y="489"/>
                  <a:pt x="0" y="489"/>
                  <a:pt x="0" y="489"/>
                </a:cubicBezTo>
                <a:cubicBezTo>
                  <a:pt x="0" y="493"/>
                  <a:pt x="3" y="496"/>
                  <a:pt x="7" y="496"/>
                </a:cubicBezTo>
                <a:cubicBezTo>
                  <a:pt x="57" y="496"/>
                  <a:pt x="57" y="496"/>
                  <a:pt x="57" y="496"/>
                </a:cubicBezTo>
                <a:cubicBezTo>
                  <a:pt x="57" y="546"/>
                  <a:pt x="57" y="546"/>
                  <a:pt x="57" y="546"/>
                </a:cubicBezTo>
                <a:cubicBezTo>
                  <a:pt x="57" y="550"/>
                  <a:pt x="60" y="553"/>
                  <a:pt x="64" y="553"/>
                </a:cubicBezTo>
                <a:cubicBezTo>
                  <a:pt x="438" y="553"/>
                  <a:pt x="438" y="553"/>
                  <a:pt x="438" y="553"/>
                </a:cubicBezTo>
                <a:cubicBezTo>
                  <a:pt x="442" y="553"/>
                  <a:pt x="445" y="550"/>
                  <a:pt x="445" y="546"/>
                </a:cubicBezTo>
                <a:cubicBezTo>
                  <a:pt x="445" y="64"/>
                  <a:pt x="445" y="64"/>
                  <a:pt x="445" y="64"/>
                </a:cubicBezTo>
                <a:cubicBezTo>
                  <a:pt x="445" y="60"/>
                  <a:pt x="442" y="57"/>
                  <a:pt x="438" y="57"/>
                </a:cubicBezTo>
                <a:close/>
                <a:moveTo>
                  <a:pt x="14" y="14"/>
                </a:moveTo>
                <a:cubicBezTo>
                  <a:pt x="374" y="14"/>
                  <a:pt x="374" y="14"/>
                  <a:pt x="374" y="14"/>
                </a:cubicBezTo>
                <a:cubicBezTo>
                  <a:pt x="374" y="482"/>
                  <a:pt x="374" y="482"/>
                  <a:pt x="374" y="482"/>
                </a:cubicBezTo>
                <a:cubicBezTo>
                  <a:pt x="14" y="482"/>
                  <a:pt x="14" y="482"/>
                  <a:pt x="14" y="482"/>
                </a:cubicBezTo>
                <a:lnTo>
                  <a:pt x="14" y="14"/>
                </a:lnTo>
                <a:close/>
                <a:moveTo>
                  <a:pt x="431" y="539"/>
                </a:moveTo>
                <a:cubicBezTo>
                  <a:pt x="71" y="539"/>
                  <a:pt x="71" y="539"/>
                  <a:pt x="71" y="539"/>
                </a:cubicBezTo>
                <a:cubicBezTo>
                  <a:pt x="71" y="496"/>
                  <a:pt x="71" y="496"/>
                  <a:pt x="71" y="496"/>
                </a:cubicBezTo>
                <a:cubicBezTo>
                  <a:pt x="381" y="496"/>
                  <a:pt x="381" y="496"/>
                  <a:pt x="381" y="496"/>
                </a:cubicBezTo>
                <a:cubicBezTo>
                  <a:pt x="385" y="496"/>
                  <a:pt x="388" y="493"/>
                  <a:pt x="388" y="489"/>
                </a:cubicBezTo>
                <a:cubicBezTo>
                  <a:pt x="388" y="71"/>
                  <a:pt x="388" y="71"/>
                  <a:pt x="388" y="71"/>
                </a:cubicBezTo>
                <a:cubicBezTo>
                  <a:pt x="431" y="71"/>
                  <a:pt x="431" y="71"/>
                  <a:pt x="431" y="71"/>
                </a:cubicBezTo>
                <a:lnTo>
                  <a:pt x="431" y="539"/>
                </a:lnTo>
                <a:close/>
                <a:moveTo>
                  <a:pt x="75" y="335"/>
                </a:moveTo>
                <a:cubicBezTo>
                  <a:pt x="72" y="333"/>
                  <a:pt x="72" y="328"/>
                  <a:pt x="75" y="325"/>
                </a:cubicBezTo>
                <a:cubicBezTo>
                  <a:pt x="145" y="256"/>
                  <a:pt x="145" y="256"/>
                  <a:pt x="145" y="256"/>
                </a:cubicBezTo>
                <a:cubicBezTo>
                  <a:pt x="147" y="253"/>
                  <a:pt x="152" y="253"/>
                  <a:pt x="155" y="256"/>
                </a:cubicBezTo>
                <a:cubicBezTo>
                  <a:pt x="194" y="295"/>
                  <a:pt x="194" y="295"/>
                  <a:pt x="194" y="295"/>
                </a:cubicBezTo>
                <a:cubicBezTo>
                  <a:pt x="288" y="201"/>
                  <a:pt x="288" y="201"/>
                  <a:pt x="288" y="201"/>
                </a:cubicBezTo>
                <a:cubicBezTo>
                  <a:pt x="210" y="201"/>
                  <a:pt x="210" y="201"/>
                  <a:pt x="210" y="201"/>
                </a:cubicBezTo>
                <a:cubicBezTo>
                  <a:pt x="207" y="201"/>
                  <a:pt x="203" y="198"/>
                  <a:pt x="203" y="194"/>
                </a:cubicBezTo>
                <a:cubicBezTo>
                  <a:pt x="203" y="190"/>
                  <a:pt x="207" y="187"/>
                  <a:pt x="210" y="187"/>
                </a:cubicBezTo>
                <a:cubicBezTo>
                  <a:pt x="304" y="187"/>
                  <a:pt x="304" y="187"/>
                  <a:pt x="304" y="187"/>
                </a:cubicBezTo>
                <a:cubicBezTo>
                  <a:pt x="306" y="187"/>
                  <a:pt x="308" y="188"/>
                  <a:pt x="310" y="189"/>
                </a:cubicBezTo>
                <a:cubicBezTo>
                  <a:pt x="310" y="189"/>
                  <a:pt x="310" y="189"/>
                  <a:pt x="310" y="189"/>
                </a:cubicBezTo>
                <a:cubicBezTo>
                  <a:pt x="312" y="191"/>
                  <a:pt x="312" y="194"/>
                  <a:pt x="311" y="196"/>
                </a:cubicBezTo>
                <a:cubicBezTo>
                  <a:pt x="311" y="288"/>
                  <a:pt x="311" y="288"/>
                  <a:pt x="311" y="288"/>
                </a:cubicBezTo>
                <a:cubicBezTo>
                  <a:pt x="311" y="292"/>
                  <a:pt x="308" y="295"/>
                  <a:pt x="304" y="295"/>
                </a:cubicBezTo>
                <a:cubicBezTo>
                  <a:pt x="301" y="295"/>
                  <a:pt x="297" y="292"/>
                  <a:pt x="297" y="288"/>
                </a:cubicBezTo>
                <a:cubicBezTo>
                  <a:pt x="297" y="211"/>
                  <a:pt x="297" y="211"/>
                  <a:pt x="297" y="211"/>
                </a:cubicBezTo>
                <a:cubicBezTo>
                  <a:pt x="199" y="310"/>
                  <a:pt x="199" y="310"/>
                  <a:pt x="199" y="310"/>
                </a:cubicBezTo>
                <a:cubicBezTo>
                  <a:pt x="196" y="313"/>
                  <a:pt x="192" y="313"/>
                  <a:pt x="189" y="310"/>
                </a:cubicBezTo>
                <a:cubicBezTo>
                  <a:pt x="150" y="271"/>
                  <a:pt x="150" y="271"/>
                  <a:pt x="150" y="271"/>
                </a:cubicBezTo>
                <a:cubicBezTo>
                  <a:pt x="85" y="335"/>
                  <a:pt x="85" y="335"/>
                  <a:pt x="85" y="335"/>
                </a:cubicBezTo>
                <a:cubicBezTo>
                  <a:pt x="84" y="337"/>
                  <a:pt x="82" y="337"/>
                  <a:pt x="80" y="337"/>
                </a:cubicBezTo>
                <a:cubicBezTo>
                  <a:pt x="78" y="337"/>
                  <a:pt x="76" y="337"/>
                  <a:pt x="75" y="335"/>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28" name="Rectangle 56"/>
          <p:cNvSpPr/>
          <p:nvPr/>
        </p:nvSpPr>
        <p:spPr>
          <a:xfrm rot="19952203">
            <a:off x="2296059" y="3884756"/>
            <a:ext cx="1244949" cy="475771"/>
          </a:xfrm>
          <a:prstGeom prst="rect">
            <a:avLst/>
          </a:prstGeom>
        </p:spPr>
        <p:txBody>
          <a:bodyPr wrap="square" lIns="182880" rIns="182880" bIns="45720">
            <a:spAutoFit/>
          </a:bodyPr>
          <a:lstStyle/>
          <a:p>
            <a:pPr algn="ctr">
              <a:lnSpc>
                <a:spcPct val="89000"/>
              </a:lnSpc>
            </a:pPr>
            <a:r>
              <a:rPr lang="hu-HU" sz="1400" b="1" dirty="0" err="1">
                <a:solidFill>
                  <a:schemeClr val="tx2">
                    <a:lumMod val="60000"/>
                    <a:lumOff val="40000"/>
                  </a:schemeClr>
                </a:solidFill>
              </a:rPr>
              <a:t>Transforma-tion</a:t>
            </a:r>
            <a:endParaRPr lang="en-US" sz="1100" b="1" dirty="0">
              <a:solidFill>
                <a:schemeClr val="tx2">
                  <a:lumMod val="60000"/>
                  <a:lumOff val="40000"/>
                </a:schemeClr>
              </a:solidFill>
            </a:endParaRPr>
          </a:p>
        </p:txBody>
      </p:sp>
      <p:sp>
        <p:nvSpPr>
          <p:cNvPr id="29" name="Rectangle 57"/>
          <p:cNvSpPr/>
          <p:nvPr/>
        </p:nvSpPr>
        <p:spPr>
          <a:xfrm rot="19858967">
            <a:off x="3928061" y="2882169"/>
            <a:ext cx="1416439" cy="530658"/>
          </a:xfrm>
          <a:prstGeom prst="rect">
            <a:avLst/>
          </a:prstGeom>
        </p:spPr>
        <p:txBody>
          <a:bodyPr wrap="square" lIns="182880" rIns="182880" bIns="45720">
            <a:spAutoFit/>
          </a:bodyPr>
          <a:lstStyle/>
          <a:p>
            <a:pPr algn="ctr">
              <a:lnSpc>
                <a:spcPct val="89000"/>
              </a:lnSpc>
            </a:pPr>
            <a:r>
              <a:rPr lang="hu-HU" sz="1600" b="1" dirty="0">
                <a:solidFill>
                  <a:schemeClr val="tx2">
                    <a:lumMod val="60000"/>
                    <a:lumOff val="40000"/>
                  </a:schemeClr>
                </a:solidFill>
              </a:rPr>
              <a:t>Data</a:t>
            </a:r>
          </a:p>
          <a:p>
            <a:pPr algn="ctr">
              <a:lnSpc>
                <a:spcPct val="89000"/>
              </a:lnSpc>
            </a:pPr>
            <a:r>
              <a:rPr lang="hu-HU" sz="1600" b="1" dirty="0" err="1">
                <a:solidFill>
                  <a:schemeClr val="tx2">
                    <a:lumMod val="60000"/>
                    <a:lumOff val="40000"/>
                  </a:schemeClr>
                </a:solidFill>
              </a:rPr>
              <a:t>-mining</a:t>
            </a:r>
            <a:endParaRPr lang="en-US" sz="1600" b="1" dirty="0">
              <a:solidFill>
                <a:schemeClr val="tx2">
                  <a:lumMod val="60000"/>
                  <a:lumOff val="40000"/>
                </a:schemeClr>
              </a:solidFill>
            </a:endParaRPr>
          </a:p>
        </p:txBody>
      </p:sp>
      <p:sp>
        <p:nvSpPr>
          <p:cNvPr id="30" name="Rectangle 58"/>
          <p:cNvSpPr/>
          <p:nvPr/>
        </p:nvSpPr>
        <p:spPr>
          <a:xfrm rot="19911267">
            <a:off x="5812625" y="2194658"/>
            <a:ext cx="1150817" cy="284052"/>
          </a:xfrm>
          <a:prstGeom prst="rect">
            <a:avLst/>
          </a:prstGeom>
        </p:spPr>
        <p:txBody>
          <a:bodyPr wrap="square" lIns="182880" rIns="182880" bIns="45720">
            <a:spAutoFit/>
          </a:bodyPr>
          <a:lstStyle/>
          <a:p>
            <a:pPr algn="ctr">
              <a:lnSpc>
                <a:spcPct val="89000"/>
              </a:lnSpc>
            </a:pPr>
            <a:r>
              <a:rPr lang="en-US" sz="1400" b="1" dirty="0">
                <a:solidFill>
                  <a:schemeClr val="tx2">
                    <a:lumMod val="60000"/>
                    <a:lumOff val="40000"/>
                  </a:schemeClr>
                </a:solidFill>
              </a:rPr>
              <a:t>Evaluation</a:t>
            </a:r>
          </a:p>
        </p:txBody>
      </p:sp>
      <p:cxnSp>
        <p:nvCxnSpPr>
          <p:cNvPr id="31" name="Straight Arrow Connector 67"/>
          <p:cNvCxnSpPr/>
          <p:nvPr/>
        </p:nvCxnSpPr>
        <p:spPr>
          <a:xfrm>
            <a:off x="7197673" y="2635749"/>
            <a:ext cx="21623" cy="3950341"/>
          </a:xfrm>
          <a:prstGeom prst="straightConnector1">
            <a:avLst/>
          </a:prstGeom>
          <a:ln w="38100">
            <a:solidFill>
              <a:schemeClr val="tx1">
                <a:alpha val="34000"/>
              </a:schemeClr>
            </a:solidFill>
            <a:prstDash val="dash"/>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67"/>
          <p:cNvCxnSpPr/>
          <p:nvPr/>
        </p:nvCxnSpPr>
        <p:spPr>
          <a:xfrm flipH="1">
            <a:off x="526953" y="6599234"/>
            <a:ext cx="6714746" cy="0"/>
          </a:xfrm>
          <a:prstGeom prst="straightConnector1">
            <a:avLst/>
          </a:prstGeom>
          <a:ln w="38100">
            <a:solidFill>
              <a:schemeClr val="tx1">
                <a:alpha val="34000"/>
              </a:schemeClr>
            </a:solidFill>
            <a:prstDash val="dash"/>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67"/>
          <p:cNvCxnSpPr/>
          <p:nvPr/>
        </p:nvCxnSpPr>
        <p:spPr>
          <a:xfrm flipV="1">
            <a:off x="5606302" y="3557490"/>
            <a:ext cx="0" cy="3041744"/>
          </a:xfrm>
          <a:prstGeom prst="straightConnector1">
            <a:avLst/>
          </a:prstGeom>
          <a:ln w="38100">
            <a:solidFill>
              <a:schemeClr val="tx1">
                <a:alpha val="34000"/>
              </a:schemeClr>
            </a:solidFill>
            <a:prstDash val="dash"/>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67"/>
          <p:cNvCxnSpPr/>
          <p:nvPr/>
        </p:nvCxnSpPr>
        <p:spPr>
          <a:xfrm flipV="1">
            <a:off x="3982436" y="4495708"/>
            <a:ext cx="10874" cy="2103529"/>
          </a:xfrm>
          <a:prstGeom prst="straightConnector1">
            <a:avLst/>
          </a:prstGeom>
          <a:ln w="38100">
            <a:solidFill>
              <a:schemeClr val="tx1">
                <a:alpha val="34000"/>
              </a:schemeClr>
            </a:solidFill>
            <a:prstDash val="dash"/>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67"/>
          <p:cNvCxnSpPr/>
          <p:nvPr/>
        </p:nvCxnSpPr>
        <p:spPr>
          <a:xfrm flipV="1">
            <a:off x="2246068" y="5403696"/>
            <a:ext cx="0" cy="1195538"/>
          </a:xfrm>
          <a:prstGeom prst="straightConnector1">
            <a:avLst/>
          </a:prstGeom>
          <a:ln w="38100">
            <a:solidFill>
              <a:schemeClr val="tx1">
                <a:alpha val="34000"/>
              </a:schemeClr>
            </a:solidFill>
            <a:prstDash val="dash"/>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67"/>
          <p:cNvCxnSpPr/>
          <p:nvPr/>
        </p:nvCxnSpPr>
        <p:spPr>
          <a:xfrm flipH="1" flipV="1">
            <a:off x="526953" y="6251116"/>
            <a:ext cx="1725" cy="361264"/>
          </a:xfrm>
          <a:prstGeom prst="straightConnector1">
            <a:avLst/>
          </a:prstGeom>
          <a:ln w="38100">
            <a:solidFill>
              <a:schemeClr val="tx1">
                <a:alpha val="34000"/>
              </a:schemeClr>
            </a:solidFill>
            <a:prstDash val="dash"/>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41"/>
          <p:cNvCxnSpPr/>
          <p:nvPr/>
        </p:nvCxnSpPr>
        <p:spPr>
          <a:xfrm>
            <a:off x="536239" y="2894598"/>
            <a:ext cx="6771" cy="2120460"/>
          </a:xfrm>
          <a:prstGeom prst="straightConnector1">
            <a:avLst/>
          </a:prstGeom>
          <a:ln w="38100">
            <a:solidFill>
              <a:schemeClr val="accent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41"/>
          <p:cNvCxnSpPr/>
          <p:nvPr/>
        </p:nvCxnSpPr>
        <p:spPr>
          <a:xfrm flipH="1" flipV="1">
            <a:off x="2065257" y="1934377"/>
            <a:ext cx="4559480" cy="5648"/>
          </a:xfrm>
          <a:prstGeom prst="straightConnector1">
            <a:avLst/>
          </a:prstGeom>
          <a:ln w="38100">
            <a:solidFill>
              <a:schemeClr val="accent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9" name="Rectangle 58"/>
          <p:cNvSpPr/>
          <p:nvPr/>
        </p:nvSpPr>
        <p:spPr>
          <a:xfrm>
            <a:off x="3600402" y="1650325"/>
            <a:ext cx="1428531" cy="284052"/>
          </a:xfrm>
          <a:prstGeom prst="rect">
            <a:avLst/>
          </a:prstGeom>
        </p:spPr>
        <p:txBody>
          <a:bodyPr wrap="square" lIns="182880" rIns="182880" bIns="45720">
            <a:spAutoFit/>
          </a:bodyPr>
          <a:lstStyle/>
          <a:p>
            <a:pPr algn="ctr">
              <a:lnSpc>
                <a:spcPct val="89000"/>
              </a:lnSpc>
            </a:pPr>
            <a:r>
              <a:rPr lang="hu-HU" sz="1400" b="1" dirty="0" err="1">
                <a:solidFill>
                  <a:schemeClr val="tx2">
                    <a:lumMod val="60000"/>
                    <a:lumOff val="40000"/>
                  </a:schemeClr>
                </a:solidFill>
              </a:rPr>
              <a:t>Integration</a:t>
            </a:r>
            <a:endParaRPr lang="en-US" sz="1400" b="1" dirty="0">
              <a:solidFill>
                <a:schemeClr val="tx2">
                  <a:lumMod val="60000"/>
                  <a:lumOff val="40000"/>
                </a:schemeClr>
              </a:solidFill>
            </a:endParaRPr>
          </a:p>
        </p:txBody>
      </p:sp>
      <p:pic>
        <p:nvPicPr>
          <p:cNvPr id="40" name="Picture 39" descr="Képtalálat a következőre: „fa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25" y="1667891"/>
            <a:ext cx="1608233" cy="1608233"/>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2"/>
          <p:cNvSpPr/>
          <p:nvPr/>
        </p:nvSpPr>
        <p:spPr>
          <a:xfrm>
            <a:off x="7882484" y="2414481"/>
            <a:ext cx="6096000" cy="3416320"/>
          </a:xfrm>
          <a:prstGeom prst="rect">
            <a:avLst/>
          </a:prstGeom>
        </p:spPr>
        <p:txBody>
          <a:bodyPr>
            <a:spAutoFit/>
          </a:bodyPr>
          <a:lstStyle/>
          <a:p>
            <a:pPr>
              <a:lnSpc>
                <a:spcPct val="150000"/>
              </a:lnSpc>
            </a:pPr>
            <a:r>
              <a:rPr lang="hu-HU" b="1" dirty="0" err="1"/>
              <a:t>Utilisation</a:t>
            </a:r>
            <a:r>
              <a:rPr lang="hu-HU" b="1" dirty="0"/>
              <a:t> of </a:t>
            </a:r>
            <a:r>
              <a:rPr lang="hu-HU" b="1" dirty="0" err="1"/>
              <a:t>the</a:t>
            </a:r>
            <a:r>
              <a:rPr lang="hu-HU" b="1" dirty="0"/>
              <a:t> </a:t>
            </a:r>
            <a:r>
              <a:rPr lang="hu-HU" b="1" dirty="0" err="1"/>
              <a:t>knowlege</a:t>
            </a:r>
            <a:endParaRPr lang="hu-HU" b="1" dirty="0"/>
          </a:p>
          <a:p>
            <a:pPr marL="285750" indent="-285750">
              <a:lnSpc>
                <a:spcPct val="150000"/>
              </a:lnSpc>
              <a:buFontTx/>
              <a:buChar char="-"/>
            </a:pPr>
            <a:r>
              <a:rPr lang="hu-HU" dirty="0">
                <a:solidFill>
                  <a:schemeClr val="tx2"/>
                </a:solidFill>
              </a:rPr>
              <a:t>monitoring of alarm </a:t>
            </a:r>
            <a:br>
              <a:rPr lang="hu-HU" dirty="0">
                <a:solidFill>
                  <a:schemeClr val="tx2"/>
                </a:solidFill>
              </a:rPr>
            </a:br>
            <a:r>
              <a:rPr lang="hu-HU" dirty="0" err="1">
                <a:solidFill>
                  <a:schemeClr val="tx2"/>
                </a:solidFill>
              </a:rPr>
              <a:t>rationalisation</a:t>
            </a:r>
            <a:r>
              <a:rPr lang="hu-HU" dirty="0">
                <a:solidFill>
                  <a:schemeClr val="tx2"/>
                </a:solidFill>
              </a:rPr>
              <a:t> </a:t>
            </a:r>
            <a:r>
              <a:rPr lang="hu-HU" dirty="0" err="1">
                <a:solidFill>
                  <a:schemeClr val="tx2"/>
                </a:solidFill>
              </a:rPr>
              <a:t>projects</a:t>
            </a:r>
            <a:endParaRPr lang="hu-HU" dirty="0">
              <a:solidFill>
                <a:schemeClr val="tx2"/>
              </a:solidFill>
            </a:endParaRPr>
          </a:p>
          <a:p>
            <a:pPr marL="285750" indent="-285750">
              <a:lnSpc>
                <a:spcPct val="150000"/>
              </a:lnSpc>
              <a:buFontTx/>
              <a:buChar char="-"/>
            </a:pPr>
            <a:r>
              <a:rPr lang="hu-HU" dirty="0" err="1"/>
              <a:t>grouping</a:t>
            </a:r>
            <a:r>
              <a:rPr lang="hu-HU" dirty="0"/>
              <a:t> </a:t>
            </a:r>
            <a:r>
              <a:rPr lang="hu-HU" dirty="0" err="1"/>
              <a:t>alarms</a:t>
            </a:r>
            <a:r>
              <a:rPr lang="hu-HU" dirty="0"/>
              <a:t> </a:t>
            </a:r>
          </a:p>
          <a:p>
            <a:pPr marL="285750" indent="-285750">
              <a:lnSpc>
                <a:spcPct val="150000"/>
              </a:lnSpc>
              <a:buFontTx/>
              <a:buChar char="-"/>
            </a:pPr>
            <a:r>
              <a:rPr lang="hu-HU" dirty="0" err="1">
                <a:solidFill>
                  <a:srgbClr val="00B0F0"/>
                </a:solidFill>
              </a:rPr>
              <a:t>suggest</a:t>
            </a:r>
            <a:r>
              <a:rPr lang="hu-HU" dirty="0">
                <a:solidFill>
                  <a:srgbClr val="00B0F0"/>
                </a:solidFill>
              </a:rPr>
              <a:t> alarm </a:t>
            </a:r>
            <a:r>
              <a:rPr lang="hu-HU" dirty="0" err="1">
                <a:solidFill>
                  <a:srgbClr val="00B0F0"/>
                </a:solidFill>
              </a:rPr>
              <a:t>supression</a:t>
            </a:r>
            <a:r>
              <a:rPr lang="hu-HU" dirty="0">
                <a:solidFill>
                  <a:srgbClr val="00B0F0"/>
                </a:solidFill>
              </a:rPr>
              <a:t> </a:t>
            </a:r>
            <a:r>
              <a:rPr lang="hu-HU" dirty="0" err="1">
                <a:solidFill>
                  <a:srgbClr val="00B0F0"/>
                </a:solidFill>
              </a:rPr>
              <a:t>rules</a:t>
            </a:r>
            <a:r>
              <a:rPr lang="hu-HU" dirty="0">
                <a:solidFill>
                  <a:srgbClr val="00B0F0"/>
                </a:solidFill>
              </a:rPr>
              <a:t> </a:t>
            </a:r>
          </a:p>
          <a:p>
            <a:pPr marL="285750" indent="-285750">
              <a:lnSpc>
                <a:spcPct val="150000"/>
              </a:lnSpc>
              <a:buFontTx/>
              <a:buChar char="-"/>
            </a:pPr>
            <a:r>
              <a:rPr lang="hu-HU" dirty="0">
                <a:solidFill>
                  <a:srgbClr val="00B050"/>
                </a:solidFill>
              </a:rPr>
              <a:t>fault </a:t>
            </a:r>
            <a:r>
              <a:rPr lang="hu-HU" dirty="0" err="1">
                <a:solidFill>
                  <a:srgbClr val="00B050"/>
                </a:solidFill>
              </a:rPr>
              <a:t>detection</a:t>
            </a:r>
            <a:r>
              <a:rPr lang="hu-HU" dirty="0">
                <a:solidFill>
                  <a:srgbClr val="00B050"/>
                </a:solidFill>
              </a:rPr>
              <a:t> and </a:t>
            </a:r>
            <a:r>
              <a:rPr lang="hu-HU" dirty="0" err="1">
                <a:solidFill>
                  <a:srgbClr val="00B050"/>
                </a:solidFill>
              </a:rPr>
              <a:t>diagnosi</a:t>
            </a:r>
            <a:r>
              <a:rPr lang="en-US" dirty="0">
                <a:solidFill>
                  <a:srgbClr val="00B050"/>
                </a:solidFill>
              </a:rPr>
              <a:t>s</a:t>
            </a:r>
            <a:endParaRPr lang="hu-HU" dirty="0">
              <a:solidFill>
                <a:srgbClr val="00B050"/>
              </a:solidFill>
            </a:endParaRPr>
          </a:p>
          <a:p>
            <a:pPr marL="285750" indent="-285750">
              <a:lnSpc>
                <a:spcPct val="150000"/>
              </a:lnSpc>
              <a:buFontTx/>
              <a:buChar char="-"/>
            </a:pPr>
            <a:r>
              <a:rPr lang="hu-HU" dirty="0" err="1">
                <a:solidFill>
                  <a:schemeClr val="accent2"/>
                </a:solidFill>
              </a:rPr>
              <a:t>support</a:t>
            </a:r>
            <a:r>
              <a:rPr lang="hu-HU" dirty="0">
                <a:solidFill>
                  <a:schemeClr val="accent2"/>
                </a:solidFill>
              </a:rPr>
              <a:t> and monitor of </a:t>
            </a:r>
            <a:br>
              <a:rPr lang="hu-HU" dirty="0">
                <a:solidFill>
                  <a:schemeClr val="accent2"/>
                </a:solidFill>
              </a:rPr>
            </a:br>
            <a:r>
              <a:rPr lang="hu-HU" dirty="0" err="1">
                <a:solidFill>
                  <a:schemeClr val="accent2"/>
                </a:solidFill>
              </a:rPr>
              <a:t>the</a:t>
            </a:r>
            <a:r>
              <a:rPr lang="hu-HU" dirty="0">
                <a:solidFill>
                  <a:schemeClr val="accent2"/>
                </a:solidFill>
              </a:rPr>
              <a:t> operators  </a:t>
            </a:r>
          </a:p>
        </p:txBody>
      </p:sp>
      <p:sp>
        <p:nvSpPr>
          <p:cNvPr id="42"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Knowledge  Discovery can support alarm management</a:t>
            </a:r>
            <a:endParaRPr lang="hu-HU" sz="4400" dirty="0">
              <a:solidFill>
                <a:schemeClr val="tx1"/>
              </a:solidFill>
            </a:endParaRPr>
          </a:p>
        </p:txBody>
      </p:sp>
      <p:sp>
        <p:nvSpPr>
          <p:cNvPr id="3" name="Dia számának helye 2"/>
          <p:cNvSpPr>
            <a:spLocks noGrp="1"/>
          </p:cNvSpPr>
          <p:nvPr>
            <p:ph type="sldNum" sz="quarter" idx="12"/>
          </p:nvPr>
        </p:nvSpPr>
        <p:spPr/>
        <p:txBody>
          <a:bodyPr/>
          <a:lstStyle/>
          <a:p>
            <a:fld id="{EB20E437-E00D-4E01-BEED-8D5476F9234A}" type="slidenum">
              <a:rPr lang="hu-HU" smtClean="0"/>
              <a:t>6</a:t>
            </a:fld>
            <a:endParaRPr lang="hu-HU"/>
          </a:p>
        </p:txBody>
      </p:sp>
    </p:spTree>
    <p:extLst>
      <p:ext uri="{BB962C8B-B14F-4D97-AF65-F5344CB8AC3E}">
        <p14:creationId xmlns:p14="http://schemas.microsoft.com/office/powerpoint/2010/main" val="39359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25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50"/>
                                        <p:tgtEl>
                                          <p:spTgt spid="12"/>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50"/>
                                        <p:tgtEl>
                                          <p:spTgt spid="7"/>
                                        </p:tgtEl>
                                      </p:cBhvr>
                                    </p:animEffect>
                                  </p:childTnLst>
                                </p:cTn>
                              </p:par>
                              <p:par>
                                <p:cTn id="19" presetID="22" presetClass="entr" presetSubtype="8" fill="hold" nodeType="withEffect">
                                  <p:stCondLst>
                                    <p:cond delay="50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250"/>
                                        <p:tgtEl>
                                          <p:spTgt spid="16"/>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50"/>
                                        <p:tgtEl>
                                          <p:spTgt spid="13"/>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50"/>
                                        <p:tgtEl>
                                          <p:spTgt spid="4"/>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childTnLst>
                                </p:cTn>
                              </p:par>
                              <p:par>
                                <p:cTn id="31" presetID="22" presetClass="entr" presetSubtype="8" fill="hold" nodeType="withEffect">
                                  <p:stCondLst>
                                    <p:cond delay="100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250"/>
                                        <p:tgtEl>
                                          <p:spTgt spid="17"/>
                                        </p:tgtEl>
                                      </p:cBhvr>
                                    </p:animEffect>
                                  </p:childTnLst>
                                </p:cTn>
                              </p:par>
                              <p:par>
                                <p:cTn id="34" presetID="10" presetClass="entr" presetSubtype="0" fill="hold" grpId="0" nodeType="withEffect">
                                  <p:stCondLst>
                                    <p:cond delay="125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50"/>
                                        <p:tgtEl>
                                          <p:spTgt spid="14"/>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50"/>
                                        <p:tgtEl>
                                          <p:spTgt spid="10"/>
                                        </p:tgtEl>
                                      </p:cBhvr>
                                    </p:animEffect>
                                  </p:childTnLst>
                                </p:cTn>
                              </p:par>
                              <p:par>
                                <p:cTn id="40" presetID="22" presetClass="entr" presetSubtype="8" fill="hold" nodeType="withEffect">
                                  <p:stCondLst>
                                    <p:cond delay="175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250"/>
                                        <p:tgtEl>
                                          <p:spTgt spid="18"/>
                                        </p:tgtEl>
                                      </p:cBhvr>
                                    </p:animEffect>
                                  </p:childTnLst>
                                </p:cTn>
                              </p:par>
                              <p:par>
                                <p:cTn id="43" presetID="10" presetClass="entr" presetSubtype="0" fill="hold" grpId="0" nodeType="withEffect">
                                  <p:stCondLst>
                                    <p:cond delay="200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250"/>
                                        <p:tgtEl>
                                          <p:spTgt spid="21"/>
                                        </p:tgtEl>
                                      </p:cBhvr>
                                    </p:animEffect>
                                  </p:childTnLst>
                                </p:cTn>
                              </p:par>
                              <p:par>
                                <p:cTn id="46" presetID="10" presetClass="entr" presetSubtype="0" fill="hold" grpId="0" nodeType="withEffect">
                                  <p:stCondLst>
                                    <p:cond delay="225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50"/>
                                        <p:tgtEl>
                                          <p:spTgt spid="11"/>
                                        </p:tgtEl>
                                      </p:cBhvr>
                                    </p:animEffect>
                                  </p:childTnLst>
                                </p:cTn>
                              </p:par>
                              <p:par>
                                <p:cTn id="49" presetID="22" presetClass="entr" presetSubtype="8" fill="hold" nodeType="withEffect">
                                  <p:stCondLst>
                                    <p:cond delay="250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250"/>
                                        <p:tgtEl>
                                          <p:spTgt spid="19"/>
                                        </p:tgtEl>
                                      </p:cBhvr>
                                    </p:animEffect>
                                  </p:childTnLst>
                                </p:cTn>
                              </p:par>
                              <p:par>
                                <p:cTn id="52" presetID="10" presetClass="entr" presetSubtype="0" fill="hold" grpId="0" nodeType="withEffect">
                                  <p:stCondLst>
                                    <p:cond delay="275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250"/>
                                        <p:tgtEl>
                                          <p:spTgt spid="15"/>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50"/>
                                        <p:tgtEl>
                                          <p:spTgt spid="22"/>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250"/>
                                        <p:tgtEl>
                                          <p:spTgt spid="5"/>
                                        </p:tgtEl>
                                      </p:cBhvr>
                                    </p:animEffect>
                                  </p:childTnLst>
                                </p:cTn>
                              </p:par>
                              <p:par>
                                <p:cTn id="61" presetID="10" presetClass="entr" presetSubtype="0" fill="hold" grpId="0" nodeType="withEffect">
                                  <p:stCondLst>
                                    <p:cond delay="225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250"/>
                                        <p:tgtEl>
                                          <p:spTgt spid="20"/>
                                        </p:tgtEl>
                                      </p:cBhvr>
                                    </p:animEffect>
                                  </p:childTnLst>
                                </p:cTn>
                              </p:par>
                              <p:par>
                                <p:cTn id="64" presetID="10" presetClass="entr" presetSubtype="0" fill="hold" grpId="0" nodeType="withEffect">
                                  <p:stCondLst>
                                    <p:cond delay="300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250"/>
                                        <p:tgtEl>
                                          <p:spTgt spid="6"/>
                                        </p:tgtEl>
                                      </p:cBhvr>
                                    </p:animEffect>
                                  </p:childTnLst>
                                </p:cTn>
                              </p:par>
                              <p:par>
                                <p:cTn id="67" presetID="10" presetClass="entr" presetSubtype="0" fill="hold" grpId="0" nodeType="withEffect">
                                  <p:stCondLst>
                                    <p:cond delay="75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250"/>
                                        <p:tgtEl>
                                          <p:spTgt spid="28"/>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250"/>
                                        <p:tgtEl>
                                          <p:spTgt spid="29"/>
                                        </p:tgtEl>
                                      </p:cBhvr>
                                    </p:animEffect>
                                  </p:childTnLst>
                                </p:cTn>
                              </p:par>
                              <p:par>
                                <p:cTn id="73" presetID="10" presetClass="entr" presetSubtype="0" fill="hold" grpId="0" nodeType="withEffect">
                                  <p:stCondLst>
                                    <p:cond delay="2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250"/>
                                        <p:tgtEl>
                                          <p:spTgt spid="3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250"/>
                                        <p:tgtEl>
                                          <p:spTgt spid="31"/>
                                        </p:tgtEl>
                                      </p:cBhvr>
                                    </p:animEffect>
                                  </p:childTnLst>
                                </p:cTn>
                              </p:par>
                              <p:par>
                                <p:cTn id="81" presetID="22" presetClass="entr" presetSubtype="8"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left)">
                                      <p:cBhvr>
                                        <p:cTn id="83" dur="250"/>
                                        <p:tgtEl>
                                          <p:spTgt spid="32"/>
                                        </p:tgtEl>
                                      </p:cBhvr>
                                    </p:animEffect>
                                  </p:childTnLst>
                                </p:cTn>
                              </p:par>
                              <p:par>
                                <p:cTn id="84" presetID="22" presetClass="entr" presetSubtype="8" fill="hold"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left)">
                                      <p:cBhvr>
                                        <p:cTn id="86" dur="250"/>
                                        <p:tgtEl>
                                          <p:spTgt spid="33"/>
                                        </p:tgtEl>
                                      </p:cBhvr>
                                    </p:animEffect>
                                  </p:childTnLst>
                                </p:cTn>
                              </p:par>
                              <p:par>
                                <p:cTn id="87" presetID="22" presetClass="entr" presetSubtype="8" fill="hold"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wipe(left)">
                                      <p:cBhvr>
                                        <p:cTn id="89" dur="250"/>
                                        <p:tgtEl>
                                          <p:spTgt spid="34"/>
                                        </p:tgtEl>
                                      </p:cBhvr>
                                    </p:animEffect>
                                  </p:childTnLst>
                                </p:cTn>
                              </p:par>
                              <p:par>
                                <p:cTn id="90" presetID="22" presetClass="entr" presetSubtype="8"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left)">
                                      <p:cBhvr>
                                        <p:cTn id="92" dur="250"/>
                                        <p:tgtEl>
                                          <p:spTgt spid="35"/>
                                        </p:tgtEl>
                                      </p:cBhvr>
                                    </p:animEffect>
                                  </p:childTnLst>
                                </p:cTn>
                              </p:par>
                              <p:par>
                                <p:cTn id="93" presetID="22" presetClass="entr" presetSubtype="8"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wipe(left)">
                                      <p:cBhvr>
                                        <p:cTn id="95" dur="250"/>
                                        <p:tgtEl>
                                          <p:spTgt spid="36"/>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41"/>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fade">
                                      <p:cBhvr>
                                        <p:cTn id="104" dur="250"/>
                                        <p:tgtEl>
                                          <p:spTgt spid="39"/>
                                        </p:tgtEl>
                                      </p:cBhvr>
                                    </p:animEffect>
                                  </p:childTnLst>
                                </p:cTn>
                              </p:par>
                              <p:par>
                                <p:cTn id="105" presetID="10" presetClass="entr" presetSubtype="0"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animBg="1"/>
      <p:bldP spid="13" grpId="0" animBg="1"/>
      <p:bldP spid="14" grpId="0" animBg="1"/>
      <p:bldP spid="15" grpId="0" animBg="1"/>
      <p:bldP spid="20" grpId="0" animBg="1"/>
      <p:bldP spid="21" grpId="0" animBg="1"/>
      <p:bldP spid="22" grpId="0"/>
      <p:bldP spid="28" grpId="0"/>
      <p:bldP spid="29" grpId="0"/>
      <p:bldP spid="30" grpId="0"/>
      <p:bldP spid="39"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Ã©ptalÃ¡lat a kÃ¶vetkezÅre: ârefinery column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9029" y="2330903"/>
            <a:ext cx="3280368" cy="280471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églalap 4"/>
              <p:cNvSpPr/>
              <p:nvPr/>
            </p:nvSpPr>
            <p:spPr>
              <a:xfrm>
                <a:off x="2136410" y="3062583"/>
                <a:ext cx="5908284" cy="5260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𝐹</m:t>
                          </m:r>
                        </m:e>
                        <m:sub>
                          <m:r>
                            <a:rPr lang="en-US" i="1">
                              <a:latin typeface="Cambria Math" panose="02040503050406030204" pitchFamily="18" charset="0"/>
                            </a:rPr>
                            <m:t>𝑟𝑒𝑓𝑙𝑢𝑥</m:t>
                          </m:r>
                        </m:sub>
                        <m:sup>
                          <m:r>
                            <a:rPr lang="en-US" i="1">
                              <a:latin typeface="Cambria Math" panose="02040503050406030204" pitchFamily="18" charset="0"/>
                            </a:rPr>
                            <m:t>𝐿</m:t>
                          </m:r>
                        </m:sup>
                      </m:sSubSup>
                      <m:groupChr>
                        <m:groupChrPr>
                          <m:chr m:val="⇒"/>
                          <m:vertJc m:val="bot"/>
                          <m:ctrlPr>
                            <a:rPr lang="en-US" i="1">
                              <a:latin typeface="Cambria Math" panose="02040503050406030204" pitchFamily="18" charset="0"/>
                            </a:rPr>
                          </m:ctrlPr>
                        </m:groupChrPr>
                        <m:e/>
                      </m:groupCh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𝑐𝑜𝑛𝑑𝑒𝑛𝑠𝑒𝑟</m:t>
                          </m:r>
                        </m:sub>
                        <m:sup>
                          <m:r>
                            <a:rPr lang="hu-HU" i="1">
                              <a:latin typeface="Cambria Math" panose="02040503050406030204" pitchFamily="18" charset="0"/>
                            </a:rPr>
                            <m:t>𝐻</m:t>
                          </m:r>
                        </m:sup>
                      </m:sSubSup>
                      <m:groupChr>
                        <m:groupChrPr>
                          <m:chr m:val="⇒"/>
                          <m:vertJc m:val="bot"/>
                          <m:ctrlPr>
                            <a:rPr lang="hu-HU" i="1">
                              <a:latin typeface="Cambria Math" panose="02040503050406030204" pitchFamily="18" charset="0"/>
                            </a:rPr>
                          </m:ctrlPr>
                        </m:groupChrPr>
                        <m:e/>
                      </m:groupChr>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𝑐𝑜𝑙𝑢𝑚𝑛</m:t>
                          </m:r>
                          <m:r>
                            <a:rPr lang="en-US" i="1">
                              <a:latin typeface="Cambria Math" panose="02040503050406030204" pitchFamily="18" charset="0"/>
                            </a:rPr>
                            <m:t> </m:t>
                          </m:r>
                          <m:r>
                            <a:rPr lang="en-US" i="1">
                              <a:latin typeface="Cambria Math" panose="02040503050406030204" pitchFamily="18" charset="0"/>
                            </a:rPr>
                            <m:t>𝑡𝑜𝑝</m:t>
                          </m:r>
                        </m:sub>
                        <m:sup>
                          <m:r>
                            <a:rPr lang="en-US" i="1">
                              <a:latin typeface="Cambria Math" panose="02040503050406030204" pitchFamily="18" charset="0"/>
                            </a:rPr>
                            <m:t>𝐻</m:t>
                          </m:r>
                        </m:sup>
                      </m:sSubSup>
                      <m:groupChr>
                        <m:groupChrPr>
                          <m:chr m:val="⇒"/>
                          <m:vertJc m:val="bot"/>
                          <m:ctrlPr>
                            <a:rPr lang="hu-HU" i="1">
                              <a:latin typeface="Cambria Math" panose="02040503050406030204" pitchFamily="18" charset="0"/>
                            </a:rPr>
                          </m:ctrlPr>
                        </m:groupChrPr>
                        <m:e/>
                      </m:groupChr>
                      <m:sSubSup>
                        <m:sSubSupPr>
                          <m:ctrlPr>
                            <a:rPr lang="en-US" i="1">
                              <a:latin typeface="Cambria Math" panose="02040503050406030204" pitchFamily="18" charset="0"/>
                            </a:rPr>
                          </m:ctrlPr>
                        </m:sSubSupPr>
                        <m:e>
                          <m:r>
                            <a:rPr lang="en-US" i="1">
                              <a:latin typeface="Cambria Math" panose="02040503050406030204" pitchFamily="18" charset="0"/>
                            </a:rPr>
                            <m:t>𝑇</m:t>
                          </m:r>
                        </m:e>
                        <m:sub>
                          <m:r>
                            <a:rPr lang="en-US" i="1">
                              <a:latin typeface="Cambria Math" panose="02040503050406030204" pitchFamily="18" charset="0"/>
                            </a:rPr>
                            <m:t>𝑐𝑜𝑛𝑑𝑒𝑛𝑠𝑒𝑟</m:t>
                          </m:r>
                        </m:sub>
                        <m:sup>
                          <m:r>
                            <a:rPr lang="en-US" i="1">
                              <a:latin typeface="Cambria Math" panose="02040503050406030204" pitchFamily="18" charset="0"/>
                            </a:rPr>
                            <m:t>𝐻</m:t>
                          </m:r>
                        </m:sup>
                      </m:sSubSup>
                      <m:groupChr>
                        <m:groupChrPr>
                          <m:chr m:val="⇒"/>
                          <m:vertJc m:val="bot"/>
                          <m:ctrlPr>
                            <a:rPr lang="hu-HU" i="1">
                              <a:latin typeface="Cambria Math" panose="02040503050406030204" pitchFamily="18" charset="0"/>
                            </a:rPr>
                          </m:ctrlPr>
                        </m:groupChrPr>
                        <m:e/>
                      </m:groupChr>
                      <m:sSubSup>
                        <m:sSubSupPr>
                          <m:ctrlPr>
                            <a:rPr lang="en-US" i="1">
                              <a:latin typeface="Cambria Math" panose="02040503050406030204" pitchFamily="18" charset="0"/>
                            </a:rPr>
                          </m:ctrlPr>
                        </m:sSubSupPr>
                        <m:e>
                          <m:r>
                            <a:rPr lang="en-US" i="1">
                              <a:latin typeface="Cambria Math" panose="02040503050406030204" pitchFamily="18" charset="0"/>
                            </a:rPr>
                            <m:t>𝐴</m:t>
                          </m:r>
                        </m:e>
                        <m:sub>
                          <m:r>
                            <a:rPr lang="en-US" i="1">
                              <a:latin typeface="Cambria Math" panose="02040503050406030204" pitchFamily="18" charset="0"/>
                            </a:rPr>
                            <m:t>𝑝𝑟𝑜𝑑𝑢𝑐𝑡</m:t>
                          </m:r>
                        </m:sub>
                        <m:sup>
                          <m:r>
                            <a:rPr lang="en-US" i="1">
                              <a:latin typeface="Cambria Math" panose="02040503050406030204" pitchFamily="18" charset="0"/>
                            </a:rPr>
                            <m:t>𝐿</m:t>
                          </m:r>
                        </m:sup>
                      </m:sSubSup>
                    </m:oMath>
                  </m:oMathPara>
                </a14:m>
                <a:endParaRPr lang="en-US" dirty="0"/>
              </a:p>
            </p:txBody>
          </p:sp>
        </mc:Choice>
        <mc:Fallback xmlns="">
          <p:sp>
            <p:nvSpPr>
              <p:cNvPr id="5" name="Téglalap 4"/>
              <p:cNvSpPr>
                <a:spLocks noRot="1" noChangeAspect="1" noMove="1" noResize="1" noEditPoints="1" noAdjustHandles="1" noChangeArrowheads="1" noChangeShapeType="1" noTextEdit="1"/>
              </p:cNvSpPr>
              <p:nvPr/>
            </p:nvSpPr>
            <p:spPr>
              <a:xfrm>
                <a:off x="2136410" y="3062583"/>
                <a:ext cx="5908284" cy="526041"/>
              </a:xfrm>
              <a:prstGeom prst="rect">
                <a:avLst/>
              </a:prstGeom>
              <a:blipFill rotWithShape="0">
                <a:blip r:embed="rId4"/>
                <a:stretch>
                  <a:fillRect/>
                </a:stretch>
              </a:blipFill>
            </p:spPr>
            <p:txBody>
              <a:bodyPr/>
              <a:lstStyle/>
              <a:p>
                <a:r>
                  <a:rPr lang="hu-HU">
                    <a:noFill/>
                  </a:rPr>
                  <a:t> </a:t>
                </a:r>
              </a:p>
            </p:txBody>
          </p:sp>
        </mc:Fallback>
      </mc:AlternateContent>
      <p:sp>
        <p:nvSpPr>
          <p:cNvPr id="6" name="Ellipszis 5"/>
          <p:cNvSpPr/>
          <p:nvPr/>
        </p:nvSpPr>
        <p:spPr>
          <a:xfrm>
            <a:off x="6760019" y="2843464"/>
            <a:ext cx="1342864" cy="964277"/>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églalap 6"/>
          <p:cNvSpPr/>
          <p:nvPr/>
        </p:nvSpPr>
        <p:spPr>
          <a:xfrm>
            <a:off x="7038372" y="2244769"/>
            <a:ext cx="1803379" cy="646331"/>
          </a:xfrm>
          <a:prstGeom prst="rect">
            <a:avLst/>
          </a:prstGeom>
        </p:spPr>
        <p:txBody>
          <a:bodyPr wrap="none">
            <a:spAutoFit/>
          </a:bodyPr>
          <a:lstStyle/>
          <a:p>
            <a:r>
              <a:rPr lang="en-US" dirty="0"/>
              <a:t>Prediction: </a:t>
            </a:r>
          </a:p>
          <a:p>
            <a:r>
              <a:rPr lang="en-US" dirty="0"/>
              <a:t>80 % of the cases</a:t>
            </a:r>
          </a:p>
        </p:txBody>
      </p:sp>
      <mc:AlternateContent xmlns:mc="http://schemas.openxmlformats.org/markup-compatibility/2006" xmlns:a14="http://schemas.microsoft.com/office/drawing/2010/main">
        <mc:Choice Requires="a14">
          <p:sp>
            <p:nvSpPr>
              <p:cNvPr id="8" name="Téglalap 7"/>
              <p:cNvSpPr/>
              <p:nvPr/>
            </p:nvSpPr>
            <p:spPr>
              <a:xfrm>
                <a:off x="1069994" y="3109042"/>
                <a:ext cx="1297406" cy="488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i="1">
                          <a:latin typeface="Cambria Math" panose="02040503050406030204" pitchFamily="18" charset="0"/>
                        </a:rPr>
                        <m:t>𝐹𝑜𝑢𝑙𝑖𝑛𝑔</m:t>
                      </m:r>
                      <m:groupChr>
                        <m:groupChrPr>
                          <m:chr m:val="⇒"/>
                          <m:vertJc m:val="bot"/>
                          <m:ctrlPr>
                            <a:rPr lang="en-US" i="1">
                              <a:latin typeface="Cambria Math" panose="02040503050406030204" pitchFamily="18" charset="0"/>
                            </a:rPr>
                          </m:ctrlPr>
                        </m:groupChrPr>
                        <m:e/>
                      </m:groupChr>
                    </m:oMath>
                  </m:oMathPara>
                </a14:m>
                <a:endParaRPr lang="en-US" dirty="0"/>
              </a:p>
            </p:txBody>
          </p:sp>
        </mc:Choice>
        <mc:Fallback xmlns="">
          <p:sp>
            <p:nvSpPr>
              <p:cNvPr id="8" name="Téglalap 7"/>
              <p:cNvSpPr>
                <a:spLocks noRot="1" noChangeAspect="1" noMove="1" noResize="1" noEditPoints="1" noAdjustHandles="1" noChangeArrowheads="1" noChangeShapeType="1" noTextEdit="1"/>
              </p:cNvSpPr>
              <p:nvPr/>
            </p:nvSpPr>
            <p:spPr>
              <a:xfrm>
                <a:off x="1069994" y="3109042"/>
                <a:ext cx="1297406" cy="488852"/>
              </a:xfrm>
              <a:prstGeom prst="rect">
                <a:avLst/>
              </a:prstGeom>
              <a:blipFill rotWithShape="0">
                <a:blip r:embed="rId5"/>
                <a:stretch>
                  <a:fillRect/>
                </a:stretch>
              </a:blipFill>
            </p:spPr>
            <p:txBody>
              <a:bodyPr/>
              <a:lstStyle/>
              <a:p>
                <a:r>
                  <a:rPr lang="hu-HU">
                    <a:noFill/>
                  </a:rPr>
                  <a:t> </a:t>
                </a:r>
              </a:p>
            </p:txBody>
          </p:sp>
        </mc:Fallback>
      </mc:AlternateContent>
      <p:sp>
        <p:nvSpPr>
          <p:cNvPr id="9" name="Ellipszis 8"/>
          <p:cNvSpPr/>
          <p:nvPr/>
        </p:nvSpPr>
        <p:spPr>
          <a:xfrm>
            <a:off x="1069995" y="2843463"/>
            <a:ext cx="1221997" cy="96427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églalap 9"/>
          <p:cNvSpPr/>
          <p:nvPr/>
        </p:nvSpPr>
        <p:spPr>
          <a:xfrm>
            <a:off x="1718697" y="2244769"/>
            <a:ext cx="2110706" cy="646331"/>
          </a:xfrm>
          <a:prstGeom prst="rect">
            <a:avLst/>
          </a:prstGeom>
        </p:spPr>
        <p:txBody>
          <a:bodyPr wrap="none">
            <a:spAutoFit/>
          </a:bodyPr>
          <a:lstStyle/>
          <a:p>
            <a:r>
              <a:rPr lang="en-US" dirty="0"/>
              <a:t>Root cause analysis: </a:t>
            </a:r>
          </a:p>
          <a:p>
            <a:r>
              <a:rPr lang="en-US" dirty="0"/>
              <a:t>60 % confidence</a:t>
            </a:r>
          </a:p>
        </p:txBody>
      </p:sp>
      <mc:AlternateContent xmlns:mc="http://schemas.openxmlformats.org/markup-compatibility/2006" xmlns:a14="http://schemas.microsoft.com/office/drawing/2010/main">
        <mc:Choice Requires="a14">
          <p:sp>
            <p:nvSpPr>
              <p:cNvPr id="11" name="Téglalap 10"/>
              <p:cNvSpPr/>
              <p:nvPr/>
            </p:nvSpPr>
            <p:spPr>
              <a:xfrm>
                <a:off x="2136410" y="4465351"/>
                <a:ext cx="4719754" cy="5270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𝐹𝑙𝑜𝑤</m:t>
                          </m:r>
                        </m:e>
                        <m:sub>
                          <m:r>
                            <a:rPr lang="en-US" i="1">
                              <a:latin typeface="Cambria Math" panose="02040503050406030204" pitchFamily="18" charset="0"/>
                            </a:rPr>
                            <m:t>𝑝𝑢𝑚𝑝</m:t>
                          </m:r>
                        </m:sub>
                        <m:sup>
                          <m:r>
                            <a:rPr lang="en-US" i="1">
                              <a:latin typeface="Cambria Math" panose="02040503050406030204" pitchFamily="18" charset="0"/>
                            </a:rPr>
                            <m:t>𝐻</m:t>
                          </m:r>
                        </m:sup>
                      </m:sSubSup>
                      <m:groupChr>
                        <m:groupChrPr>
                          <m:chr m:val="⇒"/>
                          <m:vertJc m:val="bot"/>
                          <m:ctrlPr>
                            <a:rPr lang="en-US" i="1">
                              <a:latin typeface="Cambria Math" panose="02040503050406030204" pitchFamily="18" charset="0"/>
                            </a:rPr>
                          </m:ctrlPr>
                        </m:groupChrPr>
                        <m:e/>
                      </m:groupChr>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𝑐𝑜𝑜𝑙𝑖𝑛𝑔</m:t>
                          </m:r>
                        </m:sub>
                        <m:sup>
                          <m:r>
                            <a:rPr lang="en-US" i="1">
                              <a:latin typeface="Cambria Math" panose="02040503050406030204" pitchFamily="18" charset="0"/>
                            </a:rPr>
                            <m:t>𝐻</m:t>
                          </m:r>
                        </m:sup>
                      </m:sSubSup>
                      <m:groupChr>
                        <m:groupChrPr>
                          <m:chr m:val="⇒"/>
                          <m:vertJc m:val="bot"/>
                          <m:ctrlPr>
                            <a:rPr lang="hu-HU" i="1">
                              <a:latin typeface="Cambria Math" panose="02040503050406030204" pitchFamily="18" charset="0"/>
                            </a:rPr>
                          </m:ctrlPr>
                        </m:groupChrPr>
                        <m:e/>
                      </m:groupChr>
                      <m:sSubSup>
                        <m:sSubSupPr>
                          <m:ctrlPr>
                            <a:rPr lang="en-US" i="1">
                              <a:latin typeface="Cambria Math" panose="02040503050406030204" pitchFamily="18" charset="0"/>
                            </a:rPr>
                          </m:ctrlPr>
                        </m:sSubSupPr>
                        <m:e>
                          <m:r>
                            <a:rPr lang="en-US" i="1">
                              <a:latin typeface="Cambria Math" panose="02040503050406030204" pitchFamily="18" charset="0"/>
                            </a:rPr>
                            <m:t>𝐹𝑙𝑜𝑤</m:t>
                          </m:r>
                        </m:e>
                        <m:sub>
                          <m:r>
                            <a:rPr lang="en-US" i="1">
                              <a:latin typeface="Cambria Math" panose="02040503050406030204" pitchFamily="18" charset="0"/>
                            </a:rPr>
                            <m:t>𝑖𝑛𝑓𝑙𝑜𝑤</m:t>
                          </m:r>
                        </m:sub>
                        <m:sup>
                          <m:r>
                            <a:rPr lang="en-US" i="1">
                              <a:latin typeface="Cambria Math" panose="02040503050406030204" pitchFamily="18" charset="0"/>
                            </a:rPr>
                            <m:t>𝐿</m:t>
                          </m:r>
                        </m:sup>
                      </m:sSubSup>
                      <m:groupChr>
                        <m:groupChrPr>
                          <m:chr m:val="⇒"/>
                          <m:vertJc m:val="bot"/>
                          <m:ctrlPr>
                            <a:rPr lang="hu-HU" i="1">
                              <a:latin typeface="Cambria Math" panose="02040503050406030204" pitchFamily="18" charset="0"/>
                            </a:rPr>
                          </m:ctrlPr>
                        </m:groupChrPr>
                        <m:e/>
                      </m:groupChr>
                      <m:r>
                        <a:rPr lang="en-US" i="1">
                          <a:latin typeface="Cambria Math" panose="02040503050406030204" pitchFamily="18" charset="0"/>
                        </a:rPr>
                        <m:t> </m:t>
                      </m:r>
                      <m:r>
                        <a:rPr lang="en-US" i="1">
                          <a:latin typeface="Cambria Math" panose="02040503050406030204" pitchFamily="18" charset="0"/>
                        </a:rPr>
                        <m:t>𝐵𝑦𝑝𝑎𝑠𝑠</m:t>
                      </m:r>
                    </m:oMath>
                  </m:oMathPara>
                </a14:m>
                <a:endParaRPr lang="en-US" dirty="0"/>
              </a:p>
            </p:txBody>
          </p:sp>
        </mc:Choice>
        <mc:Fallback xmlns="">
          <p:sp>
            <p:nvSpPr>
              <p:cNvPr id="11" name="Téglalap 10"/>
              <p:cNvSpPr>
                <a:spLocks noRot="1" noChangeAspect="1" noMove="1" noResize="1" noEditPoints="1" noAdjustHandles="1" noChangeArrowheads="1" noChangeShapeType="1" noTextEdit="1"/>
              </p:cNvSpPr>
              <p:nvPr/>
            </p:nvSpPr>
            <p:spPr>
              <a:xfrm>
                <a:off x="2136410" y="4465351"/>
                <a:ext cx="4719754" cy="527004"/>
              </a:xfrm>
              <a:prstGeom prst="rect">
                <a:avLst/>
              </a:prstGeom>
              <a:blipFill rotWithShape="0">
                <a:blip r:embed="rId6"/>
                <a:stretch>
                  <a:fillRect/>
                </a:stretch>
              </a:blipFill>
            </p:spPr>
            <p:txBody>
              <a:bodyPr/>
              <a:lstStyle/>
              <a:p>
                <a:r>
                  <a:rPr lang="hu-HU">
                    <a:noFill/>
                  </a:rPr>
                  <a:t> </a:t>
                </a:r>
              </a:p>
            </p:txBody>
          </p:sp>
        </mc:Fallback>
      </mc:AlternateContent>
      <p:sp>
        <p:nvSpPr>
          <p:cNvPr id="12" name="Téglalap 11"/>
          <p:cNvSpPr/>
          <p:nvPr/>
        </p:nvSpPr>
        <p:spPr>
          <a:xfrm>
            <a:off x="1051813" y="1929946"/>
            <a:ext cx="1002197" cy="369332"/>
          </a:xfrm>
          <a:prstGeom prst="rect">
            <a:avLst/>
          </a:prstGeom>
        </p:spPr>
        <p:txBody>
          <a:bodyPr wrap="none">
            <a:spAutoFit/>
          </a:bodyPr>
          <a:lstStyle/>
          <a:p>
            <a:r>
              <a:rPr lang="en-US" b="1" dirty="0"/>
              <a:t>ALARMS</a:t>
            </a:r>
          </a:p>
        </p:txBody>
      </p:sp>
      <p:sp>
        <p:nvSpPr>
          <p:cNvPr id="13" name="Téglalap 12"/>
          <p:cNvSpPr/>
          <p:nvPr/>
        </p:nvSpPr>
        <p:spPr>
          <a:xfrm>
            <a:off x="1097280" y="4121715"/>
            <a:ext cx="2124171" cy="369332"/>
          </a:xfrm>
          <a:prstGeom prst="rect">
            <a:avLst/>
          </a:prstGeom>
        </p:spPr>
        <p:txBody>
          <a:bodyPr wrap="none">
            <a:spAutoFit/>
          </a:bodyPr>
          <a:lstStyle/>
          <a:p>
            <a:r>
              <a:rPr lang="en-US" b="1" dirty="0"/>
              <a:t>OPERATOR ACTIONS</a:t>
            </a:r>
          </a:p>
        </p:txBody>
      </p:sp>
      <p:sp>
        <p:nvSpPr>
          <p:cNvPr id="14" name="Lefelé nyíl 13"/>
          <p:cNvSpPr/>
          <p:nvPr/>
        </p:nvSpPr>
        <p:spPr>
          <a:xfrm>
            <a:off x="3555523" y="3733261"/>
            <a:ext cx="377182" cy="5129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p:cNvSpPr/>
          <p:nvPr/>
        </p:nvSpPr>
        <p:spPr>
          <a:xfrm>
            <a:off x="4335473" y="4246716"/>
            <a:ext cx="1342864" cy="9642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églalap 15"/>
          <p:cNvSpPr/>
          <p:nvPr/>
        </p:nvSpPr>
        <p:spPr>
          <a:xfrm>
            <a:off x="5090552" y="3951639"/>
            <a:ext cx="1302408" cy="369332"/>
          </a:xfrm>
          <a:prstGeom prst="rect">
            <a:avLst/>
          </a:prstGeom>
        </p:spPr>
        <p:txBody>
          <a:bodyPr wrap="none">
            <a:spAutoFit/>
          </a:bodyPr>
          <a:lstStyle/>
          <a:p>
            <a:r>
              <a:rPr lang="en-US" dirty="0"/>
              <a:t>Automation</a:t>
            </a:r>
          </a:p>
        </p:txBody>
      </p:sp>
      <p:sp>
        <p:nvSpPr>
          <p:cNvPr id="17" name="Ellipszis 16"/>
          <p:cNvSpPr/>
          <p:nvPr/>
        </p:nvSpPr>
        <p:spPr>
          <a:xfrm>
            <a:off x="5595819" y="4246716"/>
            <a:ext cx="1342864" cy="9642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églalap 17"/>
          <p:cNvSpPr/>
          <p:nvPr/>
        </p:nvSpPr>
        <p:spPr>
          <a:xfrm>
            <a:off x="6496837" y="3956439"/>
            <a:ext cx="1848519" cy="369332"/>
          </a:xfrm>
          <a:prstGeom prst="rect">
            <a:avLst/>
          </a:prstGeom>
        </p:spPr>
        <p:txBody>
          <a:bodyPr wrap="none">
            <a:spAutoFit/>
          </a:bodyPr>
          <a:lstStyle/>
          <a:p>
            <a:r>
              <a:rPr lang="en-US" dirty="0"/>
              <a:t>Recommendation</a:t>
            </a:r>
          </a:p>
        </p:txBody>
      </p:sp>
      <p:sp>
        <p:nvSpPr>
          <p:cNvPr id="19" name="Ellipszis 18"/>
          <p:cNvSpPr/>
          <p:nvPr/>
        </p:nvSpPr>
        <p:spPr>
          <a:xfrm>
            <a:off x="4496289" y="2853061"/>
            <a:ext cx="2298905" cy="96379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églalap 19"/>
          <p:cNvSpPr/>
          <p:nvPr/>
        </p:nvSpPr>
        <p:spPr>
          <a:xfrm>
            <a:off x="4741168" y="2244769"/>
            <a:ext cx="1630318" cy="646331"/>
          </a:xfrm>
          <a:prstGeom prst="rect">
            <a:avLst/>
          </a:prstGeom>
        </p:spPr>
        <p:txBody>
          <a:bodyPr wrap="none">
            <a:spAutoFit/>
          </a:bodyPr>
          <a:lstStyle/>
          <a:p>
            <a:r>
              <a:rPr lang="en-US" dirty="0"/>
              <a:t>Grouping:</a:t>
            </a:r>
          </a:p>
          <a:p>
            <a:r>
              <a:rPr lang="en-US" dirty="0"/>
              <a:t>Parent-children</a:t>
            </a:r>
          </a:p>
        </p:txBody>
      </p:sp>
      <p:sp>
        <p:nvSpPr>
          <p:cNvPr id="21"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Illustration of the frequent pattern-based concept</a:t>
            </a:r>
            <a:endParaRPr lang="hu-HU" sz="4400" dirty="0">
              <a:solidFill>
                <a:schemeClr val="tx1"/>
              </a:solidFill>
            </a:endParaRPr>
          </a:p>
        </p:txBody>
      </p:sp>
      <p:sp>
        <p:nvSpPr>
          <p:cNvPr id="3" name="Dia számának helye 2"/>
          <p:cNvSpPr>
            <a:spLocks noGrp="1"/>
          </p:cNvSpPr>
          <p:nvPr>
            <p:ph type="sldNum" sz="quarter" idx="12"/>
          </p:nvPr>
        </p:nvSpPr>
        <p:spPr/>
        <p:txBody>
          <a:bodyPr/>
          <a:lstStyle/>
          <a:p>
            <a:fld id="{EB20E437-E00D-4E01-BEED-8D5476F9234A}" type="slidenum">
              <a:rPr lang="hu-HU" smtClean="0"/>
              <a:t>7</a:t>
            </a:fld>
            <a:endParaRPr lang="hu-HU"/>
          </a:p>
        </p:txBody>
      </p:sp>
    </p:spTree>
    <p:extLst>
      <p:ext uri="{BB962C8B-B14F-4D97-AF65-F5344CB8AC3E}">
        <p14:creationId xmlns:p14="http://schemas.microsoft.com/office/powerpoint/2010/main" val="185209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p:bldP spid="13" grpId="0"/>
      <p:bldP spid="14" grpId="0" animBg="1"/>
      <p:bldP spid="15" grpId="0" animBg="1"/>
      <p:bldP spid="16" grpId="0"/>
      <p:bldP spid="17" grpId="0" animBg="1"/>
      <p:bldP spid="18"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4"/>
          <p:cNvSpPr>
            <a:spLocks noChangeAspect="1"/>
          </p:cNvSpPr>
          <p:nvPr/>
        </p:nvSpPr>
        <p:spPr>
          <a:xfrm>
            <a:off x="1875993" y="1897295"/>
            <a:ext cx="1018542" cy="1018542"/>
          </a:xfrm>
          <a:prstGeom prst="ellipse">
            <a:avLst/>
          </a:prstGeom>
          <a:solidFill>
            <a:schemeClr val="accent1">
              <a:alpha val="91000"/>
            </a:schemeClr>
          </a:solidFill>
          <a:ln w="952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51"/>
          <p:cNvSpPr/>
          <p:nvPr/>
        </p:nvSpPr>
        <p:spPr>
          <a:xfrm>
            <a:off x="2521665" y="2788125"/>
            <a:ext cx="2298538" cy="530658"/>
          </a:xfrm>
          <a:prstGeom prst="rect">
            <a:avLst/>
          </a:prstGeom>
        </p:spPr>
        <p:txBody>
          <a:bodyPr wrap="square" lIns="182880" rIns="182880" bIns="45720">
            <a:spAutoFit/>
          </a:bodyPr>
          <a:lstStyle/>
          <a:p>
            <a:pPr>
              <a:lnSpc>
                <a:spcPct val="89000"/>
              </a:lnSpc>
            </a:pPr>
            <a:r>
              <a:rPr lang="hu-HU" sz="1600" b="1" dirty="0"/>
              <a:t>Data </a:t>
            </a:r>
            <a:br>
              <a:rPr lang="hu-HU" sz="1600" b="1" dirty="0"/>
            </a:br>
            <a:r>
              <a:rPr lang="hu-HU" sz="1600" b="1" dirty="0"/>
              <a:t>w</a:t>
            </a:r>
            <a:r>
              <a:rPr lang="en-US" sz="1600" b="1" dirty="0" err="1"/>
              <a:t>arehouse</a:t>
            </a:r>
            <a:endParaRPr lang="en-US" sz="1600" b="1" dirty="0"/>
          </a:p>
        </p:txBody>
      </p:sp>
      <p:sp>
        <p:nvSpPr>
          <p:cNvPr id="6" name="Oval 60"/>
          <p:cNvSpPr/>
          <p:nvPr/>
        </p:nvSpPr>
        <p:spPr>
          <a:xfrm>
            <a:off x="1801585" y="1873686"/>
            <a:ext cx="385040" cy="38504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00</a:t>
            </a:r>
          </a:p>
        </p:txBody>
      </p:sp>
      <p:cxnSp>
        <p:nvCxnSpPr>
          <p:cNvPr id="7" name="Straight Arrow Connector 41"/>
          <p:cNvCxnSpPr/>
          <p:nvPr/>
        </p:nvCxnSpPr>
        <p:spPr>
          <a:xfrm flipV="1">
            <a:off x="3061825" y="2742719"/>
            <a:ext cx="900000" cy="0"/>
          </a:xfrm>
          <a:prstGeom prst="straightConnector1">
            <a:avLst/>
          </a:prstGeom>
          <a:ln w="38100">
            <a:solidFill>
              <a:schemeClr val="accent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8" name="Freeform 104"/>
          <p:cNvSpPr>
            <a:spLocks noEditPoints="1"/>
          </p:cNvSpPr>
          <p:nvPr/>
        </p:nvSpPr>
        <p:spPr bwMode="auto">
          <a:xfrm>
            <a:off x="2080646" y="2126264"/>
            <a:ext cx="609236" cy="560607"/>
          </a:xfrm>
          <a:custGeom>
            <a:avLst/>
            <a:gdLst>
              <a:gd name="T0" fmla="*/ 404 w 574"/>
              <a:gd name="T1" fmla="*/ 0 h 581"/>
              <a:gd name="T2" fmla="*/ 234 w 574"/>
              <a:gd name="T3" fmla="*/ 63 h 581"/>
              <a:gd name="T4" fmla="*/ 170 w 574"/>
              <a:gd name="T5" fmla="*/ 206 h 581"/>
              <a:gd name="T6" fmla="*/ 0 w 574"/>
              <a:gd name="T7" fmla="*/ 268 h 581"/>
              <a:gd name="T8" fmla="*/ 52 w 574"/>
              <a:gd name="T9" fmla="*/ 565 h 581"/>
              <a:gd name="T10" fmla="*/ 288 w 574"/>
              <a:gd name="T11" fmla="*/ 565 h 581"/>
              <a:gd name="T12" fmla="*/ 340 w 574"/>
              <a:gd name="T13" fmla="*/ 467 h 581"/>
              <a:gd name="T14" fmla="*/ 522 w 574"/>
              <a:gd name="T15" fmla="*/ 455 h 581"/>
              <a:gd name="T16" fmla="*/ 574 w 574"/>
              <a:gd name="T17" fmla="*/ 63 h 581"/>
              <a:gd name="T18" fmla="*/ 560 w 574"/>
              <a:gd name="T19" fmla="*/ 329 h 581"/>
              <a:gd name="T20" fmla="*/ 340 w 574"/>
              <a:gd name="T21" fmla="*/ 372 h 581"/>
              <a:gd name="T22" fmla="*/ 404 w 574"/>
              <a:gd name="T23" fmla="*/ 305 h 581"/>
              <a:gd name="T24" fmla="*/ 560 w 574"/>
              <a:gd name="T25" fmla="*/ 269 h 581"/>
              <a:gd name="T26" fmla="*/ 326 w 574"/>
              <a:gd name="T27" fmla="*/ 294 h 581"/>
              <a:gd name="T28" fmla="*/ 170 w 574"/>
              <a:gd name="T29" fmla="*/ 406 h 581"/>
              <a:gd name="T30" fmla="*/ 14 w 574"/>
              <a:gd name="T31" fmla="*/ 294 h 581"/>
              <a:gd name="T32" fmla="*/ 170 w 574"/>
              <a:gd name="T33" fmla="*/ 331 h 581"/>
              <a:gd name="T34" fmla="*/ 326 w 574"/>
              <a:gd name="T35" fmla="*/ 294 h 581"/>
              <a:gd name="T36" fmla="*/ 52 w 574"/>
              <a:gd name="T37" fmla="*/ 403 h 581"/>
              <a:gd name="T38" fmla="*/ 288 w 574"/>
              <a:gd name="T39" fmla="*/ 403 h 581"/>
              <a:gd name="T40" fmla="*/ 326 w 574"/>
              <a:gd name="T41" fmla="*/ 438 h 581"/>
              <a:gd name="T42" fmla="*/ 14 w 574"/>
              <a:gd name="T43" fmla="*/ 438 h 581"/>
              <a:gd name="T44" fmla="*/ 560 w 574"/>
              <a:gd name="T45" fmla="*/ 158 h 581"/>
              <a:gd name="T46" fmla="*/ 248 w 574"/>
              <a:gd name="T47" fmla="*/ 158 h 581"/>
              <a:gd name="T48" fmla="*/ 287 w 574"/>
              <a:gd name="T49" fmla="*/ 108 h 581"/>
              <a:gd name="T50" fmla="*/ 522 w 574"/>
              <a:gd name="T51" fmla="*/ 108 h 581"/>
              <a:gd name="T52" fmla="*/ 560 w 574"/>
              <a:gd name="T53" fmla="*/ 158 h 581"/>
              <a:gd name="T54" fmla="*/ 560 w 574"/>
              <a:gd name="T55" fmla="*/ 63 h 581"/>
              <a:gd name="T56" fmla="*/ 248 w 574"/>
              <a:gd name="T57" fmla="*/ 63 h 581"/>
              <a:gd name="T58" fmla="*/ 248 w 574"/>
              <a:gd name="T59" fmla="*/ 183 h 581"/>
              <a:gd name="T60" fmla="*/ 404 w 574"/>
              <a:gd name="T61" fmla="*/ 220 h 581"/>
              <a:gd name="T62" fmla="*/ 560 w 574"/>
              <a:gd name="T63" fmla="*/ 183 h 581"/>
              <a:gd name="T64" fmla="*/ 404 w 574"/>
              <a:gd name="T65" fmla="*/ 291 h 581"/>
              <a:gd name="T66" fmla="*/ 340 w 574"/>
              <a:gd name="T67" fmla="*/ 268 h 581"/>
              <a:gd name="T68" fmla="*/ 248 w 574"/>
              <a:gd name="T69" fmla="*/ 213 h 581"/>
              <a:gd name="T70" fmla="*/ 170 w 574"/>
              <a:gd name="T71" fmla="*/ 220 h 581"/>
              <a:gd name="T72" fmla="*/ 240 w 574"/>
              <a:gd name="T73" fmla="*/ 226 h 581"/>
              <a:gd name="T74" fmla="*/ 170 w 574"/>
              <a:gd name="T75" fmla="*/ 317 h 581"/>
              <a:gd name="T76" fmla="*/ 170 w 574"/>
              <a:gd name="T77" fmla="*/ 220 h 581"/>
              <a:gd name="T78" fmla="*/ 14 w 574"/>
              <a:gd name="T79" fmla="*/ 519 h 581"/>
              <a:gd name="T80" fmla="*/ 52 w 574"/>
              <a:gd name="T81" fmla="*/ 484 h 581"/>
              <a:gd name="T82" fmla="*/ 288 w 574"/>
              <a:gd name="T83" fmla="*/ 484 h 581"/>
              <a:gd name="T84" fmla="*/ 326 w 574"/>
              <a:gd name="T85" fmla="*/ 519 h 581"/>
              <a:gd name="T86" fmla="*/ 404 w 574"/>
              <a:gd name="T87" fmla="*/ 458 h 581"/>
              <a:gd name="T88" fmla="*/ 340 w 574"/>
              <a:gd name="T89" fmla="*/ 387 h 581"/>
              <a:gd name="T90" fmla="*/ 522 w 574"/>
              <a:gd name="T91" fmla="*/ 374 h 581"/>
              <a:gd name="T92" fmla="*/ 560 w 574"/>
              <a:gd name="T93" fmla="*/ 41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74" h="581">
                <a:moveTo>
                  <a:pt x="522" y="17"/>
                </a:moveTo>
                <a:cubicBezTo>
                  <a:pt x="490" y="6"/>
                  <a:pt x="449" y="0"/>
                  <a:pt x="404" y="0"/>
                </a:cubicBezTo>
                <a:cubicBezTo>
                  <a:pt x="360" y="0"/>
                  <a:pt x="318" y="6"/>
                  <a:pt x="287" y="17"/>
                </a:cubicBezTo>
                <a:cubicBezTo>
                  <a:pt x="252" y="29"/>
                  <a:pt x="234" y="44"/>
                  <a:pt x="234" y="63"/>
                </a:cubicBezTo>
                <a:cubicBezTo>
                  <a:pt x="234" y="210"/>
                  <a:pt x="234" y="210"/>
                  <a:pt x="234" y="210"/>
                </a:cubicBezTo>
                <a:cubicBezTo>
                  <a:pt x="214" y="208"/>
                  <a:pt x="192" y="206"/>
                  <a:pt x="170" y="206"/>
                </a:cubicBezTo>
                <a:cubicBezTo>
                  <a:pt x="126" y="206"/>
                  <a:pt x="84" y="212"/>
                  <a:pt x="52" y="223"/>
                </a:cubicBezTo>
                <a:cubicBezTo>
                  <a:pt x="18" y="234"/>
                  <a:pt x="0" y="250"/>
                  <a:pt x="0" y="268"/>
                </a:cubicBezTo>
                <a:cubicBezTo>
                  <a:pt x="0" y="519"/>
                  <a:pt x="0" y="519"/>
                  <a:pt x="0" y="519"/>
                </a:cubicBezTo>
                <a:cubicBezTo>
                  <a:pt x="0" y="537"/>
                  <a:pt x="18" y="553"/>
                  <a:pt x="52" y="565"/>
                </a:cubicBezTo>
                <a:cubicBezTo>
                  <a:pt x="84" y="575"/>
                  <a:pt x="126" y="581"/>
                  <a:pt x="170" y="581"/>
                </a:cubicBezTo>
                <a:cubicBezTo>
                  <a:pt x="214" y="581"/>
                  <a:pt x="256" y="575"/>
                  <a:pt x="288" y="565"/>
                </a:cubicBezTo>
                <a:cubicBezTo>
                  <a:pt x="322" y="553"/>
                  <a:pt x="340" y="537"/>
                  <a:pt x="340" y="519"/>
                </a:cubicBezTo>
                <a:cubicBezTo>
                  <a:pt x="340" y="467"/>
                  <a:pt x="340" y="467"/>
                  <a:pt x="340" y="467"/>
                </a:cubicBezTo>
                <a:cubicBezTo>
                  <a:pt x="360" y="470"/>
                  <a:pt x="382" y="472"/>
                  <a:pt x="404" y="472"/>
                </a:cubicBezTo>
                <a:cubicBezTo>
                  <a:pt x="449" y="472"/>
                  <a:pt x="490" y="466"/>
                  <a:pt x="522" y="455"/>
                </a:cubicBezTo>
                <a:cubicBezTo>
                  <a:pt x="556" y="444"/>
                  <a:pt x="574" y="428"/>
                  <a:pt x="574" y="410"/>
                </a:cubicBezTo>
                <a:cubicBezTo>
                  <a:pt x="574" y="63"/>
                  <a:pt x="574" y="63"/>
                  <a:pt x="574" y="63"/>
                </a:cubicBezTo>
                <a:cubicBezTo>
                  <a:pt x="574" y="44"/>
                  <a:pt x="556" y="29"/>
                  <a:pt x="522" y="17"/>
                </a:cubicBezTo>
                <a:close/>
                <a:moveTo>
                  <a:pt x="560" y="329"/>
                </a:moveTo>
                <a:cubicBezTo>
                  <a:pt x="560" y="352"/>
                  <a:pt x="496" y="377"/>
                  <a:pt x="404" y="377"/>
                </a:cubicBezTo>
                <a:cubicBezTo>
                  <a:pt x="382" y="377"/>
                  <a:pt x="360" y="375"/>
                  <a:pt x="340" y="372"/>
                </a:cubicBezTo>
                <a:cubicBezTo>
                  <a:pt x="340" y="301"/>
                  <a:pt x="340" y="301"/>
                  <a:pt x="340" y="301"/>
                </a:cubicBezTo>
                <a:cubicBezTo>
                  <a:pt x="360" y="304"/>
                  <a:pt x="382" y="305"/>
                  <a:pt x="404" y="305"/>
                </a:cubicBezTo>
                <a:cubicBezTo>
                  <a:pt x="449" y="305"/>
                  <a:pt x="490" y="300"/>
                  <a:pt x="522" y="289"/>
                </a:cubicBezTo>
                <a:cubicBezTo>
                  <a:pt x="539" y="283"/>
                  <a:pt x="552" y="276"/>
                  <a:pt x="560" y="269"/>
                </a:cubicBezTo>
                <a:lnTo>
                  <a:pt x="560" y="329"/>
                </a:lnTo>
                <a:close/>
                <a:moveTo>
                  <a:pt x="326" y="294"/>
                </a:moveTo>
                <a:cubicBezTo>
                  <a:pt x="326" y="358"/>
                  <a:pt x="326" y="358"/>
                  <a:pt x="326" y="358"/>
                </a:cubicBezTo>
                <a:cubicBezTo>
                  <a:pt x="326" y="380"/>
                  <a:pt x="262" y="406"/>
                  <a:pt x="170" y="406"/>
                </a:cubicBezTo>
                <a:cubicBezTo>
                  <a:pt x="78" y="406"/>
                  <a:pt x="14" y="380"/>
                  <a:pt x="14" y="358"/>
                </a:cubicBezTo>
                <a:cubicBezTo>
                  <a:pt x="14" y="294"/>
                  <a:pt x="14" y="294"/>
                  <a:pt x="14" y="294"/>
                </a:cubicBezTo>
                <a:cubicBezTo>
                  <a:pt x="23" y="302"/>
                  <a:pt x="36" y="308"/>
                  <a:pt x="52" y="314"/>
                </a:cubicBezTo>
                <a:cubicBezTo>
                  <a:pt x="84" y="325"/>
                  <a:pt x="126" y="331"/>
                  <a:pt x="170" y="331"/>
                </a:cubicBezTo>
                <a:cubicBezTo>
                  <a:pt x="214" y="331"/>
                  <a:pt x="256" y="325"/>
                  <a:pt x="288" y="314"/>
                </a:cubicBezTo>
                <a:cubicBezTo>
                  <a:pt x="304" y="308"/>
                  <a:pt x="317" y="302"/>
                  <a:pt x="326" y="294"/>
                </a:cubicBezTo>
                <a:close/>
                <a:moveTo>
                  <a:pt x="14" y="383"/>
                </a:moveTo>
                <a:cubicBezTo>
                  <a:pt x="23" y="391"/>
                  <a:pt x="36" y="398"/>
                  <a:pt x="52" y="403"/>
                </a:cubicBezTo>
                <a:cubicBezTo>
                  <a:pt x="84" y="414"/>
                  <a:pt x="126" y="420"/>
                  <a:pt x="170" y="420"/>
                </a:cubicBezTo>
                <a:cubicBezTo>
                  <a:pt x="214" y="420"/>
                  <a:pt x="256" y="414"/>
                  <a:pt x="288" y="403"/>
                </a:cubicBezTo>
                <a:cubicBezTo>
                  <a:pt x="304" y="398"/>
                  <a:pt x="317" y="391"/>
                  <a:pt x="326" y="383"/>
                </a:cubicBezTo>
                <a:cubicBezTo>
                  <a:pt x="326" y="438"/>
                  <a:pt x="326" y="438"/>
                  <a:pt x="326" y="438"/>
                </a:cubicBezTo>
                <a:cubicBezTo>
                  <a:pt x="326" y="461"/>
                  <a:pt x="262" y="486"/>
                  <a:pt x="170" y="486"/>
                </a:cubicBezTo>
                <a:cubicBezTo>
                  <a:pt x="78" y="486"/>
                  <a:pt x="14" y="461"/>
                  <a:pt x="14" y="438"/>
                </a:cubicBezTo>
                <a:lnTo>
                  <a:pt x="14" y="383"/>
                </a:lnTo>
                <a:close/>
                <a:moveTo>
                  <a:pt x="560" y="158"/>
                </a:moveTo>
                <a:cubicBezTo>
                  <a:pt x="560" y="180"/>
                  <a:pt x="496" y="206"/>
                  <a:pt x="404" y="206"/>
                </a:cubicBezTo>
                <a:cubicBezTo>
                  <a:pt x="312" y="206"/>
                  <a:pt x="248" y="180"/>
                  <a:pt x="248" y="158"/>
                </a:cubicBezTo>
                <a:cubicBezTo>
                  <a:pt x="248" y="89"/>
                  <a:pt x="248" y="89"/>
                  <a:pt x="248" y="89"/>
                </a:cubicBezTo>
                <a:cubicBezTo>
                  <a:pt x="257" y="96"/>
                  <a:pt x="270" y="103"/>
                  <a:pt x="287" y="108"/>
                </a:cubicBezTo>
                <a:cubicBezTo>
                  <a:pt x="318" y="119"/>
                  <a:pt x="360" y="125"/>
                  <a:pt x="404" y="125"/>
                </a:cubicBezTo>
                <a:cubicBezTo>
                  <a:pt x="449" y="125"/>
                  <a:pt x="490" y="119"/>
                  <a:pt x="522" y="108"/>
                </a:cubicBezTo>
                <a:cubicBezTo>
                  <a:pt x="539" y="103"/>
                  <a:pt x="552" y="96"/>
                  <a:pt x="560" y="89"/>
                </a:cubicBezTo>
                <a:lnTo>
                  <a:pt x="560" y="158"/>
                </a:lnTo>
                <a:close/>
                <a:moveTo>
                  <a:pt x="404" y="14"/>
                </a:moveTo>
                <a:cubicBezTo>
                  <a:pt x="496" y="14"/>
                  <a:pt x="560" y="40"/>
                  <a:pt x="560" y="63"/>
                </a:cubicBezTo>
                <a:cubicBezTo>
                  <a:pt x="560" y="85"/>
                  <a:pt x="496" y="111"/>
                  <a:pt x="404" y="111"/>
                </a:cubicBezTo>
                <a:cubicBezTo>
                  <a:pt x="312" y="111"/>
                  <a:pt x="248" y="85"/>
                  <a:pt x="248" y="63"/>
                </a:cubicBezTo>
                <a:cubicBezTo>
                  <a:pt x="248" y="40"/>
                  <a:pt x="312" y="14"/>
                  <a:pt x="404" y="14"/>
                </a:cubicBezTo>
                <a:close/>
                <a:moveTo>
                  <a:pt x="248" y="183"/>
                </a:moveTo>
                <a:cubicBezTo>
                  <a:pt x="257" y="191"/>
                  <a:pt x="270" y="198"/>
                  <a:pt x="287" y="203"/>
                </a:cubicBezTo>
                <a:cubicBezTo>
                  <a:pt x="318" y="214"/>
                  <a:pt x="360" y="220"/>
                  <a:pt x="404" y="220"/>
                </a:cubicBezTo>
                <a:cubicBezTo>
                  <a:pt x="449" y="220"/>
                  <a:pt x="490" y="214"/>
                  <a:pt x="522" y="203"/>
                </a:cubicBezTo>
                <a:cubicBezTo>
                  <a:pt x="539" y="198"/>
                  <a:pt x="552" y="191"/>
                  <a:pt x="560" y="183"/>
                </a:cubicBezTo>
                <a:cubicBezTo>
                  <a:pt x="560" y="243"/>
                  <a:pt x="560" y="243"/>
                  <a:pt x="560" y="243"/>
                </a:cubicBezTo>
                <a:cubicBezTo>
                  <a:pt x="560" y="266"/>
                  <a:pt x="496" y="291"/>
                  <a:pt x="404" y="291"/>
                </a:cubicBezTo>
                <a:cubicBezTo>
                  <a:pt x="382" y="291"/>
                  <a:pt x="360" y="290"/>
                  <a:pt x="340" y="287"/>
                </a:cubicBezTo>
                <a:cubicBezTo>
                  <a:pt x="340" y="268"/>
                  <a:pt x="340" y="268"/>
                  <a:pt x="340" y="268"/>
                </a:cubicBezTo>
                <a:cubicBezTo>
                  <a:pt x="340" y="250"/>
                  <a:pt x="322" y="234"/>
                  <a:pt x="288" y="223"/>
                </a:cubicBezTo>
                <a:cubicBezTo>
                  <a:pt x="276" y="219"/>
                  <a:pt x="262" y="215"/>
                  <a:pt x="248" y="213"/>
                </a:cubicBezTo>
                <a:lnTo>
                  <a:pt x="248" y="183"/>
                </a:lnTo>
                <a:close/>
                <a:moveTo>
                  <a:pt x="170" y="220"/>
                </a:moveTo>
                <a:cubicBezTo>
                  <a:pt x="196" y="220"/>
                  <a:pt x="219" y="222"/>
                  <a:pt x="239" y="225"/>
                </a:cubicBezTo>
                <a:cubicBezTo>
                  <a:pt x="240" y="225"/>
                  <a:pt x="240" y="226"/>
                  <a:pt x="240" y="226"/>
                </a:cubicBezTo>
                <a:cubicBezTo>
                  <a:pt x="293" y="234"/>
                  <a:pt x="326" y="252"/>
                  <a:pt x="326" y="268"/>
                </a:cubicBezTo>
                <a:cubicBezTo>
                  <a:pt x="326" y="291"/>
                  <a:pt x="262" y="317"/>
                  <a:pt x="170" y="317"/>
                </a:cubicBezTo>
                <a:cubicBezTo>
                  <a:pt x="78" y="317"/>
                  <a:pt x="14" y="291"/>
                  <a:pt x="14" y="268"/>
                </a:cubicBezTo>
                <a:cubicBezTo>
                  <a:pt x="14" y="246"/>
                  <a:pt x="78" y="220"/>
                  <a:pt x="170" y="220"/>
                </a:cubicBezTo>
                <a:close/>
                <a:moveTo>
                  <a:pt x="170" y="567"/>
                </a:moveTo>
                <a:cubicBezTo>
                  <a:pt x="78" y="567"/>
                  <a:pt x="14" y="542"/>
                  <a:pt x="14" y="519"/>
                </a:cubicBezTo>
                <a:cubicBezTo>
                  <a:pt x="14" y="464"/>
                  <a:pt x="14" y="464"/>
                  <a:pt x="14" y="464"/>
                </a:cubicBezTo>
                <a:cubicBezTo>
                  <a:pt x="23" y="472"/>
                  <a:pt x="36" y="478"/>
                  <a:pt x="52" y="484"/>
                </a:cubicBezTo>
                <a:cubicBezTo>
                  <a:pt x="84" y="495"/>
                  <a:pt x="126" y="500"/>
                  <a:pt x="170" y="500"/>
                </a:cubicBezTo>
                <a:cubicBezTo>
                  <a:pt x="214" y="500"/>
                  <a:pt x="256" y="495"/>
                  <a:pt x="288" y="484"/>
                </a:cubicBezTo>
                <a:cubicBezTo>
                  <a:pt x="304" y="478"/>
                  <a:pt x="317" y="472"/>
                  <a:pt x="326" y="464"/>
                </a:cubicBezTo>
                <a:cubicBezTo>
                  <a:pt x="326" y="519"/>
                  <a:pt x="326" y="519"/>
                  <a:pt x="326" y="519"/>
                </a:cubicBezTo>
                <a:cubicBezTo>
                  <a:pt x="326" y="542"/>
                  <a:pt x="262" y="567"/>
                  <a:pt x="170" y="567"/>
                </a:cubicBezTo>
                <a:close/>
                <a:moveTo>
                  <a:pt x="404" y="458"/>
                </a:moveTo>
                <a:cubicBezTo>
                  <a:pt x="382" y="458"/>
                  <a:pt x="360" y="456"/>
                  <a:pt x="340" y="453"/>
                </a:cubicBezTo>
                <a:cubicBezTo>
                  <a:pt x="340" y="387"/>
                  <a:pt x="340" y="387"/>
                  <a:pt x="340" y="387"/>
                </a:cubicBezTo>
                <a:cubicBezTo>
                  <a:pt x="361" y="389"/>
                  <a:pt x="382" y="391"/>
                  <a:pt x="404" y="391"/>
                </a:cubicBezTo>
                <a:cubicBezTo>
                  <a:pt x="449" y="391"/>
                  <a:pt x="490" y="385"/>
                  <a:pt x="522" y="374"/>
                </a:cubicBezTo>
                <a:cubicBezTo>
                  <a:pt x="539" y="369"/>
                  <a:pt x="552" y="362"/>
                  <a:pt x="560" y="355"/>
                </a:cubicBezTo>
                <a:cubicBezTo>
                  <a:pt x="560" y="410"/>
                  <a:pt x="560" y="410"/>
                  <a:pt x="560" y="410"/>
                </a:cubicBezTo>
                <a:cubicBezTo>
                  <a:pt x="560" y="432"/>
                  <a:pt x="496" y="458"/>
                  <a:pt x="404" y="458"/>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9" name="Rectangle 51"/>
          <p:cNvSpPr/>
          <p:nvPr/>
        </p:nvSpPr>
        <p:spPr>
          <a:xfrm>
            <a:off x="2860726" y="2296542"/>
            <a:ext cx="1214399" cy="475771"/>
          </a:xfrm>
          <a:prstGeom prst="rect">
            <a:avLst/>
          </a:prstGeom>
        </p:spPr>
        <p:txBody>
          <a:bodyPr wrap="square" lIns="182880" rIns="182880" bIns="45720">
            <a:spAutoFit/>
          </a:bodyPr>
          <a:lstStyle/>
          <a:p>
            <a:pPr algn="ctr">
              <a:lnSpc>
                <a:spcPct val="89000"/>
              </a:lnSpc>
            </a:pPr>
            <a:r>
              <a:rPr lang="en-US" sz="1400" b="1" dirty="0">
                <a:solidFill>
                  <a:schemeClr val="tx2">
                    <a:lumMod val="60000"/>
                    <a:lumOff val="40000"/>
                  </a:schemeClr>
                </a:solidFill>
              </a:rPr>
              <a:t>Offline data</a:t>
            </a:r>
          </a:p>
        </p:txBody>
      </p:sp>
      <p:sp>
        <p:nvSpPr>
          <p:cNvPr id="10" name="Rectangle 58"/>
          <p:cNvSpPr/>
          <p:nvPr/>
        </p:nvSpPr>
        <p:spPr>
          <a:xfrm>
            <a:off x="4878977" y="5093857"/>
            <a:ext cx="2298538" cy="311496"/>
          </a:xfrm>
          <a:prstGeom prst="rect">
            <a:avLst/>
          </a:prstGeom>
        </p:spPr>
        <p:txBody>
          <a:bodyPr wrap="square" lIns="182880" rIns="182880" bIns="45720">
            <a:spAutoFit/>
          </a:bodyPr>
          <a:lstStyle/>
          <a:p>
            <a:pPr>
              <a:lnSpc>
                <a:spcPct val="89000"/>
              </a:lnSpc>
            </a:pPr>
            <a:r>
              <a:rPr lang="en-US" sz="1600" b="1" dirty="0"/>
              <a:t>Sequence mining</a:t>
            </a:r>
          </a:p>
        </p:txBody>
      </p:sp>
      <p:cxnSp>
        <p:nvCxnSpPr>
          <p:cNvPr id="11" name="Straight Arrow Connector 67"/>
          <p:cNvCxnSpPr/>
          <p:nvPr/>
        </p:nvCxnSpPr>
        <p:spPr>
          <a:xfrm>
            <a:off x="3019692" y="3350410"/>
            <a:ext cx="989563" cy="833010"/>
          </a:xfrm>
          <a:prstGeom prst="straightConnector1">
            <a:avLst/>
          </a:prstGeom>
          <a:ln w="38100">
            <a:solidFill>
              <a:schemeClr val="accent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2" name="Oval 7"/>
          <p:cNvSpPr>
            <a:spLocks noChangeAspect="1"/>
          </p:cNvSpPr>
          <p:nvPr/>
        </p:nvSpPr>
        <p:spPr>
          <a:xfrm>
            <a:off x="4197464" y="4201322"/>
            <a:ext cx="1018541" cy="1018540"/>
          </a:xfrm>
          <a:prstGeom prst="ellipse">
            <a:avLst/>
          </a:prstGeom>
          <a:solidFill>
            <a:schemeClr val="tx2">
              <a:lumMod val="40000"/>
              <a:lumOff val="60000"/>
              <a:alpha val="91000"/>
            </a:schemeClr>
          </a:solidFill>
          <a:ln w="9525" cmpd="sng">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63"/>
          <p:cNvSpPr/>
          <p:nvPr/>
        </p:nvSpPr>
        <p:spPr>
          <a:xfrm>
            <a:off x="4144395" y="4110871"/>
            <a:ext cx="385040" cy="385040"/>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02</a:t>
            </a:r>
          </a:p>
        </p:txBody>
      </p:sp>
      <p:sp>
        <p:nvSpPr>
          <p:cNvPr id="14" name="Freeform 105"/>
          <p:cNvSpPr>
            <a:spLocks noEditPoints="1"/>
          </p:cNvSpPr>
          <p:nvPr/>
        </p:nvSpPr>
        <p:spPr bwMode="auto">
          <a:xfrm>
            <a:off x="4330863" y="4475442"/>
            <a:ext cx="751741" cy="434842"/>
          </a:xfrm>
          <a:custGeom>
            <a:avLst/>
            <a:gdLst>
              <a:gd name="T0" fmla="*/ 751 w 773"/>
              <a:gd name="T1" fmla="*/ 6 h 445"/>
              <a:gd name="T2" fmla="*/ 751 w 773"/>
              <a:gd name="T3" fmla="*/ 5 h 445"/>
              <a:gd name="T4" fmla="*/ 750 w 773"/>
              <a:gd name="T5" fmla="*/ 3 h 445"/>
              <a:gd name="T6" fmla="*/ 749 w 773"/>
              <a:gd name="T7" fmla="*/ 2 h 445"/>
              <a:gd name="T8" fmla="*/ 747 w 773"/>
              <a:gd name="T9" fmla="*/ 1 h 445"/>
              <a:gd name="T10" fmla="*/ 747 w 773"/>
              <a:gd name="T11" fmla="*/ 1 h 445"/>
              <a:gd name="T12" fmla="*/ 745 w 773"/>
              <a:gd name="T13" fmla="*/ 0 h 445"/>
              <a:gd name="T14" fmla="*/ 744 w 773"/>
              <a:gd name="T15" fmla="*/ 0 h 445"/>
              <a:gd name="T16" fmla="*/ 742 w 773"/>
              <a:gd name="T17" fmla="*/ 1 h 445"/>
              <a:gd name="T18" fmla="*/ 740 w 773"/>
              <a:gd name="T19" fmla="*/ 2 h 445"/>
              <a:gd name="T20" fmla="*/ 626 w 773"/>
              <a:gd name="T21" fmla="*/ 87 h 445"/>
              <a:gd name="T22" fmla="*/ 634 w 773"/>
              <a:gd name="T23" fmla="*/ 99 h 445"/>
              <a:gd name="T24" fmla="*/ 649 w 773"/>
              <a:gd name="T25" fmla="*/ 211 h 445"/>
              <a:gd name="T26" fmla="*/ 581 w 773"/>
              <a:gd name="T27" fmla="*/ 234 h 445"/>
              <a:gd name="T28" fmla="*/ 484 w 773"/>
              <a:gd name="T29" fmla="*/ 165 h 445"/>
              <a:gd name="T30" fmla="*/ 374 w 773"/>
              <a:gd name="T31" fmla="*/ 165 h 445"/>
              <a:gd name="T32" fmla="*/ 331 w 773"/>
              <a:gd name="T33" fmla="*/ 338 h 445"/>
              <a:gd name="T34" fmla="*/ 281 w 773"/>
              <a:gd name="T35" fmla="*/ 345 h 445"/>
              <a:gd name="T36" fmla="*/ 205 w 773"/>
              <a:gd name="T37" fmla="*/ 210 h 445"/>
              <a:gd name="T38" fmla="*/ 95 w 773"/>
              <a:gd name="T39" fmla="*/ 210 h 445"/>
              <a:gd name="T40" fmla="*/ 2 w 773"/>
              <a:gd name="T41" fmla="*/ 385 h 445"/>
              <a:gd name="T42" fmla="*/ 8 w 773"/>
              <a:gd name="T43" fmla="*/ 397 h 445"/>
              <a:gd name="T44" fmla="*/ 120 w 773"/>
              <a:gd name="T45" fmla="*/ 256 h 445"/>
              <a:gd name="T46" fmla="*/ 181 w 773"/>
              <a:gd name="T47" fmla="*/ 255 h 445"/>
              <a:gd name="T48" fmla="*/ 258 w 773"/>
              <a:gd name="T49" fmla="*/ 390 h 445"/>
              <a:gd name="T50" fmla="*/ 368 w 773"/>
              <a:gd name="T51" fmla="*/ 390 h 445"/>
              <a:gd name="T52" fmla="*/ 406 w 773"/>
              <a:gd name="T53" fmla="*/ 215 h 445"/>
              <a:gd name="T54" fmla="*/ 478 w 773"/>
              <a:gd name="T55" fmla="*/ 191 h 445"/>
              <a:gd name="T56" fmla="*/ 573 w 773"/>
              <a:gd name="T57" fmla="*/ 261 h 445"/>
              <a:gd name="T58" fmla="*/ 683 w 773"/>
              <a:gd name="T59" fmla="*/ 261 h 445"/>
              <a:gd name="T60" fmla="*/ 741 w 773"/>
              <a:gd name="T61" fmla="*/ 33 h 445"/>
              <a:gd name="T62" fmla="*/ 765 w 773"/>
              <a:gd name="T63" fmla="*/ 160 h 445"/>
              <a:gd name="T64" fmla="*/ 772 w 773"/>
              <a:gd name="T65" fmla="*/ 152 h 445"/>
              <a:gd name="T66" fmla="*/ 150 w 773"/>
              <a:gd name="T67" fmla="*/ 169 h 445"/>
              <a:gd name="T68" fmla="*/ 177 w 773"/>
              <a:gd name="T69" fmla="*/ 240 h 445"/>
              <a:gd name="T70" fmla="*/ 177 w 773"/>
              <a:gd name="T71" fmla="*/ 240 h 445"/>
              <a:gd name="T72" fmla="*/ 109 w 773"/>
              <a:gd name="T73" fmla="*/ 210 h 445"/>
              <a:gd name="T74" fmla="*/ 313 w 773"/>
              <a:gd name="T75" fmla="*/ 431 h 445"/>
              <a:gd name="T76" fmla="*/ 313 w 773"/>
              <a:gd name="T77" fmla="*/ 349 h 445"/>
              <a:gd name="T78" fmla="*/ 429 w 773"/>
              <a:gd name="T79" fmla="*/ 206 h 445"/>
              <a:gd name="T80" fmla="*/ 429 w 773"/>
              <a:gd name="T81" fmla="*/ 124 h 445"/>
              <a:gd name="T82" fmla="*/ 429 w 773"/>
              <a:gd name="T83" fmla="*/ 206 h 445"/>
              <a:gd name="T84" fmla="*/ 628 w 773"/>
              <a:gd name="T85" fmla="*/ 302 h 445"/>
              <a:gd name="T86" fmla="*/ 628 w 773"/>
              <a:gd name="T87"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73" h="445">
                <a:moveTo>
                  <a:pt x="772" y="152"/>
                </a:moveTo>
                <a:cubicBezTo>
                  <a:pt x="751" y="6"/>
                  <a:pt x="751" y="6"/>
                  <a:pt x="751" y="6"/>
                </a:cubicBezTo>
                <a:cubicBezTo>
                  <a:pt x="751" y="6"/>
                  <a:pt x="751" y="6"/>
                  <a:pt x="751" y="6"/>
                </a:cubicBezTo>
                <a:cubicBezTo>
                  <a:pt x="751" y="6"/>
                  <a:pt x="751" y="5"/>
                  <a:pt x="751" y="5"/>
                </a:cubicBezTo>
                <a:cubicBezTo>
                  <a:pt x="751" y="5"/>
                  <a:pt x="751" y="4"/>
                  <a:pt x="751" y="4"/>
                </a:cubicBezTo>
                <a:cubicBezTo>
                  <a:pt x="750" y="4"/>
                  <a:pt x="750" y="4"/>
                  <a:pt x="750" y="3"/>
                </a:cubicBezTo>
                <a:cubicBezTo>
                  <a:pt x="750" y="3"/>
                  <a:pt x="750" y="3"/>
                  <a:pt x="750" y="3"/>
                </a:cubicBezTo>
                <a:cubicBezTo>
                  <a:pt x="749" y="3"/>
                  <a:pt x="749" y="2"/>
                  <a:pt x="749" y="2"/>
                </a:cubicBezTo>
                <a:cubicBezTo>
                  <a:pt x="749" y="2"/>
                  <a:pt x="749" y="2"/>
                  <a:pt x="749" y="2"/>
                </a:cubicBezTo>
                <a:cubicBezTo>
                  <a:pt x="748" y="1"/>
                  <a:pt x="748" y="1"/>
                  <a:pt x="747" y="1"/>
                </a:cubicBezTo>
                <a:cubicBezTo>
                  <a:pt x="747" y="1"/>
                  <a:pt x="747" y="1"/>
                  <a:pt x="747" y="1"/>
                </a:cubicBezTo>
                <a:cubicBezTo>
                  <a:pt x="747" y="1"/>
                  <a:pt x="747" y="1"/>
                  <a:pt x="747" y="1"/>
                </a:cubicBezTo>
                <a:cubicBezTo>
                  <a:pt x="747" y="1"/>
                  <a:pt x="747" y="1"/>
                  <a:pt x="747" y="1"/>
                </a:cubicBezTo>
                <a:cubicBezTo>
                  <a:pt x="746" y="1"/>
                  <a:pt x="746" y="1"/>
                  <a:pt x="745" y="0"/>
                </a:cubicBezTo>
                <a:cubicBezTo>
                  <a:pt x="745" y="0"/>
                  <a:pt x="745" y="0"/>
                  <a:pt x="745" y="0"/>
                </a:cubicBezTo>
                <a:cubicBezTo>
                  <a:pt x="745" y="0"/>
                  <a:pt x="744" y="0"/>
                  <a:pt x="744" y="0"/>
                </a:cubicBezTo>
                <a:cubicBezTo>
                  <a:pt x="744" y="0"/>
                  <a:pt x="743" y="0"/>
                  <a:pt x="743" y="0"/>
                </a:cubicBezTo>
                <a:cubicBezTo>
                  <a:pt x="743" y="1"/>
                  <a:pt x="742" y="1"/>
                  <a:pt x="742" y="1"/>
                </a:cubicBezTo>
                <a:cubicBezTo>
                  <a:pt x="742" y="1"/>
                  <a:pt x="742" y="1"/>
                  <a:pt x="742" y="1"/>
                </a:cubicBezTo>
                <a:cubicBezTo>
                  <a:pt x="741" y="1"/>
                  <a:pt x="741" y="1"/>
                  <a:pt x="740" y="2"/>
                </a:cubicBezTo>
                <a:cubicBezTo>
                  <a:pt x="740" y="2"/>
                  <a:pt x="740" y="2"/>
                  <a:pt x="740" y="2"/>
                </a:cubicBezTo>
                <a:cubicBezTo>
                  <a:pt x="626" y="87"/>
                  <a:pt x="626" y="87"/>
                  <a:pt x="626" y="87"/>
                </a:cubicBezTo>
                <a:cubicBezTo>
                  <a:pt x="623" y="90"/>
                  <a:pt x="622" y="94"/>
                  <a:pt x="625" y="97"/>
                </a:cubicBezTo>
                <a:cubicBezTo>
                  <a:pt x="627" y="100"/>
                  <a:pt x="631" y="101"/>
                  <a:pt x="634" y="99"/>
                </a:cubicBezTo>
                <a:cubicBezTo>
                  <a:pt x="728" y="29"/>
                  <a:pt x="728" y="29"/>
                  <a:pt x="728" y="29"/>
                </a:cubicBezTo>
                <a:cubicBezTo>
                  <a:pt x="649" y="211"/>
                  <a:pt x="649" y="211"/>
                  <a:pt x="649" y="211"/>
                </a:cubicBezTo>
                <a:cubicBezTo>
                  <a:pt x="643" y="208"/>
                  <a:pt x="636" y="206"/>
                  <a:pt x="628" y="206"/>
                </a:cubicBezTo>
                <a:cubicBezTo>
                  <a:pt x="608" y="206"/>
                  <a:pt x="590" y="218"/>
                  <a:pt x="581" y="234"/>
                </a:cubicBezTo>
                <a:cubicBezTo>
                  <a:pt x="482" y="177"/>
                  <a:pt x="482" y="177"/>
                  <a:pt x="482" y="177"/>
                </a:cubicBezTo>
                <a:cubicBezTo>
                  <a:pt x="483" y="173"/>
                  <a:pt x="484" y="169"/>
                  <a:pt x="484" y="165"/>
                </a:cubicBezTo>
                <a:cubicBezTo>
                  <a:pt x="484" y="135"/>
                  <a:pt x="459" y="110"/>
                  <a:pt x="429" y="110"/>
                </a:cubicBezTo>
                <a:cubicBezTo>
                  <a:pt x="398" y="110"/>
                  <a:pt x="374" y="135"/>
                  <a:pt x="374" y="165"/>
                </a:cubicBezTo>
                <a:cubicBezTo>
                  <a:pt x="374" y="183"/>
                  <a:pt x="382" y="198"/>
                  <a:pt x="394" y="208"/>
                </a:cubicBezTo>
                <a:cubicBezTo>
                  <a:pt x="331" y="338"/>
                  <a:pt x="331" y="338"/>
                  <a:pt x="331" y="338"/>
                </a:cubicBezTo>
                <a:cubicBezTo>
                  <a:pt x="325" y="336"/>
                  <a:pt x="319" y="335"/>
                  <a:pt x="313" y="335"/>
                </a:cubicBezTo>
                <a:cubicBezTo>
                  <a:pt x="301" y="335"/>
                  <a:pt x="290" y="338"/>
                  <a:pt x="281" y="345"/>
                </a:cubicBezTo>
                <a:cubicBezTo>
                  <a:pt x="192" y="245"/>
                  <a:pt x="192" y="245"/>
                  <a:pt x="192" y="245"/>
                </a:cubicBezTo>
                <a:cubicBezTo>
                  <a:pt x="200" y="236"/>
                  <a:pt x="205" y="223"/>
                  <a:pt x="205" y="210"/>
                </a:cubicBezTo>
                <a:cubicBezTo>
                  <a:pt x="205" y="179"/>
                  <a:pt x="180" y="155"/>
                  <a:pt x="150" y="155"/>
                </a:cubicBezTo>
                <a:cubicBezTo>
                  <a:pt x="119" y="155"/>
                  <a:pt x="95" y="179"/>
                  <a:pt x="95" y="210"/>
                </a:cubicBezTo>
                <a:cubicBezTo>
                  <a:pt x="95" y="224"/>
                  <a:pt x="100" y="237"/>
                  <a:pt x="109" y="247"/>
                </a:cubicBezTo>
                <a:cubicBezTo>
                  <a:pt x="2" y="385"/>
                  <a:pt x="2" y="385"/>
                  <a:pt x="2" y="385"/>
                </a:cubicBezTo>
                <a:cubicBezTo>
                  <a:pt x="0" y="388"/>
                  <a:pt x="1" y="393"/>
                  <a:pt x="4" y="395"/>
                </a:cubicBezTo>
                <a:cubicBezTo>
                  <a:pt x="5" y="396"/>
                  <a:pt x="7" y="397"/>
                  <a:pt x="8" y="397"/>
                </a:cubicBezTo>
                <a:cubicBezTo>
                  <a:pt x="10" y="397"/>
                  <a:pt x="12" y="396"/>
                  <a:pt x="14" y="394"/>
                </a:cubicBezTo>
                <a:cubicBezTo>
                  <a:pt x="120" y="256"/>
                  <a:pt x="120" y="256"/>
                  <a:pt x="120" y="256"/>
                </a:cubicBezTo>
                <a:cubicBezTo>
                  <a:pt x="128" y="262"/>
                  <a:pt x="139" y="265"/>
                  <a:pt x="150" y="265"/>
                </a:cubicBezTo>
                <a:cubicBezTo>
                  <a:pt x="161" y="265"/>
                  <a:pt x="172" y="261"/>
                  <a:pt x="181" y="255"/>
                </a:cubicBezTo>
                <a:cubicBezTo>
                  <a:pt x="271" y="354"/>
                  <a:pt x="271" y="354"/>
                  <a:pt x="271" y="354"/>
                </a:cubicBezTo>
                <a:cubicBezTo>
                  <a:pt x="263" y="364"/>
                  <a:pt x="258" y="376"/>
                  <a:pt x="258" y="390"/>
                </a:cubicBezTo>
                <a:cubicBezTo>
                  <a:pt x="258" y="420"/>
                  <a:pt x="283" y="445"/>
                  <a:pt x="313" y="445"/>
                </a:cubicBezTo>
                <a:cubicBezTo>
                  <a:pt x="343" y="445"/>
                  <a:pt x="368" y="420"/>
                  <a:pt x="368" y="390"/>
                </a:cubicBezTo>
                <a:cubicBezTo>
                  <a:pt x="368" y="371"/>
                  <a:pt x="358" y="354"/>
                  <a:pt x="344" y="344"/>
                </a:cubicBezTo>
                <a:cubicBezTo>
                  <a:pt x="406" y="215"/>
                  <a:pt x="406" y="215"/>
                  <a:pt x="406" y="215"/>
                </a:cubicBezTo>
                <a:cubicBezTo>
                  <a:pt x="413" y="219"/>
                  <a:pt x="421" y="220"/>
                  <a:pt x="429" y="220"/>
                </a:cubicBezTo>
                <a:cubicBezTo>
                  <a:pt x="450" y="220"/>
                  <a:pt x="468" y="208"/>
                  <a:pt x="478" y="191"/>
                </a:cubicBezTo>
                <a:cubicBezTo>
                  <a:pt x="575" y="247"/>
                  <a:pt x="575" y="247"/>
                  <a:pt x="575" y="247"/>
                </a:cubicBezTo>
                <a:cubicBezTo>
                  <a:pt x="574" y="252"/>
                  <a:pt x="573" y="256"/>
                  <a:pt x="573" y="261"/>
                </a:cubicBezTo>
                <a:cubicBezTo>
                  <a:pt x="573" y="292"/>
                  <a:pt x="598" y="316"/>
                  <a:pt x="628" y="316"/>
                </a:cubicBezTo>
                <a:cubicBezTo>
                  <a:pt x="659" y="316"/>
                  <a:pt x="683" y="292"/>
                  <a:pt x="683" y="261"/>
                </a:cubicBezTo>
                <a:cubicBezTo>
                  <a:pt x="683" y="244"/>
                  <a:pt x="675" y="228"/>
                  <a:pt x="662" y="218"/>
                </a:cubicBezTo>
                <a:cubicBezTo>
                  <a:pt x="741" y="33"/>
                  <a:pt x="741" y="33"/>
                  <a:pt x="741" y="33"/>
                </a:cubicBezTo>
                <a:cubicBezTo>
                  <a:pt x="758" y="154"/>
                  <a:pt x="758" y="154"/>
                  <a:pt x="758" y="154"/>
                </a:cubicBezTo>
                <a:cubicBezTo>
                  <a:pt x="759" y="158"/>
                  <a:pt x="762" y="160"/>
                  <a:pt x="765" y="160"/>
                </a:cubicBezTo>
                <a:cubicBezTo>
                  <a:pt x="766" y="160"/>
                  <a:pt x="766" y="160"/>
                  <a:pt x="766" y="160"/>
                </a:cubicBezTo>
                <a:cubicBezTo>
                  <a:pt x="770" y="160"/>
                  <a:pt x="773" y="156"/>
                  <a:pt x="772" y="152"/>
                </a:cubicBezTo>
                <a:close/>
                <a:moveTo>
                  <a:pt x="109" y="210"/>
                </a:moveTo>
                <a:cubicBezTo>
                  <a:pt x="109" y="187"/>
                  <a:pt x="127" y="169"/>
                  <a:pt x="150" y="169"/>
                </a:cubicBezTo>
                <a:cubicBezTo>
                  <a:pt x="172" y="169"/>
                  <a:pt x="191" y="187"/>
                  <a:pt x="191" y="210"/>
                </a:cubicBezTo>
                <a:cubicBezTo>
                  <a:pt x="191" y="222"/>
                  <a:pt x="186" y="233"/>
                  <a:pt x="177" y="240"/>
                </a:cubicBezTo>
                <a:cubicBezTo>
                  <a:pt x="177" y="240"/>
                  <a:pt x="177" y="240"/>
                  <a:pt x="177" y="240"/>
                </a:cubicBezTo>
                <a:cubicBezTo>
                  <a:pt x="177" y="240"/>
                  <a:pt x="177" y="240"/>
                  <a:pt x="177" y="240"/>
                </a:cubicBezTo>
                <a:cubicBezTo>
                  <a:pt x="170" y="247"/>
                  <a:pt x="160" y="251"/>
                  <a:pt x="150" y="251"/>
                </a:cubicBezTo>
                <a:cubicBezTo>
                  <a:pt x="127" y="251"/>
                  <a:pt x="109" y="232"/>
                  <a:pt x="109" y="210"/>
                </a:cubicBezTo>
                <a:close/>
                <a:moveTo>
                  <a:pt x="354" y="390"/>
                </a:moveTo>
                <a:cubicBezTo>
                  <a:pt x="354" y="412"/>
                  <a:pt x="336" y="431"/>
                  <a:pt x="313" y="431"/>
                </a:cubicBezTo>
                <a:cubicBezTo>
                  <a:pt x="290" y="431"/>
                  <a:pt x="272" y="412"/>
                  <a:pt x="272" y="390"/>
                </a:cubicBezTo>
                <a:cubicBezTo>
                  <a:pt x="272" y="367"/>
                  <a:pt x="290" y="349"/>
                  <a:pt x="313" y="349"/>
                </a:cubicBezTo>
                <a:cubicBezTo>
                  <a:pt x="336" y="349"/>
                  <a:pt x="354" y="367"/>
                  <a:pt x="354" y="390"/>
                </a:cubicBezTo>
                <a:close/>
                <a:moveTo>
                  <a:pt x="429" y="206"/>
                </a:moveTo>
                <a:cubicBezTo>
                  <a:pt x="406" y="206"/>
                  <a:pt x="388" y="188"/>
                  <a:pt x="388" y="165"/>
                </a:cubicBezTo>
                <a:cubicBezTo>
                  <a:pt x="388" y="143"/>
                  <a:pt x="406" y="124"/>
                  <a:pt x="429" y="124"/>
                </a:cubicBezTo>
                <a:cubicBezTo>
                  <a:pt x="451" y="124"/>
                  <a:pt x="470" y="143"/>
                  <a:pt x="470" y="165"/>
                </a:cubicBezTo>
                <a:cubicBezTo>
                  <a:pt x="470" y="188"/>
                  <a:pt x="451" y="206"/>
                  <a:pt x="429" y="206"/>
                </a:cubicBezTo>
                <a:close/>
                <a:moveTo>
                  <a:pt x="669" y="261"/>
                </a:moveTo>
                <a:cubicBezTo>
                  <a:pt x="669" y="284"/>
                  <a:pt x="651" y="302"/>
                  <a:pt x="628" y="302"/>
                </a:cubicBezTo>
                <a:cubicBezTo>
                  <a:pt x="606" y="302"/>
                  <a:pt x="587" y="284"/>
                  <a:pt x="587" y="261"/>
                </a:cubicBezTo>
                <a:cubicBezTo>
                  <a:pt x="587" y="239"/>
                  <a:pt x="606" y="220"/>
                  <a:pt x="628" y="220"/>
                </a:cubicBezTo>
                <a:cubicBezTo>
                  <a:pt x="651" y="220"/>
                  <a:pt x="669" y="239"/>
                  <a:pt x="669" y="261"/>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15" name="Oval 6"/>
          <p:cNvSpPr>
            <a:spLocks noChangeAspect="1"/>
          </p:cNvSpPr>
          <p:nvPr/>
        </p:nvSpPr>
        <p:spPr>
          <a:xfrm>
            <a:off x="1929826" y="4203669"/>
            <a:ext cx="1018542" cy="1018542"/>
          </a:xfrm>
          <a:prstGeom prst="ellipse">
            <a:avLst/>
          </a:prstGeom>
          <a:solidFill>
            <a:schemeClr val="tx2">
              <a:lumMod val="60000"/>
              <a:lumOff val="40000"/>
              <a:alpha val="91000"/>
            </a:schemeClr>
          </a:solidFill>
          <a:ln w="9525" cmpd="sng">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57"/>
          <p:cNvSpPr/>
          <p:nvPr/>
        </p:nvSpPr>
        <p:spPr>
          <a:xfrm>
            <a:off x="2599391" y="5095637"/>
            <a:ext cx="2298538" cy="311496"/>
          </a:xfrm>
          <a:prstGeom prst="rect">
            <a:avLst/>
          </a:prstGeom>
        </p:spPr>
        <p:txBody>
          <a:bodyPr wrap="square" lIns="182880" rIns="182880" bIns="45720">
            <a:spAutoFit/>
          </a:bodyPr>
          <a:lstStyle/>
          <a:p>
            <a:pPr>
              <a:lnSpc>
                <a:spcPct val="89000"/>
              </a:lnSpc>
            </a:pPr>
            <a:r>
              <a:rPr lang="en-US" sz="1600" b="1" dirty="0" err="1"/>
              <a:t>Visualisation</a:t>
            </a:r>
            <a:endParaRPr lang="en-US" sz="1600" b="1" dirty="0"/>
          </a:p>
        </p:txBody>
      </p:sp>
      <p:sp>
        <p:nvSpPr>
          <p:cNvPr id="17" name="Oval 62"/>
          <p:cNvSpPr/>
          <p:nvPr/>
        </p:nvSpPr>
        <p:spPr>
          <a:xfrm>
            <a:off x="1842427" y="4170037"/>
            <a:ext cx="385040" cy="38504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01</a:t>
            </a:r>
          </a:p>
        </p:txBody>
      </p:sp>
      <p:cxnSp>
        <p:nvCxnSpPr>
          <p:cNvPr id="18" name="Straight Arrow Connector 66"/>
          <p:cNvCxnSpPr/>
          <p:nvPr/>
        </p:nvCxnSpPr>
        <p:spPr>
          <a:xfrm flipV="1">
            <a:off x="3061825" y="2156857"/>
            <a:ext cx="4464000" cy="0"/>
          </a:xfrm>
          <a:prstGeom prst="straightConnector1">
            <a:avLst/>
          </a:prstGeom>
          <a:ln w="38100">
            <a:solidFill>
              <a:schemeClr val="accent3">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19" name="Freeform 128"/>
          <p:cNvSpPr>
            <a:spLocks noEditPoints="1"/>
          </p:cNvSpPr>
          <p:nvPr/>
        </p:nvSpPr>
        <p:spPr bwMode="auto">
          <a:xfrm>
            <a:off x="2221541" y="4458767"/>
            <a:ext cx="461127" cy="516386"/>
          </a:xfrm>
          <a:custGeom>
            <a:avLst/>
            <a:gdLst>
              <a:gd name="T0" fmla="*/ 438 w 445"/>
              <a:gd name="T1" fmla="*/ 57 h 553"/>
              <a:gd name="T2" fmla="*/ 388 w 445"/>
              <a:gd name="T3" fmla="*/ 57 h 553"/>
              <a:gd name="T4" fmla="*/ 388 w 445"/>
              <a:gd name="T5" fmla="*/ 7 h 553"/>
              <a:gd name="T6" fmla="*/ 381 w 445"/>
              <a:gd name="T7" fmla="*/ 0 h 553"/>
              <a:gd name="T8" fmla="*/ 7 w 445"/>
              <a:gd name="T9" fmla="*/ 0 h 553"/>
              <a:gd name="T10" fmla="*/ 0 w 445"/>
              <a:gd name="T11" fmla="*/ 7 h 553"/>
              <a:gd name="T12" fmla="*/ 0 w 445"/>
              <a:gd name="T13" fmla="*/ 489 h 553"/>
              <a:gd name="T14" fmla="*/ 7 w 445"/>
              <a:gd name="T15" fmla="*/ 496 h 553"/>
              <a:gd name="T16" fmla="*/ 57 w 445"/>
              <a:gd name="T17" fmla="*/ 496 h 553"/>
              <a:gd name="T18" fmla="*/ 57 w 445"/>
              <a:gd name="T19" fmla="*/ 546 h 553"/>
              <a:gd name="T20" fmla="*/ 64 w 445"/>
              <a:gd name="T21" fmla="*/ 553 h 553"/>
              <a:gd name="T22" fmla="*/ 438 w 445"/>
              <a:gd name="T23" fmla="*/ 553 h 553"/>
              <a:gd name="T24" fmla="*/ 445 w 445"/>
              <a:gd name="T25" fmla="*/ 546 h 553"/>
              <a:gd name="T26" fmla="*/ 445 w 445"/>
              <a:gd name="T27" fmla="*/ 64 h 553"/>
              <a:gd name="T28" fmla="*/ 438 w 445"/>
              <a:gd name="T29" fmla="*/ 57 h 553"/>
              <a:gd name="T30" fmla="*/ 14 w 445"/>
              <a:gd name="T31" fmla="*/ 14 h 553"/>
              <a:gd name="T32" fmla="*/ 374 w 445"/>
              <a:gd name="T33" fmla="*/ 14 h 553"/>
              <a:gd name="T34" fmla="*/ 374 w 445"/>
              <a:gd name="T35" fmla="*/ 482 h 553"/>
              <a:gd name="T36" fmla="*/ 14 w 445"/>
              <a:gd name="T37" fmla="*/ 482 h 553"/>
              <a:gd name="T38" fmla="*/ 14 w 445"/>
              <a:gd name="T39" fmla="*/ 14 h 553"/>
              <a:gd name="T40" fmla="*/ 431 w 445"/>
              <a:gd name="T41" fmla="*/ 539 h 553"/>
              <a:gd name="T42" fmla="*/ 71 w 445"/>
              <a:gd name="T43" fmla="*/ 539 h 553"/>
              <a:gd name="T44" fmla="*/ 71 w 445"/>
              <a:gd name="T45" fmla="*/ 496 h 553"/>
              <a:gd name="T46" fmla="*/ 381 w 445"/>
              <a:gd name="T47" fmla="*/ 496 h 553"/>
              <a:gd name="T48" fmla="*/ 388 w 445"/>
              <a:gd name="T49" fmla="*/ 489 h 553"/>
              <a:gd name="T50" fmla="*/ 388 w 445"/>
              <a:gd name="T51" fmla="*/ 71 h 553"/>
              <a:gd name="T52" fmla="*/ 431 w 445"/>
              <a:gd name="T53" fmla="*/ 71 h 553"/>
              <a:gd name="T54" fmla="*/ 431 w 445"/>
              <a:gd name="T55" fmla="*/ 539 h 553"/>
              <a:gd name="T56" fmla="*/ 75 w 445"/>
              <a:gd name="T57" fmla="*/ 335 h 553"/>
              <a:gd name="T58" fmla="*/ 75 w 445"/>
              <a:gd name="T59" fmla="*/ 325 h 553"/>
              <a:gd name="T60" fmla="*/ 145 w 445"/>
              <a:gd name="T61" fmla="*/ 256 h 553"/>
              <a:gd name="T62" fmla="*/ 155 w 445"/>
              <a:gd name="T63" fmla="*/ 256 h 553"/>
              <a:gd name="T64" fmla="*/ 194 w 445"/>
              <a:gd name="T65" fmla="*/ 295 h 553"/>
              <a:gd name="T66" fmla="*/ 288 w 445"/>
              <a:gd name="T67" fmla="*/ 201 h 553"/>
              <a:gd name="T68" fmla="*/ 210 w 445"/>
              <a:gd name="T69" fmla="*/ 201 h 553"/>
              <a:gd name="T70" fmla="*/ 203 w 445"/>
              <a:gd name="T71" fmla="*/ 194 h 553"/>
              <a:gd name="T72" fmla="*/ 210 w 445"/>
              <a:gd name="T73" fmla="*/ 187 h 553"/>
              <a:gd name="T74" fmla="*/ 304 w 445"/>
              <a:gd name="T75" fmla="*/ 187 h 553"/>
              <a:gd name="T76" fmla="*/ 310 w 445"/>
              <a:gd name="T77" fmla="*/ 189 h 553"/>
              <a:gd name="T78" fmla="*/ 310 w 445"/>
              <a:gd name="T79" fmla="*/ 189 h 553"/>
              <a:gd name="T80" fmla="*/ 311 w 445"/>
              <a:gd name="T81" fmla="*/ 196 h 553"/>
              <a:gd name="T82" fmla="*/ 311 w 445"/>
              <a:gd name="T83" fmla="*/ 288 h 553"/>
              <a:gd name="T84" fmla="*/ 304 w 445"/>
              <a:gd name="T85" fmla="*/ 295 h 553"/>
              <a:gd name="T86" fmla="*/ 297 w 445"/>
              <a:gd name="T87" fmla="*/ 288 h 553"/>
              <a:gd name="T88" fmla="*/ 297 w 445"/>
              <a:gd name="T89" fmla="*/ 211 h 553"/>
              <a:gd name="T90" fmla="*/ 199 w 445"/>
              <a:gd name="T91" fmla="*/ 310 h 553"/>
              <a:gd name="T92" fmla="*/ 189 w 445"/>
              <a:gd name="T93" fmla="*/ 310 h 553"/>
              <a:gd name="T94" fmla="*/ 150 w 445"/>
              <a:gd name="T95" fmla="*/ 271 h 553"/>
              <a:gd name="T96" fmla="*/ 85 w 445"/>
              <a:gd name="T97" fmla="*/ 335 h 553"/>
              <a:gd name="T98" fmla="*/ 80 w 445"/>
              <a:gd name="T99" fmla="*/ 337 h 553"/>
              <a:gd name="T100" fmla="*/ 75 w 445"/>
              <a:gd name="T101" fmla="*/ 335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5" h="553">
                <a:moveTo>
                  <a:pt x="438" y="57"/>
                </a:moveTo>
                <a:cubicBezTo>
                  <a:pt x="388" y="57"/>
                  <a:pt x="388" y="57"/>
                  <a:pt x="388" y="57"/>
                </a:cubicBezTo>
                <a:cubicBezTo>
                  <a:pt x="388" y="7"/>
                  <a:pt x="388" y="7"/>
                  <a:pt x="388" y="7"/>
                </a:cubicBezTo>
                <a:cubicBezTo>
                  <a:pt x="388" y="3"/>
                  <a:pt x="385" y="0"/>
                  <a:pt x="381" y="0"/>
                </a:cubicBezTo>
                <a:cubicBezTo>
                  <a:pt x="7" y="0"/>
                  <a:pt x="7" y="0"/>
                  <a:pt x="7" y="0"/>
                </a:cubicBezTo>
                <a:cubicBezTo>
                  <a:pt x="3" y="0"/>
                  <a:pt x="0" y="3"/>
                  <a:pt x="0" y="7"/>
                </a:cubicBezTo>
                <a:cubicBezTo>
                  <a:pt x="0" y="489"/>
                  <a:pt x="0" y="489"/>
                  <a:pt x="0" y="489"/>
                </a:cubicBezTo>
                <a:cubicBezTo>
                  <a:pt x="0" y="493"/>
                  <a:pt x="3" y="496"/>
                  <a:pt x="7" y="496"/>
                </a:cubicBezTo>
                <a:cubicBezTo>
                  <a:pt x="57" y="496"/>
                  <a:pt x="57" y="496"/>
                  <a:pt x="57" y="496"/>
                </a:cubicBezTo>
                <a:cubicBezTo>
                  <a:pt x="57" y="546"/>
                  <a:pt x="57" y="546"/>
                  <a:pt x="57" y="546"/>
                </a:cubicBezTo>
                <a:cubicBezTo>
                  <a:pt x="57" y="550"/>
                  <a:pt x="60" y="553"/>
                  <a:pt x="64" y="553"/>
                </a:cubicBezTo>
                <a:cubicBezTo>
                  <a:pt x="438" y="553"/>
                  <a:pt x="438" y="553"/>
                  <a:pt x="438" y="553"/>
                </a:cubicBezTo>
                <a:cubicBezTo>
                  <a:pt x="442" y="553"/>
                  <a:pt x="445" y="550"/>
                  <a:pt x="445" y="546"/>
                </a:cubicBezTo>
                <a:cubicBezTo>
                  <a:pt x="445" y="64"/>
                  <a:pt x="445" y="64"/>
                  <a:pt x="445" y="64"/>
                </a:cubicBezTo>
                <a:cubicBezTo>
                  <a:pt x="445" y="60"/>
                  <a:pt x="442" y="57"/>
                  <a:pt x="438" y="57"/>
                </a:cubicBezTo>
                <a:close/>
                <a:moveTo>
                  <a:pt x="14" y="14"/>
                </a:moveTo>
                <a:cubicBezTo>
                  <a:pt x="374" y="14"/>
                  <a:pt x="374" y="14"/>
                  <a:pt x="374" y="14"/>
                </a:cubicBezTo>
                <a:cubicBezTo>
                  <a:pt x="374" y="482"/>
                  <a:pt x="374" y="482"/>
                  <a:pt x="374" y="482"/>
                </a:cubicBezTo>
                <a:cubicBezTo>
                  <a:pt x="14" y="482"/>
                  <a:pt x="14" y="482"/>
                  <a:pt x="14" y="482"/>
                </a:cubicBezTo>
                <a:lnTo>
                  <a:pt x="14" y="14"/>
                </a:lnTo>
                <a:close/>
                <a:moveTo>
                  <a:pt x="431" y="539"/>
                </a:moveTo>
                <a:cubicBezTo>
                  <a:pt x="71" y="539"/>
                  <a:pt x="71" y="539"/>
                  <a:pt x="71" y="539"/>
                </a:cubicBezTo>
                <a:cubicBezTo>
                  <a:pt x="71" y="496"/>
                  <a:pt x="71" y="496"/>
                  <a:pt x="71" y="496"/>
                </a:cubicBezTo>
                <a:cubicBezTo>
                  <a:pt x="381" y="496"/>
                  <a:pt x="381" y="496"/>
                  <a:pt x="381" y="496"/>
                </a:cubicBezTo>
                <a:cubicBezTo>
                  <a:pt x="385" y="496"/>
                  <a:pt x="388" y="493"/>
                  <a:pt x="388" y="489"/>
                </a:cubicBezTo>
                <a:cubicBezTo>
                  <a:pt x="388" y="71"/>
                  <a:pt x="388" y="71"/>
                  <a:pt x="388" y="71"/>
                </a:cubicBezTo>
                <a:cubicBezTo>
                  <a:pt x="431" y="71"/>
                  <a:pt x="431" y="71"/>
                  <a:pt x="431" y="71"/>
                </a:cubicBezTo>
                <a:lnTo>
                  <a:pt x="431" y="539"/>
                </a:lnTo>
                <a:close/>
                <a:moveTo>
                  <a:pt x="75" y="335"/>
                </a:moveTo>
                <a:cubicBezTo>
                  <a:pt x="72" y="333"/>
                  <a:pt x="72" y="328"/>
                  <a:pt x="75" y="325"/>
                </a:cubicBezTo>
                <a:cubicBezTo>
                  <a:pt x="145" y="256"/>
                  <a:pt x="145" y="256"/>
                  <a:pt x="145" y="256"/>
                </a:cubicBezTo>
                <a:cubicBezTo>
                  <a:pt x="147" y="253"/>
                  <a:pt x="152" y="253"/>
                  <a:pt x="155" y="256"/>
                </a:cubicBezTo>
                <a:cubicBezTo>
                  <a:pt x="194" y="295"/>
                  <a:pt x="194" y="295"/>
                  <a:pt x="194" y="295"/>
                </a:cubicBezTo>
                <a:cubicBezTo>
                  <a:pt x="288" y="201"/>
                  <a:pt x="288" y="201"/>
                  <a:pt x="288" y="201"/>
                </a:cubicBezTo>
                <a:cubicBezTo>
                  <a:pt x="210" y="201"/>
                  <a:pt x="210" y="201"/>
                  <a:pt x="210" y="201"/>
                </a:cubicBezTo>
                <a:cubicBezTo>
                  <a:pt x="207" y="201"/>
                  <a:pt x="203" y="198"/>
                  <a:pt x="203" y="194"/>
                </a:cubicBezTo>
                <a:cubicBezTo>
                  <a:pt x="203" y="190"/>
                  <a:pt x="207" y="187"/>
                  <a:pt x="210" y="187"/>
                </a:cubicBezTo>
                <a:cubicBezTo>
                  <a:pt x="304" y="187"/>
                  <a:pt x="304" y="187"/>
                  <a:pt x="304" y="187"/>
                </a:cubicBezTo>
                <a:cubicBezTo>
                  <a:pt x="306" y="187"/>
                  <a:pt x="308" y="188"/>
                  <a:pt x="310" y="189"/>
                </a:cubicBezTo>
                <a:cubicBezTo>
                  <a:pt x="310" y="189"/>
                  <a:pt x="310" y="189"/>
                  <a:pt x="310" y="189"/>
                </a:cubicBezTo>
                <a:cubicBezTo>
                  <a:pt x="312" y="191"/>
                  <a:pt x="312" y="194"/>
                  <a:pt x="311" y="196"/>
                </a:cubicBezTo>
                <a:cubicBezTo>
                  <a:pt x="311" y="288"/>
                  <a:pt x="311" y="288"/>
                  <a:pt x="311" y="288"/>
                </a:cubicBezTo>
                <a:cubicBezTo>
                  <a:pt x="311" y="292"/>
                  <a:pt x="308" y="295"/>
                  <a:pt x="304" y="295"/>
                </a:cubicBezTo>
                <a:cubicBezTo>
                  <a:pt x="301" y="295"/>
                  <a:pt x="297" y="292"/>
                  <a:pt x="297" y="288"/>
                </a:cubicBezTo>
                <a:cubicBezTo>
                  <a:pt x="297" y="211"/>
                  <a:pt x="297" y="211"/>
                  <a:pt x="297" y="211"/>
                </a:cubicBezTo>
                <a:cubicBezTo>
                  <a:pt x="199" y="310"/>
                  <a:pt x="199" y="310"/>
                  <a:pt x="199" y="310"/>
                </a:cubicBezTo>
                <a:cubicBezTo>
                  <a:pt x="196" y="313"/>
                  <a:pt x="192" y="313"/>
                  <a:pt x="189" y="310"/>
                </a:cubicBezTo>
                <a:cubicBezTo>
                  <a:pt x="150" y="271"/>
                  <a:pt x="150" y="271"/>
                  <a:pt x="150" y="271"/>
                </a:cubicBezTo>
                <a:cubicBezTo>
                  <a:pt x="85" y="335"/>
                  <a:pt x="85" y="335"/>
                  <a:pt x="85" y="335"/>
                </a:cubicBezTo>
                <a:cubicBezTo>
                  <a:pt x="84" y="337"/>
                  <a:pt x="82" y="337"/>
                  <a:pt x="80" y="337"/>
                </a:cubicBezTo>
                <a:cubicBezTo>
                  <a:pt x="78" y="337"/>
                  <a:pt x="76" y="337"/>
                  <a:pt x="75" y="335"/>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20" name="Rectangle 57"/>
          <p:cNvSpPr/>
          <p:nvPr/>
        </p:nvSpPr>
        <p:spPr>
          <a:xfrm>
            <a:off x="3063487" y="1875081"/>
            <a:ext cx="4318338" cy="311496"/>
          </a:xfrm>
          <a:prstGeom prst="rect">
            <a:avLst/>
          </a:prstGeom>
        </p:spPr>
        <p:txBody>
          <a:bodyPr wrap="square" lIns="182880" rIns="182880" bIns="45720">
            <a:spAutoFit/>
          </a:bodyPr>
          <a:lstStyle/>
          <a:p>
            <a:pPr algn="ctr">
              <a:lnSpc>
                <a:spcPct val="89000"/>
              </a:lnSpc>
            </a:pPr>
            <a:r>
              <a:rPr lang="en-US" sz="1600" b="1" dirty="0">
                <a:solidFill>
                  <a:schemeClr val="accent3">
                    <a:lumMod val="75000"/>
                  </a:schemeClr>
                </a:solidFill>
              </a:rPr>
              <a:t>Online data</a:t>
            </a:r>
          </a:p>
        </p:txBody>
      </p:sp>
      <p:sp>
        <p:nvSpPr>
          <p:cNvPr id="21" name="Oval 24"/>
          <p:cNvSpPr>
            <a:spLocks noChangeAspect="1" noChangeArrowheads="1"/>
          </p:cNvSpPr>
          <p:nvPr/>
        </p:nvSpPr>
        <p:spPr bwMode="auto">
          <a:xfrm>
            <a:off x="4206501" y="2393295"/>
            <a:ext cx="1012267" cy="1012267"/>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endParaRPr lang="en-US"/>
          </a:p>
        </p:txBody>
      </p:sp>
      <p:sp>
        <p:nvSpPr>
          <p:cNvPr id="22" name="Freeform 116"/>
          <p:cNvSpPr>
            <a:spLocks noEditPoints="1"/>
          </p:cNvSpPr>
          <p:nvPr/>
        </p:nvSpPr>
        <p:spPr bwMode="auto">
          <a:xfrm>
            <a:off x="4469250" y="2649781"/>
            <a:ext cx="496196" cy="506237"/>
          </a:xfrm>
          <a:custGeom>
            <a:avLst/>
            <a:gdLst>
              <a:gd name="T0" fmla="*/ 566 w 641"/>
              <a:gd name="T1" fmla="*/ 533 h 653"/>
              <a:gd name="T2" fmla="*/ 525 w 641"/>
              <a:gd name="T3" fmla="*/ 323 h 653"/>
              <a:gd name="T4" fmla="*/ 439 w 641"/>
              <a:gd name="T5" fmla="*/ 267 h 653"/>
              <a:gd name="T6" fmla="*/ 381 w 641"/>
              <a:gd name="T7" fmla="*/ 61 h 653"/>
              <a:gd name="T8" fmla="*/ 259 w 641"/>
              <a:gd name="T9" fmla="*/ 61 h 653"/>
              <a:gd name="T10" fmla="*/ 202 w 641"/>
              <a:gd name="T11" fmla="*/ 267 h 653"/>
              <a:gd name="T12" fmla="*/ 115 w 641"/>
              <a:gd name="T13" fmla="*/ 323 h 653"/>
              <a:gd name="T14" fmla="*/ 74 w 641"/>
              <a:gd name="T15" fmla="*/ 533 h 653"/>
              <a:gd name="T16" fmla="*/ 0 w 641"/>
              <a:gd name="T17" fmla="*/ 592 h 653"/>
              <a:gd name="T18" fmla="*/ 122 w 641"/>
              <a:gd name="T19" fmla="*/ 592 h 653"/>
              <a:gd name="T20" fmla="*/ 162 w 641"/>
              <a:gd name="T21" fmla="*/ 382 h 653"/>
              <a:gd name="T22" fmla="*/ 188 w 641"/>
              <a:gd name="T23" fmla="*/ 382 h 653"/>
              <a:gd name="T24" fmla="*/ 173 w 641"/>
              <a:gd name="T25" fmla="*/ 592 h 653"/>
              <a:gd name="T26" fmla="*/ 295 w 641"/>
              <a:gd name="T27" fmla="*/ 592 h 653"/>
              <a:gd name="T28" fmla="*/ 233 w 641"/>
              <a:gd name="T29" fmla="*/ 531 h 653"/>
              <a:gd name="T30" fmla="*/ 237 w 641"/>
              <a:gd name="T31" fmla="*/ 323 h 653"/>
              <a:gd name="T32" fmla="*/ 294 w 641"/>
              <a:gd name="T33" fmla="*/ 116 h 653"/>
              <a:gd name="T34" fmla="*/ 346 w 641"/>
              <a:gd name="T35" fmla="*/ 116 h 653"/>
              <a:gd name="T36" fmla="*/ 404 w 641"/>
              <a:gd name="T37" fmla="*/ 323 h 653"/>
              <a:gd name="T38" fmla="*/ 408 w 641"/>
              <a:gd name="T39" fmla="*/ 531 h 653"/>
              <a:gd name="T40" fmla="*/ 346 w 641"/>
              <a:gd name="T41" fmla="*/ 592 h 653"/>
              <a:gd name="T42" fmla="*/ 468 w 641"/>
              <a:gd name="T43" fmla="*/ 592 h 653"/>
              <a:gd name="T44" fmla="*/ 452 w 641"/>
              <a:gd name="T45" fmla="*/ 382 h 653"/>
              <a:gd name="T46" fmla="*/ 478 w 641"/>
              <a:gd name="T47" fmla="*/ 382 h 653"/>
              <a:gd name="T48" fmla="*/ 519 w 641"/>
              <a:gd name="T49" fmla="*/ 592 h 653"/>
              <a:gd name="T50" fmla="*/ 641 w 641"/>
              <a:gd name="T51" fmla="*/ 592 h 653"/>
              <a:gd name="T52" fmla="*/ 108 w 641"/>
              <a:gd name="T53" fmla="*/ 592 h 653"/>
              <a:gd name="T54" fmla="*/ 14 w 641"/>
              <a:gd name="T55" fmla="*/ 592 h 653"/>
              <a:gd name="T56" fmla="*/ 108 w 641"/>
              <a:gd name="T57" fmla="*/ 592 h 653"/>
              <a:gd name="T58" fmla="*/ 234 w 641"/>
              <a:gd name="T59" fmla="*/ 639 h 653"/>
              <a:gd name="T60" fmla="*/ 234 w 641"/>
              <a:gd name="T61" fmla="*/ 545 h 653"/>
              <a:gd name="T62" fmla="*/ 223 w 641"/>
              <a:gd name="T63" fmla="*/ 323 h 653"/>
              <a:gd name="T64" fmla="*/ 129 w 641"/>
              <a:gd name="T65" fmla="*/ 323 h 653"/>
              <a:gd name="T66" fmla="*/ 223 w 641"/>
              <a:gd name="T67" fmla="*/ 323 h 653"/>
              <a:gd name="T68" fmla="*/ 320 w 641"/>
              <a:gd name="T69" fmla="*/ 14 h 653"/>
              <a:gd name="T70" fmla="*/ 320 w 641"/>
              <a:gd name="T71" fmla="*/ 108 h 653"/>
              <a:gd name="T72" fmla="*/ 454 w 641"/>
              <a:gd name="T73" fmla="*/ 592 h 653"/>
              <a:gd name="T74" fmla="*/ 360 w 641"/>
              <a:gd name="T75" fmla="*/ 592 h 653"/>
              <a:gd name="T76" fmla="*/ 454 w 641"/>
              <a:gd name="T77" fmla="*/ 592 h 653"/>
              <a:gd name="T78" fmla="*/ 464 w 641"/>
              <a:gd name="T79" fmla="*/ 276 h 653"/>
              <a:gd name="T80" fmla="*/ 464 w 641"/>
              <a:gd name="T81" fmla="*/ 369 h 653"/>
              <a:gd name="T82" fmla="*/ 580 w 641"/>
              <a:gd name="T83" fmla="*/ 639 h 653"/>
              <a:gd name="T84" fmla="*/ 580 w 641"/>
              <a:gd name="T85" fmla="*/ 545 h 653"/>
              <a:gd name="T86" fmla="*/ 580 w 641"/>
              <a:gd name="T87" fmla="*/ 63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1" h="653">
                <a:moveTo>
                  <a:pt x="580" y="531"/>
                </a:moveTo>
                <a:cubicBezTo>
                  <a:pt x="575" y="531"/>
                  <a:pt x="571" y="532"/>
                  <a:pt x="566" y="533"/>
                </a:cubicBezTo>
                <a:cubicBezTo>
                  <a:pt x="491" y="377"/>
                  <a:pt x="491" y="377"/>
                  <a:pt x="491" y="377"/>
                </a:cubicBezTo>
                <a:cubicBezTo>
                  <a:pt x="511" y="367"/>
                  <a:pt x="525" y="346"/>
                  <a:pt x="525" y="323"/>
                </a:cubicBezTo>
                <a:cubicBezTo>
                  <a:pt x="525" y="289"/>
                  <a:pt x="498" y="262"/>
                  <a:pt x="464" y="262"/>
                </a:cubicBezTo>
                <a:cubicBezTo>
                  <a:pt x="455" y="262"/>
                  <a:pt x="447" y="264"/>
                  <a:pt x="439" y="267"/>
                </a:cubicBezTo>
                <a:cubicBezTo>
                  <a:pt x="358" y="109"/>
                  <a:pt x="358" y="109"/>
                  <a:pt x="358" y="109"/>
                </a:cubicBezTo>
                <a:cubicBezTo>
                  <a:pt x="372" y="97"/>
                  <a:pt x="381" y="80"/>
                  <a:pt x="381" y="61"/>
                </a:cubicBezTo>
                <a:cubicBezTo>
                  <a:pt x="381" y="28"/>
                  <a:pt x="354" y="0"/>
                  <a:pt x="320" y="0"/>
                </a:cubicBezTo>
                <a:cubicBezTo>
                  <a:pt x="287" y="0"/>
                  <a:pt x="259" y="28"/>
                  <a:pt x="259" y="61"/>
                </a:cubicBezTo>
                <a:cubicBezTo>
                  <a:pt x="259" y="80"/>
                  <a:pt x="268" y="97"/>
                  <a:pt x="282" y="109"/>
                </a:cubicBezTo>
                <a:cubicBezTo>
                  <a:pt x="202" y="267"/>
                  <a:pt x="202" y="267"/>
                  <a:pt x="202" y="267"/>
                </a:cubicBezTo>
                <a:cubicBezTo>
                  <a:pt x="194" y="264"/>
                  <a:pt x="185" y="262"/>
                  <a:pt x="176" y="262"/>
                </a:cubicBezTo>
                <a:cubicBezTo>
                  <a:pt x="143" y="262"/>
                  <a:pt x="115" y="289"/>
                  <a:pt x="115" y="323"/>
                </a:cubicBezTo>
                <a:cubicBezTo>
                  <a:pt x="115" y="346"/>
                  <a:pt x="129" y="367"/>
                  <a:pt x="149" y="377"/>
                </a:cubicBezTo>
                <a:cubicBezTo>
                  <a:pt x="74" y="533"/>
                  <a:pt x="74" y="533"/>
                  <a:pt x="74" y="533"/>
                </a:cubicBezTo>
                <a:cubicBezTo>
                  <a:pt x="70" y="532"/>
                  <a:pt x="65" y="531"/>
                  <a:pt x="61" y="531"/>
                </a:cubicBezTo>
                <a:cubicBezTo>
                  <a:pt x="27" y="531"/>
                  <a:pt x="0" y="558"/>
                  <a:pt x="0" y="592"/>
                </a:cubicBezTo>
                <a:cubicBezTo>
                  <a:pt x="0" y="625"/>
                  <a:pt x="27" y="653"/>
                  <a:pt x="61" y="653"/>
                </a:cubicBezTo>
                <a:cubicBezTo>
                  <a:pt x="94" y="653"/>
                  <a:pt x="122" y="625"/>
                  <a:pt x="122" y="592"/>
                </a:cubicBezTo>
                <a:cubicBezTo>
                  <a:pt x="122" y="568"/>
                  <a:pt x="108" y="547"/>
                  <a:pt x="87" y="537"/>
                </a:cubicBezTo>
                <a:cubicBezTo>
                  <a:pt x="162" y="382"/>
                  <a:pt x="162" y="382"/>
                  <a:pt x="162" y="382"/>
                </a:cubicBezTo>
                <a:cubicBezTo>
                  <a:pt x="167" y="383"/>
                  <a:pt x="171" y="383"/>
                  <a:pt x="176" y="383"/>
                </a:cubicBezTo>
                <a:cubicBezTo>
                  <a:pt x="180" y="383"/>
                  <a:pt x="184" y="383"/>
                  <a:pt x="188" y="382"/>
                </a:cubicBezTo>
                <a:cubicBezTo>
                  <a:pt x="219" y="533"/>
                  <a:pt x="219" y="533"/>
                  <a:pt x="219" y="533"/>
                </a:cubicBezTo>
                <a:cubicBezTo>
                  <a:pt x="192" y="540"/>
                  <a:pt x="173" y="564"/>
                  <a:pt x="173" y="592"/>
                </a:cubicBezTo>
                <a:cubicBezTo>
                  <a:pt x="173" y="625"/>
                  <a:pt x="200" y="653"/>
                  <a:pt x="234" y="653"/>
                </a:cubicBezTo>
                <a:cubicBezTo>
                  <a:pt x="267" y="653"/>
                  <a:pt x="295" y="625"/>
                  <a:pt x="295" y="592"/>
                </a:cubicBezTo>
                <a:cubicBezTo>
                  <a:pt x="295" y="558"/>
                  <a:pt x="267" y="531"/>
                  <a:pt x="234" y="531"/>
                </a:cubicBezTo>
                <a:cubicBezTo>
                  <a:pt x="233" y="531"/>
                  <a:pt x="233" y="531"/>
                  <a:pt x="233" y="531"/>
                </a:cubicBezTo>
                <a:cubicBezTo>
                  <a:pt x="202" y="378"/>
                  <a:pt x="202" y="378"/>
                  <a:pt x="202" y="378"/>
                </a:cubicBezTo>
                <a:cubicBezTo>
                  <a:pt x="222" y="368"/>
                  <a:pt x="237" y="347"/>
                  <a:pt x="237" y="323"/>
                </a:cubicBezTo>
                <a:cubicBezTo>
                  <a:pt x="237" y="303"/>
                  <a:pt x="228" y="286"/>
                  <a:pt x="213" y="275"/>
                </a:cubicBezTo>
                <a:cubicBezTo>
                  <a:pt x="294" y="116"/>
                  <a:pt x="294" y="116"/>
                  <a:pt x="294" y="116"/>
                </a:cubicBezTo>
                <a:cubicBezTo>
                  <a:pt x="302" y="120"/>
                  <a:pt x="311" y="122"/>
                  <a:pt x="320" y="122"/>
                </a:cubicBezTo>
                <a:cubicBezTo>
                  <a:pt x="330" y="122"/>
                  <a:pt x="338" y="120"/>
                  <a:pt x="346" y="116"/>
                </a:cubicBezTo>
                <a:cubicBezTo>
                  <a:pt x="427" y="275"/>
                  <a:pt x="427" y="275"/>
                  <a:pt x="427" y="275"/>
                </a:cubicBezTo>
                <a:cubicBezTo>
                  <a:pt x="413" y="286"/>
                  <a:pt x="404" y="303"/>
                  <a:pt x="404" y="323"/>
                </a:cubicBezTo>
                <a:cubicBezTo>
                  <a:pt x="404" y="347"/>
                  <a:pt x="418" y="368"/>
                  <a:pt x="439" y="378"/>
                </a:cubicBezTo>
                <a:cubicBezTo>
                  <a:pt x="408" y="531"/>
                  <a:pt x="408" y="531"/>
                  <a:pt x="408" y="531"/>
                </a:cubicBezTo>
                <a:cubicBezTo>
                  <a:pt x="408" y="531"/>
                  <a:pt x="407" y="531"/>
                  <a:pt x="407" y="531"/>
                </a:cubicBezTo>
                <a:cubicBezTo>
                  <a:pt x="373" y="531"/>
                  <a:pt x="346" y="558"/>
                  <a:pt x="346" y="592"/>
                </a:cubicBezTo>
                <a:cubicBezTo>
                  <a:pt x="346" y="625"/>
                  <a:pt x="373" y="653"/>
                  <a:pt x="407" y="653"/>
                </a:cubicBezTo>
                <a:cubicBezTo>
                  <a:pt x="440" y="653"/>
                  <a:pt x="468" y="625"/>
                  <a:pt x="468" y="592"/>
                </a:cubicBezTo>
                <a:cubicBezTo>
                  <a:pt x="468" y="564"/>
                  <a:pt x="448" y="540"/>
                  <a:pt x="422" y="533"/>
                </a:cubicBezTo>
                <a:cubicBezTo>
                  <a:pt x="452" y="382"/>
                  <a:pt x="452" y="382"/>
                  <a:pt x="452" y="382"/>
                </a:cubicBezTo>
                <a:cubicBezTo>
                  <a:pt x="456" y="383"/>
                  <a:pt x="460" y="383"/>
                  <a:pt x="464" y="383"/>
                </a:cubicBezTo>
                <a:cubicBezTo>
                  <a:pt x="469" y="383"/>
                  <a:pt x="474" y="383"/>
                  <a:pt x="478" y="382"/>
                </a:cubicBezTo>
                <a:cubicBezTo>
                  <a:pt x="553" y="537"/>
                  <a:pt x="553" y="537"/>
                  <a:pt x="553" y="537"/>
                </a:cubicBezTo>
                <a:cubicBezTo>
                  <a:pt x="533" y="547"/>
                  <a:pt x="519" y="568"/>
                  <a:pt x="519" y="592"/>
                </a:cubicBezTo>
                <a:cubicBezTo>
                  <a:pt x="519" y="625"/>
                  <a:pt x="546" y="653"/>
                  <a:pt x="580" y="653"/>
                </a:cubicBezTo>
                <a:cubicBezTo>
                  <a:pt x="613" y="653"/>
                  <a:pt x="641" y="625"/>
                  <a:pt x="641" y="592"/>
                </a:cubicBezTo>
                <a:cubicBezTo>
                  <a:pt x="641" y="558"/>
                  <a:pt x="613" y="531"/>
                  <a:pt x="580" y="531"/>
                </a:cubicBezTo>
                <a:close/>
                <a:moveTo>
                  <a:pt x="108" y="592"/>
                </a:moveTo>
                <a:cubicBezTo>
                  <a:pt x="108" y="618"/>
                  <a:pt x="87" y="639"/>
                  <a:pt x="61" y="639"/>
                </a:cubicBezTo>
                <a:cubicBezTo>
                  <a:pt x="35" y="639"/>
                  <a:pt x="14" y="618"/>
                  <a:pt x="14" y="592"/>
                </a:cubicBezTo>
                <a:cubicBezTo>
                  <a:pt x="14" y="566"/>
                  <a:pt x="35" y="545"/>
                  <a:pt x="61" y="545"/>
                </a:cubicBezTo>
                <a:cubicBezTo>
                  <a:pt x="87" y="545"/>
                  <a:pt x="108" y="566"/>
                  <a:pt x="108" y="592"/>
                </a:cubicBezTo>
                <a:close/>
                <a:moveTo>
                  <a:pt x="281" y="592"/>
                </a:moveTo>
                <a:cubicBezTo>
                  <a:pt x="281" y="618"/>
                  <a:pt x="260" y="639"/>
                  <a:pt x="234" y="639"/>
                </a:cubicBezTo>
                <a:cubicBezTo>
                  <a:pt x="208" y="639"/>
                  <a:pt x="187" y="618"/>
                  <a:pt x="187" y="592"/>
                </a:cubicBezTo>
                <a:cubicBezTo>
                  <a:pt x="187" y="566"/>
                  <a:pt x="208" y="545"/>
                  <a:pt x="234" y="545"/>
                </a:cubicBezTo>
                <a:cubicBezTo>
                  <a:pt x="260" y="545"/>
                  <a:pt x="281" y="566"/>
                  <a:pt x="281" y="592"/>
                </a:cubicBezTo>
                <a:close/>
                <a:moveTo>
                  <a:pt x="223" y="323"/>
                </a:moveTo>
                <a:cubicBezTo>
                  <a:pt x="223" y="348"/>
                  <a:pt x="202" y="369"/>
                  <a:pt x="176" y="369"/>
                </a:cubicBezTo>
                <a:cubicBezTo>
                  <a:pt x="150" y="369"/>
                  <a:pt x="129" y="348"/>
                  <a:pt x="129" y="323"/>
                </a:cubicBezTo>
                <a:cubicBezTo>
                  <a:pt x="129" y="297"/>
                  <a:pt x="150" y="276"/>
                  <a:pt x="176" y="276"/>
                </a:cubicBezTo>
                <a:cubicBezTo>
                  <a:pt x="202" y="276"/>
                  <a:pt x="223" y="297"/>
                  <a:pt x="223" y="323"/>
                </a:cubicBezTo>
                <a:close/>
                <a:moveTo>
                  <a:pt x="273" y="61"/>
                </a:moveTo>
                <a:cubicBezTo>
                  <a:pt x="273" y="35"/>
                  <a:pt x="294" y="14"/>
                  <a:pt x="320" y="14"/>
                </a:cubicBezTo>
                <a:cubicBezTo>
                  <a:pt x="346" y="14"/>
                  <a:pt x="367" y="35"/>
                  <a:pt x="367" y="61"/>
                </a:cubicBezTo>
                <a:cubicBezTo>
                  <a:pt x="367" y="87"/>
                  <a:pt x="346" y="108"/>
                  <a:pt x="320" y="108"/>
                </a:cubicBezTo>
                <a:cubicBezTo>
                  <a:pt x="294" y="108"/>
                  <a:pt x="273" y="87"/>
                  <a:pt x="273" y="61"/>
                </a:cubicBezTo>
                <a:close/>
                <a:moveTo>
                  <a:pt x="454" y="592"/>
                </a:moveTo>
                <a:cubicBezTo>
                  <a:pt x="454" y="618"/>
                  <a:pt x="433" y="639"/>
                  <a:pt x="407" y="639"/>
                </a:cubicBezTo>
                <a:cubicBezTo>
                  <a:pt x="381" y="639"/>
                  <a:pt x="360" y="618"/>
                  <a:pt x="360" y="592"/>
                </a:cubicBezTo>
                <a:cubicBezTo>
                  <a:pt x="360" y="566"/>
                  <a:pt x="381" y="545"/>
                  <a:pt x="407" y="545"/>
                </a:cubicBezTo>
                <a:cubicBezTo>
                  <a:pt x="433" y="545"/>
                  <a:pt x="454" y="566"/>
                  <a:pt x="454" y="592"/>
                </a:cubicBezTo>
                <a:close/>
                <a:moveTo>
                  <a:pt x="418" y="323"/>
                </a:moveTo>
                <a:cubicBezTo>
                  <a:pt x="418" y="297"/>
                  <a:pt x="439" y="276"/>
                  <a:pt x="464" y="276"/>
                </a:cubicBezTo>
                <a:cubicBezTo>
                  <a:pt x="490" y="276"/>
                  <a:pt x="511" y="297"/>
                  <a:pt x="511" y="323"/>
                </a:cubicBezTo>
                <a:cubicBezTo>
                  <a:pt x="511" y="348"/>
                  <a:pt x="490" y="369"/>
                  <a:pt x="464" y="369"/>
                </a:cubicBezTo>
                <a:cubicBezTo>
                  <a:pt x="439" y="369"/>
                  <a:pt x="418" y="348"/>
                  <a:pt x="418" y="323"/>
                </a:cubicBezTo>
                <a:close/>
                <a:moveTo>
                  <a:pt x="580" y="639"/>
                </a:moveTo>
                <a:cubicBezTo>
                  <a:pt x="554" y="639"/>
                  <a:pt x="533" y="618"/>
                  <a:pt x="533" y="592"/>
                </a:cubicBezTo>
                <a:cubicBezTo>
                  <a:pt x="533" y="566"/>
                  <a:pt x="554" y="545"/>
                  <a:pt x="580" y="545"/>
                </a:cubicBezTo>
                <a:cubicBezTo>
                  <a:pt x="606" y="545"/>
                  <a:pt x="627" y="566"/>
                  <a:pt x="627" y="592"/>
                </a:cubicBezTo>
                <a:cubicBezTo>
                  <a:pt x="627" y="618"/>
                  <a:pt x="606" y="639"/>
                  <a:pt x="580" y="63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endParaRPr lang="en-US"/>
          </a:p>
        </p:txBody>
      </p:sp>
      <p:sp>
        <p:nvSpPr>
          <p:cNvPr id="23" name="Oval 63"/>
          <p:cNvSpPr/>
          <p:nvPr/>
        </p:nvSpPr>
        <p:spPr>
          <a:xfrm>
            <a:off x="4153539" y="2310671"/>
            <a:ext cx="385040" cy="385040"/>
          </a:xfrm>
          <a:prstGeom prst="ellipse">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lnSpc>
                <a:spcPct val="89000"/>
              </a:lnSpc>
            </a:pPr>
            <a:r>
              <a:rPr lang="en-US" sz="1600" dirty="0"/>
              <a:t>03</a:t>
            </a:r>
          </a:p>
        </p:txBody>
      </p:sp>
      <p:sp>
        <p:nvSpPr>
          <p:cNvPr id="24" name="Rectangle 58"/>
          <p:cNvSpPr/>
          <p:nvPr/>
        </p:nvSpPr>
        <p:spPr>
          <a:xfrm>
            <a:off x="5082603" y="3125624"/>
            <a:ext cx="2298538" cy="311496"/>
          </a:xfrm>
          <a:prstGeom prst="rect">
            <a:avLst/>
          </a:prstGeom>
        </p:spPr>
        <p:txBody>
          <a:bodyPr wrap="square" lIns="182880" rIns="182880" bIns="45720">
            <a:spAutoFit/>
          </a:bodyPr>
          <a:lstStyle/>
          <a:p>
            <a:pPr>
              <a:lnSpc>
                <a:spcPct val="89000"/>
              </a:lnSpc>
            </a:pPr>
            <a:r>
              <a:rPr lang="en-US" sz="1600" b="1" dirty="0"/>
              <a:t>Deep learning</a:t>
            </a:r>
          </a:p>
        </p:txBody>
      </p:sp>
      <p:sp>
        <p:nvSpPr>
          <p:cNvPr id="25" name="Szövegdoboz 24"/>
          <p:cNvSpPr txBox="1"/>
          <p:nvPr/>
        </p:nvSpPr>
        <p:spPr>
          <a:xfrm>
            <a:off x="1801585" y="5361655"/>
            <a:ext cx="1874670" cy="276999"/>
          </a:xfrm>
          <a:prstGeom prst="rect">
            <a:avLst/>
          </a:prstGeom>
          <a:noFill/>
        </p:spPr>
        <p:txBody>
          <a:bodyPr wrap="square" rtlCol="0">
            <a:spAutoFit/>
          </a:bodyPr>
          <a:lstStyle/>
          <a:p>
            <a:r>
              <a:rPr lang="en-US" sz="1200" dirty="0" err="1"/>
              <a:t>Matplotlib</a:t>
            </a:r>
            <a:r>
              <a:rPr lang="en-US" sz="1200" dirty="0"/>
              <a:t>, </a:t>
            </a:r>
            <a:r>
              <a:rPr lang="en-US" sz="1200" dirty="0" err="1"/>
              <a:t>plotly</a:t>
            </a:r>
            <a:r>
              <a:rPr lang="en-US" sz="1200" dirty="0"/>
              <a:t>, </a:t>
            </a:r>
            <a:r>
              <a:rPr lang="en-US" sz="1200" dirty="0" err="1"/>
              <a:t>bokeh</a:t>
            </a:r>
            <a:endParaRPr lang="en-US" sz="1200" dirty="0"/>
          </a:p>
        </p:txBody>
      </p:sp>
      <p:sp>
        <p:nvSpPr>
          <p:cNvPr id="26" name="Szövegdoboz 25"/>
          <p:cNvSpPr txBox="1"/>
          <p:nvPr/>
        </p:nvSpPr>
        <p:spPr>
          <a:xfrm>
            <a:off x="4081171" y="5357925"/>
            <a:ext cx="1350814" cy="276999"/>
          </a:xfrm>
          <a:prstGeom prst="rect">
            <a:avLst/>
          </a:prstGeom>
          <a:noFill/>
        </p:spPr>
        <p:txBody>
          <a:bodyPr wrap="square" rtlCol="0">
            <a:spAutoFit/>
          </a:bodyPr>
          <a:lstStyle/>
          <a:p>
            <a:r>
              <a:rPr lang="en-US" sz="1200" dirty="0" err="1"/>
              <a:t>spmf</a:t>
            </a:r>
            <a:r>
              <a:rPr lang="en-US" sz="1200" dirty="0"/>
              <a:t> toolbox</a:t>
            </a:r>
          </a:p>
        </p:txBody>
      </p:sp>
      <p:sp>
        <p:nvSpPr>
          <p:cNvPr id="27" name="Szövegdoboz 26"/>
          <p:cNvSpPr txBox="1"/>
          <p:nvPr/>
        </p:nvSpPr>
        <p:spPr>
          <a:xfrm>
            <a:off x="4081171" y="3430079"/>
            <a:ext cx="1350814" cy="276999"/>
          </a:xfrm>
          <a:prstGeom prst="rect">
            <a:avLst/>
          </a:prstGeom>
          <a:noFill/>
        </p:spPr>
        <p:txBody>
          <a:bodyPr wrap="square" rtlCol="0">
            <a:spAutoFit/>
          </a:bodyPr>
          <a:lstStyle/>
          <a:p>
            <a:r>
              <a:rPr lang="en-US" sz="1200" dirty="0" err="1"/>
              <a:t>Keras</a:t>
            </a:r>
            <a:r>
              <a:rPr lang="en-US" sz="1200" dirty="0"/>
              <a:t>, </a:t>
            </a:r>
            <a:r>
              <a:rPr lang="en-US" sz="1200" dirty="0" err="1"/>
              <a:t>TensorFlow</a:t>
            </a:r>
            <a:r>
              <a:rPr lang="en-US" sz="1200" dirty="0"/>
              <a:t> </a:t>
            </a:r>
          </a:p>
        </p:txBody>
      </p:sp>
      <p:cxnSp>
        <p:nvCxnSpPr>
          <p:cNvPr id="28" name="Straight Arrow Connector 41"/>
          <p:cNvCxnSpPr/>
          <p:nvPr/>
        </p:nvCxnSpPr>
        <p:spPr>
          <a:xfrm>
            <a:off x="2161625" y="3174767"/>
            <a:ext cx="0" cy="936104"/>
          </a:xfrm>
          <a:prstGeom prst="straightConnector1">
            <a:avLst/>
          </a:prstGeom>
          <a:ln w="38100">
            <a:solidFill>
              <a:schemeClr val="accent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66"/>
          <p:cNvCxnSpPr/>
          <p:nvPr/>
        </p:nvCxnSpPr>
        <p:spPr>
          <a:xfrm flipV="1">
            <a:off x="5377515" y="2897407"/>
            <a:ext cx="2160000" cy="0"/>
          </a:xfrm>
          <a:prstGeom prst="straightConnector1">
            <a:avLst/>
          </a:prstGeom>
          <a:ln w="38100">
            <a:solidFill>
              <a:schemeClr val="accent3">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66"/>
          <p:cNvCxnSpPr/>
          <p:nvPr/>
        </p:nvCxnSpPr>
        <p:spPr>
          <a:xfrm flipV="1">
            <a:off x="5377515" y="4914854"/>
            <a:ext cx="2160000" cy="0"/>
          </a:xfrm>
          <a:prstGeom prst="straightConnector1">
            <a:avLst/>
          </a:prstGeom>
          <a:ln w="38100">
            <a:solidFill>
              <a:schemeClr val="accent3">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31" name="Rectangle 57"/>
          <p:cNvSpPr/>
          <p:nvPr/>
        </p:nvSpPr>
        <p:spPr>
          <a:xfrm>
            <a:off x="5350142" y="2630555"/>
            <a:ext cx="2187374" cy="311496"/>
          </a:xfrm>
          <a:prstGeom prst="rect">
            <a:avLst/>
          </a:prstGeom>
        </p:spPr>
        <p:txBody>
          <a:bodyPr wrap="square" lIns="182880" rIns="182880" bIns="45720">
            <a:spAutoFit/>
          </a:bodyPr>
          <a:lstStyle/>
          <a:p>
            <a:pPr algn="ctr">
              <a:lnSpc>
                <a:spcPct val="89000"/>
              </a:lnSpc>
            </a:pPr>
            <a:r>
              <a:rPr lang="en-US" sz="1600" b="1" dirty="0">
                <a:solidFill>
                  <a:schemeClr val="accent3">
                    <a:lumMod val="75000"/>
                  </a:schemeClr>
                </a:solidFill>
              </a:rPr>
              <a:t>Trained model</a:t>
            </a:r>
          </a:p>
        </p:txBody>
      </p:sp>
      <p:sp>
        <p:nvSpPr>
          <p:cNvPr id="32" name="Rectangle 57"/>
          <p:cNvSpPr/>
          <p:nvPr/>
        </p:nvSpPr>
        <p:spPr>
          <a:xfrm>
            <a:off x="5329977" y="4663471"/>
            <a:ext cx="2146188" cy="311496"/>
          </a:xfrm>
          <a:prstGeom prst="rect">
            <a:avLst/>
          </a:prstGeom>
        </p:spPr>
        <p:txBody>
          <a:bodyPr wrap="square" lIns="182880" rIns="182880" bIns="45720">
            <a:spAutoFit/>
          </a:bodyPr>
          <a:lstStyle/>
          <a:p>
            <a:pPr algn="ctr">
              <a:lnSpc>
                <a:spcPct val="89000"/>
              </a:lnSpc>
            </a:pPr>
            <a:r>
              <a:rPr lang="en-US" sz="1600" b="1" dirty="0">
                <a:solidFill>
                  <a:schemeClr val="accent3">
                    <a:lumMod val="75000"/>
                  </a:schemeClr>
                </a:solidFill>
              </a:rPr>
              <a:t>Extracted knowledge</a:t>
            </a:r>
          </a:p>
        </p:txBody>
      </p:sp>
      <p:sp>
        <p:nvSpPr>
          <p:cNvPr id="33" name="Lekerekített téglalap 32"/>
          <p:cNvSpPr/>
          <p:nvPr/>
        </p:nvSpPr>
        <p:spPr>
          <a:xfrm>
            <a:off x="7715356" y="1939878"/>
            <a:ext cx="2736304" cy="3508352"/>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Szövegdoboz 33"/>
          <p:cNvSpPr txBox="1"/>
          <p:nvPr/>
        </p:nvSpPr>
        <p:spPr>
          <a:xfrm>
            <a:off x="7838967" y="2871636"/>
            <a:ext cx="2448272" cy="2031325"/>
          </a:xfrm>
          <a:prstGeom prst="rect">
            <a:avLst/>
          </a:prstGeom>
          <a:noFill/>
        </p:spPr>
        <p:txBody>
          <a:bodyPr wrap="square" rtlCol="0">
            <a:spAutoFit/>
          </a:bodyPr>
          <a:lstStyle/>
          <a:p>
            <a:r>
              <a:rPr lang="en-US" dirty="0"/>
              <a:t>Root cause analysis</a:t>
            </a:r>
          </a:p>
          <a:p>
            <a:endParaRPr lang="en-US" dirty="0"/>
          </a:p>
          <a:p>
            <a:r>
              <a:rPr lang="en-US" dirty="0"/>
              <a:t>Seq2seq</a:t>
            </a:r>
          </a:p>
          <a:p>
            <a:endParaRPr lang="en-US" dirty="0"/>
          </a:p>
          <a:p>
            <a:r>
              <a:rPr lang="en-US" dirty="0"/>
              <a:t>Event prediction</a:t>
            </a:r>
          </a:p>
          <a:p>
            <a:endParaRPr lang="en-US" dirty="0"/>
          </a:p>
          <a:p>
            <a:r>
              <a:rPr lang="en-US" dirty="0"/>
              <a:t>Anomaly detection</a:t>
            </a:r>
          </a:p>
        </p:txBody>
      </p:sp>
      <p:sp>
        <p:nvSpPr>
          <p:cNvPr id="35" name="Rectangle 58"/>
          <p:cNvSpPr/>
          <p:nvPr/>
        </p:nvSpPr>
        <p:spPr>
          <a:xfrm>
            <a:off x="7766485" y="2310671"/>
            <a:ext cx="2298538" cy="311496"/>
          </a:xfrm>
          <a:prstGeom prst="rect">
            <a:avLst/>
          </a:prstGeom>
        </p:spPr>
        <p:txBody>
          <a:bodyPr wrap="square" lIns="182880" rIns="182880" bIns="45720">
            <a:spAutoFit/>
          </a:bodyPr>
          <a:lstStyle/>
          <a:p>
            <a:pPr>
              <a:lnSpc>
                <a:spcPct val="89000"/>
              </a:lnSpc>
            </a:pPr>
            <a:r>
              <a:rPr lang="en-US" sz="1600" b="1" dirty="0"/>
              <a:t>Online applications</a:t>
            </a:r>
          </a:p>
        </p:txBody>
      </p:sp>
      <p:cxnSp>
        <p:nvCxnSpPr>
          <p:cNvPr id="36" name="Egyenes összekötő nyíllal 35"/>
          <p:cNvCxnSpPr/>
          <p:nvPr/>
        </p:nvCxnSpPr>
        <p:spPr>
          <a:xfrm>
            <a:off x="7706241" y="2670711"/>
            <a:ext cx="2736000" cy="0"/>
          </a:xfrm>
          <a:prstGeom prst="straightConnector1">
            <a:avLst/>
          </a:prstGeom>
          <a:ln>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37" name="Picture 6" descr="https://www.python.org/static/community_logos/python-logo-master-v3-TM.png"/>
          <p:cNvPicPr>
            <a:picLocks noChangeAspect="1" noChangeArrowheads="1"/>
          </p:cNvPicPr>
          <p:nvPr/>
        </p:nvPicPr>
        <p:blipFill rotWithShape="1">
          <a:blip r:embed="rId3">
            <a:extLst>
              <a:ext uri="{28A0092B-C50C-407E-A947-70E740481C1C}">
                <a14:useLocalDpi xmlns:a14="http://schemas.microsoft.com/office/drawing/2010/main" val="0"/>
              </a:ext>
            </a:extLst>
          </a:blip>
          <a:srcRect l="12203" t="13757" r="7019" b="26984"/>
          <a:stretch/>
        </p:blipFill>
        <p:spPr bwMode="auto">
          <a:xfrm>
            <a:off x="4276353" y="5667640"/>
            <a:ext cx="2034944" cy="50423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KÃ©ptalÃ¡lat a kÃ¶vetkezÅre: âKERAS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4619" y="5631804"/>
            <a:ext cx="2033191" cy="58962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KÃ©ptalÃ¡lat a kÃ¶vetkezÅre: âprom process mining logoâ"/>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028" t="30722" r="18480" b="28672"/>
          <a:stretch/>
        </p:blipFill>
        <p:spPr bwMode="auto">
          <a:xfrm>
            <a:off x="8786317" y="5504100"/>
            <a:ext cx="1655924" cy="717329"/>
          </a:xfrm>
          <a:prstGeom prst="rect">
            <a:avLst/>
          </a:prstGeom>
          <a:noFill/>
          <a:extLst>
            <a:ext uri="{909E8E84-426E-40DD-AFC4-6F175D3DCCD1}">
              <a14:hiddenFill xmlns:a14="http://schemas.microsoft.com/office/drawing/2010/main">
                <a:solidFill>
                  <a:srgbClr val="FFFFFF"/>
                </a:solidFill>
              </a14:hiddenFill>
            </a:ext>
          </a:extLst>
        </p:spPr>
      </p:pic>
      <p:sp>
        <p:nvSpPr>
          <p:cNvPr id="40" name="Title 1">
            <a:extLst>
              <a:ext uri="{FF2B5EF4-FFF2-40B4-BE49-F238E27FC236}">
                <a16:creationId xmlns:a16="http://schemas.microsoft.com/office/drawing/2014/main" xmlns="" id="{13129AB7-F767-4F33-8924-7E39B01E99B4}"/>
              </a:ext>
            </a:extLst>
          </p:cNvPr>
          <p:cNvSpPr txBox="1">
            <a:spLocks/>
          </p:cNvSpPr>
          <p:nvPr/>
        </p:nvSpPr>
        <p:spPr>
          <a:xfrm>
            <a:off x="376698" y="204124"/>
            <a:ext cx="9404723"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a:solidFill>
                  <a:schemeClr val="tx1"/>
                </a:solidFill>
              </a:rPr>
              <a:t>The method and the framework</a:t>
            </a:r>
            <a:br>
              <a:rPr lang="en-US" sz="4400" dirty="0">
                <a:solidFill>
                  <a:schemeClr val="tx1"/>
                </a:solidFill>
              </a:rPr>
            </a:br>
            <a:r>
              <a:rPr lang="en-US" sz="2400" dirty="0">
                <a:solidFill>
                  <a:schemeClr val="tx1"/>
                </a:solidFill>
              </a:rPr>
              <a:t>Open source machine </a:t>
            </a:r>
            <a:r>
              <a:rPr lang="en-US" sz="2400" dirty="0" smtClean="0">
                <a:solidFill>
                  <a:schemeClr val="tx1"/>
                </a:solidFill>
              </a:rPr>
              <a:t>learning </a:t>
            </a:r>
            <a:r>
              <a:rPr lang="en-US" sz="2400" dirty="0">
                <a:solidFill>
                  <a:schemeClr val="tx1"/>
                </a:solidFill>
              </a:rPr>
              <a:t>tools are applicable in the process industry</a:t>
            </a:r>
            <a:br>
              <a:rPr lang="en-US" sz="2400" dirty="0">
                <a:solidFill>
                  <a:schemeClr val="tx1"/>
                </a:solidFill>
              </a:rPr>
            </a:br>
            <a:endParaRPr lang="hu-HU" sz="4400" dirty="0">
              <a:solidFill>
                <a:schemeClr val="tx1"/>
              </a:solidFill>
            </a:endParaRPr>
          </a:p>
        </p:txBody>
      </p:sp>
      <p:sp>
        <p:nvSpPr>
          <p:cNvPr id="3" name="Dia számának helye 2"/>
          <p:cNvSpPr>
            <a:spLocks noGrp="1"/>
          </p:cNvSpPr>
          <p:nvPr>
            <p:ph type="sldNum" sz="quarter" idx="12"/>
          </p:nvPr>
        </p:nvSpPr>
        <p:spPr/>
        <p:txBody>
          <a:bodyPr/>
          <a:lstStyle/>
          <a:p>
            <a:fld id="{EB20E437-E00D-4E01-BEED-8D5476F9234A}" type="slidenum">
              <a:rPr lang="hu-HU" smtClean="0"/>
              <a:t>8</a:t>
            </a:fld>
            <a:endParaRPr lang="hu-HU"/>
          </a:p>
        </p:txBody>
      </p:sp>
    </p:spTree>
    <p:extLst>
      <p:ext uri="{BB962C8B-B14F-4D97-AF65-F5344CB8AC3E}">
        <p14:creationId xmlns:p14="http://schemas.microsoft.com/office/powerpoint/2010/main" val="721790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1310</TotalTime>
  <Words>1140</Words>
  <Application>Microsoft Office PowerPoint</Application>
  <PresentationFormat>Widescreen</PresentationFormat>
  <Paragraphs>313</Paragraphs>
  <Slides>14</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Arial Black</vt:lpstr>
      <vt:lpstr>Calibri</vt:lpstr>
      <vt:lpstr>Calibri Light</vt:lpstr>
      <vt:lpstr>Cambria Math</vt:lpstr>
      <vt:lpstr>Verdana</vt:lpstr>
      <vt:lpstr>Office-téma</vt:lpstr>
      <vt:lpstr>Adding artificial intelligence into process control systems – implementation and integration by open source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Pannon Egyetem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Intelligent space</dc:title>
  <dc:creator>Ruppert</dc:creator>
  <cp:lastModifiedBy>Ruppert</cp:lastModifiedBy>
  <cp:revision>159</cp:revision>
  <dcterms:created xsi:type="dcterms:W3CDTF">2019-02-11T06:16:37Z</dcterms:created>
  <dcterms:modified xsi:type="dcterms:W3CDTF">2019-11-20T05:49:29Z</dcterms:modified>
</cp:coreProperties>
</file>