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9" r:id="rId2"/>
    <p:sldId id="277" r:id="rId3"/>
    <p:sldId id="263" r:id="rId4"/>
    <p:sldId id="273" r:id="rId5"/>
    <p:sldId id="293" r:id="rId6"/>
    <p:sldId id="294" r:id="rId7"/>
    <p:sldId id="301" r:id="rId8"/>
    <p:sldId id="308" r:id="rId9"/>
    <p:sldId id="296" r:id="rId10"/>
    <p:sldId id="295" r:id="rId11"/>
    <p:sldId id="302" r:id="rId12"/>
    <p:sldId id="300" r:id="rId13"/>
    <p:sldId id="297" r:id="rId14"/>
    <p:sldId id="298" r:id="rId15"/>
    <p:sldId id="299" r:id="rId16"/>
    <p:sldId id="305" r:id="rId17"/>
    <p:sldId id="315" r:id="rId18"/>
    <p:sldId id="310" r:id="rId19"/>
    <p:sldId id="311" r:id="rId20"/>
    <p:sldId id="316" r:id="rId21"/>
    <p:sldId id="312" r:id="rId22"/>
    <p:sldId id="314" r:id="rId23"/>
    <p:sldId id="262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B4E"/>
    <a:srgbClr val="2EB1E7"/>
    <a:srgbClr val="99A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F1A51-83DE-4636-AB0A-0D4682A907E0}" v="3" dt="2019-11-22T15:10:58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84383" autoAdjust="0"/>
  </p:normalViewPr>
  <p:slideViewPr>
    <p:cSldViewPr snapToGrid="0">
      <p:cViewPr varScale="1">
        <p:scale>
          <a:sx n="72" d="100"/>
          <a:sy n="72" d="100"/>
        </p:scale>
        <p:origin x="105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árd Nagyfi" userId="80f0c7784834c790" providerId="LiveId" clId="{AB1F1A51-83DE-4636-AB0A-0D4682A907E0}"/>
    <pc:docChg chg="undo custSel mod modSld">
      <pc:chgData name="Richárd Nagyfi" userId="80f0c7784834c790" providerId="LiveId" clId="{AB1F1A51-83DE-4636-AB0A-0D4682A907E0}" dt="2019-11-22T15:13:28.619" v="1296" actId="27614"/>
      <pc:docMkLst>
        <pc:docMk/>
      </pc:docMkLst>
      <pc:sldChg chg="addSp delSp modSp mod setBg setClrOvrMap modNotesTx">
        <pc:chgData name="Richárd Nagyfi" userId="80f0c7784834c790" providerId="LiveId" clId="{AB1F1A51-83DE-4636-AB0A-0D4682A907E0}" dt="2019-11-22T15:13:28.619" v="1296" actId="27614"/>
        <pc:sldMkLst>
          <pc:docMk/>
          <pc:sldMk cId="3410547102" sldId="262"/>
        </pc:sldMkLst>
        <pc:spChg chg="del">
          <ac:chgData name="Richárd Nagyfi" userId="80f0c7784834c790" providerId="LiveId" clId="{AB1F1A51-83DE-4636-AB0A-0D4682A907E0}" dt="2019-11-22T11:30:25.205" v="1135" actId="478"/>
          <ac:spMkLst>
            <pc:docMk/>
            <pc:sldMk cId="3410547102" sldId="262"/>
            <ac:spMk id="2" creationId="{00000000-0000-0000-0000-000000000000}"/>
          </ac:spMkLst>
        </pc:spChg>
        <pc:spChg chg="del mod ord">
          <ac:chgData name="Richárd Nagyfi" userId="80f0c7784834c790" providerId="LiveId" clId="{AB1F1A51-83DE-4636-AB0A-0D4682A907E0}" dt="2019-11-22T11:31:19.015" v="1174" actId="478"/>
          <ac:spMkLst>
            <pc:docMk/>
            <pc:sldMk cId="3410547102" sldId="262"/>
            <ac:spMk id="3" creationId="{00000000-0000-0000-0000-000000000000}"/>
          </ac:spMkLst>
        </pc:spChg>
        <pc:spChg chg="del mod ord">
          <ac:chgData name="Richárd Nagyfi" userId="80f0c7784834c790" providerId="LiveId" clId="{AB1F1A51-83DE-4636-AB0A-0D4682A907E0}" dt="2019-11-22T11:30:36.561" v="1139" actId="478"/>
          <ac:spMkLst>
            <pc:docMk/>
            <pc:sldMk cId="3410547102" sldId="262"/>
            <ac:spMk id="6" creationId="{00000000-0000-0000-0000-000000000000}"/>
          </ac:spMkLst>
        </pc:spChg>
        <pc:spChg chg="del mod ord">
          <ac:chgData name="Richárd Nagyfi" userId="80f0c7784834c790" providerId="LiveId" clId="{AB1F1A51-83DE-4636-AB0A-0D4682A907E0}" dt="2019-11-22T11:31:13.144" v="1172" actId="478"/>
          <ac:spMkLst>
            <pc:docMk/>
            <pc:sldMk cId="3410547102" sldId="262"/>
            <ac:spMk id="7" creationId="{760B5ACA-4AB6-404A-AB08-690382386FA1}"/>
          </ac:spMkLst>
        </pc:spChg>
        <pc:spChg chg="add del">
          <ac:chgData name="Richárd Nagyfi" userId="80f0c7784834c790" providerId="LiveId" clId="{AB1F1A51-83DE-4636-AB0A-0D4682A907E0}" dt="2019-11-22T11:30:47.254" v="1144" actId="26606"/>
          <ac:spMkLst>
            <pc:docMk/>
            <pc:sldMk cId="3410547102" sldId="262"/>
            <ac:spMk id="71" creationId="{4F74D28C-3268-4E35-8EE1-D92CB4A85A7D}"/>
          </ac:spMkLst>
        </pc:spChg>
        <pc:spChg chg="add del">
          <ac:chgData name="Richárd Nagyfi" userId="80f0c7784834c790" providerId="LiveId" clId="{AB1F1A51-83DE-4636-AB0A-0D4682A907E0}" dt="2019-11-22T11:30:47.254" v="1144" actId="26606"/>
          <ac:spMkLst>
            <pc:docMk/>
            <pc:sldMk cId="3410547102" sldId="262"/>
            <ac:spMk id="73" creationId="{58D44E42-C462-4105-BC86-FE75B4E3C4AF}"/>
          </ac:spMkLst>
        </pc:spChg>
        <pc:spChg chg="add del">
          <ac:chgData name="Richárd Nagyfi" userId="80f0c7784834c790" providerId="LiveId" clId="{AB1F1A51-83DE-4636-AB0A-0D4682A907E0}" dt="2019-11-22T11:30:44.405" v="1141" actId="26606"/>
          <ac:spMkLst>
            <pc:docMk/>
            <pc:sldMk cId="3410547102" sldId="262"/>
            <ac:spMk id="135" creationId="{CF62D2A7-8207-488C-9F46-316BA81A16C8}"/>
          </ac:spMkLst>
        </pc:spChg>
        <pc:spChg chg="add del">
          <ac:chgData name="Richárd Nagyfi" userId="80f0c7784834c790" providerId="LiveId" clId="{AB1F1A51-83DE-4636-AB0A-0D4682A907E0}" dt="2019-11-22T11:31:15.731" v="1173" actId="26606"/>
          <ac:spMkLst>
            <pc:docMk/>
            <pc:sldMk cId="3410547102" sldId="262"/>
            <ac:spMk id="137" creationId="{96964194-5878-40D2-8EC0-DDC58387FA56}"/>
          </ac:spMkLst>
        </pc:spChg>
        <pc:spChg chg="add del">
          <ac:chgData name="Richárd Nagyfi" userId="80f0c7784834c790" providerId="LiveId" clId="{AB1F1A51-83DE-4636-AB0A-0D4682A907E0}" dt="2019-11-22T11:31:15.731" v="1173" actId="26606"/>
          <ac:spMkLst>
            <pc:docMk/>
            <pc:sldMk cId="3410547102" sldId="262"/>
            <ac:spMk id="1028" creationId="{E0D60ECE-8986-45DC-B7FE-EC7699B466B8}"/>
          </ac:spMkLst>
        </pc:spChg>
        <pc:picChg chg="add mod">
          <ac:chgData name="Richárd Nagyfi" userId="80f0c7784834c790" providerId="LiveId" clId="{AB1F1A51-83DE-4636-AB0A-0D4682A907E0}" dt="2019-11-22T15:13:28.619" v="1296" actId="27614"/>
          <ac:picMkLst>
            <pc:docMk/>
            <pc:sldMk cId="3410547102" sldId="262"/>
            <ac:picMk id="4" creationId="{972993E7-C4B7-4761-A473-6D7A3A0B143F}"/>
          </ac:picMkLst>
        </pc:picChg>
        <pc:picChg chg="add mod ord">
          <ac:chgData name="Richárd Nagyfi" userId="80f0c7784834c790" providerId="LiveId" clId="{AB1F1A51-83DE-4636-AB0A-0D4682A907E0}" dt="2019-11-22T15:11:01.786" v="1287" actId="26606"/>
          <ac:picMkLst>
            <pc:docMk/>
            <pc:sldMk cId="3410547102" sldId="262"/>
            <ac:picMk id="1026" creationId="{548D6553-DBC3-4236-99EB-97713C9C1EC7}"/>
          </ac:picMkLst>
        </pc:picChg>
      </pc:sldChg>
      <pc:sldChg chg="modSp modNotesTx">
        <pc:chgData name="Richárd Nagyfi" userId="80f0c7784834c790" providerId="LiveId" clId="{AB1F1A51-83DE-4636-AB0A-0D4682A907E0}" dt="2019-11-22T10:28:19.182" v="149" actId="20577"/>
        <pc:sldMkLst>
          <pc:docMk/>
          <pc:sldMk cId="3759602238" sldId="263"/>
        </pc:sldMkLst>
        <pc:spChg chg="mod">
          <ac:chgData name="Richárd Nagyfi" userId="80f0c7784834c790" providerId="LiveId" clId="{AB1F1A51-83DE-4636-AB0A-0D4682A907E0}" dt="2019-11-22T10:20:48.345" v="32" actId="6549"/>
          <ac:spMkLst>
            <pc:docMk/>
            <pc:sldMk cId="3759602238" sldId="263"/>
            <ac:spMk id="2" creationId="{00000000-0000-0000-0000-000000000000}"/>
          </ac:spMkLst>
        </pc:spChg>
      </pc:sldChg>
      <pc:sldChg chg="modNotesTx">
        <pc:chgData name="Richárd Nagyfi" userId="80f0c7784834c790" providerId="LiveId" clId="{AB1F1A51-83DE-4636-AB0A-0D4682A907E0}" dt="2019-11-22T09:59:16.323" v="22" actId="20577"/>
        <pc:sldMkLst>
          <pc:docMk/>
          <pc:sldMk cId="3378335948" sldId="277"/>
        </pc:sldMkLst>
      </pc:sldChg>
      <pc:sldChg chg="modNotesTx">
        <pc:chgData name="Richárd Nagyfi" userId="80f0c7784834c790" providerId="LiveId" clId="{AB1F1A51-83DE-4636-AB0A-0D4682A907E0}" dt="2019-11-22T10:36:56.946" v="494" actId="20577"/>
        <pc:sldMkLst>
          <pc:docMk/>
          <pc:sldMk cId="1260878199" sldId="294"/>
        </pc:sldMkLst>
      </pc:sldChg>
      <pc:sldChg chg="modNotesTx">
        <pc:chgData name="Richárd Nagyfi" userId="80f0c7784834c790" providerId="LiveId" clId="{AB1F1A51-83DE-4636-AB0A-0D4682A907E0}" dt="2019-11-22T10:42:59.185" v="656" actId="20577"/>
        <pc:sldMkLst>
          <pc:docMk/>
          <pc:sldMk cId="309309958" sldId="296"/>
        </pc:sldMkLst>
      </pc:sldChg>
      <pc:sldChg chg="modSp modNotesTx">
        <pc:chgData name="Richárd Nagyfi" userId="80f0c7784834c790" providerId="LiveId" clId="{AB1F1A51-83DE-4636-AB0A-0D4682A907E0}" dt="2019-11-22T11:05:07.076" v="735" actId="20577"/>
        <pc:sldMkLst>
          <pc:docMk/>
          <pc:sldMk cId="2798193748" sldId="299"/>
        </pc:sldMkLst>
        <pc:spChg chg="mod">
          <ac:chgData name="Richárd Nagyfi" userId="80f0c7784834c790" providerId="LiveId" clId="{AB1F1A51-83DE-4636-AB0A-0D4682A907E0}" dt="2019-11-22T11:04:19.500" v="664" actId="20577"/>
          <ac:spMkLst>
            <pc:docMk/>
            <pc:sldMk cId="2798193748" sldId="299"/>
            <ac:spMk id="6" creationId="{788D17B0-472C-4D92-818E-FFA869B97E32}"/>
          </ac:spMkLst>
        </pc:spChg>
      </pc:sldChg>
      <pc:sldChg chg="modNotesTx">
        <pc:chgData name="Richárd Nagyfi" userId="80f0c7784834c790" providerId="LiveId" clId="{AB1F1A51-83DE-4636-AB0A-0D4682A907E0}" dt="2019-11-22T10:39:23.115" v="634" actId="20577"/>
        <pc:sldMkLst>
          <pc:docMk/>
          <pc:sldMk cId="782950767" sldId="301"/>
        </pc:sldMkLst>
      </pc:sldChg>
      <pc:sldChg chg="modSp">
        <pc:chgData name="Richárd Nagyfi" userId="80f0c7784834c790" providerId="LiveId" clId="{AB1F1A51-83DE-4636-AB0A-0D4682A907E0}" dt="2019-11-22T11:18:18.096" v="813" actId="20577"/>
        <pc:sldMkLst>
          <pc:docMk/>
          <pc:sldMk cId="4170087481" sldId="310"/>
        </pc:sldMkLst>
        <pc:spChg chg="mod">
          <ac:chgData name="Richárd Nagyfi" userId="80f0c7784834c790" providerId="LiveId" clId="{AB1F1A51-83DE-4636-AB0A-0D4682A907E0}" dt="2019-11-22T11:18:18.096" v="813" actId="20577"/>
          <ac:spMkLst>
            <pc:docMk/>
            <pc:sldMk cId="4170087481" sldId="310"/>
            <ac:spMk id="2" creationId="{00000000-0000-0000-0000-000000000000}"/>
          </ac:spMkLst>
        </pc:spChg>
      </pc:sldChg>
      <pc:sldChg chg="modNotesTx">
        <pc:chgData name="Richárd Nagyfi" userId="80f0c7784834c790" providerId="LiveId" clId="{AB1F1A51-83DE-4636-AB0A-0D4682A907E0}" dt="2019-11-22T13:30:34.138" v="1285" actId="20577"/>
        <pc:sldMkLst>
          <pc:docMk/>
          <pc:sldMk cId="4014606332" sldId="314"/>
        </pc:sldMkLst>
      </pc:sldChg>
      <pc:sldChg chg="modNotesTx">
        <pc:chgData name="Richárd Nagyfi" userId="80f0c7784834c790" providerId="LiveId" clId="{AB1F1A51-83DE-4636-AB0A-0D4682A907E0}" dt="2019-11-22T11:25:46.853" v="921" actId="20577"/>
        <pc:sldMkLst>
          <pc:docMk/>
          <pc:sldMk cId="387133063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2994B-F06C-47C2-9A33-8F7FAC3C46D1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4CD10-7642-4424-A094-0A96B80E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7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Conflicting</a:t>
            </a:r>
            <a:r>
              <a:rPr lang="hu-HU" dirty="0"/>
              <a:t> </a:t>
            </a:r>
            <a:r>
              <a:rPr lang="hu-HU" dirty="0" err="1"/>
              <a:t>interestes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50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Doctors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more </a:t>
            </a:r>
            <a:r>
              <a:rPr lang="hu-HU" dirty="0" err="1"/>
              <a:t>then</a:t>
            </a:r>
            <a:r>
              <a:rPr lang="hu-HU" dirty="0"/>
              <a:t> </a:t>
            </a:r>
            <a:r>
              <a:rPr lang="hu-HU" dirty="0" err="1"/>
              <a:t>diagnosis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 err="1">
                <a:sym typeface="Wingdings" panose="05000000000000000000" pitchFamily="2" charset="2"/>
              </a:rPr>
              <a:t>loss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function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means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losses</a:t>
            </a:r>
            <a:r>
              <a:rPr lang="hu-HU" dirty="0">
                <a:sym typeface="Wingdings" panose="05000000000000000000" pitchFamily="2" charset="2"/>
              </a:rPr>
              <a:t> in human </a:t>
            </a:r>
            <a:r>
              <a:rPr lang="hu-HU" dirty="0" err="1">
                <a:sym typeface="Wingdings" panose="05000000000000000000" pitchFamily="2" charset="2"/>
              </a:rPr>
              <a:t>lives</a:t>
            </a:r>
            <a:r>
              <a:rPr lang="hu-HU" dirty="0">
                <a:sym typeface="Wingdings" panose="05000000000000000000" pitchFamily="2" charset="2"/>
              </a:rPr>
              <a:t>?</a:t>
            </a:r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problem</a:t>
            </a:r>
            <a:r>
              <a:rPr lang="hu-HU" dirty="0"/>
              <a:t> </a:t>
            </a:r>
            <a:r>
              <a:rPr lang="hu-HU" dirty="0" err="1"/>
              <a:t>isn’t</a:t>
            </a:r>
            <a:r>
              <a:rPr lang="hu-HU" dirty="0"/>
              <a:t> </a:t>
            </a:r>
            <a:r>
              <a:rPr lang="hu-HU" dirty="0" err="1"/>
              <a:t>physicians</a:t>
            </a:r>
            <a:r>
              <a:rPr lang="hu-HU" dirty="0"/>
              <a:t> </a:t>
            </a:r>
            <a:r>
              <a:rPr lang="hu-HU" dirty="0" err="1"/>
              <a:t>inability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classify</a:t>
            </a:r>
            <a:r>
              <a:rPr lang="hu-HU" dirty="0"/>
              <a:t> most </a:t>
            </a:r>
            <a:r>
              <a:rPr lang="hu-HU" dirty="0" err="1"/>
              <a:t>diseases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rare</a:t>
            </a:r>
            <a:r>
              <a:rPr lang="hu-HU" dirty="0"/>
              <a:t> </a:t>
            </a:r>
            <a:r>
              <a:rPr lang="hu-HU" dirty="0" err="1"/>
              <a:t>cases</a:t>
            </a:r>
            <a:r>
              <a:rPr lang="hu-HU" dirty="0"/>
              <a:t> and </a:t>
            </a:r>
            <a:r>
              <a:rPr lang="hu-HU" dirty="0" err="1"/>
              <a:t>multiple</a:t>
            </a:r>
            <a:r>
              <a:rPr lang="hu-HU" dirty="0"/>
              <a:t> </a:t>
            </a:r>
            <a:r>
              <a:rPr lang="hu-HU" dirty="0" err="1"/>
              <a:t>cases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once</a:t>
            </a:r>
            <a:r>
              <a:rPr lang="hu-HU" dirty="0"/>
              <a:t>.</a:t>
            </a:r>
          </a:p>
          <a:p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implies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doctor</a:t>
            </a:r>
            <a:r>
              <a:rPr lang="hu-HU" dirty="0"/>
              <a:t> </a:t>
            </a:r>
            <a:r>
              <a:rPr lang="hu-HU" dirty="0" err="1"/>
              <a:t>already</a:t>
            </a:r>
            <a:r>
              <a:rPr lang="hu-HU" dirty="0"/>
              <a:t> </a:t>
            </a:r>
            <a:r>
              <a:rPr lang="hu-HU" dirty="0" err="1"/>
              <a:t>knows</a:t>
            </a:r>
            <a:r>
              <a:rPr lang="hu-HU" dirty="0"/>
              <a:t>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problem</a:t>
            </a:r>
            <a:r>
              <a:rPr lang="hu-HU" dirty="0"/>
              <a:t> </a:t>
            </a:r>
            <a:r>
              <a:rPr lang="hu-HU" dirty="0" err="1"/>
              <a:t>might</a:t>
            </a:r>
            <a:r>
              <a:rPr lang="hu-HU" dirty="0"/>
              <a:t> be: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scans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imaging</a:t>
            </a:r>
            <a:r>
              <a:rPr lang="hu-HU" dirty="0"/>
              <a:t> </a:t>
            </a:r>
            <a:r>
              <a:rPr lang="hu-HU" dirty="0" err="1"/>
              <a:t>device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ML </a:t>
            </a:r>
            <a:r>
              <a:rPr lang="hu-HU" dirty="0" err="1"/>
              <a:t>solution</a:t>
            </a:r>
            <a:r>
              <a:rPr lang="hu-HU" dirty="0"/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inputs</a:t>
            </a:r>
            <a:r>
              <a:rPr lang="hu-HU" dirty="0"/>
              <a:t> </a:t>
            </a:r>
            <a:r>
              <a:rPr lang="hu-HU" dirty="0" err="1"/>
              <a:t>can’t</a:t>
            </a:r>
            <a:r>
              <a:rPr lang="hu-HU" dirty="0"/>
              <a:t> </a:t>
            </a:r>
            <a:r>
              <a:rPr lang="hu-HU" dirty="0" err="1"/>
              <a:t>encode</a:t>
            </a:r>
            <a:r>
              <a:rPr lang="hu-HU" dirty="0"/>
              <a:t>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outputs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represent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actual</a:t>
            </a:r>
            <a:r>
              <a:rPr lang="hu-HU" dirty="0"/>
              <a:t> </a:t>
            </a:r>
            <a:r>
              <a:rPr lang="hu-HU" dirty="0" err="1"/>
              <a:t>problem</a:t>
            </a:r>
            <a:r>
              <a:rPr lang="hu-HU" dirty="0"/>
              <a:t>?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Inbalanced</a:t>
            </a:r>
            <a:r>
              <a:rPr lang="hu-HU" dirty="0"/>
              <a:t> </a:t>
            </a:r>
            <a:r>
              <a:rPr lang="hu-HU" dirty="0" err="1"/>
              <a:t>datasets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inbalanced</a:t>
            </a:r>
            <a:r>
              <a:rPr lang="hu-HU" dirty="0"/>
              <a:t> </a:t>
            </a:r>
            <a:r>
              <a:rPr lang="hu-HU" dirty="0" err="1"/>
              <a:t>costs</a:t>
            </a:r>
            <a:endParaRPr lang="hu-HU" dirty="0"/>
          </a:p>
          <a:p>
            <a:r>
              <a:rPr lang="hu-HU" dirty="0" err="1"/>
              <a:t>Having</a:t>
            </a:r>
            <a:r>
              <a:rPr lang="hu-HU" dirty="0"/>
              <a:t> </a:t>
            </a: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scores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a holdout </a:t>
            </a:r>
            <a:r>
              <a:rPr lang="hu-HU" dirty="0" err="1"/>
              <a:t>set</a:t>
            </a:r>
            <a:r>
              <a:rPr lang="hu-HU" dirty="0"/>
              <a:t>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equate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real</a:t>
            </a:r>
            <a:r>
              <a:rPr lang="hu-HU" dirty="0"/>
              <a:t> life </a:t>
            </a:r>
            <a:r>
              <a:rPr lang="hu-HU" dirty="0" err="1"/>
              <a:t>usefulness</a:t>
            </a:r>
            <a:r>
              <a:rPr lang="hu-HU" dirty="0"/>
              <a:t> (</a:t>
            </a:r>
            <a:r>
              <a:rPr lang="hu-HU" dirty="0" err="1"/>
              <a:t>sensitive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scaling</a:t>
            </a:r>
            <a:r>
              <a:rPr lang="hu-HU" dirty="0"/>
              <a:t> and </a:t>
            </a:r>
            <a:r>
              <a:rPr lang="hu-HU" dirty="0" err="1"/>
              <a:t>movement</a:t>
            </a:r>
            <a:r>
              <a:rPr lang="hu-HU" dirty="0"/>
              <a:t>).</a:t>
            </a:r>
          </a:p>
          <a:p>
            <a:r>
              <a:rPr lang="hu-HU" dirty="0"/>
              <a:t>Andrej </a:t>
            </a:r>
            <a:r>
              <a:rPr lang="hu-HU" dirty="0" err="1"/>
              <a:t>Karpathy</a:t>
            </a:r>
            <a:r>
              <a:rPr lang="hu-HU" dirty="0"/>
              <a:t> – </a:t>
            </a:r>
            <a:r>
              <a:rPr lang="hu-HU" dirty="0" err="1"/>
              <a:t>scrolling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5 </a:t>
            </a:r>
            <a:r>
              <a:rPr lang="hu-HU" dirty="0" err="1"/>
              <a:t>minutes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120 </a:t>
            </a:r>
            <a:r>
              <a:rPr lang="hu-HU" dirty="0" err="1"/>
              <a:t>breeds</a:t>
            </a:r>
            <a:r>
              <a:rPr lang="hu-HU" dirty="0"/>
              <a:t> of </a:t>
            </a:r>
            <a:r>
              <a:rPr lang="hu-HU" dirty="0" err="1"/>
              <a:t>dogs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24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acceptable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hypothesis</a:t>
            </a:r>
            <a:r>
              <a:rPr lang="hu-HU" dirty="0"/>
              <a:t> testing </a:t>
            </a:r>
            <a:r>
              <a:rPr lang="hu-HU" dirty="0" err="1"/>
              <a:t>on</a:t>
            </a:r>
            <a:r>
              <a:rPr lang="hu-HU" dirty="0"/>
              <a:t> n=12 and </a:t>
            </a:r>
            <a:r>
              <a:rPr lang="hu-HU" dirty="0" err="1"/>
              <a:t>above</a:t>
            </a:r>
            <a:r>
              <a:rPr lang="hu-HU" dirty="0"/>
              <a:t>, </a:t>
            </a:r>
            <a:r>
              <a:rPr lang="hu-HU" dirty="0" err="1"/>
              <a:t>however</a:t>
            </a:r>
            <a:r>
              <a:rPr lang="hu-HU" dirty="0"/>
              <a:t> ML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overfit</a:t>
            </a:r>
          </a:p>
          <a:p>
            <a:r>
              <a:rPr lang="hu-HU" dirty="0" err="1"/>
              <a:t>DataScientists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juggle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optimal</a:t>
            </a:r>
            <a:r>
              <a:rPr lang="hu-HU" dirty="0"/>
              <a:t> </a:t>
            </a:r>
            <a:r>
              <a:rPr lang="hu-HU" dirty="0" err="1"/>
              <a:t>bias</a:t>
            </a:r>
            <a:r>
              <a:rPr lang="hu-HU" dirty="0"/>
              <a:t> and </a:t>
            </a:r>
            <a:r>
              <a:rPr lang="hu-HU" dirty="0" err="1"/>
              <a:t>variance</a:t>
            </a: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Data is </a:t>
            </a:r>
            <a:r>
              <a:rPr lang="hu-HU" dirty="0" err="1"/>
              <a:t>never</a:t>
            </a:r>
            <a:r>
              <a:rPr lang="hu-HU" dirty="0"/>
              <a:t> </a:t>
            </a:r>
            <a:r>
              <a:rPr lang="hu-HU" dirty="0" err="1"/>
              <a:t>clean</a:t>
            </a:r>
            <a:r>
              <a:rPr lang="hu-HU" dirty="0"/>
              <a:t> </a:t>
            </a:r>
            <a:r>
              <a:rPr lang="hu-HU" dirty="0" err="1"/>
              <a:t>enough</a:t>
            </a:r>
            <a:r>
              <a:rPr lang="hu-HU" dirty="0"/>
              <a:t> – </a:t>
            </a:r>
            <a:r>
              <a:rPr lang="hu-HU" dirty="0" err="1"/>
              <a:t>administration</a:t>
            </a:r>
            <a:r>
              <a:rPr lang="hu-HU" dirty="0"/>
              <a:t> </a:t>
            </a:r>
            <a:r>
              <a:rPr lang="hu-HU" dirty="0" err="1"/>
              <a:t>might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kinds</a:t>
            </a:r>
            <a:r>
              <a:rPr lang="hu-HU" dirty="0"/>
              <a:t> of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reflect</a:t>
            </a:r>
            <a:r>
              <a:rPr lang="hu-HU" dirty="0"/>
              <a:t> </a:t>
            </a:r>
            <a:r>
              <a:rPr lang="hu-HU" dirty="0" err="1"/>
              <a:t>reality</a:t>
            </a:r>
            <a:endParaRPr lang="hu-HU" dirty="0"/>
          </a:p>
          <a:p>
            <a:r>
              <a:rPr lang="hu-HU" dirty="0"/>
              <a:t>Data </a:t>
            </a:r>
            <a:r>
              <a:rPr lang="hu-HU" dirty="0" err="1"/>
              <a:t>hygene</a:t>
            </a:r>
            <a:r>
              <a:rPr lang="hu-HU" dirty="0"/>
              <a:t> –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ever</a:t>
            </a:r>
            <a:r>
              <a:rPr lang="hu-HU" dirty="0"/>
              <a:t> </a:t>
            </a:r>
            <a:r>
              <a:rPr lang="hu-HU" dirty="0" err="1"/>
              <a:t>seen</a:t>
            </a:r>
            <a:r>
              <a:rPr lang="hu-HU" dirty="0"/>
              <a:t> </a:t>
            </a:r>
            <a:r>
              <a:rPr lang="hu-HU" dirty="0" err="1"/>
              <a:t>clean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is </a:t>
            </a:r>
            <a:r>
              <a:rPr lang="hu-HU" dirty="0" err="1"/>
              <a:t>clean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its</a:t>
            </a:r>
            <a:r>
              <a:rPr lang="hu-HU" dirty="0"/>
              <a:t> </a:t>
            </a:r>
            <a:r>
              <a:rPr lang="hu-HU" dirty="0" err="1"/>
              <a:t>own</a:t>
            </a:r>
            <a:r>
              <a:rPr lang="hu-HU" dirty="0"/>
              <a:t>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2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Biology</a:t>
            </a:r>
            <a:r>
              <a:rPr lang="hu-HU" dirty="0"/>
              <a:t> is </a:t>
            </a:r>
            <a:r>
              <a:rPr lang="hu-HU" dirty="0" err="1"/>
              <a:t>full</a:t>
            </a:r>
            <a:r>
              <a:rPr lang="hu-HU" dirty="0"/>
              <a:t> of </a:t>
            </a:r>
            <a:r>
              <a:rPr lang="hu-HU" dirty="0" err="1"/>
              <a:t>black</a:t>
            </a:r>
            <a:r>
              <a:rPr lang="hu-HU" dirty="0"/>
              <a:t> </a:t>
            </a:r>
            <a:r>
              <a:rPr lang="hu-HU" dirty="0" err="1"/>
              <a:t>box</a:t>
            </a:r>
            <a:r>
              <a:rPr lang="hu-HU" dirty="0"/>
              <a:t> </a:t>
            </a:r>
            <a:r>
              <a:rPr lang="hu-HU" dirty="0" err="1"/>
              <a:t>systems</a:t>
            </a:r>
            <a:r>
              <a:rPr lang="hu-HU" dirty="0"/>
              <a:t> –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SOME </a:t>
            </a:r>
            <a:r>
              <a:rPr lang="hu-HU" dirty="0" err="1"/>
              <a:t>understanding</a:t>
            </a:r>
            <a:r>
              <a:rPr lang="hu-HU" dirty="0"/>
              <a:t> of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cells</a:t>
            </a:r>
            <a:r>
              <a:rPr lang="hu-HU" dirty="0"/>
              <a:t> </a:t>
            </a:r>
            <a:r>
              <a:rPr lang="hu-HU" dirty="0" err="1"/>
              <a:t>work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it’s</a:t>
            </a:r>
            <a:r>
              <a:rPr lang="hu-HU" dirty="0"/>
              <a:t> </a:t>
            </a:r>
            <a:r>
              <a:rPr lang="hu-HU" dirty="0" err="1"/>
              <a:t>interpretable</a:t>
            </a:r>
            <a:r>
              <a:rPr lang="hu-HU" dirty="0"/>
              <a:t> </a:t>
            </a:r>
            <a:r>
              <a:rPr lang="hu-HU" dirty="0" err="1"/>
              <a:t>chances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it’s</a:t>
            </a:r>
            <a:r>
              <a:rPr lang="hu-HU" dirty="0"/>
              <a:t> </a:t>
            </a:r>
            <a:r>
              <a:rPr lang="hu-HU" dirty="0" err="1"/>
              <a:t>useless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Bias</a:t>
            </a:r>
            <a:r>
              <a:rPr lang="hu-HU" dirty="0"/>
              <a:t> is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hidden</a:t>
            </a:r>
            <a:r>
              <a:rPr lang="hu-HU" dirty="0"/>
              <a:t> </a:t>
            </a:r>
            <a:r>
              <a:rPr lang="hu-HU" dirty="0" err="1"/>
              <a:t>antropomorphism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84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problem’s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unrealistic</a:t>
            </a:r>
            <a:r>
              <a:rPr lang="hu-HU" dirty="0"/>
              <a:t> </a:t>
            </a:r>
            <a:r>
              <a:rPr lang="hu-HU" dirty="0" err="1"/>
              <a:t>expectations</a:t>
            </a:r>
            <a:r>
              <a:rPr lang="hu-HU" dirty="0"/>
              <a:t> </a:t>
            </a:r>
            <a:r>
              <a:rPr lang="hu-HU" dirty="0" err="1"/>
              <a:t>towards</a:t>
            </a:r>
            <a:r>
              <a:rPr lang="hu-HU" dirty="0"/>
              <a:t> AI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73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2019 </a:t>
            </a:r>
            <a:r>
              <a:rPr lang="hu-HU" dirty="0" err="1"/>
              <a:t>healthcare</a:t>
            </a:r>
            <a:r>
              <a:rPr lang="hu-HU" dirty="0"/>
              <a:t> </a:t>
            </a:r>
            <a:r>
              <a:rPr lang="hu-HU" dirty="0" err="1"/>
              <a:t>databreaches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setting</a:t>
            </a:r>
            <a:r>
              <a:rPr lang="hu-HU" dirty="0"/>
              <a:t> </a:t>
            </a:r>
            <a:r>
              <a:rPr lang="hu-HU" dirty="0" err="1"/>
              <a:t>records</a:t>
            </a:r>
            <a:endParaRPr lang="hu-HU" dirty="0"/>
          </a:p>
          <a:p>
            <a:r>
              <a:rPr lang="hu-HU" dirty="0" err="1"/>
              <a:t>Doctors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software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communication</a:t>
            </a:r>
            <a:r>
              <a:rPr lang="hu-HU" dirty="0"/>
              <a:t>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don’t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proper</a:t>
            </a:r>
            <a:r>
              <a:rPr lang="hu-HU" dirty="0"/>
              <a:t> </a:t>
            </a:r>
            <a:r>
              <a:rPr lang="hu-HU" dirty="0" err="1"/>
              <a:t>tools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57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Google and Facebook in </a:t>
            </a:r>
            <a:r>
              <a:rPr lang="hu-HU" dirty="0" err="1"/>
              <a:t>social</a:t>
            </a:r>
            <a:r>
              <a:rPr lang="hu-HU" dirty="0"/>
              <a:t> </a:t>
            </a:r>
            <a:r>
              <a:rPr lang="hu-HU" dirty="0" err="1"/>
              <a:t>psychology</a:t>
            </a:r>
            <a:r>
              <a:rPr lang="hu-HU" dirty="0"/>
              <a:t>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76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The more </a:t>
            </a:r>
            <a:r>
              <a:rPr lang="hu-HU" dirty="0" err="1"/>
              <a:t>data</a:t>
            </a:r>
            <a:r>
              <a:rPr lang="hu-HU" dirty="0"/>
              <a:t> is </a:t>
            </a:r>
            <a:r>
              <a:rPr lang="hu-HU" dirty="0" err="1"/>
              <a:t>generated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bigger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making</a:t>
            </a:r>
            <a:r>
              <a:rPr lang="hu-HU" dirty="0"/>
              <a:t> </a:t>
            </a:r>
            <a:r>
              <a:rPr lang="hu-HU" dirty="0" err="1"/>
              <a:t>sense</a:t>
            </a:r>
            <a:r>
              <a:rPr lang="hu-HU" dirty="0"/>
              <a:t> of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. </a:t>
            </a:r>
          </a:p>
          <a:p>
            <a:r>
              <a:rPr lang="hu-HU" dirty="0" err="1"/>
              <a:t>Machine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is </a:t>
            </a:r>
            <a:r>
              <a:rPr lang="hu-HU" dirty="0" err="1"/>
              <a:t>inevitable</a:t>
            </a:r>
            <a:r>
              <a:rPr lang="hu-HU" dirty="0"/>
              <a:t>. </a:t>
            </a: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number</a:t>
            </a:r>
            <a:r>
              <a:rPr lang="hu-HU" dirty="0"/>
              <a:t> of </a:t>
            </a:r>
            <a:r>
              <a:rPr lang="hu-HU" dirty="0" err="1"/>
              <a:t>features</a:t>
            </a:r>
            <a:r>
              <a:rPr lang="hu-HU" dirty="0"/>
              <a:t> and non-</a:t>
            </a:r>
            <a:r>
              <a:rPr lang="hu-HU" dirty="0" err="1"/>
              <a:t>linearity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be </a:t>
            </a:r>
            <a:r>
              <a:rPr lang="hu-HU" dirty="0" err="1"/>
              <a:t>tackled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ML.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42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has </a:t>
            </a:r>
            <a:r>
              <a:rPr lang="hu-HU" dirty="0" err="1"/>
              <a:t>its</a:t>
            </a:r>
            <a:r>
              <a:rPr lang="hu-HU" dirty="0"/>
              <a:t> </a:t>
            </a:r>
            <a:r>
              <a:rPr lang="hu-HU" dirty="0" err="1"/>
              <a:t>own</a:t>
            </a:r>
            <a:r>
              <a:rPr lang="hu-HU" dirty="0"/>
              <a:t> </a:t>
            </a:r>
            <a:r>
              <a:rPr lang="hu-HU" dirty="0" err="1"/>
              <a:t>limitations</a:t>
            </a:r>
            <a:r>
              <a:rPr lang="hu-HU" dirty="0"/>
              <a:t>.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drug</a:t>
            </a:r>
            <a:r>
              <a:rPr lang="hu-HU" dirty="0"/>
              <a:t> has </a:t>
            </a:r>
            <a:r>
              <a:rPr lang="hu-HU" dirty="0" err="1"/>
              <a:t>its</a:t>
            </a:r>
            <a:r>
              <a:rPr lang="hu-HU" dirty="0"/>
              <a:t> </a:t>
            </a:r>
            <a:r>
              <a:rPr lang="hu-HU" dirty="0" err="1"/>
              <a:t>side</a:t>
            </a:r>
            <a:r>
              <a:rPr lang="hu-HU" dirty="0"/>
              <a:t> </a:t>
            </a:r>
            <a:r>
              <a:rPr lang="hu-HU" dirty="0" err="1"/>
              <a:t>effects</a:t>
            </a:r>
            <a:r>
              <a:rPr lang="hu-HU" dirty="0"/>
              <a:t>.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still</a:t>
            </a:r>
            <a:r>
              <a:rPr lang="hu-HU" dirty="0"/>
              <a:t> </a:t>
            </a:r>
            <a:r>
              <a:rPr lang="hu-HU" dirty="0" err="1"/>
              <a:t>prescribe</a:t>
            </a:r>
            <a:r>
              <a:rPr lang="hu-HU" dirty="0"/>
              <a:t> </a:t>
            </a:r>
            <a:r>
              <a:rPr lang="hu-HU" dirty="0" err="1"/>
              <a:t>antibiotics</a:t>
            </a:r>
            <a:r>
              <a:rPr lang="hu-HU" dirty="0"/>
              <a:t> </a:t>
            </a:r>
            <a:r>
              <a:rPr lang="hu-HU" dirty="0" err="1"/>
              <a:t>even</a:t>
            </a:r>
            <a:r>
              <a:rPr lang="hu-HU" dirty="0"/>
              <a:t>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people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allergic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42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agumenting</a:t>
            </a:r>
            <a:r>
              <a:rPr lang="hu-HU" dirty="0"/>
              <a:t> </a:t>
            </a:r>
            <a:r>
              <a:rPr lang="hu-HU" dirty="0" err="1"/>
              <a:t>images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doctors</a:t>
            </a:r>
            <a:r>
              <a:rPr lang="hu-HU" dirty="0"/>
              <a:t>, in </a:t>
            </a:r>
            <a:r>
              <a:rPr lang="hu-HU" dirty="0" err="1"/>
              <a:t>collaboration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a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Medical</a:t>
            </a:r>
            <a:r>
              <a:rPr lang="hu-HU" dirty="0"/>
              <a:t> University</a:t>
            </a:r>
          </a:p>
          <a:p>
            <a:r>
              <a:rPr lang="hu-HU" dirty="0" err="1"/>
              <a:t>Early</a:t>
            </a:r>
            <a:r>
              <a:rPr lang="hu-HU" dirty="0"/>
              <a:t> </a:t>
            </a:r>
            <a:r>
              <a:rPr lang="hu-HU" dirty="0" err="1"/>
              <a:t>next</a:t>
            </a:r>
            <a:r>
              <a:rPr lang="hu-HU" dirty="0"/>
              <a:t> </a:t>
            </a:r>
            <a:r>
              <a:rPr lang="hu-HU" dirty="0" err="1"/>
              <a:t>year</a:t>
            </a:r>
            <a:r>
              <a:rPr lang="hu-HU" dirty="0"/>
              <a:t>, </a:t>
            </a:r>
            <a:r>
              <a:rPr lang="hu-HU" dirty="0" err="1"/>
              <a:t>medical</a:t>
            </a:r>
            <a:r>
              <a:rPr lang="hu-HU" dirty="0"/>
              <a:t> </a:t>
            </a:r>
            <a:r>
              <a:rPr lang="hu-HU" dirty="0" err="1"/>
              <a:t>device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relal</a:t>
            </a:r>
            <a:r>
              <a:rPr lang="hu-HU" dirty="0"/>
              <a:t> </a:t>
            </a:r>
            <a:r>
              <a:rPr lang="hu-HU" dirty="0" err="1"/>
              <a:t>patient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start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6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IF WE WANT TO SEE THE FRUITS OF OUR RESEARCH APPLIED,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2 </a:t>
            </a:r>
            <a:r>
              <a:rPr lang="hu-HU" dirty="0" err="1"/>
              <a:t>things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</a:t>
            </a:r>
            <a:r>
              <a:rPr lang="hu-HU" dirty="0" err="1"/>
              <a:t>consider</a:t>
            </a:r>
            <a:r>
              <a:rPr lang="hu-HU" dirty="0"/>
              <a:t>: 1 2</a:t>
            </a:r>
          </a:p>
          <a:p>
            <a:r>
              <a:rPr lang="hu-HU" dirty="0"/>
              <a:t>The </a:t>
            </a:r>
            <a:r>
              <a:rPr lang="hu-HU" dirty="0" err="1"/>
              <a:t>solution</a:t>
            </a:r>
            <a:r>
              <a:rPr lang="hu-HU" dirty="0"/>
              <a:t> is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educate</a:t>
            </a:r>
            <a:r>
              <a:rPr lang="hu-HU" dirty="0"/>
              <a:t> </a:t>
            </a:r>
            <a:r>
              <a:rPr lang="hu-HU" dirty="0" err="1"/>
              <a:t>people</a:t>
            </a:r>
            <a:r>
              <a:rPr lang="hu-HU" dirty="0"/>
              <a:t> and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findings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clearly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possible</a:t>
            </a:r>
            <a:r>
              <a:rPr lang="hu-HU" dirty="0"/>
              <a:t>. </a:t>
            </a:r>
          </a:p>
          <a:p>
            <a:r>
              <a:rPr lang="hu-HU" dirty="0"/>
              <a:t>I </a:t>
            </a:r>
            <a:r>
              <a:rPr lang="hu-HU" dirty="0" err="1"/>
              <a:t>will</a:t>
            </a:r>
            <a:r>
              <a:rPr lang="hu-HU" dirty="0"/>
              <a:t> show </a:t>
            </a:r>
            <a:r>
              <a:rPr lang="hu-HU" dirty="0" err="1"/>
              <a:t>examples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popular</a:t>
            </a:r>
            <a:r>
              <a:rPr lang="hu-HU" dirty="0"/>
              <a:t> </a:t>
            </a:r>
            <a:r>
              <a:rPr lang="hu-HU" dirty="0" err="1"/>
              <a:t>media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counterproductive</a:t>
            </a:r>
            <a:endParaRPr lang="hu-HU" dirty="0"/>
          </a:p>
          <a:p>
            <a:r>
              <a:rPr lang="hu-HU" dirty="0"/>
              <a:t>2 –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least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now</a:t>
            </a:r>
            <a:r>
              <a:rPr lang="hu-HU" dirty="0"/>
              <a:t>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2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isn’t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: </a:t>
            </a:r>
            <a:r>
              <a:rPr lang="hu-HU" dirty="0" err="1"/>
              <a:t>First</a:t>
            </a:r>
            <a:r>
              <a:rPr lang="hu-HU" dirty="0"/>
              <a:t> AI </a:t>
            </a:r>
            <a:r>
              <a:rPr lang="hu-HU" dirty="0" err="1"/>
              <a:t>winter</a:t>
            </a:r>
            <a:r>
              <a:rPr lang="hu-HU" dirty="0"/>
              <a:t>: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unfulfilled</a:t>
            </a:r>
            <a:r>
              <a:rPr lang="hu-HU" dirty="0"/>
              <a:t> </a:t>
            </a:r>
            <a:r>
              <a:rPr lang="hu-HU" dirty="0" err="1"/>
              <a:t>promises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perceptron</a:t>
            </a:r>
            <a:r>
              <a:rPr lang="hu-HU" dirty="0"/>
              <a:t> (</a:t>
            </a:r>
            <a:r>
              <a:rPr lang="hu-HU" dirty="0" err="1"/>
              <a:t>limits</a:t>
            </a:r>
            <a:r>
              <a:rPr lang="hu-HU" dirty="0"/>
              <a:t> of </a:t>
            </a:r>
            <a:r>
              <a:rPr lang="hu-HU" dirty="0" err="1"/>
              <a:t>its</a:t>
            </a:r>
            <a:r>
              <a:rPr lang="hu-HU" dirty="0"/>
              <a:t> </a:t>
            </a:r>
            <a:r>
              <a:rPr lang="hu-HU" dirty="0" err="1"/>
              <a:t>representational</a:t>
            </a:r>
            <a:r>
              <a:rPr lang="hu-HU" dirty="0"/>
              <a:t> </a:t>
            </a:r>
            <a:r>
              <a:rPr lang="hu-HU" dirty="0" err="1"/>
              <a:t>power</a:t>
            </a:r>
            <a:r>
              <a:rPr lang="hu-HU" dirty="0"/>
              <a:t>)</a:t>
            </a:r>
          </a:p>
          <a:p>
            <a:r>
              <a:rPr lang="hu-HU" dirty="0"/>
              <a:t>AI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rebranded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Expert</a:t>
            </a:r>
            <a:r>
              <a:rPr lang="hu-HU" dirty="0"/>
              <a:t> Systems,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needed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information</a:t>
            </a:r>
            <a:r>
              <a:rPr lang="hu-HU" dirty="0"/>
              <a:t> of </a:t>
            </a:r>
            <a:r>
              <a:rPr lang="hu-HU" dirty="0" err="1"/>
              <a:t>domain</a:t>
            </a:r>
            <a:r>
              <a:rPr lang="hu-HU" dirty="0"/>
              <a:t> </a:t>
            </a:r>
            <a:r>
              <a:rPr lang="hu-HU" dirty="0" err="1"/>
              <a:t>experts</a:t>
            </a:r>
            <a:r>
              <a:rPr lang="hu-HU" dirty="0"/>
              <a:t> – </a:t>
            </a:r>
            <a:r>
              <a:rPr lang="hu-HU" dirty="0" err="1"/>
              <a:t>doctors</a:t>
            </a:r>
            <a:r>
              <a:rPr lang="hu-HU" dirty="0"/>
              <a:t> </a:t>
            </a:r>
            <a:r>
              <a:rPr lang="hu-HU" dirty="0" err="1"/>
              <a:t>were</a:t>
            </a:r>
            <a:r>
              <a:rPr lang="hu-HU" dirty="0"/>
              <a:t> told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soon</a:t>
            </a:r>
            <a:r>
              <a:rPr lang="hu-HU" dirty="0"/>
              <a:t> be </a:t>
            </a:r>
            <a:r>
              <a:rPr lang="hu-HU" dirty="0" err="1"/>
              <a:t>replaced</a:t>
            </a:r>
            <a:endParaRPr lang="hu-HU" dirty="0"/>
          </a:p>
          <a:p>
            <a:r>
              <a:rPr lang="hu-HU" dirty="0" err="1"/>
              <a:t>Problems</a:t>
            </a:r>
            <a:r>
              <a:rPr lang="hu-HU" dirty="0"/>
              <a:t>: </a:t>
            </a:r>
            <a:r>
              <a:rPr lang="hu-HU" dirty="0" err="1"/>
              <a:t>strange</a:t>
            </a:r>
            <a:r>
              <a:rPr lang="hu-HU" dirty="0"/>
              <a:t> </a:t>
            </a:r>
            <a:r>
              <a:rPr lang="hu-HU" dirty="0" err="1"/>
              <a:t>outputs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strange</a:t>
            </a:r>
            <a:r>
              <a:rPr lang="hu-HU" dirty="0"/>
              <a:t> </a:t>
            </a:r>
            <a:r>
              <a:rPr lang="hu-HU" dirty="0" err="1"/>
              <a:t>inputs</a:t>
            </a:r>
            <a:r>
              <a:rPr lang="hu-HU" dirty="0"/>
              <a:t>, </a:t>
            </a:r>
            <a:r>
              <a:rPr lang="hu-HU" dirty="0" err="1"/>
              <a:t>needed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info</a:t>
            </a:r>
            <a:r>
              <a:rPr lang="hu-HU" dirty="0"/>
              <a:t>, and had </a:t>
            </a:r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constantly</a:t>
            </a:r>
            <a:r>
              <a:rPr lang="hu-HU" dirty="0"/>
              <a:t> </a:t>
            </a:r>
            <a:r>
              <a:rPr lang="hu-HU" dirty="0" err="1"/>
              <a:t>updated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44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Infallable</a:t>
            </a:r>
            <a:r>
              <a:rPr lang="hu-HU" dirty="0"/>
              <a:t> AI </a:t>
            </a:r>
            <a:r>
              <a:rPr lang="hu-HU" dirty="0" err="1"/>
              <a:t>doctors</a:t>
            </a:r>
            <a:r>
              <a:rPr lang="hu-HU" dirty="0"/>
              <a:t> </a:t>
            </a:r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better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screening</a:t>
            </a:r>
            <a:r>
              <a:rPr lang="hu-HU" dirty="0"/>
              <a:t> </a:t>
            </a:r>
            <a:r>
              <a:rPr lang="hu-HU" dirty="0" err="1"/>
              <a:t>any</a:t>
            </a:r>
            <a:r>
              <a:rPr lang="hu-HU" dirty="0"/>
              <a:t> </a:t>
            </a:r>
            <a:r>
              <a:rPr lang="hu-HU" dirty="0" err="1"/>
              <a:t>cancer</a:t>
            </a:r>
            <a:r>
              <a:rPr lang="hu-HU" dirty="0"/>
              <a:t> </a:t>
            </a:r>
            <a:r>
              <a:rPr lang="hu-HU" dirty="0" err="1"/>
              <a:t>related</a:t>
            </a:r>
            <a:r>
              <a:rPr lang="hu-HU" dirty="0"/>
              <a:t> image </a:t>
            </a:r>
            <a:r>
              <a:rPr lang="hu-HU" dirty="0" err="1"/>
              <a:t>than</a:t>
            </a:r>
            <a:r>
              <a:rPr lang="hu-HU" dirty="0"/>
              <a:t> most </a:t>
            </a:r>
            <a:r>
              <a:rPr lang="hu-HU" dirty="0" err="1"/>
              <a:t>experts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6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Fearmongering</a:t>
            </a:r>
            <a:r>
              <a:rPr lang="hu-HU" dirty="0"/>
              <a:t> and </a:t>
            </a:r>
            <a:r>
              <a:rPr lang="hu-HU" dirty="0" err="1"/>
              <a:t>antropomorphising</a:t>
            </a:r>
            <a:endParaRPr lang="hu-HU" dirty="0"/>
          </a:p>
          <a:p>
            <a:r>
              <a:rPr lang="hu-HU" dirty="0" err="1"/>
              <a:t>Attracts</a:t>
            </a:r>
            <a:r>
              <a:rPr lang="hu-HU" dirty="0"/>
              <a:t> </a:t>
            </a:r>
            <a:r>
              <a:rPr lang="hu-HU" dirty="0" err="1"/>
              <a:t>clicks</a:t>
            </a:r>
            <a:r>
              <a:rPr lang="hu-HU" dirty="0"/>
              <a:t> and </a:t>
            </a:r>
            <a:r>
              <a:rPr lang="hu-HU" dirty="0" err="1"/>
              <a:t>views</a:t>
            </a:r>
            <a:r>
              <a:rPr lang="hu-HU" dirty="0"/>
              <a:t> online,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makes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harder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technology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spread</a:t>
            </a:r>
            <a:r>
              <a:rPr lang="hu-HU" dirty="0"/>
              <a:t>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don’t</a:t>
            </a:r>
            <a:r>
              <a:rPr lang="hu-HU" dirty="0"/>
              <a:t> </a:t>
            </a:r>
            <a:r>
              <a:rPr lang="hu-HU" dirty="0" err="1"/>
              <a:t>educate</a:t>
            </a:r>
            <a:r>
              <a:rPr lang="hu-HU" dirty="0"/>
              <a:t> </a:t>
            </a:r>
            <a:r>
              <a:rPr lang="hu-HU" dirty="0" err="1"/>
              <a:t>people</a:t>
            </a:r>
            <a:endParaRPr lang="hu-HU" dirty="0"/>
          </a:p>
          <a:p>
            <a:r>
              <a:rPr lang="hu-HU" dirty="0" err="1"/>
              <a:t>Looking</a:t>
            </a:r>
            <a:r>
              <a:rPr lang="hu-HU" dirty="0"/>
              <a:t> back in </a:t>
            </a:r>
            <a:r>
              <a:rPr lang="hu-HU" dirty="0" err="1"/>
              <a:t>history</a:t>
            </a:r>
            <a:r>
              <a:rPr lang="hu-HU" dirty="0"/>
              <a:t>, </a:t>
            </a:r>
            <a:r>
              <a:rPr lang="hu-HU" dirty="0" err="1"/>
              <a:t>each</a:t>
            </a:r>
            <a:r>
              <a:rPr lang="hu-HU" dirty="0"/>
              <a:t> and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technological</a:t>
            </a:r>
            <a:r>
              <a:rPr lang="hu-HU" dirty="0"/>
              <a:t> </a:t>
            </a:r>
            <a:r>
              <a:rPr lang="hu-HU" dirty="0" err="1"/>
              <a:t>revolution</a:t>
            </a:r>
            <a:r>
              <a:rPr lang="hu-HU" dirty="0"/>
              <a:t> </a:t>
            </a:r>
            <a:r>
              <a:rPr lang="hu-HU" dirty="0" err="1"/>
              <a:t>always</a:t>
            </a:r>
            <a:r>
              <a:rPr lang="hu-HU" dirty="0"/>
              <a:t> had </a:t>
            </a:r>
            <a:r>
              <a:rPr lang="hu-HU" dirty="0" err="1"/>
              <a:t>similar</a:t>
            </a:r>
            <a:r>
              <a:rPr lang="hu-HU" dirty="0"/>
              <a:t> </a:t>
            </a:r>
            <a:r>
              <a:rPr lang="hu-HU" dirty="0" err="1"/>
              <a:t>patterns</a:t>
            </a:r>
            <a:r>
              <a:rPr lang="hu-HU" dirty="0"/>
              <a:t>: </a:t>
            </a:r>
            <a:r>
              <a:rPr lang="hu-HU" dirty="0" err="1"/>
              <a:t>worries</a:t>
            </a:r>
            <a:r>
              <a:rPr lang="hu-HU" dirty="0"/>
              <a:t>, </a:t>
            </a:r>
            <a:r>
              <a:rPr lang="hu-HU" dirty="0" err="1"/>
              <a:t>excitement</a:t>
            </a:r>
            <a:r>
              <a:rPr lang="hu-HU" dirty="0"/>
              <a:t>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transformation</a:t>
            </a:r>
            <a:r>
              <a:rPr lang="hu-HU" dirty="0"/>
              <a:t> of </a:t>
            </a:r>
            <a:r>
              <a:rPr lang="hu-HU" dirty="0" err="1"/>
              <a:t>jobs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9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progress</a:t>
            </a:r>
            <a:r>
              <a:rPr lang="hu-HU" dirty="0"/>
              <a:t> is </a:t>
            </a:r>
            <a:r>
              <a:rPr lang="hu-HU" dirty="0" err="1"/>
              <a:t>real</a:t>
            </a:r>
            <a:r>
              <a:rPr lang="hu-HU" dirty="0"/>
              <a:t>, </a:t>
            </a:r>
            <a:r>
              <a:rPr lang="hu-HU" dirty="0" err="1"/>
              <a:t>there</a:t>
            </a:r>
            <a:r>
              <a:rPr lang="hu-HU" dirty="0"/>
              <a:t> is a </a:t>
            </a:r>
            <a:r>
              <a:rPr lang="hu-HU" dirty="0" err="1"/>
              <a:t>lot</a:t>
            </a:r>
            <a:r>
              <a:rPr lang="hu-HU" dirty="0"/>
              <a:t> of </a:t>
            </a:r>
            <a:r>
              <a:rPr lang="hu-HU" dirty="0" err="1"/>
              <a:t>value</a:t>
            </a:r>
            <a:r>
              <a:rPr lang="hu-HU" dirty="0"/>
              <a:t> </a:t>
            </a:r>
            <a:r>
              <a:rPr lang="hu-HU" dirty="0" err="1"/>
              <a:t>generated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machine</a:t>
            </a:r>
            <a:r>
              <a:rPr lang="hu-HU" dirty="0"/>
              <a:t> </a:t>
            </a:r>
            <a:r>
              <a:rPr lang="hu-HU" dirty="0" err="1"/>
              <a:t>learning</a:t>
            </a:r>
            <a:endParaRPr lang="hu-HU" dirty="0"/>
          </a:p>
          <a:p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really</a:t>
            </a:r>
            <a:r>
              <a:rPr lang="hu-HU" dirty="0"/>
              <a:t> </a:t>
            </a:r>
            <a:r>
              <a:rPr lang="hu-HU" dirty="0" err="1"/>
              <a:t>hard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imagine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Google </a:t>
            </a:r>
            <a:r>
              <a:rPr lang="hu-HU" dirty="0" err="1"/>
              <a:t>or</a:t>
            </a:r>
            <a:r>
              <a:rPr lang="hu-HU" dirty="0"/>
              <a:t> Facebook </a:t>
            </a:r>
            <a:r>
              <a:rPr lang="hu-HU" dirty="0" err="1"/>
              <a:t>would</a:t>
            </a:r>
            <a:r>
              <a:rPr lang="hu-HU" dirty="0"/>
              <a:t> stop </a:t>
            </a:r>
            <a:r>
              <a:rPr lang="hu-HU" dirty="0" err="1"/>
              <a:t>using</a:t>
            </a:r>
            <a:r>
              <a:rPr lang="hu-HU" dirty="0"/>
              <a:t> AI</a:t>
            </a:r>
          </a:p>
          <a:p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lay</a:t>
            </a:r>
            <a:r>
              <a:rPr lang="hu-HU" dirty="0"/>
              <a:t> </a:t>
            </a:r>
            <a:r>
              <a:rPr lang="hu-HU" dirty="0" err="1"/>
              <a:t>people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get</a:t>
            </a:r>
            <a:r>
              <a:rPr lang="hu-HU" dirty="0"/>
              <a:t> a </a:t>
            </a:r>
            <a:r>
              <a:rPr lang="hu-HU" dirty="0" err="1"/>
              <a:t>false</a:t>
            </a:r>
            <a:r>
              <a:rPr lang="hu-HU" dirty="0"/>
              <a:t> </a:t>
            </a:r>
            <a:r>
              <a:rPr lang="hu-HU" dirty="0" err="1"/>
              <a:t>impression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technology</a:t>
            </a:r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way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</a:t>
            </a:r>
            <a:r>
              <a:rPr lang="hu-HU" dirty="0" err="1"/>
              <a:t>findings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either</a:t>
            </a:r>
            <a:r>
              <a:rPr lang="hu-HU" dirty="0"/>
              <a:t> </a:t>
            </a:r>
            <a:r>
              <a:rPr lang="hu-HU" dirty="0" err="1"/>
              <a:t>help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hinder</a:t>
            </a:r>
            <a:r>
              <a:rPr lang="hu-HU" dirty="0"/>
              <a:t> </a:t>
            </a:r>
            <a:r>
              <a:rPr lang="hu-HU" dirty="0" err="1"/>
              <a:t>adaptation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long</a:t>
            </a:r>
            <a:r>
              <a:rPr lang="hu-HU" dirty="0"/>
              <a:t> </a:t>
            </a:r>
            <a:r>
              <a:rPr lang="hu-HU" dirty="0" err="1"/>
              <a:t>run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57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Great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headlines</a:t>
            </a:r>
            <a:r>
              <a:rPr lang="hu-HU" dirty="0"/>
              <a:t>, </a:t>
            </a:r>
            <a:r>
              <a:rPr lang="hu-HU" dirty="0" err="1"/>
              <a:t>terrible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discussion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2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Kasparov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beaten </a:t>
            </a:r>
            <a:r>
              <a:rPr lang="hu-HU" dirty="0" err="1"/>
              <a:t>after</a:t>
            </a:r>
            <a:r>
              <a:rPr lang="hu-HU" dirty="0"/>
              <a:t> 50+ </a:t>
            </a:r>
            <a:r>
              <a:rPr lang="hu-HU" dirty="0" err="1"/>
              <a:t>years</a:t>
            </a:r>
            <a:r>
              <a:rPr lang="hu-HU" dirty="0"/>
              <a:t> of </a:t>
            </a:r>
            <a:r>
              <a:rPr lang="hu-HU" dirty="0" err="1"/>
              <a:t>research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joint</a:t>
            </a:r>
            <a:r>
              <a:rPr lang="hu-HU" dirty="0"/>
              <a:t> </a:t>
            </a:r>
            <a:r>
              <a:rPr lang="hu-HU" dirty="0" err="1"/>
              <a:t>effort</a:t>
            </a:r>
            <a:r>
              <a:rPr lang="hu-HU" dirty="0"/>
              <a:t> of </a:t>
            </a:r>
            <a:r>
              <a:rPr lang="hu-HU" dirty="0" err="1"/>
              <a:t>IBM’s</a:t>
            </a:r>
            <a:r>
              <a:rPr lang="hu-HU" dirty="0"/>
              <a:t> </a:t>
            </a:r>
            <a:r>
              <a:rPr lang="hu-HU" dirty="0" err="1"/>
              <a:t>brightest</a:t>
            </a:r>
            <a:r>
              <a:rPr lang="hu-HU" dirty="0"/>
              <a:t> </a:t>
            </a:r>
            <a:r>
              <a:rPr lang="hu-HU" dirty="0" err="1"/>
              <a:t>engineers</a:t>
            </a:r>
            <a:r>
              <a:rPr lang="hu-HU" dirty="0"/>
              <a:t> and </a:t>
            </a:r>
            <a:r>
              <a:rPr lang="hu-HU" dirty="0" err="1"/>
              <a:t>exponential</a:t>
            </a:r>
            <a:r>
              <a:rPr lang="hu-HU" dirty="0"/>
              <a:t> </a:t>
            </a:r>
            <a:r>
              <a:rPr lang="hu-HU" dirty="0" err="1"/>
              <a:t>computational</a:t>
            </a:r>
            <a:r>
              <a:rPr lang="hu-HU" dirty="0"/>
              <a:t> </a:t>
            </a:r>
            <a:r>
              <a:rPr lang="hu-HU" dirty="0" err="1"/>
              <a:t>growth</a:t>
            </a:r>
            <a:r>
              <a:rPr lang="hu-HU" dirty="0"/>
              <a:t>. </a:t>
            </a:r>
          </a:p>
          <a:p>
            <a:r>
              <a:rPr lang="hu-HU" dirty="0"/>
              <a:t>He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beaten Deep </a:t>
            </a:r>
            <a:r>
              <a:rPr lang="hu-HU" dirty="0" err="1"/>
              <a:t>Blue</a:t>
            </a:r>
            <a:r>
              <a:rPr lang="hu-HU" dirty="0"/>
              <a:t> in </a:t>
            </a:r>
            <a:r>
              <a:rPr lang="hu-HU" dirty="0" err="1"/>
              <a:t>any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game,</a:t>
            </a:r>
          </a:p>
          <a:p>
            <a:r>
              <a:rPr lang="hu-HU" dirty="0"/>
              <a:t>He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learn</a:t>
            </a:r>
            <a:r>
              <a:rPr lang="hu-HU" dirty="0"/>
              <a:t> </a:t>
            </a:r>
            <a:r>
              <a:rPr lang="hu-HU" dirty="0" err="1"/>
              <a:t>chess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representations</a:t>
            </a:r>
            <a:r>
              <a:rPr lang="hu-HU" dirty="0"/>
              <a:t>. – again: </a:t>
            </a:r>
            <a:r>
              <a:rPr lang="hu-HU" dirty="0" err="1"/>
              <a:t>narrow</a:t>
            </a:r>
            <a:r>
              <a:rPr lang="hu-HU" dirty="0"/>
              <a:t> </a:t>
            </a:r>
            <a:r>
              <a:rPr lang="hu-HU" dirty="0" err="1"/>
              <a:t>domain</a:t>
            </a:r>
            <a:endParaRPr lang="hu-HU" dirty="0"/>
          </a:p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systems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beat </a:t>
            </a:r>
            <a:r>
              <a:rPr lang="hu-HU" dirty="0" err="1"/>
              <a:t>Kasparov</a:t>
            </a:r>
            <a:r>
              <a:rPr lang="hu-HU" dirty="0"/>
              <a:t> in </a:t>
            </a:r>
            <a:r>
              <a:rPr lang="hu-HU" dirty="0" err="1"/>
              <a:t>chess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can’t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things</a:t>
            </a:r>
            <a:r>
              <a:rPr lang="hu-HU" dirty="0"/>
              <a:t> a 1 </a:t>
            </a:r>
            <a:r>
              <a:rPr lang="hu-HU" dirty="0" err="1"/>
              <a:t>year</a:t>
            </a:r>
            <a:r>
              <a:rPr lang="hu-HU" dirty="0"/>
              <a:t> old baby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. </a:t>
            </a:r>
          </a:p>
          <a:p>
            <a:r>
              <a:rPr lang="hu-HU" dirty="0"/>
              <a:t>„</a:t>
            </a:r>
            <a:r>
              <a:rPr lang="hu-HU" dirty="0" err="1"/>
              <a:t>Buliding</a:t>
            </a:r>
            <a:r>
              <a:rPr lang="hu-HU" dirty="0"/>
              <a:t> </a:t>
            </a:r>
            <a:r>
              <a:rPr lang="hu-HU" dirty="0" err="1"/>
              <a:t>trust</a:t>
            </a:r>
            <a:r>
              <a:rPr lang="hu-HU" dirty="0"/>
              <a:t>” – </a:t>
            </a:r>
            <a:r>
              <a:rPr lang="hu-HU" dirty="0" err="1"/>
              <a:t>people</a:t>
            </a:r>
            <a:r>
              <a:rPr lang="hu-HU" dirty="0"/>
              <a:t> </a:t>
            </a:r>
            <a:r>
              <a:rPr lang="hu-HU" dirty="0" err="1"/>
              <a:t>forgive</a:t>
            </a:r>
            <a:r>
              <a:rPr lang="hu-HU" dirty="0"/>
              <a:t> </a:t>
            </a:r>
            <a:r>
              <a:rPr lang="hu-HU" dirty="0" err="1"/>
              <a:t>humans</a:t>
            </a:r>
            <a:r>
              <a:rPr lang="hu-HU" dirty="0"/>
              <a:t>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AI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wrong</a:t>
            </a:r>
            <a:r>
              <a:rPr lang="hu-HU" dirty="0"/>
              <a:t> </a:t>
            </a:r>
            <a:r>
              <a:rPr lang="hu-HU" dirty="0" err="1"/>
              <a:t>decisions</a:t>
            </a:r>
            <a:r>
              <a:rPr lang="hu-HU" dirty="0"/>
              <a:t> (</a:t>
            </a:r>
            <a:r>
              <a:rPr lang="hu-HU" dirty="0" err="1"/>
              <a:t>thermometer</a:t>
            </a:r>
            <a:r>
              <a:rPr lang="hu-HU" dirty="0"/>
              <a:t>, x-</a:t>
            </a:r>
            <a:r>
              <a:rPr lang="hu-HU" dirty="0" err="1"/>
              <a:t>ray</a:t>
            </a:r>
            <a:r>
              <a:rPr lang="hu-HU" dirty="0"/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6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Simplify</a:t>
            </a:r>
            <a:r>
              <a:rPr lang="hu-HU" dirty="0"/>
              <a:t> &amp; </a:t>
            </a:r>
            <a:r>
              <a:rPr lang="hu-HU" dirty="0" err="1"/>
              <a:t>Frame</a:t>
            </a:r>
            <a:r>
              <a:rPr lang="hu-HU" dirty="0"/>
              <a:t> a </a:t>
            </a:r>
            <a:r>
              <a:rPr lang="hu-HU" dirty="0" err="1"/>
              <a:t>physicians</a:t>
            </a:r>
            <a:r>
              <a:rPr lang="hu-HU" dirty="0"/>
              <a:t> </a:t>
            </a:r>
            <a:r>
              <a:rPr lang="hu-HU" dirty="0" err="1"/>
              <a:t>job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an image </a:t>
            </a:r>
            <a:r>
              <a:rPr lang="hu-HU" dirty="0" err="1"/>
              <a:t>classificaiton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4CD10-7642-4424-A094-0A96B80ECF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8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6912-7C6C-47CA-9BA5-C0859275B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4C20A-80E1-43A3-AB3D-B8E70E83B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A24EB-DC5D-46D4-8933-66D333DCA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56-8EBE-4A6B-A851-21A952355EE0}" type="datetime1">
              <a:rPr lang="hu-HU" smtClean="0"/>
              <a:t>2019. 11. 22.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31DE7-6A17-4BCC-A524-B2A5DE0B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C4A91-CCB9-4A99-8EE0-47A97134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F5-23EC-42C8-A7DE-7FA9FCA796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4660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FF59-7233-4B40-8E07-361C3FB3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82D55-A906-44D7-A73D-4FFB79AA6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F5FCF-A3E0-49E4-9A27-CE246771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56-8EBE-4A6B-A851-21A952355EE0}" type="datetime1">
              <a:rPr lang="hu-HU" smtClean="0"/>
              <a:t>2019. 11. 22.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1425F-D89E-4054-9360-84AE50FC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6B0C9-8EC2-4B21-93ED-244042B1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F5-23EC-42C8-A7DE-7FA9FCA796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9315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8E8B25-F59F-46C7-9568-E85AA6538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A118F-397B-4D40-A232-2918FB54C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9FC1E-92EA-4D1B-8A22-A11A06E4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56-8EBE-4A6B-A851-21A952355EE0}" type="datetime1">
              <a:rPr lang="hu-HU" smtClean="0"/>
              <a:t>2019. 11. 22.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C2ABF-5331-43D9-AFC1-4C0243B0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0AD64-FC1A-40D8-95F2-A6A8D68E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F5-23EC-42C8-A7DE-7FA9FCA796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312951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9DAE-AE45-4E45-9EC8-B91436E4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0234-8C7D-465A-84D4-7AFC4064F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5CCE8-E2BA-4C06-A12A-43969984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56-8EBE-4A6B-A851-21A952355EE0}" type="datetime1">
              <a:rPr lang="hu-HU" smtClean="0"/>
              <a:t>2019. 11. 22.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A1D7D-AF32-402F-91B0-6E8BD1E6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31A67-198D-4574-ACA9-A765E586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F5-23EC-42C8-A7DE-7FA9FCA796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89763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77A3-9DAD-4CD4-BDE5-7646396F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1A27-CBCC-4945-9698-5531BED3A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CB9C9-5C6C-4EF0-9CD1-E0255161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56-8EBE-4A6B-A851-21A952355EE0}" type="datetime1">
              <a:rPr lang="hu-HU" smtClean="0"/>
              <a:t>2019. 11. 22.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E2A2D-CE7B-4173-A0A6-F39E8A610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FB199-03DB-41C9-82D1-B74DFEE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F5-23EC-42C8-A7DE-7FA9FCA796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636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01D3-57EE-46D6-A739-D2DB5DFD1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FF562-9DCC-4AC0-A918-1D518BA37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764F0-34AD-4EB5-ADDE-E08318F10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7524F-7D17-40DB-876E-39FAFDC8A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56-8EBE-4A6B-A851-21A952355EE0}" type="datetime1">
              <a:rPr lang="hu-HU" smtClean="0"/>
              <a:t>2019. 11. 22.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45FFC-D370-463D-8C82-906366CC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399F9-A830-4C41-BC67-2DEADF80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F5-23EC-42C8-A7DE-7FA9FCA796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34692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E6FC-F4AE-4FCE-94EA-225553F3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2B752-BA9F-49DE-91D6-2667D304D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84A93-9FD8-495D-A1B4-0F38FA3C6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828F7-6676-474A-8156-980A67385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D9EE-B86B-4EB1-A28A-00EC8E354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10A2C-9AEE-4883-83CC-FFA8739D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56-8EBE-4A6B-A851-21A952355EE0}" type="datetime1">
              <a:rPr lang="hu-HU" smtClean="0"/>
              <a:t>2019. 11. 22.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C19E8-D360-4DB6-9915-BC35583E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051D5-4677-47AE-BA88-4899CC01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F5-23EC-42C8-A7DE-7FA9FCA796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56798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CC12-0F72-4F02-9444-3404CE0B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72B23-EFE1-4C27-A271-9F1990E5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56-8EBE-4A6B-A851-21A952355EE0}" type="datetime1">
              <a:rPr lang="hu-HU" smtClean="0"/>
              <a:t>2019. 11. 22.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735D2-A39C-41EE-B72D-2B4D047A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11E1E-ABD5-4F49-BB53-1B5F698D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F5-23EC-42C8-A7DE-7FA9FCA796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71071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A228EE-E071-4792-BEB0-AE8D4860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56-8EBE-4A6B-A851-21A952355EE0}" type="datetime1">
              <a:rPr lang="hu-HU" smtClean="0"/>
              <a:t>2019. 11. 22.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50084-1E11-4CB8-A0C2-91F4CF04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AE4A4-6B2B-489E-A337-0BE5A2F5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F5-23EC-42C8-A7DE-7FA9FCA796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30056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D5B64-06BD-47E7-ABF4-51B8EC7D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EA31C-99A3-4321-AA89-CF3E8A819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AFF00-DB74-40BD-A07C-1B590BAEE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96505-C6BB-4256-AFD0-49DD35DB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56-8EBE-4A6B-A851-21A952355EE0}" type="datetime1">
              <a:rPr lang="hu-HU" smtClean="0"/>
              <a:t>2019. 11. 22.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2D62A-E1A2-4049-BA06-C7FEC642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E6EE7-D000-4A4F-85B1-EF66D38B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F5-23EC-42C8-A7DE-7FA9FCA796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6179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E9C9-B2DB-41B6-A806-666408E12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69EFE-0F80-4FF8-A47A-060A2CAC4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6F13E-4EAD-4289-A449-EE2AC2195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0B9FC-8D49-461A-9E2A-4287B58C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56-8EBE-4A6B-A851-21A952355EE0}" type="datetime1">
              <a:rPr lang="hu-HU" smtClean="0"/>
              <a:t>2019. 11. 22.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82E4A-4EC5-4767-9427-41016AFF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24FD0-C933-4014-9479-4F781B44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F5-23EC-42C8-A7DE-7FA9FCA796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07985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B7BFBF-C81A-4CE1-A6B3-E34B5E91A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AC020-5A97-4F2C-BF5D-C76FA63A9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C3C73-17FD-40F9-8F7D-77237671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20156-8EBE-4A6B-A851-21A952355EE0}" type="datetime1">
              <a:rPr lang="hu-HU" smtClean="0"/>
              <a:t>2019. 11. 22.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8B891-564D-4558-A2E3-820F7E9E6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30B2A-B6AD-4BDD-B60A-AE3D8B18B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15F5-23EC-42C8-A7DE-7FA9FCA796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85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390426" y="2151727"/>
            <a:ext cx="39677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exa Heavy" panose="02000000000000000000" pitchFamily="50" charset="-18"/>
              </a:rPr>
              <a:t>Hindrances to adaptation of Machine Learning in Healthcare</a:t>
            </a:r>
            <a:endParaRPr lang="hu-HU" sz="4000" b="1" dirty="0">
              <a:solidFill>
                <a:schemeClr val="tx1">
                  <a:lumMod val="85000"/>
                  <a:lumOff val="15000"/>
                </a:schemeClr>
              </a:solidFill>
              <a:latin typeface="Nexa Heavy" panose="02000000000000000000" pitchFamily="50" charset="-18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A073CFD-FD03-489A-B580-1638A15846D5}"/>
              </a:ext>
            </a:extLst>
          </p:cNvPr>
          <p:cNvSpPr txBox="1"/>
          <p:nvPr/>
        </p:nvSpPr>
        <p:spPr>
          <a:xfrm flipH="1">
            <a:off x="2322609" y="5554980"/>
            <a:ext cx="7546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2400" b="1" dirty="0">
                <a:solidFill>
                  <a:srgbClr val="1F3B4E"/>
                </a:solidFill>
              </a:rPr>
              <a:t>Richard Nagyfi</a:t>
            </a:r>
          </a:p>
          <a:p>
            <a:pPr lvl="0" algn="ctr"/>
            <a:r>
              <a:rPr lang="hu-HU" sz="2400" dirty="0" err="1">
                <a:solidFill>
                  <a:srgbClr val="2EB1E7"/>
                </a:solidFill>
              </a:rPr>
              <a:t>richard</a:t>
            </a:r>
            <a:r>
              <a:rPr lang="en-US" sz="2400" dirty="0">
                <a:solidFill>
                  <a:srgbClr val="2EB1E7"/>
                </a:solidFill>
              </a:rPr>
              <a:t>@cursorinsight.com</a:t>
            </a:r>
          </a:p>
        </p:txBody>
      </p:sp>
    </p:spTree>
    <p:extLst>
      <p:ext uri="{BB962C8B-B14F-4D97-AF65-F5344CB8AC3E}">
        <p14:creationId xmlns:p14="http://schemas.microsoft.com/office/powerpoint/2010/main" val="177132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5832" y="552275"/>
            <a:ext cx="1122033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The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limitations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of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Machine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Learning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models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should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be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made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clear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742950" indent="-742950">
              <a:buAutoNum type="arabicPeriod"/>
            </a:pPr>
            <a:endParaRPr lang="hu-HU" sz="40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742950" indent="-742950">
              <a:buAutoNum type="arabicPeriod"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algn="ctr"/>
            <a:r>
              <a:rPr lang="hu-HU" sz="5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Medicine</a:t>
            </a:r>
            <a:r>
              <a:rPr lang="hu-HU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is </a:t>
            </a:r>
            <a:r>
              <a:rPr lang="hu-HU" sz="5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not</a:t>
            </a:r>
            <a:r>
              <a:rPr lang="hu-HU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a </a:t>
            </a:r>
            <a:r>
              <a:rPr lang="hu-HU" sz="5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classification</a:t>
            </a:r>
            <a:r>
              <a:rPr lang="hu-HU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5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problem</a:t>
            </a:r>
            <a:endParaRPr lang="hu-HU" sz="52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algn="ctr"/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„AI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will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take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most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jobs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”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069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EC367-28FF-4A3B-9F2D-5E2D9D64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40780"/>
            <a:ext cx="2743200" cy="365125"/>
          </a:xfrm>
        </p:spPr>
        <p:txBody>
          <a:bodyPr/>
          <a:lstStyle/>
          <a:p>
            <a:pPr algn="ctr"/>
            <a:fld id="{386C15F5-23EC-42C8-A7DE-7FA9FCA79618}" type="slidenum">
              <a:rPr lang="hu-HU" sz="1800" b="1" smtClean="0">
                <a:solidFill>
                  <a:srgbClr val="2EB1E7"/>
                </a:solidFill>
              </a:rPr>
              <a:pPr algn="ctr"/>
              <a:t>11</a:t>
            </a:fld>
            <a:endParaRPr lang="hu-HU" sz="1800" b="1" dirty="0">
              <a:solidFill>
                <a:srgbClr val="2EB1E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1778D-2BCC-45DB-8EB6-117EEEA8714C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1F3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8B02043-B7D6-4CEB-86CE-DF66715118F3}"/>
              </a:ext>
            </a:extLst>
          </p:cNvPr>
          <p:cNvSpPr txBox="1"/>
          <p:nvPr/>
        </p:nvSpPr>
        <p:spPr>
          <a:xfrm>
            <a:off x="276446" y="252095"/>
            <a:ext cx="1138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chemeClr val="bg1"/>
                </a:solidFill>
              </a:rPr>
              <a:t>Classificaiton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within</a:t>
            </a:r>
            <a:r>
              <a:rPr lang="hu-HU" sz="3600" b="1" dirty="0">
                <a:solidFill>
                  <a:schemeClr val="bg1"/>
                </a:solidFill>
              </a:rPr>
              <a:t> a </a:t>
            </a:r>
            <a:r>
              <a:rPr lang="hu-HU" sz="3600" b="1" dirty="0" err="1">
                <a:solidFill>
                  <a:schemeClr val="bg1"/>
                </a:solidFill>
              </a:rPr>
              <a:t>narrow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domain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Image result for convolutional neural network&quot;">
            <a:extLst>
              <a:ext uri="{FF2B5EF4-FFF2-40B4-BE49-F238E27FC236}">
                <a16:creationId xmlns:a16="http://schemas.microsoft.com/office/drawing/2014/main" id="{408E1559-8969-45DA-833F-2E5BCB713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"/>
          <a:stretch/>
        </p:blipFill>
        <p:spPr bwMode="auto">
          <a:xfrm>
            <a:off x="0" y="1200329"/>
            <a:ext cx="12192000" cy="63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30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5832" y="552276"/>
            <a:ext cx="112203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The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limitations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of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Machine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Learning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models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should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be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made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clear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742950" indent="-742950">
              <a:buAutoNum type="arabicPeriod"/>
            </a:pP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742950" indent="-742950">
              <a:buAutoNum type="arabicPeriod"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algn="ctr"/>
            <a:r>
              <a:rPr lang="hu-HU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Misleading</a:t>
            </a:r>
            <a:r>
              <a:rPr lang="hu-H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evaluation</a:t>
            </a:r>
            <a:r>
              <a:rPr lang="hu-H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metrics</a:t>
            </a:r>
            <a:endParaRPr lang="hu-HU" sz="60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algn="ctr"/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„AI has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outcompeted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humans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with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99%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accuracy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”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2739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EC367-28FF-4A3B-9F2D-5E2D9D64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40780"/>
            <a:ext cx="2743200" cy="365125"/>
          </a:xfrm>
        </p:spPr>
        <p:txBody>
          <a:bodyPr/>
          <a:lstStyle/>
          <a:p>
            <a:pPr algn="ctr"/>
            <a:fld id="{386C15F5-23EC-42C8-A7DE-7FA9FCA79618}" type="slidenum">
              <a:rPr lang="hu-HU" sz="1800" b="1" smtClean="0">
                <a:solidFill>
                  <a:srgbClr val="2EB1E7"/>
                </a:solidFill>
              </a:rPr>
              <a:pPr algn="ctr"/>
              <a:t>13</a:t>
            </a:fld>
            <a:endParaRPr lang="hu-HU" sz="1800" b="1" dirty="0">
              <a:solidFill>
                <a:srgbClr val="2EB1E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1778D-2BCC-45DB-8EB6-117EEEA8714C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1F3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8B02043-B7D6-4CEB-86CE-DF66715118F3}"/>
              </a:ext>
            </a:extLst>
          </p:cNvPr>
          <p:cNvSpPr txBox="1"/>
          <p:nvPr/>
        </p:nvSpPr>
        <p:spPr>
          <a:xfrm>
            <a:off x="276446" y="252095"/>
            <a:ext cx="1138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chemeClr val="bg1"/>
                </a:solidFill>
              </a:rPr>
              <a:t>Single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score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for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accuracy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C43270C-C376-446A-8F35-97911099A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242" y="1244053"/>
            <a:ext cx="17273683" cy="561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95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5832" y="602517"/>
            <a:ext cx="1122033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The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limitations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of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Machine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Learning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models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should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be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made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clear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742950" indent="-742950">
              <a:buAutoNum type="arabicPeriod"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algn="ctr"/>
            <a:r>
              <a:rPr lang="hu-HU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Not</a:t>
            </a:r>
            <a:r>
              <a:rPr lang="hu-H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enough</a:t>
            </a:r>
            <a:r>
              <a:rPr lang="hu-H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data</a:t>
            </a:r>
            <a:endParaRPr lang="hu-HU" sz="60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algn="ctr"/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„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Unlimited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BigData is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the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new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oil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”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75753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ok a következőre: small sample size healthcare&quot;">
            <a:extLst>
              <a:ext uri="{FF2B5EF4-FFF2-40B4-BE49-F238E27FC236}">
                <a16:creationId xmlns:a16="http://schemas.microsoft.com/office/drawing/2014/main" id="{336D7665-AA2F-4A84-92B3-44FCC7DBB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8"/>
          <a:stretch/>
        </p:blipFill>
        <p:spPr bwMode="auto">
          <a:xfrm>
            <a:off x="0" y="1115486"/>
            <a:ext cx="4624989" cy="56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EC367-28FF-4A3B-9F2D-5E2D9D64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40780"/>
            <a:ext cx="2743200" cy="365125"/>
          </a:xfrm>
        </p:spPr>
        <p:txBody>
          <a:bodyPr/>
          <a:lstStyle/>
          <a:p>
            <a:pPr algn="ctr"/>
            <a:fld id="{386C15F5-23EC-42C8-A7DE-7FA9FCA79618}" type="slidenum">
              <a:rPr lang="hu-HU" sz="1800" b="1" smtClean="0">
                <a:solidFill>
                  <a:srgbClr val="2EB1E7"/>
                </a:solidFill>
              </a:rPr>
              <a:pPr algn="ctr"/>
              <a:t>15</a:t>
            </a:fld>
            <a:endParaRPr lang="hu-HU" sz="1800" b="1" dirty="0">
              <a:solidFill>
                <a:srgbClr val="2EB1E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1778D-2BCC-45DB-8EB6-117EEEA8714C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1F3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8B02043-B7D6-4CEB-86CE-DF66715118F3}"/>
              </a:ext>
            </a:extLst>
          </p:cNvPr>
          <p:cNvSpPr txBox="1"/>
          <p:nvPr/>
        </p:nvSpPr>
        <p:spPr>
          <a:xfrm>
            <a:off x="276446" y="252095"/>
            <a:ext cx="1138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chemeClr val="bg1"/>
                </a:solidFill>
              </a:rPr>
              <a:t>Sample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sizes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are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often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too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small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for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Machine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Learning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88D17B0-472C-4D92-818E-FFA869B97E32}"/>
              </a:ext>
            </a:extLst>
          </p:cNvPr>
          <p:cNvSpPr/>
          <p:nvPr/>
        </p:nvSpPr>
        <p:spPr>
          <a:xfrm>
            <a:off x="4979005" y="1536174"/>
            <a:ext cx="66872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Sample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sizes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are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often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too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small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for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Machine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Learning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models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Data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cleaning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and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preprocessing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take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time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, and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involve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domain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knowledge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Not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enough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examples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for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rare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diseases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9819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5832" y="602517"/>
            <a:ext cx="1122033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The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limitations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of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Machine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Learning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models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should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be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made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clear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742950" indent="-742950">
              <a:buAutoNum type="arabicPeriod"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algn="ctr"/>
            <a:r>
              <a:rPr lang="hu-HU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Lack</a:t>
            </a:r>
            <a:r>
              <a:rPr lang="hu-H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of </a:t>
            </a:r>
            <a:r>
              <a:rPr lang="hu-HU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transparency</a:t>
            </a:r>
            <a:endParaRPr lang="hu-HU" sz="60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algn="ctr"/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„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Even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scientists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can’t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explain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AI’s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decisions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”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8883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EC367-28FF-4A3B-9F2D-5E2D9D64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40780"/>
            <a:ext cx="2743200" cy="365125"/>
          </a:xfrm>
        </p:spPr>
        <p:txBody>
          <a:bodyPr/>
          <a:lstStyle/>
          <a:p>
            <a:pPr algn="ctr"/>
            <a:fld id="{386C15F5-23EC-42C8-A7DE-7FA9FCA79618}" type="slidenum">
              <a:rPr lang="hu-HU" sz="1800" b="1" smtClean="0">
                <a:solidFill>
                  <a:srgbClr val="2EB1E7"/>
                </a:solidFill>
              </a:rPr>
              <a:pPr algn="ctr"/>
              <a:t>17</a:t>
            </a:fld>
            <a:endParaRPr lang="hu-HU" sz="1800" b="1" dirty="0">
              <a:solidFill>
                <a:srgbClr val="2EB1E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1778D-2BCC-45DB-8EB6-117EEEA8714C}"/>
              </a:ext>
            </a:extLst>
          </p:cNvPr>
          <p:cNvSpPr/>
          <p:nvPr/>
        </p:nvSpPr>
        <p:spPr>
          <a:xfrm>
            <a:off x="0" y="-25647"/>
            <a:ext cx="12192000" cy="1200329"/>
          </a:xfrm>
          <a:prstGeom prst="rect">
            <a:avLst/>
          </a:prstGeom>
          <a:solidFill>
            <a:srgbClr val="1F3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8B02043-B7D6-4CEB-86CE-DF66715118F3}"/>
              </a:ext>
            </a:extLst>
          </p:cNvPr>
          <p:cNvSpPr txBox="1"/>
          <p:nvPr/>
        </p:nvSpPr>
        <p:spPr>
          <a:xfrm>
            <a:off x="276446" y="252095"/>
            <a:ext cx="1138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Black </a:t>
            </a:r>
            <a:r>
              <a:rPr lang="hu-HU" sz="3600" b="1" dirty="0" err="1">
                <a:solidFill>
                  <a:schemeClr val="bg1"/>
                </a:solidFill>
              </a:rPr>
              <a:t>Box</a:t>
            </a:r>
            <a:r>
              <a:rPr lang="hu-HU" sz="3600" b="1" dirty="0">
                <a:solidFill>
                  <a:schemeClr val="bg1"/>
                </a:solidFill>
              </a:rPr>
              <a:t> Systems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88D17B0-472C-4D92-818E-FFA869B97E32}"/>
              </a:ext>
            </a:extLst>
          </p:cNvPr>
          <p:cNvSpPr/>
          <p:nvPr/>
        </p:nvSpPr>
        <p:spPr>
          <a:xfrm>
            <a:off x="6792039" y="1599235"/>
            <a:ext cx="6687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Lack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of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interpretability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Randomization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Bias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in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datasets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</p:txBody>
      </p:sp>
      <p:pic>
        <p:nvPicPr>
          <p:cNvPr id="3074" name="Picture 2" descr="Képtalálat a következőre: „food both cause and cure cancer”">
            <a:extLst>
              <a:ext uri="{FF2B5EF4-FFF2-40B4-BE49-F238E27FC236}">
                <a16:creationId xmlns:a16="http://schemas.microsoft.com/office/drawing/2014/main" id="{D06857EB-0215-4803-99F4-0C245FD0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214"/>
            <a:ext cx="6479628" cy="55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3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5832" y="1902147"/>
            <a:ext cx="112203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742950" indent="-742950">
              <a:buAutoNum type="arabicPeriod" startAt="2"/>
            </a:pP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Machine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Learning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may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be re-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branded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as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a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diagnostic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tool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based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on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patient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data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742950" indent="-742950">
              <a:buAutoNum type="arabicPeriod" startAt="2"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70087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EC367-28FF-4A3B-9F2D-5E2D9D64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40780"/>
            <a:ext cx="2743200" cy="365125"/>
          </a:xfrm>
        </p:spPr>
        <p:txBody>
          <a:bodyPr/>
          <a:lstStyle/>
          <a:p>
            <a:pPr algn="ctr"/>
            <a:fld id="{386C15F5-23EC-42C8-A7DE-7FA9FCA79618}" type="slidenum">
              <a:rPr lang="hu-HU" sz="1800" b="1" smtClean="0">
                <a:solidFill>
                  <a:srgbClr val="2EB1E7"/>
                </a:solidFill>
              </a:rPr>
              <a:pPr algn="ctr"/>
              <a:t>19</a:t>
            </a:fld>
            <a:endParaRPr lang="hu-HU" sz="1800" b="1" dirty="0">
              <a:solidFill>
                <a:srgbClr val="2EB1E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1778D-2BCC-45DB-8EB6-117EEEA8714C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1F3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8B02043-B7D6-4CEB-86CE-DF66715118F3}"/>
              </a:ext>
            </a:extLst>
          </p:cNvPr>
          <p:cNvSpPr txBox="1"/>
          <p:nvPr/>
        </p:nvSpPr>
        <p:spPr>
          <a:xfrm>
            <a:off x="276446" y="252095"/>
            <a:ext cx="1138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chemeClr val="bg1"/>
                </a:solidFill>
              </a:rPr>
              <a:t>Create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the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groundwork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for</a:t>
            </a:r>
            <a:r>
              <a:rPr lang="hu-HU" sz="3600" b="1" dirty="0">
                <a:solidFill>
                  <a:schemeClr val="bg1"/>
                </a:solidFill>
              </a:rPr>
              <a:t> AI </a:t>
            </a:r>
            <a:r>
              <a:rPr lang="hu-HU" sz="3600" b="1" dirty="0" err="1">
                <a:solidFill>
                  <a:schemeClr val="bg1"/>
                </a:solidFill>
              </a:rPr>
              <a:t>first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F4094081-13A2-4181-AF9E-C71DE4326089}"/>
              </a:ext>
            </a:extLst>
          </p:cNvPr>
          <p:cNvGrpSpPr/>
          <p:nvPr/>
        </p:nvGrpSpPr>
        <p:grpSpPr>
          <a:xfrm>
            <a:off x="0" y="1213585"/>
            <a:ext cx="4685099" cy="6196210"/>
            <a:chOff x="0" y="1200329"/>
            <a:chExt cx="4459037" cy="6146402"/>
          </a:xfrm>
        </p:grpSpPr>
        <p:pic>
          <p:nvPicPr>
            <p:cNvPr id="2062" name="Picture 14" descr="healthcare malware">
              <a:extLst>
                <a:ext uri="{FF2B5EF4-FFF2-40B4-BE49-F238E27FC236}">
                  <a16:creationId xmlns:a16="http://schemas.microsoft.com/office/drawing/2014/main" id="{70C4AC6B-5E6E-48C9-8621-3D7D399622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500"/>
            <a:stretch/>
          </p:blipFill>
          <p:spPr bwMode="auto">
            <a:xfrm>
              <a:off x="0" y="1200329"/>
              <a:ext cx="3657600" cy="6146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healthcare malware">
              <a:extLst>
                <a:ext uri="{FF2B5EF4-FFF2-40B4-BE49-F238E27FC236}">
                  <a16:creationId xmlns:a16="http://schemas.microsoft.com/office/drawing/2014/main" id="{41B88C62-FC12-4F1F-819D-C6F726A29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06"/>
            <a:stretch/>
          </p:blipFill>
          <p:spPr bwMode="auto">
            <a:xfrm>
              <a:off x="1466193" y="1200329"/>
              <a:ext cx="2992844" cy="6146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0" name="Picture 12" descr="Képtalálat a következőre: „data breach healthcare 2019”">
            <a:extLst>
              <a:ext uri="{FF2B5EF4-FFF2-40B4-BE49-F238E27FC236}">
                <a16:creationId xmlns:a16="http://schemas.microsoft.com/office/drawing/2014/main" id="{2E95A630-942F-460E-948F-CE05EDAA6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99" y="1216095"/>
            <a:ext cx="7506901" cy="564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0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i doctor&quot;">
            <a:extLst>
              <a:ext uri="{FF2B5EF4-FFF2-40B4-BE49-F238E27FC236}">
                <a16:creationId xmlns:a16="http://schemas.microsoft.com/office/drawing/2014/main" id="{7F3DCDB6-4FCC-4DA2-B9D5-804E0696E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294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6331B4B-05A8-4809-8C64-E9B3A408EE2F}"/>
              </a:ext>
            </a:extLst>
          </p:cNvPr>
          <p:cNvSpPr txBox="1"/>
          <p:nvPr/>
        </p:nvSpPr>
        <p:spPr>
          <a:xfrm>
            <a:off x="878642" y="2497976"/>
            <a:ext cx="104347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500" b="1" dirty="0">
                <a:solidFill>
                  <a:schemeClr val="bg1"/>
                </a:solidFill>
                <a:highlight>
                  <a:srgbClr val="000000"/>
                </a:highlight>
              </a:rPr>
              <a:t>OVER-HYPING AI</a:t>
            </a:r>
          </a:p>
        </p:txBody>
      </p:sp>
    </p:spTree>
    <p:extLst>
      <p:ext uri="{BB962C8B-B14F-4D97-AF65-F5344CB8AC3E}">
        <p14:creationId xmlns:p14="http://schemas.microsoft.com/office/powerpoint/2010/main" val="3378335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EC367-28FF-4A3B-9F2D-5E2D9D64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40780"/>
            <a:ext cx="2743200" cy="365125"/>
          </a:xfrm>
        </p:spPr>
        <p:txBody>
          <a:bodyPr/>
          <a:lstStyle/>
          <a:p>
            <a:pPr algn="ctr"/>
            <a:fld id="{386C15F5-23EC-42C8-A7DE-7FA9FCA79618}" type="slidenum">
              <a:rPr lang="hu-HU" sz="1800" b="1" smtClean="0">
                <a:solidFill>
                  <a:srgbClr val="2EB1E7"/>
                </a:solidFill>
              </a:rPr>
              <a:pPr algn="ctr"/>
              <a:t>20</a:t>
            </a:fld>
            <a:endParaRPr lang="hu-HU" sz="1800" b="1" dirty="0">
              <a:solidFill>
                <a:srgbClr val="2EB1E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1778D-2BCC-45DB-8EB6-117EEEA8714C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1F3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8B02043-B7D6-4CEB-86CE-DF66715118F3}"/>
              </a:ext>
            </a:extLst>
          </p:cNvPr>
          <p:cNvSpPr txBox="1"/>
          <p:nvPr/>
        </p:nvSpPr>
        <p:spPr>
          <a:xfrm>
            <a:off x="276446" y="252095"/>
            <a:ext cx="1138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chemeClr val="bg1"/>
                </a:solidFill>
              </a:rPr>
              <a:t>Explaining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that</a:t>
            </a:r>
            <a:r>
              <a:rPr lang="hu-HU" sz="3600" b="1" dirty="0">
                <a:solidFill>
                  <a:schemeClr val="bg1"/>
                </a:solidFill>
              </a:rPr>
              <a:t> „AI” is </a:t>
            </a:r>
            <a:r>
              <a:rPr lang="hu-HU" sz="3600" b="1" dirty="0" err="1">
                <a:solidFill>
                  <a:schemeClr val="bg1"/>
                </a:solidFill>
              </a:rPr>
              <a:t>already</a:t>
            </a:r>
            <a:r>
              <a:rPr lang="hu-HU" sz="3600" b="1" dirty="0">
                <a:solidFill>
                  <a:schemeClr val="bg1"/>
                </a:solidFill>
              </a:rPr>
              <a:t> part of </a:t>
            </a:r>
            <a:r>
              <a:rPr lang="hu-HU" sz="3600" b="1" dirty="0" err="1">
                <a:solidFill>
                  <a:schemeClr val="bg1"/>
                </a:solidFill>
              </a:rPr>
              <a:t>Healthcare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Képtalálatok a következőre: gps paramdeic&quot;">
            <a:extLst>
              <a:ext uri="{FF2B5EF4-FFF2-40B4-BE49-F238E27FC236}">
                <a16:creationId xmlns:a16="http://schemas.microsoft.com/office/drawing/2014/main" id="{CE25DCB2-46EC-46C9-AF8D-93DAB4B47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103" y="1192760"/>
            <a:ext cx="10071538" cy="566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éptalálatok a következőre: mr imaging&quot;">
            <a:extLst>
              <a:ext uri="{FF2B5EF4-FFF2-40B4-BE49-F238E27FC236}">
                <a16:creationId xmlns:a16="http://schemas.microsoft.com/office/drawing/2014/main" id="{5CB97CB4-869A-4B40-A876-90E5705A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31" y="1200329"/>
            <a:ext cx="9004174" cy="583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11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EC367-28FF-4A3B-9F2D-5E2D9D64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40780"/>
            <a:ext cx="2743200" cy="365125"/>
          </a:xfrm>
        </p:spPr>
        <p:txBody>
          <a:bodyPr/>
          <a:lstStyle/>
          <a:p>
            <a:pPr algn="ctr"/>
            <a:fld id="{386C15F5-23EC-42C8-A7DE-7FA9FCA79618}" type="slidenum">
              <a:rPr lang="hu-HU" sz="1800" b="1" smtClean="0">
                <a:solidFill>
                  <a:srgbClr val="2EB1E7"/>
                </a:solidFill>
              </a:rPr>
              <a:pPr algn="ctr"/>
              <a:t>21</a:t>
            </a:fld>
            <a:endParaRPr lang="hu-HU" sz="1800" b="1" dirty="0">
              <a:solidFill>
                <a:srgbClr val="2EB1E7"/>
              </a:solidFill>
            </a:endParaRPr>
          </a:p>
        </p:txBody>
      </p:sp>
      <p:pic>
        <p:nvPicPr>
          <p:cNvPr id="10242" name="Picture 2" descr="Image result for deep learning brain dream&quot;">
            <a:extLst>
              <a:ext uri="{FF2B5EF4-FFF2-40B4-BE49-F238E27FC236}">
                <a16:creationId xmlns:a16="http://schemas.microsoft.com/office/drawing/2014/main" id="{40C70EAF-E140-4E07-BF1B-7B33DBB38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398"/>
            <a:ext cx="12192000" cy="70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330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5832" y="1997839"/>
            <a:ext cx="112203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Even if lab results are sometimes incorrect, they can still help physicians to make better decisions.</a:t>
            </a:r>
            <a:endParaRPr lang="hu-HU" sz="3600" b="1" dirty="0"/>
          </a:p>
          <a:p>
            <a:r>
              <a:rPr lang="hu-HU" sz="3600" b="1" dirty="0" err="1"/>
              <a:t>Machine</a:t>
            </a:r>
            <a:r>
              <a:rPr lang="hu-HU" sz="3600" b="1" dirty="0"/>
              <a:t> </a:t>
            </a:r>
            <a:r>
              <a:rPr lang="hu-HU" sz="3600" b="1" dirty="0" err="1"/>
              <a:t>Learning</a:t>
            </a:r>
            <a:r>
              <a:rPr lang="en-US" sz="3600" b="1" dirty="0"/>
              <a:t> models </a:t>
            </a:r>
            <a:r>
              <a:rPr lang="hu-HU" sz="3600" b="1" dirty="0" err="1"/>
              <a:t>are</a:t>
            </a:r>
            <a:r>
              <a:rPr lang="hu-HU" sz="3600" b="1" dirty="0"/>
              <a:t> </a:t>
            </a:r>
            <a:r>
              <a:rPr lang="hu-HU" sz="3600" b="1" dirty="0" err="1"/>
              <a:t>another</a:t>
            </a:r>
            <a:r>
              <a:rPr lang="hu-HU" sz="3600" b="1" dirty="0"/>
              <a:t> </a:t>
            </a:r>
            <a:r>
              <a:rPr lang="hu-HU" sz="3600" b="1" dirty="0" err="1"/>
              <a:t>set</a:t>
            </a:r>
            <a:r>
              <a:rPr lang="hu-HU" sz="3600" b="1" dirty="0"/>
              <a:t> of </a:t>
            </a:r>
            <a:r>
              <a:rPr lang="hu-HU" sz="3600" b="1" dirty="0" err="1"/>
              <a:t>diagnostic</a:t>
            </a:r>
            <a:r>
              <a:rPr lang="en-US" sz="3600" b="1" dirty="0"/>
              <a:t> tools that give results based on </a:t>
            </a:r>
            <a:r>
              <a:rPr lang="en-US" sz="3600" b="1" dirty="0" err="1"/>
              <a:t>th</a:t>
            </a:r>
            <a:r>
              <a:rPr lang="hu-HU" sz="3600" b="1" dirty="0"/>
              <a:t>e </a:t>
            </a:r>
            <a:r>
              <a:rPr lang="en-US" sz="3600" b="1" dirty="0"/>
              <a:t>patient’s data, instead of their bodily functions.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4606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képen személy, beltéri, modellt állás, fénykép látható&#10;&#10;Automatikusan generált leírás">
            <a:extLst>
              <a:ext uri="{FF2B5EF4-FFF2-40B4-BE49-F238E27FC236}">
                <a16:creationId xmlns:a16="http://schemas.microsoft.com/office/drawing/2014/main" id="{972993E7-C4B7-4761-A473-6D7A3A0B1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r="2" b="2"/>
          <a:stretch/>
        </p:blipFill>
        <p:spPr bwMode="auto">
          <a:xfrm>
            <a:off x="20" y="10"/>
            <a:ext cx="9141724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ursor insight&quot;">
            <a:extLst>
              <a:ext uri="{FF2B5EF4-FFF2-40B4-BE49-F238E27FC236}">
                <a16:creationId xmlns:a16="http://schemas.microsoft.com/office/drawing/2014/main" id="{548D6553-DBC3-4236-99EB-97713C9C1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r="4192" b="-3"/>
          <a:stretch/>
        </p:blipFill>
        <p:spPr bwMode="auto">
          <a:xfrm>
            <a:off x="5790353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47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1">
            <a:extLst>
              <a:ext uri="{FF2B5EF4-FFF2-40B4-BE49-F238E27FC236}">
                <a16:creationId xmlns:a16="http://schemas.microsoft.com/office/drawing/2014/main" id="{94B58D3D-C6E8-4FCD-8728-A53F1B6263FE}"/>
              </a:ext>
            </a:extLst>
          </p:cNvPr>
          <p:cNvSpPr/>
          <p:nvPr/>
        </p:nvSpPr>
        <p:spPr>
          <a:xfrm>
            <a:off x="1068124" y="1682550"/>
            <a:ext cx="100570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dirty="0" err="1">
                <a:solidFill>
                  <a:schemeClr val="bg1"/>
                </a:solidFill>
                <a:latin typeface="Calibri"/>
                <a:cs typeface="Calibri"/>
              </a:rPr>
              <a:t>Thank</a:t>
            </a:r>
            <a:r>
              <a:rPr lang="hu-HU" sz="48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sz="4800" b="1" dirty="0" err="1">
                <a:solidFill>
                  <a:schemeClr val="bg1"/>
                </a:solidFill>
                <a:latin typeface="Calibri"/>
                <a:cs typeface="Calibri"/>
              </a:rPr>
              <a:t>you</a:t>
            </a:r>
            <a:r>
              <a:rPr lang="hu-HU" sz="48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sz="4800" b="1" dirty="0" err="1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hu-HU" sz="48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sz="4800" b="1" dirty="0" err="1">
                <a:solidFill>
                  <a:schemeClr val="bg1"/>
                </a:solidFill>
                <a:latin typeface="Calibri"/>
                <a:cs typeface="Calibri"/>
              </a:rPr>
              <a:t>your</a:t>
            </a:r>
            <a:r>
              <a:rPr lang="hu-HU" sz="48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sz="4800" b="1" dirty="0" err="1">
                <a:solidFill>
                  <a:schemeClr val="bg1"/>
                </a:solidFill>
                <a:latin typeface="Calibri"/>
                <a:cs typeface="Calibri"/>
              </a:rPr>
              <a:t>attention</a:t>
            </a:r>
            <a:endParaRPr lang="hu-HU" sz="48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hu-HU" sz="48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hu-HU" sz="4800" b="1" dirty="0" err="1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lang="hu-HU" sz="48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sz="4800" b="1" dirty="0" err="1">
                <a:solidFill>
                  <a:schemeClr val="bg1"/>
                </a:solidFill>
                <a:latin typeface="Calibri"/>
                <a:cs typeface="Calibri"/>
              </a:rPr>
              <a:t>questions</a:t>
            </a:r>
            <a:r>
              <a:rPr lang="hu-HU" sz="4800" b="1" dirty="0">
                <a:solidFill>
                  <a:schemeClr val="bg1"/>
                </a:solidFill>
                <a:latin typeface="Calibri"/>
                <a:cs typeface="Calibri"/>
              </a:rPr>
              <a:t>?</a:t>
            </a:r>
          </a:p>
          <a:p>
            <a:pPr algn="ctr"/>
            <a:endParaRPr lang="hu-HU" sz="48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hu-HU" sz="4800" b="1" dirty="0">
                <a:solidFill>
                  <a:srgbClr val="2EB1E7"/>
                </a:solidFill>
                <a:latin typeface="Calibri"/>
                <a:cs typeface="Calibri"/>
              </a:rPr>
              <a:t>richard@cursorinsight.com</a:t>
            </a:r>
          </a:p>
        </p:txBody>
      </p:sp>
    </p:spTree>
    <p:extLst>
      <p:ext uri="{BB962C8B-B14F-4D97-AF65-F5344CB8AC3E}">
        <p14:creationId xmlns:p14="http://schemas.microsoft.com/office/powerpoint/2010/main" val="344511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2137" y="1997839"/>
            <a:ext cx="11220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The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limitations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of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Machine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Learning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models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should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be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made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clear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742950" indent="-742950">
              <a:buAutoNum type="arabicPeriod"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742950" indent="-742950">
              <a:buAutoNum type="arabicPeriod" startAt="2"/>
            </a:pP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Machine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Learning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may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be re-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branded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as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a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diagnostic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tool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based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on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patient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data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742950" indent="-742950">
              <a:buAutoNum type="arabicPeriod" startAt="2"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5960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EC367-28FF-4A3B-9F2D-5E2D9D64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40780"/>
            <a:ext cx="2743200" cy="365125"/>
          </a:xfrm>
        </p:spPr>
        <p:txBody>
          <a:bodyPr/>
          <a:lstStyle/>
          <a:p>
            <a:pPr algn="ctr"/>
            <a:fld id="{386C15F5-23EC-42C8-A7DE-7FA9FCA79618}" type="slidenum">
              <a:rPr lang="hu-HU" sz="1800" b="1" smtClean="0">
                <a:solidFill>
                  <a:srgbClr val="2EB1E7"/>
                </a:solidFill>
              </a:rPr>
              <a:pPr algn="ctr"/>
              <a:t>4</a:t>
            </a:fld>
            <a:endParaRPr lang="hu-HU" sz="1800" b="1" dirty="0">
              <a:solidFill>
                <a:srgbClr val="2EB1E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1778D-2BCC-45DB-8EB6-117EEEA8714C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1F3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8B02043-B7D6-4CEB-86CE-DF66715118F3}"/>
              </a:ext>
            </a:extLst>
          </p:cNvPr>
          <p:cNvSpPr txBox="1"/>
          <p:nvPr/>
        </p:nvSpPr>
        <p:spPr>
          <a:xfrm>
            <a:off x="276446" y="252095"/>
            <a:ext cx="1138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The </a:t>
            </a:r>
            <a:r>
              <a:rPr lang="hu-HU" sz="3600" b="1" dirty="0" err="1">
                <a:solidFill>
                  <a:schemeClr val="bg1"/>
                </a:solidFill>
              </a:rPr>
              <a:t>Expert</a:t>
            </a:r>
            <a:r>
              <a:rPr lang="hu-HU" sz="3600" b="1" dirty="0">
                <a:solidFill>
                  <a:schemeClr val="bg1"/>
                </a:solidFill>
              </a:rPr>
              <a:t> Systems of </a:t>
            </a:r>
            <a:r>
              <a:rPr lang="hu-HU" sz="3600" b="1" dirty="0" err="1">
                <a:solidFill>
                  <a:schemeClr val="bg1"/>
                </a:solidFill>
              </a:rPr>
              <a:t>the</a:t>
            </a:r>
            <a:r>
              <a:rPr lang="hu-HU" sz="3600" b="1" dirty="0">
                <a:solidFill>
                  <a:schemeClr val="bg1"/>
                </a:solidFill>
              </a:rPr>
              <a:t> 60s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F16E12C-0F75-425A-9560-1F07B66E3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15" y="1152236"/>
            <a:ext cx="12201215" cy="57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5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EC367-28FF-4A3B-9F2D-5E2D9D64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40780"/>
            <a:ext cx="2743200" cy="365125"/>
          </a:xfrm>
        </p:spPr>
        <p:txBody>
          <a:bodyPr/>
          <a:lstStyle/>
          <a:p>
            <a:pPr algn="ctr"/>
            <a:fld id="{386C15F5-23EC-42C8-A7DE-7FA9FCA79618}" type="slidenum">
              <a:rPr lang="hu-HU" sz="1800" b="1" smtClean="0">
                <a:solidFill>
                  <a:srgbClr val="2EB1E7"/>
                </a:solidFill>
              </a:rPr>
              <a:pPr algn="ctr"/>
              <a:t>5</a:t>
            </a:fld>
            <a:endParaRPr lang="hu-HU" sz="1800" b="1" dirty="0">
              <a:solidFill>
                <a:srgbClr val="2EB1E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1778D-2BCC-45DB-8EB6-117EEEA8714C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1F3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8B02043-B7D6-4CEB-86CE-DF66715118F3}"/>
              </a:ext>
            </a:extLst>
          </p:cNvPr>
          <p:cNvSpPr txBox="1"/>
          <p:nvPr/>
        </p:nvSpPr>
        <p:spPr>
          <a:xfrm>
            <a:off x="276446" y="252095"/>
            <a:ext cx="1138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The </a:t>
            </a:r>
            <a:r>
              <a:rPr lang="hu-HU" sz="3600" b="1" dirty="0" err="1">
                <a:solidFill>
                  <a:schemeClr val="bg1"/>
                </a:solidFill>
              </a:rPr>
              <a:t>Hype</a:t>
            </a:r>
            <a:r>
              <a:rPr lang="hu-HU" sz="3600" b="1" dirty="0">
                <a:solidFill>
                  <a:schemeClr val="bg1"/>
                </a:solidFill>
              </a:rPr>
              <a:t> is back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Image result for ai diagnosis&quot;">
            <a:extLst>
              <a:ext uri="{FF2B5EF4-FFF2-40B4-BE49-F238E27FC236}">
                <a16:creationId xmlns:a16="http://schemas.microsoft.com/office/drawing/2014/main" id="{94AD7093-E4F6-4AE4-8237-10AA844AC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52" y="1150521"/>
            <a:ext cx="15229904" cy="565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04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EC367-28FF-4A3B-9F2D-5E2D9D64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40780"/>
            <a:ext cx="2743200" cy="365125"/>
          </a:xfrm>
        </p:spPr>
        <p:txBody>
          <a:bodyPr/>
          <a:lstStyle/>
          <a:p>
            <a:pPr algn="ctr"/>
            <a:fld id="{386C15F5-23EC-42C8-A7DE-7FA9FCA79618}" type="slidenum">
              <a:rPr lang="hu-HU" sz="1800" b="1" smtClean="0">
                <a:solidFill>
                  <a:srgbClr val="2EB1E7"/>
                </a:solidFill>
              </a:rPr>
              <a:pPr algn="ctr"/>
              <a:t>6</a:t>
            </a:fld>
            <a:endParaRPr lang="hu-HU" sz="1800" b="1" dirty="0">
              <a:solidFill>
                <a:srgbClr val="2EB1E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1778D-2BCC-45DB-8EB6-117EEEA8714C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1F3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8B02043-B7D6-4CEB-86CE-DF66715118F3}"/>
              </a:ext>
            </a:extLst>
          </p:cNvPr>
          <p:cNvSpPr txBox="1"/>
          <p:nvPr/>
        </p:nvSpPr>
        <p:spPr>
          <a:xfrm>
            <a:off x="276446" y="252095"/>
            <a:ext cx="1138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And </a:t>
            </a:r>
            <a:r>
              <a:rPr lang="hu-HU" sz="3600" b="1" dirty="0" err="1">
                <a:solidFill>
                  <a:schemeClr val="bg1"/>
                </a:solidFill>
              </a:rPr>
              <a:t>so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are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the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fears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 result for ai fear mongering&quot;">
            <a:extLst>
              <a:ext uri="{FF2B5EF4-FFF2-40B4-BE49-F238E27FC236}">
                <a16:creationId xmlns:a16="http://schemas.microsoft.com/office/drawing/2014/main" id="{79DA7051-CDF5-49DE-9257-0FB37E7CC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329"/>
            <a:ext cx="4963886" cy="568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ai fear elon musk&quot;">
            <a:extLst>
              <a:ext uri="{FF2B5EF4-FFF2-40B4-BE49-F238E27FC236}">
                <a16:creationId xmlns:a16="http://schemas.microsoft.com/office/drawing/2014/main" id="{E3374E71-F07C-4F91-AB14-E49BE6CC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1200329"/>
            <a:ext cx="7228859" cy="340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ai fear take jobs&quot;">
            <a:extLst>
              <a:ext uri="{FF2B5EF4-FFF2-40B4-BE49-F238E27FC236}">
                <a16:creationId xmlns:a16="http://schemas.microsoft.com/office/drawing/2014/main" id="{AC0A0C42-5392-44B2-A46E-04351FA94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41" y="4602145"/>
            <a:ext cx="7228859" cy="259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7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képernyőkép, fekete, monitor, több látható&#10;&#10;Automatikusan generált leírás">
            <a:extLst>
              <a:ext uri="{FF2B5EF4-FFF2-40B4-BE49-F238E27FC236}">
                <a16:creationId xmlns:a16="http://schemas.microsoft.com/office/drawing/2014/main" id="{DE8CDA58-D4F2-4E8D-A49A-498B76B504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2" r="40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EC367-28FF-4A3B-9F2D-5E2D9D64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86C15F5-23EC-42C8-A7DE-7FA9FCA79618}" type="slidenum">
              <a:rPr lang="en-US" b="1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5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5832" y="552275"/>
            <a:ext cx="1122033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The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limitations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of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Machine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Learning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models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should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be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made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clear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742950" indent="-742950">
              <a:buAutoNum type="arabicPeriod"/>
            </a:pPr>
            <a:endParaRPr lang="hu-HU" sz="40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marL="742950" indent="-742950">
              <a:buAutoNum type="arabicPeriod"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algn="ctr"/>
            <a:r>
              <a:rPr lang="hu-HU" sz="5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Antropomorphism</a:t>
            </a:r>
            <a:endParaRPr lang="hu-HU" sz="5200" b="1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  <a:p>
            <a:pPr algn="ctr"/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„AI has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developed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its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own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language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Heavy" panose="02000000000000000000" pitchFamily="50" charset="-18"/>
              </a:rPr>
              <a:t>, etc.”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exa Heavy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8544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EC367-28FF-4A3B-9F2D-5E2D9D64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40780"/>
            <a:ext cx="2743200" cy="365125"/>
          </a:xfrm>
        </p:spPr>
        <p:txBody>
          <a:bodyPr/>
          <a:lstStyle/>
          <a:p>
            <a:pPr algn="ctr"/>
            <a:fld id="{386C15F5-23EC-42C8-A7DE-7FA9FCA79618}" type="slidenum">
              <a:rPr lang="hu-HU" sz="1800" b="1" smtClean="0">
                <a:solidFill>
                  <a:srgbClr val="2EB1E7"/>
                </a:solidFill>
              </a:rPr>
              <a:pPr algn="ctr"/>
              <a:t>9</a:t>
            </a:fld>
            <a:endParaRPr lang="hu-HU" sz="1800" b="1" dirty="0">
              <a:solidFill>
                <a:srgbClr val="2EB1E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1778D-2BCC-45DB-8EB6-117EEEA8714C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1F3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8B02043-B7D6-4CEB-86CE-DF66715118F3}"/>
              </a:ext>
            </a:extLst>
          </p:cNvPr>
          <p:cNvSpPr txBox="1"/>
          <p:nvPr/>
        </p:nvSpPr>
        <p:spPr>
          <a:xfrm>
            <a:off x="276446" y="252095"/>
            <a:ext cx="1138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chemeClr val="bg1"/>
                </a:solidFill>
              </a:rPr>
              <a:t>False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impressions</a:t>
            </a:r>
            <a:r>
              <a:rPr lang="hu-HU" sz="3600" b="1" dirty="0">
                <a:solidFill>
                  <a:schemeClr val="bg1"/>
                </a:solidFill>
              </a:rPr>
              <a:t> of AGI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Image result for kasparov x deep blue&quot;">
            <a:extLst>
              <a:ext uri="{FF2B5EF4-FFF2-40B4-BE49-F238E27FC236}">
                <a16:creationId xmlns:a16="http://schemas.microsoft.com/office/drawing/2014/main" id="{6644FACA-A1BE-4218-B547-927E5ABB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329"/>
            <a:ext cx="121920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 colors">
      <a:dk1>
        <a:sysClr val="windowText" lastClr="000000"/>
      </a:dk1>
      <a:lt1>
        <a:srgbClr val="FFFFFF"/>
      </a:lt1>
      <a:dk2>
        <a:srgbClr val="1F3B4E"/>
      </a:dk2>
      <a:lt2>
        <a:srgbClr val="E7E6E6"/>
      </a:lt2>
      <a:accent1>
        <a:srgbClr val="1F3B4E"/>
      </a:accent1>
      <a:accent2>
        <a:srgbClr val="3BB1E6"/>
      </a:accent2>
      <a:accent3>
        <a:srgbClr val="FFC72B"/>
      </a:accent3>
      <a:accent4>
        <a:srgbClr val="22C288"/>
      </a:accent4>
      <a:accent5>
        <a:srgbClr val="E7E6E6"/>
      </a:accent5>
      <a:accent6>
        <a:srgbClr val="1D74B7"/>
      </a:accent6>
      <a:hlink>
        <a:srgbClr val="22C288"/>
      </a:hlink>
      <a:folHlink>
        <a:srgbClr val="FFC7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1013</Words>
  <Application>Microsoft Office PowerPoint</Application>
  <PresentationFormat>Szélesvásznú</PresentationFormat>
  <Paragraphs>134</Paragraphs>
  <Slides>24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Nexa Heavy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Richárd Nagyfi</dc:creator>
  <cp:lastModifiedBy>Richárd Nagyfi</cp:lastModifiedBy>
  <cp:revision>1</cp:revision>
  <dcterms:created xsi:type="dcterms:W3CDTF">2019-11-22T15:11:01Z</dcterms:created>
  <dcterms:modified xsi:type="dcterms:W3CDTF">2019-11-22T15:13:39Z</dcterms:modified>
</cp:coreProperties>
</file>