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</p:sldMasterIdLst>
  <p:notesMasterIdLst>
    <p:notesMasterId r:id="rId36"/>
  </p:notesMasterIdLst>
  <p:sldIdLst>
    <p:sldId id="260" r:id="rId5"/>
    <p:sldId id="261" r:id="rId6"/>
    <p:sldId id="258" r:id="rId7"/>
    <p:sldId id="259" r:id="rId8"/>
    <p:sldId id="270" r:id="rId9"/>
    <p:sldId id="280" r:id="rId10"/>
    <p:sldId id="282" r:id="rId11"/>
    <p:sldId id="283" r:id="rId12"/>
    <p:sldId id="285" r:id="rId13"/>
    <p:sldId id="309" r:id="rId14"/>
    <p:sldId id="286" r:id="rId15"/>
    <p:sldId id="288" r:id="rId16"/>
    <p:sldId id="289" r:id="rId17"/>
    <p:sldId id="298" r:id="rId18"/>
    <p:sldId id="299" r:id="rId19"/>
    <p:sldId id="300" r:id="rId20"/>
    <p:sldId id="302" r:id="rId21"/>
    <p:sldId id="279" r:id="rId22"/>
    <p:sldId id="297" r:id="rId23"/>
    <p:sldId id="303" r:id="rId24"/>
    <p:sldId id="304" r:id="rId25"/>
    <p:sldId id="305" r:id="rId26"/>
    <p:sldId id="310" r:id="rId27"/>
    <p:sldId id="306" r:id="rId28"/>
    <p:sldId id="307" r:id="rId29"/>
    <p:sldId id="278" r:id="rId30"/>
    <p:sldId id="291" r:id="rId31"/>
    <p:sldId id="293" r:id="rId32"/>
    <p:sldId id="292" r:id="rId33"/>
    <p:sldId id="290" r:id="rId34"/>
    <p:sldId id="308" r:id="rId3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01" autoAdjust="0"/>
    <p:restoredTop sz="84568" autoAdjust="0"/>
  </p:normalViewPr>
  <p:slideViewPr>
    <p:cSldViewPr snapToGrid="0">
      <p:cViewPr varScale="1">
        <p:scale>
          <a:sx n="89" d="100"/>
          <a:sy n="89" d="100"/>
        </p:scale>
        <p:origin x="83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ariol Regular" panose="02000506040000020003" pitchFamily="2" charset="0"/>
              </a:defRPr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ariol Regular" panose="02000506040000020003" pitchFamily="2" charset="0"/>
              </a:defRPr>
            </a:lvl1pPr>
          </a:lstStyle>
          <a:p>
            <a:fld id="{0B6B7ABC-4FA2-4CA4-863F-4FC3DD35C884}" type="datetimeFigureOut">
              <a:rPr lang="hu-HU" smtClean="0"/>
              <a:pPr/>
              <a:t>2019. 11. 26.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ariol Regular" panose="02000506040000020003" pitchFamily="2" charset="0"/>
              </a:defRPr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ariol Regular" panose="02000506040000020003" pitchFamily="2" charset="0"/>
              </a:defRPr>
            </a:lvl1pPr>
          </a:lstStyle>
          <a:p>
            <a:fld id="{2EAF530E-81E2-4680-8A77-79CE364656C2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81717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Bariol Regular" panose="02000506040000020003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Bariol Regular" panose="02000506040000020003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Bariol Regular" panose="02000506040000020003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Bariol Regular" panose="02000506040000020003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Bariol Regular" panose="02000506040000020003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4604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Ez a rendszer </a:t>
            </a:r>
            <a:r>
              <a:rPr lang="hu-HU" dirty="0" err="1"/>
              <a:t>archtiektúrája</a:t>
            </a:r>
            <a:r>
              <a:rPr lang="hu-HU" dirty="0"/>
              <a:t>, bal oldalt, telefonokról vagy bárhonnan megfelelő azonosítás után érkeznek az adatok, a </a:t>
            </a:r>
            <a:r>
              <a:rPr lang="hu-HU" dirty="0" err="1"/>
              <a:t>Contract</a:t>
            </a:r>
            <a:r>
              <a:rPr lang="hu-HU" dirty="0"/>
              <a:t> is beérkezik és így az adatok el tudnak </a:t>
            </a:r>
            <a:r>
              <a:rPr lang="hu-HU" dirty="0" err="1"/>
              <a:t>tárolódni</a:t>
            </a:r>
            <a:r>
              <a:rPr lang="hu-HU" dirty="0"/>
              <a:t> a </a:t>
            </a:r>
            <a:r>
              <a:rPr lang="hu-HU" dirty="0" err="1"/>
              <a:t>staging</a:t>
            </a:r>
            <a:r>
              <a:rPr lang="hu-HU" dirty="0"/>
              <a:t> fázisba.</a:t>
            </a:r>
          </a:p>
          <a:p>
            <a:endParaRPr lang="hu-HU" dirty="0"/>
          </a:p>
          <a:p>
            <a:r>
              <a:rPr lang="hu-HU" dirty="0"/>
              <a:t>Ezt követően a </a:t>
            </a:r>
            <a:r>
              <a:rPr lang="hu-HU" dirty="0" err="1"/>
              <a:t>stagel</a:t>
            </a:r>
            <a:r>
              <a:rPr lang="hu-HU" dirty="0"/>
              <a:t>-t adatok feldolgozásra kerülnek és interfészek generálódnak amiket egyedi alkalmazások vagy </a:t>
            </a:r>
            <a:r>
              <a:rPr lang="hu-HU" dirty="0" err="1"/>
              <a:t>reportok</a:t>
            </a:r>
            <a:r>
              <a:rPr lang="hu-HU" dirty="0"/>
              <a:t> elérnek és lehet rá megoldásokat fejleszteni. A </a:t>
            </a:r>
            <a:r>
              <a:rPr lang="hu-HU" dirty="0" err="1"/>
              <a:t>contract</a:t>
            </a:r>
            <a:r>
              <a:rPr lang="hu-HU" dirty="0"/>
              <a:t> miatt az adatok továbbra is értelmezhetők.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29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5998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err="1"/>
              <a:t>Semmelweiss</a:t>
            </a:r>
            <a:r>
              <a:rPr lang="en-GB" baseline="0" dirty="0"/>
              <a:t> </a:t>
            </a:r>
            <a:r>
              <a:rPr lang="en-GB" baseline="0" dirty="0" err="1"/>
              <a:t>Egyetemmel</a:t>
            </a:r>
            <a:r>
              <a:rPr lang="en-GB" baseline="0" dirty="0"/>
              <a:t> </a:t>
            </a:r>
            <a:r>
              <a:rPr lang="en-GB" baseline="0" dirty="0" err="1"/>
              <a:t>közösen</a:t>
            </a:r>
            <a:r>
              <a:rPr lang="en-GB" baseline="0" dirty="0"/>
              <a:t>, </a:t>
            </a:r>
            <a:r>
              <a:rPr lang="en-GB" baseline="0" dirty="0" err="1"/>
              <a:t>bektériumok</a:t>
            </a:r>
            <a:r>
              <a:rPr lang="en-GB" baseline="0" dirty="0"/>
              <a:t> </a:t>
            </a:r>
            <a:r>
              <a:rPr lang="en-GB" baseline="0" dirty="0" err="1"/>
              <a:t>fejlődésének</a:t>
            </a:r>
            <a:r>
              <a:rPr lang="en-GB" baseline="0" dirty="0"/>
              <a:t> </a:t>
            </a:r>
            <a:r>
              <a:rPr lang="en-GB" baseline="0" dirty="0" err="1"/>
              <a:t>vizsgálata</a:t>
            </a:r>
            <a:r>
              <a:rPr lang="en-GB" baseline="0" dirty="0"/>
              <a:t>. </a:t>
            </a:r>
            <a:r>
              <a:rPr lang="en-GB" baseline="0" dirty="0" err="1"/>
              <a:t>Méretük</a:t>
            </a:r>
            <a:r>
              <a:rPr lang="en-GB" baseline="0" dirty="0"/>
              <a:t> </a:t>
            </a:r>
            <a:r>
              <a:rPr lang="en-GB" baseline="0" dirty="0" err="1"/>
              <a:t>változásához</a:t>
            </a:r>
            <a:r>
              <a:rPr lang="en-GB" baseline="0" dirty="0"/>
              <a:t> </a:t>
            </a:r>
            <a:r>
              <a:rPr lang="en-GB" baseline="0" dirty="0" err="1"/>
              <a:t>körberajzolás</a:t>
            </a:r>
            <a:r>
              <a:rPr lang="en-GB" baseline="0" dirty="0"/>
              <a:t> </a:t>
            </a:r>
            <a:r>
              <a:rPr lang="en-GB" baseline="0" dirty="0" err="1"/>
              <a:t>helyett</a:t>
            </a:r>
            <a:r>
              <a:rPr lang="en-GB" baseline="0" dirty="0"/>
              <a:t> </a:t>
            </a:r>
            <a:r>
              <a:rPr lang="en-GB" baseline="0" dirty="0" err="1"/>
              <a:t>félautomata</a:t>
            </a:r>
            <a:r>
              <a:rPr lang="en-GB" baseline="0" dirty="0"/>
              <a:t> </a:t>
            </a:r>
            <a:r>
              <a:rPr lang="en-GB" baseline="0" dirty="0" err="1"/>
              <a:t>körberajzolás</a:t>
            </a:r>
            <a:r>
              <a:rPr lang="en-GB" baseline="0" dirty="0"/>
              <a:t> (mint a </a:t>
            </a:r>
            <a:r>
              <a:rPr lang="en-GB" baseline="0" dirty="0" err="1"/>
              <a:t>PhotoShop</a:t>
            </a:r>
            <a:r>
              <a:rPr lang="en-GB" baseline="0" dirty="0"/>
              <a:t> Smart Lasso tool, </a:t>
            </a:r>
            <a:r>
              <a:rPr lang="en-GB" baseline="0" dirty="0" err="1"/>
              <a:t>csak</a:t>
            </a:r>
            <a:r>
              <a:rPr lang="en-GB" baseline="0" dirty="0"/>
              <a:t> </a:t>
            </a:r>
            <a:r>
              <a:rPr lang="en-GB" baseline="0" dirty="0" err="1"/>
              <a:t>ez</a:t>
            </a:r>
            <a:r>
              <a:rPr lang="en-GB" baseline="0" dirty="0"/>
              <a:t> </a:t>
            </a:r>
            <a:r>
              <a:rPr lang="en-GB" baseline="0" dirty="0" err="1"/>
              <a:t>kihasználja</a:t>
            </a:r>
            <a:r>
              <a:rPr lang="en-GB" baseline="0" dirty="0"/>
              <a:t>, </a:t>
            </a:r>
            <a:r>
              <a:rPr lang="en-GB" baseline="0" dirty="0" err="1"/>
              <a:t>hogy</a:t>
            </a:r>
            <a:r>
              <a:rPr lang="en-GB" baseline="0" dirty="0"/>
              <a:t> </a:t>
            </a:r>
            <a:r>
              <a:rPr lang="en-GB" baseline="0" dirty="0" err="1"/>
              <a:t>tudja</a:t>
            </a:r>
            <a:r>
              <a:rPr lang="en-GB" baseline="0" dirty="0"/>
              <a:t> </a:t>
            </a:r>
            <a:r>
              <a:rPr lang="en-GB" baseline="0" dirty="0" err="1"/>
              <a:t>pontosabban</a:t>
            </a:r>
            <a:r>
              <a:rPr lang="en-GB" baseline="0" dirty="0"/>
              <a:t> is, </a:t>
            </a:r>
            <a:r>
              <a:rPr lang="en-GB" baseline="0" dirty="0" err="1"/>
              <a:t>hogy</a:t>
            </a:r>
            <a:r>
              <a:rPr lang="en-GB" baseline="0" dirty="0"/>
              <a:t> mi van a </a:t>
            </a:r>
            <a:r>
              <a:rPr lang="en-GB" baseline="0" dirty="0" err="1"/>
              <a:t>képen</a:t>
            </a:r>
            <a:r>
              <a:rPr lang="en-GB" baseline="0" dirty="0"/>
              <a:t>.)</a:t>
            </a:r>
          </a:p>
          <a:p>
            <a:r>
              <a:rPr lang="en-GB" baseline="0" dirty="0"/>
              <a:t>Bal </a:t>
            </a:r>
            <a:r>
              <a:rPr lang="en-GB" baseline="0" dirty="0" err="1"/>
              <a:t>oldali</a:t>
            </a:r>
            <a:r>
              <a:rPr lang="en-GB" baseline="0" dirty="0"/>
              <a:t> </a:t>
            </a:r>
            <a:r>
              <a:rPr lang="en-GB" baseline="0" dirty="0" err="1"/>
              <a:t>kép</a:t>
            </a:r>
            <a:r>
              <a:rPr lang="en-GB" baseline="0" dirty="0"/>
              <a:t>: </a:t>
            </a:r>
            <a:r>
              <a:rPr lang="en-GB" baseline="0" dirty="0" err="1"/>
              <a:t>körülrajzolás</a:t>
            </a:r>
            <a:r>
              <a:rPr lang="en-GB" baseline="0" dirty="0"/>
              <a:t> </a:t>
            </a:r>
            <a:r>
              <a:rPr lang="en-GB" baseline="0" dirty="0" err="1"/>
              <a:t>végeredménye</a:t>
            </a:r>
            <a:endParaRPr lang="en-GB" baseline="0" dirty="0"/>
          </a:p>
          <a:p>
            <a:r>
              <a:rPr lang="en-GB" baseline="0" dirty="0" err="1"/>
              <a:t>Jobb</a:t>
            </a:r>
            <a:r>
              <a:rPr lang="en-GB" baseline="0" dirty="0"/>
              <a:t> </a:t>
            </a:r>
            <a:r>
              <a:rPr lang="en-GB" baseline="0" dirty="0" err="1"/>
              <a:t>oldal</a:t>
            </a:r>
            <a:r>
              <a:rPr lang="en-GB" baseline="0" dirty="0"/>
              <a:t>: </a:t>
            </a:r>
            <a:r>
              <a:rPr lang="en-GB" baseline="0" dirty="0" err="1"/>
              <a:t>az</a:t>
            </a:r>
            <a:r>
              <a:rPr lang="en-GB" baseline="0" dirty="0"/>
              <a:t> </a:t>
            </a:r>
            <a:r>
              <a:rPr lang="en-GB" baseline="0" dirty="0" err="1"/>
              <a:t>automatikus</a:t>
            </a:r>
            <a:r>
              <a:rPr lang="en-GB" baseline="0" dirty="0"/>
              <a:t> </a:t>
            </a:r>
            <a:r>
              <a:rPr lang="en-GB" baseline="0" dirty="0" err="1"/>
              <a:t>vonalhúzás</a:t>
            </a:r>
            <a:r>
              <a:rPr lang="en-GB" baseline="0" dirty="0"/>
              <a:t> a </a:t>
            </a:r>
            <a:r>
              <a:rPr lang="en-GB" baseline="0" dirty="0" err="1"/>
              <a:t>fekete</a:t>
            </a:r>
            <a:r>
              <a:rPr lang="en-GB" baseline="0" dirty="0"/>
              <a:t> </a:t>
            </a:r>
            <a:r>
              <a:rPr lang="en-GB" baseline="0" dirty="0" err="1"/>
              <a:t>foltok</a:t>
            </a:r>
            <a:r>
              <a:rPr lang="en-GB" baseline="0" dirty="0"/>
              <a:t> </a:t>
            </a:r>
            <a:r>
              <a:rPr lang="en-GB" baseline="0" dirty="0" err="1"/>
              <a:t>piros</a:t>
            </a:r>
            <a:r>
              <a:rPr lang="en-GB" baseline="0" dirty="0"/>
              <a:t> </a:t>
            </a:r>
            <a:r>
              <a:rPr lang="en-GB" baseline="0" dirty="0" err="1"/>
              <a:t>kontúrjai</a:t>
            </a:r>
            <a:r>
              <a:rPr lang="en-GB" baseline="0" dirty="0"/>
              <a:t> </a:t>
            </a:r>
            <a:r>
              <a:rPr lang="en-GB" baseline="0" dirty="0" err="1"/>
              <a:t>mentén</a:t>
            </a:r>
            <a:r>
              <a:rPr lang="en-GB" baseline="0" dirty="0"/>
              <a:t> </a:t>
            </a:r>
            <a:r>
              <a:rPr lang="en-GB" baseline="0" dirty="0" err="1"/>
              <a:t>próbál</a:t>
            </a:r>
            <a:r>
              <a:rPr lang="en-GB" baseline="0" dirty="0"/>
              <a:t> </a:t>
            </a:r>
            <a:r>
              <a:rPr lang="en-GB" baseline="0" dirty="0" err="1"/>
              <a:t>az</a:t>
            </a:r>
            <a:r>
              <a:rPr lang="en-GB" baseline="0" dirty="0"/>
              <a:t> </a:t>
            </a:r>
            <a:r>
              <a:rPr lang="en-GB" baseline="0" dirty="0" err="1"/>
              <a:t>egér</a:t>
            </a:r>
            <a:r>
              <a:rPr lang="en-GB" baseline="0" dirty="0"/>
              <a:t> </a:t>
            </a:r>
            <a:r>
              <a:rPr lang="en-GB" baseline="0" dirty="0" err="1"/>
              <a:t>irányába</a:t>
            </a:r>
            <a:r>
              <a:rPr lang="en-GB" baseline="0" dirty="0"/>
              <a:t> </a:t>
            </a:r>
            <a:r>
              <a:rPr lang="en-GB" baseline="0" dirty="0" err="1"/>
              <a:t>menni</a:t>
            </a:r>
            <a:r>
              <a:rPr lang="en-GB" baseline="0" dirty="0"/>
              <a:t>.</a:t>
            </a:r>
          </a:p>
          <a:p>
            <a:endParaRPr lang="en-GB" baseline="0" dirty="0"/>
          </a:p>
          <a:p>
            <a:r>
              <a:rPr lang="en-GB" baseline="0" dirty="0"/>
              <a:t>ML: a </a:t>
            </a:r>
            <a:r>
              <a:rPr lang="en-GB" baseline="0" dirty="0" err="1"/>
              <a:t>megoldás</a:t>
            </a:r>
            <a:r>
              <a:rPr lang="en-GB" baseline="0" dirty="0"/>
              <a:t> </a:t>
            </a:r>
            <a:r>
              <a:rPr lang="en-GB" baseline="0" dirty="0" err="1"/>
              <a:t>alkalmazkodik</a:t>
            </a:r>
            <a:r>
              <a:rPr lang="en-GB" baseline="0" dirty="0"/>
              <a:t> </a:t>
            </a:r>
            <a:r>
              <a:rPr lang="en-GB" baseline="0" dirty="0" err="1"/>
              <a:t>az</a:t>
            </a:r>
            <a:r>
              <a:rPr lang="en-GB" baseline="0" dirty="0"/>
              <a:t> </a:t>
            </a:r>
            <a:r>
              <a:rPr lang="en-GB" baseline="0" dirty="0" err="1"/>
              <a:t>aktuális</a:t>
            </a:r>
            <a:r>
              <a:rPr lang="en-GB" baseline="0" dirty="0"/>
              <a:t> </a:t>
            </a:r>
            <a:r>
              <a:rPr lang="en-GB" baseline="0" dirty="0" err="1"/>
              <a:t>kép</a:t>
            </a:r>
            <a:r>
              <a:rPr lang="en-GB" baseline="0" dirty="0"/>
              <a:t> </a:t>
            </a:r>
            <a:r>
              <a:rPr lang="en-GB" baseline="0" dirty="0" err="1"/>
              <a:t>kontraszt</a:t>
            </a:r>
            <a:r>
              <a:rPr lang="en-GB" baseline="0" dirty="0"/>
              <a:t> </a:t>
            </a:r>
            <a:r>
              <a:rPr lang="en-GB" baseline="0" dirty="0" err="1"/>
              <a:t>viszonyaihoz</a:t>
            </a:r>
            <a:r>
              <a:rPr lang="en-GB" baseline="0" dirty="0"/>
              <a:t> </a:t>
            </a:r>
            <a:r>
              <a:rPr lang="en-GB" baseline="0" dirty="0" err="1"/>
              <a:t>és</a:t>
            </a:r>
            <a:r>
              <a:rPr lang="en-GB" baseline="0" dirty="0"/>
              <a:t> </a:t>
            </a:r>
            <a:r>
              <a:rPr lang="en-GB" baseline="0" dirty="0" err="1"/>
              <a:t>programozottan</a:t>
            </a:r>
            <a:r>
              <a:rPr lang="en-GB" baseline="0" dirty="0"/>
              <a:t> </a:t>
            </a:r>
            <a:r>
              <a:rPr lang="en-GB" baseline="0" dirty="0" err="1"/>
              <a:t>tudja</a:t>
            </a:r>
            <a:r>
              <a:rPr lang="en-GB" baseline="0" dirty="0"/>
              <a:t>, </a:t>
            </a:r>
            <a:r>
              <a:rPr lang="en-GB" baseline="0" dirty="0" err="1"/>
              <a:t>hogy</a:t>
            </a:r>
            <a:r>
              <a:rPr lang="en-GB" baseline="0" dirty="0"/>
              <a:t> a </a:t>
            </a:r>
            <a:r>
              <a:rPr lang="en-GB" baseline="0" dirty="0" err="1"/>
              <a:t>baktériumoknak</a:t>
            </a:r>
            <a:r>
              <a:rPr lang="en-GB" baseline="0" dirty="0"/>
              <a:t> a </a:t>
            </a:r>
            <a:r>
              <a:rPr lang="en-GB" baseline="0" dirty="0" err="1"/>
              <a:t>sötét</a:t>
            </a:r>
            <a:r>
              <a:rPr lang="en-GB" baseline="0" dirty="0"/>
              <a:t> </a:t>
            </a:r>
            <a:r>
              <a:rPr lang="en-GB" baseline="0" dirty="0" err="1"/>
              <a:t>körvonalának</a:t>
            </a:r>
            <a:r>
              <a:rPr lang="en-GB" baseline="0" dirty="0"/>
              <a:t> </a:t>
            </a:r>
            <a:r>
              <a:rPr lang="en-GB" baseline="0" dirty="0" err="1"/>
              <a:t>külső</a:t>
            </a:r>
            <a:r>
              <a:rPr lang="en-GB" baseline="0" dirty="0"/>
              <a:t> </a:t>
            </a:r>
            <a:r>
              <a:rPr lang="en-GB" baseline="0" dirty="0" err="1"/>
              <a:t>oldalán</a:t>
            </a:r>
            <a:r>
              <a:rPr lang="en-GB" baseline="0" dirty="0"/>
              <a:t> </a:t>
            </a:r>
            <a:r>
              <a:rPr lang="en-GB" baseline="0" dirty="0" err="1"/>
              <a:t>kell</a:t>
            </a:r>
            <a:r>
              <a:rPr lang="en-GB" baseline="0" dirty="0"/>
              <a:t> </a:t>
            </a:r>
            <a:r>
              <a:rPr lang="en-GB" baseline="0" dirty="0" err="1"/>
              <a:t>maradnia</a:t>
            </a:r>
            <a:r>
              <a:rPr lang="en-GB" baseline="0" dirty="0"/>
              <a:t> a </a:t>
            </a:r>
            <a:r>
              <a:rPr lang="en-GB" baseline="0" dirty="0" err="1"/>
              <a:t>kontúr</a:t>
            </a:r>
            <a:r>
              <a:rPr lang="en-GB" baseline="0" dirty="0"/>
              <a:t> </a:t>
            </a:r>
            <a:r>
              <a:rPr lang="en-GB" baseline="0" dirty="0" err="1"/>
              <a:t>berajzolásakor</a:t>
            </a:r>
            <a:r>
              <a:rPr lang="en-GB" baseline="0" dirty="0"/>
              <a:t>. </a:t>
            </a:r>
            <a:r>
              <a:rPr lang="en-GB" baseline="0" dirty="0" err="1"/>
              <a:t>Ezután</a:t>
            </a:r>
            <a:r>
              <a:rPr lang="en-GB" baseline="0" dirty="0"/>
              <a:t> </a:t>
            </a:r>
            <a:r>
              <a:rPr lang="en-GB" baseline="0" dirty="0" err="1"/>
              <a:t>többnyire</a:t>
            </a:r>
            <a:r>
              <a:rPr lang="en-GB" baseline="0" dirty="0"/>
              <a:t> </a:t>
            </a:r>
            <a:r>
              <a:rPr lang="en-GB" baseline="0" dirty="0" err="1"/>
              <a:t>útvonal</a:t>
            </a:r>
            <a:r>
              <a:rPr lang="en-GB" baseline="0" dirty="0"/>
              <a:t> </a:t>
            </a:r>
            <a:r>
              <a:rPr lang="en-GB" baseline="0" dirty="0" err="1"/>
              <a:t>keresés</a:t>
            </a:r>
            <a:r>
              <a:rPr lang="en-GB" baseline="0" dirty="0"/>
              <a:t>/</a:t>
            </a:r>
            <a:r>
              <a:rPr lang="en-GB" baseline="0" dirty="0" err="1"/>
              <a:t>optimalizálás</a:t>
            </a:r>
            <a:r>
              <a:rPr lang="en-GB" baseline="0" dirty="0"/>
              <a:t> a </a:t>
            </a:r>
            <a:r>
              <a:rPr lang="en-GB" baseline="0" dirty="0" err="1"/>
              <a:t>feladat</a:t>
            </a:r>
            <a:r>
              <a:rPr lang="en-GB" baseline="0" dirty="0"/>
              <a:t>.</a:t>
            </a:r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EA215-5376-45FD-81EA-CE673BD7F4F9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8980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 közutak állapotfelmérése jellemzően kézi méréseken alapul, nem skálázódik.</a:t>
            </a:r>
          </a:p>
          <a:p>
            <a:r>
              <a:rPr lang="en-GB"/>
              <a:t>A program az útburkolatról készített fotókat f</a:t>
            </a:r>
            <a:r>
              <a:rPr lang="hu-HU"/>
              <a:t>ű</a:t>
            </a:r>
            <a:r>
              <a:rPr lang="en-GB"/>
              <a:t>zi össze, majd megméri és súlyosság szerint osztályozza a repedéseket.</a:t>
            </a:r>
          </a:p>
          <a:p>
            <a:r>
              <a:rPr lang="en-US"/>
              <a:t>(Projekt formájában még nem indult el a téma, csak diplomatervek szintjén.)</a:t>
            </a:r>
          </a:p>
          <a:p>
            <a:endParaRPr lang="en-US"/>
          </a:p>
          <a:p>
            <a:r>
              <a:rPr lang="en-US"/>
              <a:t>ML: a repedések felismerése csúszóablakos szín statisztikákon alapszik. Ez ML vonalon statisztikus mintafelismerés.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2770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 gyógyszergyártásban nagyon sok folyamat máig batch jelleg</a:t>
            </a:r>
            <a:r>
              <a:rPr lang="hu-HU"/>
              <a:t>ű</a:t>
            </a:r>
            <a:r>
              <a:rPr lang="en-GB"/>
              <a:t>, vagyis pl. legyártanak rengeteg tablettát, párat ellenőriznek belőle, és a rendben vannak, akkor a batch OK, ha nem, akkor az egészet meg kell semmisíteni. (Sajnos ez sem ritka eset és nagyon sok veszteséget okoz.)</a:t>
            </a:r>
          </a:p>
          <a:p>
            <a:r>
              <a:rPr lang="en-GB"/>
              <a:t>A mi célunk a kamerás megfigyelésen alapuló minőség ellenőrzés a folyamatos gyártás közben, és ha valami feltétel nem teljesül (pl. a jobb oldali képen egyes tartományokban nem megfelelő a hatóanyag koncentrációja, vagyis a keverés eredménye nem elég homogén), akkor beavatkozik a rendszer a gyártási folyamatba, vagy esetleg kidobja azokat a tablettákat, amik hibásak lehettek, de sokkal kevesebbet, mint ha egy egész batchnyit el kellett volna dobni.</a:t>
            </a:r>
          </a:p>
          <a:p>
            <a:endParaRPr lang="en-US"/>
          </a:p>
          <a:p>
            <a:r>
              <a:rPr lang="en-US"/>
              <a:t>ML: az algoritmus folyamatosan alkalmazkodik a fényviszonyokhoz és csúszóablakokban statisztikákat készít a színek eloszlásáról. Statisztika, majd osztályozási feladat, hogy mikor elég homogén a keverés eredménye.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7155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The input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algorithm</a:t>
            </a:r>
            <a:r>
              <a:rPr lang="hu-HU" dirty="0"/>
              <a:t> </a:t>
            </a:r>
            <a:r>
              <a:rPr lang="hu-HU" dirty="0" err="1"/>
              <a:t>consists</a:t>
            </a:r>
            <a:r>
              <a:rPr lang="hu-HU" dirty="0"/>
              <a:t> of </a:t>
            </a:r>
            <a:r>
              <a:rPr lang="hu-HU" dirty="0" err="1"/>
              <a:t>images</a:t>
            </a:r>
            <a:r>
              <a:rPr lang="hu-HU" dirty="0"/>
              <a:t> </a:t>
            </a:r>
            <a:r>
              <a:rPr lang="hu-HU" dirty="0" err="1"/>
              <a:t>created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different</a:t>
            </a:r>
            <a:r>
              <a:rPr lang="hu-HU" dirty="0"/>
              <a:t> MRI </a:t>
            </a:r>
            <a:r>
              <a:rPr lang="hu-HU" dirty="0" err="1"/>
              <a:t>protocols</a:t>
            </a:r>
            <a:r>
              <a:rPr lang="hu-HU" dirty="0"/>
              <a:t>.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instance</a:t>
            </a:r>
            <a:r>
              <a:rPr lang="hu-HU" dirty="0"/>
              <a:t> </a:t>
            </a:r>
            <a:r>
              <a:rPr lang="hu-HU" dirty="0" err="1"/>
              <a:t>protocol</a:t>
            </a:r>
            <a:r>
              <a:rPr lang="hu-HU" dirty="0"/>
              <a:t> SA </a:t>
            </a:r>
            <a:r>
              <a:rPr lang="hu-HU" dirty="0" err="1"/>
              <a:t>stands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short-axis</a:t>
            </a:r>
            <a:r>
              <a:rPr lang="hu-HU" dirty="0"/>
              <a:t>, LA is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abbreviation</a:t>
            </a:r>
            <a:r>
              <a:rPr lang="hu-HU" dirty="0"/>
              <a:t> of </a:t>
            </a:r>
            <a:r>
              <a:rPr lang="hu-HU" dirty="0" err="1"/>
              <a:t>long-axis</a:t>
            </a:r>
            <a:r>
              <a:rPr lang="hu-HU" dirty="0"/>
              <a:t>. The </a:t>
            </a:r>
            <a:r>
              <a:rPr lang="hu-HU" dirty="0" err="1"/>
              <a:t>algorithm</a:t>
            </a:r>
            <a:r>
              <a:rPr lang="hu-HU" dirty="0"/>
              <a:t> </a:t>
            </a:r>
            <a:r>
              <a:rPr lang="hu-HU" dirty="0" err="1"/>
              <a:t>processes</a:t>
            </a:r>
            <a:r>
              <a:rPr lang="hu-HU" dirty="0"/>
              <a:t> </a:t>
            </a:r>
            <a:r>
              <a:rPr lang="hu-HU" dirty="0" err="1"/>
              <a:t>these</a:t>
            </a:r>
            <a:r>
              <a:rPr lang="hu-HU" dirty="0"/>
              <a:t> </a:t>
            </a:r>
            <a:r>
              <a:rPr lang="hu-HU" dirty="0" err="1"/>
              <a:t>images</a:t>
            </a:r>
            <a:r>
              <a:rPr lang="hu-HU" dirty="0"/>
              <a:t> and </a:t>
            </a:r>
            <a:r>
              <a:rPr lang="hu-HU" dirty="0" err="1"/>
              <a:t>makes</a:t>
            </a:r>
            <a:r>
              <a:rPr lang="hu-HU" dirty="0"/>
              <a:t> a decision </a:t>
            </a:r>
            <a:r>
              <a:rPr lang="hu-HU" dirty="0" err="1"/>
              <a:t>whether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patient</a:t>
            </a:r>
            <a:r>
              <a:rPr lang="hu-HU" dirty="0"/>
              <a:t> </a:t>
            </a:r>
            <a:r>
              <a:rPr lang="hu-HU" dirty="0" err="1"/>
              <a:t>suffers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hypertrophy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not</a:t>
            </a:r>
            <a:r>
              <a:rPr lang="hu-HU" dirty="0"/>
              <a:t>. </a:t>
            </a:r>
            <a:r>
              <a:rPr lang="hu-HU" dirty="0" err="1"/>
              <a:t>If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patient</a:t>
            </a:r>
            <a:r>
              <a:rPr lang="hu-HU" dirty="0"/>
              <a:t> has </a:t>
            </a:r>
            <a:r>
              <a:rPr lang="hu-HU" dirty="0" err="1"/>
              <a:t>hypertrophy</a:t>
            </a:r>
            <a:r>
              <a:rPr lang="hu-HU" dirty="0"/>
              <a:t>,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next</a:t>
            </a:r>
            <a:r>
              <a:rPr lang="hu-HU" dirty="0"/>
              <a:t> </a:t>
            </a:r>
            <a:r>
              <a:rPr lang="hu-HU" dirty="0" err="1"/>
              <a:t>question</a:t>
            </a:r>
            <a:r>
              <a:rPr lang="hu-HU" dirty="0"/>
              <a:t> is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find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cause</a:t>
            </a:r>
            <a:r>
              <a:rPr lang="hu-HU" dirty="0"/>
              <a:t> of it. </a:t>
            </a:r>
            <a:r>
              <a:rPr lang="hu-HU" dirty="0" err="1"/>
              <a:t>Unfortunately</a:t>
            </a:r>
            <a:r>
              <a:rPr lang="hu-HU" dirty="0"/>
              <a:t>, </a:t>
            </a:r>
            <a:r>
              <a:rPr lang="hu-HU" dirty="0" err="1"/>
              <a:t>several</a:t>
            </a:r>
            <a:r>
              <a:rPr lang="hu-HU" dirty="0"/>
              <a:t> </a:t>
            </a:r>
            <a:r>
              <a:rPr lang="hu-HU" dirty="0" err="1"/>
              <a:t>diseases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be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reason</a:t>
            </a:r>
            <a:r>
              <a:rPr lang="hu-HU" dirty="0"/>
              <a:t>, </a:t>
            </a:r>
            <a:r>
              <a:rPr lang="hu-HU" dirty="0" err="1"/>
              <a:t>like</a:t>
            </a:r>
            <a:r>
              <a:rPr lang="hu-HU" dirty="0"/>
              <a:t> HCM (</a:t>
            </a:r>
            <a:r>
              <a:rPr lang="hu-HU" dirty="0" err="1"/>
              <a:t>hypertrophy</a:t>
            </a:r>
            <a:r>
              <a:rPr lang="hu-HU" dirty="0"/>
              <a:t> </a:t>
            </a:r>
            <a:r>
              <a:rPr lang="hu-HU" dirty="0" err="1"/>
              <a:t>cardio-myopathy</a:t>
            </a:r>
            <a:r>
              <a:rPr lang="hu-HU" dirty="0"/>
              <a:t>)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Fabry-disease</a:t>
            </a:r>
            <a:r>
              <a:rPr lang="hu-HU" dirty="0"/>
              <a:t>. The </a:t>
            </a:r>
            <a:r>
              <a:rPr lang="hu-HU" dirty="0" err="1"/>
              <a:t>algorithm</a:t>
            </a:r>
            <a:r>
              <a:rPr lang="hu-HU" dirty="0"/>
              <a:t> </a:t>
            </a:r>
            <a:r>
              <a:rPr lang="hu-HU" dirty="0" err="1"/>
              <a:t>provides</a:t>
            </a:r>
            <a:r>
              <a:rPr lang="hu-HU" dirty="0"/>
              <a:t> </a:t>
            </a:r>
            <a:r>
              <a:rPr lang="hu-HU" dirty="0" err="1"/>
              <a:t>probabilities</a:t>
            </a:r>
            <a:r>
              <a:rPr lang="hu-HU" dirty="0"/>
              <a:t> over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different</a:t>
            </a:r>
            <a:r>
              <a:rPr lang="hu-HU" dirty="0"/>
              <a:t> </a:t>
            </a:r>
            <a:r>
              <a:rPr lang="hu-HU" dirty="0" err="1"/>
              <a:t>causes</a:t>
            </a:r>
            <a:r>
              <a:rPr lang="hu-HU" dirty="0"/>
              <a:t> </a:t>
            </a:r>
            <a:r>
              <a:rPr lang="hu-HU" dirty="0" err="1"/>
              <a:t>therefore</a:t>
            </a:r>
            <a:r>
              <a:rPr lang="hu-HU" dirty="0"/>
              <a:t> it </a:t>
            </a:r>
            <a:r>
              <a:rPr lang="hu-HU" dirty="0" err="1"/>
              <a:t>can</a:t>
            </a:r>
            <a:r>
              <a:rPr lang="hu-HU" dirty="0"/>
              <a:t> </a:t>
            </a:r>
            <a:r>
              <a:rPr lang="hu-HU" dirty="0" err="1"/>
              <a:t>give</a:t>
            </a:r>
            <a:r>
              <a:rPr lang="hu-HU" dirty="0"/>
              <a:t> more </a:t>
            </a:r>
            <a:r>
              <a:rPr lang="hu-HU" dirty="0" err="1"/>
              <a:t>insight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medical</a:t>
            </a:r>
            <a:r>
              <a:rPr lang="hu-HU" dirty="0"/>
              <a:t> </a:t>
            </a:r>
            <a:r>
              <a:rPr lang="hu-HU" dirty="0" err="1"/>
              <a:t>doctors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analyze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patient’s</a:t>
            </a:r>
            <a:r>
              <a:rPr lang="hu-HU" dirty="0"/>
              <a:t> </a:t>
            </a:r>
            <a:r>
              <a:rPr lang="hu-HU" dirty="0" err="1"/>
              <a:t>problem</a:t>
            </a:r>
            <a:r>
              <a:rPr lang="hu-HU" dirty="0"/>
              <a:t> more </a:t>
            </a:r>
            <a:r>
              <a:rPr lang="hu-HU" dirty="0" err="1"/>
              <a:t>efficiently</a:t>
            </a:r>
            <a:r>
              <a:rPr lang="hu-HU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36193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20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60837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21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33998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Rendszer fő célja:</a:t>
            </a:r>
          </a:p>
          <a:p>
            <a:pPr lvl="1"/>
            <a:r>
              <a:rPr lang="hu-HU" dirty="0"/>
              <a:t>Járművek nyomkövetése</a:t>
            </a:r>
          </a:p>
          <a:p>
            <a:pPr lvl="1"/>
            <a:r>
              <a:rPr lang="hu-HU" dirty="0"/>
              <a:t>Pálya állapotának felügyelete</a:t>
            </a:r>
          </a:p>
          <a:p>
            <a:pPr lvl="1"/>
            <a:r>
              <a:rPr lang="hu-HU" dirty="0"/>
              <a:t>Teljes körű monitoring</a:t>
            </a:r>
          </a:p>
          <a:p>
            <a:pPr lvl="1"/>
            <a:r>
              <a:rPr lang="hu-HU" dirty="0"/>
              <a:t>Anomália detektálás</a:t>
            </a:r>
          </a:p>
          <a:p>
            <a:r>
              <a:rPr lang="hu-HU" dirty="0"/>
              <a:t>Kihívások:</a:t>
            </a:r>
          </a:p>
          <a:p>
            <a:pPr lvl="1"/>
            <a:r>
              <a:rPr lang="hu-HU" dirty="0"/>
              <a:t>Pontos és valós idejű nyomkövetés</a:t>
            </a:r>
          </a:p>
          <a:p>
            <a:pPr lvl="2"/>
            <a:r>
              <a:rPr lang="hu-HU" dirty="0"/>
              <a:t>5G támogatás</a:t>
            </a:r>
          </a:p>
          <a:p>
            <a:pPr lvl="1"/>
            <a:r>
              <a:rPr lang="hu-HU" dirty="0"/>
              <a:t>Intelligens adatgyűjtés és elemzés</a:t>
            </a:r>
          </a:p>
          <a:p>
            <a:pPr lvl="1"/>
            <a:r>
              <a:rPr lang="hu-HU" dirty="0"/>
              <a:t>Azonnali értesítések, riasztások</a:t>
            </a:r>
          </a:p>
          <a:p>
            <a:pPr lvl="1"/>
            <a:r>
              <a:rPr lang="hu-HU" dirty="0"/>
              <a:t>Skálázódás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27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25286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Itt gyakorlatilag arról van szó, hogy olyan intelligens rendszert kell tervezni, ahol az adatok formája, struktúrája dinamikusan változhat.</a:t>
            </a:r>
          </a:p>
          <a:p>
            <a:endParaRPr lang="hu-HU" dirty="0"/>
          </a:p>
          <a:p>
            <a:r>
              <a:rPr lang="hu-HU" dirty="0"/>
              <a:t>Ehhez egy adatformátum leíró nyelv készült, amit „</a:t>
            </a:r>
            <a:r>
              <a:rPr lang="hu-HU" dirty="0" err="1"/>
              <a:t>contract</a:t>
            </a:r>
            <a:r>
              <a:rPr lang="hu-HU" dirty="0"/>
              <a:t>”-</a:t>
            </a:r>
            <a:r>
              <a:rPr lang="hu-HU" dirty="0" err="1"/>
              <a:t>nak</a:t>
            </a:r>
            <a:r>
              <a:rPr lang="hu-HU" dirty="0"/>
              <a:t> nevezünk, ez alapján tudja a rendszer értelmezni az </a:t>
            </a:r>
            <a:r>
              <a:rPr lang="hu-HU" dirty="0" err="1"/>
              <a:t>adtokat</a:t>
            </a:r>
            <a:r>
              <a:rPr lang="hu-HU" dirty="0"/>
              <a:t> és ha változna a küldött adatok jellege akkor egy új </a:t>
            </a:r>
            <a:r>
              <a:rPr lang="hu-HU" dirty="0" err="1"/>
              <a:t>contract</a:t>
            </a:r>
            <a:r>
              <a:rPr lang="hu-HU" dirty="0"/>
              <a:t> ha </a:t>
            </a:r>
            <a:r>
              <a:rPr lang="hu-HU" dirty="0" err="1"/>
              <a:t>érekezik</a:t>
            </a:r>
            <a:r>
              <a:rPr lang="hu-HU" dirty="0"/>
              <a:t>, azt is fel tudja dolgozni a rendszer. Nem csak belöki egy </a:t>
            </a:r>
            <a:r>
              <a:rPr lang="hu-HU" dirty="0" err="1"/>
              <a:t>NoSQL</a:t>
            </a:r>
            <a:r>
              <a:rPr lang="hu-HU" dirty="0"/>
              <a:t>-be, hanem így értelmet is tud adni az adatoknak.</a:t>
            </a:r>
            <a:endParaRPr lang="en-US" dirty="0"/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F530E-81E2-4680-8A77-79CE364656C2}" type="slidenum">
              <a:rPr lang="hu-HU" smtClean="0"/>
              <a:pPr/>
              <a:t>28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0742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269554"/>
            <a:ext cx="6563072" cy="2303462"/>
          </a:xfrm>
          <a:prstGeom prst="rect">
            <a:avLst/>
          </a:prstGeom>
        </p:spPr>
        <p:txBody>
          <a:bodyPr lIns="0" anchor="b"/>
          <a:lstStyle>
            <a:lvl1pPr algn="l">
              <a:defRPr sz="6000">
                <a:latin typeface="Bariol Light" panose="02000506040000020003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8367" y="3636000"/>
            <a:ext cx="6558433" cy="1260000"/>
          </a:xfrm>
        </p:spPr>
        <p:txBody>
          <a:bodyPr lIns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t>‹#›</a:t>
            </a:fld>
            <a:endParaRPr lang="hu-HU"/>
          </a:p>
        </p:txBody>
      </p:sp>
      <p:grpSp>
        <p:nvGrpSpPr>
          <p:cNvPr id="7" name="Csoportba foglalás 6"/>
          <p:cNvGrpSpPr>
            <a:grpSpLocks/>
          </p:cNvGrpSpPr>
          <p:nvPr userDrawn="1"/>
        </p:nvGrpSpPr>
        <p:grpSpPr>
          <a:xfrm>
            <a:off x="0" y="5166000"/>
            <a:ext cx="9144000" cy="1692000"/>
            <a:chOff x="0" y="5166000"/>
            <a:chExt cx="9144000" cy="1692000"/>
          </a:xfrm>
        </p:grpSpPr>
        <p:sp>
          <p:nvSpPr>
            <p:cNvPr id="8" name="Téglalap 7"/>
            <p:cNvSpPr/>
            <p:nvPr userDrawn="1"/>
          </p:nvSpPr>
          <p:spPr bwMode="auto">
            <a:xfrm>
              <a:off x="0" y="5166000"/>
              <a:ext cx="9144000" cy="1692000"/>
            </a:xfrm>
            <a:prstGeom prst="rect">
              <a:avLst/>
            </a:prstGeom>
            <a:gradFill>
              <a:gsLst>
                <a:gs pos="0">
                  <a:srgbClr val="C81426"/>
                </a:gs>
                <a:gs pos="100000">
                  <a:srgbClr val="910B26"/>
                </a:gs>
              </a:gsLst>
              <a:lin ang="0" scaled="0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bg2"/>
                </a:buClr>
                <a:buSzPct val="70000"/>
                <a:buFontTx/>
                <a:buNone/>
                <a:tabLst/>
              </a:pPr>
              <a:endParaRPr kumimoji="0" lang="hu-H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iol Regular" panose="02000506040000020003" pitchFamily="2" charset="0"/>
              </a:endParaRPr>
            </a:p>
          </p:txBody>
        </p:sp>
        <p:pic>
          <p:nvPicPr>
            <p:cNvPr id="9" name="Picture 11" descr="BME_AUT_logo_WHITE-eng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96" y="5684003"/>
              <a:ext cx="3667932" cy="692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5647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1602024"/>
            <a:ext cx="8229600" cy="1768320"/>
          </a:xfrm>
        </p:spPr>
        <p:txBody>
          <a:bodyPr lIns="0" rIns="0" anchor="b" anchorCtr="0">
            <a:normAutofit/>
          </a:bodyPr>
          <a:lstStyle>
            <a:lvl1pPr>
              <a:defRPr sz="4800" baseline="0"/>
            </a:lvl1pPr>
          </a:lstStyle>
          <a:p>
            <a:r>
              <a:rPr lang="hu-HU" dirty="0" err="1"/>
              <a:t>Chapter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Section</a:t>
            </a:r>
            <a:r>
              <a:rPr lang="hu-HU" dirty="0"/>
              <a:t> </a:t>
            </a:r>
            <a:r>
              <a:rPr lang="hu-HU" dirty="0" err="1"/>
              <a:t>Title</a:t>
            </a:r>
            <a:endParaRPr lang="hu-HU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4752" y="3391024"/>
            <a:ext cx="7862047" cy="1260000"/>
          </a:xfrm>
        </p:spPr>
        <p:txBody>
          <a:bodyPr lIns="0">
            <a:normAutofit/>
          </a:bodyPr>
          <a:lstStyle>
            <a:lvl1pPr marL="0" indent="0" algn="l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 err="1"/>
              <a:t>Chapter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Section</a:t>
            </a:r>
            <a:r>
              <a:rPr lang="hu-HU" dirty="0"/>
              <a:t> </a:t>
            </a:r>
            <a:r>
              <a:rPr lang="hu-HU" dirty="0" err="1"/>
              <a:t>Subtitle</a:t>
            </a:r>
            <a:endParaRPr lang="en-US" dirty="0"/>
          </a:p>
        </p:txBody>
      </p:sp>
      <p:sp>
        <p:nvSpPr>
          <p:cNvPr id="7" name="Élőláb helye 2"/>
          <p:cNvSpPr>
            <a:spLocks noGrp="1"/>
          </p:cNvSpPr>
          <p:nvPr>
            <p:ph type="ftr" sz="quarter" idx="10"/>
          </p:nvPr>
        </p:nvSpPr>
        <p:spPr>
          <a:xfrm>
            <a:off x="4952390" y="6430338"/>
            <a:ext cx="3734410" cy="313361"/>
          </a:xfrm>
        </p:spPr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8" name="Dia számának helye 3"/>
          <p:cNvSpPr>
            <a:spLocks noGrp="1"/>
          </p:cNvSpPr>
          <p:nvPr>
            <p:ph type="sldNum" sz="quarter" idx="11"/>
          </p:nvPr>
        </p:nvSpPr>
        <p:spPr>
          <a:xfrm>
            <a:off x="4302000" y="6430338"/>
            <a:ext cx="540000" cy="313361"/>
          </a:xfrm>
        </p:spPr>
        <p:txBody>
          <a:bodyPr/>
          <a:lstStyle/>
          <a:p>
            <a:fld id="{749F71C9-278E-471F-A52B-879E4728A84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6121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0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Tartalom helye 7"/>
          <p:cNvSpPr>
            <a:spLocks noGrp="1"/>
          </p:cNvSpPr>
          <p:nvPr>
            <p:ph sz="quarter" idx="12"/>
          </p:nvPr>
        </p:nvSpPr>
        <p:spPr>
          <a:xfrm>
            <a:off x="457200" y="1051200"/>
            <a:ext cx="8229600" cy="515880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 marL="685800" indent="-216000">
              <a:spcBef>
                <a:spcPts val="400"/>
              </a:spcBef>
              <a:buFont typeface="Bariol Regular" panose="02000506040000020003" pitchFamily="2" charset="0"/>
              <a:buChar char="&gt;"/>
              <a:defRPr/>
            </a:lvl2pPr>
            <a:lvl3pPr marL="1180800" indent="-216000">
              <a:spcBef>
                <a:spcPts val="400"/>
              </a:spcBef>
              <a:buFont typeface="Bariol Regular" panose="02000506040000020003" pitchFamily="2" charset="0"/>
              <a:buChar char="–"/>
              <a:defRPr/>
            </a:lvl3pPr>
            <a:lvl4pPr marL="1566000" indent="-158400">
              <a:spcBef>
                <a:spcPts val="350"/>
              </a:spcBef>
              <a:defRPr/>
            </a:lvl4pPr>
            <a:lvl5pPr marL="2023200" indent="-158400">
              <a:spcBef>
                <a:spcPts val="350"/>
              </a:spcBef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51442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0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Tartalom helye 7"/>
          <p:cNvSpPr>
            <a:spLocks noGrp="1"/>
          </p:cNvSpPr>
          <p:nvPr>
            <p:ph sz="quarter" idx="12"/>
          </p:nvPr>
        </p:nvSpPr>
        <p:spPr>
          <a:xfrm>
            <a:off x="457200" y="1051200"/>
            <a:ext cx="3973132" cy="515880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 marL="685800" indent="-216000">
              <a:spcBef>
                <a:spcPts val="400"/>
              </a:spcBef>
              <a:buFont typeface="Bariol Regular" panose="02000506040000020003" pitchFamily="2" charset="0"/>
              <a:buChar char="&gt;"/>
              <a:defRPr/>
            </a:lvl2pPr>
            <a:lvl3pPr marL="1180800" indent="-216000">
              <a:spcBef>
                <a:spcPts val="400"/>
              </a:spcBef>
              <a:buFont typeface="Bariol Regular" panose="02000506040000020003" pitchFamily="2" charset="0"/>
              <a:buChar char="–"/>
              <a:defRPr/>
            </a:lvl3pPr>
            <a:lvl4pPr marL="1566000" indent="-158400">
              <a:spcBef>
                <a:spcPts val="350"/>
              </a:spcBef>
              <a:defRPr/>
            </a:lvl4pPr>
            <a:lvl5pPr marL="2023200" indent="-158400">
              <a:spcBef>
                <a:spcPts val="350"/>
              </a:spcBef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6" name="Tartalom helye 7">
            <a:extLst>
              <a:ext uri="{FF2B5EF4-FFF2-40B4-BE49-F238E27FC236}">
                <a16:creationId xmlns:a16="http://schemas.microsoft.com/office/drawing/2014/main" id="{2B341001-154B-F345-8E07-930DDDC639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13668" y="1051200"/>
            <a:ext cx="3973132" cy="515880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 marL="685800" indent="-216000">
              <a:spcBef>
                <a:spcPts val="400"/>
              </a:spcBef>
              <a:buFont typeface="Bariol Regular" panose="02000506040000020003" pitchFamily="2" charset="0"/>
              <a:buChar char="&gt;"/>
              <a:defRPr/>
            </a:lvl2pPr>
            <a:lvl3pPr marL="1180800" indent="-216000">
              <a:spcBef>
                <a:spcPts val="400"/>
              </a:spcBef>
              <a:buFont typeface="Bariol Regular" panose="02000506040000020003" pitchFamily="2" charset="0"/>
              <a:buChar char="–"/>
              <a:defRPr/>
            </a:lvl3pPr>
            <a:lvl4pPr marL="1566000" indent="-158400">
              <a:spcBef>
                <a:spcPts val="350"/>
              </a:spcBef>
              <a:defRPr/>
            </a:lvl4pPr>
            <a:lvl5pPr marL="2023200" indent="-158400">
              <a:spcBef>
                <a:spcPts val="350"/>
              </a:spcBef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15759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0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F71C9-278E-471F-A52B-879E4728A84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97331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B8ABC-3CB4-4597-9917-9C7DA0B93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C6274-E6AB-4A4A-B96F-6470AB38F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3206D-B730-4A5B-B9CC-F997F9D80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E180-8383-42C0-B086-0B9D70321366}" type="datetimeFigureOut">
              <a:rPr lang="en-US" smtClean="0"/>
              <a:t>11/26/19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4D3A9-0D41-4DE8-92D5-13FBB8857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0C320-5142-4EDA-96C0-0AA135E5B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7E85-6B3C-455A-873E-2E267834A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08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soportba foglalás 16"/>
          <p:cNvGrpSpPr/>
          <p:nvPr userDrawn="1"/>
        </p:nvGrpSpPr>
        <p:grpSpPr>
          <a:xfrm>
            <a:off x="-5556" y="6335002"/>
            <a:ext cx="9149556" cy="522998"/>
            <a:chOff x="-5556" y="6335002"/>
            <a:chExt cx="9144000" cy="550382"/>
          </a:xfrm>
        </p:grpSpPr>
        <p:sp>
          <p:nvSpPr>
            <p:cNvPr id="18" name="Téglalap 17"/>
            <p:cNvSpPr/>
            <p:nvPr userDrawn="1"/>
          </p:nvSpPr>
          <p:spPr bwMode="auto">
            <a:xfrm>
              <a:off x="-5556" y="6335002"/>
              <a:ext cx="9144000" cy="550382"/>
            </a:xfrm>
            <a:prstGeom prst="rect">
              <a:avLst/>
            </a:prstGeom>
            <a:gradFill>
              <a:gsLst>
                <a:gs pos="0">
                  <a:srgbClr val="C81426"/>
                </a:gs>
                <a:gs pos="100000">
                  <a:srgbClr val="910B26"/>
                </a:gs>
              </a:gsLst>
              <a:lin ang="0" scaled="0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bg2"/>
                </a:buClr>
                <a:buSzPct val="70000"/>
                <a:buFontTx/>
                <a:buNone/>
                <a:tabLst/>
              </a:pPr>
              <a:endParaRPr kumimoji="0" lang="hu-H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riol Regular" panose="02000506040000020003" pitchFamily="2" charset="0"/>
              </a:endParaRPr>
            </a:p>
          </p:txBody>
        </p:sp>
        <p:pic>
          <p:nvPicPr>
            <p:cNvPr id="19" name="Picture 8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482093"/>
              <a:ext cx="860703" cy="29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514"/>
            <a:ext cx="8229600" cy="515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2390" y="6430338"/>
            <a:ext cx="3734410" cy="313361"/>
          </a:xfrm>
          <a:prstGeom prst="rect">
            <a:avLst/>
          </a:prstGeom>
        </p:spPr>
        <p:txBody>
          <a:bodyPr vert="horz" lIns="91440" tIns="45720" rIns="0" bIns="45720" rtlCol="0" anchor="ctr">
            <a:normAutofit/>
          </a:bodyPr>
          <a:lstStyle>
            <a:lvl1pPr algn="r">
              <a:defRPr sz="1400">
                <a:solidFill>
                  <a:schemeClr val="bg1"/>
                </a:solidFill>
                <a:latin typeface="Bariol Regular" panose="02000506040000020003" pitchFamily="2" charset="0"/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000" y="6430338"/>
            <a:ext cx="540000" cy="313361"/>
          </a:xfrm>
          <a:prstGeom prst="rect">
            <a:avLst/>
          </a:prstGeom>
        </p:spPr>
        <p:txBody>
          <a:bodyPr vert="horz" lIns="36000" tIns="45720" rIns="36000" bIns="45720" rtlCol="0" anchor="ctr" anchorCtr="0"/>
          <a:lstStyle>
            <a:lvl1pPr algn="ctr">
              <a:defRPr sz="1400">
                <a:solidFill>
                  <a:schemeClr val="bg1"/>
                </a:solidFill>
                <a:latin typeface="Bariol Regular" panose="02000506040000020003" pitchFamily="2" charset="0"/>
              </a:defRPr>
            </a:lvl1pPr>
          </a:lstStyle>
          <a:p>
            <a:fld id="{749F71C9-278E-471F-A52B-879E4728A843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21" name="Cím helye 20"/>
          <p:cNvSpPr>
            <a:spLocks noGrp="1"/>
          </p:cNvSpPr>
          <p:nvPr>
            <p:ph type="title"/>
          </p:nvPr>
        </p:nvSpPr>
        <p:spPr>
          <a:xfrm>
            <a:off x="457200" y="115200"/>
            <a:ext cx="8229600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6391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2" r:id="rId3"/>
    <p:sldLayoutId id="2147483654" r:id="rId4"/>
    <p:sldLayoutId id="2147483655" r:id="rId5"/>
    <p:sldLayoutId id="214748365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Bariol Regular" panose="02000506040000020003" pitchFamily="2" charset="0"/>
          <a:ea typeface="+mn-ea"/>
          <a:cs typeface="+mn-cs"/>
        </a:defRPr>
      </a:lvl1pPr>
      <a:lvl2pPr marL="685800" indent="-216000" algn="l" defTabSz="914400" rtl="0" eaLnBrk="1" latinLnBrk="0" hangingPunct="1">
        <a:lnSpc>
          <a:spcPct val="100000"/>
        </a:lnSpc>
        <a:spcBef>
          <a:spcPts val="400"/>
        </a:spcBef>
        <a:buClr>
          <a:schemeClr val="tx2"/>
        </a:buClr>
        <a:buFont typeface="Bariol Regular" panose="02000506040000020003" pitchFamily="2" charset="0"/>
        <a:buChar char="&gt;"/>
        <a:defRPr sz="2800" kern="1200">
          <a:solidFill>
            <a:schemeClr val="tx1"/>
          </a:solidFill>
          <a:latin typeface="Bariol Regular" panose="02000506040000020003" pitchFamily="2" charset="0"/>
          <a:ea typeface="+mn-ea"/>
          <a:cs typeface="+mn-cs"/>
        </a:defRPr>
      </a:lvl2pPr>
      <a:lvl3pPr marL="1180800" indent="-216000" algn="l" defTabSz="914400" rtl="0" eaLnBrk="1" latinLnBrk="0" hangingPunct="1">
        <a:lnSpc>
          <a:spcPct val="100000"/>
        </a:lnSpc>
        <a:spcBef>
          <a:spcPts val="400"/>
        </a:spcBef>
        <a:buClr>
          <a:schemeClr val="tx2"/>
        </a:buClr>
        <a:buFont typeface="Bariol Regular" panose="02000506040000020003" pitchFamily="2" charset="0"/>
        <a:buChar char="–"/>
        <a:defRPr sz="2400" kern="1200">
          <a:solidFill>
            <a:schemeClr val="tx1"/>
          </a:solidFill>
          <a:latin typeface="Bariol Regular" panose="02000506040000020003" pitchFamily="2" charset="0"/>
          <a:ea typeface="+mn-ea"/>
          <a:cs typeface="+mn-cs"/>
        </a:defRPr>
      </a:lvl3pPr>
      <a:lvl4pPr marL="1566000" indent="-158400" algn="l" defTabSz="914400" rtl="0" eaLnBrk="1" latinLnBrk="0" hangingPunct="1">
        <a:lnSpc>
          <a:spcPct val="100000"/>
        </a:lnSpc>
        <a:spcBef>
          <a:spcPts val="35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iol Regular" panose="02000506040000020003" pitchFamily="2" charset="0"/>
          <a:ea typeface="+mn-ea"/>
          <a:cs typeface="+mn-cs"/>
        </a:defRPr>
      </a:lvl4pPr>
      <a:lvl5pPr marL="2023200" indent="-158400" algn="l" defTabSz="914400" rtl="0" eaLnBrk="1" latinLnBrk="0" hangingPunct="1">
        <a:lnSpc>
          <a:spcPct val="100000"/>
        </a:lnSpc>
        <a:spcBef>
          <a:spcPts val="35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iol Regular" panose="0200050604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ulyas@aut.bme.h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kovacs.adam@aut.bme.hu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gulyas@aut.bme.hu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kristof@aut.bme.h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tiff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tiff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7.tiff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Ekler.Peter@aut.bme.hu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Budai.Adam@aut.bme.hu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/>
          <p:cNvSpPr txBox="1">
            <a:spLocks/>
          </p:cNvSpPr>
          <p:nvPr/>
        </p:nvSpPr>
        <p:spPr>
          <a:xfrm>
            <a:off x="2123728" y="1269555"/>
            <a:ext cx="6563072" cy="2303461"/>
          </a:xfrm>
          <a:prstGeom prst="rect">
            <a:avLst/>
          </a:prstGeom>
        </p:spPr>
        <p:txBody>
          <a:bodyPr vert="horz" lIns="0" tIns="45720" rIns="90000" bIns="45720" rtlCol="0" anchor="b" anchorCtr="0">
            <a:normAutofit fontScale="92500" lnSpcReduction="20000"/>
          </a:bodyPr>
          <a:lstStyle>
            <a:defPPr>
              <a:defRPr lang="hu-HU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Bariol Regular" panose="0200050604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000" dirty="0">
                <a:solidFill>
                  <a:schemeClr val="tx2"/>
                </a:solidFill>
                <a:latin typeface="Bariol Light" panose="02000506040000020003" charset="0"/>
              </a:rPr>
              <a:t>Overview of Machine Learning and Big Data Projects at BME-AUT</a:t>
            </a:r>
          </a:p>
        </p:txBody>
      </p:sp>
      <p:sp>
        <p:nvSpPr>
          <p:cNvPr id="12" name="Alcím 1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noProof="0" dirty="0"/>
              <a:t>2019.11.26.</a:t>
            </a:r>
          </a:p>
          <a:p>
            <a:r>
              <a:rPr lang="hu-HU" dirty="0"/>
              <a:t>Gábor Gulyás, PhD</a:t>
            </a:r>
          </a:p>
          <a:p>
            <a:r>
              <a:rPr lang="hu-HU" noProof="0" dirty="0">
                <a:hlinkClick r:id="rId3"/>
              </a:rPr>
              <a:t>gulyas@aut.bme.hu</a:t>
            </a:r>
            <a:r>
              <a:rPr lang="hu-HU" noProof="0" dirty="0"/>
              <a:t>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62216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3608-2ED1-0D41-ADE4-E0B2E4E4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Developed</a:t>
            </a:r>
            <a:r>
              <a:rPr lang="hu-HU" dirty="0"/>
              <a:t> </a:t>
            </a:r>
            <a:r>
              <a:rPr lang="hu-HU" dirty="0" err="1"/>
              <a:t>segmentation</a:t>
            </a:r>
            <a:r>
              <a:rPr lang="hu-HU" dirty="0"/>
              <a:t> </a:t>
            </a:r>
            <a:r>
              <a:rPr lang="hu-HU" dirty="0" err="1"/>
              <a:t>method</a:t>
            </a:r>
            <a:r>
              <a:rPr lang="hu-HU" dirty="0"/>
              <a:t>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DCBC4-C283-C542-8193-567EF42E4B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051200"/>
            <a:ext cx="3213652" cy="5158800"/>
          </a:xfrm>
        </p:spPr>
        <p:txBody>
          <a:bodyPr/>
          <a:lstStyle/>
          <a:p>
            <a:r>
              <a:rPr lang="hu-HU" dirty="0" err="1"/>
              <a:t>Validated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5400 </a:t>
            </a:r>
            <a:r>
              <a:rPr lang="hu-HU" dirty="0" err="1"/>
              <a:t>subjects</a:t>
            </a:r>
            <a:r>
              <a:rPr lang="hu-HU" dirty="0"/>
              <a:t> (</a:t>
            </a:r>
            <a:r>
              <a:rPr lang="hu-HU" dirty="0" err="1"/>
              <a:t>usually</a:t>
            </a:r>
            <a:r>
              <a:rPr lang="hu-HU" dirty="0"/>
              <a:t> 100)</a:t>
            </a:r>
          </a:p>
          <a:p>
            <a:r>
              <a:rPr lang="hu-HU" dirty="0" err="1"/>
              <a:t>Faster</a:t>
            </a:r>
            <a:r>
              <a:rPr lang="hu-HU" dirty="0"/>
              <a:t> and more </a:t>
            </a:r>
            <a:r>
              <a:rPr lang="hu-HU" dirty="0" err="1"/>
              <a:t>accurate</a:t>
            </a:r>
            <a:r>
              <a:rPr lang="hu-HU" dirty="0"/>
              <a:t> </a:t>
            </a:r>
            <a:r>
              <a:rPr lang="hu-HU" dirty="0" err="1"/>
              <a:t>than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SotA</a:t>
            </a:r>
            <a:endParaRPr lang="hu-HU" dirty="0"/>
          </a:p>
          <a:p>
            <a:pPr lvl="1"/>
            <a:r>
              <a:rPr lang="hu-HU" dirty="0" err="1"/>
              <a:t>Accuracy</a:t>
            </a:r>
            <a:r>
              <a:rPr lang="hu-HU" dirty="0"/>
              <a:t>: </a:t>
            </a:r>
            <a:r>
              <a:rPr lang="hu-HU" dirty="0" err="1"/>
              <a:t>close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b="1" dirty="0"/>
              <a:t>human-</a:t>
            </a:r>
            <a:r>
              <a:rPr lang="hu-HU" b="1" dirty="0" err="1"/>
              <a:t>level</a:t>
            </a:r>
            <a:r>
              <a:rPr lang="hu-HU" dirty="0"/>
              <a:t> </a:t>
            </a:r>
            <a:r>
              <a:rPr lang="hu-HU" dirty="0" err="1"/>
              <a:t>reader</a:t>
            </a:r>
            <a:endParaRPr lang="en-US" dirty="0"/>
          </a:p>
          <a:p>
            <a:endParaRPr lang="hu-HU" dirty="0"/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396CC458-6CDC-E747-A910-3D735ED6C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26" y="1316244"/>
            <a:ext cx="5242156" cy="393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61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D1D8C-2905-1745-BAAA-827C4E33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Left</a:t>
            </a:r>
            <a:r>
              <a:rPr lang="hu-HU" dirty="0"/>
              <a:t> </a:t>
            </a:r>
            <a:r>
              <a:rPr lang="hu-HU" dirty="0" err="1"/>
              <a:t>ventricle</a:t>
            </a:r>
            <a:r>
              <a:rPr lang="hu-HU" dirty="0"/>
              <a:t> </a:t>
            </a:r>
            <a:r>
              <a:rPr lang="hu-HU" dirty="0" err="1"/>
              <a:t>hypertrophy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4D930-FEBA-414C-A65B-DF90A37E080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4043966"/>
            <a:ext cx="8229600" cy="2166034"/>
          </a:xfrm>
        </p:spPr>
        <p:txBody>
          <a:bodyPr>
            <a:normAutofit fontScale="92500"/>
          </a:bodyPr>
          <a:lstStyle/>
          <a:p>
            <a:r>
              <a:rPr lang="hu-HU" dirty="0"/>
              <a:t>The </a:t>
            </a:r>
            <a:r>
              <a:rPr lang="hu-HU" dirty="0" err="1"/>
              <a:t>heart</a:t>
            </a:r>
            <a:r>
              <a:rPr lang="hu-HU" dirty="0"/>
              <a:t> </a:t>
            </a:r>
            <a:r>
              <a:rPr lang="hu-HU" dirty="0" err="1"/>
              <a:t>muscle</a:t>
            </a:r>
            <a:r>
              <a:rPr lang="hu-HU" dirty="0"/>
              <a:t> </a:t>
            </a:r>
            <a:r>
              <a:rPr lang="hu-HU" dirty="0" err="1"/>
              <a:t>becomes</a:t>
            </a:r>
            <a:r>
              <a:rPr lang="hu-HU" dirty="0"/>
              <a:t> </a:t>
            </a:r>
            <a:r>
              <a:rPr lang="hu-HU" dirty="0" err="1"/>
              <a:t>bigger</a:t>
            </a:r>
            <a:r>
              <a:rPr lang="hu-HU" dirty="0"/>
              <a:t> and less </a:t>
            </a:r>
            <a:r>
              <a:rPr lang="hu-HU" dirty="0" err="1"/>
              <a:t>flexible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Hypertrophy</a:t>
            </a:r>
            <a:r>
              <a:rPr lang="hu-HU" dirty="0"/>
              <a:t> has </a:t>
            </a:r>
            <a:r>
              <a:rPr lang="hu-HU" dirty="0" err="1"/>
              <a:t>several</a:t>
            </a:r>
            <a:r>
              <a:rPr lang="hu-HU" dirty="0"/>
              <a:t> </a:t>
            </a:r>
            <a:r>
              <a:rPr lang="hu-HU" dirty="0" err="1"/>
              <a:t>causes</a:t>
            </a:r>
            <a:r>
              <a:rPr lang="hu-HU" dirty="0"/>
              <a:t> </a:t>
            </a:r>
            <a:r>
              <a:rPr lang="hu-HU" dirty="0" err="1"/>
              <a:t>like</a:t>
            </a:r>
            <a:r>
              <a:rPr lang="hu-HU" dirty="0"/>
              <a:t> </a:t>
            </a:r>
            <a:r>
              <a:rPr lang="hu-HU" dirty="0" err="1"/>
              <a:t>Fabry-disease</a:t>
            </a:r>
            <a:r>
              <a:rPr lang="hu-HU" dirty="0"/>
              <a:t>.</a:t>
            </a:r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4E8BC779-DF5E-FF44-ADF7-639D687A8C82}"/>
              </a:ext>
            </a:extLst>
          </p:cNvPr>
          <p:cNvSpPr/>
          <p:nvPr/>
        </p:nvSpPr>
        <p:spPr>
          <a:xfrm>
            <a:off x="1397358" y="1161436"/>
            <a:ext cx="1986116" cy="193695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980E86EF-E562-0845-89F5-313CC116EF9F}"/>
              </a:ext>
            </a:extLst>
          </p:cNvPr>
          <p:cNvSpPr/>
          <p:nvPr/>
        </p:nvSpPr>
        <p:spPr>
          <a:xfrm>
            <a:off x="1638247" y="1313836"/>
            <a:ext cx="1509251" cy="1585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9BE75DCB-1020-2643-B020-F009324660A6}"/>
              </a:ext>
            </a:extLst>
          </p:cNvPr>
          <p:cNvSpPr/>
          <p:nvPr/>
        </p:nvSpPr>
        <p:spPr>
          <a:xfrm>
            <a:off x="5268910" y="1062191"/>
            <a:ext cx="2498623" cy="2212719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7C228755-9948-894D-9DA4-DC902D123C3F}"/>
              </a:ext>
            </a:extLst>
          </p:cNvPr>
          <p:cNvSpPr/>
          <p:nvPr/>
        </p:nvSpPr>
        <p:spPr>
          <a:xfrm>
            <a:off x="5509800" y="1214591"/>
            <a:ext cx="1707127" cy="168669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D544701-DCCD-3D45-9AD0-E34FCBFDF395}"/>
              </a:ext>
            </a:extLst>
          </p:cNvPr>
          <p:cNvSpPr txBox="1"/>
          <p:nvPr/>
        </p:nvSpPr>
        <p:spPr>
          <a:xfrm>
            <a:off x="1692324" y="3254139"/>
            <a:ext cx="145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NORMAL</a:t>
            </a:r>
            <a:endParaRPr lang="en-US" sz="2400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318A76D-E5C5-7A4B-96E7-5C763676F749}"/>
              </a:ext>
            </a:extLst>
          </p:cNvPr>
          <p:cNvSpPr txBox="1"/>
          <p:nvPr/>
        </p:nvSpPr>
        <p:spPr>
          <a:xfrm>
            <a:off x="5468627" y="3427310"/>
            <a:ext cx="2099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HYPERTROPHY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9157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2CDD5-FBA2-F144-9CEE-C20584287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Left</a:t>
            </a:r>
            <a:r>
              <a:rPr lang="hu-HU" dirty="0"/>
              <a:t> </a:t>
            </a:r>
            <a:r>
              <a:rPr lang="hu-HU" dirty="0" err="1"/>
              <a:t>ventricle</a:t>
            </a:r>
            <a:r>
              <a:rPr lang="hu-HU" dirty="0"/>
              <a:t> </a:t>
            </a:r>
            <a:r>
              <a:rPr lang="hu-HU" dirty="0" err="1"/>
              <a:t>hypertrophy</a:t>
            </a:r>
            <a:r>
              <a:rPr lang="hu-HU" dirty="0"/>
              <a:t> (2)</a:t>
            </a:r>
          </a:p>
        </p:txBody>
      </p:sp>
      <p:sp>
        <p:nvSpPr>
          <p:cNvPr id="3" name="Szövegdoboz 4">
            <a:extLst>
              <a:ext uri="{FF2B5EF4-FFF2-40B4-BE49-F238E27FC236}">
                <a16:creationId xmlns:a16="http://schemas.microsoft.com/office/drawing/2014/main" id="{BA6EACAC-DEF8-3F41-B352-1E31DDA2BCD9}"/>
              </a:ext>
            </a:extLst>
          </p:cNvPr>
          <p:cNvSpPr txBox="1"/>
          <p:nvPr/>
        </p:nvSpPr>
        <p:spPr>
          <a:xfrm>
            <a:off x="553773" y="2098379"/>
            <a:ext cx="6247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dirty="0"/>
              <a:t>TRA</a:t>
            </a:r>
            <a:endParaRPr lang="en-US" dirty="0"/>
          </a:p>
        </p:txBody>
      </p:sp>
      <p:sp>
        <p:nvSpPr>
          <p:cNvPr id="4" name="Szövegdoboz 5">
            <a:extLst>
              <a:ext uri="{FF2B5EF4-FFF2-40B4-BE49-F238E27FC236}">
                <a16:creationId xmlns:a16="http://schemas.microsoft.com/office/drawing/2014/main" id="{720C1D76-A569-4B48-8DE6-E2B03E0E793A}"/>
              </a:ext>
            </a:extLst>
          </p:cNvPr>
          <p:cNvSpPr txBox="1"/>
          <p:nvPr/>
        </p:nvSpPr>
        <p:spPr>
          <a:xfrm>
            <a:off x="241410" y="2874367"/>
            <a:ext cx="6247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dirty="0"/>
              <a:t>SA</a:t>
            </a:r>
            <a:endParaRPr lang="en-US" dirty="0"/>
          </a:p>
        </p:txBody>
      </p:sp>
      <p:sp>
        <p:nvSpPr>
          <p:cNvPr id="5" name="Szövegdoboz 6">
            <a:extLst>
              <a:ext uri="{FF2B5EF4-FFF2-40B4-BE49-F238E27FC236}">
                <a16:creationId xmlns:a16="http://schemas.microsoft.com/office/drawing/2014/main" id="{CD700DD2-FD65-8B40-A9D5-E3B77DF1BD69}"/>
              </a:ext>
            </a:extLst>
          </p:cNvPr>
          <p:cNvSpPr txBox="1"/>
          <p:nvPr/>
        </p:nvSpPr>
        <p:spPr>
          <a:xfrm>
            <a:off x="272993" y="3625632"/>
            <a:ext cx="6247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dirty="0"/>
              <a:t>LA</a:t>
            </a:r>
            <a:endParaRPr lang="en-US" dirty="0"/>
          </a:p>
        </p:txBody>
      </p:sp>
      <p:sp>
        <p:nvSpPr>
          <p:cNvPr id="6" name="Szövegdoboz 7">
            <a:extLst>
              <a:ext uri="{FF2B5EF4-FFF2-40B4-BE49-F238E27FC236}">
                <a16:creationId xmlns:a16="http://schemas.microsoft.com/office/drawing/2014/main" id="{38922AF0-26D4-1842-96B8-7460CF89641E}"/>
              </a:ext>
            </a:extLst>
          </p:cNvPr>
          <p:cNvSpPr txBox="1"/>
          <p:nvPr/>
        </p:nvSpPr>
        <p:spPr>
          <a:xfrm>
            <a:off x="455451" y="4360220"/>
            <a:ext cx="82137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dirty="0"/>
              <a:t>SALE</a:t>
            </a:r>
            <a:endParaRPr lang="en-US" dirty="0"/>
          </a:p>
        </p:txBody>
      </p:sp>
      <p:sp>
        <p:nvSpPr>
          <p:cNvPr id="7" name="Téglalap 8">
            <a:extLst>
              <a:ext uri="{FF2B5EF4-FFF2-40B4-BE49-F238E27FC236}">
                <a16:creationId xmlns:a16="http://schemas.microsoft.com/office/drawing/2014/main" id="{525C93D7-CAC5-1A4A-A07C-FC8C2FE344B8}"/>
              </a:ext>
            </a:extLst>
          </p:cNvPr>
          <p:cNvSpPr/>
          <p:nvPr/>
        </p:nvSpPr>
        <p:spPr>
          <a:xfrm>
            <a:off x="1895880" y="1959259"/>
            <a:ext cx="2934438" cy="30381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zövegdoboz 9">
            <a:extLst>
              <a:ext uri="{FF2B5EF4-FFF2-40B4-BE49-F238E27FC236}">
                <a16:creationId xmlns:a16="http://schemas.microsoft.com/office/drawing/2014/main" id="{4982C60E-D58D-8240-8BA3-FBAA1A6DC70F}"/>
              </a:ext>
            </a:extLst>
          </p:cNvPr>
          <p:cNvSpPr txBox="1"/>
          <p:nvPr/>
        </p:nvSpPr>
        <p:spPr>
          <a:xfrm>
            <a:off x="2708544" y="3256300"/>
            <a:ext cx="1543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ALGORITHM</a:t>
            </a:r>
            <a:endParaRPr lang="en-US" dirty="0"/>
          </a:p>
        </p:txBody>
      </p:sp>
      <p:sp>
        <p:nvSpPr>
          <p:cNvPr id="9" name="Ellipszis 10">
            <a:extLst>
              <a:ext uri="{FF2B5EF4-FFF2-40B4-BE49-F238E27FC236}">
                <a16:creationId xmlns:a16="http://schemas.microsoft.com/office/drawing/2014/main" id="{32508663-7415-834A-ACDC-1D0A1EF047EC}"/>
              </a:ext>
            </a:extLst>
          </p:cNvPr>
          <p:cNvSpPr/>
          <p:nvPr/>
        </p:nvSpPr>
        <p:spPr>
          <a:xfrm>
            <a:off x="580620" y="2016596"/>
            <a:ext cx="533592" cy="5327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zis 11">
            <a:extLst>
              <a:ext uri="{FF2B5EF4-FFF2-40B4-BE49-F238E27FC236}">
                <a16:creationId xmlns:a16="http://schemas.microsoft.com/office/drawing/2014/main" id="{6809843F-337A-D940-8774-9B3457E42B69}"/>
              </a:ext>
            </a:extLst>
          </p:cNvPr>
          <p:cNvSpPr/>
          <p:nvPr/>
        </p:nvSpPr>
        <p:spPr>
          <a:xfrm>
            <a:off x="188655" y="2792683"/>
            <a:ext cx="533592" cy="5327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zis 12">
            <a:extLst>
              <a:ext uri="{FF2B5EF4-FFF2-40B4-BE49-F238E27FC236}">
                <a16:creationId xmlns:a16="http://schemas.microsoft.com/office/drawing/2014/main" id="{384244E6-3263-7C44-B1D9-2DA3FF7DAF17}"/>
              </a:ext>
            </a:extLst>
          </p:cNvPr>
          <p:cNvSpPr/>
          <p:nvPr/>
        </p:nvSpPr>
        <p:spPr>
          <a:xfrm>
            <a:off x="215706" y="3543948"/>
            <a:ext cx="533592" cy="5327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zis 13">
            <a:extLst>
              <a:ext uri="{FF2B5EF4-FFF2-40B4-BE49-F238E27FC236}">
                <a16:creationId xmlns:a16="http://schemas.microsoft.com/office/drawing/2014/main" id="{CCDA9A29-04F9-6842-B62C-2EBAC9F768AF}"/>
              </a:ext>
            </a:extLst>
          </p:cNvPr>
          <p:cNvSpPr/>
          <p:nvPr/>
        </p:nvSpPr>
        <p:spPr>
          <a:xfrm>
            <a:off x="508676" y="4278536"/>
            <a:ext cx="533592" cy="5327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Egyenes összekötő nyíllal 15">
            <a:extLst>
              <a:ext uri="{FF2B5EF4-FFF2-40B4-BE49-F238E27FC236}">
                <a16:creationId xmlns:a16="http://schemas.microsoft.com/office/drawing/2014/main" id="{0DB20235-D555-384D-BEAC-48B9AB9EE619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1114212" y="2282946"/>
            <a:ext cx="781668" cy="5665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9">
            <a:extLst>
              <a:ext uri="{FF2B5EF4-FFF2-40B4-BE49-F238E27FC236}">
                <a16:creationId xmlns:a16="http://schemas.microsoft.com/office/drawing/2014/main" id="{71B6D882-A594-4547-99BD-D5F2303F0C02}"/>
              </a:ext>
            </a:extLst>
          </p:cNvPr>
          <p:cNvCxnSpPr>
            <a:cxnSpLocks/>
            <a:stCxn id="10" idx="6"/>
          </p:cNvCxnSpPr>
          <p:nvPr/>
        </p:nvCxnSpPr>
        <p:spPr>
          <a:xfrm>
            <a:off x="722247" y="3059033"/>
            <a:ext cx="1173633" cy="1070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22">
            <a:extLst>
              <a:ext uri="{FF2B5EF4-FFF2-40B4-BE49-F238E27FC236}">
                <a16:creationId xmlns:a16="http://schemas.microsoft.com/office/drawing/2014/main" id="{C94B137D-9F94-CE4D-B6F9-EF677B8BB043}"/>
              </a:ext>
            </a:extLst>
          </p:cNvPr>
          <p:cNvCxnSpPr>
            <a:cxnSpLocks/>
            <a:stCxn id="11" idx="6"/>
          </p:cNvCxnSpPr>
          <p:nvPr/>
        </p:nvCxnSpPr>
        <p:spPr>
          <a:xfrm flipV="1">
            <a:off x="749298" y="3743430"/>
            <a:ext cx="1146582" cy="668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25">
            <a:extLst>
              <a:ext uri="{FF2B5EF4-FFF2-40B4-BE49-F238E27FC236}">
                <a16:creationId xmlns:a16="http://schemas.microsoft.com/office/drawing/2014/main" id="{0299C2E7-FC52-0945-A36C-20AA1134E172}"/>
              </a:ext>
            </a:extLst>
          </p:cNvPr>
          <p:cNvCxnSpPr>
            <a:cxnSpLocks/>
            <a:stCxn id="12" idx="6"/>
          </p:cNvCxnSpPr>
          <p:nvPr/>
        </p:nvCxnSpPr>
        <p:spPr>
          <a:xfrm flipV="1">
            <a:off x="1042268" y="4394878"/>
            <a:ext cx="853612" cy="1500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28">
            <a:extLst>
              <a:ext uri="{FF2B5EF4-FFF2-40B4-BE49-F238E27FC236}">
                <a16:creationId xmlns:a16="http://schemas.microsoft.com/office/drawing/2014/main" id="{0AC08B2A-D884-7546-A03E-01569FFB591B}"/>
              </a:ext>
            </a:extLst>
          </p:cNvPr>
          <p:cNvSpPr txBox="1"/>
          <p:nvPr/>
        </p:nvSpPr>
        <p:spPr>
          <a:xfrm>
            <a:off x="5768722" y="2023614"/>
            <a:ext cx="2270776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/>
              <a:t>HYPERTROPHY </a:t>
            </a:r>
            <a:r>
              <a:rPr lang="hu-HU" dirty="0" err="1"/>
              <a:t>or</a:t>
            </a:r>
            <a:r>
              <a:rPr lang="hu-HU" dirty="0"/>
              <a:t> NOT</a:t>
            </a:r>
            <a:endParaRPr lang="en-US" dirty="0"/>
          </a:p>
        </p:txBody>
      </p:sp>
      <p:sp>
        <p:nvSpPr>
          <p:cNvPr id="18" name="Ellipszis 29">
            <a:extLst>
              <a:ext uri="{FF2B5EF4-FFF2-40B4-BE49-F238E27FC236}">
                <a16:creationId xmlns:a16="http://schemas.microsoft.com/office/drawing/2014/main" id="{5519E7A7-5F50-CB4A-AAA5-6E04F0DBB1E1}"/>
              </a:ext>
            </a:extLst>
          </p:cNvPr>
          <p:cNvSpPr/>
          <p:nvPr/>
        </p:nvSpPr>
        <p:spPr>
          <a:xfrm>
            <a:off x="6473897" y="3114789"/>
            <a:ext cx="884904" cy="6442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zövegdoboz 30">
            <a:extLst>
              <a:ext uri="{FF2B5EF4-FFF2-40B4-BE49-F238E27FC236}">
                <a16:creationId xmlns:a16="http://schemas.microsoft.com/office/drawing/2014/main" id="{E47A422E-7D4A-C544-834E-C3648EBF18FB}"/>
              </a:ext>
            </a:extLst>
          </p:cNvPr>
          <p:cNvSpPr txBox="1"/>
          <p:nvPr/>
        </p:nvSpPr>
        <p:spPr>
          <a:xfrm>
            <a:off x="6495832" y="3238437"/>
            <a:ext cx="90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cause</a:t>
            </a:r>
            <a:r>
              <a:rPr lang="hu-HU" dirty="0"/>
              <a:t> ?</a:t>
            </a:r>
            <a:endParaRPr lang="en-US" dirty="0"/>
          </a:p>
        </p:txBody>
      </p:sp>
      <p:cxnSp>
        <p:nvCxnSpPr>
          <p:cNvPr id="20" name="Egyenes összekötő nyíllal 32">
            <a:extLst>
              <a:ext uri="{FF2B5EF4-FFF2-40B4-BE49-F238E27FC236}">
                <a16:creationId xmlns:a16="http://schemas.microsoft.com/office/drawing/2014/main" id="{CF8205E4-A7CF-F34F-85FE-C71306AB8FDA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>
            <a:off x="6904110" y="2392946"/>
            <a:ext cx="12239" cy="7218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zis 35">
            <a:extLst>
              <a:ext uri="{FF2B5EF4-FFF2-40B4-BE49-F238E27FC236}">
                <a16:creationId xmlns:a16="http://schemas.microsoft.com/office/drawing/2014/main" id="{AB441C35-0DBA-EC43-A00E-3CE6CF2097C2}"/>
              </a:ext>
            </a:extLst>
          </p:cNvPr>
          <p:cNvSpPr/>
          <p:nvPr/>
        </p:nvSpPr>
        <p:spPr>
          <a:xfrm>
            <a:off x="5064872" y="4278536"/>
            <a:ext cx="884904" cy="6442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zövegdoboz 36">
            <a:extLst>
              <a:ext uri="{FF2B5EF4-FFF2-40B4-BE49-F238E27FC236}">
                <a16:creationId xmlns:a16="http://schemas.microsoft.com/office/drawing/2014/main" id="{A2E4D7ED-2358-CD4D-A386-910A2A2F32E4}"/>
              </a:ext>
            </a:extLst>
          </p:cNvPr>
          <p:cNvSpPr txBox="1"/>
          <p:nvPr/>
        </p:nvSpPr>
        <p:spPr>
          <a:xfrm>
            <a:off x="5182844" y="4415976"/>
            <a:ext cx="90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HCM</a:t>
            </a:r>
            <a:endParaRPr lang="en-US" dirty="0"/>
          </a:p>
        </p:txBody>
      </p:sp>
      <p:sp>
        <p:nvSpPr>
          <p:cNvPr id="23" name="Ellipszis 37">
            <a:extLst>
              <a:ext uri="{FF2B5EF4-FFF2-40B4-BE49-F238E27FC236}">
                <a16:creationId xmlns:a16="http://schemas.microsoft.com/office/drawing/2014/main" id="{3FB1F94B-6F57-E240-9E21-E782CB542D03}"/>
              </a:ext>
            </a:extLst>
          </p:cNvPr>
          <p:cNvSpPr/>
          <p:nvPr/>
        </p:nvSpPr>
        <p:spPr>
          <a:xfrm>
            <a:off x="6552185" y="4278536"/>
            <a:ext cx="884904" cy="6442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zövegdoboz 38">
            <a:extLst>
              <a:ext uri="{FF2B5EF4-FFF2-40B4-BE49-F238E27FC236}">
                <a16:creationId xmlns:a16="http://schemas.microsoft.com/office/drawing/2014/main" id="{E168A66C-AE2A-4E4D-BDE6-A2DB93CB1583}"/>
              </a:ext>
            </a:extLst>
          </p:cNvPr>
          <p:cNvSpPr txBox="1"/>
          <p:nvPr/>
        </p:nvSpPr>
        <p:spPr>
          <a:xfrm>
            <a:off x="6671679" y="4402184"/>
            <a:ext cx="90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Fabry</a:t>
            </a:r>
            <a:endParaRPr lang="en-US" dirty="0"/>
          </a:p>
        </p:txBody>
      </p:sp>
      <p:sp>
        <p:nvSpPr>
          <p:cNvPr id="25" name="Ellipszis 39">
            <a:extLst>
              <a:ext uri="{FF2B5EF4-FFF2-40B4-BE49-F238E27FC236}">
                <a16:creationId xmlns:a16="http://schemas.microsoft.com/office/drawing/2014/main" id="{1511BC12-6D14-034E-B675-17DCD736D26D}"/>
              </a:ext>
            </a:extLst>
          </p:cNvPr>
          <p:cNvSpPr/>
          <p:nvPr/>
        </p:nvSpPr>
        <p:spPr>
          <a:xfrm>
            <a:off x="8039498" y="4278536"/>
            <a:ext cx="884904" cy="6442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zövegdoboz 40">
            <a:extLst>
              <a:ext uri="{FF2B5EF4-FFF2-40B4-BE49-F238E27FC236}">
                <a16:creationId xmlns:a16="http://schemas.microsoft.com/office/drawing/2014/main" id="{26E7C34A-362D-F541-801B-7F86EDF9B774}"/>
              </a:ext>
            </a:extLst>
          </p:cNvPr>
          <p:cNvSpPr txBox="1"/>
          <p:nvPr/>
        </p:nvSpPr>
        <p:spPr>
          <a:xfrm>
            <a:off x="8178656" y="4402654"/>
            <a:ext cx="90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EMF</a:t>
            </a:r>
            <a:endParaRPr lang="en-US" dirty="0"/>
          </a:p>
        </p:txBody>
      </p:sp>
      <p:cxnSp>
        <p:nvCxnSpPr>
          <p:cNvPr id="27" name="Egyenes összekötő nyíllal 42">
            <a:extLst>
              <a:ext uri="{FF2B5EF4-FFF2-40B4-BE49-F238E27FC236}">
                <a16:creationId xmlns:a16="http://schemas.microsoft.com/office/drawing/2014/main" id="{B3B61356-CD54-CD48-8FA9-8698D580291C}"/>
              </a:ext>
            </a:extLst>
          </p:cNvPr>
          <p:cNvCxnSpPr>
            <a:cxnSpLocks/>
            <a:stCxn id="18" idx="4"/>
            <a:endCxn id="25" idx="0"/>
          </p:cNvCxnSpPr>
          <p:nvPr/>
        </p:nvCxnSpPr>
        <p:spPr>
          <a:xfrm>
            <a:off x="6916349" y="3759001"/>
            <a:ext cx="1565601" cy="51953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46">
            <a:extLst>
              <a:ext uri="{FF2B5EF4-FFF2-40B4-BE49-F238E27FC236}">
                <a16:creationId xmlns:a16="http://schemas.microsoft.com/office/drawing/2014/main" id="{373AE0B8-A346-9349-BBA2-B83D8BBE81B7}"/>
              </a:ext>
            </a:extLst>
          </p:cNvPr>
          <p:cNvCxnSpPr>
            <a:cxnSpLocks/>
            <a:stCxn id="18" idx="4"/>
            <a:endCxn id="21" idx="0"/>
          </p:cNvCxnSpPr>
          <p:nvPr/>
        </p:nvCxnSpPr>
        <p:spPr>
          <a:xfrm flipH="1">
            <a:off x="5507324" y="3759001"/>
            <a:ext cx="1409025" cy="51953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49">
            <a:extLst>
              <a:ext uri="{FF2B5EF4-FFF2-40B4-BE49-F238E27FC236}">
                <a16:creationId xmlns:a16="http://schemas.microsoft.com/office/drawing/2014/main" id="{FE1F7B20-19A7-474E-AFA1-C4B48D7B1A9E}"/>
              </a:ext>
            </a:extLst>
          </p:cNvPr>
          <p:cNvCxnSpPr>
            <a:cxnSpLocks/>
            <a:stCxn id="18" idx="4"/>
            <a:endCxn id="23" idx="0"/>
          </p:cNvCxnSpPr>
          <p:nvPr/>
        </p:nvCxnSpPr>
        <p:spPr>
          <a:xfrm>
            <a:off x="6916349" y="3759001"/>
            <a:ext cx="78288" cy="51953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667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F871A-8211-9845-830E-552B66077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Machine</a:t>
            </a:r>
            <a:r>
              <a:rPr lang="hu-HU" dirty="0"/>
              <a:t> </a:t>
            </a:r>
            <a:r>
              <a:rPr lang="hu-HU" dirty="0" err="1"/>
              <a:t>Comprehension</a:t>
            </a:r>
            <a:r>
              <a:rPr lang="hu-HU" dirty="0"/>
              <a:t> </a:t>
            </a:r>
            <a:r>
              <a:rPr lang="hu-HU" dirty="0" err="1"/>
              <a:t>Using</a:t>
            </a:r>
            <a:r>
              <a:rPr lang="hu-HU" dirty="0"/>
              <a:t> </a:t>
            </a:r>
            <a:r>
              <a:rPr lang="hu-HU" dirty="0" err="1"/>
              <a:t>Semantic</a:t>
            </a:r>
            <a:r>
              <a:rPr lang="hu-HU" dirty="0"/>
              <a:t> </a:t>
            </a:r>
            <a:r>
              <a:rPr lang="hu-HU" dirty="0" err="1"/>
              <a:t>Graphs</a:t>
            </a:r>
            <a:r>
              <a:rPr lang="hu-HU" dirty="0"/>
              <a:t> </a:t>
            </a:r>
            <a:endParaRPr lang="hu-HU" dirty="0">
              <a:effectLst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2C4736-F5C3-3E42-87DC-6C2BEBEBFF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Contact:</a:t>
            </a:r>
          </a:p>
          <a:p>
            <a:r>
              <a:rPr lang="en-US" dirty="0" err="1"/>
              <a:t>Ádám</a:t>
            </a:r>
            <a:r>
              <a:rPr lang="en-US" dirty="0"/>
              <a:t> </a:t>
            </a:r>
            <a:r>
              <a:rPr lang="en-US" dirty="0" err="1"/>
              <a:t>Kovács</a:t>
            </a:r>
            <a:endParaRPr lang="en-US" dirty="0"/>
          </a:p>
          <a:p>
            <a:r>
              <a:rPr lang="en-US" dirty="0">
                <a:hlinkClick r:id="rId2"/>
              </a:rPr>
              <a:t>kovacs.adam@aut.bme.hu</a:t>
            </a:r>
            <a:r>
              <a:rPr lang="en-US" dirty="0"/>
              <a:t>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88303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57D7F-F899-7A46-9EA1-E24BCEBEB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dirty="0"/>
              <a:t>The </a:t>
            </a:r>
            <a:r>
              <a:rPr lang="hu-HU" sz="3600" dirty="0" err="1"/>
              <a:t>machine</a:t>
            </a:r>
            <a:r>
              <a:rPr lang="hu-HU" sz="3600" dirty="0"/>
              <a:t> </a:t>
            </a:r>
            <a:r>
              <a:rPr lang="hu-HU" sz="3600" dirty="0" err="1"/>
              <a:t>comprehension</a:t>
            </a:r>
            <a:r>
              <a:rPr lang="hu-HU" sz="3600" dirty="0"/>
              <a:t> </a:t>
            </a:r>
            <a:r>
              <a:rPr lang="hu-HU" sz="3600" dirty="0" err="1"/>
              <a:t>task</a:t>
            </a:r>
            <a:br>
              <a:rPr lang="hu-HU" sz="3600" dirty="0"/>
            </a:br>
            <a:r>
              <a:rPr lang="hu-HU" sz="3600" i="1" dirty="0"/>
              <a:t>(</a:t>
            </a:r>
            <a:r>
              <a:rPr lang="hu-HU" sz="3600" i="1" dirty="0" err="1"/>
              <a:t>Wang</a:t>
            </a:r>
            <a:r>
              <a:rPr lang="hu-HU" sz="3600" i="1" dirty="0"/>
              <a:t> et al.,2018)</a:t>
            </a:r>
            <a:endParaRPr lang="hu-HU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7DF7E-1406-D944-B64C-9042902BBA6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b="1" dirty="0">
                <a:latin typeface="Bariol Bold" panose="02000506040000020003" pitchFamily="2" charset="0"/>
              </a:rPr>
              <a:t>Text:</a:t>
            </a:r>
            <a:r>
              <a:rPr lang="en-US" dirty="0">
                <a:latin typeface="Bariol Bold" panose="02000506040000020003" pitchFamily="2" charset="0"/>
              </a:rPr>
              <a:t>”Today we decided to paint the extra room in our</a:t>
            </a:r>
            <a:r>
              <a:rPr lang="hu-HU" dirty="0">
                <a:latin typeface="Bariol Bold" panose="02000506040000020003" pitchFamily="2" charset="0"/>
              </a:rPr>
              <a:t> </a:t>
            </a:r>
            <a:r>
              <a:rPr lang="en-US" dirty="0">
                <a:latin typeface="Bariol Bold" panose="02000506040000020003" pitchFamily="2" charset="0"/>
              </a:rPr>
              <a:t>house. Were going to have visitor coming next month so</a:t>
            </a:r>
            <a:r>
              <a:rPr lang="hu-HU" dirty="0">
                <a:latin typeface="Bariol Bold" panose="02000506040000020003" pitchFamily="2" charset="0"/>
              </a:rPr>
              <a:t> </a:t>
            </a:r>
            <a:r>
              <a:rPr lang="en-US" dirty="0">
                <a:latin typeface="Bariol Bold" panose="02000506040000020003" pitchFamily="2" charset="0"/>
              </a:rPr>
              <a:t>hopefully the painting </a:t>
            </a:r>
            <a:r>
              <a:rPr lang="en-US" dirty="0" err="1">
                <a:latin typeface="Bariol Bold" panose="02000506040000020003" pitchFamily="2" charset="0"/>
              </a:rPr>
              <a:t>ain’t</a:t>
            </a:r>
            <a:r>
              <a:rPr lang="en-US" dirty="0">
                <a:latin typeface="Bariol Bold" panose="02000506040000020003" pitchFamily="2" charset="0"/>
              </a:rPr>
              <a:t> that smelly anymore. I made sure</a:t>
            </a:r>
            <a:r>
              <a:rPr lang="hu-HU" dirty="0">
                <a:latin typeface="Bariol Bold" panose="02000506040000020003" pitchFamily="2" charset="0"/>
              </a:rPr>
              <a:t> </a:t>
            </a:r>
            <a:r>
              <a:rPr lang="en-US" dirty="0">
                <a:latin typeface="Bariol Bold" panose="02000506040000020003" pitchFamily="2" charset="0"/>
              </a:rPr>
              <a:t>that the wall is clean and clear of all the nuisance. We already</a:t>
            </a:r>
            <a:r>
              <a:rPr lang="hu-HU" dirty="0">
                <a:latin typeface="Bariol Bold" panose="02000506040000020003" pitchFamily="2" charset="0"/>
              </a:rPr>
              <a:t> </a:t>
            </a:r>
            <a:r>
              <a:rPr lang="en-US" dirty="0">
                <a:latin typeface="Bariol Bold" panose="02000506040000020003" pitchFamily="2" charset="0"/>
              </a:rPr>
              <a:t>bought the pain and we decided the new wall pain is sky blue. My husband is putting newspaper on the floor to avoid any spill on our floor/carpet.....”</a:t>
            </a:r>
            <a:endParaRPr lang="en-US" i="1" dirty="0"/>
          </a:p>
          <a:p>
            <a:pPr marL="0" indent="0">
              <a:buNone/>
            </a:pPr>
            <a:r>
              <a:rPr lang="hu-HU" b="1" dirty="0" err="1"/>
              <a:t>Question</a:t>
            </a:r>
            <a:r>
              <a:rPr lang="hu-HU" dirty="0"/>
              <a:t>: „</a:t>
            </a:r>
            <a:r>
              <a:rPr lang="hu-HU" dirty="0" err="1"/>
              <a:t>Did</a:t>
            </a:r>
            <a:r>
              <a:rPr lang="hu-HU" dirty="0"/>
              <a:t> </a:t>
            </a:r>
            <a:r>
              <a:rPr lang="hu-HU" dirty="0" err="1"/>
              <a:t>anyone</a:t>
            </a:r>
            <a:r>
              <a:rPr lang="hu-HU" dirty="0"/>
              <a:t> </a:t>
            </a:r>
            <a:r>
              <a:rPr lang="hu-HU" dirty="0" err="1"/>
              <a:t>help</a:t>
            </a:r>
            <a:r>
              <a:rPr lang="hu-HU" dirty="0"/>
              <a:t> </a:t>
            </a:r>
            <a:r>
              <a:rPr lang="hu-HU" dirty="0" err="1"/>
              <a:t>him</a:t>
            </a:r>
            <a:r>
              <a:rPr lang="hu-HU" dirty="0"/>
              <a:t>?”</a:t>
            </a:r>
          </a:p>
          <a:p>
            <a:pPr marL="0" indent="0">
              <a:buNone/>
            </a:pPr>
            <a:r>
              <a:rPr lang="hu-HU" b="1" dirty="0"/>
              <a:t>1st </a:t>
            </a:r>
            <a:r>
              <a:rPr lang="hu-HU" b="1" dirty="0" err="1"/>
              <a:t>answer</a:t>
            </a:r>
            <a:r>
              <a:rPr lang="hu-HU" dirty="0"/>
              <a:t>: „It </a:t>
            </a:r>
            <a:r>
              <a:rPr lang="hu-HU" dirty="0" err="1"/>
              <a:t>was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narrator</a:t>
            </a:r>
            <a:r>
              <a:rPr lang="hu-HU" dirty="0"/>
              <a:t> and </a:t>
            </a:r>
            <a:r>
              <a:rPr lang="hu-HU" dirty="0" err="1"/>
              <a:t>her</a:t>
            </a:r>
            <a:r>
              <a:rPr lang="hu-HU" dirty="0"/>
              <a:t> </a:t>
            </a:r>
            <a:r>
              <a:rPr lang="hu-HU" dirty="0" err="1"/>
              <a:t>husband</a:t>
            </a:r>
            <a:r>
              <a:rPr lang="hu-HU" dirty="0"/>
              <a:t>”</a:t>
            </a:r>
          </a:p>
          <a:p>
            <a:pPr marL="0" indent="0">
              <a:buNone/>
            </a:pPr>
            <a:r>
              <a:rPr lang="hu-HU" b="1" dirty="0"/>
              <a:t>2nd </a:t>
            </a:r>
            <a:r>
              <a:rPr lang="hu-HU" b="1" dirty="0" err="1"/>
              <a:t>answer</a:t>
            </a:r>
            <a:r>
              <a:rPr lang="hu-HU" dirty="0"/>
              <a:t>: „No, he </a:t>
            </a:r>
            <a:r>
              <a:rPr lang="hu-HU" dirty="0" err="1"/>
              <a:t>worked</a:t>
            </a:r>
            <a:r>
              <a:rPr lang="hu-HU" dirty="0"/>
              <a:t> </a:t>
            </a:r>
            <a:r>
              <a:rPr lang="hu-HU" dirty="0" err="1"/>
              <a:t>alone</a:t>
            </a:r>
            <a:r>
              <a:rPr lang="hu-HU" dirty="0"/>
              <a:t>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13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165C0-9118-5D47-AC17-B3C4C4E2F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State</a:t>
            </a:r>
            <a:r>
              <a:rPr lang="hu-HU" dirty="0"/>
              <a:t>-of-</a:t>
            </a:r>
            <a:r>
              <a:rPr lang="hu-HU" dirty="0" err="1"/>
              <a:t>the</a:t>
            </a:r>
            <a:r>
              <a:rPr lang="hu-HU" dirty="0"/>
              <a:t>-art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91B5F-259F-3444-97DE-8965EF3BDFC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hu-HU" dirty="0" err="1"/>
              <a:t>Uses</a:t>
            </a:r>
            <a:r>
              <a:rPr lang="hu-HU" dirty="0"/>
              <a:t> </a:t>
            </a:r>
            <a:r>
              <a:rPr lang="hu-HU" b="1" dirty="0" err="1"/>
              <a:t>BiLSTM</a:t>
            </a:r>
            <a:r>
              <a:rPr lang="hu-HU" dirty="0"/>
              <a:t> (</a:t>
            </a:r>
            <a:r>
              <a:rPr lang="hu-HU" dirty="0" err="1"/>
              <a:t>Bidirectional</a:t>
            </a:r>
            <a:r>
              <a:rPr lang="hu-HU" dirty="0"/>
              <a:t> LSTM)</a:t>
            </a:r>
          </a:p>
          <a:p>
            <a:pPr lvl="1"/>
            <a:r>
              <a:rPr lang="hu-HU" dirty="0"/>
              <a:t>Variant of a </a:t>
            </a:r>
            <a:r>
              <a:rPr lang="hu-HU" dirty="0" err="1"/>
              <a:t>long-short</a:t>
            </a:r>
            <a:r>
              <a:rPr lang="hu-HU" dirty="0"/>
              <a:t> </a:t>
            </a:r>
            <a:r>
              <a:rPr lang="hu-HU" dirty="0" err="1"/>
              <a:t>term</a:t>
            </a:r>
            <a:r>
              <a:rPr lang="hu-HU" dirty="0"/>
              <a:t> </a:t>
            </a:r>
            <a:r>
              <a:rPr lang="hu-HU" dirty="0" err="1"/>
              <a:t>memory</a:t>
            </a:r>
            <a:r>
              <a:rPr lang="hu-HU" dirty="0"/>
              <a:t> </a:t>
            </a:r>
            <a:r>
              <a:rPr lang="hu-HU" dirty="0" err="1"/>
              <a:t>network</a:t>
            </a:r>
            <a:endParaRPr lang="hu-HU" dirty="0"/>
          </a:p>
          <a:p>
            <a:pPr lvl="1"/>
            <a:r>
              <a:rPr lang="hu-HU" dirty="0" err="1"/>
              <a:t>Reads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input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beginning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end </a:t>
            </a:r>
            <a:r>
              <a:rPr lang="hu-HU" dirty="0" err="1"/>
              <a:t>then</a:t>
            </a:r>
            <a:r>
              <a:rPr lang="hu-HU" dirty="0"/>
              <a:t> </a:t>
            </a:r>
            <a:r>
              <a:rPr lang="hu-HU" dirty="0" err="1"/>
              <a:t>also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end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beginning</a:t>
            </a:r>
            <a:endParaRPr lang="hu-HU" dirty="0"/>
          </a:p>
          <a:p>
            <a:pPr lvl="1"/>
            <a:r>
              <a:rPr lang="hu-HU" dirty="0"/>
              <a:t>The main </a:t>
            </a:r>
            <a:r>
              <a:rPr lang="hu-HU" dirty="0" err="1"/>
              <a:t>indea</a:t>
            </a:r>
            <a:r>
              <a:rPr lang="hu-HU" dirty="0"/>
              <a:t> is </a:t>
            </a:r>
            <a:r>
              <a:rPr lang="hu-HU" dirty="0" err="1"/>
              <a:t>that</a:t>
            </a:r>
            <a:r>
              <a:rPr lang="hu-HU" dirty="0"/>
              <a:t> we </a:t>
            </a:r>
            <a:r>
              <a:rPr lang="hu-HU" dirty="0" err="1"/>
              <a:t>also</a:t>
            </a:r>
            <a:r>
              <a:rPr lang="hu-HU" dirty="0"/>
              <a:t> </a:t>
            </a:r>
            <a:r>
              <a:rPr lang="hu-HU" dirty="0" err="1"/>
              <a:t>need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next</a:t>
            </a:r>
            <a:r>
              <a:rPr lang="hu-HU" dirty="0"/>
              <a:t> input 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just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previous</a:t>
            </a:r>
            <a:r>
              <a:rPr lang="hu-HU" dirty="0"/>
              <a:t> </a:t>
            </a:r>
            <a:r>
              <a:rPr lang="hu-HU" dirty="0" err="1"/>
              <a:t>one</a:t>
            </a:r>
            <a:endParaRPr lang="hu-HU" dirty="0"/>
          </a:p>
          <a:p>
            <a:r>
              <a:rPr lang="hu-HU" dirty="0" err="1"/>
              <a:t>Achieves</a:t>
            </a:r>
            <a:r>
              <a:rPr lang="hu-HU" dirty="0"/>
              <a:t> 82.7% </a:t>
            </a:r>
            <a:r>
              <a:rPr lang="hu-HU" dirty="0" err="1"/>
              <a:t>accuracy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development</a:t>
            </a:r>
            <a:r>
              <a:rPr lang="hu-HU" dirty="0"/>
              <a:t> </a:t>
            </a:r>
            <a:r>
              <a:rPr lang="hu-HU" dirty="0" err="1"/>
              <a:t>set</a:t>
            </a:r>
            <a:r>
              <a:rPr lang="hu-HU" dirty="0"/>
              <a:t> and 80.5% </a:t>
            </a:r>
            <a:r>
              <a:rPr lang="hu-HU" dirty="0" err="1"/>
              <a:t>accuracy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test </a:t>
            </a:r>
            <a:r>
              <a:rPr lang="hu-HU" dirty="0" err="1"/>
              <a:t>set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48488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6526D-BE01-8C42-8D09-39B94487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State</a:t>
            </a:r>
            <a:r>
              <a:rPr lang="hu-HU" dirty="0"/>
              <a:t>-of-</a:t>
            </a:r>
            <a:r>
              <a:rPr lang="hu-HU" dirty="0" err="1"/>
              <a:t>the</a:t>
            </a:r>
            <a:r>
              <a:rPr lang="hu-HU" dirty="0"/>
              <a:t>-art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8DFE6-342F-6648-92CA-28CE9229380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hu-HU" dirty="0" err="1"/>
              <a:t>Knowledge-base</a:t>
            </a:r>
            <a:r>
              <a:rPr lang="hu-HU" dirty="0"/>
              <a:t>: </a:t>
            </a:r>
            <a:r>
              <a:rPr lang="hu-HU" dirty="0" err="1"/>
              <a:t>ConceptNet</a:t>
            </a:r>
            <a:endParaRPr lang="hu-HU" dirty="0"/>
          </a:p>
          <a:p>
            <a:r>
              <a:rPr lang="hu-HU" dirty="0"/>
              <a:t>The </a:t>
            </a:r>
            <a:r>
              <a:rPr lang="hu-HU" dirty="0" err="1"/>
              <a:t>knowledge-base</a:t>
            </a:r>
            <a:r>
              <a:rPr lang="hu-HU" dirty="0"/>
              <a:t> is </a:t>
            </a:r>
            <a:r>
              <a:rPr lang="hu-HU" dirty="0" err="1"/>
              <a:t>used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show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possible</a:t>
            </a:r>
            <a:r>
              <a:rPr lang="hu-HU" dirty="0"/>
              <a:t> </a:t>
            </a:r>
            <a:r>
              <a:rPr lang="hu-HU" dirty="0" err="1"/>
              <a:t>relationship</a:t>
            </a:r>
            <a:r>
              <a:rPr lang="hu-HU" dirty="0"/>
              <a:t> </a:t>
            </a:r>
            <a:r>
              <a:rPr lang="hu-HU" dirty="0" err="1"/>
              <a:t>between</a:t>
            </a:r>
            <a:r>
              <a:rPr lang="hu-HU" dirty="0"/>
              <a:t> </a:t>
            </a:r>
            <a:r>
              <a:rPr lang="hu-HU" dirty="0" err="1"/>
              <a:t>two</a:t>
            </a:r>
            <a:r>
              <a:rPr lang="hu-HU" dirty="0"/>
              <a:t> </a:t>
            </a:r>
            <a:r>
              <a:rPr lang="hu-HU" dirty="0" err="1"/>
              <a:t>words</a:t>
            </a:r>
            <a:endParaRPr lang="hu-HU" dirty="0"/>
          </a:p>
          <a:p>
            <a:pPr lvl="1"/>
            <a:r>
              <a:rPr lang="hu-HU" dirty="0" err="1"/>
              <a:t>E.g</a:t>
            </a:r>
            <a:r>
              <a:rPr lang="hu-HU" dirty="0"/>
              <a:t>. </a:t>
            </a:r>
            <a:r>
              <a:rPr lang="en-US" dirty="0"/>
              <a:t>"</a:t>
            </a:r>
            <a:r>
              <a:rPr lang="en-US" dirty="0" err="1"/>
              <a:t>RelatedTo</a:t>
            </a:r>
            <a:r>
              <a:rPr lang="en-US" dirty="0"/>
              <a:t>", "</a:t>
            </a:r>
            <a:r>
              <a:rPr lang="en-US" dirty="0" err="1"/>
              <a:t>IsA</a:t>
            </a:r>
            <a:r>
              <a:rPr lang="en-US" dirty="0"/>
              <a:t>", "Synonym", "</a:t>
            </a:r>
            <a:r>
              <a:rPr lang="en-US" dirty="0" err="1"/>
              <a:t>PartOf</a:t>
            </a:r>
            <a:r>
              <a:rPr lang="en-US" dirty="0"/>
              <a:t>" </a:t>
            </a:r>
            <a:r>
              <a:rPr lang="en-US" dirty="0" err="1"/>
              <a:t>etc</a:t>
            </a:r>
            <a:r>
              <a:rPr lang="hu-HU" dirty="0"/>
              <a:t>.</a:t>
            </a:r>
          </a:p>
          <a:p>
            <a:r>
              <a:rPr lang="hu-HU" dirty="0"/>
              <a:t>The </a:t>
            </a:r>
            <a:r>
              <a:rPr lang="hu-HU" dirty="0" err="1"/>
              <a:t>ConceptNet</a:t>
            </a:r>
            <a:r>
              <a:rPr lang="hu-HU" dirty="0"/>
              <a:t> </a:t>
            </a:r>
            <a:r>
              <a:rPr lang="hu-HU" dirty="0" err="1"/>
              <a:t>itself</a:t>
            </a:r>
            <a:r>
              <a:rPr lang="hu-HU" dirty="0"/>
              <a:t> is a </a:t>
            </a:r>
            <a:r>
              <a:rPr lang="hu-HU" dirty="0" err="1"/>
              <a:t>large</a:t>
            </a:r>
            <a:r>
              <a:rPr lang="hu-HU" dirty="0"/>
              <a:t> </a:t>
            </a:r>
            <a:r>
              <a:rPr lang="hu-HU" dirty="0" err="1"/>
              <a:t>graph</a:t>
            </a:r>
            <a:r>
              <a:rPr lang="hu-HU" dirty="0"/>
              <a:t> of </a:t>
            </a:r>
            <a:r>
              <a:rPr lang="hu-HU" dirty="0" err="1"/>
              <a:t>general</a:t>
            </a:r>
            <a:r>
              <a:rPr lang="hu-HU" dirty="0"/>
              <a:t> </a:t>
            </a:r>
            <a:r>
              <a:rPr lang="hu-HU" dirty="0" err="1"/>
              <a:t>knowledge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determine</a:t>
            </a:r>
            <a:r>
              <a:rPr lang="hu-HU" dirty="0"/>
              <a:t> </a:t>
            </a:r>
            <a:r>
              <a:rPr lang="hu-HU" dirty="0" err="1"/>
              <a:t>word</a:t>
            </a:r>
            <a:r>
              <a:rPr lang="hu-HU" dirty="0"/>
              <a:t> relations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83717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06DE9-3CB2-BC4D-8AF9-CC7F617F7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contributions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112B6-F6B1-5D4C-B133-4B912A477B2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hu-HU" dirty="0" err="1"/>
              <a:t>ConceptNet</a:t>
            </a:r>
            <a:r>
              <a:rPr lang="hu-HU" dirty="0"/>
              <a:t> →</a:t>
            </a:r>
            <a:br>
              <a:rPr lang="hu-HU" dirty="0"/>
            </a:br>
            <a:r>
              <a:rPr lang="hu-HU" dirty="0"/>
              <a:t>4lang </a:t>
            </a:r>
            <a:r>
              <a:rPr lang="hu-HU" dirty="0" err="1"/>
              <a:t>model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We </a:t>
            </a:r>
            <a:r>
              <a:rPr lang="hu-HU" dirty="0" err="1"/>
              <a:t>built</a:t>
            </a:r>
            <a:r>
              <a:rPr lang="hu-HU" dirty="0"/>
              <a:t> a </a:t>
            </a:r>
            <a:r>
              <a:rPr lang="hu-HU" dirty="0" err="1"/>
              <a:t>simple</a:t>
            </a:r>
            <a:r>
              <a:rPr lang="hu-HU" dirty="0"/>
              <a:t> </a:t>
            </a:r>
            <a:r>
              <a:rPr lang="hu-HU" dirty="0" err="1"/>
              <a:t>method</a:t>
            </a:r>
            <a:r>
              <a:rPr lang="hu-HU" dirty="0"/>
              <a:t> </a:t>
            </a:r>
            <a:r>
              <a:rPr lang="hu-HU" dirty="0" err="1"/>
              <a:t>graphs</a:t>
            </a:r>
            <a:r>
              <a:rPr lang="hu-HU" dirty="0"/>
              <a:t>, </a:t>
            </a:r>
            <a:r>
              <a:rPr lang="hu-HU" dirty="0" err="1"/>
              <a:t>calculating</a:t>
            </a:r>
            <a:r>
              <a:rPr lang="hu-HU" dirty="0"/>
              <a:t> </a:t>
            </a:r>
            <a:r>
              <a:rPr lang="hu-HU" dirty="0" err="1"/>
              <a:t>graph</a:t>
            </a:r>
            <a:r>
              <a:rPr lang="hu-HU" dirty="0"/>
              <a:t> </a:t>
            </a:r>
            <a:r>
              <a:rPr lang="hu-HU" dirty="0" err="1"/>
              <a:t>similarities</a:t>
            </a:r>
            <a:r>
              <a:rPr lang="hu-HU" dirty="0"/>
              <a:t> </a:t>
            </a:r>
            <a:r>
              <a:rPr lang="hu-HU" dirty="0" err="1"/>
              <a:t>beetween</a:t>
            </a:r>
            <a:r>
              <a:rPr lang="hu-HU" dirty="0"/>
              <a:t> </a:t>
            </a:r>
            <a:r>
              <a:rPr lang="hu-HU" dirty="0" err="1"/>
              <a:t>words</a:t>
            </a:r>
            <a:r>
              <a:rPr lang="hu-HU" dirty="0"/>
              <a:t> (68,3% </a:t>
            </a:r>
            <a:r>
              <a:rPr lang="hu-HU" dirty="0" err="1"/>
              <a:t>acc</a:t>
            </a:r>
            <a:r>
              <a:rPr lang="hu-HU" dirty="0"/>
              <a:t>)</a:t>
            </a:r>
          </a:p>
          <a:p>
            <a:r>
              <a:rPr lang="hu-HU" dirty="0" err="1"/>
              <a:t>Improved</a:t>
            </a:r>
            <a:r>
              <a:rPr lang="hu-HU" dirty="0"/>
              <a:t> </a:t>
            </a:r>
            <a:r>
              <a:rPr lang="hu-HU" dirty="0" err="1"/>
              <a:t>results</a:t>
            </a:r>
            <a:r>
              <a:rPr lang="hu-HU" dirty="0"/>
              <a:t>: </a:t>
            </a:r>
            <a:r>
              <a:rPr lang="en-US" dirty="0"/>
              <a:t>83.2% </a:t>
            </a:r>
            <a:r>
              <a:rPr lang="hu-HU" dirty="0" err="1"/>
              <a:t>acc</a:t>
            </a:r>
            <a:r>
              <a:rPr lang="hu-HU" dirty="0"/>
              <a:t>. </a:t>
            </a:r>
            <a:r>
              <a:rPr lang="en-US" dirty="0"/>
              <a:t>on dev. and 80.9% </a:t>
            </a:r>
            <a:r>
              <a:rPr lang="hu-HU" dirty="0" err="1"/>
              <a:t>acc</a:t>
            </a:r>
            <a:r>
              <a:rPr lang="hu-HU" dirty="0"/>
              <a:t>. </a:t>
            </a:r>
            <a:r>
              <a:rPr lang="en-US" dirty="0"/>
              <a:t>on test sets</a:t>
            </a:r>
            <a:endParaRPr lang="hu-HU" dirty="0"/>
          </a:p>
        </p:txBody>
      </p:sp>
      <p:pic>
        <p:nvPicPr>
          <p:cNvPr id="4" name="Kép 6" descr="A képen óra látható&#10;&#10;Automatikusan generált leírás">
            <a:extLst>
              <a:ext uri="{FF2B5EF4-FFF2-40B4-BE49-F238E27FC236}">
                <a16:creationId xmlns:a16="http://schemas.microsoft.com/office/drawing/2014/main" id="{3ED0A9E2-196C-FF46-A5F1-123506F9BA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"/>
          <a:stretch/>
        </p:blipFill>
        <p:spPr>
          <a:xfrm>
            <a:off x="3989069" y="998641"/>
            <a:ext cx="4258179" cy="267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76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CF681-66F0-F04E-801B-B66B1997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SmartHome</a:t>
            </a:r>
            <a:r>
              <a:rPr lang="hu-HU" dirty="0"/>
              <a:t> </a:t>
            </a:r>
            <a:r>
              <a:rPr lang="hu-HU" dirty="0" err="1"/>
              <a:t>Privacy</a:t>
            </a:r>
            <a:endParaRPr lang="hu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4BA7A6-1B51-3941-9BC7-FB4A47D02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 err="1"/>
              <a:t>Contact</a:t>
            </a:r>
            <a:r>
              <a:rPr lang="hu-HU" dirty="0"/>
              <a:t>:</a:t>
            </a:r>
          </a:p>
          <a:p>
            <a:r>
              <a:rPr lang="hu-HU" dirty="0"/>
              <a:t>Gábor Gulyás, PhD</a:t>
            </a:r>
          </a:p>
          <a:p>
            <a:r>
              <a:rPr lang="hu-HU" dirty="0">
                <a:hlinkClick r:id="rId2"/>
              </a:rPr>
              <a:t>gulyas@aut.bme.hu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2522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85501A-8816-CB48-AFBD-0E125CD37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80"/>
          <a:stretch/>
        </p:blipFill>
        <p:spPr>
          <a:xfrm>
            <a:off x="0" y="1685953"/>
            <a:ext cx="9144000" cy="51720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889E5F-64FC-6541-BCA7-804C2FC93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67896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D84A284-6F3C-0349-AF35-B46ACA0913AB}"/>
              </a:ext>
            </a:extLst>
          </p:cNvPr>
          <p:cNvSpPr/>
          <p:nvPr/>
        </p:nvSpPr>
        <p:spPr>
          <a:xfrm>
            <a:off x="239842" y="2960338"/>
            <a:ext cx="4736893" cy="26232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err="1"/>
              <a:t>Weak</a:t>
            </a:r>
            <a:r>
              <a:rPr lang="hu-HU" sz="2800" dirty="0"/>
              <a:t>  </a:t>
            </a:r>
            <a:r>
              <a:rPr lang="hu-HU" sz="2800" dirty="0" err="1"/>
              <a:t>security</a:t>
            </a:r>
            <a:r>
              <a:rPr lang="hu-HU" sz="2800" dirty="0"/>
              <a:t> (</a:t>
            </a:r>
            <a:r>
              <a:rPr lang="hu-HU" sz="2800" dirty="0" err="1"/>
              <a:t>if</a:t>
            </a:r>
            <a:r>
              <a:rPr lang="hu-HU" sz="2800" dirty="0"/>
              <a:t> </a:t>
            </a:r>
            <a:r>
              <a:rPr lang="hu-HU" sz="2800" dirty="0" err="1"/>
              <a:t>at</a:t>
            </a:r>
            <a:r>
              <a:rPr lang="hu-HU" sz="2800" dirty="0"/>
              <a:t> </a:t>
            </a:r>
            <a:r>
              <a:rPr lang="hu-HU" sz="2800" dirty="0" err="1"/>
              <a:t>all</a:t>
            </a:r>
            <a:r>
              <a:rPr lang="hu-HU" sz="2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err="1"/>
              <a:t>Unwanted</a:t>
            </a:r>
            <a:r>
              <a:rPr lang="hu-HU" sz="2800" dirty="0"/>
              <a:t> </a:t>
            </a:r>
            <a:r>
              <a:rPr lang="hu-HU" sz="2800" dirty="0" err="1"/>
              <a:t>data</a:t>
            </a:r>
            <a:r>
              <a:rPr lang="hu-HU" sz="2800" dirty="0"/>
              <a:t> </a:t>
            </a:r>
            <a:r>
              <a:rPr lang="hu-HU" sz="2800" dirty="0" err="1"/>
              <a:t>collection</a:t>
            </a:r>
            <a:r>
              <a:rPr lang="hu-HU" sz="2800" dirty="0"/>
              <a:t> and </a:t>
            </a:r>
            <a:r>
              <a:rPr lang="hu-HU" sz="2800" dirty="0" err="1"/>
              <a:t>surveillance</a:t>
            </a:r>
            <a:endParaRPr lang="hu-H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err="1"/>
              <a:t>Obscure</a:t>
            </a:r>
            <a:r>
              <a:rPr lang="hu-HU" sz="2800" dirty="0"/>
              <a:t> business </a:t>
            </a:r>
            <a:r>
              <a:rPr lang="hu-HU" sz="2800" dirty="0" err="1"/>
              <a:t>models</a:t>
            </a:r>
            <a:endParaRPr lang="hu-HU" sz="28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DF8F09-DB20-814C-9A08-F70235B16C12}"/>
              </a:ext>
            </a:extLst>
          </p:cNvPr>
          <p:cNvSpPr/>
          <p:nvPr/>
        </p:nvSpPr>
        <p:spPr>
          <a:xfrm>
            <a:off x="5478903" y="2464179"/>
            <a:ext cx="3162927" cy="112947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/>
              <a:t>No </a:t>
            </a:r>
            <a:r>
              <a:rPr lang="hu-HU" sz="3200" dirty="0" err="1"/>
              <a:t>transparency</a:t>
            </a:r>
            <a:endParaRPr lang="hu-HU" sz="32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B241003-82C0-5E49-930D-89195336D13F}"/>
              </a:ext>
            </a:extLst>
          </p:cNvPr>
          <p:cNvSpPr/>
          <p:nvPr/>
        </p:nvSpPr>
        <p:spPr>
          <a:xfrm>
            <a:off x="5478902" y="4626800"/>
            <a:ext cx="3162927" cy="11294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err="1"/>
              <a:t>Lack</a:t>
            </a:r>
            <a:r>
              <a:rPr lang="hu-HU" sz="3600" dirty="0"/>
              <a:t> of </a:t>
            </a:r>
            <a:r>
              <a:rPr lang="hu-HU" sz="3600" dirty="0" err="1"/>
              <a:t>control</a:t>
            </a:r>
            <a:endParaRPr lang="hu-HU" sz="3600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16F087B-92F3-7C4F-B8C1-2710024DDF26}"/>
              </a:ext>
            </a:extLst>
          </p:cNvPr>
          <p:cNvSpPr/>
          <p:nvPr/>
        </p:nvSpPr>
        <p:spPr>
          <a:xfrm rot="21032106">
            <a:off x="4674717" y="289871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4236CF7-DC53-2C47-AA04-783EF0206751}"/>
              </a:ext>
            </a:extLst>
          </p:cNvPr>
          <p:cNvSpPr/>
          <p:nvPr/>
        </p:nvSpPr>
        <p:spPr>
          <a:xfrm rot="567894" flipV="1">
            <a:off x="4637037" y="487661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670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AAFE0-6292-5744-A2EA-C4F599B5D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Image </a:t>
            </a:r>
            <a:r>
              <a:rPr lang="hu-HU" dirty="0" err="1"/>
              <a:t>processing</a:t>
            </a:r>
            <a:r>
              <a:rPr lang="hu-HU" dirty="0"/>
              <a:t> in </a:t>
            </a:r>
            <a:r>
              <a:rPr lang="hu-HU" dirty="0" err="1"/>
              <a:t>various</a:t>
            </a:r>
            <a:r>
              <a:rPr lang="hu-HU" dirty="0"/>
              <a:t> </a:t>
            </a:r>
            <a:r>
              <a:rPr lang="hu-HU" dirty="0" err="1"/>
              <a:t>domains</a:t>
            </a:r>
            <a:endParaRPr lang="hu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949329-62A7-8944-AB3D-5CB5CCC707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 err="1"/>
              <a:t>Contact</a:t>
            </a:r>
            <a:r>
              <a:rPr lang="hu-HU" dirty="0"/>
              <a:t>:</a:t>
            </a:r>
          </a:p>
          <a:p>
            <a:r>
              <a:rPr lang="hu-HU" dirty="0"/>
              <a:t>Kristóf Csorba, PhD</a:t>
            </a:r>
          </a:p>
          <a:p>
            <a:r>
              <a:rPr lang="hu-HU" dirty="0">
                <a:hlinkClick r:id="rId2"/>
              </a:rPr>
              <a:t>kristof@aut.bme.hu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0924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14526-9B44-9D44-BBB2-9A982AE0D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approach</a:t>
            </a:r>
            <a:r>
              <a:rPr lang="hu-HU" dirty="0"/>
              <a:t>: PrivaHome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071AEC-DBF0-264A-8FAF-BBD0AE61C8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051200"/>
            <a:ext cx="3561973" cy="5158800"/>
          </a:xfrm>
        </p:spPr>
        <p:txBody>
          <a:bodyPr>
            <a:normAutofit lnSpcReduction="10000"/>
          </a:bodyPr>
          <a:lstStyle/>
          <a:p>
            <a:r>
              <a:rPr lang="hu-HU" dirty="0" err="1"/>
              <a:t>SotA</a:t>
            </a:r>
            <a:r>
              <a:rPr lang="hu-HU" dirty="0"/>
              <a:t>: </a:t>
            </a:r>
            <a:r>
              <a:rPr lang="hu-HU" dirty="0" err="1"/>
              <a:t>static</a:t>
            </a:r>
            <a:r>
              <a:rPr lang="hu-HU" dirty="0"/>
              <a:t> </a:t>
            </a:r>
            <a:r>
              <a:rPr lang="hu-HU" dirty="0" err="1"/>
              <a:t>list</a:t>
            </a:r>
            <a:r>
              <a:rPr lang="hu-HU" dirty="0"/>
              <a:t> </a:t>
            </a:r>
            <a:r>
              <a:rPr lang="hu-HU" dirty="0" err="1"/>
              <a:t>based</a:t>
            </a:r>
            <a:r>
              <a:rPr lang="hu-HU" dirty="0"/>
              <a:t> </a:t>
            </a:r>
            <a:r>
              <a:rPr lang="hu-HU" dirty="0" err="1"/>
              <a:t>content</a:t>
            </a:r>
            <a:r>
              <a:rPr lang="hu-HU" dirty="0"/>
              <a:t> filtering (</a:t>
            </a:r>
            <a:r>
              <a:rPr lang="hu-HU" dirty="0" err="1"/>
              <a:t>ads</a:t>
            </a:r>
            <a:r>
              <a:rPr lang="hu-HU" dirty="0"/>
              <a:t>, </a:t>
            </a:r>
            <a:r>
              <a:rPr lang="hu-HU" dirty="0" err="1"/>
              <a:t>trackers</a:t>
            </a:r>
            <a:r>
              <a:rPr lang="hu-HU" dirty="0"/>
              <a:t>)</a:t>
            </a:r>
          </a:p>
          <a:p>
            <a:r>
              <a:rPr lang="hu-HU" dirty="0"/>
              <a:t>PrivaHome: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machine</a:t>
            </a:r>
            <a:r>
              <a:rPr lang="hu-HU" dirty="0"/>
              <a:t> </a:t>
            </a:r>
            <a:r>
              <a:rPr lang="hu-HU" dirty="0" err="1"/>
              <a:t>learning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core</a:t>
            </a:r>
            <a:endParaRPr lang="hu-HU" dirty="0"/>
          </a:p>
          <a:p>
            <a:pPr lvl="1"/>
            <a:r>
              <a:rPr lang="hu-HU" dirty="0" err="1"/>
              <a:t>Anomaly</a:t>
            </a:r>
            <a:r>
              <a:rPr lang="hu-HU" dirty="0"/>
              <a:t> </a:t>
            </a:r>
            <a:r>
              <a:rPr lang="hu-HU" dirty="0" err="1"/>
              <a:t>detection</a:t>
            </a:r>
            <a:endParaRPr lang="hu-HU" dirty="0"/>
          </a:p>
          <a:p>
            <a:pPr lvl="1"/>
            <a:r>
              <a:rPr lang="hu-HU" dirty="0" err="1"/>
              <a:t>Discovering</a:t>
            </a:r>
            <a:r>
              <a:rPr lang="hu-HU" dirty="0"/>
              <a:t> </a:t>
            </a:r>
            <a:r>
              <a:rPr lang="hu-HU" dirty="0" err="1"/>
              <a:t>new</a:t>
            </a:r>
            <a:r>
              <a:rPr lang="hu-HU" dirty="0"/>
              <a:t> </a:t>
            </a:r>
            <a:r>
              <a:rPr lang="hu-HU" dirty="0" err="1"/>
              <a:t>threats</a:t>
            </a:r>
            <a:endParaRPr lang="hu-H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2BB88-E736-244E-B819-E6A8713F11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051" r="37164"/>
          <a:stretch/>
        </p:blipFill>
        <p:spPr>
          <a:xfrm>
            <a:off x="4042033" y="998640"/>
            <a:ext cx="5010527" cy="48348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5AED5-46DC-C34E-A67A-0644F709EE65}"/>
              </a:ext>
            </a:extLst>
          </p:cNvPr>
          <p:cNvGrpSpPr/>
          <p:nvPr/>
        </p:nvGrpSpPr>
        <p:grpSpPr>
          <a:xfrm>
            <a:off x="8045520" y="87383"/>
            <a:ext cx="1030767" cy="963817"/>
            <a:chOff x="7901609" y="0"/>
            <a:chExt cx="1030767" cy="9638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EE90BB-ABC9-CF42-B7A9-2204F607F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7246"/>
            <a:stretch/>
          </p:blipFill>
          <p:spPr>
            <a:xfrm>
              <a:off x="7901609" y="0"/>
              <a:ext cx="1030767" cy="67079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47B2FB-0680-8243-B61C-C44F19C31CA0}"/>
                </a:ext>
              </a:extLst>
            </p:cNvPr>
            <p:cNvSpPr txBox="1"/>
            <p:nvPr/>
          </p:nvSpPr>
          <p:spPr>
            <a:xfrm>
              <a:off x="8012575" y="594485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/>
                <a:t>H2020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017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7E-68E8-BE4F-A0BC-8989BBFB3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What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we </a:t>
            </a:r>
            <a:r>
              <a:rPr lang="hu-HU" dirty="0" err="1"/>
              <a:t>done</a:t>
            </a:r>
            <a:r>
              <a:rPr lang="hu-HU" dirty="0"/>
              <a:t> </a:t>
            </a:r>
            <a:r>
              <a:rPr lang="hu-HU" dirty="0" err="1"/>
              <a:t>so</a:t>
            </a:r>
            <a:r>
              <a:rPr lang="hu-HU" dirty="0"/>
              <a:t> far?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E2E4CC-D772-0D49-A63A-4C254418A5D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hu-HU" dirty="0" err="1"/>
              <a:t>Comprehensive</a:t>
            </a:r>
            <a:r>
              <a:rPr lang="hu-HU" dirty="0"/>
              <a:t> </a:t>
            </a:r>
            <a:r>
              <a:rPr lang="hu-HU" dirty="0" err="1"/>
              <a:t>overview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StoA</a:t>
            </a:r>
            <a:endParaRPr lang="hu-HU" dirty="0"/>
          </a:p>
          <a:p>
            <a:pPr lvl="1"/>
            <a:r>
              <a:rPr lang="hu-HU" dirty="0" err="1"/>
              <a:t>Alternatives</a:t>
            </a:r>
            <a:endParaRPr lang="hu-HU" dirty="0"/>
          </a:p>
          <a:p>
            <a:pPr lvl="1"/>
            <a:r>
              <a:rPr lang="hu-HU" dirty="0" err="1"/>
              <a:t>Several</a:t>
            </a:r>
            <a:r>
              <a:rPr lang="hu-HU" dirty="0"/>
              <a:t> </a:t>
            </a:r>
            <a:r>
              <a:rPr lang="hu-HU" dirty="0" err="1"/>
              <a:t>types</a:t>
            </a:r>
            <a:r>
              <a:rPr lang="hu-HU" dirty="0"/>
              <a:t> of </a:t>
            </a:r>
            <a:r>
              <a:rPr lang="hu-HU" dirty="0" err="1"/>
              <a:t>lists</a:t>
            </a:r>
            <a:endParaRPr lang="hu-H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8A2D6A-2842-0E4C-B831-827BAB4C191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u-HU" dirty="0" err="1"/>
              <a:t>Written</a:t>
            </a:r>
            <a:r>
              <a:rPr lang="hu-HU" dirty="0"/>
              <a:t> an </a:t>
            </a:r>
            <a:r>
              <a:rPr lang="hu-HU" dirty="0" err="1"/>
              <a:t>extensible</a:t>
            </a:r>
            <a:r>
              <a:rPr lang="hu-HU" dirty="0"/>
              <a:t> </a:t>
            </a:r>
            <a:r>
              <a:rPr lang="hu-HU" dirty="0" err="1"/>
              <a:t>base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 (</a:t>
            </a:r>
            <a:r>
              <a:rPr lang="hu-HU" dirty="0" err="1"/>
              <a:t>python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Data </a:t>
            </a:r>
            <a:r>
              <a:rPr lang="hu-HU" dirty="0" err="1"/>
              <a:t>collection</a:t>
            </a:r>
            <a:endParaRPr lang="hu-HU" dirty="0"/>
          </a:p>
          <a:p>
            <a:pPr lvl="1"/>
            <a:r>
              <a:rPr lang="hu-HU" dirty="0" err="1"/>
              <a:t>Prototyping</a:t>
            </a: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92F8A-FABB-C048-8EE4-91E16D91C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48" y="3379140"/>
            <a:ext cx="5542343" cy="2716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34C7D6-091F-2149-B187-7A2B43CF40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2" t="5261" r="36754" b="50707"/>
          <a:stretch/>
        </p:blipFill>
        <p:spPr>
          <a:xfrm>
            <a:off x="5292090" y="3955184"/>
            <a:ext cx="3678046" cy="156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8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2A05-6D7C-5C48-AFED-27AA2210F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What’s</a:t>
            </a:r>
            <a:r>
              <a:rPr lang="hu-HU" dirty="0"/>
              <a:t> </a:t>
            </a:r>
            <a:r>
              <a:rPr lang="hu-HU" dirty="0" err="1"/>
              <a:t>next</a:t>
            </a:r>
            <a:r>
              <a:rPr lang="hu-HU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D84A0-0D4E-C048-8A32-37E7F895461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051200"/>
            <a:ext cx="8229600" cy="1358073"/>
          </a:xfrm>
        </p:spPr>
        <p:txBody>
          <a:bodyPr/>
          <a:lstStyle/>
          <a:p>
            <a:r>
              <a:rPr lang="hu-HU" dirty="0" err="1"/>
              <a:t>Risk</a:t>
            </a:r>
            <a:r>
              <a:rPr lang="hu-HU" dirty="0"/>
              <a:t> </a:t>
            </a:r>
            <a:r>
              <a:rPr lang="hu-HU" dirty="0" err="1"/>
              <a:t>assessment</a:t>
            </a:r>
            <a:r>
              <a:rPr lang="hu-HU" dirty="0"/>
              <a:t> (local + </a:t>
            </a:r>
            <a:r>
              <a:rPr lang="hu-HU" dirty="0" err="1"/>
              <a:t>global</a:t>
            </a:r>
            <a:r>
              <a:rPr lang="hu-HU" dirty="0"/>
              <a:t>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B45BAF-1664-2D46-A352-08D17C1380E2}"/>
              </a:ext>
            </a:extLst>
          </p:cNvPr>
          <p:cNvGrpSpPr/>
          <p:nvPr/>
        </p:nvGrpSpPr>
        <p:grpSpPr>
          <a:xfrm>
            <a:off x="8045520" y="87383"/>
            <a:ext cx="1030767" cy="963817"/>
            <a:chOff x="7901609" y="0"/>
            <a:chExt cx="1030767" cy="96381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9BE15F1-D484-0646-ADBE-23921366D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7246"/>
            <a:stretch/>
          </p:blipFill>
          <p:spPr>
            <a:xfrm>
              <a:off x="7901609" y="0"/>
              <a:ext cx="1030767" cy="67079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C36EE37-A9F1-2C4B-978E-67D309B57336}"/>
                </a:ext>
              </a:extLst>
            </p:cNvPr>
            <p:cNvSpPr txBox="1"/>
            <p:nvPr/>
          </p:nvSpPr>
          <p:spPr>
            <a:xfrm>
              <a:off x="8012575" y="594485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/>
                <a:t>H2020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798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2A05-6D7C-5C48-AFED-27AA2210F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What’s</a:t>
            </a:r>
            <a:r>
              <a:rPr lang="hu-HU" dirty="0"/>
              <a:t> </a:t>
            </a:r>
            <a:r>
              <a:rPr lang="hu-HU" dirty="0" err="1"/>
              <a:t>next</a:t>
            </a:r>
            <a:r>
              <a:rPr lang="hu-HU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D84A0-0D4E-C048-8A32-37E7F895461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051200"/>
            <a:ext cx="8229600" cy="1358073"/>
          </a:xfrm>
        </p:spPr>
        <p:txBody>
          <a:bodyPr/>
          <a:lstStyle/>
          <a:p>
            <a:r>
              <a:rPr lang="hu-HU" dirty="0" err="1"/>
              <a:t>Risk</a:t>
            </a:r>
            <a:r>
              <a:rPr lang="hu-HU" dirty="0"/>
              <a:t> </a:t>
            </a:r>
            <a:r>
              <a:rPr lang="hu-HU" dirty="0" err="1"/>
              <a:t>assessment</a:t>
            </a:r>
            <a:r>
              <a:rPr lang="hu-HU" dirty="0"/>
              <a:t> (local + </a:t>
            </a:r>
            <a:r>
              <a:rPr lang="hu-HU" dirty="0" err="1"/>
              <a:t>global</a:t>
            </a:r>
            <a:r>
              <a:rPr lang="hu-HU" dirty="0"/>
              <a:t>)</a:t>
            </a:r>
          </a:p>
          <a:p>
            <a:r>
              <a:rPr lang="hu-HU" dirty="0" err="1"/>
              <a:t>Federated</a:t>
            </a:r>
            <a:r>
              <a:rPr lang="hu-HU" dirty="0"/>
              <a:t> </a:t>
            </a:r>
            <a:r>
              <a:rPr lang="hu-HU" dirty="0" err="1"/>
              <a:t>learning</a:t>
            </a:r>
            <a:endParaRPr lang="hu-H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B8B0FF-54C2-B34A-9B22-9769BBD7E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26" y="2409273"/>
            <a:ext cx="1300921" cy="130092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593DBF1-F0B6-5846-999F-DB7B0E9C9C9B}"/>
              </a:ext>
            </a:extLst>
          </p:cNvPr>
          <p:cNvGrpSpPr/>
          <p:nvPr/>
        </p:nvGrpSpPr>
        <p:grpSpPr>
          <a:xfrm>
            <a:off x="3792331" y="4180372"/>
            <a:ext cx="2961861" cy="1759226"/>
            <a:chOff x="3792331" y="4180372"/>
            <a:chExt cx="2961861" cy="17592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737480-9613-F44C-B71F-A8C00E060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8488" y="4590224"/>
              <a:ext cx="824947" cy="93952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945446-0910-204B-A1C2-93345C9E6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5061" y="4634259"/>
              <a:ext cx="851452" cy="851452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3802390-AB7F-F647-A667-CC01893888D2}"/>
                </a:ext>
              </a:extLst>
            </p:cNvPr>
            <p:cNvSpPr/>
            <p:nvPr/>
          </p:nvSpPr>
          <p:spPr>
            <a:xfrm>
              <a:off x="3792331" y="4180372"/>
              <a:ext cx="2961861" cy="1759226"/>
            </a:xfrm>
            <a:prstGeom prst="ellipse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" name="Left Arrow 18">
              <a:extLst>
                <a:ext uri="{FF2B5EF4-FFF2-40B4-BE49-F238E27FC236}">
                  <a16:creationId xmlns:a16="http://schemas.microsoft.com/office/drawing/2014/main" id="{152D0713-97ED-F842-89C2-80813F7EA8E1}"/>
                </a:ext>
              </a:extLst>
            </p:cNvPr>
            <p:cNvSpPr/>
            <p:nvPr/>
          </p:nvSpPr>
          <p:spPr>
            <a:xfrm>
              <a:off x="5181048" y="4877303"/>
              <a:ext cx="405847" cy="360618"/>
            </a:xfrm>
            <a:prstGeom prst="left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853754-760B-0245-BEE1-5F4FB9F2FF14}"/>
              </a:ext>
            </a:extLst>
          </p:cNvPr>
          <p:cNvGrpSpPr/>
          <p:nvPr/>
        </p:nvGrpSpPr>
        <p:grpSpPr>
          <a:xfrm>
            <a:off x="188843" y="4164496"/>
            <a:ext cx="2961861" cy="1759226"/>
            <a:chOff x="188843" y="4164496"/>
            <a:chExt cx="2961861" cy="175922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DF3A67A-445E-4E49-A2B8-7A18FA7DBE38}"/>
                </a:ext>
              </a:extLst>
            </p:cNvPr>
            <p:cNvSpPr/>
            <p:nvPr/>
          </p:nvSpPr>
          <p:spPr>
            <a:xfrm>
              <a:off x="188843" y="4164496"/>
              <a:ext cx="2961861" cy="1759226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25D937-45B3-4B4A-B0B6-DC1295C7E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279" y="4571034"/>
              <a:ext cx="824947" cy="93952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5D9A98-80CA-954C-8D07-E6A0E4155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615069"/>
              <a:ext cx="851452" cy="851452"/>
            </a:xfrm>
            <a:prstGeom prst="rect">
              <a:avLst/>
            </a:prstGeom>
          </p:spPr>
        </p:pic>
        <p:sp>
          <p:nvSpPr>
            <p:cNvPr id="20" name="Left Arrow 19">
              <a:extLst>
                <a:ext uri="{FF2B5EF4-FFF2-40B4-BE49-F238E27FC236}">
                  <a16:creationId xmlns:a16="http://schemas.microsoft.com/office/drawing/2014/main" id="{385F636C-2EEA-4A43-B809-768A64F27E15}"/>
                </a:ext>
              </a:extLst>
            </p:cNvPr>
            <p:cNvSpPr/>
            <p:nvPr/>
          </p:nvSpPr>
          <p:spPr>
            <a:xfrm flipH="1">
              <a:off x="1400866" y="4877303"/>
              <a:ext cx="405847" cy="360618"/>
            </a:xfrm>
            <a:prstGeom prst="leftArrow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47D8C6-D408-574D-A20B-B357943FECFA}"/>
              </a:ext>
            </a:extLst>
          </p:cNvPr>
          <p:cNvGrpSpPr/>
          <p:nvPr/>
        </p:nvGrpSpPr>
        <p:grpSpPr>
          <a:xfrm>
            <a:off x="5825436" y="2496656"/>
            <a:ext cx="2961861" cy="1759226"/>
            <a:chOff x="5825436" y="2496656"/>
            <a:chExt cx="2961861" cy="17592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F1D94B-DD6E-EC43-AD71-ACA96AF52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879" y="2825061"/>
              <a:ext cx="824947" cy="93952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E5BECF-9418-E54A-A5B4-B6AEABE85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452" y="2869096"/>
              <a:ext cx="851452" cy="851452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D7BF7F-D51F-CD4A-A0B4-A031EB0A8E65}"/>
                </a:ext>
              </a:extLst>
            </p:cNvPr>
            <p:cNvSpPr/>
            <p:nvPr/>
          </p:nvSpPr>
          <p:spPr>
            <a:xfrm>
              <a:off x="5825436" y="2496656"/>
              <a:ext cx="2961861" cy="1759226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Left Arrow 20">
              <a:extLst>
                <a:ext uri="{FF2B5EF4-FFF2-40B4-BE49-F238E27FC236}">
                  <a16:creationId xmlns:a16="http://schemas.microsoft.com/office/drawing/2014/main" id="{9508AE9B-C6DE-2248-971E-BD9617182A62}"/>
                </a:ext>
              </a:extLst>
            </p:cNvPr>
            <p:cNvSpPr/>
            <p:nvPr/>
          </p:nvSpPr>
          <p:spPr>
            <a:xfrm>
              <a:off x="7185715" y="3110578"/>
              <a:ext cx="405847" cy="360618"/>
            </a:xfrm>
            <a:prstGeom prst="lef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1A40B3D-7AAE-8D48-B957-3A9189CEDA77}"/>
              </a:ext>
            </a:extLst>
          </p:cNvPr>
          <p:cNvCxnSpPr/>
          <p:nvPr/>
        </p:nvCxnSpPr>
        <p:spPr>
          <a:xfrm flipH="1">
            <a:off x="2494722" y="3578087"/>
            <a:ext cx="367748" cy="9144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52D595A-AF93-F94E-AFF4-F9F0CDED0D7B}"/>
              </a:ext>
            </a:extLst>
          </p:cNvPr>
          <p:cNvCxnSpPr>
            <a:cxnSpLocks/>
          </p:cNvCxnSpPr>
          <p:nvPr/>
        </p:nvCxnSpPr>
        <p:spPr>
          <a:xfrm>
            <a:off x="3957982" y="3578087"/>
            <a:ext cx="398669" cy="101213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Hexagon 35">
            <a:extLst>
              <a:ext uri="{FF2B5EF4-FFF2-40B4-BE49-F238E27FC236}">
                <a16:creationId xmlns:a16="http://schemas.microsoft.com/office/drawing/2014/main" id="{D07F1D2F-0D96-0E43-A7BA-36BBD575F495}"/>
              </a:ext>
            </a:extLst>
          </p:cNvPr>
          <p:cNvSpPr>
            <a:spLocks noChangeAspect="1"/>
          </p:cNvSpPr>
          <p:nvPr/>
        </p:nvSpPr>
        <p:spPr>
          <a:xfrm>
            <a:off x="1980860" y="3720548"/>
            <a:ext cx="515302" cy="444226"/>
          </a:xfrm>
          <a:prstGeom prst="hexagon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940A1595-7A0B-3C4A-A9BD-23B4728C4BA7}"/>
              </a:ext>
            </a:extLst>
          </p:cNvPr>
          <p:cNvSpPr>
            <a:spLocks noChangeAspect="1"/>
          </p:cNvSpPr>
          <p:nvPr/>
        </p:nvSpPr>
        <p:spPr>
          <a:xfrm rot="5400000">
            <a:off x="4258792" y="3664087"/>
            <a:ext cx="515302" cy="444226"/>
          </a:xfrm>
          <a:prstGeom prst="hexagon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B45BAF-1664-2D46-A352-08D17C1380E2}"/>
              </a:ext>
            </a:extLst>
          </p:cNvPr>
          <p:cNvGrpSpPr/>
          <p:nvPr/>
        </p:nvGrpSpPr>
        <p:grpSpPr>
          <a:xfrm>
            <a:off x="8045520" y="87383"/>
            <a:ext cx="1030767" cy="963817"/>
            <a:chOff x="7901609" y="0"/>
            <a:chExt cx="1030767" cy="96381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9BE15F1-D484-0646-ADBE-23921366D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7246"/>
            <a:stretch/>
          </p:blipFill>
          <p:spPr>
            <a:xfrm>
              <a:off x="7901609" y="0"/>
              <a:ext cx="1030767" cy="67079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C36EE37-A9F1-2C4B-978E-67D309B57336}"/>
                </a:ext>
              </a:extLst>
            </p:cNvPr>
            <p:cNvSpPr txBox="1"/>
            <p:nvPr/>
          </p:nvSpPr>
          <p:spPr>
            <a:xfrm>
              <a:off x="8012575" y="594485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/>
                <a:t>H2020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4671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2A05-6D7C-5C48-AFED-27AA2210F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What’s</a:t>
            </a:r>
            <a:r>
              <a:rPr lang="hu-HU" dirty="0"/>
              <a:t> </a:t>
            </a:r>
            <a:r>
              <a:rPr lang="hu-HU" dirty="0" err="1"/>
              <a:t>next</a:t>
            </a:r>
            <a:r>
              <a:rPr lang="hu-HU" dirty="0"/>
              <a:t>?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D84A0-0D4E-C048-8A32-37E7F895461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051200"/>
            <a:ext cx="8229600" cy="1358073"/>
          </a:xfrm>
        </p:spPr>
        <p:txBody>
          <a:bodyPr/>
          <a:lstStyle/>
          <a:p>
            <a:r>
              <a:rPr lang="hu-HU" dirty="0" err="1"/>
              <a:t>Risk</a:t>
            </a:r>
            <a:r>
              <a:rPr lang="hu-HU" dirty="0"/>
              <a:t> </a:t>
            </a:r>
            <a:r>
              <a:rPr lang="hu-HU" dirty="0" err="1"/>
              <a:t>assessment</a:t>
            </a:r>
            <a:r>
              <a:rPr lang="hu-HU" dirty="0"/>
              <a:t> (local + </a:t>
            </a:r>
            <a:r>
              <a:rPr lang="hu-HU" dirty="0" err="1"/>
              <a:t>global</a:t>
            </a:r>
            <a:r>
              <a:rPr lang="hu-HU" dirty="0"/>
              <a:t>)</a:t>
            </a:r>
          </a:p>
          <a:p>
            <a:r>
              <a:rPr lang="hu-HU" dirty="0" err="1"/>
              <a:t>Federated</a:t>
            </a:r>
            <a:r>
              <a:rPr lang="hu-HU" dirty="0"/>
              <a:t> </a:t>
            </a:r>
            <a:r>
              <a:rPr lang="hu-HU" dirty="0" err="1"/>
              <a:t>learning</a:t>
            </a:r>
            <a:endParaRPr lang="hu-H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B8B0FF-54C2-B34A-9B22-9769BBD7E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26" y="2409273"/>
            <a:ext cx="1300921" cy="130092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593DBF1-F0B6-5846-999F-DB7B0E9C9C9B}"/>
              </a:ext>
            </a:extLst>
          </p:cNvPr>
          <p:cNvGrpSpPr/>
          <p:nvPr/>
        </p:nvGrpSpPr>
        <p:grpSpPr>
          <a:xfrm>
            <a:off x="3792331" y="4180372"/>
            <a:ext cx="2961861" cy="1759226"/>
            <a:chOff x="3792331" y="4180372"/>
            <a:chExt cx="2961861" cy="17592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737480-9613-F44C-B71F-A8C00E060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8488" y="4590224"/>
              <a:ext cx="824947" cy="93952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945446-0910-204B-A1C2-93345C9E6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5061" y="4634259"/>
              <a:ext cx="851452" cy="851452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3802390-AB7F-F647-A667-CC01893888D2}"/>
                </a:ext>
              </a:extLst>
            </p:cNvPr>
            <p:cNvSpPr/>
            <p:nvPr/>
          </p:nvSpPr>
          <p:spPr>
            <a:xfrm>
              <a:off x="3792331" y="4180372"/>
              <a:ext cx="2961861" cy="1759226"/>
            </a:xfrm>
            <a:prstGeom prst="ellipse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" name="Left Arrow 18">
              <a:extLst>
                <a:ext uri="{FF2B5EF4-FFF2-40B4-BE49-F238E27FC236}">
                  <a16:creationId xmlns:a16="http://schemas.microsoft.com/office/drawing/2014/main" id="{152D0713-97ED-F842-89C2-80813F7EA8E1}"/>
                </a:ext>
              </a:extLst>
            </p:cNvPr>
            <p:cNvSpPr/>
            <p:nvPr/>
          </p:nvSpPr>
          <p:spPr>
            <a:xfrm>
              <a:off x="5181048" y="4877303"/>
              <a:ext cx="405847" cy="360618"/>
            </a:xfrm>
            <a:prstGeom prst="left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853754-760B-0245-BEE1-5F4FB9F2FF14}"/>
              </a:ext>
            </a:extLst>
          </p:cNvPr>
          <p:cNvGrpSpPr/>
          <p:nvPr/>
        </p:nvGrpSpPr>
        <p:grpSpPr>
          <a:xfrm>
            <a:off x="188843" y="4164496"/>
            <a:ext cx="2961861" cy="1759226"/>
            <a:chOff x="188843" y="4164496"/>
            <a:chExt cx="2961861" cy="175922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DF3A67A-445E-4E49-A2B8-7A18FA7DBE38}"/>
                </a:ext>
              </a:extLst>
            </p:cNvPr>
            <p:cNvSpPr/>
            <p:nvPr/>
          </p:nvSpPr>
          <p:spPr>
            <a:xfrm>
              <a:off x="188843" y="4164496"/>
              <a:ext cx="2961861" cy="1759226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25D937-45B3-4B4A-B0B6-DC1295C7E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279" y="4571034"/>
              <a:ext cx="824947" cy="93952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5D9A98-80CA-954C-8D07-E6A0E4155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615069"/>
              <a:ext cx="851452" cy="851452"/>
            </a:xfrm>
            <a:prstGeom prst="rect">
              <a:avLst/>
            </a:prstGeom>
          </p:spPr>
        </p:pic>
        <p:sp>
          <p:nvSpPr>
            <p:cNvPr id="20" name="Left Arrow 19">
              <a:extLst>
                <a:ext uri="{FF2B5EF4-FFF2-40B4-BE49-F238E27FC236}">
                  <a16:creationId xmlns:a16="http://schemas.microsoft.com/office/drawing/2014/main" id="{385F636C-2EEA-4A43-B809-768A64F27E15}"/>
                </a:ext>
              </a:extLst>
            </p:cNvPr>
            <p:cNvSpPr/>
            <p:nvPr/>
          </p:nvSpPr>
          <p:spPr>
            <a:xfrm flipH="1">
              <a:off x="1400866" y="4877303"/>
              <a:ext cx="405847" cy="360618"/>
            </a:xfrm>
            <a:prstGeom prst="leftArrow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47D8C6-D408-574D-A20B-B357943FECFA}"/>
              </a:ext>
            </a:extLst>
          </p:cNvPr>
          <p:cNvGrpSpPr/>
          <p:nvPr/>
        </p:nvGrpSpPr>
        <p:grpSpPr>
          <a:xfrm>
            <a:off x="5825436" y="2496656"/>
            <a:ext cx="2961861" cy="1759226"/>
            <a:chOff x="5825436" y="2496656"/>
            <a:chExt cx="2961861" cy="17592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F1D94B-DD6E-EC43-AD71-ACA96AF52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879" y="2825061"/>
              <a:ext cx="824947" cy="93952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E5BECF-9418-E54A-A5B4-B6AEABE85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452" y="2869096"/>
              <a:ext cx="851452" cy="851452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D7BF7F-D51F-CD4A-A0B4-A031EB0A8E65}"/>
                </a:ext>
              </a:extLst>
            </p:cNvPr>
            <p:cNvSpPr/>
            <p:nvPr/>
          </p:nvSpPr>
          <p:spPr>
            <a:xfrm>
              <a:off x="5825436" y="2496656"/>
              <a:ext cx="2961861" cy="1759226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Left Arrow 20">
              <a:extLst>
                <a:ext uri="{FF2B5EF4-FFF2-40B4-BE49-F238E27FC236}">
                  <a16:creationId xmlns:a16="http://schemas.microsoft.com/office/drawing/2014/main" id="{9508AE9B-C6DE-2248-971E-BD9617182A62}"/>
                </a:ext>
              </a:extLst>
            </p:cNvPr>
            <p:cNvSpPr/>
            <p:nvPr/>
          </p:nvSpPr>
          <p:spPr>
            <a:xfrm>
              <a:off x="7185715" y="3110578"/>
              <a:ext cx="405847" cy="360618"/>
            </a:xfrm>
            <a:prstGeom prst="lef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1A40B3D-7AAE-8D48-B957-3A9189CEDA77}"/>
              </a:ext>
            </a:extLst>
          </p:cNvPr>
          <p:cNvCxnSpPr>
            <a:cxnSpLocks/>
          </p:cNvCxnSpPr>
          <p:nvPr/>
        </p:nvCxnSpPr>
        <p:spPr>
          <a:xfrm rot="10800000" flipH="1">
            <a:off x="2494722" y="3578087"/>
            <a:ext cx="367748" cy="9144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52D595A-AF93-F94E-AFF4-F9F0CDED0D7B}"/>
              </a:ext>
            </a:extLst>
          </p:cNvPr>
          <p:cNvCxnSpPr>
            <a:cxnSpLocks/>
          </p:cNvCxnSpPr>
          <p:nvPr/>
        </p:nvCxnSpPr>
        <p:spPr>
          <a:xfrm rot="10800000">
            <a:off x="3957982" y="3578087"/>
            <a:ext cx="398669" cy="101213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Hexagon 35">
            <a:extLst>
              <a:ext uri="{FF2B5EF4-FFF2-40B4-BE49-F238E27FC236}">
                <a16:creationId xmlns:a16="http://schemas.microsoft.com/office/drawing/2014/main" id="{D07F1D2F-0D96-0E43-A7BA-36BBD575F495}"/>
              </a:ext>
            </a:extLst>
          </p:cNvPr>
          <p:cNvSpPr>
            <a:spLocks noChangeAspect="1"/>
          </p:cNvSpPr>
          <p:nvPr/>
        </p:nvSpPr>
        <p:spPr>
          <a:xfrm>
            <a:off x="1980860" y="3720548"/>
            <a:ext cx="515302" cy="444226"/>
          </a:xfrm>
          <a:prstGeom prst="hexagon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940A1595-7A0B-3C4A-A9BD-23B4728C4BA7}"/>
              </a:ext>
            </a:extLst>
          </p:cNvPr>
          <p:cNvSpPr>
            <a:spLocks noChangeAspect="1"/>
          </p:cNvSpPr>
          <p:nvPr/>
        </p:nvSpPr>
        <p:spPr>
          <a:xfrm rot="5400000">
            <a:off x="4258792" y="3664087"/>
            <a:ext cx="515302" cy="444226"/>
          </a:xfrm>
          <a:prstGeom prst="hexagon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45C80677-B6F8-FD47-90D4-3DFE70ECE3CF}"/>
              </a:ext>
            </a:extLst>
          </p:cNvPr>
          <p:cNvSpPr>
            <a:spLocks noChangeAspect="1"/>
          </p:cNvSpPr>
          <p:nvPr/>
        </p:nvSpPr>
        <p:spPr>
          <a:xfrm>
            <a:off x="2063514" y="3751331"/>
            <a:ext cx="348554" cy="300478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D414B629-3347-804D-9C30-42FDFF585EB0}"/>
              </a:ext>
            </a:extLst>
          </p:cNvPr>
          <p:cNvSpPr>
            <a:spLocks noChangeAspect="1"/>
          </p:cNvSpPr>
          <p:nvPr/>
        </p:nvSpPr>
        <p:spPr>
          <a:xfrm>
            <a:off x="4345090" y="3764584"/>
            <a:ext cx="314954" cy="199383"/>
          </a:xfrm>
          <a:prstGeom prst="trapezoi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9F8083-6E9B-CB4F-B9AA-0A66DC0D7035}"/>
              </a:ext>
            </a:extLst>
          </p:cNvPr>
          <p:cNvGrpSpPr/>
          <p:nvPr/>
        </p:nvGrpSpPr>
        <p:grpSpPr>
          <a:xfrm>
            <a:off x="8045520" y="87383"/>
            <a:ext cx="1030767" cy="963817"/>
            <a:chOff x="7901609" y="0"/>
            <a:chExt cx="1030767" cy="96381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25F34B9-0CB6-A745-A1DF-33C589844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7246"/>
            <a:stretch/>
          </p:blipFill>
          <p:spPr>
            <a:xfrm>
              <a:off x="7901609" y="0"/>
              <a:ext cx="1030767" cy="67079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CD134C3-1BC0-6C4B-AA56-95DDF95810A4}"/>
                </a:ext>
              </a:extLst>
            </p:cNvPr>
            <p:cNvSpPr txBox="1"/>
            <p:nvPr/>
          </p:nvSpPr>
          <p:spPr>
            <a:xfrm>
              <a:off x="8012575" y="594485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/>
                <a:t>H2020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3950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2A05-6D7C-5C48-AFED-27AA2210F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What’s</a:t>
            </a:r>
            <a:r>
              <a:rPr lang="hu-HU" dirty="0"/>
              <a:t> </a:t>
            </a:r>
            <a:r>
              <a:rPr lang="hu-HU" dirty="0" err="1"/>
              <a:t>next</a:t>
            </a:r>
            <a:r>
              <a:rPr lang="hu-HU" dirty="0"/>
              <a:t>?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D84A0-0D4E-C048-8A32-37E7F895461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051200"/>
            <a:ext cx="8229600" cy="1358073"/>
          </a:xfrm>
        </p:spPr>
        <p:txBody>
          <a:bodyPr/>
          <a:lstStyle/>
          <a:p>
            <a:r>
              <a:rPr lang="hu-HU" dirty="0" err="1"/>
              <a:t>Risk</a:t>
            </a:r>
            <a:r>
              <a:rPr lang="hu-HU" dirty="0"/>
              <a:t> </a:t>
            </a:r>
            <a:r>
              <a:rPr lang="hu-HU" dirty="0" err="1"/>
              <a:t>assessment</a:t>
            </a:r>
            <a:r>
              <a:rPr lang="hu-HU" dirty="0"/>
              <a:t> (local + </a:t>
            </a:r>
            <a:r>
              <a:rPr lang="hu-HU" dirty="0" err="1"/>
              <a:t>global</a:t>
            </a:r>
            <a:r>
              <a:rPr lang="hu-HU" dirty="0"/>
              <a:t>)</a:t>
            </a:r>
          </a:p>
          <a:p>
            <a:r>
              <a:rPr lang="hu-HU" dirty="0" err="1"/>
              <a:t>Federated</a:t>
            </a:r>
            <a:r>
              <a:rPr lang="hu-HU" dirty="0"/>
              <a:t> </a:t>
            </a:r>
            <a:r>
              <a:rPr lang="hu-HU" dirty="0" err="1"/>
              <a:t>learning</a:t>
            </a:r>
            <a:endParaRPr lang="hu-H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B8B0FF-54C2-B34A-9B22-9769BBD7E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26" y="2409273"/>
            <a:ext cx="1300921" cy="130092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593DBF1-F0B6-5846-999F-DB7B0E9C9C9B}"/>
              </a:ext>
            </a:extLst>
          </p:cNvPr>
          <p:cNvGrpSpPr/>
          <p:nvPr/>
        </p:nvGrpSpPr>
        <p:grpSpPr>
          <a:xfrm>
            <a:off x="3792331" y="4180372"/>
            <a:ext cx="2961861" cy="1759226"/>
            <a:chOff x="3792331" y="4180372"/>
            <a:chExt cx="2961861" cy="17592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737480-9613-F44C-B71F-A8C00E060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8488" y="4590224"/>
              <a:ext cx="824947" cy="93952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945446-0910-204B-A1C2-93345C9E6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5061" y="4634259"/>
              <a:ext cx="851452" cy="851452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3802390-AB7F-F647-A667-CC01893888D2}"/>
                </a:ext>
              </a:extLst>
            </p:cNvPr>
            <p:cNvSpPr/>
            <p:nvPr/>
          </p:nvSpPr>
          <p:spPr>
            <a:xfrm>
              <a:off x="3792331" y="4180372"/>
              <a:ext cx="2961861" cy="1759226"/>
            </a:xfrm>
            <a:prstGeom prst="ellipse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" name="Left Arrow 18">
              <a:extLst>
                <a:ext uri="{FF2B5EF4-FFF2-40B4-BE49-F238E27FC236}">
                  <a16:creationId xmlns:a16="http://schemas.microsoft.com/office/drawing/2014/main" id="{152D0713-97ED-F842-89C2-80813F7EA8E1}"/>
                </a:ext>
              </a:extLst>
            </p:cNvPr>
            <p:cNvSpPr/>
            <p:nvPr/>
          </p:nvSpPr>
          <p:spPr>
            <a:xfrm>
              <a:off x="5181048" y="4877303"/>
              <a:ext cx="405847" cy="360618"/>
            </a:xfrm>
            <a:prstGeom prst="left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853754-760B-0245-BEE1-5F4FB9F2FF14}"/>
              </a:ext>
            </a:extLst>
          </p:cNvPr>
          <p:cNvGrpSpPr/>
          <p:nvPr/>
        </p:nvGrpSpPr>
        <p:grpSpPr>
          <a:xfrm>
            <a:off x="188843" y="4164496"/>
            <a:ext cx="2961861" cy="1759226"/>
            <a:chOff x="188843" y="4164496"/>
            <a:chExt cx="2961861" cy="175922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DF3A67A-445E-4E49-A2B8-7A18FA7DBE38}"/>
                </a:ext>
              </a:extLst>
            </p:cNvPr>
            <p:cNvSpPr/>
            <p:nvPr/>
          </p:nvSpPr>
          <p:spPr>
            <a:xfrm>
              <a:off x="188843" y="4164496"/>
              <a:ext cx="2961861" cy="1759226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25D937-45B3-4B4A-B0B6-DC1295C7E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279" y="4571034"/>
              <a:ext cx="824947" cy="93952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5D9A98-80CA-954C-8D07-E6A0E4155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615069"/>
              <a:ext cx="851452" cy="851452"/>
            </a:xfrm>
            <a:prstGeom prst="rect">
              <a:avLst/>
            </a:prstGeom>
          </p:spPr>
        </p:pic>
        <p:sp>
          <p:nvSpPr>
            <p:cNvPr id="20" name="Left Arrow 19">
              <a:extLst>
                <a:ext uri="{FF2B5EF4-FFF2-40B4-BE49-F238E27FC236}">
                  <a16:creationId xmlns:a16="http://schemas.microsoft.com/office/drawing/2014/main" id="{385F636C-2EEA-4A43-B809-768A64F27E15}"/>
                </a:ext>
              </a:extLst>
            </p:cNvPr>
            <p:cNvSpPr/>
            <p:nvPr/>
          </p:nvSpPr>
          <p:spPr>
            <a:xfrm flipH="1">
              <a:off x="1400866" y="4877303"/>
              <a:ext cx="405847" cy="360618"/>
            </a:xfrm>
            <a:prstGeom prst="leftArrow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47D8C6-D408-574D-A20B-B357943FECFA}"/>
              </a:ext>
            </a:extLst>
          </p:cNvPr>
          <p:cNvGrpSpPr/>
          <p:nvPr/>
        </p:nvGrpSpPr>
        <p:grpSpPr>
          <a:xfrm>
            <a:off x="5825436" y="2496656"/>
            <a:ext cx="2961861" cy="1759226"/>
            <a:chOff x="5825436" y="2496656"/>
            <a:chExt cx="2961861" cy="17592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F1D94B-DD6E-EC43-AD71-ACA96AF52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879" y="2825061"/>
              <a:ext cx="824947" cy="93952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E5BECF-9418-E54A-A5B4-B6AEABE85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452" y="2869096"/>
              <a:ext cx="851452" cy="851452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D7BF7F-D51F-CD4A-A0B4-A031EB0A8E65}"/>
                </a:ext>
              </a:extLst>
            </p:cNvPr>
            <p:cNvSpPr/>
            <p:nvPr/>
          </p:nvSpPr>
          <p:spPr>
            <a:xfrm>
              <a:off x="5825436" y="2496656"/>
              <a:ext cx="2961861" cy="1759226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Left Arrow 20">
              <a:extLst>
                <a:ext uri="{FF2B5EF4-FFF2-40B4-BE49-F238E27FC236}">
                  <a16:creationId xmlns:a16="http://schemas.microsoft.com/office/drawing/2014/main" id="{9508AE9B-C6DE-2248-971E-BD9617182A62}"/>
                </a:ext>
              </a:extLst>
            </p:cNvPr>
            <p:cNvSpPr/>
            <p:nvPr/>
          </p:nvSpPr>
          <p:spPr>
            <a:xfrm>
              <a:off x="7185715" y="3110578"/>
              <a:ext cx="405847" cy="360618"/>
            </a:xfrm>
            <a:prstGeom prst="lef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52D595A-AF93-F94E-AFF4-F9F0CDED0D7B}"/>
              </a:ext>
            </a:extLst>
          </p:cNvPr>
          <p:cNvCxnSpPr>
            <a:cxnSpLocks/>
          </p:cNvCxnSpPr>
          <p:nvPr/>
        </p:nvCxnSpPr>
        <p:spPr>
          <a:xfrm>
            <a:off x="4238488" y="3190461"/>
            <a:ext cx="1844260" cy="16896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9F8083-6E9B-CB4F-B9AA-0A66DC0D7035}"/>
              </a:ext>
            </a:extLst>
          </p:cNvPr>
          <p:cNvGrpSpPr/>
          <p:nvPr/>
        </p:nvGrpSpPr>
        <p:grpSpPr>
          <a:xfrm>
            <a:off x="8045520" y="87383"/>
            <a:ext cx="1030767" cy="963817"/>
            <a:chOff x="7901609" y="0"/>
            <a:chExt cx="1030767" cy="96381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25F34B9-0CB6-A745-A1DF-33C589844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7246"/>
            <a:stretch/>
          </p:blipFill>
          <p:spPr>
            <a:xfrm>
              <a:off x="7901609" y="0"/>
              <a:ext cx="1030767" cy="67079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CD134C3-1BC0-6C4B-AA56-95DDF95810A4}"/>
                </a:ext>
              </a:extLst>
            </p:cNvPr>
            <p:cNvSpPr txBox="1"/>
            <p:nvPr/>
          </p:nvSpPr>
          <p:spPr>
            <a:xfrm>
              <a:off x="8012575" y="594485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/>
                <a:t>H2020</a:t>
              </a:r>
            </a:p>
          </p:txBody>
        </p:sp>
      </p:grp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128DA7FE-39A6-EE4A-A306-67D482BB44D5}"/>
              </a:ext>
            </a:extLst>
          </p:cNvPr>
          <p:cNvSpPr/>
          <p:nvPr/>
        </p:nvSpPr>
        <p:spPr>
          <a:xfrm>
            <a:off x="4848640" y="2825491"/>
            <a:ext cx="437322" cy="300478"/>
          </a:xfrm>
          <a:prstGeom prst="parallelogram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B08FEC3-496B-8D4E-979E-254220E49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900" y="2408386"/>
            <a:ext cx="647630" cy="64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1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73299-7D9E-8C46-A161-72597062C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ZalaZone</a:t>
            </a:r>
            <a:r>
              <a:rPr lang="hu-HU" dirty="0"/>
              <a:t> </a:t>
            </a:r>
            <a:r>
              <a:rPr lang="hu-HU" dirty="0" err="1"/>
              <a:t>tracker</a:t>
            </a:r>
            <a:r>
              <a:rPr lang="hu-HU" dirty="0"/>
              <a:t> </a:t>
            </a:r>
            <a:r>
              <a:rPr lang="hu-HU" dirty="0" err="1"/>
              <a:t>system</a:t>
            </a:r>
            <a:endParaRPr lang="hu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BCF560-7579-624A-83BA-FBD293D58C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 err="1"/>
              <a:t>Contact</a:t>
            </a:r>
            <a:r>
              <a:rPr lang="hu-HU" dirty="0"/>
              <a:t>:</a:t>
            </a:r>
          </a:p>
          <a:p>
            <a:r>
              <a:rPr lang="hu-HU" dirty="0"/>
              <a:t>Péter </a:t>
            </a:r>
            <a:r>
              <a:rPr lang="hu-HU" dirty="0" err="1"/>
              <a:t>Ekler</a:t>
            </a:r>
            <a:r>
              <a:rPr lang="hu-HU" dirty="0"/>
              <a:t>, PhD</a:t>
            </a:r>
          </a:p>
          <a:p>
            <a:r>
              <a:rPr lang="hu-HU" dirty="0">
                <a:hlinkClick r:id="rId2"/>
              </a:rPr>
              <a:t>Ekler.Peter@aut.bme.hu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4398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79D09-D5FC-804A-ABC8-423DEDAB7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ZalaZone</a:t>
            </a:r>
            <a:r>
              <a:rPr lang="hu-HU" dirty="0"/>
              <a:t> </a:t>
            </a:r>
            <a:r>
              <a:rPr lang="hu-HU" dirty="0" err="1"/>
              <a:t>tracker</a:t>
            </a:r>
            <a:r>
              <a:rPr lang="hu-HU" dirty="0"/>
              <a:t> </a:t>
            </a:r>
            <a:r>
              <a:rPr lang="hu-HU" dirty="0" err="1"/>
              <a:t>system</a:t>
            </a:r>
            <a:endParaRPr lang="hu-HU" dirty="0"/>
          </a:p>
        </p:txBody>
      </p:sp>
      <p:pic>
        <p:nvPicPr>
          <p:cNvPr id="3" name="Picture 4" descr="Image result for zalazone">
            <a:extLst>
              <a:ext uri="{FF2B5EF4-FFF2-40B4-BE49-F238E27FC236}">
                <a16:creationId xmlns:a16="http://schemas.microsoft.com/office/drawing/2014/main" id="{220CB942-A80C-3C4B-8A19-F7DAEE9FB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" y="867524"/>
            <a:ext cx="7454571" cy="476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896919-31DD-304F-BE34-D15411349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816" y="302517"/>
            <a:ext cx="1923910" cy="4001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9BEB45-B4B2-344E-BFB0-190F13141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037" y="3080663"/>
            <a:ext cx="5219763" cy="3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3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-0.10243 -0.076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80CD-5959-2B44-9234-4CB1DF08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Processing</a:t>
            </a:r>
            <a:r>
              <a:rPr lang="hu-HU" dirty="0"/>
              <a:t> </a:t>
            </a:r>
            <a:r>
              <a:rPr lang="hu-HU" dirty="0" err="1"/>
              <a:t>unstructed</a:t>
            </a:r>
            <a:r>
              <a:rPr lang="hu-HU" dirty="0"/>
              <a:t> </a:t>
            </a:r>
            <a:r>
              <a:rPr lang="hu-HU" dirty="0" err="1"/>
              <a:t>data</a:t>
            </a:r>
            <a:r>
              <a:rPr lang="hu-HU" dirty="0"/>
              <a:t> in </a:t>
            </a:r>
            <a:r>
              <a:rPr lang="hu-HU" dirty="0" err="1"/>
              <a:t>real-time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9F621-1273-FC4E-810D-C86A47E44D2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hu-HU" dirty="0" err="1"/>
              <a:t>Multiple</a:t>
            </a:r>
            <a:r>
              <a:rPr lang="hu-HU" dirty="0"/>
              <a:t> </a:t>
            </a:r>
            <a:r>
              <a:rPr lang="hu-HU" dirty="0" err="1"/>
              <a:t>data</a:t>
            </a:r>
            <a:r>
              <a:rPr lang="hu-HU" dirty="0"/>
              <a:t> </a:t>
            </a:r>
            <a:r>
              <a:rPr lang="hu-HU" dirty="0" err="1"/>
              <a:t>sources</a:t>
            </a:r>
            <a:endParaRPr lang="hu-HU" dirty="0"/>
          </a:p>
          <a:p>
            <a:pPr lvl="1"/>
            <a:r>
              <a:rPr lang="hu-HU" dirty="0" err="1"/>
              <a:t>Analyzing</a:t>
            </a:r>
            <a:r>
              <a:rPr lang="hu-HU" dirty="0"/>
              <a:t> </a:t>
            </a:r>
            <a:r>
              <a:rPr lang="hu-HU" dirty="0" err="1"/>
              <a:t>data</a:t>
            </a:r>
            <a:endParaRPr lang="hu-HU" dirty="0"/>
          </a:p>
          <a:p>
            <a:pPr lvl="1"/>
            <a:r>
              <a:rPr lang="hu-HU" dirty="0" err="1"/>
              <a:t>Generating</a:t>
            </a:r>
            <a:r>
              <a:rPr lang="hu-HU" dirty="0"/>
              <a:t> „</a:t>
            </a:r>
            <a:r>
              <a:rPr lang="hu-HU" dirty="0" err="1"/>
              <a:t>contracts</a:t>
            </a:r>
            <a:r>
              <a:rPr lang="hu-HU" dirty="0"/>
              <a:t>”</a:t>
            </a:r>
          </a:p>
          <a:p>
            <a:pPr lvl="1"/>
            <a:r>
              <a:rPr lang="hu-HU" dirty="0" err="1"/>
              <a:t>Choosing</a:t>
            </a:r>
            <a:r>
              <a:rPr lang="hu-HU" dirty="0"/>
              <a:t> </a:t>
            </a:r>
            <a:r>
              <a:rPr lang="hu-HU" dirty="0" err="1"/>
              <a:t>target</a:t>
            </a:r>
            <a:r>
              <a:rPr lang="hu-HU" dirty="0"/>
              <a:t> </a:t>
            </a:r>
            <a:r>
              <a:rPr lang="hu-HU" dirty="0" err="1"/>
              <a:t>data</a:t>
            </a:r>
            <a:r>
              <a:rPr lang="hu-HU" dirty="0"/>
              <a:t> </a:t>
            </a:r>
            <a:r>
              <a:rPr lang="hu-HU" dirty="0" err="1"/>
              <a:t>storage</a:t>
            </a:r>
            <a:endParaRPr lang="hu-HU" dirty="0"/>
          </a:p>
          <a:p>
            <a:pPr lvl="1"/>
            <a:r>
              <a:rPr lang="hu-HU" dirty="0" err="1"/>
              <a:t>Notifying</a:t>
            </a:r>
            <a:r>
              <a:rPr lang="hu-HU" dirty="0"/>
              <a:t> </a:t>
            </a:r>
            <a:r>
              <a:rPr lang="hu-HU" dirty="0" err="1"/>
              <a:t>data</a:t>
            </a:r>
            <a:r>
              <a:rPr lang="hu-HU" dirty="0"/>
              <a:t> </a:t>
            </a:r>
            <a:r>
              <a:rPr lang="hu-HU" dirty="0" err="1"/>
              <a:t>processing</a:t>
            </a:r>
            <a:r>
              <a:rPr lang="hu-HU" dirty="0"/>
              <a:t> </a:t>
            </a:r>
            <a:r>
              <a:rPr lang="hu-HU" dirty="0" err="1"/>
              <a:t>units</a:t>
            </a:r>
            <a:endParaRPr lang="hu-H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FFAA15-1462-A943-AE58-A582906FB7E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713288" y="1714939"/>
            <a:ext cx="3973512" cy="383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11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81991-126F-5B4B-949C-4F4A0A1F0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dirty="0" err="1"/>
              <a:t>Processing</a:t>
            </a:r>
            <a:r>
              <a:rPr lang="hu-HU" sz="3600" dirty="0"/>
              <a:t> </a:t>
            </a:r>
            <a:r>
              <a:rPr lang="hu-HU" sz="3600" dirty="0" err="1"/>
              <a:t>unstructed</a:t>
            </a:r>
            <a:r>
              <a:rPr lang="hu-HU" sz="3600" dirty="0"/>
              <a:t> </a:t>
            </a:r>
            <a:r>
              <a:rPr lang="hu-HU" sz="3600" dirty="0" err="1"/>
              <a:t>data</a:t>
            </a:r>
            <a:r>
              <a:rPr lang="hu-HU" sz="3600" dirty="0"/>
              <a:t> in </a:t>
            </a:r>
            <a:r>
              <a:rPr lang="hu-HU" sz="3600" dirty="0" err="1"/>
              <a:t>real-time</a:t>
            </a:r>
            <a:r>
              <a:rPr lang="hu-HU" sz="3600" dirty="0"/>
              <a:t> (2)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4A87E-B1BC-344A-880E-0798CC7E5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60" y="1040376"/>
            <a:ext cx="5941929" cy="23517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D95BF1-8E8D-B344-B3F8-2F5325DF3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209" y="3417695"/>
            <a:ext cx="5941929" cy="27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45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Marking bacteria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Semi-automatic solution</a:t>
            </a:r>
          </a:p>
          <a:p>
            <a:r>
              <a:rPr lang="en-GB" dirty="0"/>
              <a:t>“Smart drawing tools” which incorporate domain specific knowledge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086" y="2966004"/>
            <a:ext cx="3810714" cy="283948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66004"/>
            <a:ext cx="3788127" cy="2839482"/>
          </a:xfrm>
          <a:prstGeom prst="rect">
            <a:avLst/>
          </a:prstGeom>
        </p:spPr>
      </p:pic>
      <p:pic>
        <p:nvPicPr>
          <p:cNvPr id="6" name="Kép 3" descr="KÃ©ptalÃ¡lat a kÃ¶vetkezÅre: âcv4sensorhubâ">
            <a:extLst>
              <a:ext uri="{FF2B5EF4-FFF2-40B4-BE49-F238E27FC236}">
                <a16:creationId xmlns:a16="http://schemas.microsoft.com/office/drawing/2014/main" id="{F9C0A8BB-C954-49E5-A266-85031307474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737" y="218945"/>
            <a:ext cx="1180865" cy="1011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466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D4C348-F613-FC43-8A06-56345590F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Energy efficiency IoT measurement system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A5A808-388B-C74B-98E1-4DA7AD0ABDE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hu-HU" dirty="0" err="1"/>
              <a:t>Goal</a:t>
            </a:r>
            <a:r>
              <a:rPr lang="hu-HU" dirty="0"/>
              <a:t>: </a:t>
            </a:r>
            <a:r>
              <a:rPr lang="hu-HU" dirty="0" err="1"/>
              <a:t>optimal</a:t>
            </a:r>
            <a:r>
              <a:rPr lang="hu-HU" dirty="0"/>
              <a:t> </a:t>
            </a:r>
            <a:r>
              <a:rPr lang="hu-HU" dirty="0" err="1"/>
              <a:t>energy</a:t>
            </a:r>
            <a:r>
              <a:rPr lang="hu-HU" dirty="0"/>
              <a:t> </a:t>
            </a:r>
            <a:r>
              <a:rPr lang="hu-HU" dirty="0" err="1"/>
              <a:t>consumption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guaranteed</a:t>
            </a:r>
            <a:r>
              <a:rPr lang="hu-HU" dirty="0"/>
              <a:t> </a:t>
            </a:r>
            <a:r>
              <a:rPr lang="hu-HU" dirty="0" err="1"/>
              <a:t>delivery</a:t>
            </a:r>
            <a:endParaRPr lang="hu-HU" dirty="0"/>
          </a:p>
          <a:p>
            <a:r>
              <a:rPr lang="hu-HU" dirty="0" err="1"/>
              <a:t>Rayleigh</a:t>
            </a:r>
            <a:r>
              <a:rPr lang="hu-HU" dirty="0"/>
              <a:t> formula:</a:t>
            </a:r>
          </a:p>
        </p:txBody>
      </p:sp>
      <p:graphicFrame>
        <p:nvGraphicFramePr>
          <p:cNvPr id="8" name="Objektum 6">
            <a:extLst>
              <a:ext uri="{FF2B5EF4-FFF2-40B4-BE49-F238E27FC236}">
                <a16:creationId xmlns:a16="http://schemas.microsoft.com/office/drawing/2014/main" id="{20655754-CB95-634D-89D7-A87B9E2A2E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297665"/>
              </p:ext>
            </p:extLst>
          </p:nvPr>
        </p:nvGraphicFramePr>
        <p:xfrm>
          <a:off x="1484671" y="3183257"/>
          <a:ext cx="1804582" cy="859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8" r:id="rId3" imgW="1005480" imgH="484560" progId="Equation.DSMT4">
                  <p:embed/>
                </p:oleObj>
              </mc:Choice>
              <mc:Fallback>
                <p:oleObj r:id="rId3" imgW="1005480" imgH="484560" progId="Equation.DSMT4">
                  <p:embed/>
                  <p:pic>
                    <p:nvPicPr>
                      <p:cNvPr id="7" name="Objektum 6">
                        <a:extLst>
                          <a:ext uri="{FF2B5EF4-FFF2-40B4-BE49-F238E27FC236}">
                            <a16:creationId xmlns:a16="http://schemas.microsoft.com/office/drawing/2014/main" id="{D2B0BA3C-DDBA-455C-BF42-73BD637D19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671" y="3183257"/>
                        <a:ext cx="1804582" cy="8598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ép 7">
            <a:extLst>
              <a:ext uri="{FF2B5EF4-FFF2-40B4-BE49-F238E27FC236}">
                <a16:creationId xmlns:a16="http://schemas.microsoft.com/office/drawing/2014/main" id="{99930FFA-C0A2-E645-AB3E-85BB20544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0332" y="945292"/>
            <a:ext cx="4119779" cy="3097818"/>
          </a:xfrm>
          <a:prstGeom prst="rect">
            <a:avLst/>
          </a:prstGeom>
        </p:spPr>
      </p:pic>
      <p:graphicFrame>
        <p:nvGraphicFramePr>
          <p:cNvPr id="10" name="Táblázat 15">
            <a:extLst>
              <a:ext uri="{FF2B5EF4-FFF2-40B4-BE49-F238E27FC236}">
                <a16:creationId xmlns:a16="http://schemas.microsoft.com/office/drawing/2014/main" id="{53EC1719-8DAD-1B4C-BA2E-36A17EC82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744158"/>
              </p:ext>
            </p:extLst>
          </p:nvPr>
        </p:nvGraphicFramePr>
        <p:xfrm>
          <a:off x="135852" y="4187110"/>
          <a:ext cx="8838468" cy="1963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847">
                  <a:extLst>
                    <a:ext uri="{9D8B030D-6E8A-4147-A177-3AD203B41FA5}">
                      <a16:colId xmlns:a16="http://schemas.microsoft.com/office/drawing/2014/main" val="807885941"/>
                    </a:ext>
                  </a:extLst>
                </a:gridCol>
                <a:gridCol w="902379">
                  <a:extLst>
                    <a:ext uri="{9D8B030D-6E8A-4147-A177-3AD203B41FA5}">
                      <a16:colId xmlns:a16="http://schemas.microsoft.com/office/drawing/2014/main" val="1165609423"/>
                    </a:ext>
                  </a:extLst>
                </a:gridCol>
                <a:gridCol w="865313">
                  <a:extLst>
                    <a:ext uri="{9D8B030D-6E8A-4147-A177-3AD203B41FA5}">
                      <a16:colId xmlns:a16="http://schemas.microsoft.com/office/drawing/2014/main" val="2981818760"/>
                    </a:ext>
                  </a:extLst>
                </a:gridCol>
                <a:gridCol w="883847">
                  <a:extLst>
                    <a:ext uri="{9D8B030D-6E8A-4147-A177-3AD203B41FA5}">
                      <a16:colId xmlns:a16="http://schemas.microsoft.com/office/drawing/2014/main" val="3150426536"/>
                    </a:ext>
                  </a:extLst>
                </a:gridCol>
                <a:gridCol w="883847">
                  <a:extLst>
                    <a:ext uri="{9D8B030D-6E8A-4147-A177-3AD203B41FA5}">
                      <a16:colId xmlns:a16="http://schemas.microsoft.com/office/drawing/2014/main" val="2786796166"/>
                    </a:ext>
                  </a:extLst>
                </a:gridCol>
                <a:gridCol w="883847">
                  <a:extLst>
                    <a:ext uri="{9D8B030D-6E8A-4147-A177-3AD203B41FA5}">
                      <a16:colId xmlns:a16="http://schemas.microsoft.com/office/drawing/2014/main" val="2535574824"/>
                    </a:ext>
                  </a:extLst>
                </a:gridCol>
                <a:gridCol w="883847">
                  <a:extLst>
                    <a:ext uri="{9D8B030D-6E8A-4147-A177-3AD203B41FA5}">
                      <a16:colId xmlns:a16="http://schemas.microsoft.com/office/drawing/2014/main" val="1251381346"/>
                    </a:ext>
                  </a:extLst>
                </a:gridCol>
                <a:gridCol w="883847">
                  <a:extLst>
                    <a:ext uri="{9D8B030D-6E8A-4147-A177-3AD203B41FA5}">
                      <a16:colId xmlns:a16="http://schemas.microsoft.com/office/drawing/2014/main" val="4035321202"/>
                    </a:ext>
                  </a:extLst>
                </a:gridCol>
                <a:gridCol w="883847">
                  <a:extLst>
                    <a:ext uri="{9D8B030D-6E8A-4147-A177-3AD203B41FA5}">
                      <a16:colId xmlns:a16="http://schemas.microsoft.com/office/drawing/2014/main" val="131412591"/>
                    </a:ext>
                  </a:extLst>
                </a:gridCol>
                <a:gridCol w="883847">
                  <a:extLst>
                    <a:ext uri="{9D8B030D-6E8A-4147-A177-3AD203B41FA5}">
                      <a16:colId xmlns:a16="http://schemas.microsoft.com/office/drawing/2014/main" val="883951014"/>
                    </a:ext>
                  </a:extLst>
                </a:gridCol>
              </a:tblGrid>
              <a:tr h="387073">
                <a:tc>
                  <a:txBody>
                    <a:bodyPr/>
                    <a:lstStyle/>
                    <a:p>
                      <a:pPr algn="ctr"/>
                      <a:endParaRPr lang="hu-HU" sz="2400" dirty="0"/>
                    </a:p>
                  </a:txBody>
                  <a:tcPr marL="37647" marR="37647" marT="18824" marB="18824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Minimum</a:t>
                      </a:r>
                    </a:p>
                  </a:txBody>
                  <a:tcPr marL="37647" marR="37647" marT="18824" marB="18824"/>
                </a:tc>
                <a:tc hMerge="1">
                  <a:txBody>
                    <a:bodyPr/>
                    <a:lstStyle/>
                    <a:p>
                      <a:endParaRPr lang="hu-HU" sz="3400" dirty="0"/>
                    </a:p>
                  </a:txBody>
                  <a:tcPr marL="36424" marR="36424" marT="18212" marB="18212"/>
                </a:tc>
                <a:tc hMerge="1">
                  <a:txBody>
                    <a:bodyPr/>
                    <a:lstStyle/>
                    <a:p>
                      <a:endParaRPr lang="hu-HU" sz="3400" dirty="0"/>
                    </a:p>
                  </a:txBody>
                  <a:tcPr marL="36424" marR="36424" marT="18212" marB="18212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u-HU" sz="2400" dirty="0" err="1"/>
                        <a:t>Average</a:t>
                      </a:r>
                      <a:endParaRPr lang="hu-HU" sz="2400" dirty="0"/>
                    </a:p>
                  </a:txBody>
                  <a:tcPr marL="37647" marR="37647" marT="18824" marB="18824"/>
                </a:tc>
                <a:tc hMerge="1">
                  <a:txBody>
                    <a:bodyPr/>
                    <a:lstStyle/>
                    <a:p>
                      <a:endParaRPr lang="hu-HU" sz="4000" dirty="0"/>
                    </a:p>
                  </a:txBody>
                  <a:tcPr marL="36424" marR="36424" marT="18212" marB="18212"/>
                </a:tc>
                <a:tc hMerge="1">
                  <a:txBody>
                    <a:bodyPr/>
                    <a:lstStyle/>
                    <a:p>
                      <a:endParaRPr lang="hu-HU" sz="4000" dirty="0"/>
                    </a:p>
                  </a:txBody>
                  <a:tcPr marL="36424" marR="36424" marT="18212" marB="18212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Maximum</a:t>
                      </a:r>
                    </a:p>
                  </a:txBody>
                  <a:tcPr marL="37647" marR="37647" marT="18824" marB="18824"/>
                </a:tc>
                <a:tc hMerge="1">
                  <a:txBody>
                    <a:bodyPr/>
                    <a:lstStyle/>
                    <a:p>
                      <a:endParaRPr lang="hu-HU" sz="4000" dirty="0"/>
                    </a:p>
                  </a:txBody>
                  <a:tcPr marL="36424" marR="36424" marT="18212" marB="18212"/>
                </a:tc>
                <a:tc hMerge="1">
                  <a:txBody>
                    <a:bodyPr/>
                    <a:lstStyle/>
                    <a:p>
                      <a:endParaRPr lang="hu-HU" sz="4000" dirty="0"/>
                    </a:p>
                  </a:txBody>
                  <a:tcPr marL="36424" marR="36424" marT="18212" marB="18212"/>
                </a:tc>
                <a:extLst>
                  <a:ext uri="{0D108BD9-81ED-4DB2-BD59-A6C34878D82A}">
                    <a16:rowId xmlns:a16="http://schemas.microsoft.com/office/drawing/2014/main" val="2334352919"/>
                  </a:ext>
                </a:extLst>
              </a:tr>
              <a:tr h="299336">
                <a:tc>
                  <a:txBody>
                    <a:bodyPr/>
                    <a:lstStyle/>
                    <a:p>
                      <a:pPr algn="ctr"/>
                      <a:r>
                        <a:rPr lang="hu-HU" sz="1600" i="1" dirty="0" err="1"/>
                        <a:t>Node</a:t>
                      </a:r>
                      <a:r>
                        <a:rPr lang="hu-HU" sz="1600" i="1" dirty="0"/>
                        <a:t> </a:t>
                      </a:r>
                      <a:r>
                        <a:rPr lang="hu-HU" sz="1600" i="1" dirty="0" err="1"/>
                        <a:t>cnt</a:t>
                      </a:r>
                      <a:r>
                        <a:rPr lang="hu-HU" sz="1600" i="1" dirty="0"/>
                        <a:t>.</a:t>
                      </a:r>
                      <a:endParaRPr lang="hu-HU" sz="1600" dirty="0"/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i="1" dirty="0" err="1"/>
                        <a:t>Direct</a:t>
                      </a:r>
                      <a:endParaRPr lang="hu-HU" sz="1800" i="1" dirty="0"/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i="1" dirty="0"/>
                        <a:t>2-hop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i="1" dirty="0" err="1"/>
                        <a:t>Multih</a:t>
                      </a:r>
                      <a:r>
                        <a:rPr lang="hu-HU" sz="1800" i="1" dirty="0"/>
                        <a:t>.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i="1" dirty="0" err="1"/>
                        <a:t>Direct</a:t>
                      </a:r>
                      <a:endParaRPr lang="hu-HU" sz="1800" i="1" dirty="0"/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i="1" dirty="0"/>
                        <a:t>2-hop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i="1" dirty="0" err="1"/>
                        <a:t>Multih</a:t>
                      </a:r>
                      <a:r>
                        <a:rPr lang="hu-HU" sz="1800" i="1" dirty="0"/>
                        <a:t>.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i="1" dirty="0" err="1"/>
                        <a:t>Direct</a:t>
                      </a:r>
                      <a:endParaRPr lang="hu-HU" sz="1800" i="1" dirty="0"/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i="1" dirty="0"/>
                        <a:t>2-hop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i="1" dirty="0" err="1"/>
                        <a:t>Multih</a:t>
                      </a:r>
                      <a:r>
                        <a:rPr lang="hu-HU" sz="1800" i="1" dirty="0"/>
                        <a:t>.</a:t>
                      </a:r>
                    </a:p>
                  </a:txBody>
                  <a:tcPr marL="37647" marR="37647" marT="18824" marB="18824"/>
                </a:tc>
                <a:extLst>
                  <a:ext uri="{0D108BD9-81ED-4DB2-BD59-A6C34878D82A}">
                    <a16:rowId xmlns:a16="http://schemas.microsoft.com/office/drawing/2014/main" val="2711408107"/>
                  </a:ext>
                </a:extLst>
              </a:tr>
              <a:tr h="299336"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10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26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76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75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112.2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160.32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152.09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289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416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398</a:t>
                      </a:r>
                    </a:p>
                  </a:txBody>
                  <a:tcPr marL="37647" marR="37647" marT="18824" marB="18824"/>
                </a:tc>
                <a:extLst>
                  <a:ext uri="{0D108BD9-81ED-4DB2-BD59-A6C34878D82A}">
                    <a16:rowId xmlns:a16="http://schemas.microsoft.com/office/drawing/2014/main" val="3939786338"/>
                  </a:ext>
                </a:extLst>
              </a:tr>
              <a:tr h="299336"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20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78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220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136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212.39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350.79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281.53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536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761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608</a:t>
                      </a:r>
                    </a:p>
                  </a:txBody>
                  <a:tcPr marL="37647" marR="37647" marT="18824" marB="18824"/>
                </a:tc>
                <a:extLst>
                  <a:ext uri="{0D108BD9-81ED-4DB2-BD59-A6C34878D82A}">
                    <a16:rowId xmlns:a16="http://schemas.microsoft.com/office/drawing/2014/main" val="1578227818"/>
                  </a:ext>
                </a:extLst>
              </a:tr>
              <a:tr h="299336"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50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156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590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314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482.7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987.3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656.3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1392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1896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1443</a:t>
                      </a:r>
                    </a:p>
                  </a:txBody>
                  <a:tcPr marL="37647" marR="37647" marT="18824" marB="18824"/>
                </a:tc>
                <a:extLst>
                  <a:ext uri="{0D108BD9-81ED-4DB2-BD59-A6C34878D82A}">
                    <a16:rowId xmlns:a16="http://schemas.microsoft.com/office/drawing/2014/main" val="125063051"/>
                  </a:ext>
                </a:extLst>
              </a:tr>
              <a:tr h="299336"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100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308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1256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650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760.2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1980.2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1178.9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1673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3622</a:t>
                      </a:r>
                    </a:p>
                  </a:txBody>
                  <a:tcPr marL="37647" marR="37647" marT="18824" marB="188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/>
                        <a:t>2287</a:t>
                      </a:r>
                    </a:p>
                  </a:txBody>
                  <a:tcPr marL="37647" marR="37647" marT="18824" marB="18824"/>
                </a:tc>
                <a:extLst>
                  <a:ext uri="{0D108BD9-81ED-4DB2-BD59-A6C34878D82A}">
                    <a16:rowId xmlns:a16="http://schemas.microsoft.com/office/drawing/2014/main" val="2422039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530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2AF37-9246-914F-8E72-AD5AC1AB21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dirty="0" err="1"/>
              <a:t>Thank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attention</a:t>
            </a:r>
            <a:r>
              <a:rPr lang="hu-HU" dirty="0"/>
              <a:t>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9B65FD-0094-164D-A042-3E2562F9BD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8455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 fracture detection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07" y="2922874"/>
            <a:ext cx="4384586" cy="328844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B9FD1-6051-4469-A75A-D506B63CD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Classification of fracture types</a:t>
            </a:r>
          </a:p>
          <a:p>
            <a:r>
              <a:rPr lang="en-GB" dirty="0"/>
              <a:t>Severity estimation</a:t>
            </a:r>
          </a:p>
          <a:p>
            <a:r>
              <a:rPr lang="en-GB" dirty="0"/>
              <a:t>Wide scale maintenance 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66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Pharmaceutical production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Continuous monitoring (homogeneity)</a:t>
            </a:r>
          </a:p>
          <a:p>
            <a:r>
              <a:rPr lang="en-US" dirty="0"/>
              <a:t>Controlling the mixing process</a:t>
            </a:r>
          </a:p>
          <a:p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58" y="2853745"/>
            <a:ext cx="3073718" cy="2575505"/>
          </a:xfrm>
          <a:prstGeom prst="rect">
            <a:avLst/>
          </a:prstGeom>
        </p:spPr>
      </p:pic>
      <p:pic>
        <p:nvPicPr>
          <p:cNvPr id="6" name="Kép 6">
            <a:extLst>
              <a:ext uri="{FF2B5EF4-FFF2-40B4-BE49-F238E27FC236}">
                <a16:creationId xmlns:a16="http://schemas.microsoft.com/office/drawing/2014/main" id="{031DE9E2-6BF7-4F21-B32B-808A0F98D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853745"/>
            <a:ext cx="3838231" cy="257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30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F871A-8211-9845-830E-552B66077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Preventing</a:t>
            </a:r>
            <a:r>
              <a:rPr lang="hu-HU" dirty="0"/>
              <a:t> </a:t>
            </a:r>
            <a:r>
              <a:rPr lang="hu-HU" dirty="0" err="1"/>
              <a:t>Cardio-Vascular</a:t>
            </a:r>
            <a:r>
              <a:rPr lang="hu-HU" dirty="0"/>
              <a:t> </a:t>
            </a:r>
            <a:r>
              <a:rPr lang="hu-HU" dirty="0" err="1"/>
              <a:t>Diseases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Deep </a:t>
            </a:r>
            <a:r>
              <a:rPr lang="hu-HU" dirty="0" err="1"/>
              <a:t>Learning</a:t>
            </a:r>
            <a:endParaRPr lang="hu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2C4736-F5C3-3E42-87DC-6C2BEBEBFF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Contact:</a:t>
            </a:r>
          </a:p>
          <a:p>
            <a:r>
              <a:rPr lang="en-US" dirty="0" err="1"/>
              <a:t>Ádám</a:t>
            </a:r>
            <a:r>
              <a:rPr lang="en-US" dirty="0"/>
              <a:t> </a:t>
            </a:r>
            <a:r>
              <a:rPr lang="en-US" dirty="0" err="1"/>
              <a:t>Budai</a:t>
            </a:r>
            <a:endParaRPr lang="en-US" dirty="0"/>
          </a:p>
          <a:p>
            <a:r>
              <a:rPr lang="hu-HU" dirty="0">
                <a:hlinkClick r:id="rId2"/>
              </a:rPr>
              <a:t>Budai.Adam@aut.bme.hu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1425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D9FB1-9A41-3244-8D08-38B125397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Goals</a:t>
            </a:r>
            <a:endParaRPr lang="hu-H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485E8B-A7B2-3347-9DD9-CD3223ADA5C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dirty="0" err="1"/>
              <a:t>Automatic</a:t>
            </a:r>
            <a:r>
              <a:rPr lang="hu-HU" dirty="0"/>
              <a:t> s</a:t>
            </a:r>
            <a:r>
              <a:rPr lang="en-US" dirty="0" err="1"/>
              <a:t>egmentation</a:t>
            </a:r>
            <a:r>
              <a:rPr lang="en-US" dirty="0"/>
              <a:t> of left- and right ventricles on short-axis cardiac images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Automatic diagnosis of left ventricular hypertrophy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 err="1"/>
              <a:t>Collaboration</a:t>
            </a:r>
            <a:r>
              <a:rPr lang="hu-HU" dirty="0"/>
              <a:t> </a:t>
            </a:r>
            <a:r>
              <a:rPr lang="hu-HU" dirty="0" err="1"/>
              <a:t>between</a:t>
            </a:r>
            <a:r>
              <a:rPr lang="hu-HU" dirty="0"/>
              <a:t> BME and SOTE.</a:t>
            </a:r>
            <a:endParaRPr lang="en-US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46533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3DF44-1053-BA44-823F-5DA988B4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</a:t>
            </a:r>
            <a:r>
              <a:rPr lang="hu-HU" dirty="0"/>
              <a:t> of </a:t>
            </a:r>
            <a:r>
              <a:rPr lang="en-US" dirty="0"/>
              <a:t>segmentation</a:t>
            </a:r>
            <a:endParaRPr lang="hu-HU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7B65772-B000-DB49-9362-905AE65A3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32" y="1626293"/>
            <a:ext cx="7732249" cy="3303291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6ADA50F9-537B-8647-BB09-BE9E70C4A185}"/>
              </a:ext>
            </a:extLst>
          </p:cNvPr>
          <p:cNvSpPr txBox="1"/>
          <p:nvPr/>
        </p:nvSpPr>
        <p:spPr>
          <a:xfrm>
            <a:off x="2070466" y="907200"/>
            <a:ext cx="5354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solidFill>
                  <a:srgbClr val="FFC000"/>
                </a:solidFill>
              </a:rPr>
              <a:t>Yellow</a:t>
            </a:r>
            <a:r>
              <a:rPr lang="hu-HU" sz="2400" dirty="0"/>
              <a:t>: </a:t>
            </a:r>
            <a:r>
              <a:rPr lang="hu-HU" sz="2400" dirty="0" err="1"/>
              <a:t>right</a:t>
            </a:r>
            <a:r>
              <a:rPr lang="hu-HU" sz="2400" dirty="0"/>
              <a:t> </a:t>
            </a:r>
            <a:r>
              <a:rPr lang="hu-HU" sz="2400" dirty="0" err="1"/>
              <a:t>ventricle</a:t>
            </a:r>
            <a:r>
              <a:rPr lang="hu-HU" sz="2400" dirty="0"/>
              <a:t>, </a:t>
            </a:r>
            <a:r>
              <a:rPr lang="hu-HU" sz="2400" dirty="0" err="1">
                <a:solidFill>
                  <a:srgbClr val="FF0000"/>
                </a:solidFill>
              </a:rPr>
              <a:t>red</a:t>
            </a:r>
            <a:r>
              <a:rPr lang="hu-HU" sz="2400" dirty="0">
                <a:solidFill>
                  <a:srgbClr val="FF0000"/>
                </a:solidFill>
              </a:rPr>
              <a:t>: </a:t>
            </a:r>
            <a:r>
              <a:rPr lang="hu-HU" sz="2400" dirty="0" err="1"/>
              <a:t>left</a:t>
            </a:r>
            <a:r>
              <a:rPr lang="hu-HU" sz="2400" dirty="0"/>
              <a:t> </a:t>
            </a:r>
            <a:r>
              <a:rPr lang="hu-HU" sz="2400" dirty="0" err="1"/>
              <a:t>ventricle</a:t>
            </a:r>
            <a:r>
              <a:rPr lang="hu-HU" sz="2400" dirty="0"/>
              <a:t>.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5CF116-6069-B64D-9D10-BA91988F14A7}"/>
              </a:ext>
            </a:extLst>
          </p:cNvPr>
          <p:cNvSpPr txBox="1"/>
          <p:nvPr/>
        </p:nvSpPr>
        <p:spPr>
          <a:xfrm>
            <a:off x="1912275" y="5344927"/>
            <a:ext cx="5670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/>
              <a:t>Manually</a:t>
            </a:r>
            <a:r>
              <a:rPr lang="hu-HU" sz="2000" dirty="0"/>
              <a:t> ~20 min  </a:t>
            </a:r>
            <a:r>
              <a:rPr lang="hu-HU" sz="2400" dirty="0"/>
              <a:t>⇔</a:t>
            </a:r>
            <a:r>
              <a:rPr lang="hu-HU" sz="2000" dirty="0"/>
              <a:t>   </a:t>
            </a:r>
            <a:r>
              <a:rPr lang="hu-HU" sz="2000" dirty="0" err="1"/>
              <a:t>Automatic</a:t>
            </a:r>
            <a:r>
              <a:rPr lang="hu-HU" sz="2000" dirty="0"/>
              <a:t> </a:t>
            </a:r>
            <a:r>
              <a:rPr lang="hu-HU" sz="2000" dirty="0" err="1"/>
              <a:t>approach</a:t>
            </a:r>
            <a:r>
              <a:rPr lang="hu-HU" sz="2000" dirty="0"/>
              <a:t> &lt;1 min</a:t>
            </a:r>
          </a:p>
        </p:txBody>
      </p:sp>
    </p:spTree>
    <p:extLst>
      <p:ext uri="{BB962C8B-B14F-4D97-AF65-F5344CB8AC3E}">
        <p14:creationId xmlns:p14="http://schemas.microsoft.com/office/powerpoint/2010/main" val="99571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A516E-8227-0D4A-979D-9C1931F45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Developed</a:t>
            </a:r>
            <a:r>
              <a:rPr lang="hu-HU" dirty="0"/>
              <a:t> </a:t>
            </a:r>
            <a:r>
              <a:rPr lang="hu-HU" dirty="0" err="1"/>
              <a:t>segmentation</a:t>
            </a:r>
            <a:r>
              <a:rPr lang="hu-HU" dirty="0"/>
              <a:t> </a:t>
            </a:r>
            <a:r>
              <a:rPr lang="hu-HU" dirty="0" err="1"/>
              <a:t>method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56234-DF37-7D45-9F92-64837476EE3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hu-HU" dirty="0" err="1"/>
              <a:t>Regression</a:t>
            </a:r>
            <a:r>
              <a:rPr lang="hu-HU" dirty="0"/>
              <a:t> </a:t>
            </a:r>
            <a:r>
              <a:rPr lang="hu-HU" dirty="0" err="1"/>
              <a:t>instead</a:t>
            </a:r>
            <a:r>
              <a:rPr lang="hu-HU" dirty="0"/>
              <a:t> of </a:t>
            </a:r>
            <a:r>
              <a:rPr lang="hu-HU" dirty="0" err="1"/>
              <a:t>dense</a:t>
            </a:r>
            <a:r>
              <a:rPr lang="hu-HU" dirty="0"/>
              <a:t> </a:t>
            </a:r>
            <a:r>
              <a:rPr lang="hu-HU" dirty="0" err="1"/>
              <a:t>classification</a:t>
            </a:r>
            <a:endParaRPr lang="hu-HU" dirty="0"/>
          </a:p>
          <a:p>
            <a:r>
              <a:rPr lang="hu-HU" dirty="0" err="1"/>
              <a:t>Estimates</a:t>
            </a:r>
            <a:r>
              <a:rPr lang="hu-HU" dirty="0"/>
              <a:t> </a:t>
            </a:r>
            <a:r>
              <a:rPr lang="hu-HU" dirty="0" err="1"/>
              <a:t>control</a:t>
            </a:r>
            <a:r>
              <a:rPr lang="hu-HU" dirty="0"/>
              <a:t> </a:t>
            </a:r>
            <a:r>
              <a:rPr lang="hu-HU" dirty="0" err="1"/>
              <a:t>points</a:t>
            </a:r>
            <a:r>
              <a:rPr lang="hu-HU" dirty="0"/>
              <a:t> </a:t>
            </a:r>
            <a:r>
              <a:rPr lang="hu-HU" dirty="0" err="1"/>
              <a:t>then</a:t>
            </a:r>
            <a:r>
              <a:rPr lang="hu-HU" dirty="0"/>
              <a:t> </a:t>
            </a:r>
            <a:r>
              <a:rPr lang="hu-HU" dirty="0" err="1"/>
              <a:t>fits</a:t>
            </a:r>
            <a:r>
              <a:rPr lang="hu-HU" dirty="0"/>
              <a:t> a </a:t>
            </a:r>
            <a:r>
              <a:rPr lang="hu-HU" dirty="0" err="1"/>
              <a:t>spline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them</a:t>
            </a:r>
            <a:r>
              <a:rPr lang="hu-HU" dirty="0"/>
              <a:t> →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spline</a:t>
            </a:r>
            <a:r>
              <a:rPr lang="hu-HU" dirty="0"/>
              <a:t> is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contour</a:t>
            </a:r>
            <a:endParaRPr lang="en-US" dirty="0"/>
          </a:p>
        </p:txBody>
      </p:sp>
      <p:pic>
        <p:nvPicPr>
          <p:cNvPr id="4" name="Kép 7">
            <a:extLst>
              <a:ext uri="{FF2B5EF4-FFF2-40B4-BE49-F238E27FC236}">
                <a16:creationId xmlns:a16="http://schemas.microsoft.com/office/drawing/2014/main" id="{70D46912-AA61-1748-A671-3E812F701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5" y="3108153"/>
            <a:ext cx="4387282" cy="2627454"/>
          </a:xfrm>
          <a:prstGeom prst="rect">
            <a:avLst/>
          </a:prstGeom>
        </p:spPr>
      </p:pic>
      <p:pic>
        <p:nvPicPr>
          <p:cNvPr id="5" name="Kép 8">
            <a:extLst>
              <a:ext uri="{FF2B5EF4-FFF2-40B4-BE49-F238E27FC236}">
                <a16:creationId xmlns:a16="http://schemas.microsoft.com/office/drawing/2014/main" id="{4CFD8AD6-CE1A-F643-8431-4DD27F8EC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21" t="24686" r="12550" b="33457"/>
          <a:stretch/>
        </p:blipFill>
        <p:spPr>
          <a:xfrm>
            <a:off x="6100726" y="3108153"/>
            <a:ext cx="2586074" cy="229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56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BME AUT">
      <a:dk1>
        <a:srgbClr val="000000"/>
      </a:dk1>
      <a:lt1>
        <a:srgbClr val="FFFFFF"/>
      </a:lt1>
      <a:dk2>
        <a:srgbClr val="910A26"/>
      </a:dk2>
      <a:lt2>
        <a:srgbClr val="FFFFFF"/>
      </a:lt2>
      <a:accent1>
        <a:srgbClr val="000000"/>
      </a:accent1>
      <a:accent2>
        <a:srgbClr val="910A26"/>
      </a:accent2>
      <a:accent3>
        <a:srgbClr val="0079A4"/>
      </a:accent3>
      <a:accent4>
        <a:srgbClr val="000000"/>
      </a:accent4>
      <a:accent5>
        <a:srgbClr val="92D050"/>
      </a:accent5>
      <a:accent6>
        <a:srgbClr val="E47400"/>
      </a:accent6>
      <a:hlink>
        <a:srgbClr val="0079A4"/>
      </a:hlink>
      <a:folHlink>
        <a:srgbClr val="993300"/>
      </a:folHlink>
    </a:clrScheme>
    <a:fontScheme name="1. egyéni séma">
      <a:majorFont>
        <a:latin typeface="Bariol Regular"/>
        <a:ea typeface=""/>
        <a:cs typeface=""/>
      </a:majorFont>
      <a:minorFont>
        <a:latin typeface="Bariol Regular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88B3A1C3A8C524284B739917E5AF2CF" ma:contentTypeVersion="0" ma:contentTypeDescription="Új dokumentum létrehozása." ma:contentTypeScope="" ma:versionID="bc23ffd22aa113a9e1cce7ec10094a3b">
  <xsd:schema xmlns:xsd="http://www.w3.org/2001/XMLSchema" xmlns:p="http://schemas.microsoft.com/office/2006/metadata/properties" targetNamespace="http://schemas.microsoft.com/office/2006/metadata/properties" ma:root="true" ma:fieldsID="b0d536f129c651b6788987fff2486af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 ma:readOnly="true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8329EF47-F47F-4CAA-B137-5924D2F42F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BC8B9C-F00F-4947-BE86-7DD2276F46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79E231FA-776A-4B19-8F5E-09603DD93828}">
  <ds:schemaRefs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3243</TotalTime>
  <Words>1379</Words>
  <Application>Microsoft Macintosh PowerPoint</Application>
  <PresentationFormat>On-screen Show (4:3)</PresentationFormat>
  <Paragraphs>229</Paragraphs>
  <Slides>31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Bariol Bold</vt:lpstr>
      <vt:lpstr>Bariol Light</vt:lpstr>
      <vt:lpstr>Bariol Regular</vt:lpstr>
      <vt:lpstr>Office-téma</vt:lpstr>
      <vt:lpstr>Equation.DSMT4</vt:lpstr>
      <vt:lpstr>PowerPoint Presentation</vt:lpstr>
      <vt:lpstr>Image processing in various domains</vt:lpstr>
      <vt:lpstr>Marking bacteria</vt:lpstr>
      <vt:lpstr>Road fracture detection</vt:lpstr>
      <vt:lpstr>Pharmaceutical production</vt:lpstr>
      <vt:lpstr>Preventing Cardio-Vascular Diseases with Deep Learning</vt:lpstr>
      <vt:lpstr>Goals</vt:lpstr>
      <vt:lpstr>Definition of segmentation</vt:lpstr>
      <vt:lpstr>Developed segmentation method</vt:lpstr>
      <vt:lpstr>Developed segmentation method (2)</vt:lpstr>
      <vt:lpstr>Left ventricle hypertrophy</vt:lpstr>
      <vt:lpstr>Left ventricle hypertrophy (2)</vt:lpstr>
      <vt:lpstr>Machine Comprehension Using Semantic Graphs </vt:lpstr>
      <vt:lpstr>The machine comprehension task (Wang et al.,2018)</vt:lpstr>
      <vt:lpstr>State-of-the-art</vt:lpstr>
      <vt:lpstr>State-of-the-art (2)</vt:lpstr>
      <vt:lpstr>Our contributions</vt:lpstr>
      <vt:lpstr>SmartHome Privacy</vt:lpstr>
      <vt:lpstr>PowerPoint Presentation</vt:lpstr>
      <vt:lpstr>Our approach: PrivaHome</vt:lpstr>
      <vt:lpstr>What have we done so far?</vt:lpstr>
      <vt:lpstr>What’s next?</vt:lpstr>
      <vt:lpstr>What’s next?</vt:lpstr>
      <vt:lpstr>What’s next? (2)</vt:lpstr>
      <vt:lpstr>What’s next? (3)</vt:lpstr>
      <vt:lpstr>ZalaZone tracker system</vt:lpstr>
      <vt:lpstr>ZalaZone tracker system</vt:lpstr>
      <vt:lpstr>Processing unstructed data in real-time</vt:lpstr>
      <vt:lpstr>Processing unstructed data in real-time (2)</vt:lpstr>
      <vt:lpstr>Energy efficiency IoT measurement system</vt:lpstr>
      <vt:lpstr>Thank you for your attention!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BME AUT</dc:creator>
  <cp:lastModifiedBy>Gábor Gulyás</cp:lastModifiedBy>
  <cp:revision>230</cp:revision>
  <dcterms:created xsi:type="dcterms:W3CDTF">2014-03-08T11:42:20Z</dcterms:created>
  <dcterms:modified xsi:type="dcterms:W3CDTF">2019-11-26T14:14:20Z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0x010100D88B3A1C3A8C524284B739917E5AF2CF</vt:lpwstr>
  </property>
</Properties>
</file>