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417" r:id="rId10"/>
    <p:sldId id="263" r:id="rId11"/>
    <p:sldId id="419" r:id="rId12"/>
    <p:sldId id="502" r:id="rId13"/>
    <p:sldId id="418" r:id="rId14"/>
    <p:sldId id="264" r:id="rId15"/>
    <p:sldId id="420" r:id="rId16"/>
    <p:sldId id="504" r:id="rId17"/>
    <p:sldId id="421" r:id="rId18"/>
    <p:sldId id="500" r:id="rId19"/>
    <p:sldId id="503" r:id="rId20"/>
    <p:sldId id="422" r:id="rId21"/>
    <p:sldId id="501" r:id="rId22"/>
  </p:sldIdLst>
  <p:sldSz cx="9144000" cy="6858000" type="screen4x3"/>
  <p:notesSz cx="7099300" cy="102346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FB477C3-9765-442D-B109-5A5F600B1DD7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264A0B6-5880-4B47-A312-54771B719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6966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95239">
              <a:defRPr/>
            </a:pPr>
            <a:fld id="{6738DDA0-10A1-4E12-8253-DDD92BB9CD02}" type="slidenum">
              <a:rPr lang="hu-HU">
                <a:solidFill>
                  <a:prstClr val="black"/>
                </a:solidFill>
                <a:latin typeface="Calibri"/>
              </a:rPr>
              <a:pPr defTabSz="495239">
                <a:defRPr/>
              </a:pPr>
              <a:t>17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291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A8876F-D8F4-CC2D-CBE6-BA7FBB949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26385D5-070E-B66C-3A06-3F366EE4D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378A7FE-9B7A-4145-B125-C960F65A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4CDC74-CEA5-2B3D-9D03-E718A86AF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6BCB832-C954-8DAD-0AA6-E7FA0630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177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2B18BD-E2C5-55CC-2310-0EF6E72C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2C36166-B6D4-2F2A-F7CD-A8757A890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D48E2C1-7983-8569-388F-128592A90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1CD0189-DAFC-DF94-DAA6-F9B783C4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7A1B115-4F43-805C-6DE6-7087FE2AA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324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7E1B9C6-2634-ECD8-A4C3-3D524EBE5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B3046A7-D217-31D7-4639-D6575A4C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378998C-6EAC-1EF1-5585-361482BDE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478FDBE-08AA-E018-8E4D-DDF5CF906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ABFE70E-D16D-EB0F-C8EF-BF1940D20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938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0082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597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7140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3564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609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2112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07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61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9B1E55-9F3E-0B34-1FA3-A7F3DE2C1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62E73D-47DB-887F-2AF0-839F48BF7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E5D2B22-3F7A-B10A-9BB0-64AB00C75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61A7726-1755-2806-6F6C-662B2AD3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46817B-A998-3013-4FEB-786D4D42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0740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3962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1012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2030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8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DF37E0-5BD3-E5C3-CA06-ACBF30F57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E228F6E-AA8B-37CD-F548-6ABD42322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21080F0-9718-640B-F45D-46A3F523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E541627-34DC-F13F-B5EE-5420A9ED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01B3A85-DFA0-8FD4-6753-44B6589C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221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F8230A-4322-00CF-4711-86578F3A1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09A316-ED54-08F6-5BBF-144779492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21A40CD-0C2C-AAAC-4B73-4AE0CAC0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A1BA7F5-8430-9939-730B-0C1FFEE7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555A937-84C6-0CD3-8112-7B62CC6F5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A0FBAFC-8399-414F-AB35-1A34C3083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58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8C9F71-6496-C83D-713A-C479D57A1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090CA01-9E46-7290-9267-E738F2DF5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1DD9C9B-60DD-CD9D-68DC-F4BE272BA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A431C98-C7A0-92B5-00DB-B63165C70A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24CE2E8-2312-A7E1-4695-BD7F9B212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EA17860-3D39-D6DF-B2C0-3432507C7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80230E8-D62A-9A4B-131D-8A0CB8F6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FC822D6-230D-ACD9-D27E-CCCC9A56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8761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3D20E0-4D7D-7D38-D617-7F79F2B61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A3E571C-D229-1DA2-010A-DB23FF08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3C80DA6-B9B9-ECE5-2FDF-AE5AA65A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7FBD2FC-51E9-4AB3-AD5A-0B6BA306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5332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E0BA232-36AA-F1A0-E594-DF094B6F8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1914608-3EFD-B540-B24C-5707BFE5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E003D30-2312-BF2E-1C76-81FBB69A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29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32EB11-6EBD-F08B-70A4-EA0981D1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131C57-96B7-EA1C-3E79-17868C089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1828576-5614-7B1C-63E2-3D81CD130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92EB8FA-07C0-1086-C955-8A0310CD2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4C14364-FA83-182E-4D67-C39A9D4F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58662C6-254E-682D-6662-0EAB0FA5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805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73AA3A-9DF7-9E33-C357-C700482B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6B94A67-09D3-4CF9-A808-640F3B598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44E77A8-1499-8C4E-5E23-A2F9F0B20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1846426-F057-C0BD-8379-FD199D69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D80DF88-0189-6625-49E6-6EE90418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A8FD21B-7C35-8014-BBF7-852EF510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617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4B5C856-6812-F63F-A353-EDB7F151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F7C8034-B52A-B3E0-D6F6-7BF4DFA01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E3013A9-EE53-A4A9-4475-11A54F2E6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B1277-A80C-43CB-A054-1A5528F42D9B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11BEEB4-7E00-EE66-37F6-E72ED0DC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1FEAB0-3C9B-09D5-D3DA-4A78B4C60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53096-E917-42A2-96FC-4FA9B968E2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503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F611F-7814-423C-8C5C-E666EFDFF29D}" type="datetimeFigureOut">
              <a:rPr lang="hu-HU" smtClean="0"/>
              <a:t>2022. 05. 18.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9F58B-60D8-4C79-8C15-E549FD9A6D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331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11" Type="http://schemas.openxmlformats.org/officeDocument/2006/relationships/image" Target="../media/image2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6FBECB-D8B7-5997-211B-5B71AAB38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318" y="0"/>
            <a:ext cx="6858000" cy="2387600"/>
          </a:xfrm>
        </p:spPr>
        <p:txBody>
          <a:bodyPr>
            <a:normAutofit/>
          </a:bodyPr>
          <a:lstStyle/>
          <a:p>
            <a:r>
              <a:rPr lang="hu-HU" sz="4000" dirty="0" err="1"/>
              <a:t>Femosecond</a:t>
            </a:r>
            <a:r>
              <a:rPr lang="hu-HU" sz="4000" dirty="0"/>
              <a:t> LIBS </a:t>
            </a:r>
            <a:r>
              <a:rPr lang="hu-HU" sz="4000" dirty="0" err="1"/>
              <a:t>experiments</a:t>
            </a:r>
            <a:r>
              <a:rPr lang="hu-HU" sz="4000" dirty="0"/>
              <a:t> </a:t>
            </a:r>
            <a:r>
              <a:rPr lang="hu-HU" sz="4000" dirty="0" err="1"/>
              <a:t>from</a:t>
            </a:r>
            <a:r>
              <a:rPr lang="hu-HU" sz="4000" dirty="0"/>
              <a:t> </a:t>
            </a:r>
            <a:r>
              <a:rPr lang="hu-HU" sz="4000" dirty="0" err="1"/>
              <a:t>polymer</a:t>
            </a:r>
            <a:r>
              <a:rPr lang="hu-HU" sz="4000" dirty="0"/>
              <a:t> </a:t>
            </a:r>
            <a:r>
              <a:rPr lang="hu-HU" sz="4000" dirty="0" err="1"/>
              <a:t>targets</a:t>
            </a:r>
            <a:endParaRPr lang="hu-HU" sz="4000" dirty="0"/>
          </a:p>
        </p:txBody>
      </p:sp>
      <p:pic>
        <p:nvPicPr>
          <p:cNvPr id="4" name="Kép 9" descr="wigner logo OK 06.jpg">
            <a:extLst>
              <a:ext uri="{FF2B5EF4-FFF2-40B4-BE49-F238E27FC236}">
                <a16:creationId xmlns:a16="http://schemas.microsoft.com/office/drawing/2014/main" id="{F8F9FD64-2087-D8F0-61EE-486E5D8C9E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077385" y="4880074"/>
            <a:ext cx="827867" cy="224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3A959C3-4E42-C942-F484-EE105E8AF2F2}"/>
              </a:ext>
            </a:extLst>
          </p:cNvPr>
          <p:cNvSpPr txBox="1"/>
          <p:nvPr/>
        </p:nvSpPr>
        <p:spPr>
          <a:xfrm>
            <a:off x="3424680" y="3105834"/>
            <a:ext cx="2133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/>
              <a:t>Rácz Péter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0B7B138-B22C-28D0-1FDD-EDB7AA17A20D}"/>
              </a:ext>
            </a:extLst>
          </p:cNvPr>
          <p:cNvSpPr txBox="1"/>
          <p:nvPr/>
        </p:nvSpPr>
        <p:spPr>
          <a:xfrm>
            <a:off x="1869336" y="4470399"/>
            <a:ext cx="540532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Calibri" pitchFamily="34" charset="0"/>
              </a:rPr>
              <a:t>NAPLIFE collaboration</a:t>
            </a:r>
          </a:p>
          <a:p>
            <a:pPr algn="ctr"/>
            <a:r>
              <a:rPr lang="en-GB" sz="2800" dirty="0">
                <a:latin typeface="Calibri" pitchFamily="34" charset="0"/>
              </a:rPr>
              <a:t>Wigner Research Centre for Physics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354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55598" y="799068"/>
            <a:ext cx="384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LIBS measurements from copper target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6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405169"/>
              </p:ext>
            </p:extLst>
          </p:nvPr>
        </p:nvGraphicFramePr>
        <p:xfrm>
          <a:off x="184150" y="3622675"/>
          <a:ext cx="4222750" cy="323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Graph" r:id="rId3" imgW="3920760" imgH="3001680" progId="Origin50.Graph">
                  <p:embed/>
                </p:oleObj>
              </mc:Choice>
              <mc:Fallback>
                <p:oleObj name="Graph" r:id="rId3" imgW="3920760" imgH="300168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3622675"/>
                        <a:ext cx="4222750" cy="3236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8" name="Objektum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804492"/>
              </p:ext>
            </p:extLst>
          </p:nvPr>
        </p:nvGraphicFramePr>
        <p:xfrm>
          <a:off x="215900" y="773756"/>
          <a:ext cx="4229100" cy="3223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0" name="ole_rId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773756"/>
                        <a:ext cx="4229100" cy="32235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zövegdoboz 8"/>
          <p:cNvSpPr txBox="1"/>
          <p:nvPr/>
        </p:nvSpPr>
        <p:spPr>
          <a:xfrm>
            <a:off x="2537917" y="234433"/>
            <a:ext cx="4068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Signal optimisation experiment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95D83B6-FE40-2600-CCEA-95243F66A9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26" y="1913651"/>
            <a:ext cx="3962911" cy="3418048"/>
          </a:xfrm>
          <a:prstGeom prst="rect">
            <a:avLst/>
          </a:prstGeom>
        </p:spPr>
      </p:pic>
      <p:pic>
        <p:nvPicPr>
          <p:cNvPr id="11" name="Kép 9" descr="wigner logo OK 06.jpg">
            <a:extLst>
              <a:ext uri="{FF2B5EF4-FFF2-40B4-BE49-F238E27FC236}">
                <a16:creationId xmlns:a16="http://schemas.microsoft.com/office/drawing/2014/main" id="{3276BDAA-7864-D4E8-6BA2-77A1D4E5E6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4708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ehér, sötét látható&#10;&#10;Automatikusan generált leírás">
            <a:extLst>
              <a:ext uri="{FF2B5EF4-FFF2-40B4-BE49-F238E27FC236}">
                <a16:creationId xmlns:a16="http://schemas.microsoft.com/office/drawing/2014/main" id="{9EE12EE0-51C3-090A-53FA-B6830BFA8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9" t="15748" r="37926" b="52756"/>
          <a:stretch/>
        </p:blipFill>
        <p:spPr>
          <a:xfrm>
            <a:off x="5129120" y="1969296"/>
            <a:ext cx="2590306" cy="3108369"/>
          </a:xfrm>
          <a:prstGeom prst="rect">
            <a:avLst/>
          </a:prstGeom>
        </p:spPr>
      </p:pic>
      <p:pic>
        <p:nvPicPr>
          <p:cNvPr id="9" name="Kép 8" descr="A képen hangszóró látható&#10;&#10;Automatikusan generált leírás">
            <a:extLst>
              <a:ext uri="{FF2B5EF4-FFF2-40B4-BE49-F238E27FC236}">
                <a16:creationId xmlns:a16="http://schemas.microsoft.com/office/drawing/2014/main" id="{21FBD5D6-47DA-3E9C-D945-CD29D38B5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2" t="28874" r="41603" b="39630"/>
          <a:stretch/>
        </p:blipFill>
        <p:spPr>
          <a:xfrm>
            <a:off x="439281" y="2057253"/>
            <a:ext cx="2674547" cy="3209457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D6DB1126-5991-139E-E6CC-4A7833C14FE7}"/>
              </a:ext>
            </a:extLst>
          </p:cNvPr>
          <p:cNvSpPr txBox="1"/>
          <p:nvPr/>
        </p:nvSpPr>
        <p:spPr>
          <a:xfrm>
            <a:off x="-120053" y="252291"/>
            <a:ext cx="98993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100" dirty="0" err="1"/>
              <a:t>Stability</a:t>
            </a:r>
            <a:r>
              <a:rPr lang="hu-HU" sz="2100" dirty="0"/>
              <a:t> of </a:t>
            </a:r>
            <a:r>
              <a:rPr lang="hu-HU" sz="2100" dirty="0" err="1"/>
              <a:t>the</a:t>
            </a:r>
            <a:r>
              <a:rPr lang="hu-HU" sz="2100" dirty="0"/>
              <a:t> </a:t>
            </a:r>
            <a:r>
              <a:rPr lang="hu-HU" sz="2100" dirty="0" err="1"/>
              <a:t>plasma</a:t>
            </a:r>
            <a:r>
              <a:rPr lang="hu-HU" sz="2100" dirty="0"/>
              <a:t> </a:t>
            </a:r>
            <a:r>
              <a:rPr lang="hu-HU" sz="2100" dirty="0" err="1"/>
              <a:t>light</a:t>
            </a:r>
            <a:r>
              <a:rPr lang="hu-HU" sz="2100" dirty="0"/>
              <a:t> </a:t>
            </a:r>
            <a:r>
              <a:rPr lang="hu-HU" sz="2100" dirty="0" err="1"/>
              <a:t>intensity</a:t>
            </a:r>
            <a:r>
              <a:rPr lang="hu-HU" sz="2100" dirty="0"/>
              <a:t>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C025DAE-842F-5C48-162B-FC65F69F6C84}"/>
              </a:ext>
            </a:extLst>
          </p:cNvPr>
          <p:cNvSpPr txBox="1"/>
          <p:nvPr/>
        </p:nvSpPr>
        <p:spPr>
          <a:xfrm>
            <a:off x="439281" y="1441249"/>
            <a:ext cx="31281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10 </a:t>
            </a:r>
            <a:r>
              <a:rPr lang="hu-HU" sz="1350" dirty="0" err="1"/>
              <a:t>shots</a:t>
            </a:r>
            <a:r>
              <a:rPr lang="hu-HU" sz="1350" dirty="0"/>
              <a:t> </a:t>
            </a:r>
            <a:r>
              <a:rPr lang="hu-HU" sz="1350" dirty="0" err="1"/>
              <a:t>into</a:t>
            </a:r>
            <a:r>
              <a:rPr lang="hu-HU" sz="1350" dirty="0"/>
              <a:t> </a:t>
            </a:r>
            <a:r>
              <a:rPr lang="hu-HU" sz="1350" dirty="0" err="1"/>
              <a:t>the</a:t>
            </a:r>
            <a:r>
              <a:rPr lang="hu-HU" sz="1350" dirty="0"/>
              <a:t> </a:t>
            </a:r>
            <a:r>
              <a:rPr lang="hu-HU" sz="1350" dirty="0" err="1"/>
              <a:t>same</a:t>
            </a:r>
            <a:r>
              <a:rPr lang="hu-HU" sz="1350" dirty="0"/>
              <a:t> </a:t>
            </a:r>
            <a:r>
              <a:rPr lang="hu-HU" sz="1350" dirty="0" err="1"/>
              <a:t>sample</a:t>
            </a:r>
            <a:r>
              <a:rPr lang="hu-HU" sz="1350" dirty="0"/>
              <a:t> </a:t>
            </a:r>
            <a:r>
              <a:rPr lang="hu-HU" sz="1350" dirty="0" err="1"/>
              <a:t>position</a:t>
            </a:r>
            <a:endParaRPr lang="hu-HU" sz="135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AA73CA21-12BF-D1D8-062D-3A74164EB4B0}"/>
              </a:ext>
            </a:extLst>
          </p:cNvPr>
          <p:cNvSpPr txBox="1"/>
          <p:nvPr/>
        </p:nvSpPr>
        <p:spPr>
          <a:xfrm>
            <a:off x="4890875" y="1578291"/>
            <a:ext cx="2918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Every</a:t>
            </a:r>
            <a:r>
              <a:rPr lang="hu-HU" sz="1350" dirty="0"/>
              <a:t> </a:t>
            </a:r>
            <a:r>
              <a:rPr lang="hu-HU" sz="1350" dirty="0" err="1"/>
              <a:t>shot</a:t>
            </a:r>
            <a:r>
              <a:rPr lang="hu-HU" sz="1350" dirty="0"/>
              <a:t> </a:t>
            </a:r>
            <a:r>
              <a:rPr lang="hu-HU" sz="1350" dirty="0" err="1"/>
              <a:t>into</a:t>
            </a:r>
            <a:r>
              <a:rPr lang="hu-HU" sz="1350" dirty="0"/>
              <a:t> a </a:t>
            </a:r>
            <a:r>
              <a:rPr lang="hu-HU" sz="1350" dirty="0" err="1"/>
              <a:t>new</a:t>
            </a:r>
            <a:r>
              <a:rPr lang="hu-HU" sz="1350" dirty="0"/>
              <a:t> </a:t>
            </a:r>
            <a:r>
              <a:rPr lang="hu-HU" sz="1350" dirty="0" err="1"/>
              <a:t>sample</a:t>
            </a:r>
            <a:r>
              <a:rPr lang="hu-HU" sz="1350" dirty="0"/>
              <a:t> </a:t>
            </a:r>
            <a:r>
              <a:rPr lang="hu-HU" sz="1350" dirty="0" err="1"/>
              <a:t>position</a:t>
            </a:r>
            <a:endParaRPr lang="hu-HU" sz="1350" dirty="0"/>
          </a:p>
        </p:txBody>
      </p:sp>
      <p:sp>
        <p:nvSpPr>
          <p:cNvPr id="2" name="Nyíl: jobbra mutató 1">
            <a:extLst>
              <a:ext uri="{FF2B5EF4-FFF2-40B4-BE49-F238E27FC236}">
                <a16:creationId xmlns:a16="http://schemas.microsoft.com/office/drawing/2014/main" id="{D12E7B0A-865F-E125-4C3D-62EC2ACEDF36}"/>
              </a:ext>
            </a:extLst>
          </p:cNvPr>
          <p:cNvSpPr/>
          <p:nvPr/>
        </p:nvSpPr>
        <p:spPr>
          <a:xfrm>
            <a:off x="3609234" y="3523481"/>
            <a:ext cx="745724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B788C6A-D11A-E440-5588-8CAD4CD84D00}"/>
              </a:ext>
            </a:extLst>
          </p:cNvPr>
          <p:cNvSpPr txBox="1"/>
          <p:nvPr/>
        </p:nvSpPr>
        <p:spPr>
          <a:xfrm>
            <a:off x="5247653" y="5349621"/>
            <a:ext cx="35754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Quite</a:t>
            </a:r>
            <a:r>
              <a:rPr lang="hu-HU" sz="1350" dirty="0"/>
              <a:t> </a:t>
            </a:r>
            <a:r>
              <a:rPr lang="hu-HU" sz="1350" dirty="0" err="1"/>
              <a:t>stable</a:t>
            </a:r>
            <a:r>
              <a:rPr lang="hu-HU" sz="1350" dirty="0"/>
              <a:t> </a:t>
            </a:r>
            <a:r>
              <a:rPr lang="hu-HU" sz="1350" dirty="0" err="1"/>
              <a:t>signal</a:t>
            </a:r>
            <a:r>
              <a:rPr lang="hu-HU" sz="1350" dirty="0"/>
              <a:t> </a:t>
            </a:r>
            <a:r>
              <a:rPr lang="hu-HU" sz="1350" dirty="0" err="1"/>
              <a:t>from</a:t>
            </a:r>
            <a:r>
              <a:rPr lang="hu-HU" sz="1350" dirty="0"/>
              <a:t> </a:t>
            </a:r>
            <a:r>
              <a:rPr lang="hu-HU" sz="1350" dirty="0" err="1"/>
              <a:t>plume</a:t>
            </a:r>
            <a:endParaRPr lang="hu-HU" sz="1350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7BB2303-30E8-AA33-8B64-D2601303BB42}"/>
              </a:ext>
            </a:extLst>
          </p:cNvPr>
          <p:cNvSpPr/>
          <p:nvPr/>
        </p:nvSpPr>
        <p:spPr>
          <a:xfrm>
            <a:off x="4850364" y="1420343"/>
            <a:ext cx="3320039" cy="44115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10" name="Kép 9" descr="wigner logo OK 06.jpg">
            <a:extLst>
              <a:ext uri="{FF2B5EF4-FFF2-40B4-BE49-F238E27FC236}">
                <a16:creationId xmlns:a16="http://schemas.microsoft.com/office/drawing/2014/main" id="{3BA5CDCA-85CF-CF9E-16C5-F140106969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8359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Kép 3" descr="Diurethane dimethacrylate, mixture of isomers contains 225&amp;#160;ppm±25&amp;#160;ppm topanol as inhibitor, &amp;#8805;97%">
            <a:extLst>
              <a:ext uri="{FF2B5EF4-FFF2-40B4-BE49-F238E27FC236}">
                <a16:creationId xmlns:a16="http://schemas.microsoft.com/office/drawing/2014/main" id="{E8C423CD-DA95-9EA5-8D4A-0CCC28A7A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1" y="2040020"/>
            <a:ext cx="501967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64FE461-7F13-0E0E-FAD5-753C9C8EE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71" y="214503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A4B4F7C-A149-C6AF-77A1-83D435C09C1C}"/>
              </a:ext>
            </a:extLst>
          </p:cNvPr>
          <p:cNvSpPr txBox="1"/>
          <p:nvPr/>
        </p:nvSpPr>
        <p:spPr>
          <a:xfrm>
            <a:off x="152152" y="1450943"/>
            <a:ext cx="40094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hu-H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UDMA</a:t>
            </a:r>
            <a:r>
              <a:rPr kumimoji="0" lang="en-GB" altLang="hu-H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(urethane </a:t>
            </a:r>
            <a:r>
              <a:rPr kumimoji="0" lang="en-GB" altLang="hu-H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dimethacrylate</a:t>
            </a:r>
            <a:r>
              <a:rPr kumimoji="0" lang="en-GB" altLang="hu-H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C</a:t>
            </a:r>
            <a:r>
              <a:rPr kumimoji="0" lang="en-GB" altLang="hu-HU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</a:t>
            </a:r>
            <a:r>
              <a:rPr kumimoji="0" lang="en-GB" altLang="hu-H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en-GB" altLang="hu-HU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38</a:t>
            </a:r>
            <a:r>
              <a:rPr kumimoji="0" lang="en-GB" altLang="hu-H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kumimoji="0" lang="en-GB" altLang="hu-HU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GB" altLang="hu-H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GB" altLang="hu-HU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endParaRPr kumimoji="0" lang="en-GB" altLang="hu-H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GB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3C52620-7F74-018D-1E78-BCCDAA13E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73" y="794241"/>
            <a:ext cx="2057164" cy="192895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613150" y="232968"/>
            <a:ext cx="215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Polymer targets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55575" y="57074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1. type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52151" y="1050663"/>
            <a:ext cx="303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hu-HU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UDMA:TEGDMA mixture (3:1)</a:t>
            </a:r>
            <a:endParaRPr lang="en-GB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A4B4F7C-A149-C6AF-77A1-83D435C09C1C}"/>
              </a:ext>
            </a:extLst>
          </p:cNvPr>
          <p:cNvSpPr txBox="1"/>
          <p:nvPr/>
        </p:nvSpPr>
        <p:spPr>
          <a:xfrm>
            <a:off x="152151" y="3073189"/>
            <a:ext cx="48057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hu-HU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TEGDMA</a:t>
            </a:r>
            <a:r>
              <a:rPr kumimoji="0" lang="en-GB" altLang="hu-H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altLang="hu-HU" sz="1600" dirty="0" err="1"/>
              <a:t>t</a:t>
            </a:r>
            <a:r>
              <a:rPr lang="en-GB" sz="1600" dirty="0" err="1"/>
              <a:t>riethylene</a:t>
            </a:r>
            <a:r>
              <a:rPr lang="en-GB" sz="1600" dirty="0"/>
              <a:t> glycol </a:t>
            </a:r>
            <a:r>
              <a:rPr lang="en-GB" sz="1600" dirty="0" err="1"/>
              <a:t>dimethacrylate</a:t>
            </a:r>
            <a:r>
              <a:rPr kumimoji="0" lang="en-GB" altLang="hu-H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C</a:t>
            </a:r>
            <a:r>
              <a:rPr lang="en-GB" altLang="hu-HU" sz="1600" baseline="-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r>
              <a:rPr kumimoji="0" lang="en-GB" altLang="hu-H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en-GB" altLang="hu-HU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</a:t>
            </a:r>
            <a:r>
              <a:rPr kumimoji="0" lang="en-GB" altLang="hu-H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GB" altLang="hu-HU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kumimoji="0" lang="en-GB" altLang="hu-H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GB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573CB732-1B99-4ECF-9EB4-5AFE681EC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871" y="2902226"/>
            <a:ext cx="4123643" cy="1620000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0E36F438-987B-4F91-996E-94B4DCFA4F93}"/>
              </a:ext>
            </a:extLst>
          </p:cNvPr>
          <p:cNvSpPr txBox="1"/>
          <p:nvPr/>
        </p:nvSpPr>
        <p:spPr>
          <a:xfrm>
            <a:off x="5253047" y="4036943"/>
            <a:ext cx="13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Bare polymer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4A0BD48-CFD6-4A95-9996-F3D41D550ED9}"/>
              </a:ext>
            </a:extLst>
          </p:cNvPr>
          <p:cNvSpPr txBox="1"/>
          <p:nvPr/>
        </p:nvSpPr>
        <p:spPr>
          <a:xfrm>
            <a:off x="7238151" y="4047041"/>
            <a:ext cx="1501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Nanocomposite</a:t>
            </a:r>
          </a:p>
        </p:txBody>
      </p:sp>
      <p:sp>
        <p:nvSpPr>
          <p:cNvPr id="11" name="AutoShape 2" descr="Structural formula of triethylene glycol dimethacrylate (TEGDMA) used... |  Download Scientific Diagram"/>
          <p:cNvSpPr>
            <a:spLocks noChangeAspect="1" noChangeArrowheads="1"/>
          </p:cNvSpPr>
          <p:nvPr/>
        </p:nvSpPr>
        <p:spPr bwMode="auto">
          <a:xfrm>
            <a:off x="155575" y="-373063"/>
            <a:ext cx="345757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33" y="3433677"/>
            <a:ext cx="3992242" cy="90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églalap 15"/>
          <p:cNvSpPr/>
          <p:nvPr/>
        </p:nvSpPr>
        <p:spPr>
          <a:xfrm>
            <a:off x="152151" y="4602204"/>
            <a:ext cx="6124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hu-HU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Nanocomposite: UDMA:TEGDMA mixture (3:1) + AU </a:t>
            </a:r>
            <a:r>
              <a:rPr lang="en-GB" altLang="hu-HU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nanorods</a:t>
            </a:r>
            <a:endParaRPr lang="en-GB" dirty="0"/>
          </a:p>
        </p:txBody>
      </p:sp>
      <p:sp>
        <p:nvSpPr>
          <p:cNvPr id="17" name="Téglalap 16"/>
          <p:cNvSpPr/>
          <p:nvPr/>
        </p:nvSpPr>
        <p:spPr>
          <a:xfrm>
            <a:off x="155575" y="4262044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2. type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48364" y="4983749"/>
            <a:ext cx="691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Size of AU nanorods: </a:t>
            </a:r>
            <a:r>
              <a:rPr lang="hu-HU" dirty="0"/>
              <a:t>85</a:t>
            </a:r>
            <a:r>
              <a:rPr lang="en-GB" dirty="0"/>
              <a:t>  nm </a:t>
            </a:r>
            <a:r>
              <a:rPr lang="hu-HU" dirty="0"/>
              <a:t>x</a:t>
            </a:r>
            <a:r>
              <a:rPr lang="en-GB" dirty="0"/>
              <a:t> 2</a:t>
            </a:r>
            <a:r>
              <a:rPr lang="hu-HU" dirty="0"/>
              <a:t>5</a:t>
            </a:r>
            <a:r>
              <a:rPr lang="en-GB" dirty="0"/>
              <a:t> nm, Plasmonic resonance to </a:t>
            </a:r>
            <a:r>
              <a:rPr lang="hu-HU" dirty="0"/>
              <a:t>795</a:t>
            </a:r>
            <a:r>
              <a:rPr lang="en-GB" dirty="0"/>
              <a:t> nm</a:t>
            </a:r>
            <a:r>
              <a:rPr lang="hu-HU" dirty="0"/>
              <a:t> </a:t>
            </a:r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21" name="Téglalap 20"/>
          <p:cNvSpPr/>
          <p:nvPr/>
        </p:nvSpPr>
        <p:spPr>
          <a:xfrm>
            <a:off x="214727" y="5555397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3. type: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285833" y="5924729"/>
            <a:ext cx="294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hu-HU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UDMA:MMA-D mixture (3:1)</a:t>
            </a:r>
            <a:endParaRPr lang="en-GB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986252" y="5555397"/>
            <a:ext cx="206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Deuterated samples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3212668" y="5924729"/>
            <a:ext cx="392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hu-HU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MMA-D (</a:t>
            </a:r>
            <a:r>
              <a:rPr lang="en-GB" dirty="0"/>
              <a:t>Methyl methacrylate</a:t>
            </a:r>
            <a:r>
              <a:rPr lang="en-GB" altLang="hu-HU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  <a:r>
              <a:rPr lang="en-GB" dirty="0"/>
              <a:t>C</a:t>
            </a:r>
            <a:r>
              <a:rPr lang="en-GB" baseline="-25000" dirty="0"/>
              <a:t>5</a:t>
            </a:r>
            <a:r>
              <a:rPr lang="en-GB" dirty="0"/>
              <a:t>D</a:t>
            </a:r>
            <a:r>
              <a:rPr lang="en-GB" baseline="-25000" dirty="0"/>
              <a:t>8</a:t>
            </a:r>
            <a:r>
              <a:rPr lang="en-GB" dirty="0"/>
              <a:t>O</a:t>
            </a:r>
            <a:r>
              <a:rPr lang="en-GB" baseline="-25000" dirty="0"/>
              <a:t>2</a:t>
            </a:r>
            <a:r>
              <a:rPr lang="en-GB" altLang="hu-HU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zövegdoboz 22"/>
              <p:cNvSpPr txBox="1"/>
              <p:nvPr/>
            </p:nvSpPr>
            <p:spPr>
              <a:xfrm>
                <a:off x="7136563" y="5895896"/>
                <a:ext cx="1757212" cy="496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No</m:t>
                        </m:r>
                        <m:r>
                          <a:rPr lang="en-GB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GB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GB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atoms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No</m:t>
                        </m:r>
                        <m:r>
                          <a:rPr lang="en-GB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GB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GB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atoms</m:t>
                        </m:r>
                        <m:r>
                          <a:rPr lang="en-GB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GB" dirty="0"/>
                  <a:t>=0,32</a:t>
                </a:r>
              </a:p>
            </p:txBody>
          </p:sp>
        </mc:Choice>
        <mc:Fallback xmlns="">
          <p:sp>
            <p:nvSpPr>
              <p:cNvPr id="23" name="Szövegdoboz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563" y="5895896"/>
                <a:ext cx="1757212" cy="496931"/>
              </a:xfrm>
              <a:prstGeom prst="rect">
                <a:avLst/>
              </a:prstGeom>
              <a:blipFill rotWithShape="1">
                <a:blip r:embed="rId6"/>
                <a:stretch>
                  <a:fillRect r="-1736" b="-731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zövegdoboz 3">
            <a:extLst>
              <a:ext uri="{FF2B5EF4-FFF2-40B4-BE49-F238E27FC236}">
                <a16:creationId xmlns:a16="http://schemas.microsoft.com/office/drawing/2014/main" id="{C89AE273-D71E-104D-C595-A1B496EEBD8F}"/>
              </a:ext>
            </a:extLst>
          </p:cNvPr>
          <p:cNvSpPr txBox="1"/>
          <p:nvPr/>
        </p:nvSpPr>
        <p:spPr>
          <a:xfrm>
            <a:off x="471602" y="6337096"/>
            <a:ext cx="404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See</a:t>
            </a:r>
            <a:r>
              <a:rPr lang="hu-HU" dirty="0"/>
              <a:t> </a:t>
            </a:r>
            <a:r>
              <a:rPr lang="hu-HU" dirty="0" err="1"/>
              <a:t>details</a:t>
            </a:r>
            <a:r>
              <a:rPr lang="hu-HU" dirty="0"/>
              <a:t> in Attila </a:t>
            </a:r>
            <a:r>
              <a:rPr lang="hu-HU" dirty="0" err="1"/>
              <a:t>Bonyár</a:t>
            </a:r>
            <a:r>
              <a:rPr lang="hu-HU" dirty="0"/>
              <a:t> </a:t>
            </a:r>
            <a:r>
              <a:rPr lang="hu-HU" dirty="0" err="1"/>
              <a:t>presentation</a:t>
            </a:r>
            <a:endParaRPr lang="hu-HU" dirty="0"/>
          </a:p>
        </p:txBody>
      </p:sp>
      <p:pic>
        <p:nvPicPr>
          <p:cNvPr id="27" name="Kép 9" descr="wigner logo OK 06.jpg">
            <a:extLst>
              <a:ext uri="{FF2B5EF4-FFF2-40B4-BE49-F238E27FC236}">
                <a16:creationId xmlns:a16="http://schemas.microsoft.com/office/drawing/2014/main" id="{7573272C-6555-244D-EF50-D87F2F02761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D77CDED5-8923-2A02-2050-7D1DED25C201}"/>
              </a:ext>
            </a:extLst>
          </p:cNvPr>
          <p:cNvSpPr txBox="1"/>
          <p:nvPr/>
        </p:nvSpPr>
        <p:spPr>
          <a:xfrm>
            <a:off x="214727" y="1735241"/>
            <a:ext cx="2677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Used</a:t>
            </a:r>
            <a:r>
              <a:rPr lang="hu-HU" dirty="0"/>
              <a:t> in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dental</a:t>
            </a:r>
            <a:r>
              <a:rPr lang="hu-HU" dirty="0"/>
              <a:t> </a:t>
            </a:r>
            <a:r>
              <a:rPr lang="hu-HU" dirty="0" err="1"/>
              <a:t>medicine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8629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um 8">
            <a:extLst>
              <a:ext uri="{FF2B5EF4-FFF2-40B4-BE49-F238E27FC236}">
                <a16:creationId xmlns:a16="http://schemas.microsoft.com/office/drawing/2014/main" id="{0F3AF155-1DD4-0937-EF1D-E59D22C452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185365"/>
              </p:ext>
            </p:extLst>
          </p:nvPr>
        </p:nvGraphicFramePr>
        <p:xfrm>
          <a:off x="1152244" y="1777687"/>
          <a:ext cx="3564037" cy="2518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" name="Graph" r:id="rId3" imgW="4276800" imgH="3022200" progId="Origin50.Graph">
                  <p:embed/>
                </p:oleObj>
              </mc:Choice>
              <mc:Fallback>
                <p:oleObj name="Graph" r:id="rId3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2244" y="1777687"/>
                        <a:ext cx="3564037" cy="2518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um 9">
            <a:extLst>
              <a:ext uri="{FF2B5EF4-FFF2-40B4-BE49-F238E27FC236}">
                <a16:creationId xmlns:a16="http://schemas.microsoft.com/office/drawing/2014/main" id="{7A2373E7-95FA-1C43-FC0B-015BC5AF1C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479888"/>
              </p:ext>
            </p:extLst>
          </p:nvPr>
        </p:nvGraphicFramePr>
        <p:xfrm>
          <a:off x="1132949" y="4229642"/>
          <a:ext cx="3583332" cy="2532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Graph" r:id="rId5" imgW="4276800" imgH="3022200" progId="Origin50.Graph">
                  <p:embed/>
                </p:oleObj>
              </mc:Choice>
              <mc:Fallback>
                <p:oleObj name="Graph" r:id="rId5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2949" y="4229642"/>
                        <a:ext cx="3583332" cy="2532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2056398" y="144658"/>
            <a:ext cx="518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Measurements from deuterated sample</a:t>
            </a:r>
          </a:p>
        </p:txBody>
      </p:sp>
      <p:graphicFrame>
        <p:nvGraphicFramePr>
          <p:cNvPr id="7" name="Objektum 6">
            <a:extLst>
              <a:ext uri="{FF2B5EF4-FFF2-40B4-BE49-F238E27FC236}">
                <a16:creationId xmlns:a16="http://schemas.microsoft.com/office/drawing/2014/main" id="{E761C7FD-F0AF-1C4E-647A-719289F6C7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928607"/>
              </p:ext>
            </p:extLst>
          </p:nvPr>
        </p:nvGraphicFramePr>
        <p:xfrm>
          <a:off x="4852237" y="1777687"/>
          <a:ext cx="3564036" cy="2518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Graph" r:id="rId7" imgW="4276800" imgH="3022200" progId="Origin50.Graph">
                  <p:embed/>
                </p:oleObj>
              </mc:Choice>
              <mc:Fallback>
                <p:oleObj name="Graph" r:id="rId7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52237" y="1777687"/>
                        <a:ext cx="3564036" cy="2518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um 7">
            <a:extLst>
              <a:ext uri="{FF2B5EF4-FFF2-40B4-BE49-F238E27FC236}">
                <a16:creationId xmlns:a16="http://schemas.microsoft.com/office/drawing/2014/main" id="{5C04B5E8-7A07-9993-F18D-B090219A2E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186019"/>
              </p:ext>
            </p:extLst>
          </p:nvPr>
        </p:nvGraphicFramePr>
        <p:xfrm>
          <a:off x="4878428" y="4127379"/>
          <a:ext cx="3564038" cy="2518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Graph" r:id="rId9" imgW="4276800" imgH="3022200" progId="Origin50.Graph">
                  <p:embed/>
                </p:oleObj>
              </mc:Choice>
              <mc:Fallback>
                <p:oleObj name="Graph" r:id="rId9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78428" y="4127379"/>
                        <a:ext cx="3564038" cy="2518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zövegdoboz 10">
            <a:extLst>
              <a:ext uri="{FF2B5EF4-FFF2-40B4-BE49-F238E27FC236}">
                <a16:creationId xmlns:a16="http://schemas.microsoft.com/office/drawing/2014/main" id="{136F8BC4-1035-7F8D-E1BF-480109F7F9CC}"/>
              </a:ext>
            </a:extLst>
          </p:cNvPr>
          <p:cNvSpPr txBox="1"/>
          <p:nvPr/>
        </p:nvSpPr>
        <p:spPr>
          <a:xfrm>
            <a:off x="3225167" y="2183969"/>
            <a:ext cx="149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Single measurement</a:t>
            </a:r>
          </a:p>
          <a:p>
            <a:r>
              <a:rPr lang="en-US" sz="1000" dirty="0"/>
              <a:t>3 </a:t>
            </a:r>
            <a:r>
              <a:rPr lang="en-US" sz="1000" dirty="0" err="1"/>
              <a:t>mj</a:t>
            </a:r>
            <a:r>
              <a:rPr lang="en-US" sz="1000" dirty="0"/>
              <a:t>, </a:t>
            </a:r>
            <a:r>
              <a:rPr lang="en-US" sz="1000" dirty="0" err="1"/>
              <a:t>Ar</a:t>
            </a:r>
            <a:r>
              <a:rPr lang="en-US" sz="1000" dirty="0"/>
              <a:t> 2 mbar </a:t>
            </a:r>
            <a:r>
              <a:rPr lang="en-US" sz="1000" dirty="0" err="1"/>
              <a:t>τ</a:t>
            </a:r>
            <a:r>
              <a:rPr lang="en-US" sz="1000" baseline="-25000" dirty="0" err="1"/>
              <a:t>d</a:t>
            </a:r>
            <a:r>
              <a:rPr lang="en-US" sz="1000" dirty="0"/>
              <a:t>=0,9 µs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C1E4196-DDEF-DD7E-0BE7-A5CE3CCADF50}"/>
              </a:ext>
            </a:extLst>
          </p:cNvPr>
          <p:cNvSpPr txBox="1"/>
          <p:nvPr/>
        </p:nvSpPr>
        <p:spPr>
          <a:xfrm>
            <a:off x="6866002" y="2384024"/>
            <a:ext cx="18133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Average of 20 measurement</a:t>
            </a:r>
          </a:p>
          <a:p>
            <a:r>
              <a:rPr lang="en-US" sz="1100" dirty="0"/>
              <a:t>3 </a:t>
            </a:r>
            <a:r>
              <a:rPr lang="en-US" sz="1100" dirty="0" err="1"/>
              <a:t>mj</a:t>
            </a:r>
            <a:r>
              <a:rPr lang="en-US" sz="1100" dirty="0"/>
              <a:t>, </a:t>
            </a:r>
            <a:r>
              <a:rPr lang="en-US" sz="1100" dirty="0" err="1"/>
              <a:t>Ar</a:t>
            </a:r>
            <a:r>
              <a:rPr lang="en-US" sz="1100" dirty="0"/>
              <a:t> 2 mbar </a:t>
            </a:r>
            <a:r>
              <a:rPr lang="en-US" sz="1100" dirty="0" err="1"/>
              <a:t>τ</a:t>
            </a:r>
            <a:r>
              <a:rPr lang="en-US" sz="1100" baseline="-25000" dirty="0" err="1"/>
              <a:t>d</a:t>
            </a:r>
            <a:r>
              <a:rPr lang="en-US" sz="1100" dirty="0"/>
              <a:t>=0,9 µs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39D0425-997D-3B12-8918-6502AB62CB88}"/>
              </a:ext>
            </a:extLst>
          </p:cNvPr>
          <p:cNvSpPr txBox="1"/>
          <p:nvPr/>
        </p:nvSpPr>
        <p:spPr>
          <a:xfrm>
            <a:off x="3386010" y="4543127"/>
            <a:ext cx="135646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Single measurement</a:t>
            </a:r>
          </a:p>
          <a:p>
            <a:r>
              <a:rPr lang="en-US" sz="1100" dirty="0"/>
              <a:t>3 </a:t>
            </a:r>
            <a:r>
              <a:rPr lang="en-US" sz="1100" dirty="0" err="1"/>
              <a:t>mj</a:t>
            </a:r>
            <a:r>
              <a:rPr lang="en-US" sz="1100" dirty="0"/>
              <a:t>, </a:t>
            </a:r>
            <a:r>
              <a:rPr lang="en-US" sz="1100" dirty="0" err="1"/>
              <a:t>Ar</a:t>
            </a:r>
            <a:r>
              <a:rPr lang="en-US" sz="1100" dirty="0"/>
              <a:t> 5 mbar </a:t>
            </a:r>
            <a:endParaRPr lang="hu-HU" sz="1100" dirty="0"/>
          </a:p>
          <a:p>
            <a:r>
              <a:rPr lang="en-US" sz="1100" dirty="0" err="1"/>
              <a:t>τ</a:t>
            </a:r>
            <a:r>
              <a:rPr lang="en-US" sz="1100" baseline="-25000" dirty="0" err="1"/>
              <a:t>d</a:t>
            </a:r>
            <a:r>
              <a:rPr lang="en-US" sz="1100" dirty="0"/>
              <a:t>=0,9 µs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C5B9F6D9-7D30-5F64-F9B1-75808C0E1CDF}"/>
              </a:ext>
            </a:extLst>
          </p:cNvPr>
          <p:cNvSpPr txBox="1"/>
          <p:nvPr/>
        </p:nvSpPr>
        <p:spPr>
          <a:xfrm>
            <a:off x="6791296" y="4539634"/>
            <a:ext cx="18133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Average of 20 measurement</a:t>
            </a:r>
          </a:p>
          <a:p>
            <a:r>
              <a:rPr lang="en-US" sz="1100" dirty="0"/>
              <a:t>3 </a:t>
            </a:r>
            <a:r>
              <a:rPr lang="en-US" sz="1100" dirty="0" err="1"/>
              <a:t>mj</a:t>
            </a:r>
            <a:r>
              <a:rPr lang="en-US" sz="1100" dirty="0"/>
              <a:t>, </a:t>
            </a:r>
            <a:r>
              <a:rPr lang="en-US" sz="1100" dirty="0" err="1"/>
              <a:t>Ar</a:t>
            </a:r>
            <a:r>
              <a:rPr lang="en-US" sz="1100" dirty="0"/>
              <a:t> 5 mbar </a:t>
            </a:r>
            <a:r>
              <a:rPr lang="en-US" sz="1100" dirty="0" err="1"/>
              <a:t>τ</a:t>
            </a:r>
            <a:r>
              <a:rPr lang="en-US" sz="1100" baseline="-25000" dirty="0" err="1"/>
              <a:t>d</a:t>
            </a:r>
            <a:r>
              <a:rPr lang="en-US" sz="1100" dirty="0"/>
              <a:t>=0,9 µs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C9E1165-D69F-3649-69FA-98E0E1E1044C}"/>
              </a:ext>
            </a:extLst>
          </p:cNvPr>
          <p:cNvSpPr txBox="1"/>
          <p:nvPr/>
        </p:nvSpPr>
        <p:spPr>
          <a:xfrm>
            <a:off x="312343" y="711511"/>
            <a:ext cx="647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Balmer α lines: </a:t>
            </a:r>
            <a:r>
              <a:rPr lang="en-US" sz="1800" b="0" i="0" u="none" strike="noStrike" baseline="0" dirty="0">
                <a:latin typeface="CMR10"/>
              </a:rPr>
              <a:t>hydrogen 656.28 nm and deuterium 656.11 nm.</a:t>
            </a:r>
            <a:r>
              <a:rPr lang="en-US" dirty="0"/>
              <a:t> 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FF24D58-C630-ADC7-54CE-E2FF12371D15}"/>
              </a:ext>
            </a:extLst>
          </p:cNvPr>
          <p:cNvSpPr txBox="1"/>
          <p:nvPr/>
        </p:nvSpPr>
        <p:spPr>
          <a:xfrm>
            <a:off x="369120" y="1100421"/>
            <a:ext cx="316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hu-H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UDMA:MMA-D mixture (3:1)</a:t>
            </a:r>
            <a:endParaRPr lang="en-US" dirty="0"/>
          </a:p>
        </p:txBody>
      </p:sp>
      <p:pic>
        <p:nvPicPr>
          <p:cNvPr id="17" name="Kép 9" descr="wigner logo OK 06.jpg">
            <a:extLst>
              <a:ext uri="{FF2B5EF4-FFF2-40B4-BE49-F238E27FC236}">
                <a16:creationId xmlns:a16="http://schemas.microsoft.com/office/drawing/2014/main" id="{8AA6316D-80D4-F5D5-B8A2-A98AC55A1E1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3918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um 5">
            <a:extLst>
              <a:ext uri="{FF2B5EF4-FFF2-40B4-BE49-F238E27FC236}">
                <a16:creationId xmlns:a16="http://schemas.microsoft.com/office/drawing/2014/main" id="{178FCF9F-EE6F-6D3E-C3E4-9CAD1F4475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607117"/>
              </p:ext>
            </p:extLst>
          </p:nvPr>
        </p:nvGraphicFramePr>
        <p:xfrm>
          <a:off x="4546470" y="1986369"/>
          <a:ext cx="4597713" cy="3249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Graph" r:id="rId3" imgW="4276800" imgH="3022200" progId="Origin50.Graph">
                  <p:embed/>
                </p:oleObj>
              </mc:Choice>
              <mc:Fallback>
                <p:oleObj name="Graph" r:id="rId3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46470" y="1986369"/>
                        <a:ext cx="4597713" cy="3249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um 1">
            <a:extLst>
              <a:ext uri="{FF2B5EF4-FFF2-40B4-BE49-F238E27FC236}">
                <a16:creationId xmlns:a16="http://schemas.microsoft.com/office/drawing/2014/main" id="{9EF5CD56-A0F2-74BF-D378-FB39F6A393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291887"/>
              </p:ext>
            </p:extLst>
          </p:nvPr>
        </p:nvGraphicFramePr>
        <p:xfrm>
          <a:off x="223323" y="1986369"/>
          <a:ext cx="4597714" cy="3249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Graph" r:id="rId5" imgW="4276800" imgH="3022200" progId="Origin50.Graph">
                  <p:embed/>
                </p:oleObj>
              </mc:Choice>
              <mc:Fallback>
                <p:oleObj name="Graph" r:id="rId5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323" y="1986369"/>
                        <a:ext cx="4597714" cy="3249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3DC08B9D-E21B-B8EB-6DA5-90291C395ED8}"/>
              </a:ext>
            </a:extLst>
          </p:cNvPr>
          <p:cNvSpPr txBox="1"/>
          <p:nvPr/>
        </p:nvSpPr>
        <p:spPr>
          <a:xfrm>
            <a:off x="1066391" y="1477140"/>
            <a:ext cx="16946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Single measurement</a:t>
            </a:r>
          </a:p>
          <a:p>
            <a:r>
              <a:rPr lang="en-US" sz="1100" dirty="0"/>
              <a:t>25 </a:t>
            </a:r>
            <a:r>
              <a:rPr lang="en-US" sz="1100" dirty="0" err="1"/>
              <a:t>mj</a:t>
            </a:r>
            <a:r>
              <a:rPr lang="en-US" sz="1100" dirty="0"/>
              <a:t>, </a:t>
            </a:r>
            <a:r>
              <a:rPr lang="en-US" sz="1100" dirty="0" err="1"/>
              <a:t>Ar</a:t>
            </a:r>
            <a:r>
              <a:rPr lang="en-US" sz="1100" dirty="0"/>
              <a:t> 2 mbar </a:t>
            </a:r>
            <a:r>
              <a:rPr lang="en-US" sz="1100" dirty="0" err="1"/>
              <a:t>τ</a:t>
            </a:r>
            <a:r>
              <a:rPr lang="en-US" sz="1100" baseline="-25000" dirty="0" err="1"/>
              <a:t>d</a:t>
            </a:r>
            <a:r>
              <a:rPr lang="en-US" sz="1100" dirty="0"/>
              <a:t>=0,9 µs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9FBF2C0-206B-CA08-8959-CE3C7DC3188C}"/>
              </a:ext>
            </a:extLst>
          </p:cNvPr>
          <p:cNvSpPr txBox="1"/>
          <p:nvPr/>
        </p:nvSpPr>
        <p:spPr>
          <a:xfrm>
            <a:off x="5535934" y="1555481"/>
            <a:ext cx="16946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Single measurement</a:t>
            </a:r>
          </a:p>
          <a:p>
            <a:r>
              <a:rPr lang="en-US" sz="1100" dirty="0"/>
              <a:t>25 </a:t>
            </a:r>
            <a:r>
              <a:rPr lang="en-US" sz="1100" dirty="0" err="1"/>
              <a:t>mj</a:t>
            </a:r>
            <a:r>
              <a:rPr lang="en-US" sz="1100" dirty="0"/>
              <a:t>, </a:t>
            </a:r>
            <a:r>
              <a:rPr lang="en-US" sz="1100" dirty="0" err="1"/>
              <a:t>Ar</a:t>
            </a:r>
            <a:r>
              <a:rPr lang="en-US" sz="1100" dirty="0"/>
              <a:t> 2 mbar </a:t>
            </a:r>
            <a:r>
              <a:rPr lang="en-US" sz="1100" dirty="0" err="1"/>
              <a:t>τ</a:t>
            </a:r>
            <a:r>
              <a:rPr lang="en-US" sz="1100" baseline="-25000" dirty="0" err="1"/>
              <a:t>d</a:t>
            </a:r>
            <a:r>
              <a:rPr lang="en-US" sz="1100" dirty="0"/>
              <a:t>=0,8 µs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AE783A5-511A-2DC1-1852-42E35AFD480C}"/>
              </a:ext>
            </a:extLst>
          </p:cNvPr>
          <p:cNvSpPr txBox="1"/>
          <p:nvPr/>
        </p:nvSpPr>
        <p:spPr>
          <a:xfrm>
            <a:off x="577060" y="252139"/>
            <a:ext cx="798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Measurements from</a:t>
            </a:r>
            <a:r>
              <a:rPr lang="hu-HU" sz="2400" dirty="0"/>
              <a:t> </a:t>
            </a:r>
            <a:r>
              <a:rPr lang="hu-HU" sz="2400" dirty="0" err="1"/>
              <a:t>bare</a:t>
            </a:r>
            <a:r>
              <a:rPr lang="hu-HU" sz="2400" dirty="0"/>
              <a:t> </a:t>
            </a:r>
            <a:r>
              <a:rPr lang="hu-HU" sz="2400" dirty="0" err="1"/>
              <a:t>polymers</a:t>
            </a:r>
            <a:r>
              <a:rPr lang="hu-HU" sz="2400" dirty="0"/>
              <a:t> and</a:t>
            </a:r>
            <a:r>
              <a:rPr lang="en-US" sz="2400" dirty="0"/>
              <a:t> </a:t>
            </a:r>
            <a:r>
              <a:rPr lang="en-US" sz="2400" dirty="0" err="1"/>
              <a:t>nanocoposite</a:t>
            </a:r>
            <a:r>
              <a:rPr lang="en-US" sz="2400" dirty="0"/>
              <a:t> samples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078F9BE2-951E-41FD-6853-5716D24AA77C}"/>
              </a:ext>
            </a:extLst>
          </p:cNvPr>
          <p:cNvSpPr/>
          <p:nvPr/>
        </p:nvSpPr>
        <p:spPr>
          <a:xfrm>
            <a:off x="300161" y="1107808"/>
            <a:ext cx="6302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hu-H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Nanocomposite: UDMA:TEGDMA mixture (3:1) + AU nanorods</a:t>
            </a:r>
            <a:endParaRPr lang="en-US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2174BD7-D148-7174-573C-A4A19FD78262}"/>
              </a:ext>
            </a:extLst>
          </p:cNvPr>
          <p:cNvSpPr txBox="1"/>
          <p:nvPr/>
        </p:nvSpPr>
        <p:spPr>
          <a:xfrm>
            <a:off x="300161" y="726140"/>
            <a:ext cx="222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Preliminary results</a:t>
            </a:r>
          </a:p>
        </p:txBody>
      </p:sp>
      <p:pic>
        <p:nvPicPr>
          <p:cNvPr id="11" name="Kép 9" descr="wigner logo OK 06.jpg">
            <a:extLst>
              <a:ext uri="{FF2B5EF4-FFF2-40B4-BE49-F238E27FC236}">
                <a16:creationId xmlns:a16="http://schemas.microsoft.com/office/drawing/2014/main" id="{47368B75-7F9C-0329-93AE-EB9B14F71B2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053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D40495B-7825-1BFA-49EE-1F24CBBE465D}"/>
              </a:ext>
            </a:extLst>
          </p:cNvPr>
          <p:cNvSpPr/>
          <p:nvPr/>
        </p:nvSpPr>
        <p:spPr>
          <a:xfrm>
            <a:off x="479456" y="776114"/>
            <a:ext cx="6302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Bare</a:t>
            </a:r>
            <a:r>
              <a:rPr lang="hu-HU" altLang="hu-H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altLang="hu-H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Polymer</a:t>
            </a:r>
            <a:r>
              <a:rPr lang="hu-HU" altLang="hu-H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altLang="hu-H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UDMA:TEGDMA mixture (3:1) </a:t>
            </a:r>
            <a:endParaRPr lang="hu-HU" altLang="hu-HU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hu-H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Nanocomposite: UDMA:TEGDMA mixture (3:1) + AU nanorods</a:t>
            </a:r>
            <a:endParaRPr lang="en-US" dirty="0"/>
          </a:p>
        </p:txBody>
      </p:sp>
      <p:graphicFrame>
        <p:nvGraphicFramePr>
          <p:cNvPr id="5" name="Objektum 4">
            <a:extLst>
              <a:ext uri="{FF2B5EF4-FFF2-40B4-BE49-F238E27FC236}">
                <a16:creationId xmlns:a16="http://schemas.microsoft.com/office/drawing/2014/main" id="{28243740-2714-C9D7-D977-F9814E8EDB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837686"/>
              </p:ext>
            </p:extLst>
          </p:nvPr>
        </p:nvGraphicFramePr>
        <p:xfrm>
          <a:off x="295275" y="1702548"/>
          <a:ext cx="4276725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Graph" r:id="rId3" imgW="4276800" imgH="3022200" progId="Origin50.Graph">
                  <p:embed/>
                </p:oleObj>
              </mc:Choice>
              <mc:Fallback>
                <p:oleObj name="Graph" r:id="rId3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275" y="1702548"/>
                        <a:ext cx="4276725" cy="302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um 5">
            <a:extLst>
              <a:ext uri="{FF2B5EF4-FFF2-40B4-BE49-F238E27FC236}">
                <a16:creationId xmlns:a16="http://schemas.microsoft.com/office/drawing/2014/main" id="{F78F4348-218C-250D-D160-78E63917CE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321367"/>
              </p:ext>
            </p:extLst>
          </p:nvPr>
        </p:nvGraphicFramePr>
        <p:xfrm>
          <a:off x="4643716" y="1702548"/>
          <a:ext cx="4276725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Graph" r:id="rId5" imgW="4276800" imgH="3022200" progId="Origin50.Graph">
                  <p:embed/>
                </p:oleObj>
              </mc:Choice>
              <mc:Fallback>
                <p:oleObj name="Graph" r:id="rId5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3716" y="1702548"/>
                        <a:ext cx="4276725" cy="302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Kép 9" descr="wigner logo OK 06.jpg">
            <a:extLst>
              <a:ext uri="{FF2B5EF4-FFF2-40B4-BE49-F238E27FC236}">
                <a16:creationId xmlns:a16="http://schemas.microsoft.com/office/drawing/2014/main" id="{06DC3884-943A-E8AA-D605-5C3926DC2E0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5700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4B45067E-BCB8-01AB-F019-839274E491C2}"/>
              </a:ext>
            </a:extLst>
          </p:cNvPr>
          <p:cNvSpPr txBox="1"/>
          <p:nvPr/>
        </p:nvSpPr>
        <p:spPr>
          <a:xfrm>
            <a:off x="3588077" y="349623"/>
            <a:ext cx="1967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Summary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F171333-1E04-5ABF-8E64-99D1CD82C7C9}"/>
              </a:ext>
            </a:extLst>
          </p:cNvPr>
          <p:cNvSpPr txBox="1"/>
          <p:nvPr/>
        </p:nvSpPr>
        <p:spPr>
          <a:xfrm>
            <a:off x="184932" y="1819836"/>
            <a:ext cx="877413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LIBS experiment from deuterated polymer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can detect deuterium with LIBS method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Measurements from nanocoposite targets (UDMA:TEGDMA mixture (3:1) + AU nanorods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Deuterium signal also present in this type of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Possible explanation: deuterium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Next step: incrising the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449E1DB-16D6-D232-16EB-4499F809866D}"/>
              </a:ext>
            </a:extLst>
          </p:cNvPr>
          <p:cNvSpPr txBox="1"/>
          <p:nvPr/>
        </p:nvSpPr>
        <p:spPr>
          <a:xfrm>
            <a:off x="2025852" y="5475263"/>
            <a:ext cx="50922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Thank you for your attention!</a:t>
            </a:r>
            <a:endParaRPr lang="en-US" sz="3200">
              <a:latin typeface="Calibri" pitchFamily="34" charset="0"/>
            </a:endParaRPr>
          </a:p>
          <a:p>
            <a:endParaRPr lang="en-US"/>
          </a:p>
        </p:txBody>
      </p:sp>
      <p:pic>
        <p:nvPicPr>
          <p:cNvPr id="7" name="Kép 9" descr="wigner logo OK 06.jpg">
            <a:extLst>
              <a:ext uri="{FF2B5EF4-FFF2-40B4-BE49-F238E27FC236}">
                <a16:creationId xmlns:a16="http://schemas.microsoft.com/office/drawing/2014/main" id="{11F2CCBE-1809-99F7-2789-E964A0C429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2861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339794" y="837542"/>
            <a:ext cx="8666347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Norbert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Tamás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László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Csernai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Miklós Veres, Márk </a:t>
            </a: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ladi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Miklós Kedves, </a:t>
            </a:r>
            <a:r>
              <a:rPr lang="hu-HU" sz="2400" dirty="0" err="1">
                <a:solidFill>
                  <a:prstClr val="black"/>
                </a:solidFill>
                <a:latin typeface="Calibri" panose="020F0502020204030204"/>
              </a:rPr>
              <a:t>Archana</a:t>
            </a: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u-HU" sz="2400" dirty="0" err="1">
                <a:solidFill>
                  <a:prstClr val="black"/>
                </a:solidFill>
                <a:latin typeface="Calibri" panose="020F0502020204030204"/>
              </a:rPr>
              <a:t>Kumári</a:t>
            </a: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, Judit Kámán, István Rigó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39794" y="1679390"/>
            <a:ext cx="90429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Wigner Research Centre for Physics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Kép 9" descr="wigner logo OK 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7006" y="1472284"/>
            <a:ext cx="586994" cy="159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9A00766-9409-2B71-B78A-B87844CAB522}"/>
              </a:ext>
            </a:extLst>
          </p:cNvPr>
          <p:cNvSpPr txBox="1"/>
          <p:nvPr/>
        </p:nvSpPr>
        <p:spPr>
          <a:xfrm>
            <a:off x="283358" y="3502022"/>
            <a:ext cx="47361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Department</a:t>
            </a:r>
            <a:r>
              <a:rPr lang="hu-HU" sz="2000" dirty="0"/>
              <a:t> of Electronics </a:t>
            </a:r>
            <a:r>
              <a:rPr lang="hu-HU" sz="2000" dirty="0" err="1"/>
              <a:t>Technology</a:t>
            </a:r>
            <a:r>
              <a:rPr lang="hu-HU" sz="2000" dirty="0"/>
              <a:t>, BME</a:t>
            </a:r>
            <a:br>
              <a:rPr lang="hu-HU" dirty="0"/>
            </a:br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AEFD7AA-BA17-FEFE-F401-B15618479644}"/>
              </a:ext>
            </a:extLst>
          </p:cNvPr>
          <p:cNvSpPr txBox="1"/>
          <p:nvPr/>
        </p:nvSpPr>
        <p:spPr>
          <a:xfrm>
            <a:off x="311576" y="3060301"/>
            <a:ext cx="4022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Attila </a:t>
            </a:r>
            <a:r>
              <a:rPr lang="hu-HU" sz="2400" dirty="0" err="1"/>
              <a:t>Bonyár</a:t>
            </a:r>
            <a:r>
              <a:rPr lang="hu-HU" sz="2400" dirty="0"/>
              <a:t>, Alexandra Borók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B8AE5D0-E4F2-BF74-D9B1-83BA4E134848}"/>
              </a:ext>
            </a:extLst>
          </p:cNvPr>
          <p:cNvSpPr txBox="1"/>
          <p:nvPr/>
        </p:nvSpPr>
        <p:spPr>
          <a:xfrm>
            <a:off x="353258" y="4642685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Gábor </a:t>
            </a:r>
            <a:r>
              <a:rPr lang="hu-HU" sz="2400" dirty="0" err="1"/>
              <a:t>Galbács</a:t>
            </a:r>
            <a:endParaRPr lang="hu-HU" sz="24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7ABB328-6A12-AFA3-A52E-DFA7A3FCB3F7}"/>
              </a:ext>
            </a:extLst>
          </p:cNvPr>
          <p:cNvSpPr txBox="1"/>
          <p:nvPr/>
        </p:nvSpPr>
        <p:spPr>
          <a:xfrm>
            <a:off x="311576" y="5110325"/>
            <a:ext cx="5489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/>
              </a:rPr>
              <a:t>Department of Inorganic and Analytical Chemistry</a:t>
            </a:r>
            <a:r>
              <a:rPr lang="hu-HU" sz="2000" dirty="0">
                <a:effectLst/>
              </a:rPr>
              <a:t>, </a:t>
            </a:r>
          </a:p>
          <a:p>
            <a:r>
              <a:rPr lang="hu-HU" sz="2000" dirty="0">
                <a:effectLst/>
              </a:rPr>
              <a:t>University of Szeged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184106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08CD53-E8F9-BCC8-ECE8-AAB8A3AC9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2E6728-820C-AFBC-E8B0-E96350C9F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006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D0CCD2-7F11-E484-A6C1-01528524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8E3412-171D-9817-F4AB-3733E1B4A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7212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8DDFC9B4-924E-9CD6-7CDA-37C8D6F4A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1" y="2778614"/>
            <a:ext cx="3800967" cy="282116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DDC0517-B37A-31C1-BD19-603124524AA4}"/>
              </a:ext>
            </a:extLst>
          </p:cNvPr>
          <p:cNvSpPr txBox="1"/>
          <p:nvPr/>
        </p:nvSpPr>
        <p:spPr>
          <a:xfrm>
            <a:off x="1102524" y="385482"/>
            <a:ext cx="5966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Laser Induced Breakdown Spectroscopy (LIBS)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8AC0AC2-32D1-FB56-ED76-8F2EBD545387}"/>
              </a:ext>
            </a:extLst>
          </p:cNvPr>
          <p:cNvSpPr txBox="1"/>
          <p:nvPr/>
        </p:nvSpPr>
        <p:spPr>
          <a:xfrm>
            <a:off x="377463" y="1228661"/>
            <a:ext cx="8186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LIBS: is a chemical analysis technology that uses a short (fs- ns) laser pulse </a:t>
            </a:r>
          </a:p>
          <a:p>
            <a:r>
              <a:rPr lang="en-US"/>
              <a:t>to create a micro-plasma on the sample and  based on atomic emission spectroscopy </a:t>
            </a:r>
          </a:p>
          <a:p>
            <a:r>
              <a:rPr lang="en-US"/>
              <a:t>to measure elemental composition. 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070FA0A-581A-27AD-9157-03B1FF8ED326}"/>
              </a:ext>
            </a:extLst>
          </p:cNvPr>
          <p:cNvSpPr txBox="1"/>
          <p:nvPr/>
        </p:nvSpPr>
        <p:spPr>
          <a:xfrm>
            <a:off x="4240507" y="3236460"/>
            <a:ext cx="48899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Sample preparation-free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can be used on any material, whether solid, </a:t>
            </a:r>
          </a:p>
          <a:p>
            <a:r>
              <a:rPr lang="en-US" dirty="0"/>
              <a:t>      liquid, or gas, foil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Broad elemental coverage, including lighter </a:t>
            </a:r>
          </a:p>
          <a:p>
            <a:r>
              <a:rPr lang="en-US" dirty="0"/>
              <a:t>     elements, such as H, He Li, C, N, O, Na, and Mg</a:t>
            </a:r>
            <a:r>
              <a:rPr lang="hu-HU" dirty="0"/>
              <a:t>,</a:t>
            </a:r>
          </a:p>
          <a:p>
            <a:r>
              <a:rPr lang="hu-HU" dirty="0"/>
              <a:t>      and </a:t>
            </a:r>
            <a:r>
              <a:rPr lang="hu-HU" dirty="0" err="1"/>
              <a:t>heavy</a:t>
            </a:r>
            <a:r>
              <a:rPr lang="hu-HU" dirty="0"/>
              <a:t> </a:t>
            </a:r>
            <a:r>
              <a:rPr lang="hu-HU" dirty="0" err="1"/>
              <a:t>metallic</a:t>
            </a:r>
            <a:r>
              <a:rPr lang="hu-HU" dirty="0"/>
              <a:t> </a:t>
            </a:r>
            <a:r>
              <a:rPr lang="hu-HU" dirty="0" err="1"/>
              <a:t>elements</a:t>
            </a:r>
            <a:r>
              <a:rPr lang="en-US" dirty="0"/>
              <a:t> </a:t>
            </a:r>
            <a:r>
              <a:rPr lang="hu-HU" dirty="0" err="1"/>
              <a:t>too</a:t>
            </a:r>
            <a:endParaRPr lang="en-US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E6CF653-D0F5-6F3F-1D9A-3DF20F68BF58}"/>
              </a:ext>
            </a:extLst>
          </p:cNvPr>
          <p:cNvSpPr txBox="1"/>
          <p:nvPr/>
        </p:nvSpPr>
        <p:spPr>
          <a:xfrm>
            <a:off x="374411" y="5599776"/>
            <a:ext cx="3239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https://appliedspectra.com/technology/libs.html</a:t>
            </a:r>
          </a:p>
        </p:txBody>
      </p:sp>
      <p:pic>
        <p:nvPicPr>
          <p:cNvPr id="9" name="Kép 9" descr="wigner logo OK 06.jpg">
            <a:extLst>
              <a:ext uri="{FF2B5EF4-FFF2-40B4-BE49-F238E27FC236}">
                <a16:creationId xmlns:a16="http://schemas.microsoft.com/office/drawing/2014/main" id="{FFFB3F86-3DB7-E2C0-D544-AC2B8933F8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1145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D02B93FE-7CF0-5138-6C85-76BEEBAA2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3909"/>
              </p:ext>
            </p:extLst>
          </p:nvPr>
        </p:nvGraphicFramePr>
        <p:xfrm>
          <a:off x="393620" y="1198754"/>
          <a:ext cx="2619655" cy="182880"/>
        </p:xfrm>
        <a:graphic>
          <a:graphicData uri="http://schemas.openxmlformats.org/drawingml/2006/table">
            <a:tbl>
              <a:tblPr/>
              <a:tblGrid>
                <a:gridCol w="1354497">
                  <a:extLst>
                    <a:ext uri="{9D8B030D-6E8A-4147-A177-3AD203B41FA5}">
                      <a16:colId xmlns:a16="http://schemas.microsoft.com/office/drawing/2014/main" val="768472224"/>
                    </a:ext>
                  </a:extLst>
                </a:gridCol>
                <a:gridCol w="1265158">
                  <a:extLst>
                    <a:ext uri="{9D8B030D-6E8A-4147-A177-3AD203B41FA5}">
                      <a16:colId xmlns:a16="http://schemas.microsoft.com/office/drawing/2014/main" val="4201234620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rtl="0" fontAlgn="b"/>
                      <a:r>
                        <a:rPr lang="hu-HU" sz="1200" dirty="0">
                          <a:effectLst/>
                        </a:rPr>
                        <a:t>1.9x10</a:t>
                      </a:r>
                      <a:r>
                        <a:rPr lang="hu-HU" sz="1200" baseline="30000" dirty="0">
                          <a:effectLst/>
                        </a:rPr>
                        <a:t>12</a:t>
                      </a:r>
                      <a:r>
                        <a:rPr lang="hu-HU" sz="1200" dirty="0">
                          <a:effectLst/>
                        </a:rPr>
                        <a:t> pice/ml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u-HU" sz="1200" dirty="0">
                          <a:effectLst/>
                        </a:rPr>
                        <a:t>0.1236 m/m%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148770"/>
                  </a:ext>
                </a:extLst>
              </a:tr>
            </a:tbl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0AC0F600-79CF-8194-BE91-073C1CD7B45E}"/>
              </a:ext>
            </a:extLst>
          </p:cNvPr>
          <p:cNvSpPr txBox="1"/>
          <p:nvPr/>
        </p:nvSpPr>
        <p:spPr>
          <a:xfrm>
            <a:off x="1134196" y="863500"/>
            <a:ext cx="992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Concetration</a:t>
            </a:r>
          </a:p>
        </p:txBody>
      </p:sp>
    </p:spTree>
    <p:extLst>
      <p:ext uri="{BB962C8B-B14F-4D97-AF65-F5344CB8AC3E}">
        <p14:creationId xmlns:p14="http://schemas.microsoft.com/office/powerpoint/2010/main" val="718550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380C13AB-B54E-16CF-DF89-6639037D561A}"/>
              </a:ext>
            </a:extLst>
          </p:cNvPr>
          <p:cNvSpPr txBox="1"/>
          <p:nvPr/>
        </p:nvSpPr>
        <p:spPr>
          <a:xfrm>
            <a:off x="270913" y="536543"/>
            <a:ext cx="845141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Field of applications: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AdvP44239E"/>
              </a:rPr>
              <a:t>Food science application: </a:t>
            </a:r>
            <a:r>
              <a:rPr lang="en-US" sz="1600" b="0" i="0" u="none" strike="noStrike" baseline="0" dirty="0">
                <a:latin typeface="AdvP7C2E"/>
              </a:rPr>
              <a:t>Measurement essential (Mg, Ca, and K) and</a:t>
            </a:r>
          </a:p>
          <a:p>
            <a:pPr algn="l"/>
            <a:r>
              <a:rPr lang="en-US" sz="1600" dirty="0">
                <a:latin typeface="AdvP7C2E"/>
              </a:rPr>
              <a:t>     </a:t>
            </a:r>
            <a:r>
              <a:rPr lang="en-US" sz="1600" b="0" i="0" u="none" strike="noStrike" baseline="0" dirty="0">
                <a:latin typeface="AdvP7C2E"/>
              </a:rPr>
              <a:t>toxic elements (Pb, Hg, St, Mn)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dvP44239E"/>
              </a:rPr>
              <a:t>S</a:t>
            </a:r>
            <a:r>
              <a:rPr lang="en-US" sz="1600" b="0" i="0" u="none" strike="noStrike" baseline="0" dirty="0">
                <a:latin typeface="AdvP44239E"/>
              </a:rPr>
              <a:t>tudy of geological samples: </a:t>
            </a:r>
            <a:r>
              <a:rPr lang="en-US" sz="1600" dirty="0">
                <a:latin typeface="AdvP7C2E"/>
              </a:rPr>
              <a:t>i</a:t>
            </a:r>
            <a:r>
              <a:rPr lang="en-US" sz="1600" b="0" i="0" u="none" strike="noStrike" baseline="0" dirty="0">
                <a:latin typeface="AdvP7C2E"/>
              </a:rPr>
              <a:t>dentification</a:t>
            </a:r>
            <a:r>
              <a:rPr lang="en-US" sz="1600" dirty="0">
                <a:latin typeface="AdvP7C2E"/>
              </a:rPr>
              <a:t> </a:t>
            </a:r>
            <a:r>
              <a:rPr lang="en-US" sz="1600" b="0" i="0" u="none" strike="noStrike" baseline="0" dirty="0">
                <a:latin typeface="AdvP7C2E"/>
              </a:rPr>
              <a:t>of minerals</a:t>
            </a:r>
            <a:r>
              <a:rPr lang="en-US" sz="1600" dirty="0"/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Investigation of biological samples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Pollution Monitoring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Industrial application: in chemical industry material identification during manufacturing </a:t>
            </a:r>
          </a:p>
          <a:p>
            <a:pPr algn="l"/>
            <a:r>
              <a:rPr lang="en-US" sz="1600" dirty="0"/>
              <a:t>      processes, in </a:t>
            </a:r>
            <a:r>
              <a:rPr lang="en-US" sz="1600" dirty="0" err="1"/>
              <a:t>semicunductor</a:t>
            </a:r>
            <a:r>
              <a:rPr lang="en-US" sz="1600" dirty="0"/>
              <a:t> industry  used in semiconductor wafer and coating </a:t>
            </a:r>
          </a:p>
          <a:p>
            <a:pPr algn="l"/>
            <a:r>
              <a:rPr lang="hu-HU" sz="1600" dirty="0"/>
              <a:t>      </a:t>
            </a:r>
            <a:r>
              <a:rPr lang="en-US" sz="1600" dirty="0"/>
              <a:t>characterization and for quality control.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most appropriate applications of LIBS are in the nuclear and chemical industry, </a:t>
            </a:r>
          </a:p>
          <a:p>
            <a:r>
              <a:rPr lang="en-US" sz="1600" dirty="0"/>
              <a:t>     where quantitative or qualitative remote analysis, without any physical contact with the sample, </a:t>
            </a:r>
          </a:p>
          <a:p>
            <a:r>
              <a:rPr lang="en-US" sz="1600" dirty="0"/>
              <a:t>     is preferred. </a:t>
            </a: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Further perspective in space  exploration (for example</a:t>
            </a:r>
            <a:r>
              <a:rPr lang="hu-HU" sz="1600" dirty="0"/>
              <a:t> </a:t>
            </a:r>
            <a:r>
              <a:rPr lang="hu-HU" sz="1600" dirty="0" err="1"/>
              <a:t>on</a:t>
            </a:r>
            <a:r>
              <a:rPr lang="en-US" sz="1600" dirty="0"/>
              <a:t> Mars rover)  </a:t>
            </a:r>
          </a:p>
          <a:p>
            <a:endParaRPr lang="en-US" sz="1600" dirty="0"/>
          </a:p>
          <a:p>
            <a:pPr algn="l"/>
            <a:endParaRPr lang="en-US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DAA28D4B-47BA-2B94-9B14-0BE71E85B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160" y="4231926"/>
            <a:ext cx="5126557" cy="250354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70403B9-C6C5-DEFC-97B1-DA14C8AC4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1" y="4259151"/>
            <a:ext cx="3205703" cy="2131359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ED674F5-02A1-E428-910A-C75B9887B52F}"/>
              </a:ext>
            </a:extLst>
          </p:cNvPr>
          <p:cNvSpPr txBox="1"/>
          <p:nvPr/>
        </p:nvSpPr>
        <p:spPr>
          <a:xfrm>
            <a:off x="3176882" y="122533"/>
            <a:ext cx="2779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Applications</a:t>
            </a:r>
            <a:r>
              <a:rPr lang="en-US" sz="2800" dirty="0"/>
              <a:t> of LIBS</a:t>
            </a:r>
          </a:p>
        </p:txBody>
      </p:sp>
      <p:pic>
        <p:nvPicPr>
          <p:cNvPr id="6" name="Kép 9" descr="wigner logo OK 06.jpg">
            <a:extLst>
              <a:ext uri="{FF2B5EF4-FFF2-40B4-BE49-F238E27FC236}">
                <a16:creationId xmlns:a16="http://schemas.microsoft.com/office/drawing/2014/main" id="{1F02CC0B-5E70-2C95-358B-6BA9B9C073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0051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3E8A062D-5CCD-76E9-BBF9-838B76BF8EF3}"/>
              </a:ext>
            </a:extLst>
          </p:cNvPr>
          <p:cNvSpPr txBox="1"/>
          <p:nvPr/>
        </p:nvSpPr>
        <p:spPr>
          <a:xfrm>
            <a:off x="2486740" y="96520"/>
            <a:ext cx="4646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Applied laser systems</a:t>
            </a:r>
            <a:r>
              <a:rPr lang="hu-HU" sz="2800" dirty="0"/>
              <a:t> </a:t>
            </a:r>
            <a:r>
              <a:rPr lang="hu-HU" sz="2800" dirty="0" err="1"/>
              <a:t>for</a:t>
            </a:r>
            <a:r>
              <a:rPr lang="hu-HU" sz="2800" dirty="0"/>
              <a:t> LIBS</a:t>
            </a:r>
            <a:r>
              <a:rPr lang="en-US" sz="2400" dirty="0"/>
              <a:t>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1C5BF54-5B66-8D04-B282-C9B8074EBFB9}"/>
              </a:ext>
            </a:extLst>
          </p:cNvPr>
          <p:cNvSpPr txBox="1"/>
          <p:nvPr/>
        </p:nvSpPr>
        <p:spPr>
          <a:xfrm>
            <a:off x="348960" y="599554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ns pulsed laser: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61E8C4D-342D-756C-734C-5FB4D10852FF}"/>
              </a:ext>
            </a:extLst>
          </p:cNvPr>
          <p:cNvSpPr txBox="1"/>
          <p:nvPr/>
        </p:nvSpPr>
        <p:spPr>
          <a:xfrm>
            <a:off x="315719" y="3198167"/>
            <a:ext cx="2044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fs pulsed laser: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77BE850-45D8-2CC3-07CC-086C21DA0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23" y="1166642"/>
            <a:ext cx="3682801" cy="216519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6E730194-7149-591B-7D8F-D612EB535BCC}"/>
              </a:ext>
            </a:extLst>
          </p:cNvPr>
          <p:cNvSpPr txBox="1"/>
          <p:nvPr/>
        </p:nvSpPr>
        <p:spPr>
          <a:xfrm>
            <a:off x="279425" y="1054928"/>
            <a:ext cx="54164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n-US" dirty="0" err="1"/>
              <a:t>Nd:YAG</a:t>
            </a:r>
            <a:r>
              <a:rPr lang="en-US" dirty="0"/>
              <a:t> Laser System: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vP7C2E"/>
              </a:rPr>
              <a:t>wavelength:</a:t>
            </a:r>
            <a:r>
              <a:rPr lang="en-US" sz="1800" b="0" i="0" u="none" strike="noStrike" baseline="0" dirty="0">
                <a:latin typeface="AdvP7C2E"/>
              </a:rPr>
              <a:t> 1064 nm, 532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P7C2E"/>
              </a:rPr>
              <a:t>pulse duration: 5</a:t>
            </a:r>
            <a:r>
              <a:rPr lang="en-US" sz="1800" b="0" i="0" u="none" strike="noStrike" baseline="0" dirty="0">
                <a:latin typeface="AdvTT5843c571+20"/>
              </a:rPr>
              <a:t>–</a:t>
            </a:r>
            <a:r>
              <a:rPr lang="en-US" sz="1800" b="0" i="0" u="none" strike="noStrike" baseline="0" dirty="0">
                <a:latin typeface="AdvP7C2E"/>
              </a:rPr>
              <a:t>10 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P7C2E"/>
              </a:rPr>
              <a:t>typ</a:t>
            </a:r>
            <a:r>
              <a:rPr lang="en-US" dirty="0">
                <a:latin typeface="AdvP7C2E"/>
              </a:rPr>
              <a:t>ical pulse energy: 10-300 </a:t>
            </a:r>
            <a:r>
              <a:rPr lang="en-US" dirty="0" err="1">
                <a:latin typeface="AdvP7C2E"/>
              </a:rPr>
              <a:t>mJ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AA83F8E7-9FB3-711A-BFF1-4DB76F4ECE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57483" y="3870051"/>
            <a:ext cx="3568065" cy="23785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43F0617-6BCC-9534-AE53-75FB659E3AEE}"/>
              </a:ext>
            </a:extLst>
          </p:cNvPr>
          <p:cNvSpPr txBox="1"/>
          <p:nvPr/>
        </p:nvSpPr>
        <p:spPr>
          <a:xfrm>
            <a:off x="348649" y="2249242"/>
            <a:ext cx="2575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dvP7C2E"/>
              </a:rPr>
              <a:t>-T</a:t>
            </a:r>
            <a:r>
              <a:rPr lang="en-US" sz="1800" b="0" i="0" u="none" strike="noStrike" baseline="0" dirty="0">
                <a:latin typeface="AdvP7C2E"/>
              </a:rPr>
              <a:t>he ruby laser: </a:t>
            </a:r>
            <a:endParaRPr lang="en-US" dirty="0">
              <a:latin typeface="AdvP7C2E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dvP7C2E"/>
              </a:rPr>
              <a:t>wavelength:</a:t>
            </a:r>
            <a:r>
              <a:rPr lang="en-US" sz="1800" b="0" i="0" u="none" strike="noStrike" baseline="0" dirty="0">
                <a:latin typeface="AdvP7C2E"/>
              </a:rPr>
              <a:t> 693 nm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P7C2E"/>
              </a:rPr>
              <a:t>pulse duration: 20 ns;</a:t>
            </a:r>
            <a:endParaRPr lang="en-US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0F76F25-5C8B-DD9E-7B83-6268B37119DF}"/>
              </a:ext>
            </a:extLst>
          </p:cNvPr>
          <p:cNvSpPr txBox="1"/>
          <p:nvPr/>
        </p:nvSpPr>
        <p:spPr>
          <a:xfrm>
            <a:off x="279424" y="5206474"/>
            <a:ext cx="50074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OT999035f4"/>
              </a:rPr>
              <a:t>low ablation threshold,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OT999035f4"/>
              </a:rPr>
              <a:t>improved spatial resolution for 3D mapping</a:t>
            </a:r>
          </a:p>
          <a:p>
            <a:pPr algn="l"/>
            <a:r>
              <a:rPr lang="hu-HU" sz="1800" b="0" i="0" u="none" strike="noStrike" baseline="0" dirty="0">
                <a:latin typeface="AdvOT999035f4"/>
              </a:rPr>
              <a:t>      </a:t>
            </a:r>
            <a:r>
              <a:rPr lang="en-US" sz="1800" b="0" i="0" u="none" strike="noStrike" baseline="0" dirty="0">
                <a:latin typeface="AdvOT999035f4"/>
              </a:rPr>
              <a:t>applications, </a:t>
            </a:r>
            <a:endParaRPr lang="hu-HU" sz="1800" b="0" i="0" u="none" strike="noStrike" baseline="0" dirty="0">
              <a:latin typeface="AdvOT999035f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OT999035f4"/>
              </a:rPr>
              <a:t>small ablated mass, and reduced sample damage</a:t>
            </a:r>
            <a:endParaRPr lang="en-US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E973893-F91C-DE7D-1FE2-1BA106D8F420}"/>
              </a:ext>
            </a:extLst>
          </p:cNvPr>
          <p:cNvSpPr txBox="1"/>
          <p:nvPr/>
        </p:nvSpPr>
        <p:spPr>
          <a:xfrm>
            <a:off x="226442" y="3587079"/>
            <a:ext cx="43741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b="0" i="0" u="none" strike="noStrike" baseline="0" dirty="0" err="1">
                <a:latin typeface="AdvOT999035f4"/>
              </a:rPr>
              <a:t>Ti:Sapphire</a:t>
            </a:r>
            <a:r>
              <a:rPr lang="en-US" sz="1800" b="0" i="0" u="none" strike="noStrike" baseline="0" dirty="0">
                <a:latin typeface="AdvOT999035f4"/>
              </a:rPr>
              <a:t> chirped-pulse ampli</a:t>
            </a:r>
            <a:r>
              <a:rPr lang="en-US" dirty="0">
                <a:latin typeface="AdvOT999035f4+e1"/>
              </a:rPr>
              <a:t>fier (CPA)</a:t>
            </a:r>
            <a:r>
              <a:rPr lang="hu-HU" dirty="0">
                <a:latin typeface="AdvOT999035f4+e1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vP7C2E"/>
              </a:rPr>
              <a:t>wavelength:</a:t>
            </a:r>
            <a:r>
              <a:rPr lang="en-US" sz="1800" b="0" i="0" u="none" strike="noStrike" baseline="0" dirty="0">
                <a:latin typeface="AdvP7C2E"/>
              </a:rPr>
              <a:t> </a:t>
            </a:r>
            <a:r>
              <a:rPr lang="hu-HU" sz="1800" b="0" i="0" u="none" strike="noStrike" baseline="0" dirty="0">
                <a:latin typeface="AdvP7C2E"/>
              </a:rPr>
              <a:t>800</a:t>
            </a:r>
            <a:r>
              <a:rPr lang="en-US" sz="1800" b="0" i="0" u="none" strike="noStrike" baseline="0" dirty="0">
                <a:latin typeface="AdvP7C2E"/>
              </a:rPr>
              <a:t>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P7C2E"/>
              </a:rPr>
              <a:t>pulse duration: </a:t>
            </a:r>
            <a:r>
              <a:rPr lang="hu-HU" sz="1800" b="0" i="0" u="none" strike="noStrike" baseline="0" dirty="0">
                <a:latin typeface="AdvP7C2E"/>
              </a:rPr>
              <a:t>30</a:t>
            </a:r>
            <a:r>
              <a:rPr lang="en-US" sz="1800" b="0" i="0" u="none" strike="noStrike" baseline="0" dirty="0">
                <a:latin typeface="AdvTT5843c571+20"/>
              </a:rPr>
              <a:t>–</a:t>
            </a:r>
            <a:r>
              <a:rPr lang="en-US" sz="1800" b="0" i="0" u="none" strike="noStrike" baseline="0" dirty="0">
                <a:latin typeface="AdvP7C2E"/>
              </a:rPr>
              <a:t>10</a:t>
            </a:r>
            <a:r>
              <a:rPr lang="hu-HU" sz="1800" b="0" i="0" u="none" strike="noStrike" baseline="0" dirty="0">
                <a:latin typeface="AdvP7C2E"/>
              </a:rPr>
              <a:t>0</a:t>
            </a:r>
            <a:r>
              <a:rPr lang="en-US" sz="1800" b="0" i="0" u="none" strike="noStrike" baseline="0" dirty="0">
                <a:latin typeface="AdvP7C2E"/>
              </a:rPr>
              <a:t> </a:t>
            </a:r>
            <a:r>
              <a:rPr lang="hu-HU" dirty="0">
                <a:latin typeface="AdvP7C2E"/>
              </a:rPr>
              <a:t>f</a:t>
            </a:r>
            <a:r>
              <a:rPr lang="en-US" sz="1800" b="0" i="0" u="none" strike="noStrike" baseline="0" dirty="0">
                <a:latin typeface="AdvP7C2E"/>
              </a:rPr>
              <a:t>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P7C2E"/>
              </a:rPr>
              <a:t>typ</a:t>
            </a:r>
            <a:r>
              <a:rPr lang="en-US" dirty="0">
                <a:latin typeface="AdvP7C2E"/>
              </a:rPr>
              <a:t>ical pulse energy: 10-</a:t>
            </a:r>
            <a:r>
              <a:rPr lang="hu-HU" dirty="0">
                <a:latin typeface="AdvP7C2E"/>
              </a:rPr>
              <a:t>50</a:t>
            </a:r>
            <a:r>
              <a:rPr lang="en-US" dirty="0">
                <a:latin typeface="AdvP7C2E"/>
              </a:rPr>
              <a:t> </a:t>
            </a:r>
            <a:r>
              <a:rPr lang="en-US" dirty="0" err="1">
                <a:latin typeface="AdvP7C2E"/>
              </a:rPr>
              <a:t>mJ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DFFEEE6-CE4F-CDFC-F8BC-02AC9691B512}"/>
              </a:ext>
            </a:extLst>
          </p:cNvPr>
          <p:cNvSpPr txBox="1"/>
          <p:nvPr/>
        </p:nvSpPr>
        <p:spPr>
          <a:xfrm>
            <a:off x="279424" y="4828499"/>
            <a:ext cx="2904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Advantages of fs</a:t>
            </a:r>
            <a:r>
              <a:rPr lang="hu-HU" sz="2400" dirty="0"/>
              <a:t>-</a:t>
            </a:r>
            <a:r>
              <a:rPr lang="en-US" sz="2400" dirty="0"/>
              <a:t>LIBS</a:t>
            </a:r>
            <a:r>
              <a:rPr lang="hu-HU" dirty="0"/>
              <a:t>:</a:t>
            </a:r>
            <a:endParaRPr lang="en-US" dirty="0"/>
          </a:p>
        </p:txBody>
      </p:sp>
      <p:pic>
        <p:nvPicPr>
          <p:cNvPr id="16" name="Kép 9" descr="wigner logo OK 06.jpg">
            <a:extLst>
              <a:ext uri="{FF2B5EF4-FFF2-40B4-BE49-F238E27FC236}">
                <a16:creationId xmlns:a16="http://schemas.microsoft.com/office/drawing/2014/main" id="{D5DA88DF-1F68-FD28-A780-3AABA07048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841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E2B7ABAF-B512-A688-22CE-B99355D4F5C8}"/>
              </a:ext>
            </a:extLst>
          </p:cNvPr>
          <p:cNvSpPr txBox="1"/>
          <p:nvPr/>
        </p:nvSpPr>
        <p:spPr>
          <a:xfrm>
            <a:off x="3081752" y="185146"/>
            <a:ext cx="2980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Laser Ablation Process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3F1E374-F0F1-2AC4-5FE4-88467001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454" y="1524374"/>
            <a:ext cx="6952990" cy="4510562"/>
          </a:xfrm>
          <a:prstGeom prst="rect">
            <a:avLst/>
          </a:prstGeom>
        </p:spPr>
      </p:pic>
      <p:sp>
        <p:nvSpPr>
          <p:cNvPr id="8" name="Jobb oldali kapcsos zárójel 7">
            <a:extLst>
              <a:ext uri="{FF2B5EF4-FFF2-40B4-BE49-F238E27FC236}">
                <a16:creationId xmlns:a16="http://schemas.microsoft.com/office/drawing/2014/main" id="{ECDB0F33-61A5-004F-8A7D-2AB24FDDD73A}"/>
              </a:ext>
            </a:extLst>
          </p:cNvPr>
          <p:cNvSpPr/>
          <p:nvPr/>
        </p:nvSpPr>
        <p:spPr>
          <a:xfrm>
            <a:off x="6540239" y="1426043"/>
            <a:ext cx="210654" cy="27662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ABB0C16B-4C41-AF3E-DD58-30973D2E5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47" y="1745285"/>
            <a:ext cx="2401053" cy="1830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912D9140-591B-8CB4-918E-649A6729300D}"/>
                  </a:ext>
                </a:extLst>
              </p:cNvPr>
              <p:cNvSpPr txBox="1"/>
              <p:nvPr/>
            </p:nvSpPr>
            <p:spPr>
              <a:xfrm>
                <a:off x="7672101" y="1921388"/>
                <a:ext cx="11714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=0.3 </m:t>
                      </m:r>
                      <m:r>
                        <a:rPr lang="en-GB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1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912D9140-591B-8CB4-918E-649A67293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101" y="1921388"/>
                <a:ext cx="1171404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zövegdoboz 17">
            <a:extLst>
              <a:ext uri="{FF2B5EF4-FFF2-40B4-BE49-F238E27FC236}">
                <a16:creationId xmlns:a16="http://schemas.microsoft.com/office/drawing/2014/main" id="{8ECDB5CA-2C48-BCB3-1D05-7DA6FA14865C}"/>
              </a:ext>
            </a:extLst>
          </p:cNvPr>
          <p:cNvSpPr txBox="1"/>
          <p:nvPr/>
        </p:nvSpPr>
        <p:spPr>
          <a:xfrm>
            <a:off x="6721618" y="3518045"/>
            <a:ext cx="29359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Continuum light emmission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&lt; 0.1 ~ 0.3 µsec</a:t>
            </a:r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E23C445B-1039-D162-E751-90D649E3EC86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964094" y="4601820"/>
            <a:ext cx="769298" cy="32472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Kép 20">
            <a:extLst>
              <a:ext uri="{FF2B5EF4-FFF2-40B4-BE49-F238E27FC236}">
                <a16:creationId xmlns:a16="http://schemas.microsoft.com/office/drawing/2014/main" id="{BF54C61B-FE81-A810-60F3-1874B3423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92" y="4048842"/>
            <a:ext cx="2340530" cy="1755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3EC16349-956F-A145-0B11-49C23585E7A9}"/>
                  </a:ext>
                </a:extLst>
              </p:cNvPr>
              <p:cNvSpPr txBox="1"/>
              <p:nvPr/>
            </p:nvSpPr>
            <p:spPr>
              <a:xfrm>
                <a:off x="7010287" y="4294043"/>
                <a:ext cx="11793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=0.9 </m:t>
                      </m:r>
                      <m:r>
                        <a:rPr lang="en-GB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1400"/>
              </a:p>
            </p:txBody>
          </p:sp>
        </mc:Choice>
        <mc:Fallback xmlns=""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3EC16349-956F-A145-0B11-49C23585E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287" y="4294043"/>
                <a:ext cx="1179302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zövegdoboz 22">
                <a:extLst>
                  <a:ext uri="{FF2B5EF4-FFF2-40B4-BE49-F238E27FC236}">
                    <a16:creationId xmlns:a16="http://schemas.microsoft.com/office/drawing/2014/main" id="{D656A141-C6C1-44B5-6C43-F3DD950E9E53}"/>
                  </a:ext>
                </a:extLst>
              </p:cNvPr>
              <p:cNvSpPr txBox="1"/>
              <p:nvPr/>
            </p:nvSpPr>
            <p:spPr>
              <a:xfrm>
                <a:off x="8074327" y="4687236"/>
                <a:ext cx="5080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GB" sz="1400"/>
              </a:p>
            </p:txBody>
          </p:sp>
        </mc:Choice>
        <mc:Fallback xmlns="">
          <p:sp>
            <p:nvSpPr>
              <p:cNvPr id="23" name="Szövegdoboz 22">
                <a:extLst>
                  <a:ext uri="{FF2B5EF4-FFF2-40B4-BE49-F238E27FC236}">
                    <a16:creationId xmlns:a16="http://schemas.microsoft.com/office/drawing/2014/main" id="{D656A141-C6C1-44B5-6C43-F3DD950E9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327" y="4687236"/>
                <a:ext cx="50805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zövegdoboz 28">
            <a:extLst>
              <a:ext uri="{FF2B5EF4-FFF2-40B4-BE49-F238E27FC236}">
                <a16:creationId xmlns:a16="http://schemas.microsoft.com/office/drawing/2014/main" id="{3493B0A7-2E39-2287-124F-E161A7727D30}"/>
              </a:ext>
            </a:extLst>
          </p:cNvPr>
          <p:cNvSpPr txBox="1"/>
          <p:nvPr/>
        </p:nvSpPr>
        <p:spPr>
          <a:xfrm>
            <a:off x="234828" y="6340103"/>
            <a:ext cx="743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Sergio Musazzi,  Umberto Perini:  Laser-Induced Breakdown Spectroscopy, Springer Berlin 2014</a:t>
            </a:r>
            <a:endParaRPr lang="en-GB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5E1595DD-8749-0413-B842-A2F1C6EA236B}"/>
              </a:ext>
            </a:extLst>
          </p:cNvPr>
          <p:cNvSpPr txBox="1"/>
          <p:nvPr/>
        </p:nvSpPr>
        <p:spPr>
          <a:xfrm>
            <a:off x="6348743" y="5780903"/>
            <a:ext cx="29359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Emission of discrete atomic lines at later times (~ 1 µsec).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15CD5008-3AAE-E502-DCCC-450ABC5D6CBF}"/>
              </a:ext>
            </a:extLst>
          </p:cNvPr>
          <p:cNvSpPr txBox="1"/>
          <p:nvPr/>
        </p:nvSpPr>
        <p:spPr>
          <a:xfrm>
            <a:off x="-26892" y="681647"/>
            <a:ext cx="8216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Approximate time scales of nanosecond and femtosecond energy absorption and </a:t>
            </a:r>
          </a:p>
          <a:p>
            <a:r>
              <a:rPr lang="en-GB" sz="1600" dirty="0"/>
              <a:t>     laser ablation along with various processes happening during and after the laser pulse is given</a:t>
            </a:r>
          </a:p>
        </p:txBody>
      </p:sp>
      <p:pic>
        <p:nvPicPr>
          <p:cNvPr id="32" name="Kép 9" descr="wigner logo OK 06.jpg">
            <a:extLst>
              <a:ext uri="{FF2B5EF4-FFF2-40B4-BE49-F238E27FC236}">
                <a16:creationId xmlns:a16="http://schemas.microsoft.com/office/drawing/2014/main" id="{76E2045E-A198-3383-3AB5-D4D070712E1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672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3966731-885D-FBD6-8281-123A81E0C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56" y="1540464"/>
            <a:ext cx="3415068" cy="2534738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2A09985-C59F-E596-07D4-4400A81BA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2" y="1540464"/>
            <a:ext cx="3290219" cy="244207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D7CF0A7-4E3B-61B4-90DA-0EB0D57B3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1" y="4051185"/>
            <a:ext cx="3505525" cy="2672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96766C3B-7F17-B8C9-97AA-B4996A24056F}"/>
                  </a:ext>
                </a:extLst>
              </p:cNvPr>
              <p:cNvSpPr txBox="1"/>
              <p:nvPr/>
            </p:nvSpPr>
            <p:spPr>
              <a:xfrm>
                <a:off x="2029702" y="4380450"/>
                <a:ext cx="16052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hu-HU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hu-HU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=0.3 </m:t>
                      </m:r>
                      <m:r>
                        <a:rPr lang="hu-HU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hu-HU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hu-HU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96766C3B-7F17-B8C9-97AA-B4996A240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702" y="4380450"/>
                <a:ext cx="1605202" cy="307777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Kép 7">
            <a:extLst>
              <a:ext uri="{FF2B5EF4-FFF2-40B4-BE49-F238E27FC236}">
                <a16:creationId xmlns:a16="http://schemas.microsoft.com/office/drawing/2014/main" id="{8470001B-7555-C78C-4172-57F538CE4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90" y="3982539"/>
            <a:ext cx="3698172" cy="2773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441E2C4B-9640-44E5-70AF-14302CE96F0F}"/>
                  </a:ext>
                </a:extLst>
              </p:cNvPr>
              <p:cNvSpPr txBox="1"/>
              <p:nvPr/>
            </p:nvSpPr>
            <p:spPr>
              <a:xfrm>
                <a:off x="5343336" y="4380449"/>
                <a:ext cx="20373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hu-HU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hu-HU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=0.9 </m:t>
                      </m:r>
                      <m:r>
                        <a:rPr lang="hu-HU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hu-HU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hu-HU" sz="1400" dirty="0"/>
              </a:p>
            </p:txBody>
          </p:sp>
        </mc:Choice>
        <mc:Fallback xmlns="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441E2C4B-9640-44E5-70AF-14302CE96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336" y="4380449"/>
                <a:ext cx="2037337" cy="307777"/>
              </a:xfrm>
              <a:prstGeom prst="rect">
                <a:avLst/>
              </a:prstGeom>
              <a:blipFill>
                <a:blip r:embed="rId7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5420EB0D-AF14-9D17-5D21-8B41694F9BFC}"/>
                  </a:ext>
                </a:extLst>
              </p:cNvPr>
              <p:cNvSpPr txBox="1"/>
              <p:nvPr/>
            </p:nvSpPr>
            <p:spPr>
              <a:xfrm>
                <a:off x="6771073" y="5050128"/>
                <a:ext cx="8777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hu-HU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hu-HU" sz="1400" dirty="0"/>
              </a:p>
            </p:txBody>
          </p:sp>
        </mc:Choice>
        <mc:Fallback xmlns="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5420EB0D-AF14-9D17-5D21-8B41694F9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073" y="5050128"/>
                <a:ext cx="87771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zövegdoboz 10">
            <a:extLst>
              <a:ext uri="{FF2B5EF4-FFF2-40B4-BE49-F238E27FC236}">
                <a16:creationId xmlns:a16="http://schemas.microsoft.com/office/drawing/2014/main" id="{67A628BD-51A4-4239-8A38-06FD1B6002D4}"/>
              </a:ext>
            </a:extLst>
          </p:cNvPr>
          <p:cNvSpPr txBox="1"/>
          <p:nvPr/>
        </p:nvSpPr>
        <p:spPr>
          <a:xfrm>
            <a:off x="3799673" y="72561"/>
            <a:ext cx="1544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Timescales</a:t>
            </a:r>
            <a:endParaRPr lang="hu-HU" sz="2400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0040F25-9379-0583-B530-1E1326B6830B}"/>
              </a:ext>
            </a:extLst>
          </p:cNvPr>
          <p:cNvSpPr txBox="1"/>
          <p:nvPr/>
        </p:nvSpPr>
        <p:spPr>
          <a:xfrm>
            <a:off x="863732" y="586357"/>
            <a:ext cx="31883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τ</a:t>
            </a:r>
            <a:r>
              <a:rPr lang="hu-HU" sz="1400" dirty="0"/>
              <a:t>&lt; 0.1 ~ 0.3 µsec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/>
              <a:t>Plasma</a:t>
            </a:r>
            <a:r>
              <a:rPr lang="hu-HU" sz="1400" dirty="0"/>
              <a:t> </a:t>
            </a:r>
            <a:r>
              <a:rPr lang="hu-HU" sz="1400" dirty="0" err="1"/>
              <a:t>temperature</a:t>
            </a:r>
            <a:r>
              <a:rPr lang="hu-HU" sz="1400" dirty="0"/>
              <a:t> 10000-20000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/>
              <a:t>Continuum</a:t>
            </a:r>
            <a:r>
              <a:rPr lang="hu-HU" sz="1400" dirty="0"/>
              <a:t> </a:t>
            </a:r>
            <a:r>
              <a:rPr lang="hu-HU" sz="1400" dirty="0" err="1"/>
              <a:t>light</a:t>
            </a:r>
            <a:r>
              <a:rPr lang="hu-HU" sz="1400" dirty="0"/>
              <a:t> </a:t>
            </a:r>
            <a:r>
              <a:rPr lang="hu-HU" sz="1400" dirty="0" err="1"/>
              <a:t>emmission</a:t>
            </a:r>
            <a:r>
              <a:rPr lang="hu-HU" sz="1400" dirty="0"/>
              <a:t> (</a:t>
            </a:r>
            <a:r>
              <a:rPr lang="hu-HU" sz="1400" dirty="0" err="1"/>
              <a:t>Recombinations</a:t>
            </a:r>
            <a:r>
              <a:rPr lang="hu-HU" sz="1400" dirty="0"/>
              <a:t>, ion </a:t>
            </a:r>
            <a:r>
              <a:rPr lang="hu-HU" sz="1400" dirty="0" err="1"/>
              <a:t>lines</a:t>
            </a:r>
            <a:r>
              <a:rPr lang="hu-HU" sz="1400" dirty="0"/>
              <a:t>)</a:t>
            </a:r>
          </a:p>
          <a:p>
            <a:r>
              <a:rPr lang="hu-HU" sz="1400" dirty="0"/>
              <a:t>   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42F8CC8-F32C-3B57-37CA-224EAA593F58}"/>
              </a:ext>
            </a:extLst>
          </p:cNvPr>
          <p:cNvSpPr txBox="1"/>
          <p:nvPr/>
        </p:nvSpPr>
        <p:spPr>
          <a:xfrm>
            <a:off x="5394519" y="602685"/>
            <a:ext cx="29359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τ</a:t>
            </a:r>
            <a:r>
              <a:rPr lang="hu-HU" sz="1400" dirty="0"/>
              <a:t> ~</a:t>
            </a:r>
            <a:r>
              <a:rPr lang="en-US" sz="1400" dirty="0"/>
              <a:t> 1 µsec</a:t>
            </a:r>
            <a:endParaRPr lang="hu-H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/>
              <a:t>Plasma</a:t>
            </a:r>
            <a:r>
              <a:rPr lang="hu-HU" sz="1400" dirty="0"/>
              <a:t> </a:t>
            </a:r>
            <a:r>
              <a:rPr lang="hu-HU" sz="1400" dirty="0" err="1"/>
              <a:t>temperature</a:t>
            </a:r>
            <a:r>
              <a:rPr lang="hu-HU" sz="1400" dirty="0"/>
              <a:t> 1000-2000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Emission of discrete atomic lines</a:t>
            </a:r>
            <a:endParaRPr lang="hu-HU" sz="1400" dirty="0"/>
          </a:p>
          <a:p>
            <a:r>
              <a:rPr lang="en-US" sz="1400" dirty="0"/>
              <a:t> </a:t>
            </a:r>
            <a:endParaRPr lang="hu-HU" sz="1400" dirty="0"/>
          </a:p>
        </p:txBody>
      </p:sp>
      <p:pic>
        <p:nvPicPr>
          <p:cNvPr id="14" name="Kép 9" descr="wigner logo OK 06.jpg">
            <a:extLst>
              <a:ext uri="{FF2B5EF4-FFF2-40B4-BE49-F238E27FC236}">
                <a16:creationId xmlns:a16="http://schemas.microsoft.com/office/drawing/2014/main" id="{E9AA9A7E-B8D3-CCB9-4350-8512C96A8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716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D0AFE072-5DB8-4E10-F1AA-FDA1E116033C}"/>
              </a:ext>
            </a:extLst>
          </p:cNvPr>
          <p:cNvSpPr txBox="1"/>
          <p:nvPr/>
        </p:nvSpPr>
        <p:spPr>
          <a:xfrm>
            <a:off x="2788023" y="303912"/>
            <a:ext cx="3433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 err="1"/>
              <a:t>Instrumentation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LIBS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27EBEA1-1270-0A75-F222-8785909EB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3" y="1111623"/>
            <a:ext cx="5458543" cy="4742330"/>
          </a:xfrm>
          <a:prstGeom prst="rect">
            <a:avLst/>
          </a:prstGeom>
        </p:spPr>
      </p:pic>
      <p:pic>
        <p:nvPicPr>
          <p:cNvPr id="6" name="Kép 9" descr="wigner logo OK 06.jpg">
            <a:extLst>
              <a:ext uri="{FF2B5EF4-FFF2-40B4-BE49-F238E27FC236}">
                <a16:creationId xmlns:a16="http://schemas.microsoft.com/office/drawing/2014/main" id="{4D60ADA9-A873-F856-C38C-51823C243F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0025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7C6332C-64EE-2E0C-DA8B-F5D04AB8F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101" y="2976281"/>
            <a:ext cx="3442341" cy="269928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D10A3A2-599B-D516-753B-D0567E548617}"/>
              </a:ext>
            </a:extLst>
          </p:cNvPr>
          <p:cNvSpPr txBox="1"/>
          <p:nvPr/>
        </p:nvSpPr>
        <p:spPr>
          <a:xfrm>
            <a:off x="5135013" y="3893814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solidFill>
                  <a:schemeClr val="bg1"/>
                </a:solidFill>
              </a:rPr>
              <a:t>Plasma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2FD61A7-39EC-D595-625E-396079395089}"/>
              </a:ext>
            </a:extLst>
          </p:cNvPr>
          <p:cNvSpPr txBox="1"/>
          <p:nvPr/>
        </p:nvSpPr>
        <p:spPr>
          <a:xfrm>
            <a:off x="5352440" y="5042179"/>
            <a:ext cx="479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solidFill>
                  <a:schemeClr val="bg1"/>
                </a:solidFill>
              </a:rPr>
              <a:t>Jet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5BD96FF-CFFD-2959-A7D5-3E2EA9B61C17}"/>
              </a:ext>
            </a:extLst>
          </p:cNvPr>
          <p:cNvSpPr txBox="1"/>
          <p:nvPr/>
        </p:nvSpPr>
        <p:spPr>
          <a:xfrm>
            <a:off x="6141988" y="4293924"/>
            <a:ext cx="2428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solidFill>
                  <a:schemeClr val="bg1"/>
                </a:solidFill>
              </a:rPr>
              <a:t>Light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 err="1">
                <a:solidFill>
                  <a:schemeClr val="bg1"/>
                </a:solidFill>
              </a:rPr>
              <a:t>collecting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 err="1">
                <a:solidFill>
                  <a:schemeClr val="bg1"/>
                </a:solidFill>
              </a:rPr>
              <a:t>optics</a:t>
            </a:r>
            <a:endParaRPr lang="hu-HU" sz="2000" dirty="0">
              <a:solidFill>
                <a:schemeClr val="bg1"/>
              </a:solidFill>
            </a:endParaRPr>
          </a:p>
          <a:p>
            <a:endParaRPr lang="hu-HU" sz="2000" dirty="0">
              <a:solidFill>
                <a:schemeClr val="bg1"/>
              </a:solidFill>
            </a:endParaRPr>
          </a:p>
        </p:txBody>
      </p: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AE168721-C7BB-78EE-35C9-27621CB36103}"/>
              </a:ext>
            </a:extLst>
          </p:cNvPr>
          <p:cNvCxnSpPr/>
          <p:nvPr/>
        </p:nvCxnSpPr>
        <p:spPr>
          <a:xfrm>
            <a:off x="4240306" y="1290918"/>
            <a:ext cx="3944470" cy="155985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535728B6-2E53-B615-4E8A-EB5EF2D2ED56}"/>
              </a:ext>
            </a:extLst>
          </p:cNvPr>
          <p:cNvCxnSpPr>
            <a:cxnSpLocks/>
          </p:cNvCxnSpPr>
          <p:nvPr/>
        </p:nvCxnSpPr>
        <p:spPr>
          <a:xfrm>
            <a:off x="3092824" y="2420471"/>
            <a:ext cx="1900517" cy="31735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712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976007" y="569598"/>
            <a:ext cx="9071640" cy="946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spcBef>
                <a:spcPts val="1417"/>
              </a:spcBef>
              <a:buFont typeface="StarSymbol"/>
              <a:buNone/>
            </a:pPr>
            <a:r>
              <a:rPr lang="en-US" sz="1800" dirty="0" err="1">
                <a:latin typeface="+mn-lt"/>
              </a:rPr>
              <a:t>Femto</a:t>
            </a:r>
            <a:r>
              <a:rPr lang="hu-HU" sz="1800" dirty="0" err="1">
                <a:latin typeface="+mn-lt"/>
              </a:rPr>
              <a:t>second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Ti:Sapphire</a:t>
            </a:r>
            <a:r>
              <a:rPr lang="en-US" sz="1800" dirty="0">
                <a:latin typeface="+mn-lt"/>
              </a:rPr>
              <a:t> chirped-pulse amplifier </a:t>
            </a:r>
          </a:p>
        </p:txBody>
      </p:sp>
      <p:sp>
        <p:nvSpPr>
          <p:cNvPr id="4" name="Szöveg helye 2"/>
          <p:cNvSpPr txBox="1">
            <a:spLocks/>
          </p:cNvSpPr>
          <p:nvPr/>
        </p:nvSpPr>
        <p:spPr>
          <a:xfrm>
            <a:off x="0" y="2249876"/>
            <a:ext cx="3549600" cy="384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WenQuanYi Micro Hei" pitchFamily="2"/>
                <a:cs typeface="FreeSans" pitchFamily="2"/>
              </a:defRPr>
            </a:defPPr>
            <a:lvl1pPr marL="432000" lvl="0" indent="-324000" algn="l" defTabSz="914400" rtl="0" eaLnBrk="1" latinLnBrk="0" hangingPunct="1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WenQuanYi Micro Hei" pitchFamily="2"/>
                <a:cs typeface="FreeSans" pitchFamily="2"/>
              </a:defRPr>
            </a:lvl1pPr>
            <a:lvl2pPr marL="864000" lvl="1" indent="-324000" algn="l" defTabSz="914400" rtl="0" eaLnBrk="1" latinLnBrk="0" hangingPunct="1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WenQuanYi Micro Hei" pitchFamily="2"/>
                <a:cs typeface="FreeSans" pitchFamily="2"/>
              </a:defRPr>
            </a:lvl2pPr>
            <a:lvl3pPr marL="1295999" lvl="2" indent="-288000" algn="l" defTabSz="914400" rtl="0" eaLnBrk="1" latinLnBrk="0" hangingPunct="1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WenQuanYi Micro Hei" pitchFamily="2"/>
                <a:cs typeface="FreeSans" pitchFamily="2"/>
              </a:defRPr>
            </a:lvl3pPr>
            <a:lvl4pPr marL="1728000" lvl="3" indent="-216000" algn="l" defTabSz="914400" rtl="0" eaLnBrk="1" latinLnBrk="0" hangingPunct="1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WenQuanYi Micro Hei" pitchFamily="2"/>
                <a:cs typeface="FreeSans" pitchFamily="2"/>
              </a:defRPr>
            </a:lvl4pPr>
            <a:lvl5pPr marL="2160000" lvl="4" indent="-216000" algn="l" defTabSz="914400" rtl="0" eaLnBrk="1" latinLnBrk="0" hangingPunct="1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WenQuanYi Micro Hei" pitchFamily="2"/>
                <a:cs typeface="FreeSans" pitchFamily="2"/>
              </a:defRPr>
            </a:lvl5pPr>
            <a:lvl6pPr marL="2592000" lvl="5" indent="-216000" algn="l" defTabSz="914400" rtl="0" eaLnBrk="1" latinLnBrk="0" hangingPunct="1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WenQuanYi Micro Hei" pitchFamily="2"/>
                <a:cs typeface="FreeSans" pitchFamily="2"/>
              </a:defRPr>
            </a:lvl6pPr>
            <a:lvl7pPr marL="3024000" lvl="6" indent="-216000" algn="l" defTabSz="914400" rtl="0" eaLnBrk="1" latinLnBrk="0" hangingPunct="1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WenQuanYi Micro Hei" pitchFamily="2"/>
                <a:cs typeface="FreeSans" pitchFamily="2"/>
              </a:defRPr>
            </a:lvl7pPr>
            <a:lvl8pPr marL="3456000" lvl="7" indent="-216000" algn="l" defTabSz="914400" rtl="0" eaLnBrk="1" latinLnBrk="0" hangingPunct="1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WenQuanYi Micro Hei" pitchFamily="2"/>
                <a:cs typeface="FreeSans" pitchFamily="2"/>
              </a:defRPr>
            </a:lvl8pPr>
            <a:lvl9pPr marL="3887999" lvl="8" indent="-216000" algn="l" defTabSz="914400" rtl="0" eaLnBrk="1" latinLnBrk="0" hangingPunct="1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chemeClr val="tx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WenQuanYi Micro Hei" pitchFamily="2"/>
                <a:cs typeface="FreeSans" pitchFamily="2"/>
              </a:defRPr>
            </a:lvl9pPr>
          </a:lstStyle>
          <a:p>
            <a:r>
              <a:rPr lang="en-GB" sz="1800" dirty="0">
                <a:latin typeface="+mn-lt"/>
              </a:rPr>
              <a:t>Pulse energy: max. 25-30 </a:t>
            </a:r>
            <a:r>
              <a:rPr lang="en-GB" sz="1800" dirty="0" err="1">
                <a:latin typeface="+mn-lt"/>
              </a:rPr>
              <a:t>mJ</a:t>
            </a:r>
            <a:r>
              <a:rPr lang="en-GB" sz="1800" dirty="0">
                <a:latin typeface="+mn-lt"/>
              </a:rPr>
              <a:t> </a:t>
            </a:r>
          </a:p>
          <a:p>
            <a:r>
              <a:rPr lang="en-GB" sz="1800" dirty="0">
                <a:latin typeface="+mn-lt"/>
              </a:rPr>
              <a:t>Pulse length </a:t>
            </a:r>
            <a:r>
              <a:rPr lang="hu-HU" sz="1800" dirty="0">
                <a:latin typeface="+mn-lt"/>
              </a:rPr>
              <a:t>m</a:t>
            </a:r>
            <a:r>
              <a:rPr lang="en-GB" sz="1800" dirty="0">
                <a:latin typeface="+mn-lt"/>
              </a:rPr>
              <a:t>in. 40 fs</a:t>
            </a:r>
          </a:p>
          <a:p>
            <a:r>
              <a:rPr lang="en-GB" sz="1800" dirty="0">
                <a:latin typeface="+mn-lt"/>
              </a:rPr>
              <a:t>Central wavelength 795 nm</a:t>
            </a:r>
          </a:p>
          <a:p>
            <a:r>
              <a:rPr lang="en-GB" sz="1800" dirty="0">
                <a:latin typeface="+mn-lt"/>
              </a:rPr>
              <a:t>Repetition rate: 10 Hz</a:t>
            </a:r>
          </a:p>
          <a:p>
            <a:r>
              <a:rPr lang="en-GB" sz="1800" dirty="0">
                <a:latin typeface="+mn-lt"/>
              </a:rPr>
              <a:t>Max Peak Power ca.  1 TW </a:t>
            </a:r>
          </a:p>
          <a:p>
            <a:r>
              <a:rPr lang="en-GB" sz="1800" dirty="0">
                <a:latin typeface="+mn-lt"/>
              </a:rPr>
              <a:t>Focused  max. peak intensity approx. 10</a:t>
            </a:r>
            <a:r>
              <a:rPr lang="en-GB" sz="1800" baseline="33000" dirty="0">
                <a:latin typeface="+mn-lt"/>
              </a:rPr>
              <a:t>18</a:t>
            </a:r>
            <a:r>
              <a:rPr lang="en-GB" sz="1800" dirty="0">
                <a:latin typeface="+mn-lt"/>
              </a:rPr>
              <a:t> W/cm</a:t>
            </a:r>
            <a:r>
              <a:rPr lang="en-GB" sz="1800" baseline="33000" dirty="0">
                <a:latin typeface="+mn-lt"/>
              </a:rPr>
              <a:t>2</a:t>
            </a:r>
            <a:endParaRPr lang="en-GB" sz="1800" dirty="0">
              <a:latin typeface="+mn-lt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88396" y="1447687"/>
            <a:ext cx="2372807" cy="43526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200" b="0" i="0" u="none" strike="noStrike" kern="1200" cap="none" dirty="0">
                <a:ln>
                  <a:noFill/>
                </a:ln>
                <a:ea typeface="WenQuanYi Micro Hei" pitchFamily="2"/>
                <a:cs typeface="FreeSans" pitchFamily="2"/>
              </a:rPr>
              <a:t>Coherent Hidra-25: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784525" y="1918182"/>
            <a:ext cx="5187425" cy="3458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9" descr="wigner logo OK 06.jpg">
            <a:extLst>
              <a:ext uri="{FF2B5EF4-FFF2-40B4-BE49-F238E27FC236}">
                <a16:creationId xmlns:a16="http://schemas.microsoft.com/office/drawing/2014/main" id="{5BCEB4F2-8845-4F77-9E15-8982F7AFAB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03A1928-A813-43E2-617A-30B22A1AA86C}"/>
              </a:ext>
            </a:extLst>
          </p:cNvPr>
          <p:cNvSpPr txBox="1"/>
          <p:nvPr/>
        </p:nvSpPr>
        <p:spPr>
          <a:xfrm>
            <a:off x="3101788" y="298011"/>
            <a:ext cx="2747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Applied</a:t>
            </a:r>
            <a:r>
              <a:rPr lang="hu-HU" sz="2400" dirty="0"/>
              <a:t> </a:t>
            </a:r>
            <a:r>
              <a:rPr lang="hu-HU" sz="2400" dirty="0" err="1"/>
              <a:t>laser</a:t>
            </a:r>
            <a:r>
              <a:rPr lang="hu-HU" sz="2400" dirty="0"/>
              <a:t> </a:t>
            </a:r>
            <a:r>
              <a:rPr lang="hu-HU" sz="2400" dirty="0" err="1"/>
              <a:t>system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40511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C94D51F9-334F-7C8D-20B8-40DB9871C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035426"/>
            <a:ext cx="3965900" cy="295703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7876498-A0C2-C094-7B2E-A9B4AD75DA86}"/>
              </a:ext>
            </a:extLst>
          </p:cNvPr>
          <p:cNvSpPr txBox="1"/>
          <p:nvPr/>
        </p:nvSpPr>
        <p:spPr>
          <a:xfrm>
            <a:off x="3016092" y="294618"/>
            <a:ext cx="262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Experimental Setup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704D4E7C-6EFF-6E74-4A95-55732B97A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51" y="1035426"/>
            <a:ext cx="4501444" cy="337369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5" name="Nyíl: jobbra mutató 14">
            <a:extLst>
              <a:ext uri="{FF2B5EF4-FFF2-40B4-BE49-F238E27FC236}">
                <a16:creationId xmlns:a16="http://schemas.microsoft.com/office/drawing/2014/main" id="{EBD454BD-F9B7-F993-3E56-C2143B3297EE}"/>
              </a:ext>
            </a:extLst>
          </p:cNvPr>
          <p:cNvSpPr/>
          <p:nvPr/>
        </p:nvSpPr>
        <p:spPr>
          <a:xfrm>
            <a:off x="152401" y="1988820"/>
            <a:ext cx="548640" cy="2057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2AE0343D-2209-611C-F4BD-F4F9BDE55860}"/>
              </a:ext>
            </a:extLst>
          </p:cNvPr>
          <p:cNvSpPr/>
          <p:nvPr/>
        </p:nvSpPr>
        <p:spPr>
          <a:xfrm>
            <a:off x="4701540" y="2487984"/>
            <a:ext cx="1267272" cy="2342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B41F1A38-6DF3-6231-7F9E-3CDD3058FF6F}"/>
              </a:ext>
            </a:extLst>
          </p:cNvPr>
          <p:cNvSpPr txBox="1"/>
          <p:nvPr/>
        </p:nvSpPr>
        <p:spPr>
          <a:xfrm>
            <a:off x="4718661" y="277862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Laser pulse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109DC4CB-7DD3-2789-3B07-B0AD4987843E}"/>
              </a:ext>
            </a:extLst>
          </p:cNvPr>
          <p:cNvSpPr txBox="1"/>
          <p:nvPr/>
        </p:nvSpPr>
        <p:spPr>
          <a:xfrm>
            <a:off x="152401" y="4081459"/>
            <a:ext cx="35505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Spectrometer: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LTB </a:t>
            </a:r>
            <a:r>
              <a:rPr lang="en-US" sz="1600" b="0" i="0" u="none" strike="noStrike" baseline="0" dirty="0">
                <a:latin typeface="CMR10"/>
              </a:rPr>
              <a:t>Demon spectrometer</a:t>
            </a:r>
          </a:p>
          <a:p>
            <a:pPr algn="l"/>
            <a:r>
              <a:rPr lang="en-US" sz="1600" b="0" i="0" u="none" strike="noStrike" baseline="0" dirty="0">
                <a:latin typeface="CMR10"/>
              </a:rPr>
              <a:t>      (Double Echelle</a:t>
            </a:r>
            <a:r>
              <a:rPr lang="en-US" sz="1600" dirty="0">
                <a:latin typeface="CMR10"/>
              </a:rPr>
              <a:t> </a:t>
            </a:r>
            <a:r>
              <a:rPr lang="en-US" sz="1600" b="0" i="0" u="none" strike="noStrike" baseline="0" dirty="0" err="1">
                <a:latin typeface="CMR10"/>
              </a:rPr>
              <a:t>Monochromator</a:t>
            </a:r>
            <a:r>
              <a:rPr lang="en-US" sz="1600" b="0" i="0" u="none" strike="noStrike" baseline="0" dirty="0">
                <a:latin typeface="CMR10"/>
              </a:rPr>
              <a:t>)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CMR10"/>
              </a:rPr>
              <a:t>Detector : ICCD</a:t>
            </a:r>
            <a:endParaRPr lang="hu-HU" sz="1600" b="0" i="0" u="none" strike="noStrike" baseline="0" dirty="0">
              <a:latin typeface="CMR1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600" dirty="0" err="1"/>
              <a:t>Wavelength</a:t>
            </a:r>
            <a:r>
              <a:rPr lang="hu-HU" sz="1600" dirty="0"/>
              <a:t> </a:t>
            </a:r>
            <a:r>
              <a:rPr lang="hu-HU" sz="1600" dirty="0" err="1"/>
              <a:t>range</a:t>
            </a:r>
            <a:r>
              <a:rPr lang="hu-HU" sz="1600" dirty="0">
                <a:latin typeface="CMR10"/>
              </a:rPr>
              <a:t>: 190-900 nm</a:t>
            </a:r>
            <a:endParaRPr lang="en-US" sz="1600" b="0" i="0" u="none" strike="noStrike" baseline="0" dirty="0">
              <a:latin typeface="CMR1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Spectral resolution: 2.5-12 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Simultaneous inspection range: 3 nm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1DA7F368-7807-C5CA-70C4-A6CB61479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1" y="4550007"/>
            <a:ext cx="3011070" cy="2243718"/>
          </a:xfrm>
          <a:prstGeom prst="rect">
            <a:avLst/>
          </a:prstGeom>
        </p:spPr>
      </p:pic>
      <p:pic>
        <p:nvPicPr>
          <p:cNvPr id="20" name="Kép 9" descr="wigner logo OK 06.jpg">
            <a:extLst>
              <a:ext uri="{FF2B5EF4-FFF2-40B4-BE49-F238E27FC236}">
                <a16:creationId xmlns:a16="http://schemas.microsoft.com/office/drawing/2014/main" id="{B48DBD2F-5FF8-E195-6249-A8B5944F9D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0024" y="0"/>
            <a:ext cx="57397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97A139EB-55C8-E86B-B13A-FC3CEF534AA0}"/>
              </a:ext>
            </a:extLst>
          </p:cNvPr>
          <p:cNvSpPr txBox="1"/>
          <p:nvPr/>
        </p:nvSpPr>
        <p:spPr>
          <a:xfrm>
            <a:off x="84526" y="2168696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Laser pulse</a:t>
            </a:r>
          </a:p>
        </p:txBody>
      </p: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7639B967-2EA7-967B-993B-C5022FB1E0B2}"/>
              </a:ext>
            </a:extLst>
          </p:cNvPr>
          <p:cNvCxnSpPr>
            <a:cxnSpLocks/>
          </p:cNvCxnSpPr>
          <p:nvPr/>
        </p:nvCxnSpPr>
        <p:spPr>
          <a:xfrm flipV="1">
            <a:off x="1467368" y="1035426"/>
            <a:ext cx="2861583" cy="9533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E66520EC-4A63-9042-3212-E75E311AFAE2}"/>
              </a:ext>
            </a:extLst>
          </p:cNvPr>
          <p:cNvCxnSpPr>
            <a:cxnSpLocks/>
          </p:cNvCxnSpPr>
          <p:nvPr/>
        </p:nvCxnSpPr>
        <p:spPr>
          <a:xfrm>
            <a:off x="1467368" y="2353362"/>
            <a:ext cx="2861583" cy="20557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213BEF9E-FAD6-5ADA-93EF-2047AF927C43}"/>
              </a:ext>
            </a:extLst>
          </p:cNvPr>
          <p:cNvSpPr txBox="1"/>
          <p:nvPr/>
        </p:nvSpPr>
        <p:spPr>
          <a:xfrm>
            <a:off x="4393541" y="1907024"/>
            <a:ext cx="225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Light collecting optics 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54E7A986-0B62-C557-72E1-C48B2B50F5D2}"/>
              </a:ext>
            </a:extLst>
          </p:cNvPr>
          <p:cNvSpPr txBox="1"/>
          <p:nvPr/>
        </p:nvSpPr>
        <p:spPr>
          <a:xfrm>
            <a:off x="236783" y="5986344"/>
            <a:ext cx="3466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Environme</a:t>
            </a:r>
            <a:r>
              <a:rPr lang="en-US" sz="1600" dirty="0"/>
              <a:t> conditions: </a:t>
            </a:r>
            <a:endParaRPr lang="hu-HU" sz="1600" dirty="0"/>
          </a:p>
          <a:p>
            <a:r>
              <a:rPr lang="hu-HU" sz="1600" dirty="0"/>
              <a:t>In </a:t>
            </a:r>
            <a:r>
              <a:rPr lang="hu-HU" sz="1600" dirty="0" err="1"/>
              <a:t>vacuum</a:t>
            </a:r>
            <a:r>
              <a:rPr lang="hu-HU" sz="1600" dirty="0"/>
              <a:t> (10</a:t>
            </a:r>
            <a:r>
              <a:rPr lang="hu-HU" sz="1600" baseline="30000" dirty="0"/>
              <a:t>-5</a:t>
            </a:r>
            <a:r>
              <a:rPr lang="hu-HU" sz="1600" dirty="0"/>
              <a:t> mbar)</a:t>
            </a:r>
            <a:endParaRPr lang="en-US" sz="1600" dirty="0"/>
          </a:p>
          <a:p>
            <a:r>
              <a:rPr lang="en-US" sz="1600" dirty="0" err="1"/>
              <a:t>Ar</a:t>
            </a:r>
            <a:r>
              <a:rPr lang="en-US" sz="1600" dirty="0"/>
              <a:t> gas ~2</a:t>
            </a:r>
            <a:r>
              <a:rPr lang="hu-HU" sz="1600" dirty="0"/>
              <a:t>-5</a:t>
            </a:r>
            <a:r>
              <a:rPr lang="en-US" sz="1600" dirty="0"/>
              <a:t> mbar for higher level signal </a:t>
            </a:r>
          </a:p>
        </p:txBody>
      </p:sp>
    </p:spTree>
    <p:extLst>
      <p:ext uri="{BB962C8B-B14F-4D97-AF65-F5344CB8AC3E}">
        <p14:creationId xmlns:p14="http://schemas.microsoft.com/office/powerpoint/2010/main" val="3686926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4133</TotalTime>
  <Words>980</Words>
  <Application>Microsoft Office PowerPoint</Application>
  <PresentationFormat>Diavetítés a képernyőre (4:3 oldalarány)</PresentationFormat>
  <Paragraphs>176</Paragraphs>
  <Slides>20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34" baseType="lpstr">
      <vt:lpstr>AdvOT999035f4</vt:lpstr>
      <vt:lpstr>AdvOT999035f4+e1</vt:lpstr>
      <vt:lpstr>AdvP44239E</vt:lpstr>
      <vt:lpstr>AdvP7C2E</vt:lpstr>
      <vt:lpstr>AdvTT5843c571+20</vt:lpstr>
      <vt:lpstr>Arial</vt:lpstr>
      <vt:lpstr>Calibri</vt:lpstr>
      <vt:lpstr>Calibri Light</vt:lpstr>
      <vt:lpstr>Cambria Math</vt:lpstr>
      <vt:lpstr>CMR10</vt:lpstr>
      <vt:lpstr>StarSymbol</vt:lpstr>
      <vt:lpstr>Office-téma</vt:lpstr>
      <vt:lpstr>1_Office-téma</vt:lpstr>
      <vt:lpstr>Graph</vt:lpstr>
      <vt:lpstr>Femosecond LIBS experiments from polymer targets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Femosecond LIBS experiments from polymer targets</dc:title>
  <dc:creator>User</dc:creator>
  <cp:lastModifiedBy>User</cp:lastModifiedBy>
  <cp:revision>77</cp:revision>
  <cp:lastPrinted>2022-05-17T21:00:59Z</cp:lastPrinted>
  <dcterms:created xsi:type="dcterms:W3CDTF">2022-05-12T19:14:13Z</dcterms:created>
  <dcterms:modified xsi:type="dcterms:W3CDTF">2022-05-17T23:32:30Z</dcterms:modified>
</cp:coreProperties>
</file>