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58" r:id="rId3"/>
  </p:sldMasterIdLst>
  <p:notesMasterIdLst>
    <p:notesMasterId r:id="rId37"/>
  </p:notesMasterIdLst>
  <p:sldIdLst>
    <p:sldId id="280" r:id="rId4"/>
    <p:sldId id="1137" r:id="rId5"/>
    <p:sldId id="311" r:id="rId6"/>
    <p:sldId id="1212" r:id="rId7"/>
    <p:sldId id="269" r:id="rId8"/>
    <p:sldId id="1513" r:id="rId9"/>
    <p:sldId id="1116" r:id="rId10"/>
    <p:sldId id="1523" r:id="rId11"/>
    <p:sldId id="1519" r:id="rId12"/>
    <p:sldId id="1520" r:id="rId13"/>
    <p:sldId id="1512" r:id="rId14"/>
    <p:sldId id="1269" r:id="rId15"/>
    <p:sldId id="1230" r:id="rId16"/>
    <p:sldId id="1226" r:id="rId17"/>
    <p:sldId id="1019" r:id="rId18"/>
    <p:sldId id="266" r:id="rId19"/>
    <p:sldId id="1508" r:id="rId20"/>
    <p:sldId id="271" r:id="rId21"/>
    <p:sldId id="298" r:id="rId22"/>
    <p:sldId id="299" r:id="rId23"/>
    <p:sldId id="310" r:id="rId24"/>
    <p:sldId id="317" r:id="rId25"/>
    <p:sldId id="282" r:id="rId26"/>
    <p:sldId id="283" r:id="rId27"/>
    <p:sldId id="284" r:id="rId28"/>
    <p:sldId id="313" r:id="rId29"/>
    <p:sldId id="315" r:id="rId30"/>
    <p:sldId id="318" r:id="rId31"/>
    <p:sldId id="301" r:id="rId32"/>
    <p:sldId id="303" r:id="rId33"/>
    <p:sldId id="319" r:id="rId34"/>
    <p:sldId id="273" r:id="rId35"/>
    <p:sldId id="1235" r:id="rId36"/>
  </p:sldIdLst>
  <p:sldSz cx="12192000" cy="6858000"/>
  <p:notesSz cx="7315200" cy="12344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57"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k Paulchen" initials="JP" lastIdx="25" clrIdx="0">
    <p:extLst>
      <p:ext uri="{19B8F6BF-5375-455C-9EA6-DF929625EA0E}">
        <p15:presenceInfo xmlns:p15="http://schemas.microsoft.com/office/powerpoint/2012/main" userId="256430d6b0a6f6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12" autoAdjust="0"/>
    <p:restoredTop sz="94660" autoAdjust="0"/>
  </p:normalViewPr>
  <p:slideViewPr>
    <p:cSldViewPr snapToGrid="0" showGuides="1">
      <p:cViewPr varScale="1">
        <p:scale>
          <a:sx n="112" d="100"/>
          <a:sy n="112" d="100"/>
        </p:scale>
        <p:origin x="252" y="114"/>
      </p:cViewPr>
      <p:guideLst>
        <p:guide orient="horz" pos="232"/>
        <p:guide pos="25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46"/>
    </p:cViewPr>
  </p:sorterViewPr>
  <p:notesViewPr>
    <p:cSldViewPr snapToGrid="0" showGuides="1">
      <p:cViewPr varScale="1">
        <p:scale>
          <a:sx n="88" d="100"/>
          <a:sy n="88" d="100"/>
        </p:scale>
        <p:origin x="3822" y="66"/>
      </p:cViewPr>
      <p:guideLst>
        <p:guide orient="horz" pos="3888"/>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7T11:13:46.056" idx="14">
    <p:pos x="4941" y="3281"/>
    <p:text>Overfit? Cross validation!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27T10:42:36.794" idx="4">
    <p:pos x="10" y="10"/>
    <p:text>label zu klein</p:text>
    <p:extLst>
      <p:ext uri="{C676402C-5697-4E1C-873F-D02D1690AC5C}">
        <p15:threadingInfo xmlns:p15="http://schemas.microsoft.com/office/powerpoint/2012/main" timeZoneBias="-120"/>
      </p:ext>
    </p:extLst>
  </p:cm>
  <p:cm authorId="1" dt="2020-07-27T10:43:13.524" idx="5">
    <p:pos x="10" y="146"/>
    <p:text>auch ins negative</p:text>
    <p:extLst>
      <p:ext uri="{C676402C-5697-4E1C-873F-D02D1690AC5C}">
        <p15:threadingInfo xmlns:p15="http://schemas.microsoft.com/office/powerpoint/2012/main" timeZoneBias="-120">
          <p15:parentCm authorId="1" idx="4"/>
        </p15:threadingInfo>
      </p:ext>
    </p:extLst>
  </p:cm>
  <p:cm authorId="1" dt="2020-07-27T10:47:57.803" idx="7">
    <p:pos x="146" y="146"/>
    <p:text>add "bad" plot in rot?</p:text>
    <p:extLst>
      <p:ext uri="{C676402C-5697-4E1C-873F-D02D1690AC5C}">
        <p15:threadingInfo xmlns:p15="http://schemas.microsoft.com/office/powerpoint/2012/main" timeZoneBias="-120"/>
      </p:ext>
    </p:extLst>
  </p:cm>
  <p:cm authorId="1" dt="2020-07-27T10:50:18.697" idx="8">
    <p:pos x="282" y="282"/>
    <p:text>plot von oben: kreuz?</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7-27T10:42:36.794" idx="4">
    <p:pos x="10" y="10"/>
    <p:text>label zu klein</p:text>
    <p:extLst>
      <p:ext uri="{C676402C-5697-4E1C-873F-D02D1690AC5C}">
        <p15:threadingInfo xmlns:p15="http://schemas.microsoft.com/office/powerpoint/2012/main" timeZoneBias="-120"/>
      </p:ext>
    </p:extLst>
  </p:cm>
  <p:cm authorId="1" dt="2020-07-27T10:43:13.524" idx="5">
    <p:pos x="10" y="146"/>
    <p:text>auch ins negative</p:text>
    <p:extLst>
      <p:ext uri="{C676402C-5697-4E1C-873F-D02D1690AC5C}">
        <p15:threadingInfo xmlns:p15="http://schemas.microsoft.com/office/powerpoint/2012/main" timeZoneBias="-120">
          <p15:parentCm authorId="1" idx="4"/>
        </p15:threadingInfo>
      </p:ext>
    </p:extLst>
  </p:cm>
  <p:cm authorId="1" dt="2020-07-27T10:47:57.803" idx="7">
    <p:pos x="146" y="146"/>
    <p:text>add "bad" plot in rot?</p:text>
    <p:extLst>
      <p:ext uri="{C676402C-5697-4E1C-873F-D02D1690AC5C}">
        <p15:threadingInfo xmlns:p15="http://schemas.microsoft.com/office/powerpoint/2012/main" timeZoneBias="-120"/>
      </p:ext>
    </p:extLst>
  </p:cm>
  <p:cm authorId="1" dt="2020-07-27T10:50:18.697" idx="8">
    <p:pos x="282" y="282"/>
    <p:text>plot von oben: kreuz?</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7-27T10:42:36.794" idx="4">
    <p:pos x="10" y="10"/>
    <p:text>label zu klein</p:text>
    <p:extLst>
      <p:ext uri="{C676402C-5697-4E1C-873F-D02D1690AC5C}">
        <p15:threadingInfo xmlns:p15="http://schemas.microsoft.com/office/powerpoint/2012/main" timeZoneBias="-120"/>
      </p:ext>
    </p:extLst>
  </p:cm>
  <p:cm authorId="1" dt="2020-07-27T10:43:13.524" idx="5">
    <p:pos x="10" y="146"/>
    <p:text>auch ins negative</p:text>
    <p:extLst>
      <p:ext uri="{C676402C-5697-4E1C-873F-D02D1690AC5C}">
        <p15:threadingInfo xmlns:p15="http://schemas.microsoft.com/office/powerpoint/2012/main" timeZoneBias="-120">
          <p15:parentCm authorId="1" idx="4"/>
        </p15:threadingInfo>
      </p:ext>
    </p:extLst>
  </p:cm>
  <p:cm authorId="1" dt="2020-07-27T10:47:57.803" idx="7">
    <p:pos x="146" y="146"/>
    <p:text>add "bad" plot in rot?</p:text>
    <p:extLst>
      <p:ext uri="{C676402C-5697-4E1C-873F-D02D1690AC5C}">
        <p15:threadingInfo xmlns:p15="http://schemas.microsoft.com/office/powerpoint/2012/main" timeZoneBias="-120"/>
      </p:ext>
    </p:extLst>
  </p:cm>
  <p:cm authorId="1" dt="2020-07-27T10:50:18.697" idx="8">
    <p:pos x="282" y="282"/>
    <p:text>plot von oben: kreuz?</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7-27T11:21:33.294" idx="17">
    <p:pos x="10" y="10"/>
    <p:text>findet marker im "kreuz" -&gt; kombiniert die am ende</p:text>
    <p:extLst>
      <p:ext uri="{C676402C-5697-4E1C-873F-D02D1690AC5C}">
        <p15:threadingInfo xmlns:p15="http://schemas.microsoft.com/office/powerpoint/2012/main" timeZoneBias="-120"/>
      </p:ext>
    </p:extLst>
  </p:cm>
  <p:cm authorId="1" dt="2020-07-27T11:22:32.493" idx="18">
    <p:pos x="146" y="146"/>
    <p:text>wenn nötig kleines convolutiona network am ende hinzufügen</p:text>
    <p:extLst>
      <p:ext uri="{C676402C-5697-4E1C-873F-D02D1690AC5C}">
        <p15:threadingInfo xmlns:p15="http://schemas.microsoft.com/office/powerpoint/2012/main" timeZoneBias="-120"/>
      </p:ext>
    </p:extLst>
  </p:cm>
  <p:cm authorId="1" dt="2020-07-27T11:24:33.504" idx="19">
    <p:pos x="282" y="282"/>
    <p:text>vtpc2 -&gt; mtpcl cross validation</p:text>
    <p:extLst>
      <p:ext uri="{C676402C-5697-4E1C-873F-D02D1690AC5C}">
        <p15:threadingInfo xmlns:p15="http://schemas.microsoft.com/office/powerpoint/2012/main" timeZoneBias="-120"/>
      </p:ext>
    </p:extLst>
  </p:cm>
  <p:cm authorId="1" dt="2020-07-27T11:26:12.797" idx="20">
    <p:pos x="418" y="418"/>
    <p:text>vsualisierung der Filter von Krakau?</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619364"/>
          </a:xfrm>
          <a:prstGeom prst="rect">
            <a:avLst/>
          </a:prstGeom>
        </p:spPr>
        <p:txBody>
          <a:bodyPr vert="horz" lIns="112334" tIns="56167" rIns="112334" bIns="56167" rtlCol="0"/>
          <a:lstStyle>
            <a:lvl1pPr algn="l">
              <a:defRPr sz="1500"/>
            </a:lvl1pPr>
          </a:lstStyle>
          <a:p>
            <a:endParaRPr lang="de-DE"/>
          </a:p>
        </p:txBody>
      </p:sp>
      <p:sp>
        <p:nvSpPr>
          <p:cNvPr id="3" name="Datumsplatzhalter 2"/>
          <p:cNvSpPr>
            <a:spLocks noGrp="1"/>
          </p:cNvSpPr>
          <p:nvPr>
            <p:ph type="dt" idx="1"/>
          </p:nvPr>
        </p:nvSpPr>
        <p:spPr>
          <a:xfrm>
            <a:off x="4143587" y="0"/>
            <a:ext cx="3169920" cy="619364"/>
          </a:xfrm>
          <a:prstGeom prst="rect">
            <a:avLst/>
          </a:prstGeom>
        </p:spPr>
        <p:txBody>
          <a:bodyPr vert="horz" lIns="112334" tIns="56167" rIns="112334" bIns="56167" rtlCol="0"/>
          <a:lstStyle>
            <a:lvl1pPr algn="r">
              <a:defRPr sz="1500"/>
            </a:lvl1pPr>
          </a:lstStyle>
          <a:p>
            <a:fld id="{09EACFB4-2CC3-48AA-9189-98149776151F}" type="datetimeFigureOut">
              <a:rPr lang="de-DE" smtClean="0"/>
              <a:t>20.10.2020</a:t>
            </a:fld>
            <a:endParaRPr lang="de-DE"/>
          </a:p>
        </p:txBody>
      </p:sp>
      <p:sp>
        <p:nvSpPr>
          <p:cNvPr id="4" name="Folienbildplatzhalt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34" tIns="56167" rIns="112334" bIns="56167" rtlCol="0" anchor="ctr"/>
          <a:lstStyle/>
          <a:p>
            <a:endParaRPr lang="de-DE"/>
          </a:p>
        </p:txBody>
      </p:sp>
      <p:sp>
        <p:nvSpPr>
          <p:cNvPr id="5" name="Notizenplatzhalter 4"/>
          <p:cNvSpPr>
            <a:spLocks noGrp="1"/>
          </p:cNvSpPr>
          <p:nvPr>
            <p:ph type="body" sz="quarter" idx="3"/>
          </p:nvPr>
        </p:nvSpPr>
        <p:spPr>
          <a:xfrm>
            <a:off x="731520" y="5940742"/>
            <a:ext cx="5852160" cy="4860608"/>
          </a:xfrm>
          <a:prstGeom prst="rect">
            <a:avLst/>
          </a:prstGeom>
        </p:spPr>
        <p:txBody>
          <a:bodyPr vert="horz" lIns="112334" tIns="56167" rIns="112334" bIns="56167"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1725038"/>
            <a:ext cx="3169920" cy="619362"/>
          </a:xfrm>
          <a:prstGeom prst="rect">
            <a:avLst/>
          </a:prstGeom>
        </p:spPr>
        <p:txBody>
          <a:bodyPr vert="horz" lIns="112334" tIns="56167" rIns="112334" bIns="56167" rtlCol="0" anchor="b"/>
          <a:lstStyle>
            <a:lvl1pPr algn="l">
              <a:defRPr sz="1500"/>
            </a:lvl1pPr>
          </a:lstStyle>
          <a:p>
            <a:endParaRPr lang="de-DE"/>
          </a:p>
        </p:txBody>
      </p:sp>
      <p:sp>
        <p:nvSpPr>
          <p:cNvPr id="7" name="Foliennummernplatzhalter 6"/>
          <p:cNvSpPr>
            <a:spLocks noGrp="1"/>
          </p:cNvSpPr>
          <p:nvPr>
            <p:ph type="sldNum" sz="quarter" idx="5"/>
          </p:nvPr>
        </p:nvSpPr>
        <p:spPr>
          <a:xfrm>
            <a:off x="4143587" y="11725038"/>
            <a:ext cx="3169920" cy="619362"/>
          </a:xfrm>
          <a:prstGeom prst="rect">
            <a:avLst/>
          </a:prstGeom>
        </p:spPr>
        <p:txBody>
          <a:bodyPr vert="horz" lIns="112334" tIns="56167" rIns="112334" bIns="56167" rtlCol="0" anchor="b"/>
          <a:lstStyle>
            <a:lvl1pPr algn="r">
              <a:defRPr sz="1500"/>
            </a:lvl1pPr>
          </a:lstStyle>
          <a:p>
            <a:fld id="{F1B2A307-95AD-4233-81BC-65822EFD23A2}" type="slidenum">
              <a:rPr lang="de-DE" smtClean="0"/>
              <a:t>‹Nr.›</a:t>
            </a:fld>
            <a:endParaRPr lang="de-DE"/>
          </a:p>
        </p:txBody>
      </p:sp>
    </p:spTree>
    <p:extLst>
      <p:ext uri="{BB962C8B-B14F-4D97-AF65-F5344CB8AC3E}">
        <p14:creationId xmlns:p14="http://schemas.microsoft.com/office/powerpoint/2010/main" val="238560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e8f224aca_1_14:notes"/>
          <p:cNvSpPr>
            <a:spLocks noGrp="1" noRot="1" noChangeAspect="1"/>
          </p:cNvSpPr>
          <p:nvPr>
            <p:ph type="sldImg" idx="2"/>
          </p:nvPr>
        </p:nvSpPr>
        <p:spPr>
          <a:xfrm>
            <a:off x="-455613" y="925513"/>
            <a:ext cx="8229601" cy="4629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e8f224aca_1_14:notes"/>
          <p:cNvSpPr txBox="1">
            <a:spLocks noGrp="1"/>
          </p:cNvSpPr>
          <p:nvPr>
            <p:ph type="body" idx="1"/>
          </p:nvPr>
        </p:nvSpPr>
        <p:spPr>
          <a:xfrm>
            <a:off x="732011" y="5863590"/>
            <a:ext cx="5856086" cy="5554980"/>
          </a:xfrm>
          <a:prstGeom prst="rect">
            <a:avLst/>
          </a:prstGeom>
        </p:spPr>
        <p:txBody>
          <a:bodyPr spcFirstLastPara="1" wrap="square" lIns="112316" tIns="112316" rIns="112316" bIns="112316"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500" dirty="0"/>
              <a:t>Die Titelanalyse von </a:t>
            </a:r>
            <a:r>
              <a:rPr lang="de-DE" sz="1500" dirty="0" err="1"/>
              <a:t>BeeSite</a:t>
            </a:r>
            <a:r>
              <a:rPr lang="de-DE" sz="1500" dirty="0"/>
              <a:t> </a:t>
            </a:r>
            <a:r>
              <a:rPr lang="de-DE" sz="1500" dirty="0" err="1"/>
              <a:t>Better</a:t>
            </a:r>
            <a:r>
              <a:rPr lang="de-DE" sz="1500" dirty="0"/>
              <a:t> Ads ist so einfach, dass sie gut zum Probieren einlädt. Wir haben von Kunden gehört, dass es durch den Score fast zu einem kleinen Sport geworden ist, wer einen noch besseren Titel für diese Stelle findet. Auch als Benchmark- Tool lässt sich </a:t>
            </a:r>
            <a:r>
              <a:rPr lang="de-DE" sz="1500" dirty="0" err="1"/>
              <a:t>BetterAds</a:t>
            </a:r>
            <a:r>
              <a:rPr lang="de-DE" sz="1500" dirty="0"/>
              <a:t> nutzen: Testen Sie im Handumdrehen die Titel Ihres Wettbewerbs, um zu sehen, wo Sie im Vergleich stehen. Finden Sie dabei bessere Formulierungen, können Sie diese auch für sich übernehmen. Der kinderleichte Umgang mit </a:t>
            </a:r>
            <a:r>
              <a:rPr lang="de-DE" sz="1500" dirty="0" err="1"/>
              <a:t>BetterAds</a:t>
            </a:r>
            <a:r>
              <a:rPr lang="de-DE" sz="1500" dirty="0"/>
              <a:t> erlaubt Ihnen die Simulation einer Anzeige bzw. </a:t>
            </a:r>
            <a:r>
              <a:rPr lang="de-DE" sz="1500" dirty="0" err="1"/>
              <a:t>Opti-mierung</a:t>
            </a:r>
            <a:r>
              <a:rPr lang="de-DE" sz="1500" dirty="0"/>
              <a:t> in kürzester Zeit. Statt wie bisher nach einer Änderung die Anzeige für teures Geld 14 Tage zu schalten und dann zu sehen, ob die Änderung funktioniert hat. </a:t>
            </a:r>
          </a:p>
          <a:p>
            <a:endParaRPr lang="de-DE" dirty="0"/>
          </a:p>
          <a:p>
            <a:r>
              <a:rPr lang="de-DE" dirty="0"/>
              <a:t>Hinweis: Der Score reicht von 0–1, wobei ein höherer Score mehr Reichweite bedeutet. Der Score </a:t>
            </a:r>
            <a:r>
              <a:rPr lang="de-DE" dirty="0" err="1"/>
              <a:t>für</a:t>
            </a:r>
            <a:r>
              <a:rPr lang="de-DE" dirty="0"/>
              <a:t> eine Formulierung kann sich im Laufe der Zeit ändern. Die KI lernt daher kontinuierlich, welche Stellentitel häufiger geklickt werden und passt den Score entsprechend an.</a:t>
            </a:r>
          </a:p>
          <a:p>
            <a:endParaRPr lang="de-DE" dirty="0"/>
          </a:p>
        </p:txBody>
      </p:sp>
      <p:sp>
        <p:nvSpPr>
          <p:cNvPr id="4" name="Foliennummernplatzhalter 3"/>
          <p:cNvSpPr>
            <a:spLocks noGrp="1"/>
          </p:cNvSpPr>
          <p:nvPr>
            <p:ph type="sldNum" sz="quarter" idx="5"/>
          </p:nvPr>
        </p:nvSpPr>
        <p:spPr/>
        <p:txBody>
          <a:bodyPr/>
          <a:lstStyle/>
          <a:p>
            <a:fld id="{37B2E4DE-0015-3043-8D74-0CCD209F3409}" type="slidenum">
              <a:rPr lang="de-DE" smtClean="0"/>
              <a:t>12</a:t>
            </a:fld>
            <a:endParaRPr lang="de-DE"/>
          </a:p>
        </p:txBody>
      </p:sp>
    </p:spTree>
    <p:extLst>
      <p:ext uri="{BB962C8B-B14F-4D97-AF65-F5344CB8AC3E}">
        <p14:creationId xmlns:p14="http://schemas.microsoft.com/office/powerpoint/2010/main" val="232549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5C926951-D94E-42C6-B07B-55DAD8C33871}"/>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86E08A2A-0FC5-4576-8586-D98272E00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de2d46376_0_16:notes"/>
          <p:cNvSpPr>
            <a:spLocks noGrp="1" noRot="1" noChangeAspect="1"/>
          </p:cNvSpPr>
          <p:nvPr>
            <p:ph type="sldImg" idx="2"/>
          </p:nvPr>
        </p:nvSpPr>
        <p:spPr>
          <a:xfrm>
            <a:off x="-455613" y="925513"/>
            <a:ext cx="8229601" cy="4629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de2d46376_0_16:notes"/>
          <p:cNvSpPr txBox="1">
            <a:spLocks noGrp="1"/>
          </p:cNvSpPr>
          <p:nvPr>
            <p:ph type="body" idx="1"/>
          </p:nvPr>
        </p:nvSpPr>
        <p:spPr>
          <a:xfrm>
            <a:off x="732011" y="5863590"/>
            <a:ext cx="5856086" cy="5554980"/>
          </a:xfrm>
          <a:prstGeom prst="rect">
            <a:avLst/>
          </a:prstGeom>
        </p:spPr>
        <p:txBody>
          <a:bodyPr spcFirstLastPara="1" wrap="square" lIns="112316" tIns="112316" rIns="112316" bIns="112316" anchor="t" anchorCtr="0">
            <a:noAutofit/>
          </a:bodyPr>
          <a:lstStyle/>
          <a:p>
            <a:r>
              <a:rPr lang="en"/>
              <a:t>As the name suggests, machine learning is the process of imparting the decision making ability to the machine without human interference. In our case, we need the machine to decide whether the given cluster contributes to a track or not. This is clearly a supervised learning problem where the machine is trained on some sample of data to enable it with the capability to make decisions. How this is done can be easily understood using the following analogy. First, we choose a type of the brain which can learn to solve our problem. Then we train the brain with relevant data and at regular intervals we test if the brain has learned to make decisions by asking it to make decisions on unseen data. Once we reach required accuracy, this configuration of the brain so that it can be used when ever required. Based on the structure of this brain and the training method, there exists a variety of algorithms. However, we have tried two techniques to classify the clusters. The first one is a tree based algorithm called xgboost and the second one is a convolutional neural network based algorithm called ResNet.  However, the cnn based algorithms were found to be more accurate than the decision trees. So we’ll restrict ourself to the CNN based architecture for cluster classification.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B2A307-95AD-4233-81BC-65822EFD23A2}" type="slidenum">
              <a:rPr lang="de-DE" smtClean="0"/>
              <a:t>22</a:t>
            </a:fld>
            <a:endParaRPr lang="de-DE"/>
          </a:p>
        </p:txBody>
      </p:sp>
    </p:spTree>
    <p:extLst>
      <p:ext uri="{BB962C8B-B14F-4D97-AF65-F5344CB8AC3E}">
        <p14:creationId xmlns:p14="http://schemas.microsoft.com/office/powerpoint/2010/main" val="133065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B2A307-95AD-4233-81BC-65822EFD23A2}" type="slidenum">
              <a:rPr lang="de-DE" smtClean="0"/>
              <a:t>23</a:t>
            </a:fld>
            <a:endParaRPr lang="de-DE"/>
          </a:p>
        </p:txBody>
      </p:sp>
    </p:spTree>
    <p:extLst>
      <p:ext uri="{BB962C8B-B14F-4D97-AF65-F5344CB8AC3E}">
        <p14:creationId xmlns:p14="http://schemas.microsoft.com/office/powerpoint/2010/main" val="153162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1B2A307-95AD-4233-81BC-65822EFD23A2}" type="slidenum">
              <a:rPr lang="de-DE" smtClean="0"/>
              <a:t>28</a:t>
            </a:fld>
            <a:endParaRPr lang="de-DE"/>
          </a:p>
        </p:txBody>
      </p:sp>
    </p:spTree>
    <p:extLst>
      <p:ext uri="{BB962C8B-B14F-4D97-AF65-F5344CB8AC3E}">
        <p14:creationId xmlns:p14="http://schemas.microsoft.com/office/powerpoint/2010/main" val="355886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716692"/>
            <a:ext cx="9144000" cy="1466334"/>
          </a:xfrm>
        </p:spPr>
        <p:txBody>
          <a:bodyPr anchor="b">
            <a:noAutofit/>
          </a:bodyPr>
          <a:lstStyle>
            <a:lvl1pPr algn="ctr">
              <a:defRPr sz="4400"/>
            </a:lvl1pPr>
          </a:lstStyle>
          <a:p>
            <a:r>
              <a:rPr lang="de-DE" dirty="0"/>
              <a:t>Titelmasterformat durch Klicken </a:t>
            </a:r>
            <a:r>
              <a:rPr lang="de-DE" dirty="0" err="1"/>
              <a:t>earbeiten</a:t>
            </a:r>
            <a:endParaRPr lang="de-DE" dirty="0"/>
          </a:p>
        </p:txBody>
      </p:sp>
      <p:sp>
        <p:nvSpPr>
          <p:cNvPr id="3" name="Untertitel 2"/>
          <p:cNvSpPr>
            <a:spLocks noGrp="1"/>
          </p:cNvSpPr>
          <p:nvPr>
            <p:ph type="subTitle" idx="1"/>
          </p:nvPr>
        </p:nvSpPr>
        <p:spPr>
          <a:xfrm>
            <a:off x="1524000" y="2644346"/>
            <a:ext cx="9144000" cy="26134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D4A50C5-B670-4774-89A3-096BCDCA5DFA}" type="datetime1">
              <a:rPr lang="de-DE" smtClean="0"/>
              <a:t>20.10.2020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338718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44634" y="184337"/>
            <a:ext cx="10911600" cy="772800"/>
          </a:xfrm>
          <a:prstGeom prst="rect">
            <a:avLst/>
          </a:prstGeom>
        </p:spPr>
        <p:txBody>
          <a:bodyPr spcFirstLastPara="1" wrap="square" lIns="91425" tIns="91425" rIns="91425" bIns="91425" anchor="b" anchorCtr="0">
            <a:noAutofit/>
          </a:bodyPr>
          <a:lstStyle>
            <a:lvl1pPr lvl="0">
              <a:spcBef>
                <a:spcPts val="0"/>
              </a:spcBef>
              <a:spcAft>
                <a:spcPts val="0"/>
              </a:spcAft>
              <a:buClr>
                <a:srgbClr val="073763"/>
              </a:buClr>
              <a:buSzPts val="2900"/>
              <a:buNone/>
              <a:defRPr sz="3142">
                <a:solidFill>
                  <a:srgbClr val="073763"/>
                </a:solidFill>
              </a:defRPr>
            </a:lvl1pPr>
            <a:lvl2pPr lvl="1">
              <a:spcBef>
                <a:spcPts val="0"/>
              </a:spcBef>
              <a:spcAft>
                <a:spcPts val="0"/>
              </a:spcAft>
              <a:buSzPts val="3600"/>
              <a:buNone/>
              <a:defRPr sz="3900"/>
            </a:lvl2pPr>
            <a:lvl3pPr lvl="2">
              <a:spcBef>
                <a:spcPts val="0"/>
              </a:spcBef>
              <a:spcAft>
                <a:spcPts val="0"/>
              </a:spcAft>
              <a:buSzPts val="3600"/>
              <a:buNone/>
              <a:defRPr sz="3900"/>
            </a:lvl3pPr>
            <a:lvl4pPr lvl="3">
              <a:spcBef>
                <a:spcPts val="0"/>
              </a:spcBef>
              <a:spcAft>
                <a:spcPts val="0"/>
              </a:spcAft>
              <a:buSzPts val="3600"/>
              <a:buNone/>
              <a:defRPr sz="3900"/>
            </a:lvl4pPr>
            <a:lvl5pPr lvl="4">
              <a:spcBef>
                <a:spcPts val="0"/>
              </a:spcBef>
              <a:spcAft>
                <a:spcPts val="0"/>
              </a:spcAft>
              <a:buSzPts val="3600"/>
              <a:buNone/>
              <a:defRPr sz="3900"/>
            </a:lvl5pPr>
            <a:lvl6pPr lvl="5">
              <a:spcBef>
                <a:spcPts val="0"/>
              </a:spcBef>
              <a:spcAft>
                <a:spcPts val="0"/>
              </a:spcAft>
              <a:buSzPts val="3600"/>
              <a:buNone/>
              <a:defRPr sz="3900"/>
            </a:lvl6pPr>
            <a:lvl7pPr lvl="6">
              <a:spcBef>
                <a:spcPts val="0"/>
              </a:spcBef>
              <a:spcAft>
                <a:spcPts val="0"/>
              </a:spcAft>
              <a:buSzPts val="3600"/>
              <a:buNone/>
              <a:defRPr sz="3900"/>
            </a:lvl7pPr>
            <a:lvl8pPr lvl="7">
              <a:spcBef>
                <a:spcPts val="0"/>
              </a:spcBef>
              <a:spcAft>
                <a:spcPts val="0"/>
              </a:spcAft>
              <a:buSzPts val="3600"/>
              <a:buNone/>
              <a:defRPr sz="3900"/>
            </a:lvl8pPr>
            <a:lvl9pPr lvl="8">
              <a:spcBef>
                <a:spcPts val="0"/>
              </a:spcBef>
              <a:spcAft>
                <a:spcPts val="0"/>
              </a:spcAft>
              <a:buSzPts val="3600"/>
              <a:buNone/>
              <a:defRPr sz="3900"/>
            </a:lvl9pPr>
          </a:lstStyle>
          <a:p>
            <a:endParaRPr/>
          </a:p>
        </p:txBody>
      </p:sp>
      <p:sp>
        <p:nvSpPr>
          <p:cNvPr id="15" name="Google Shape;15;p3"/>
          <p:cNvSpPr/>
          <p:nvPr/>
        </p:nvSpPr>
        <p:spPr>
          <a:xfrm>
            <a:off x="1167" y="6342067"/>
            <a:ext cx="12192000" cy="524800"/>
          </a:xfrm>
          <a:prstGeom prst="rect">
            <a:avLst/>
          </a:prstGeom>
          <a:solidFill>
            <a:srgbClr val="073763"/>
          </a:solidFill>
          <a:ln>
            <a:noFill/>
          </a:ln>
        </p:spPr>
        <p:txBody>
          <a:bodyPr spcFirstLastPara="1" wrap="square" lIns="99044" tIns="99044" rIns="99044" bIns="99044" anchor="ctr" anchorCtr="0">
            <a:noAutofit/>
          </a:bodyPr>
          <a:lstStyle/>
          <a:p>
            <a:pPr marL="0" lvl="0" indent="0" algn="l" rtl="0">
              <a:spcBef>
                <a:spcPts val="0"/>
              </a:spcBef>
              <a:spcAft>
                <a:spcPts val="0"/>
              </a:spcAft>
              <a:buNone/>
            </a:pPr>
            <a:r>
              <a:rPr lang="en" sz="1192">
                <a:solidFill>
                  <a:srgbClr val="D9D9D9"/>
                </a:solidFill>
                <a:latin typeface="Source Sans Pro"/>
                <a:ea typeface="Source Sans Pro"/>
                <a:cs typeface="Source Sans Pro"/>
                <a:sym typeface="Source Sans Pro"/>
              </a:rPr>
              <a:t>Manjunath Omana Kuttan   |   NA61 Collaboration meeting   |    11-February-2020</a:t>
            </a:r>
            <a:endParaRPr sz="1192">
              <a:solidFill>
                <a:srgbClr val="D9D9D9"/>
              </a:solidFill>
              <a:latin typeface="Source Sans Pro"/>
              <a:ea typeface="Source Sans Pro"/>
              <a:cs typeface="Source Sans Pro"/>
              <a:sym typeface="Source Sans Pro"/>
            </a:endParaRPr>
          </a:p>
        </p:txBody>
      </p:sp>
      <p:sp>
        <p:nvSpPr>
          <p:cNvPr id="16" name="Google Shape;16;p3"/>
          <p:cNvSpPr txBox="1">
            <a:spLocks noGrp="1"/>
          </p:cNvSpPr>
          <p:nvPr>
            <p:ph type="sldNum" idx="12"/>
          </p:nvPr>
        </p:nvSpPr>
        <p:spPr>
          <a:xfrm>
            <a:off x="11432266" y="6353279"/>
            <a:ext cx="731600" cy="524800"/>
          </a:xfrm>
          <a:prstGeom prst="rect">
            <a:avLst/>
          </a:prstGeom>
          <a:noFill/>
          <a:ln>
            <a:noFill/>
          </a:ln>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l"/>
            <a:fld id="{00000000-1234-1234-1234-123412341234}" type="slidenum">
              <a:rPr lang="de-DE" smtClean="0"/>
              <a:pPr algn="l"/>
              <a:t>‹Nr.›</a:t>
            </a:fld>
            <a:endParaRPr lang="de-DE"/>
          </a:p>
        </p:txBody>
      </p:sp>
    </p:spTree>
    <p:extLst>
      <p:ext uri="{BB962C8B-B14F-4D97-AF65-F5344CB8AC3E}">
        <p14:creationId xmlns:p14="http://schemas.microsoft.com/office/powerpoint/2010/main" val="126893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ndard Seite">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F0F2C5F9-B733-2E45-B804-8A5381DC4E88}"/>
              </a:ext>
            </a:extLst>
          </p:cNvPr>
          <p:cNvSpPr>
            <a:spLocks noGrp="1"/>
          </p:cNvSpPr>
          <p:nvPr>
            <p:ph type="body" idx="1" hasCustomPrompt="1"/>
          </p:nvPr>
        </p:nvSpPr>
        <p:spPr>
          <a:xfrm>
            <a:off x="771395" y="2640002"/>
            <a:ext cx="10515600" cy="2957068"/>
          </a:xfrm>
          <a:prstGeom prst="rect">
            <a:avLst/>
          </a:prstGeom>
        </p:spPr>
        <p:txBody>
          <a:bodyPr vert="horz" lIns="91440" tIns="45720" rIns="91440" bIns="45720" rtlCol="0">
            <a:normAutofit/>
          </a:bodyPr>
          <a:lstStyle>
            <a:lvl1pPr>
              <a:lnSpc>
                <a:spcPct val="120000"/>
              </a:lnSpc>
              <a:defRPr lang="de-DE" sz="1800" baseline="0" dirty="0" smtClean="0">
                <a:latin typeface="Open Sans" panose="020B0606030504020204" pitchFamily="34" charset="0"/>
                <a:ea typeface="Open Sans" panose="020B0606030504020204" pitchFamily="34" charset="0"/>
                <a:cs typeface="Open Sans" panose="020B0606030504020204" pitchFamily="34" charset="0"/>
              </a:defRPr>
            </a:lvl1pPr>
            <a:lvl2pPr>
              <a:lnSpc>
                <a:spcPct val="120000"/>
              </a:lnSpc>
              <a:defRPr lang="de-DE" sz="1600" baseline="0" dirty="0" smtClean="0">
                <a:latin typeface="Open Sans" panose="020B0606030504020204" pitchFamily="34" charset="0"/>
                <a:ea typeface="Open Sans" panose="020B0606030504020204" pitchFamily="34" charset="0"/>
                <a:cs typeface="Open Sans" panose="020B0606030504020204" pitchFamily="34" charset="0"/>
              </a:defRPr>
            </a:lvl2pPr>
            <a:lvl3pPr>
              <a:lnSpc>
                <a:spcPct val="120000"/>
              </a:lnSpc>
              <a:defRPr lang="de-DE" sz="1400" baseline="0" dirty="0" smtClean="0">
                <a:latin typeface="Open Sans" panose="020B0606030504020204" pitchFamily="34" charset="0"/>
                <a:ea typeface="Open Sans" panose="020B0606030504020204" pitchFamily="34" charset="0"/>
                <a:cs typeface="Open Sans" panose="020B0606030504020204" pitchFamily="34" charset="0"/>
              </a:defRPr>
            </a:lvl3pPr>
            <a:lvl4pPr>
              <a:lnSpc>
                <a:spcPct val="120000"/>
              </a:lnSpc>
              <a:defRPr lang="de-DE" sz="1200" baseline="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lnSpc>
                <a:spcPct val="120000"/>
              </a:lnSpc>
              <a:defRPr lang="en-US" sz="12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Textmasterformat bearbeiten</a:t>
            </a:r>
            <a:br>
              <a:rPr lang="de-DE" dirty="0"/>
            </a:br>
            <a:r>
              <a:rPr lang="de-DE" dirty="0" err="1"/>
              <a:t>dfsdfd</a:t>
            </a:r>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1" name="Title 1">
            <a:extLst>
              <a:ext uri="{FF2B5EF4-FFF2-40B4-BE49-F238E27FC236}">
                <a16:creationId xmlns:a16="http://schemas.microsoft.com/office/drawing/2014/main" id="{B823207A-690B-B74C-8C43-7EDFE002BC7D}"/>
              </a:ext>
            </a:extLst>
          </p:cNvPr>
          <p:cNvSpPr>
            <a:spLocks noGrp="1"/>
          </p:cNvSpPr>
          <p:nvPr>
            <p:ph type="title"/>
          </p:nvPr>
        </p:nvSpPr>
        <p:spPr>
          <a:xfrm>
            <a:off x="761319" y="1920000"/>
            <a:ext cx="10515600" cy="662781"/>
          </a:xfrm>
          <a:prstGeom prst="rect">
            <a:avLst/>
          </a:prstGeom>
        </p:spPr>
        <p:txBody>
          <a:bodyPr anchor="t" anchorCtr="0">
            <a:noAutofit/>
          </a:bodyPr>
          <a:lstStyle>
            <a:lvl1pPr>
              <a:defRPr sz="2400" b="1" cap="all"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Mastertitelformat bearbeiten</a:t>
            </a:r>
            <a:endParaRPr lang="en-US" dirty="0"/>
          </a:p>
        </p:txBody>
      </p:sp>
      <p:sp>
        <p:nvSpPr>
          <p:cNvPr id="13" name="Content Placeholder 2">
            <a:extLst>
              <a:ext uri="{FF2B5EF4-FFF2-40B4-BE49-F238E27FC236}">
                <a16:creationId xmlns:a16="http://schemas.microsoft.com/office/drawing/2014/main" id="{5C18E8E8-B1EA-0B4D-962C-DDE36001DC2B}"/>
              </a:ext>
            </a:extLst>
          </p:cNvPr>
          <p:cNvSpPr>
            <a:spLocks noGrp="1"/>
          </p:cNvSpPr>
          <p:nvPr>
            <p:ph idx="10" hasCustomPrompt="1"/>
          </p:nvPr>
        </p:nvSpPr>
        <p:spPr>
          <a:xfrm>
            <a:off x="754833" y="318880"/>
            <a:ext cx="8129763" cy="352853"/>
          </a:xfrm>
          <a:prstGeom prst="rect">
            <a:avLst/>
          </a:prstGeom>
        </p:spPr>
        <p:txBody>
          <a:bodyPr anchor="t" anchorCtr="0">
            <a:noAutofit/>
          </a:bodyPr>
          <a:lstStyle>
            <a:lvl1pPr marL="0" indent="0">
              <a:lnSpc>
                <a:spcPct val="100000"/>
              </a:lnSpc>
              <a:spcBef>
                <a:spcPts val="0"/>
              </a:spcBef>
              <a:buFontTx/>
              <a:buNone/>
              <a:defRPr sz="1600" b="0" i="0" cap="all" baseline="0">
                <a:solidFill>
                  <a:schemeClr val="tx1"/>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buFontTx/>
              <a:buNone/>
              <a:defRPr sz="2133">
                <a:latin typeface="+mn-lt"/>
              </a:defRPr>
            </a:lvl2pPr>
            <a:lvl3pPr marL="1219159" indent="0">
              <a:buFontTx/>
              <a:buNone/>
              <a:defRPr sz="2133">
                <a:latin typeface="+mn-lt"/>
              </a:defRPr>
            </a:lvl3pPr>
            <a:lvl4pPr marL="1828740" indent="0">
              <a:buFontTx/>
              <a:buNone/>
              <a:defRPr sz="2133">
                <a:latin typeface="+mn-lt"/>
              </a:defRPr>
            </a:lvl4pPr>
            <a:lvl5pPr marL="2438319" indent="0">
              <a:buFontTx/>
              <a:buNone/>
              <a:defRPr sz="2133">
                <a:latin typeface="+mn-lt"/>
              </a:defRPr>
            </a:lvl5pPr>
          </a:lstStyle>
          <a:p>
            <a:pPr lvl="0"/>
            <a:r>
              <a:rPr lang="de-DE" dirty="0"/>
              <a:t>TEXT BEARBEITEN</a:t>
            </a:r>
          </a:p>
        </p:txBody>
      </p:sp>
      <p:sp>
        <p:nvSpPr>
          <p:cNvPr id="14" name="Content Placeholder 2">
            <a:extLst>
              <a:ext uri="{FF2B5EF4-FFF2-40B4-BE49-F238E27FC236}">
                <a16:creationId xmlns:a16="http://schemas.microsoft.com/office/drawing/2014/main" id="{B22B634B-5F98-0348-9A25-F4958DB56158}"/>
              </a:ext>
            </a:extLst>
          </p:cNvPr>
          <p:cNvSpPr>
            <a:spLocks noGrp="1"/>
          </p:cNvSpPr>
          <p:nvPr>
            <p:ph idx="11" hasCustomPrompt="1"/>
          </p:nvPr>
        </p:nvSpPr>
        <p:spPr>
          <a:xfrm>
            <a:off x="758424" y="537716"/>
            <a:ext cx="8129763" cy="352853"/>
          </a:xfrm>
          <a:prstGeom prst="rect">
            <a:avLst/>
          </a:prstGeom>
        </p:spPr>
        <p:txBody>
          <a:bodyPr anchor="t" anchorCtr="0">
            <a:noAutofit/>
          </a:bodyPr>
          <a:lstStyle>
            <a:lvl1pPr marL="0" indent="0">
              <a:lnSpc>
                <a:spcPct val="100000"/>
              </a:lnSpc>
              <a:spcBef>
                <a:spcPts val="0"/>
              </a:spcBef>
              <a:buFontTx/>
              <a:buNone/>
              <a:defRPr sz="1600" b="1" i="0" cap="all" baseline="0">
                <a:solidFill>
                  <a:srgbClr val="C00000"/>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buFontTx/>
              <a:buNone/>
              <a:defRPr sz="2133">
                <a:latin typeface="+mn-lt"/>
              </a:defRPr>
            </a:lvl2pPr>
            <a:lvl3pPr marL="1219159" indent="0">
              <a:buFontTx/>
              <a:buNone/>
              <a:defRPr sz="2133">
                <a:latin typeface="+mn-lt"/>
              </a:defRPr>
            </a:lvl3pPr>
            <a:lvl4pPr marL="1828740" indent="0">
              <a:buFontTx/>
              <a:buNone/>
              <a:defRPr sz="2133">
                <a:latin typeface="+mn-lt"/>
              </a:defRPr>
            </a:lvl4pPr>
            <a:lvl5pPr marL="2438319" indent="0">
              <a:buFontTx/>
              <a:buNone/>
              <a:defRPr sz="2133">
                <a:latin typeface="+mn-lt"/>
              </a:defRPr>
            </a:lvl5pPr>
          </a:lstStyle>
          <a:p>
            <a:pPr lvl="0"/>
            <a:r>
              <a:rPr lang="de-DE" dirty="0"/>
              <a:t>TEXT BEARBEITEN</a:t>
            </a:r>
          </a:p>
        </p:txBody>
      </p:sp>
    </p:spTree>
    <p:extLst>
      <p:ext uri="{BB962C8B-B14F-4D97-AF65-F5344CB8AC3E}">
        <p14:creationId xmlns:p14="http://schemas.microsoft.com/office/powerpoint/2010/main" val="141817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otion">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02F8C0C-7886-8945-A964-A5B6CC5D4A4F}"/>
              </a:ext>
            </a:extLst>
          </p:cNvPr>
          <p:cNvSpPr>
            <a:spLocks noGrp="1"/>
          </p:cNvSpPr>
          <p:nvPr>
            <p:ph type="pic" sz="quarter" idx="14"/>
          </p:nvPr>
        </p:nvSpPr>
        <p:spPr>
          <a:xfrm>
            <a:off x="0" y="0"/>
            <a:ext cx="12192000" cy="6947378"/>
          </a:xfrm>
          <a:prstGeom prst="rect">
            <a:avLst/>
          </a:prstGeom>
        </p:spPr>
        <p:txBody>
          <a:bodyPr/>
          <a:lstStyle/>
          <a:p>
            <a:endParaRPr lang="de-DE"/>
          </a:p>
        </p:txBody>
      </p:sp>
      <p:sp>
        <p:nvSpPr>
          <p:cNvPr id="19" name="Text Placeholder 2">
            <a:extLst>
              <a:ext uri="{FF2B5EF4-FFF2-40B4-BE49-F238E27FC236}">
                <a16:creationId xmlns:a16="http://schemas.microsoft.com/office/drawing/2014/main" id="{F0F2C5F9-B733-2E45-B804-8A5381DC4E88}"/>
              </a:ext>
            </a:extLst>
          </p:cNvPr>
          <p:cNvSpPr>
            <a:spLocks noGrp="1"/>
          </p:cNvSpPr>
          <p:nvPr>
            <p:ph type="body" idx="1" hasCustomPrompt="1"/>
          </p:nvPr>
        </p:nvSpPr>
        <p:spPr>
          <a:xfrm>
            <a:off x="0" y="4886530"/>
            <a:ext cx="9417633" cy="828799"/>
          </a:xfrm>
          <a:prstGeom prst="rect">
            <a:avLst/>
          </a:prstGeom>
          <a:solidFill>
            <a:schemeClr val="bg1"/>
          </a:solidFill>
          <a:ln>
            <a:noFill/>
          </a:ln>
        </p:spPr>
        <p:txBody>
          <a:bodyPr>
            <a:noAutofit/>
          </a:bodyPr>
          <a:lstStyle>
            <a:lvl1pPr marL="0" indent="0" fontAlgn="t">
              <a:lnSpc>
                <a:spcPct val="100000"/>
              </a:lnSpc>
              <a:spcBef>
                <a:spcPts val="800"/>
              </a:spcBef>
              <a:buNone/>
              <a:defRPr sz="4000" b="0" i="0" cap="all" baseline="0">
                <a:solidFill>
                  <a:srgbClr val="C00000"/>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buNone/>
              <a:defRPr sz="2667">
                <a:solidFill>
                  <a:schemeClr val="tx1">
                    <a:tint val="75000"/>
                  </a:schemeClr>
                </a:solidFill>
              </a:defRPr>
            </a:lvl2pPr>
            <a:lvl3pPr marL="1219159" indent="0">
              <a:buNone/>
              <a:defRPr sz="2400">
                <a:solidFill>
                  <a:schemeClr val="tx1">
                    <a:tint val="75000"/>
                  </a:schemeClr>
                </a:solidFill>
              </a:defRPr>
            </a:lvl3pPr>
            <a:lvl4pPr marL="1828740" indent="0">
              <a:buNone/>
              <a:defRPr sz="2133">
                <a:solidFill>
                  <a:schemeClr val="tx1">
                    <a:tint val="75000"/>
                  </a:schemeClr>
                </a:solidFill>
              </a:defRPr>
            </a:lvl4pPr>
            <a:lvl5pPr marL="2438319" indent="0">
              <a:buNone/>
              <a:defRPr sz="2133">
                <a:solidFill>
                  <a:schemeClr val="tx1">
                    <a:tint val="75000"/>
                  </a:schemeClr>
                </a:solidFill>
              </a:defRPr>
            </a:lvl5pPr>
            <a:lvl6pPr marL="3047898" indent="0">
              <a:buNone/>
              <a:defRPr sz="2133">
                <a:solidFill>
                  <a:schemeClr val="tx1">
                    <a:tint val="75000"/>
                  </a:schemeClr>
                </a:solidFill>
              </a:defRPr>
            </a:lvl6pPr>
            <a:lvl7pPr marL="3657478" indent="0">
              <a:buNone/>
              <a:defRPr sz="2133">
                <a:solidFill>
                  <a:schemeClr val="tx1">
                    <a:tint val="75000"/>
                  </a:schemeClr>
                </a:solidFill>
              </a:defRPr>
            </a:lvl7pPr>
            <a:lvl8pPr marL="4267057" indent="0">
              <a:buNone/>
              <a:defRPr sz="2133">
                <a:solidFill>
                  <a:schemeClr val="tx1">
                    <a:tint val="75000"/>
                  </a:schemeClr>
                </a:solidFill>
              </a:defRPr>
            </a:lvl8pPr>
            <a:lvl9pPr marL="4876638" indent="0">
              <a:buNone/>
              <a:defRPr sz="2133">
                <a:solidFill>
                  <a:schemeClr val="tx1">
                    <a:tint val="75000"/>
                  </a:schemeClr>
                </a:solidFill>
              </a:defRPr>
            </a:lvl9pPr>
          </a:lstStyle>
          <a:p>
            <a:pPr lvl="0"/>
            <a:r>
              <a:rPr lang="de-DE" dirty="0"/>
              <a:t>Text bearbeiten</a:t>
            </a:r>
          </a:p>
        </p:txBody>
      </p:sp>
      <p:sp>
        <p:nvSpPr>
          <p:cNvPr id="9" name="Text Placeholder 2">
            <a:extLst>
              <a:ext uri="{FF2B5EF4-FFF2-40B4-BE49-F238E27FC236}">
                <a16:creationId xmlns:a16="http://schemas.microsoft.com/office/drawing/2014/main" id="{2BE452BF-6EB2-1D42-BA24-AE65EA1C5C59}"/>
              </a:ext>
            </a:extLst>
          </p:cNvPr>
          <p:cNvSpPr>
            <a:spLocks noGrp="1"/>
          </p:cNvSpPr>
          <p:nvPr>
            <p:ph type="body" idx="11" hasCustomPrompt="1"/>
          </p:nvPr>
        </p:nvSpPr>
        <p:spPr>
          <a:xfrm>
            <a:off x="0" y="5799719"/>
            <a:ext cx="9417633" cy="828799"/>
          </a:xfrm>
          <a:prstGeom prst="rect">
            <a:avLst/>
          </a:prstGeom>
          <a:solidFill>
            <a:schemeClr val="bg1"/>
          </a:solidFill>
          <a:ln>
            <a:noFill/>
          </a:ln>
        </p:spPr>
        <p:txBody>
          <a:bodyPr>
            <a:noAutofit/>
          </a:bodyPr>
          <a:lstStyle>
            <a:lvl1pPr marL="0" indent="0" fontAlgn="t">
              <a:lnSpc>
                <a:spcPct val="100000"/>
              </a:lnSpc>
              <a:spcBef>
                <a:spcPts val="800"/>
              </a:spcBef>
              <a:buNone/>
              <a:defRPr sz="4000" b="0" i="0" cap="all" baseline="0">
                <a:solidFill>
                  <a:srgbClr val="C00000"/>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buNone/>
              <a:defRPr sz="2667">
                <a:solidFill>
                  <a:schemeClr val="tx1">
                    <a:tint val="75000"/>
                  </a:schemeClr>
                </a:solidFill>
              </a:defRPr>
            </a:lvl2pPr>
            <a:lvl3pPr marL="1219159" indent="0">
              <a:buNone/>
              <a:defRPr sz="2400">
                <a:solidFill>
                  <a:schemeClr val="tx1">
                    <a:tint val="75000"/>
                  </a:schemeClr>
                </a:solidFill>
              </a:defRPr>
            </a:lvl3pPr>
            <a:lvl4pPr marL="1828740" indent="0">
              <a:buNone/>
              <a:defRPr sz="2133">
                <a:solidFill>
                  <a:schemeClr val="tx1">
                    <a:tint val="75000"/>
                  </a:schemeClr>
                </a:solidFill>
              </a:defRPr>
            </a:lvl4pPr>
            <a:lvl5pPr marL="2438319" indent="0">
              <a:buNone/>
              <a:defRPr sz="2133">
                <a:solidFill>
                  <a:schemeClr val="tx1">
                    <a:tint val="75000"/>
                  </a:schemeClr>
                </a:solidFill>
              </a:defRPr>
            </a:lvl5pPr>
            <a:lvl6pPr marL="3047898" indent="0">
              <a:buNone/>
              <a:defRPr sz="2133">
                <a:solidFill>
                  <a:schemeClr val="tx1">
                    <a:tint val="75000"/>
                  </a:schemeClr>
                </a:solidFill>
              </a:defRPr>
            </a:lvl6pPr>
            <a:lvl7pPr marL="3657478" indent="0">
              <a:buNone/>
              <a:defRPr sz="2133">
                <a:solidFill>
                  <a:schemeClr val="tx1">
                    <a:tint val="75000"/>
                  </a:schemeClr>
                </a:solidFill>
              </a:defRPr>
            </a:lvl7pPr>
            <a:lvl8pPr marL="4267057" indent="0">
              <a:buNone/>
              <a:defRPr sz="2133">
                <a:solidFill>
                  <a:schemeClr val="tx1">
                    <a:tint val="75000"/>
                  </a:schemeClr>
                </a:solidFill>
              </a:defRPr>
            </a:lvl8pPr>
            <a:lvl9pPr marL="4876638" indent="0">
              <a:buNone/>
              <a:defRPr sz="2133">
                <a:solidFill>
                  <a:schemeClr val="tx1">
                    <a:tint val="75000"/>
                  </a:schemeClr>
                </a:solidFill>
              </a:defRPr>
            </a:lvl9pPr>
          </a:lstStyle>
          <a:p>
            <a:pPr lvl="0"/>
            <a:r>
              <a:rPr lang="de-DE" dirty="0"/>
              <a:t>Text bearbeiten</a:t>
            </a:r>
          </a:p>
        </p:txBody>
      </p:sp>
      <p:sp>
        <p:nvSpPr>
          <p:cNvPr id="8" name="Content Placeholder 2">
            <a:extLst>
              <a:ext uri="{FF2B5EF4-FFF2-40B4-BE49-F238E27FC236}">
                <a16:creationId xmlns:a16="http://schemas.microsoft.com/office/drawing/2014/main" id="{388EDA02-C70A-9A4C-9960-AC130D47A463}"/>
              </a:ext>
            </a:extLst>
          </p:cNvPr>
          <p:cNvSpPr>
            <a:spLocks noGrp="1"/>
          </p:cNvSpPr>
          <p:nvPr>
            <p:ph idx="12" hasCustomPrompt="1"/>
          </p:nvPr>
        </p:nvSpPr>
        <p:spPr>
          <a:xfrm>
            <a:off x="754833" y="318880"/>
            <a:ext cx="8129763" cy="352853"/>
          </a:xfrm>
          <a:prstGeom prst="rect">
            <a:avLst/>
          </a:prstGeom>
        </p:spPr>
        <p:txBody>
          <a:bodyPr anchor="t" anchorCtr="0">
            <a:noAutofit/>
          </a:bodyPr>
          <a:lstStyle>
            <a:lvl1pPr marL="0" indent="0">
              <a:lnSpc>
                <a:spcPct val="100000"/>
              </a:lnSpc>
              <a:spcBef>
                <a:spcPts val="0"/>
              </a:spcBef>
              <a:buFontTx/>
              <a:buNone/>
              <a:defRPr sz="1600" b="0" i="0" cap="all" baseline="0">
                <a:solidFill>
                  <a:schemeClr val="tx1"/>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buFontTx/>
              <a:buNone/>
              <a:defRPr sz="2133">
                <a:latin typeface="+mn-lt"/>
              </a:defRPr>
            </a:lvl2pPr>
            <a:lvl3pPr marL="1219159" indent="0">
              <a:buFontTx/>
              <a:buNone/>
              <a:defRPr sz="2133">
                <a:latin typeface="+mn-lt"/>
              </a:defRPr>
            </a:lvl3pPr>
            <a:lvl4pPr marL="1828740" indent="0">
              <a:buFontTx/>
              <a:buNone/>
              <a:defRPr sz="2133">
                <a:latin typeface="+mn-lt"/>
              </a:defRPr>
            </a:lvl4pPr>
            <a:lvl5pPr marL="2438319" indent="0">
              <a:buFontTx/>
              <a:buNone/>
              <a:defRPr sz="2133">
                <a:latin typeface="+mn-lt"/>
              </a:defRPr>
            </a:lvl5pPr>
          </a:lstStyle>
          <a:p>
            <a:pPr lvl="0"/>
            <a:r>
              <a:rPr lang="de-DE" dirty="0" err="1"/>
              <a:t>ehrmann</a:t>
            </a:r>
            <a:endParaRPr lang="de-DE" dirty="0"/>
          </a:p>
        </p:txBody>
      </p:sp>
      <p:sp>
        <p:nvSpPr>
          <p:cNvPr id="10" name="Content Placeholder 2">
            <a:extLst>
              <a:ext uri="{FF2B5EF4-FFF2-40B4-BE49-F238E27FC236}">
                <a16:creationId xmlns:a16="http://schemas.microsoft.com/office/drawing/2014/main" id="{0C92F07D-7FDC-3A4D-AE45-2FBC5623C37D}"/>
              </a:ext>
            </a:extLst>
          </p:cNvPr>
          <p:cNvSpPr>
            <a:spLocks noGrp="1"/>
          </p:cNvSpPr>
          <p:nvPr>
            <p:ph idx="13" hasCustomPrompt="1"/>
          </p:nvPr>
        </p:nvSpPr>
        <p:spPr>
          <a:xfrm>
            <a:off x="758424" y="537716"/>
            <a:ext cx="8129763" cy="352853"/>
          </a:xfrm>
          <a:prstGeom prst="rect">
            <a:avLst/>
          </a:prstGeom>
        </p:spPr>
        <p:txBody>
          <a:bodyPr anchor="t" anchorCtr="0">
            <a:noAutofit/>
          </a:bodyPr>
          <a:lstStyle>
            <a:lvl1pPr marL="0" indent="0">
              <a:lnSpc>
                <a:spcPct val="100000"/>
              </a:lnSpc>
              <a:spcBef>
                <a:spcPts val="0"/>
              </a:spcBef>
              <a:buFontTx/>
              <a:buNone/>
              <a:defRPr sz="1600" b="1" i="0" cap="all" baseline="0">
                <a:solidFill>
                  <a:srgbClr val="C00000"/>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buFontTx/>
              <a:buNone/>
              <a:defRPr sz="2133">
                <a:latin typeface="+mn-lt"/>
              </a:defRPr>
            </a:lvl2pPr>
            <a:lvl3pPr marL="1219159" indent="0">
              <a:buFontTx/>
              <a:buNone/>
              <a:defRPr sz="2133">
                <a:latin typeface="+mn-lt"/>
              </a:defRPr>
            </a:lvl3pPr>
            <a:lvl4pPr marL="1828740" indent="0">
              <a:buFontTx/>
              <a:buNone/>
              <a:defRPr sz="2133">
                <a:latin typeface="+mn-lt"/>
              </a:defRPr>
            </a:lvl4pPr>
            <a:lvl5pPr marL="2438319" indent="0">
              <a:buFontTx/>
              <a:buNone/>
              <a:defRPr sz="2133">
                <a:latin typeface="+mn-lt"/>
              </a:defRPr>
            </a:lvl5pPr>
          </a:lstStyle>
          <a:p>
            <a:pPr lvl="0"/>
            <a:r>
              <a:rPr lang="de-DE" dirty="0"/>
              <a:t>Überarbeitung </a:t>
            </a:r>
            <a:r>
              <a:rPr lang="de-DE" dirty="0" err="1"/>
              <a:t>kreativkonzept</a:t>
            </a:r>
            <a:endParaRPr lang="de-DE" dirty="0"/>
          </a:p>
        </p:txBody>
      </p:sp>
    </p:spTree>
    <p:extLst>
      <p:ext uri="{BB962C8B-B14F-4D97-AF65-F5344CB8AC3E}">
        <p14:creationId xmlns:p14="http://schemas.microsoft.com/office/powerpoint/2010/main" val="48447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tandard Seite - BG WarmGrey mittel">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F0F2C5F9-B733-2E45-B804-8A5381DC4E88}"/>
              </a:ext>
            </a:extLst>
          </p:cNvPr>
          <p:cNvSpPr>
            <a:spLocks noGrp="1"/>
          </p:cNvSpPr>
          <p:nvPr>
            <p:ph type="body" idx="1" hasCustomPrompt="1"/>
          </p:nvPr>
        </p:nvSpPr>
        <p:spPr>
          <a:xfrm>
            <a:off x="771395" y="2640002"/>
            <a:ext cx="10515600" cy="2957068"/>
          </a:xfrm>
          <a:prstGeom prst="rect">
            <a:avLst/>
          </a:prstGeom>
        </p:spPr>
        <p:txBody>
          <a:bodyPr vert="horz" lIns="91440" tIns="45720" rIns="91440" bIns="45720" rtlCol="0">
            <a:normAutofit/>
          </a:bodyPr>
          <a:lstStyle>
            <a:lvl1pPr>
              <a:lnSpc>
                <a:spcPct val="120000"/>
              </a:lnSpc>
              <a:defRPr lang="de-DE" sz="1800" baseline="0" dirty="0" smtClean="0">
                <a:latin typeface="Open Sans" panose="020B0606030504020204" pitchFamily="34" charset="0"/>
                <a:ea typeface="Open Sans" panose="020B0606030504020204" pitchFamily="34" charset="0"/>
                <a:cs typeface="Open Sans" panose="020B0606030504020204" pitchFamily="34" charset="0"/>
              </a:defRPr>
            </a:lvl1pPr>
            <a:lvl2pPr>
              <a:lnSpc>
                <a:spcPct val="120000"/>
              </a:lnSpc>
              <a:defRPr lang="de-DE" sz="1600" baseline="0" dirty="0" smtClean="0">
                <a:latin typeface="Open Sans" panose="020B0606030504020204" pitchFamily="34" charset="0"/>
                <a:ea typeface="Open Sans" panose="020B0606030504020204" pitchFamily="34" charset="0"/>
                <a:cs typeface="Open Sans" panose="020B0606030504020204" pitchFamily="34" charset="0"/>
              </a:defRPr>
            </a:lvl2pPr>
            <a:lvl3pPr>
              <a:lnSpc>
                <a:spcPct val="120000"/>
              </a:lnSpc>
              <a:defRPr lang="de-DE" sz="1400" baseline="0" dirty="0" smtClean="0">
                <a:latin typeface="Open Sans" panose="020B0606030504020204" pitchFamily="34" charset="0"/>
                <a:ea typeface="Open Sans" panose="020B0606030504020204" pitchFamily="34" charset="0"/>
                <a:cs typeface="Open Sans" panose="020B0606030504020204" pitchFamily="34" charset="0"/>
              </a:defRPr>
            </a:lvl3pPr>
            <a:lvl4pPr>
              <a:lnSpc>
                <a:spcPct val="120000"/>
              </a:lnSpc>
              <a:defRPr lang="de-DE" sz="1200" baseline="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lnSpc>
                <a:spcPct val="120000"/>
              </a:lnSpc>
              <a:defRPr lang="en-US" sz="12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dirty="0"/>
              <a:t>Textmasterformat bearbeiten</a:t>
            </a:r>
            <a:br>
              <a:rPr lang="de-DE" dirty="0"/>
            </a:br>
            <a:r>
              <a:rPr lang="de-DE" dirty="0" err="1"/>
              <a:t>dfsdfd</a:t>
            </a:r>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1" name="Title 1">
            <a:extLst>
              <a:ext uri="{FF2B5EF4-FFF2-40B4-BE49-F238E27FC236}">
                <a16:creationId xmlns:a16="http://schemas.microsoft.com/office/drawing/2014/main" id="{B823207A-690B-B74C-8C43-7EDFE002BC7D}"/>
              </a:ext>
            </a:extLst>
          </p:cNvPr>
          <p:cNvSpPr>
            <a:spLocks noGrp="1"/>
          </p:cNvSpPr>
          <p:nvPr>
            <p:ph type="title"/>
          </p:nvPr>
        </p:nvSpPr>
        <p:spPr>
          <a:xfrm>
            <a:off x="761319" y="1920000"/>
            <a:ext cx="10515600" cy="662781"/>
          </a:xfrm>
          <a:prstGeom prst="rect">
            <a:avLst/>
          </a:prstGeom>
        </p:spPr>
        <p:txBody>
          <a:bodyPr anchor="t" anchorCtr="0">
            <a:noAutofit/>
          </a:bodyPr>
          <a:lstStyle>
            <a:lvl1pPr>
              <a:defRPr sz="2400" b="1" cap="all"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Mastertitelformat bearbeiten</a:t>
            </a:r>
            <a:endParaRPr lang="en-US" dirty="0"/>
          </a:p>
        </p:txBody>
      </p:sp>
      <p:sp>
        <p:nvSpPr>
          <p:cNvPr id="13" name="Content Placeholder 2">
            <a:extLst>
              <a:ext uri="{FF2B5EF4-FFF2-40B4-BE49-F238E27FC236}">
                <a16:creationId xmlns:a16="http://schemas.microsoft.com/office/drawing/2014/main" id="{5C18E8E8-B1EA-0B4D-962C-DDE36001DC2B}"/>
              </a:ext>
            </a:extLst>
          </p:cNvPr>
          <p:cNvSpPr>
            <a:spLocks noGrp="1"/>
          </p:cNvSpPr>
          <p:nvPr>
            <p:ph idx="10" hasCustomPrompt="1"/>
          </p:nvPr>
        </p:nvSpPr>
        <p:spPr>
          <a:xfrm>
            <a:off x="754833" y="318880"/>
            <a:ext cx="8129763" cy="352853"/>
          </a:xfrm>
          <a:prstGeom prst="rect">
            <a:avLst/>
          </a:prstGeom>
        </p:spPr>
        <p:txBody>
          <a:bodyPr anchor="t" anchorCtr="0">
            <a:noAutofit/>
          </a:bodyPr>
          <a:lstStyle>
            <a:lvl1pPr marL="0" indent="0">
              <a:lnSpc>
                <a:spcPct val="100000"/>
              </a:lnSpc>
              <a:spcBef>
                <a:spcPts val="0"/>
              </a:spcBef>
              <a:buFontTx/>
              <a:buNone/>
              <a:defRPr sz="1600" b="0" i="0" cap="all" baseline="0">
                <a:solidFill>
                  <a:schemeClr val="tx1"/>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buFontTx/>
              <a:buNone/>
              <a:defRPr sz="2133">
                <a:latin typeface="+mn-lt"/>
              </a:defRPr>
            </a:lvl2pPr>
            <a:lvl3pPr marL="1219159" indent="0">
              <a:buFontTx/>
              <a:buNone/>
              <a:defRPr sz="2133">
                <a:latin typeface="+mn-lt"/>
              </a:defRPr>
            </a:lvl3pPr>
            <a:lvl4pPr marL="1828740" indent="0">
              <a:buFontTx/>
              <a:buNone/>
              <a:defRPr sz="2133">
                <a:latin typeface="+mn-lt"/>
              </a:defRPr>
            </a:lvl4pPr>
            <a:lvl5pPr marL="2438319" indent="0">
              <a:buFontTx/>
              <a:buNone/>
              <a:defRPr sz="2133">
                <a:latin typeface="+mn-lt"/>
              </a:defRPr>
            </a:lvl5pPr>
          </a:lstStyle>
          <a:p>
            <a:pPr lvl="0"/>
            <a:r>
              <a:rPr lang="de-DE" dirty="0"/>
              <a:t>TEXT BEARBEITEN</a:t>
            </a:r>
          </a:p>
        </p:txBody>
      </p:sp>
      <p:sp>
        <p:nvSpPr>
          <p:cNvPr id="14" name="Content Placeholder 2">
            <a:extLst>
              <a:ext uri="{FF2B5EF4-FFF2-40B4-BE49-F238E27FC236}">
                <a16:creationId xmlns:a16="http://schemas.microsoft.com/office/drawing/2014/main" id="{B22B634B-5F98-0348-9A25-F4958DB56158}"/>
              </a:ext>
            </a:extLst>
          </p:cNvPr>
          <p:cNvSpPr>
            <a:spLocks noGrp="1"/>
          </p:cNvSpPr>
          <p:nvPr>
            <p:ph idx="11" hasCustomPrompt="1"/>
          </p:nvPr>
        </p:nvSpPr>
        <p:spPr>
          <a:xfrm>
            <a:off x="758424" y="537716"/>
            <a:ext cx="8129763" cy="352853"/>
          </a:xfrm>
          <a:prstGeom prst="rect">
            <a:avLst/>
          </a:prstGeom>
        </p:spPr>
        <p:txBody>
          <a:bodyPr anchor="t" anchorCtr="0">
            <a:noAutofit/>
          </a:bodyPr>
          <a:lstStyle>
            <a:lvl1pPr marL="0" indent="0">
              <a:lnSpc>
                <a:spcPct val="100000"/>
              </a:lnSpc>
              <a:spcBef>
                <a:spcPts val="0"/>
              </a:spcBef>
              <a:buFontTx/>
              <a:buNone/>
              <a:defRPr sz="1600" b="1" i="0" cap="all" baseline="0">
                <a:solidFill>
                  <a:srgbClr val="C00000"/>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buFontTx/>
              <a:buNone/>
              <a:defRPr sz="2133">
                <a:latin typeface="+mn-lt"/>
              </a:defRPr>
            </a:lvl2pPr>
            <a:lvl3pPr marL="1219159" indent="0">
              <a:buFontTx/>
              <a:buNone/>
              <a:defRPr sz="2133">
                <a:latin typeface="+mn-lt"/>
              </a:defRPr>
            </a:lvl3pPr>
            <a:lvl4pPr marL="1828740" indent="0">
              <a:buFontTx/>
              <a:buNone/>
              <a:defRPr sz="2133">
                <a:latin typeface="+mn-lt"/>
              </a:defRPr>
            </a:lvl4pPr>
            <a:lvl5pPr marL="2438319" indent="0">
              <a:buFontTx/>
              <a:buNone/>
              <a:defRPr sz="2133">
                <a:latin typeface="+mn-lt"/>
              </a:defRPr>
            </a:lvl5pPr>
          </a:lstStyle>
          <a:p>
            <a:pPr lvl="0"/>
            <a:r>
              <a:rPr lang="de-DE" dirty="0"/>
              <a:t>TEXT BEARBEITEN</a:t>
            </a:r>
          </a:p>
        </p:txBody>
      </p:sp>
    </p:spTree>
    <p:extLst>
      <p:ext uri="{BB962C8B-B14F-4D97-AF65-F5344CB8AC3E}">
        <p14:creationId xmlns:p14="http://schemas.microsoft.com/office/powerpoint/2010/main" val="287048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716692"/>
            <a:ext cx="9144000" cy="1466334"/>
          </a:xfrm>
        </p:spPr>
        <p:txBody>
          <a:bodyPr anchor="b">
            <a:noAutofit/>
          </a:bodyPr>
          <a:lstStyle>
            <a:lvl1pPr algn="ctr">
              <a:defRPr sz="4400"/>
            </a:lvl1pPr>
          </a:lstStyle>
          <a:p>
            <a:r>
              <a:rPr lang="de-DE" dirty="0"/>
              <a:t>Titelmasterformat durch Klicken </a:t>
            </a:r>
            <a:r>
              <a:rPr lang="de-DE" dirty="0" err="1"/>
              <a:t>earbeiten</a:t>
            </a:r>
            <a:endParaRPr lang="de-DE" dirty="0"/>
          </a:p>
        </p:txBody>
      </p:sp>
      <p:sp>
        <p:nvSpPr>
          <p:cNvPr id="3" name="Untertitel 2"/>
          <p:cNvSpPr>
            <a:spLocks noGrp="1"/>
          </p:cNvSpPr>
          <p:nvPr>
            <p:ph type="subTitle" idx="1"/>
          </p:nvPr>
        </p:nvSpPr>
        <p:spPr>
          <a:xfrm>
            <a:off x="1524000" y="2644346"/>
            <a:ext cx="9144000" cy="26134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D4A50C5-B670-4774-89A3-096BCDCA5DFA}" type="datetime1">
              <a:rPr lang="de-DE" smtClean="0"/>
              <a:t>20.10.2020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1841374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E3DDF14-7108-45E1-801C-0DC1356A9A58}" type="datetime1">
              <a:rPr lang="de-DE" smtClean="0"/>
              <a:t>20.10.2020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34543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FF5DC8B-23F1-440A-BBCE-BB96CF661E3D}"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865469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07EA0FE-6B19-492C-B0CD-0EE4CBE2EA6C}" type="datetime1">
              <a:rPr lang="de-DE" smtClean="0"/>
              <a:t>20.10.2020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113192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4D6313E-5277-4D6D-A9CB-C6A9B8F31D93}"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245436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BBA5B4F-94E3-44FC-9C76-7D40D9AC8E00}" type="datetime1">
              <a:rPr lang="de-DE" smtClean="0"/>
              <a:t>20.10.2020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173984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E3DDF14-7108-45E1-801C-0DC1356A9A58}" type="datetime1">
              <a:rPr lang="de-DE" smtClean="0"/>
              <a:t>20.10.2020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775363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D95D9DD-1659-479B-B927-18759CC2FCD6}"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1195287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6347B21-7208-4BE2-B9A4-7FE370DDD8C1}"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294773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716692"/>
            <a:ext cx="9144000" cy="1466334"/>
          </a:xfrm>
        </p:spPr>
        <p:txBody>
          <a:bodyPr anchor="b">
            <a:noAutofit/>
          </a:bodyPr>
          <a:lstStyle>
            <a:lvl1pPr algn="ctr">
              <a:defRPr sz="4400"/>
            </a:lvl1pPr>
          </a:lstStyle>
          <a:p>
            <a:r>
              <a:rPr lang="de-DE" dirty="0"/>
              <a:t>Titelmasterformat durch Klicken </a:t>
            </a:r>
            <a:r>
              <a:rPr lang="de-DE" dirty="0" err="1"/>
              <a:t>earbeiten</a:t>
            </a:r>
            <a:endParaRPr lang="de-DE" dirty="0"/>
          </a:p>
        </p:txBody>
      </p:sp>
      <p:sp>
        <p:nvSpPr>
          <p:cNvPr id="3" name="Untertitel 2"/>
          <p:cNvSpPr>
            <a:spLocks noGrp="1"/>
          </p:cNvSpPr>
          <p:nvPr>
            <p:ph type="subTitle" idx="1"/>
          </p:nvPr>
        </p:nvSpPr>
        <p:spPr>
          <a:xfrm>
            <a:off x="1524000" y="2644346"/>
            <a:ext cx="9144000" cy="26134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D4A50C5-B670-4774-89A3-096BCDCA5DFA}" type="datetime1">
              <a:rPr lang="de-DE" smtClean="0"/>
              <a:t>20.10.2020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2413498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E3DDF14-7108-45E1-801C-0DC1356A9A58}" type="datetime1">
              <a:rPr lang="de-DE" smtClean="0"/>
              <a:t>20.10.2020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4171537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FF5DC8B-23F1-440A-BBCE-BB96CF661E3D}"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3397474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07EA0FE-6B19-492C-B0CD-0EE4CBE2EA6C}" type="datetime1">
              <a:rPr lang="de-DE" smtClean="0"/>
              <a:t>20.10.2020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308455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4D6313E-5277-4D6D-A9CB-C6A9B8F31D93}"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1939723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BBA5B4F-94E3-44FC-9C76-7D40D9AC8E00}" type="datetime1">
              <a:rPr lang="de-DE" smtClean="0"/>
              <a:t>20.10.2020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2935877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D95D9DD-1659-479B-B927-18759CC2FCD6}"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578256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6347B21-7208-4BE2-B9A4-7FE370DDD8C1}"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204556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FF5DC8B-23F1-440A-BBCE-BB96CF661E3D}"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385064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07EA0FE-6B19-492C-B0CD-0EE4CBE2EA6C}" type="datetime1">
              <a:rPr lang="de-DE" smtClean="0"/>
              <a:t>20.10.2020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148713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4D6313E-5277-4D6D-A9CB-C6A9B8F31D93}"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56886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BBA5B4F-94E3-44FC-9C76-7D40D9AC8E00}" type="datetime1">
              <a:rPr lang="de-DE" smtClean="0"/>
              <a:t>20.10.2020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419922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D95D9DD-1659-479B-B927-18759CC2FCD6}"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258252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6347B21-7208-4BE2-B9A4-7FE370DDD8C1}" type="datetime1">
              <a:rPr lang="de-DE" smtClean="0"/>
              <a:t>20.10.2020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5C073D-1365-4316-8F74-35F35234CEA1}" type="slidenum">
              <a:rPr lang="de-DE" smtClean="0"/>
              <a:t>‹Nr.›</a:t>
            </a:fld>
            <a:endParaRPr lang="de-DE"/>
          </a:p>
        </p:txBody>
      </p:sp>
    </p:spTree>
    <p:extLst>
      <p:ext uri="{BB962C8B-B14F-4D97-AF65-F5344CB8AC3E}">
        <p14:creationId xmlns:p14="http://schemas.microsoft.com/office/powerpoint/2010/main" val="233805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9334C-A3CF-44E0-BEBE-93921E974113}"/>
              </a:ext>
            </a:extLst>
          </p:cNvPr>
          <p:cNvSpPr>
            <a:spLocks noGrp="1"/>
          </p:cNvSpPr>
          <p:nvPr>
            <p:ph type="title" sz="quarter"/>
          </p:nvPr>
        </p:nvSpPr>
        <p:spPr>
          <a:xfrm>
            <a:off x="609600" y="277814"/>
            <a:ext cx="10972800" cy="1139825"/>
          </a:xfrm>
        </p:spPr>
        <p:txBody>
          <a:bodyPr/>
          <a:lstStyle/>
          <a:p>
            <a:r>
              <a:rPr lang="de-DE"/>
              <a:t>Mastertitelformat bearbeiten</a:t>
            </a:r>
          </a:p>
        </p:txBody>
      </p:sp>
      <p:sp>
        <p:nvSpPr>
          <p:cNvPr id="3" name="Inhaltsplatzhalter 2">
            <a:extLst>
              <a:ext uri="{FF2B5EF4-FFF2-40B4-BE49-F238E27FC236}">
                <a16:creationId xmlns:a16="http://schemas.microsoft.com/office/drawing/2014/main" id="{FDC99FD5-4664-422C-A58E-F9E643405B4A}"/>
              </a:ext>
            </a:extLst>
          </p:cNvPr>
          <p:cNvSpPr>
            <a:spLocks noGrp="1"/>
          </p:cNvSpPr>
          <p:nvPr>
            <p:ph sz="quarter" idx="1"/>
          </p:nvPr>
        </p:nvSpPr>
        <p:spPr>
          <a:xfrm>
            <a:off x="609600" y="1600201"/>
            <a:ext cx="5392615" cy="21891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DD511A6-E959-4F7C-9B17-9B4CCE8CCDA9}"/>
              </a:ext>
            </a:extLst>
          </p:cNvPr>
          <p:cNvSpPr>
            <a:spLocks noGrp="1"/>
          </p:cNvSpPr>
          <p:nvPr>
            <p:ph sz="quarter" idx="2"/>
          </p:nvPr>
        </p:nvSpPr>
        <p:spPr>
          <a:xfrm>
            <a:off x="6189785" y="1600201"/>
            <a:ext cx="5392615" cy="21891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a:extLst>
              <a:ext uri="{FF2B5EF4-FFF2-40B4-BE49-F238E27FC236}">
                <a16:creationId xmlns:a16="http://schemas.microsoft.com/office/drawing/2014/main" id="{CD82F596-653E-4404-A565-3FD8DE004D4D}"/>
              </a:ext>
            </a:extLst>
          </p:cNvPr>
          <p:cNvSpPr>
            <a:spLocks noGrp="1"/>
          </p:cNvSpPr>
          <p:nvPr>
            <p:ph sz="quarter" idx="3"/>
          </p:nvPr>
        </p:nvSpPr>
        <p:spPr>
          <a:xfrm>
            <a:off x="609600" y="3941763"/>
            <a:ext cx="5392615" cy="21891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a:extLst>
              <a:ext uri="{FF2B5EF4-FFF2-40B4-BE49-F238E27FC236}">
                <a16:creationId xmlns:a16="http://schemas.microsoft.com/office/drawing/2014/main" id="{C5F95009-88F1-4A61-BB56-CF43351CDBC8}"/>
              </a:ext>
            </a:extLst>
          </p:cNvPr>
          <p:cNvSpPr>
            <a:spLocks noGrp="1"/>
          </p:cNvSpPr>
          <p:nvPr>
            <p:ph sz="quarter" idx="4"/>
          </p:nvPr>
        </p:nvSpPr>
        <p:spPr>
          <a:xfrm>
            <a:off x="6189785" y="3941763"/>
            <a:ext cx="5392615" cy="21891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34D415B7-5E2F-4589-878A-FDAD88E513D3}"/>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E5C68247-27C6-412E-9607-CBF5DE396DA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A47A5E75-C71A-4C7B-AB5B-00D3C19E17D8}"/>
              </a:ext>
            </a:extLst>
          </p:cNvPr>
          <p:cNvSpPr>
            <a:spLocks noGrp="1" noChangeArrowheads="1"/>
          </p:cNvSpPr>
          <p:nvPr>
            <p:ph type="sldNum" sz="quarter" idx="12"/>
          </p:nvPr>
        </p:nvSpPr>
        <p:spPr>
          <a:ln/>
        </p:spPr>
        <p:txBody>
          <a:bodyPr/>
          <a:lstStyle>
            <a:lvl1pPr>
              <a:defRPr/>
            </a:lvl1pPr>
          </a:lstStyle>
          <a:p>
            <a:pPr>
              <a:defRPr/>
            </a:pPr>
            <a:fld id="{45A59ABF-6522-4BBB-94D1-E322482CD22B}" type="slidenum">
              <a:rPr lang="ru-RU" altLang="de-DE"/>
              <a:pPr>
                <a:defRPr/>
              </a:pPr>
              <a:t>‹Nr.›</a:t>
            </a:fld>
            <a:endParaRPr lang="ru-RU" altLang="de-DE"/>
          </a:p>
        </p:txBody>
      </p:sp>
    </p:spTree>
    <p:extLst>
      <p:ext uri="{BB962C8B-B14F-4D97-AF65-F5344CB8AC3E}">
        <p14:creationId xmlns:p14="http://schemas.microsoft.com/office/powerpoint/2010/main" val="267453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788172"/>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540476"/>
            <a:ext cx="10515600" cy="4636487"/>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A1626-91DE-41D2-B77A-A61AE62F24FB}" type="datetime1">
              <a:rPr lang="de-DE" smtClean="0"/>
              <a:t>20.10.2020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C073D-1365-4316-8F74-35F35234CEA1}" type="slidenum">
              <a:rPr lang="de-DE" smtClean="0"/>
              <a:t>‹Nr.›</a:t>
            </a:fld>
            <a:endParaRPr lang="de-DE"/>
          </a:p>
        </p:txBody>
      </p:sp>
    </p:spTree>
    <p:extLst>
      <p:ext uri="{BB962C8B-B14F-4D97-AF65-F5344CB8AC3E}">
        <p14:creationId xmlns:p14="http://schemas.microsoft.com/office/powerpoint/2010/main" val="1300504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76" r:id="rId9"/>
    <p:sldLayoutId id="2147483677" r:id="rId10"/>
    <p:sldLayoutId id="2147483679" r:id="rId11"/>
    <p:sldLayoutId id="2147483685" r:id="rId12"/>
    <p:sldLayoutId id="2147483686" r:id="rId13"/>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788172"/>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540476"/>
            <a:ext cx="10515600" cy="4636487"/>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A1626-91DE-41D2-B77A-A61AE62F24FB}" type="datetime1">
              <a:rPr lang="de-DE" smtClean="0"/>
              <a:t>20.10.2020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C073D-1365-4316-8F74-35F35234CEA1}" type="slidenum">
              <a:rPr lang="de-DE" smtClean="0"/>
              <a:t>‹Nr.›</a:t>
            </a:fld>
            <a:endParaRPr lang="de-DE"/>
          </a:p>
        </p:txBody>
      </p:sp>
    </p:spTree>
    <p:extLst>
      <p:ext uri="{BB962C8B-B14F-4D97-AF65-F5344CB8AC3E}">
        <p14:creationId xmlns:p14="http://schemas.microsoft.com/office/powerpoint/2010/main" val="40257284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6"/>
            <a:ext cx="10515600" cy="788172"/>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540476"/>
            <a:ext cx="10515600" cy="4636487"/>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A1626-91DE-41D2-B77A-A61AE62F24FB}" type="datetime1">
              <a:rPr lang="de-DE" smtClean="0"/>
              <a:t>20.10.2020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C073D-1365-4316-8F74-35F35234CEA1}" type="slidenum">
              <a:rPr lang="de-DE" smtClean="0"/>
              <a:t>‹Nr.›</a:t>
            </a:fld>
            <a:endParaRPr lang="de-DE"/>
          </a:p>
        </p:txBody>
      </p:sp>
    </p:spTree>
    <p:extLst>
      <p:ext uri="{BB962C8B-B14F-4D97-AF65-F5344CB8AC3E}">
        <p14:creationId xmlns:p14="http://schemas.microsoft.com/office/powerpoint/2010/main" val="25013690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2.emf"/><Relationship Id="rId7" Type="http://schemas.openxmlformats.org/officeDocument/2006/relationships/image" Target="../media/image38.emf"/><Relationship Id="rId2" Type="http://schemas.openxmlformats.org/officeDocument/2006/relationships/image" Target="../media/image35.jpeg"/><Relationship Id="rId1" Type="http://schemas.openxmlformats.org/officeDocument/2006/relationships/slideLayout" Target="../slideLayouts/slideLayout1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hyperlink" Target="https://doi.org/10.1145/3378539.339386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jpeg"/><Relationship Id="rId1" Type="http://schemas.openxmlformats.org/officeDocument/2006/relationships/slideLayout" Target="../slideLayouts/slideLayout11.xml"/><Relationship Id="rId5" Type="http://schemas.openxmlformats.org/officeDocument/2006/relationships/image" Target="../media/image40.sv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draw.io/?page-id=6a731a19-8d31-9384-78a2-239565b7b9f0&amp;scale=auto#G1eZQs198pIX_y7LpY1c0VDiW4ORMoOrEF"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image" Target="../media/image46.wmf"/></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svg"/></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0" y="2132773"/>
            <a:ext cx="12192000" cy="1200329"/>
          </a:xfrm>
          <a:prstGeom prst="rect">
            <a:avLst/>
          </a:prstGeom>
          <a:solidFill>
            <a:schemeClr val="accent1">
              <a:lumMod val="50000"/>
            </a:schemeClr>
          </a:solidFill>
          <a:ln w="31750" cap="rnd" cmpd="sng">
            <a:solidFill>
              <a:schemeClr val="accent1">
                <a:lumMod val="50000"/>
              </a:schemeClr>
            </a:solidFill>
            <a:prstDash val="solid"/>
          </a:ln>
          <a:effectLst>
            <a:softEdge rad="25400"/>
          </a:effectLst>
        </p:spPr>
        <p:txBody>
          <a:bodyPr wrap="square" rtlCol="0">
            <a:spAutoFit/>
          </a:bodyPr>
          <a:lstStyle/>
          <a:p>
            <a:pPr algn="ctr"/>
            <a:endParaRPr lang="en-US" sz="2000" dirty="0">
              <a:solidFill>
                <a:schemeClr val="bg1"/>
              </a:solidFill>
            </a:endParaRPr>
          </a:p>
          <a:p>
            <a:pPr algn="ctr"/>
            <a:r>
              <a:rPr lang="en-US" sz="3200" dirty="0">
                <a:solidFill>
                  <a:schemeClr val="bg1"/>
                </a:solidFill>
              </a:rPr>
              <a:t>Comparison of Very Deep Learning performance on GPU and CPU</a:t>
            </a:r>
          </a:p>
          <a:p>
            <a:pPr algn="ctr"/>
            <a:endParaRPr lang="en-US" sz="2000" dirty="0">
              <a:solidFill>
                <a:schemeClr val="bg1"/>
              </a:solidFill>
            </a:endParaRPr>
          </a:p>
        </p:txBody>
      </p:sp>
      <p:sp>
        <p:nvSpPr>
          <p:cNvPr id="15" name="Textfeld 14"/>
          <p:cNvSpPr txBox="1"/>
          <p:nvPr/>
        </p:nvSpPr>
        <p:spPr>
          <a:xfrm>
            <a:off x="297101" y="3486803"/>
            <a:ext cx="10897299" cy="707886"/>
          </a:xfrm>
          <a:prstGeom prst="rect">
            <a:avLst/>
          </a:prstGeom>
          <a:noFill/>
        </p:spPr>
        <p:txBody>
          <a:bodyPr wrap="square" rtlCol="0">
            <a:spAutoFit/>
          </a:bodyPr>
          <a:lstStyle/>
          <a:p>
            <a:pPr algn="ctr"/>
            <a:r>
              <a:rPr lang="de-DE" sz="2000" dirty="0"/>
              <a:t>Olena Linnyk</a:t>
            </a:r>
            <a:r>
              <a:rPr lang="de-DE" sz="2000" baseline="30000" dirty="0"/>
              <a:t>1,2</a:t>
            </a:r>
            <a:br>
              <a:rPr lang="de-DE" sz="2000" dirty="0"/>
            </a:br>
            <a:r>
              <a:rPr lang="de-DE" sz="2000" dirty="0"/>
              <a:t>J. Pawlowski</a:t>
            </a:r>
            <a:r>
              <a:rPr lang="de-DE" sz="2000" baseline="30000" dirty="0"/>
              <a:t>1</a:t>
            </a:r>
            <a:r>
              <a:rPr lang="de-DE" sz="2000" dirty="0"/>
              <a:t>, Manjunath O.K.</a:t>
            </a:r>
            <a:r>
              <a:rPr lang="de-DE" sz="2000" baseline="30000" dirty="0"/>
              <a:t> 1</a:t>
            </a:r>
            <a:r>
              <a:rPr lang="de-DE" sz="2000" dirty="0"/>
              <a:t>, J. Steinheimer</a:t>
            </a:r>
            <a:r>
              <a:rPr lang="de-DE" sz="2000" baseline="30000" dirty="0"/>
              <a:t>1</a:t>
            </a:r>
            <a:r>
              <a:rPr lang="de-DE" sz="2000" dirty="0"/>
              <a:t>, K. Zhou</a:t>
            </a:r>
            <a:r>
              <a:rPr lang="de-DE" sz="2000" baseline="30000" dirty="0"/>
              <a:t>1</a:t>
            </a:r>
            <a:r>
              <a:rPr lang="de-DE" sz="2000" dirty="0"/>
              <a:t>, H. Stöcker</a:t>
            </a:r>
            <a:r>
              <a:rPr lang="de-DE" sz="2000" baseline="30000" dirty="0"/>
              <a:t>1</a:t>
            </a:r>
            <a:r>
              <a:rPr lang="de-DE" sz="2000" dirty="0"/>
              <a:t>,</a:t>
            </a:r>
            <a:r>
              <a:rPr lang="de-DE" dirty="0"/>
              <a:t> K. Schmidt</a:t>
            </a:r>
            <a:r>
              <a:rPr lang="de-DE" sz="2000" baseline="30000" dirty="0"/>
              <a:t>3</a:t>
            </a:r>
            <a:r>
              <a:rPr lang="de-DE" sz="2000" dirty="0"/>
              <a:t>,  T. L. Weber</a:t>
            </a:r>
            <a:r>
              <a:rPr lang="de-DE" sz="2000" baseline="30000" dirty="0"/>
              <a:t>2</a:t>
            </a:r>
            <a:r>
              <a:rPr lang="de-DE" sz="2000" dirty="0"/>
              <a:t>, I. Teetz</a:t>
            </a:r>
            <a:r>
              <a:rPr lang="de-DE" sz="2000" baseline="30000" dirty="0"/>
              <a:t>2</a:t>
            </a:r>
            <a:endParaRPr lang="de-DE" sz="2000" dirty="0"/>
          </a:p>
        </p:txBody>
      </p:sp>
      <p:sp>
        <p:nvSpPr>
          <p:cNvPr id="16" name="Textfeld 15"/>
          <p:cNvSpPr txBox="1"/>
          <p:nvPr/>
        </p:nvSpPr>
        <p:spPr>
          <a:xfrm>
            <a:off x="707610" y="4506539"/>
            <a:ext cx="10094389" cy="923330"/>
          </a:xfrm>
          <a:prstGeom prst="rect">
            <a:avLst/>
          </a:prstGeom>
          <a:noFill/>
        </p:spPr>
        <p:txBody>
          <a:bodyPr wrap="square" rtlCol="0">
            <a:spAutoFit/>
          </a:bodyPr>
          <a:lstStyle/>
          <a:p>
            <a:pPr algn="ctr"/>
            <a:r>
              <a:rPr lang="de-DE" baseline="30000" dirty="0"/>
              <a:t>1</a:t>
            </a:r>
            <a:r>
              <a:rPr lang="de-DE" dirty="0"/>
              <a:t>Frankfurt Institute </a:t>
            </a:r>
            <a:r>
              <a:rPr lang="de-DE" dirty="0" err="1"/>
              <a:t>for</a:t>
            </a:r>
            <a:r>
              <a:rPr lang="de-DE" dirty="0"/>
              <a:t> </a:t>
            </a:r>
            <a:r>
              <a:rPr lang="de-DE" dirty="0" err="1"/>
              <a:t>Advanced</a:t>
            </a:r>
            <a:r>
              <a:rPr lang="de-DE" dirty="0"/>
              <a:t> Studies (FIAS), Frankfurt am Main, Germany</a:t>
            </a:r>
            <a:br>
              <a:rPr lang="de-DE" dirty="0"/>
            </a:br>
            <a:r>
              <a:rPr lang="de-DE" baseline="30000" dirty="0"/>
              <a:t>2</a:t>
            </a:r>
            <a:r>
              <a:rPr lang="de-DE" dirty="0"/>
              <a:t>„milch &amp; zucker“ Talent Acquisition &amp; Talent Management Company, </a:t>
            </a:r>
            <a:r>
              <a:rPr lang="de-DE" dirty="0" err="1"/>
              <a:t>Giessen</a:t>
            </a:r>
            <a:r>
              <a:rPr lang="de-DE" dirty="0"/>
              <a:t>, Germany</a:t>
            </a:r>
            <a:br>
              <a:rPr lang="de-DE" dirty="0"/>
            </a:br>
            <a:r>
              <a:rPr lang="de-DE" baseline="30000" dirty="0"/>
              <a:t>3</a:t>
            </a:r>
            <a:r>
              <a:rPr lang="en-US" dirty="0"/>
              <a:t>Institute of Physics, University of Silesia, Poland</a:t>
            </a:r>
            <a:endParaRPr lang="de-DE" dirty="0"/>
          </a:p>
        </p:txBody>
      </p:sp>
      <p:sp>
        <p:nvSpPr>
          <p:cNvPr id="18" name="Textfeld 17"/>
          <p:cNvSpPr txBox="1"/>
          <p:nvPr/>
        </p:nvSpPr>
        <p:spPr>
          <a:xfrm>
            <a:off x="6837861" y="5996992"/>
            <a:ext cx="1849016" cy="369332"/>
          </a:xfrm>
          <a:prstGeom prst="rect">
            <a:avLst/>
          </a:prstGeom>
          <a:noFill/>
        </p:spPr>
        <p:txBody>
          <a:bodyPr wrap="square" rtlCol="0">
            <a:spAutoFit/>
          </a:bodyPr>
          <a:lstStyle/>
          <a:p>
            <a:pPr algn="ctr"/>
            <a:r>
              <a:rPr lang="de-DE" dirty="0"/>
              <a:t>21.10.2020</a:t>
            </a:r>
          </a:p>
        </p:txBody>
      </p:sp>
      <p:pic>
        <p:nvPicPr>
          <p:cNvPr id="2" name="Grafik 1">
            <a:extLst>
              <a:ext uri="{FF2B5EF4-FFF2-40B4-BE49-F238E27FC236}">
                <a16:creationId xmlns:a16="http://schemas.microsoft.com/office/drawing/2014/main" id="{70117F05-5F19-433E-8A19-48C94B371BC0}"/>
              </a:ext>
            </a:extLst>
          </p:cNvPr>
          <p:cNvPicPr>
            <a:picLocks noChangeAspect="1"/>
          </p:cNvPicPr>
          <p:nvPr/>
        </p:nvPicPr>
        <p:blipFill>
          <a:blip r:embed="rId2"/>
          <a:stretch>
            <a:fillRect/>
          </a:stretch>
        </p:blipFill>
        <p:spPr>
          <a:xfrm>
            <a:off x="0" y="-102548"/>
            <a:ext cx="12192000" cy="1815966"/>
          </a:xfrm>
          <a:prstGeom prst="rect">
            <a:avLst/>
          </a:prstGeom>
        </p:spPr>
      </p:pic>
      <p:pic>
        <p:nvPicPr>
          <p:cNvPr id="4" name="Grafik 3">
            <a:extLst>
              <a:ext uri="{FF2B5EF4-FFF2-40B4-BE49-F238E27FC236}">
                <a16:creationId xmlns:a16="http://schemas.microsoft.com/office/drawing/2014/main" id="{0AA72464-CB1F-4327-81F3-3DBDA320DFE1}"/>
              </a:ext>
            </a:extLst>
          </p:cNvPr>
          <p:cNvPicPr>
            <a:picLocks noChangeAspect="1"/>
          </p:cNvPicPr>
          <p:nvPr/>
        </p:nvPicPr>
        <p:blipFill>
          <a:blip r:embed="rId3"/>
          <a:stretch>
            <a:fillRect/>
          </a:stretch>
        </p:blipFill>
        <p:spPr>
          <a:xfrm>
            <a:off x="0" y="5470121"/>
            <a:ext cx="3794333" cy="1394721"/>
          </a:xfrm>
          <a:prstGeom prst="rect">
            <a:avLst/>
          </a:prstGeom>
        </p:spPr>
      </p:pic>
      <p:pic>
        <p:nvPicPr>
          <p:cNvPr id="13" name="Picture 17" descr="download">
            <a:extLst>
              <a:ext uri="{FF2B5EF4-FFF2-40B4-BE49-F238E27FC236}">
                <a16:creationId xmlns:a16="http://schemas.microsoft.com/office/drawing/2014/main" id="{441F1039-EB85-4816-95FA-94E66DF72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029" y="5470121"/>
            <a:ext cx="4359846" cy="13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uppieren 15">
            <a:extLst>
              <a:ext uri="{FF2B5EF4-FFF2-40B4-BE49-F238E27FC236}">
                <a16:creationId xmlns:a16="http://schemas.microsoft.com/office/drawing/2014/main" id="{83FA7516-5CF7-48F6-AAE6-2A19CFC03931}"/>
              </a:ext>
            </a:extLst>
          </p:cNvPr>
          <p:cNvGrpSpPr>
            <a:grpSpLocks/>
          </p:cNvGrpSpPr>
          <p:nvPr/>
        </p:nvGrpSpPr>
        <p:grpSpPr bwMode="auto">
          <a:xfrm>
            <a:off x="8146664" y="4871104"/>
            <a:ext cx="6078523" cy="1892775"/>
            <a:chOff x="7776013" y="1772816"/>
            <a:chExt cx="5961963" cy="1761826"/>
          </a:xfrm>
        </p:grpSpPr>
        <p:pic>
          <p:nvPicPr>
            <p:cNvPr id="19" name="Grafik 12">
              <a:extLst>
                <a:ext uri="{FF2B5EF4-FFF2-40B4-BE49-F238E27FC236}">
                  <a16:creationId xmlns:a16="http://schemas.microsoft.com/office/drawing/2014/main" id="{EB6DAE43-C01B-488C-BC67-0E7C02861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365" r="42204"/>
            <a:stretch>
              <a:fillRect/>
            </a:stretch>
          </p:blipFill>
          <p:spPr bwMode="auto">
            <a:xfrm>
              <a:off x="10180753" y="2068594"/>
              <a:ext cx="1137711" cy="137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a:extLst>
                <a:ext uri="{FF2B5EF4-FFF2-40B4-BE49-F238E27FC236}">
                  <a16:creationId xmlns:a16="http://schemas.microsoft.com/office/drawing/2014/main" id="{DAAAC0AD-1AD5-478F-908A-9A29DEBD4871}"/>
                </a:ext>
              </a:extLst>
            </p:cNvPr>
            <p:cNvSpPr txBox="1"/>
            <p:nvPr/>
          </p:nvSpPr>
          <p:spPr bwMode="auto">
            <a:xfrm>
              <a:off x="7776013" y="1772816"/>
              <a:ext cx="3736544" cy="351094"/>
            </a:xfrm>
            <a:prstGeom prst="rect">
              <a:avLst/>
            </a:prstGeom>
            <a:noFill/>
          </p:spPr>
          <p:txBody>
            <a:bodyPr>
              <a:spAutoFit/>
            </a:bodyPr>
            <a:lstStyle/>
            <a:p>
              <a:pPr algn="r">
                <a:defRPr/>
              </a:pPr>
              <a:r>
                <a:rPr lang="de-DE" sz="2000" u="none" dirty="0" err="1">
                  <a:solidFill>
                    <a:schemeClr val="tx2">
                      <a:lumMod val="7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seriously</a:t>
              </a:r>
              <a:r>
                <a:rPr lang="de-DE" sz="2000" u="none" dirty="0">
                  <a:solidFill>
                    <a:schemeClr val="tx2">
                      <a:lumMod val="7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de-DE" sz="2000" u="none" dirty="0" err="1">
                  <a:solidFill>
                    <a:schemeClr val="tx2">
                      <a:lumMod val="7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creative</a:t>
              </a:r>
              <a:endParaRPr lang="de-DE" sz="2000" u="none" dirty="0">
                <a:solidFill>
                  <a:schemeClr val="tx2">
                    <a:lumMod val="7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1" name="Textfeld 20">
              <a:extLst>
                <a:ext uri="{FF2B5EF4-FFF2-40B4-BE49-F238E27FC236}">
                  <a16:creationId xmlns:a16="http://schemas.microsoft.com/office/drawing/2014/main" id="{AFBB3127-552C-4D40-8CE3-53EE2B2A6842}"/>
                </a:ext>
              </a:extLst>
            </p:cNvPr>
            <p:cNvSpPr txBox="1"/>
            <p:nvPr/>
          </p:nvSpPr>
          <p:spPr bwMode="auto">
            <a:xfrm>
              <a:off x="10001432" y="3183548"/>
              <a:ext cx="3736544" cy="351094"/>
            </a:xfrm>
            <a:prstGeom prst="rect">
              <a:avLst/>
            </a:prstGeom>
            <a:noFill/>
          </p:spPr>
          <p:txBody>
            <a:bodyPr>
              <a:spAutoFit/>
            </a:bodyPr>
            <a:lstStyle/>
            <a:p>
              <a:pPr>
                <a:defRPr/>
              </a:pPr>
              <a:r>
                <a:rPr lang="de-DE" sz="2000" u="none" dirty="0" err="1">
                  <a:solidFill>
                    <a:schemeClr val="tx2">
                      <a:lumMod val="7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creatively</a:t>
              </a:r>
              <a:r>
                <a:rPr lang="de-DE" sz="2000" u="none" dirty="0">
                  <a:solidFill>
                    <a:schemeClr val="tx2">
                      <a:lumMod val="7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de-DE" sz="2000" u="none" dirty="0" err="1">
                  <a:solidFill>
                    <a:schemeClr val="tx2">
                      <a:lumMod val="7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serious</a:t>
              </a:r>
              <a:r>
                <a:rPr lang="de-DE" sz="2000" u="none" dirty="0">
                  <a:solidFill>
                    <a:schemeClr val="tx2">
                      <a:lumMod val="7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p>
          </p:txBody>
        </p:sp>
      </p:grpSp>
    </p:spTree>
    <p:extLst>
      <p:ext uri="{BB962C8B-B14F-4D97-AF65-F5344CB8AC3E}">
        <p14:creationId xmlns:p14="http://schemas.microsoft.com/office/powerpoint/2010/main" val="172661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33B2EB9-5AF6-422A-9E0C-0F7E19906CB8}"/>
              </a:ext>
            </a:extLst>
          </p:cNvPr>
          <p:cNvSpPr>
            <a:spLocks noGrp="1"/>
          </p:cNvSpPr>
          <p:nvPr>
            <p:ph type="dt" sz="half" idx="10"/>
          </p:nvPr>
        </p:nvSpPr>
        <p:spPr/>
        <p:txBody>
          <a:bodyPr/>
          <a:lstStyle/>
          <a:p>
            <a:fld id="{6BBA5B4F-94E3-44FC-9C76-7D40D9AC8E00}" type="datetime1">
              <a:rPr lang="de-DE" smtClean="0"/>
              <a:t>20.10.2020</a:t>
            </a:fld>
            <a:endParaRPr lang="de-DE"/>
          </a:p>
        </p:txBody>
      </p:sp>
      <p:sp>
        <p:nvSpPr>
          <p:cNvPr id="3" name="Fußzeilenplatzhalter 2">
            <a:extLst>
              <a:ext uri="{FF2B5EF4-FFF2-40B4-BE49-F238E27FC236}">
                <a16:creationId xmlns:a16="http://schemas.microsoft.com/office/drawing/2014/main" id="{362B339C-931B-483B-859A-21D72684746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B95B140-5EBD-4302-85F7-C507941DC302}"/>
              </a:ext>
            </a:extLst>
          </p:cNvPr>
          <p:cNvSpPr>
            <a:spLocks noGrp="1"/>
          </p:cNvSpPr>
          <p:nvPr>
            <p:ph type="sldNum" sz="quarter" idx="12"/>
          </p:nvPr>
        </p:nvSpPr>
        <p:spPr/>
        <p:txBody>
          <a:bodyPr/>
          <a:lstStyle/>
          <a:p>
            <a:fld id="{F65C073D-1365-4316-8F74-35F35234CEA1}" type="slidenum">
              <a:rPr lang="de-DE" smtClean="0"/>
              <a:t>10</a:t>
            </a:fld>
            <a:endParaRPr lang="de-DE"/>
          </a:p>
        </p:txBody>
      </p:sp>
      <p:pic>
        <p:nvPicPr>
          <p:cNvPr id="9" name="Grafik 8">
            <a:extLst>
              <a:ext uri="{FF2B5EF4-FFF2-40B4-BE49-F238E27FC236}">
                <a16:creationId xmlns:a16="http://schemas.microsoft.com/office/drawing/2014/main" id="{9DC850BE-B2B6-4CD1-A57F-B8117E3913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357" y="2729919"/>
            <a:ext cx="4448175" cy="3533775"/>
          </a:xfrm>
          <a:prstGeom prst="rect">
            <a:avLst/>
          </a:prstGeom>
        </p:spPr>
      </p:pic>
      <p:pic>
        <p:nvPicPr>
          <p:cNvPr id="10" name="Grafik 9">
            <a:extLst>
              <a:ext uri="{FF2B5EF4-FFF2-40B4-BE49-F238E27FC236}">
                <a16:creationId xmlns:a16="http://schemas.microsoft.com/office/drawing/2014/main" id="{8418AF04-1264-407A-992D-7A24C80331F4}"/>
              </a:ext>
            </a:extLst>
          </p:cNvPr>
          <p:cNvPicPr>
            <a:picLocks noChangeAspect="1"/>
          </p:cNvPicPr>
          <p:nvPr/>
        </p:nvPicPr>
        <p:blipFill>
          <a:blip r:embed="rId4"/>
          <a:stretch>
            <a:fillRect/>
          </a:stretch>
        </p:blipFill>
        <p:spPr>
          <a:xfrm>
            <a:off x="-101973" y="1241598"/>
            <a:ext cx="6402882" cy="1474444"/>
          </a:xfrm>
          <a:prstGeom prst="rect">
            <a:avLst/>
          </a:prstGeom>
        </p:spPr>
      </p:pic>
      <p:sp>
        <p:nvSpPr>
          <p:cNvPr id="12" name="Textfeld 11">
            <a:extLst>
              <a:ext uri="{FF2B5EF4-FFF2-40B4-BE49-F238E27FC236}">
                <a16:creationId xmlns:a16="http://schemas.microsoft.com/office/drawing/2014/main" id="{39757633-D060-49EA-BF24-0984BF3891CC}"/>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en-US" sz="2400" dirty="0" err="1"/>
              <a:t>ResNet</a:t>
            </a:r>
            <a:br>
              <a:rPr lang="en-US" sz="2400" dirty="0"/>
            </a:br>
            <a:r>
              <a:rPr lang="en-US" sz="2400" dirty="0"/>
              <a:t> </a:t>
            </a:r>
          </a:p>
        </p:txBody>
      </p:sp>
      <p:sp>
        <p:nvSpPr>
          <p:cNvPr id="11" name="Textfeld 10">
            <a:extLst>
              <a:ext uri="{FF2B5EF4-FFF2-40B4-BE49-F238E27FC236}">
                <a16:creationId xmlns:a16="http://schemas.microsoft.com/office/drawing/2014/main" id="{5FEA3C91-E2A2-48F4-8630-1FB633135D3B}"/>
              </a:ext>
            </a:extLst>
          </p:cNvPr>
          <p:cNvSpPr txBox="1"/>
          <p:nvPr/>
        </p:nvSpPr>
        <p:spPr>
          <a:xfrm>
            <a:off x="5607505" y="1496979"/>
            <a:ext cx="6614952" cy="4801314"/>
          </a:xfrm>
          <a:prstGeom prst="rect">
            <a:avLst/>
          </a:prstGeom>
          <a:noFill/>
        </p:spPr>
        <p:txBody>
          <a:bodyPr wrap="none" rtlCol="0">
            <a:spAutoFit/>
          </a:bodyPr>
          <a:lstStyle/>
          <a:p>
            <a:r>
              <a:rPr lang="de-DE" dirty="0" err="1"/>
              <a:t>Effectively</a:t>
            </a:r>
            <a:r>
              <a:rPr lang="de-DE" dirty="0"/>
              <a:t> </a:t>
            </a:r>
            <a:r>
              <a:rPr lang="de-DE" dirty="0" err="1"/>
              <a:t>it</a:t>
            </a:r>
            <a:r>
              <a:rPr lang="de-DE" dirty="0"/>
              <a:t> </a:t>
            </a:r>
            <a:r>
              <a:rPr lang="de-DE" dirty="0" err="1"/>
              <a:t>means</a:t>
            </a:r>
            <a:r>
              <a:rPr lang="de-DE" dirty="0"/>
              <a:t> </a:t>
            </a:r>
            <a:r>
              <a:rPr lang="de-DE" dirty="0" err="1"/>
              <a:t>fitting</a:t>
            </a:r>
            <a:r>
              <a:rPr lang="de-DE" dirty="0"/>
              <a:t> f(x)-x in </a:t>
            </a:r>
            <a:r>
              <a:rPr lang="de-DE" dirty="0" err="1"/>
              <a:t>stead</a:t>
            </a:r>
            <a:r>
              <a:rPr lang="de-DE" dirty="0"/>
              <a:t> </a:t>
            </a:r>
            <a:r>
              <a:rPr lang="de-DE" dirty="0" err="1"/>
              <a:t>of</a:t>
            </a:r>
            <a:r>
              <a:rPr lang="de-DE" dirty="0"/>
              <a:t> f(x).</a:t>
            </a:r>
            <a:br>
              <a:rPr lang="de-DE" dirty="0"/>
            </a:br>
            <a:br>
              <a:rPr lang="de-DE" dirty="0"/>
            </a:br>
            <a:r>
              <a:rPr lang="de-DE" dirty="0"/>
              <a:t>By </a:t>
            </a:r>
            <a:r>
              <a:rPr lang="de-DE" dirty="0" err="1"/>
              <a:t>adding</a:t>
            </a:r>
            <a:r>
              <a:rPr lang="de-DE" dirty="0"/>
              <a:t> </a:t>
            </a:r>
            <a:r>
              <a:rPr lang="de-DE" dirty="0" err="1"/>
              <a:t>several</a:t>
            </a:r>
            <a:r>
              <a:rPr lang="de-DE" dirty="0"/>
              <a:t> </a:t>
            </a:r>
            <a:r>
              <a:rPr lang="de-DE" dirty="0" err="1"/>
              <a:t>blocks</a:t>
            </a:r>
            <a:r>
              <a:rPr lang="de-DE" dirty="0"/>
              <a:t>, </a:t>
            </a:r>
            <a:r>
              <a:rPr lang="de-DE" dirty="0" err="1"/>
              <a:t>we</a:t>
            </a:r>
            <a:r>
              <a:rPr lang="de-DE" dirty="0"/>
              <a:t> fit </a:t>
            </a:r>
            <a:r>
              <a:rPr lang="de-DE" dirty="0" err="1"/>
              <a:t>first</a:t>
            </a:r>
            <a:r>
              <a:rPr lang="de-DE" dirty="0"/>
              <a:t> </a:t>
            </a:r>
            <a:r>
              <a:rPr lang="de-DE" dirty="0" err="1"/>
              <a:t>the</a:t>
            </a:r>
            <a:r>
              <a:rPr lang="de-DE" dirty="0"/>
              <a:t> </a:t>
            </a:r>
            <a:r>
              <a:rPr lang="de-DE" dirty="0" err="1"/>
              <a:t>main</a:t>
            </a:r>
            <a:r>
              <a:rPr lang="de-DE" dirty="0"/>
              <a:t> feature, </a:t>
            </a:r>
            <a:br>
              <a:rPr lang="de-DE" dirty="0"/>
            </a:br>
            <a:r>
              <a:rPr lang="de-DE" dirty="0" err="1"/>
              <a:t>then</a:t>
            </a:r>
            <a:r>
              <a:rPr lang="de-DE" dirty="0"/>
              <a:t> </a:t>
            </a:r>
            <a:r>
              <a:rPr lang="de-DE" dirty="0" err="1"/>
              <a:t>more</a:t>
            </a:r>
            <a:r>
              <a:rPr lang="de-DE" dirty="0"/>
              <a:t> </a:t>
            </a:r>
            <a:r>
              <a:rPr lang="de-DE" dirty="0" err="1"/>
              <a:t>detailes</a:t>
            </a:r>
            <a:r>
              <a:rPr lang="de-DE" dirty="0"/>
              <a:t> </a:t>
            </a:r>
            <a:r>
              <a:rPr lang="de-DE" dirty="0" err="1"/>
              <a:t>by</a:t>
            </a:r>
            <a:r>
              <a:rPr lang="de-DE" dirty="0"/>
              <a:t> </a:t>
            </a:r>
            <a:r>
              <a:rPr lang="de-DE" dirty="0" err="1"/>
              <a:t>fitting</a:t>
            </a:r>
            <a:r>
              <a:rPr lang="de-DE" dirty="0"/>
              <a:t> </a:t>
            </a:r>
            <a:r>
              <a:rPr lang="de-DE" dirty="0" err="1"/>
              <a:t>the</a:t>
            </a:r>
            <a:r>
              <a:rPr lang="de-DE" dirty="0"/>
              <a:t> </a:t>
            </a:r>
            <a:r>
              <a:rPr lang="de-DE" dirty="0" err="1"/>
              <a:t>residue</a:t>
            </a:r>
            <a:r>
              <a:rPr lang="de-DE" dirty="0"/>
              <a:t> </a:t>
            </a:r>
            <a:r>
              <a:rPr lang="de-DE" dirty="0" err="1"/>
              <a:t>of</a:t>
            </a:r>
            <a:r>
              <a:rPr lang="de-DE" dirty="0"/>
              <a:t> </a:t>
            </a:r>
            <a:r>
              <a:rPr lang="de-DE" dirty="0" err="1"/>
              <a:t>the</a:t>
            </a:r>
            <a:r>
              <a:rPr lang="de-DE" dirty="0"/>
              <a:t> </a:t>
            </a:r>
            <a:r>
              <a:rPr lang="de-DE" dirty="0" err="1"/>
              <a:t>function</a:t>
            </a:r>
            <a:r>
              <a:rPr lang="de-DE" dirty="0"/>
              <a:t> </a:t>
            </a:r>
            <a:br>
              <a:rPr lang="de-DE" dirty="0"/>
            </a:br>
            <a:r>
              <a:rPr lang="de-DE" dirty="0"/>
              <a:t>and </a:t>
            </a:r>
            <a:r>
              <a:rPr lang="de-DE" dirty="0" err="1"/>
              <a:t>the</a:t>
            </a:r>
            <a:r>
              <a:rPr lang="de-DE" dirty="0"/>
              <a:t> </a:t>
            </a:r>
            <a:r>
              <a:rPr lang="de-DE" dirty="0" err="1"/>
              <a:t>approximation</a:t>
            </a:r>
            <a:r>
              <a:rPr lang="de-DE" dirty="0"/>
              <a:t> in </a:t>
            </a:r>
            <a:r>
              <a:rPr lang="de-DE" dirty="0" err="1"/>
              <a:t>the</a:t>
            </a:r>
            <a:r>
              <a:rPr lang="de-DE" dirty="0"/>
              <a:t> </a:t>
            </a:r>
            <a:r>
              <a:rPr lang="de-DE" dirty="0" err="1"/>
              <a:t>second</a:t>
            </a:r>
            <a:r>
              <a:rPr lang="de-DE" dirty="0"/>
              <a:t>  block etc.</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br>
              <a:rPr lang="de-DE" dirty="0"/>
            </a:br>
            <a:r>
              <a:rPr lang="de-DE" dirty="0"/>
              <a:t>The iterative </a:t>
            </a:r>
            <a:r>
              <a:rPr lang="de-DE" dirty="0" err="1"/>
              <a:t>approach</a:t>
            </a:r>
            <a:r>
              <a:rPr lang="de-DE" dirty="0"/>
              <a:t> </a:t>
            </a:r>
            <a:r>
              <a:rPr lang="de-DE" dirty="0" err="1"/>
              <a:t>prevents</a:t>
            </a:r>
            <a:r>
              <a:rPr lang="de-DE" dirty="0"/>
              <a:t> „</a:t>
            </a:r>
            <a:r>
              <a:rPr lang="de-DE" dirty="0" err="1"/>
              <a:t>jumping</a:t>
            </a:r>
            <a:r>
              <a:rPr lang="de-DE" dirty="0"/>
              <a:t> </a:t>
            </a:r>
            <a:r>
              <a:rPr lang="de-DE" dirty="0" err="1"/>
              <a:t>over</a:t>
            </a:r>
            <a:r>
              <a:rPr lang="de-DE" dirty="0"/>
              <a:t>“ </a:t>
            </a:r>
            <a:r>
              <a:rPr lang="de-DE" dirty="0" err="1"/>
              <a:t>the</a:t>
            </a:r>
            <a:r>
              <a:rPr lang="de-DE" dirty="0"/>
              <a:t> global </a:t>
            </a:r>
            <a:r>
              <a:rPr lang="de-DE" dirty="0" err="1"/>
              <a:t>optimum</a:t>
            </a:r>
            <a:r>
              <a:rPr lang="de-DE" dirty="0"/>
              <a:t>.</a:t>
            </a:r>
          </a:p>
        </p:txBody>
      </p:sp>
      <p:pic>
        <p:nvPicPr>
          <p:cNvPr id="14" name="Picture 2" descr="Example time series, optimal model fit, and residual. | Download Scientific  Diagram">
            <a:extLst>
              <a:ext uri="{FF2B5EF4-FFF2-40B4-BE49-F238E27FC236}">
                <a16:creationId xmlns:a16="http://schemas.microsoft.com/office/drawing/2014/main" id="{A984A4E5-6666-4F24-A0DA-46295F2AC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582" y="3164704"/>
            <a:ext cx="2664203" cy="2664203"/>
          </a:xfrm>
          <a:prstGeom prst="rect">
            <a:avLst/>
          </a:prstGeom>
          <a:noFill/>
          <a:extLst>
            <a:ext uri="{909E8E84-426E-40DD-AFC4-6F175D3DCCD1}">
              <a14:hiddenFill xmlns:a14="http://schemas.microsoft.com/office/drawing/2010/main">
                <a:solidFill>
                  <a:srgbClr val="FFFFFF"/>
                </a:solidFill>
              </a14:hiddenFill>
            </a:ext>
          </a:extLst>
        </p:spPr>
      </p:pic>
      <p:sp>
        <p:nvSpPr>
          <p:cNvPr id="17" name="Freihandform: Form 16">
            <a:extLst>
              <a:ext uri="{FF2B5EF4-FFF2-40B4-BE49-F238E27FC236}">
                <a16:creationId xmlns:a16="http://schemas.microsoft.com/office/drawing/2014/main" id="{952C10B8-BE01-4D54-B689-F4099F4ACF79}"/>
              </a:ext>
            </a:extLst>
          </p:cNvPr>
          <p:cNvSpPr/>
          <p:nvPr/>
        </p:nvSpPr>
        <p:spPr>
          <a:xfrm>
            <a:off x="7357145" y="5066950"/>
            <a:ext cx="2624983" cy="330888"/>
          </a:xfrm>
          <a:custGeom>
            <a:avLst/>
            <a:gdLst>
              <a:gd name="connsiteX0" fmla="*/ 0 w 1887523"/>
              <a:gd name="connsiteY0" fmla="*/ 254094 h 254094"/>
              <a:gd name="connsiteX1" fmla="*/ 704675 w 1887523"/>
              <a:gd name="connsiteY1" fmla="*/ 2424 h 254094"/>
              <a:gd name="connsiteX2" fmla="*/ 1887523 w 1887523"/>
              <a:gd name="connsiteY2" fmla="*/ 119870 h 254094"/>
              <a:gd name="connsiteX3" fmla="*/ 1887523 w 1887523"/>
              <a:gd name="connsiteY3" fmla="*/ 119870 h 254094"/>
            </a:gdLst>
            <a:ahLst/>
            <a:cxnLst>
              <a:cxn ang="0">
                <a:pos x="connsiteX0" y="connsiteY0"/>
              </a:cxn>
              <a:cxn ang="0">
                <a:pos x="connsiteX1" y="connsiteY1"/>
              </a:cxn>
              <a:cxn ang="0">
                <a:pos x="connsiteX2" y="connsiteY2"/>
              </a:cxn>
              <a:cxn ang="0">
                <a:pos x="connsiteX3" y="connsiteY3"/>
              </a:cxn>
            </a:cxnLst>
            <a:rect l="l" t="t" r="r" b="b"/>
            <a:pathLst>
              <a:path w="1887523" h="254094">
                <a:moveTo>
                  <a:pt x="0" y="254094"/>
                </a:moveTo>
                <a:cubicBezTo>
                  <a:pt x="195044" y="139444"/>
                  <a:pt x="390088" y="24795"/>
                  <a:pt x="704675" y="2424"/>
                </a:cubicBezTo>
                <a:cubicBezTo>
                  <a:pt x="1019262" y="-19947"/>
                  <a:pt x="1887523" y="119870"/>
                  <a:pt x="1887523" y="119870"/>
                </a:cubicBezTo>
                <a:lnTo>
                  <a:pt x="1887523" y="119870"/>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D9F0EA3C-C717-498F-AC44-FE024B290B0C}"/>
              </a:ext>
            </a:extLst>
          </p:cNvPr>
          <p:cNvSpPr/>
          <p:nvPr/>
        </p:nvSpPr>
        <p:spPr>
          <a:xfrm>
            <a:off x="7432646" y="4938535"/>
            <a:ext cx="2390862" cy="524487"/>
          </a:xfrm>
          <a:custGeom>
            <a:avLst/>
            <a:gdLst>
              <a:gd name="connsiteX0" fmla="*/ 0 w 2390862"/>
              <a:gd name="connsiteY0" fmla="*/ 329751 h 524487"/>
              <a:gd name="connsiteX1" fmla="*/ 184558 w 2390862"/>
              <a:gd name="connsiteY1" fmla="*/ 178749 h 524487"/>
              <a:gd name="connsiteX2" fmla="*/ 310393 w 2390862"/>
              <a:gd name="connsiteY2" fmla="*/ 522698 h 524487"/>
              <a:gd name="connsiteX3" fmla="*/ 629174 w 2390862"/>
              <a:gd name="connsiteY3" fmla="*/ 2581 h 524487"/>
              <a:gd name="connsiteX4" fmla="*/ 813732 w 2390862"/>
              <a:gd name="connsiteY4" fmla="*/ 312973 h 524487"/>
              <a:gd name="connsiteX5" fmla="*/ 956345 w 2390862"/>
              <a:gd name="connsiteY5" fmla="*/ 86470 h 524487"/>
              <a:gd name="connsiteX6" fmla="*/ 1199626 w 2390862"/>
              <a:gd name="connsiteY6" fmla="*/ 287806 h 524487"/>
              <a:gd name="connsiteX7" fmla="*/ 1342238 w 2390862"/>
              <a:gd name="connsiteY7" fmla="*/ 111637 h 524487"/>
              <a:gd name="connsiteX8" fmla="*/ 1551963 w 2390862"/>
              <a:gd name="connsiteY8" fmla="*/ 354918 h 524487"/>
              <a:gd name="connsiteX9" fmla="*/ 1711354 w 2390862"/>
              <a:gd name="connsiteY9" fmla="*/ 52915 h 524487"/>
              <a:gd name="connsiteX10" fmla="*/ 1845578 w 2390862"/>
              <a:gd name="connsiteY10" fmla="*/ 304584 h 524487"/>
              <a:gd name="connsiteX11" fmla="*/ 2004969 w 2390862"/>
              <a:gd name="connsiteY11" fmla="*/ 111637 h 524487"/>
              <a:gd name="connsiteX12" fmla="*/ 2130804 w 2390862"/>
              <a:gd name="connsiteY12" fmla="*/ 312973 h 524487"/>
              <a:gd name="connsiteX13" fmla="*/ 2315361 w 2390862"/>
              <a:gd name="connsiteY13" fmla="*/ 120026 h 524487"/>
              <a:gd name="connsiteX14" fmla="*/ 2390862 w 2390862"/>
              <a:gd name="connsiteY14" fmla="*/ 363307 h 524487"/>
              <a:gd name="connsiteX15" fmla="*/ 2390862 w 2390862"/>
              <a:gd name="connsiteY15" fmla="*/ 363307 h 52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0862" h="524487">
                <a:moveTo>
                  <a:pt x="0" y="329751"/>
                </a:moveTo>
                <a:cubicBezTo>
                  <a:pt x="66413" y="238171"/>
                  <a:pt x="132826" y="146591"/>
                  <a:pt x="184558" y="178749"/>
                </a:cubicBezTo>
                <a:cubicBezTo>
                  <a:pt x="236290" y="210907"/>
                  <a:pt x="236290" y="552059"/>
                  <a:pt x="310393" y="522698"/>
                </a:cubicBezTo>
                <a:cubicBezTo>
                  <a:pt x="384496" y="493337"/>
                  <a:pt x="545284" y="37535"/>
                  <a:pt x="629174" y="2581"/>
                </a:cubicBezTo>
                <a:cubicBezTo>
                  <a:pt x="713064" y="-32373"/>
                  <a:pt x="759204" y="298992"/>
                  <a:pt x="813732" y="312973"/>
                </a:cubicBezTo>
                <a:cubicBezTo>
                  <a:pt x="868260" y="326954"/>
                  <a:pt x="892029" y="90665"/>
                  <a:pt x="956345" y="86470"/>
                </a:cubicBezTo>
                <a:cubicBezTo>
                  <a:pt x="1020661" y="82275"/>
                  <a:pt x="1135311" y="283612"/>
                  <a:pt x="1199626" y="287806"/>
                </a:cubicBezTo>
                <a:cubicBezTo>
                  <a:pt x="1263941" y="292000"/>
                  <a:pt x="1283515" y="100452"/>
                  <a:pt x="1342238" y="111637"/>
                </a:cubicBezTo>
                <a:cubicBezTo>
                  <a:pt x="1400961" y="122822"/>
                  <a:pt x="1490444" y="364705"/>
                  <a:pt x="1551963" y="354918"/>
                </a:cubicBezTo>
                <a:cubicBezTo>
                  <a:pt x="1613482" y="345131"/>
                  <a:pt x="1662418" y="61304"/>
                  <a:pt x="1711354" y="52915"/>
                </a:cubicBezTo>
                <a:cubicBezTo>
                  <a:pt x="1760290" y="44526"/>
                  <a:pt x="1796642" y="294797"/>
                  <a:pt x="1845578" y="304584"/>
                </a:cubicBezTo>
                <a:cubicBezTo>
                  <a:pt x="1894514" y="314371"/>
                  <a:pt x="1957431" y="110239"/>
                  <a:pt x="2004969" y="111637"/>
                </a:cubicBezTo>
                <a:cubicBezTo>
                  <a:pt x="2052507" y="113035"/>
                  <a:pt x="2079072" y="311575"/>
                  <a:pt x="2130804" y="312973"/>
                </a:cubicBezTo>
                <a:cubicBezTo>
                  <a:pt x="2182536" y="314371"/>
                  <a:pt x="2272018" y="111637"/>
                  <a:pt x="2315361" y="120026"/>
                </a:cubicBezTo>
                <a:cubicBezTo>
                  <a:pt x="2358704" y="128415"/>
                  <a:pt x="2390862" y="363307"/>
                  <a:pt x="2390862" y="363307"/>
                </a:cubicBezTo>
                <a:lnTo>
                  <a:pt x="2390862" y="363307"/>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69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C0DF721-198E-458E-9452-E7BF50DA697F}"/>
              </a:ext>
            </a:extLst>
          </p:cNvPr>
          <p:cNvSpPr>
            <a:spLocks noGrp="1"/>
          </p:cNvSpPr>
          <p:nvPr>
            <p:ph type="dt" sz="half" idx="10"/>
          </p:nvPr>
        </p:nvSpPr>
        <p:spPr/>
        <p:txBody>
          <a:bodyPr/>
          <a:lstStyle/>
          <a:p>
            <a:fld id="{6BBA5B4F-94E3-44FC-9C76-7D40D9AC8E00}" type="datetime1">
              <a:rPr lang="de-DE" smtClean="0"/>
              <a:t>20.10.2020</a:t>
            </a:fld>
            <a:endParaRPr lang="de-DE"/>
          </a:p>
        </p:txBody>
      </p:sp>
      <p:sp>
        <p:nvSpPr>
          <p:cNvPr id="3" name="Fußzeilenplatzhalter 2">
            <a:extLst>
              <a:ext uri="{FF2B5EF4-FFF2-40B4-BE49-F238E27FC236}">
                <a16:creationId xmlns:a16="http://schemas.microsoft.com/office/drawing/2014/main" id="{915547B7-EAC2-4558-8FA6-FF92185B75D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BC11166-1104-4310-971E-1C26FB5708E9}"/>
              </a:ext>
            </a:extLst>
          </p:cNvPr>
          <p:cNvSpPr>
            <a:spLocks noGrp="1"/>
          </p:cNvSpPr>
          <p:nvPr>
            <p:ph type="sldNum" sz="quarter" idx="12"/>
          </p:nvPr>
        </p:nvSpPr>
        <p:spPr/>
        <p:txBody>
          <a:bodyPr/>
          <a:lstStyle/>
          <a:p>
            <a:fld id="{F65C073D-1365-4316-8F74-35F35234CEA1}" type="slidenum">
              <a:rPr lang="de-DE" smtClean="0"/>
              <a:t>11</a:t>
            </a:fld>
            <a:endParaRPr lang="de-DE"/>
          </a:p>
        </p:txBody>
      </p:sp>
      <p:pic>
        <p:nvPicPr>
          <p:cNvPr id="5" name="Grafik 4">
            <a:extLst>
              <a:ext uri="{FF2B5EF4-FFF2-40B4-BE49-F238E27FC236}">
                <a16:creationId xmlns:a16="http://schemas.microsoft.com/office/drawing/2014/main" id="{5C04FFDA-CD95-4822-BF49-D5645B6BBCFF}"/>
              </a:ext>
            </a:extLst>
          </p:cNvPr>
          <p:cNvPicPr>
            <a:picLocks noChangeAspect="1"/>
          </p:cNvPicPr>
          <p:nvPr/>
        </p:nvPicPr>
        <p:blipFill>
          <a:blip r:embed="rId2"/>
          <a:stretch>
            <a:fillRect/>
          </a:stretch>
        </p:blipFill>
        <p:spPr>
          <a:xfrm>
            <a:off x="35733" y="1889985"/>
            <a:ext cx="5840101" cy="2237467"/>
          </a:xfrm>
          <a:prstGeom prst="rect">
            <a:avLst/>
          </a:prstGeom>
        </p:spPr>
      </p:pic>
      <p:pic>
        <p:nvPicPr>
          <p:cNvPr id="6" name="Grafik 5">
            <a:extLst>
              <a:ext uri="{FF2B5EF4-FFF2-40B4-BE49-F238E27FC236}">
                <a16:creationId xmlns:a16="http://schemas.microsoft.com/office/drawing/2014/main" id="{422922B0-FDB4-40CC-AA44-0881BC90D6F4}"/>
              </a:ext>
            </a:extLst>
          </p:cNvPr>
          <p:cNvPicPr>
            <a:picLocks noChangeAspect="1"/>
          </p:cNvPicPr>
          <p:nvPr/>
        </p:nvPicPr>
        <p:blipFill>
          <a:blip r:embed="rId3"/>
          <a:stretch>
            <a:fillRect/>
          </a:stretch>
        </p:blipFill>
        <p:spPr>
          <a:xfrm>
            <a:off x="5875834" y="1956184"/>
            <a:ext cx="6118201" cy="3656067"/>
          </a:xfrm>
          <a:prstGeom prst="rect">
            <a:avLst/>
          </a:prstGeom>
        </p:spPr>
      </p:pic>
      <p:pic>
        <p:nvPicPr>
          <p:cNvPr id="7" name="Grafik 6">
            <a:extLst>
              <a:ext uri="{FF2B5EF4-FFF2-40B4-BE49-F238E27FC236}">
                <a16:creationId xmlns:a16="http://schemas.microsoft.com/office/drawing/2014/main" id="{5558A688-F946-4AE9-85D8-132FFE3F5FF7}"/>
              </a:ext>
            </a:extLst>
          </p:cNvPr>
          <p:cNvPicPr>
            <a:picLocks noChangeAspect="1"/>
          </p:cNvPicPr>
          <p:nvPr/>
        </p:nvPicPr>
        <p:blipFill>
          <a:blip r:embed="rId4"/>
          <a:stretch>
            <a:fillRect/>
          </a:stretch>
        </p:blipFill>
        <p:spPr>
          <a:xfrm>
            <a:off x="1132884" y="4351418"/>
            <a:ext cx="3174975" cy="1557000"/>
          </a:xfrm>
          <a:prstGeom prst="rect">
            <a:avLst/>
          </a:prstGeom>
        </p:spPr>
      </p:pic>
      <p:sp>
        <p:nvSpPr>
          <p:cNvPr id="8" name="Textfeld 7">
            <a:extLst>
              <a:ext uri="{FF2B5EF4-FFF2-40B4-BE49-F238E27FC236}">
                <a16:creationId xmlns:a16="http://schemas.microsoft.com/office/drawing/2014/main" id="{50FA4820-5520-431E-981E-89E2F28BB341}"/>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en-US" sz="2400" dirty="0" err="1"/>
              <a:t>ResNet</a:t>
            </a:r>
            <a:r>
              <a:rPr lang="en-US" sz="2400" dirty="0"/>
              <a:t> also applicable to the understanding of texts</a:t>
            </a:r>
            <a:br>
              <a:rPr lang="en-US" sz="2400" dirty="0"/>
            </a:br>
            <a:endParaRPr lang="en-US" sz="2400" dirty="0"/>
          </a:p>
        </p:txBody>
      </p:sp>
    </p:spTree>
    <p:extLst>
      <p:ext uri="{BB962C8B-B14F-4D97-AF65-F5344CB8AC3E}">
        <p14:creationId xmlns:p14="http://schemas.microsoft.com/office/powerpoint/2010/main" val="307194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C2AF745-62C4-5D4A-A0FE-7056DB05815C}"/>
              </a:ext>
            </a:extLst>
          </p:cNvPr>
          <p:cNvSpPr/>
          <p:nvPr/>
        </p:nvSpPr>
        <p:spPr>
          <a:xfrm>
            <a:off x="7663543" y="0"/>
            <a:ext cx="4528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10">
            <a:extLst>
              <a:ext uri="{FF2B5EF4-FFF2-40B4-BE49-F238E27FC236}">
                <a16:creationId xmlns:a16="http://schemas.microsoft.com/office/drawing/2014/main" id="{AA7429FE-DD34-0744-AABD-A6547B5AB79A}"/>
              </a:ext>
            </a:extLst>
          </p:cNvPr>
          <p:cNvSpPr>
            <a:spLocks noGrp="1"/>
          </p:cNvSpPr>
          <p:nvPr>
            <p:ph type="body" idx="1"/>
          </p:nvPr>
        </p:nvSpPr>
        <p:spPr>
          <a:xfrm>
            <a:off x="771395" y="2640002"/>
            <a:ext cx="6585080" cy="4217998"/>
          </a:xfrm>
        </p:spPr>
        <p:txBody>
          <a:bodyPr>
            <a:normAutofit/>
          </a:bodyPr>
          <a:lstStyle/>
          <a:p>
            <a:pPr marL="0" indent="0">
              <a:buClr>
                <a:srgbClr val="C00000"/>
              </a:buClr>
              <a:buNone/>
            </a:pPr>
            <a:r>
              <a:rPr lang="de-DE" b="0"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Stellentitel				Score</a:t>
            </a:r>
          </a:p>
          <a:p>
            <a:pPr marL="0" indent="0">
              <a:buClr>
                <a:srgbClr val="C00000"/>
              </a:buClr>
              <a:buNone/>
            </a:pPr>
            <a:r>
              <a:rPr lang="de-DE" cap="none" dirty="0">
                <a:latin typeface="Open Sans Light" panose="020B0306030504020204" pitchFamily="34" charset="0"/>
                <a:ea typeface="Open Sans Light" panose="020B0306030504020204" pitchFamily="34" charset="0"/>
                <a:cs typeface="Open Sans Light" panose="020B0306030504020204" pitchFamily="34" charset="0"/>
              </a:rPr>
              <a:t>Web-Marketing Controller (m/</a:t>
            </a:r>
            <a:r>
              <a:rPr lang="de-DE" cap="none" dirty="0" err="1">
                <a:latin typeface="Open Sans Light" panose="020B0306030504020204" pitchFamily="34" charset="0"/>
                <a:ea typeface="Open Sans Light" panose="020B0306030504020204" pitchFamily="34" charset="0"/>
                <a:cs typeface="Open Sans Light" panose="020B0306030504020204" pitchFamily="34" charset="0"/>
              </a:rPr>
              <a:t>w</a:t>
            </a:r>
            <a:r>
              <a:rPr lang="de-DE" cap="none" dirty="0">
                <a:latin typeface="Open Sans Light" panose="020B0306030504020204" pitchFamily="34" charset="0"/>
                <a:ea typeface="Open Sans Light" panose="020B0306030504020204" pitchFamily="34" charset="0"/>
                <a:cs typeface="Open Sans Light" panose="020B0306030504020204" pitchFamily="34" charset="0"/>
              </a:rPr>
              <a:t>/d)		0.217</a:t>
            </a:r>
          </a:p>
          <a:p>
            <a:pPr marL="0" indent="0">
              <a:buClr>
                <a:srgbClr val="C00000"/>
              </a:buClr>
              <a:buNone/>
            </a:pP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Web-Marketing </a:t>
            </a: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ControllerIn</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(m/</a:t>
            </a: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	0.616</a:t>
            </a:r>
          </a:p>
          <a:p>
            <a:pPr marL="0" indent="0">
              <a:buClr>
                <a:srgbClr val="C00000"/>
              </a:buClr>
              <a:buNone/>
            </a:pP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Online-Marketing </a:t>
            </a: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ControllerIn</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(m/</a:t>
            </a: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	0.680</a:t>
            </a:r>
          </a:p>
          <a:p>
            <a:pPr marL="0" indent="0">
              <a:buClr>
                <a:srgbClr val="C00000"/>
              </a:buClr>
              <a:buNone/>
            </a:pP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ControllerIn</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Online-Marketing (m/</a:t>
            </a: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	0.680</a:t>
            </a:r>
          </a:p>
          <a:p>
            <a:pPr marL="0" indent="0">
              <a:buClr>
                <a:srgbClr val="C00000"/>
              </a:buClr>
              <a:buNone/>
            </a:pP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Marketing-</a:t>
            </a: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ControllerIn</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(m/</a:t>
            </a: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 Online	0.777</a:t>
            </a:r>
          </a:p>
          <a:p>
            <a:pPr marL="0" indent="0">
              <a:buClr>
                <a:srgbClr val="C00000"/>
              </a:buClr>
              <a:buNone/>
            </a:pP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ControllerIn</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(m/</a:t>
            </a:r>
            <a:r>
              <a:rPr lang="de-DE" cap="none"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a:t>
            </a:r>
            <a:r>
              <a:rPr lang="de-D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 Online-Marketing	0.872</a:t>
            </a:r>
          </a:p>
          <a:p>
            <a:pPr marL="0" indent="0">
              <a:buClr>
                <a:srgbClr val="C00000"/>
              </a:buClr>
              <a:buNone/>
            </a:pPr>
            <a:r>
              <a:rPr lang="de-DE" cap="none" dirty="0" err="1">
                <a:solidFill>
                  <a:schemeClr val="accent6">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ControllerIn</a:t>
            </a:r>
            <a:r>
              <a:rPr lang="de-DE" cap="none" dirty="0">
                <a:solidFill>
                  <a:schemeClr val="accent6">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(m/</a:t>
            </a:r>
            <a:r>
              <a:rPr lang="de-DE" cap="none" dirty="0" err="1">
                <a:solidFill>
                  <a:schemeClr val="accent6">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a:t>
            </a:r>
            <a:r>
              <a:rPr lang="de-DE" cap="none" dirty="0">
                <a:solidFill>
                  <a:schemeClr val="accent6">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/x) Online-Marketing	0.960</a:t>
            </a:r>
          </a:p>
        </p:txBody>
      </p:sp>
      <p:sp>
        <p:nvSpPr>
          <p:cNvPr id="10" name="Titel 9">
            <a:extLst>
              <a:ext uri="{FF2B5EF4-FFF2-40B4-BE49-F238E27FC236}">
                <a16:creationId xmlns:a16="http://schemas.microsoft.com/office/drawing/2014/main" id="{201AC234-A404-AB47-980A-12D9D0B16F0B}"/>
              </a:ext>
            </a:extLst>
          </p:cNvPr>
          <p:cNvSpPr>
            <a:spLocks noGrp="1"/>
          </p:cNvSpPr>
          <p:nvPr>
            <p:ph type="title"/>
          </p:nvPr>
        </p:nvSpPr>
        <p:spPr>
          <a:xfrm>
            <a:off x="771395" y="1141538"/>
            <a:ext cx="10515600" cy="1247495"/>
          </a:xfrm>
        </p:spPr>
        <p:txBody>
          <a:bodyPr/>
          <a:lstStyle/>
          <a:p>
            <a:r>
              <a:rPr lang="de-DE" dirty="0" err="1"/>
              <a:t>Example</a:t>
            </a:r>
            <a:r>
              <a:rPr lang="de-DE" dirty="0"/>
              <a:t>:</a:t>
            </a:r>
            <a:br>
              <a:rPr lang="de-DE" dirty="0"/>
            </a:br>
            <a:br>
              <a:rPr lang="de-DE" dirty="0"/>
            </a:br>
            <a:r>
              <a:rPr lang="de-DE" dirty="0" err="1"/>
              <a:t>Prediction</a:t>
            </a:r>
            <a:r>
              <a:rPr lang="de-DE" dirty="0"/>
              <a:t> OF </a:t>
            </a:r>
            <a:r>
              <a:rPr lang="de-DE" dirty="0" err="1"/>
              <a:t>cLICK</a:t>
            </a:r>
            <a:r>
              <a:rPr lang="de-DE" dirty="0"/>
              <a:t> RATES</a:t>
            </a:r>
            <a:endParaRPr lang="de-DE" dirty="0">
              <a:solidFill>
                <a:schemeClr val="tx1"/>
              </a:solidFill>
            </a:endParaRPr>
          </a:p>
        </p:txBody>
      </p:sp>
      <p:sp>
        <p:nvSpPr>
          <p:cNvPr id="14" name="Inhaltsplatzhalter 14">
            <a:extLst>
              <a:ext uri="{FF2B5EF4-FFF2-40B4-BE49-F238E27FC236}">
                <a16:creationId xmlns:a16="http://schemas.microsoft.com/office/drawing/2014/main" id="{17E67B82-7487-E142-9DF8-48B885524F76}"/>
              </a:ext>
            </a:extLst>
          </p:cNvPr>
          <p:cNvSpPr>
            <a:spLocks noGrp="1"/>
          </p:cNvSpPr>
          <p:nvPr>
            <p:ph idx="10"/>
          </p:nvPr>
        </p:nvSpPr>
        <p:spPr/>
        <p:txBody>
          <a:bodyPr/>
          <a:lstStyle/>
          <a:p>
            <a:r>
              <a:rPr lang="de-DE" dirty="0"/>
              <a:t>Milch &amp; zucker / 2020  </a:t>
            </a:r>
          </a:p>
        </p:txBody>
      </p:sp>
      <p:sp>
        <p:nvSpPr>
          <p:cNvPr id="2" name="Inhaltsplatzhalter 1">
            <a:extLst>
              <a:ext uri="{FF2B5EF4-FFF2-40B4-BE49-F238E27FC236}">
                <a16:creationId xmlns:a16="http://schemas.microsoft.com/office/drawing/2014/main" id="{38CFB9B3-FFAB-4772-A425-E861E91F9200}"/>
              </a:ext>
            </a:extLst>
          </p:cNvPr>
          <p:cNvSpPr>
            <a:spLocks noGrp="1"/>
          </p:cNvSpPr>
          <p:nvPr>
            <p:ph idx="11"/>
          </p:nvPr>
        </p:nvSpPr>
        <p:spPr/>
        <p:txBody>
          <a:bodyPr/>
          <a:lstStyle/>
          <a:p>
            <a:r>
              <a:rPr lang="de-DE" dirty="0" err="1"/>
              <a:t>Optimization</a:t>
            </a:r>
            <a:r>
              <a:rPr lang="de-DE" dirty="0"/>
              <a:t> </a:t>
            </a:r>
            <a:r>
              <a:rPr lang="de-DE" dirty="0" err="1"/>
              <a:t>for</a:t>
            </a:r>
            <a:r>
              <a:rPr lang="de-DE" dirty="0"/>
              <a:t> JOBAD TITLES</a:t>
            </a:r>
          </a:p>
        </p:txBody>
      </p:sp>
      <p:sp>
        <p:nvSpPr>
          <p:cNvPr id="7" name="Textplatzhalter 10">
            <a:extLst>
              <a:ext uri="{FF2B5EF4-FFF2-40B4-BE49-F238E27FC236}">
                <a16:creationId xmlns:a16="http://schemas.microsoft.com/office/drawing/2014/main" id="{028F0452-2B5A-934B-896F-0B53D63077CA}"/>
              </a:ext>
            </a:extLst>
          </p:cNvPr>
          <p:cNvSpPr txBox="1">
            <a:spLocks/>
          </p:cNvSpPr>
          <p:nvPr/>
        </p:nvSpPr>
        <p:spPr>
          <a:xfrm>
            <a:off x="5827355" y="6464292"/>
            <a:ext cx="1529120" cy="35285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lang="de-DE" sz="1800" b="1" kern="1200" cap="all" baseline="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lang="de-DE" sz="16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lang="de-DE" sz="14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lang="de-DE" sz="1200" kern="1200" baseline="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lang="en-US" sz="1200" kern="12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C00000"/>
              </a:buClr>
              <a:buFont typeface="Arial" panose="020B0604020202020204" pitchFamily="34" charset="0"/>
              <a:buNone/>
            </a:pPr>
            <a:r>
              <a:rPr lang="de-DE" sz="1200" b="0" cap="none"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Stand: 04.09.2020</a:t>
            </a:r>
            <a:endParaRPr lang="de-DE" sz="1200" cap="none"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Grafik 7">
            <a:extLst>
              <a:ext uri="{FF2B5EF4-FFF2-40B4-BE49-F238E27FC236}">
                <a16:creationId xmlns:a16="http://schemas.microsoft.com/office/drawing/2014/main" id="{F83C85C1-9A41-7247-BCE5-FD1D6F480906}"/>
              </a:ext>
            </a:extLst>
          </p:cNvPr>
          <p:cNvPicPr>
            <a:picLocks noChangeAspect="1"/>
          </p:cNvPicPr>
          <p:nvPr/>
        </p:nvPicPr>
        <p:blipFill rotWithShape="1">
          <a:blip r:embed="rId3">
            <a:duotone>
              <a:schemeClr val="bg2">
                <a:shade val="45000"/>
                <a:satMod val="135000"/>
              </a:schemeClr>
              <a:prstClr val="white"/>
            </a:duotone>
            <a:alphaModFix amt="24000"/>
            <a:extLst>
              <a:ext uri="{28A0092B-C50C-407E-A947-70E740481C1C}">
                <a14:useLocalDpi xmlns:a14="http://schemas.microsoft.com/office/drawing/2010/main" val="0"/>
              </a:ext>
            </a:extLst>
          </a:blip>
          <a:srcRect l="53108" t="24883" r="1062" b="15131"/>
          <a:stretch/>
        </p:blipFill>
        <p:spPr>
          <a:xfrm>
            <a:off x="7663543" y="0"/>
            <a:ext cx="4528456" cy="6858000"/>
          </a:xfrm>
          <a:prstGeom prst="rect">
            <a:avLst/>
          </a:prstGeom>
          <a:noFill/>
          <a:ln>
            <a:noFill/>
          </a:ln>
        </p:spPr>
      </p:pic>
      <p:pic>
        <p:nvPicPr>
          <p:cNvPr id="12" name="Grafik 11" descr="Ein Bild, das Uhr, Zeichnung enthält.&#10;&#10;Automatisch generierte Beschreibung">
            <a:extLst>
              <a:ext uri="{FF2B5EF4-FFF2-40B4-BE49-F238E27FC236}">
                <a16:creationId xmlns:a16="http://schemas.microsoft.com/office/drawing/2014/main" id="{029A493E-D568-45EA-A794-5E67E66FAA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70" t="1422" r="1270" b="1919"/>
          <a:stretch/>
        </p:blipFill>
        <p:spPr>
          <a:xfrm>
            <a:off x="6527477" y="444717"/>
            <a:ext cx="5328374" cy="2950565"/>
          </a:xfrm>
          <a:prstGeom prst="rect">
            <a:avLst/>
          </a:prstGeom>
          <a:ln w="12700">
            <a:solidFill>
              <a:schemeClr val="accent1">
                <a:shade val="50000"/>
              </a:schemeClr>
            </a:solidFill>
          </a:ln>
          <a:effectLst>
            <a:outerShdw blurRad="50800" dist="38100" dir="2700000" algn="tl" rotWithShape="0">
              <a:prstClr val="black">
                <a:alpha val="40000"/>
              </a:prstClr>
            </a:outerShdw>
          </a:effectLst>
        </p:spPr>
      </p:pic>
      <p:grpSp>
        <p:nvGrpSpPr>
          <p:cNvPr id="15" name="Gruppieren 14">
            <a:extLst>
              <a:ext uri="{FF2B5EF4-FFF2-40B4-BE49-F238E27FC236}">
                <a16:creationId xmlns:a16="http://schemas.microsoft.com/office/drawing/2014/main" id="{7064907B-29DA-45AE-A1C1-8491E3348B8B}"/>
              </a:ext>
            </a:extLst>
          </p:cNvPr>
          <p:cNvGrpSpPr/>
          <p:nvPr/>
        </p:nvGrpSpPr>
        <p:grpSpPr>
          <a:xfrm>
            <a:off x="6359403" y="4203283"/>
            <a:ext cx="5832596" cy="2095736"/>
            <a:chOff x="6359403" y="4203283"/>
            <a:chExt cx="5832596" cy="2095736"/>
          </a:xfrm>
        </p:grpSpPr>
        <p:grpSp>
          <p:nvGrpSpPr>
            <p:cNvPr id="4" name="Gruppieren 3">
              <a:extLst>
                <a:ext uri="{FF2B5EF4-FFF2-40B4-BE49-F238E27FC236}">
                  <a16:creationId xmlns:a16="http://schemas.microsoft.com/office/drawing/2014/main" id="{A8C64B8C-97B0-4DAB-8AA8-1848BD954B2B}"/>
                </a:ext>
              </a:extLst>
            </p:cNvPr>
            <p:cNvGrpSpPr/>
            <p:nvPr/>
          </p:nvGrpSpPr>
          <p:grpSpPr>
            <a:xfrm>
              <a:off x="6359403" y="4203283"/>
              <a:ext cx="5832596" cy="2095736"/>
              <a:chOff x="6359403" y="4203283"/>
              <a:chExt cx="5832596" cy="2095736"/>
            </a:xfrm>
          </p:grpSpPr>
          <p:pic>
            <p:nvPicPr>
              <p:cNvPr id="13" name="Grafik 12" descr="Ein Bild, das Karte, Text enthält.&#10;&#10;Mit sehr hoher Zuverlässigkeit generierte Beschreibung">
                <a:extLst>
                  <a:ext uri="{FF2B5EF4-FFF2-40B4-BE49-F238E27FC236}">
                    <a16:creationId xmlns:a16="http://schemas.microsoft.com/office/drawing/2014/main" id="{8F45CC8B-8784-4D97-B4A7-77794A3A5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690" y="4368556"/>
                <a:ext cx="5820309" cy="1930463"/>
              </a:xfrm>
              <a:prstGeom prst="rect">
                <a:avLst/>
              </a:prstGeom>
            </p:spPr>
          </p:pic>
          <p:sp>
            <p:nvSpPr>
              <p:cNvPr id="3" name="Textfeld 2">
                <a:extLst>
                  <a:ext uri="{FF2B5EF4-FFF2-40B4-BE49-F238E27FC236}">
                    <a16:creationId xmlns:a16="http://schemas.microsoft.com/office/drawing/2014/main" id="{3D5AB358-A7D6-41BA-98C9-B5CB37DD0FF2}"/>
                  </a:ext>
                </a:extLst>
              </p:cNvPr>
              <p:cNvSpPr txBox="1"/>
              <p:nvPr/>
            </p:nvSpPr>
            <p:spPr>
              <a:xfrm>
                <a:off x="6359403" y="4203283"/>
                <a:ext cx="5664522" cy="369332"/>
              </a:xfrm>
              <a:prstGeom prst="rect">
                <a:avLst/>
              </a:prstGeom>
              <a:solidFill>
                <a:schemeClr val="bg1"/>
              </a:solidFill>
            </p:spPr>
            <p:txBody>
              <a:bodyPr wrap="square" rtlCol="0">
                <a:spAutoFit/>
              </a:bodyPr>
              <a:lstStyle/>
              <a:p>
                <a:r>
                  <a:rPr lang="en-US" dirty="0"/>
                  <a:t>Web sites indeed perform better after the optimization</a:t>
                </a:r>
              </a:p>
            </p:txBody>
          </p:sp>
        </p:grpSp>
        <p:cxnSp>
          <p:nvCxnSpPr>
            <p:cNvPr id="6" name="Gerade Verbindung mit Pfeil 5">
              <a:extLst>
                <a:ext uri="{FF2B5EF4-FFF2-40B4-BE49-F238E27FC236}">
                  <a16:creationId xmlns:a16="http://schemas.microsoft.com/office/drawing/2014/main" id="{BA527F20-8610-4EC5-B9A1-8A80E683D757}"/>
                </a:ext>
              </a:extLst>
            </p:cNvPr>
            <p:cNvCxnSpPr/>
            <p:nvPr/>
          </p:nvCxnSpPr>
          <p:spPr>
            <a:xfrm>
              <a:off x="8338242" y="4888871"/>
              <a:ext cx="0" cy="289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431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79BD045-BD34-2C4C-A77E-89035F6843CE}"/>
              </a:ext>
            </a:extLst>
          </p:cNvPr>
          <p:cNvPicPr>
            <a:picLocks noChangeAspect="1"/>
          </p:cNvPicPr>
          <p:nvPr/>
        </p:nvPicPr>
        <p:blipFill rotWithShape="1">
          <a:blip r:embed="rId2">
            <a:extLst>
              <a:ext uri="{28A0092B-C50C-407E-A947-70E740481C1C}">
                <a14:useLocalDpi xmlns:a14="http://schemas.microsoft.com/office/drawing/2010/main" val="0"/>
              </a:ext>
            </a:extLst>
          </a:blip>
          <a:srcRect t="8213" r="990" b="7222"/>
          <a:stretch/>
        </p:blipFill>
        <p:spPr>
          <a:xfrm>
            <a:off x="0" y="0"/>
            <a:ext cx="12192000" cy="6858000"/>
          </a:xfrm>
          <a:prstGeom prst="rect">
            <a:avLst/>
          </a:prstGeom>
        </p:spPr>
      </p:pic>
      <p:pic>
        <p:nvPicPr>
          <p:cNvPr id="9" name="Grafik 8">
            <a:extLst>
              <a:ext uri="{FF2B5EF4-FFF2-40B4-BE49-F238E27FC236}">
                <a16:creationId xmlns:a16="http://schemas.microsoft.com/office/drawing/2014/main" id="{F804FF16-2F71-1A4D-B5CC-F169F00918E8}"/>
              </a:ext>
            </a:extLst>
          </p:cNvPr>
          <p:cNvPicPr>
            <a:picLocks noChangeAspect="1"/>
          </p:cNvPicPr>
          <p:nvPr/>
        </p:nvPicPr>
        <p:blipFill rotWithShape="1">
          <a:blip r:embed="rId3">
            <a:duotone>
              <a:schemeClr val="bg2">
                <a:shade val="45000"/>
                <a:satMod val="135000"/>
              </a:schemeClr>
              <a:prstClr val="white"/>
            </a:duotone>
            <a:alphaModFix amt="12000"/>
            <a:extLst>
              <a:ext uri="{28A0092B-C50C-407E-A947-70E740481C1C}">
                <a14:useLocalDpi xmlns:a14="http://schemas.microsoft.com/office/drawing/2010/main" val="0"/>
              </a:ext>
            </a:extLst>
          </a:blip>
          <a:srcRect t="8025" b="6350"/>
          <a:stretch/>
        </p:blipFill>
        <p:spPr>
          <a:xfrm>
            <a:off x="-1875508" y="467429"/>
            <a:ext cx="5857624" cy="5803284"/>
          </a:xfrm>
          <a:prstGeom prst="rect">
            <a:avLst/>
          </a:prstGeom>
          <a:noFill/>
          <a:ln>
            <a:noFill/>
          </a:ln>
        </p:spPr>
      </p:pic>
      <p:sp>
        <p:nvSpPr>
          <p:cNvPr id="11" name="Rechteck 10">
            <a:extLst>
              <a:ext uri="{FF2B5EF4-FFF2-40B4-BE49-F238E27FC236}">
                <a16:creationId xmlns:a16="http://schemas.microsoft.com/office/drawing/2014/main" id="{AAD2CF8D-0547-5C4D-B171-BF658282AB69}"/>
              </a:ext>
            </a:extLst>
          </p:cNvPr>
          <p:cNvSpPr/>
          <p:nvPr/>
        </p:nvSpPr>
        <p:spPr>
          <a:xfrm>
            <a:off x="0" y="2070101"/>
            <a:ext cx="12192000" cy="478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sp>
        <p:nvSpPr>
          <p:cNvPr id="13" name="Titel 12">
            <a:extLst>
              <a:ext uri="{FF2B5EF4-FFF2-40B4-BE49-F238E27FC236}">
                <a16:creationId xmlns:a16="http://schemas.microsoft.com/office/drawing/2014/main" id="{B66FF582-0A55-F14F-AA1D-EAEA043171D5}"/>
              </a:ext>
            </a:extLst>
          </p:cNvPr>
          <p:cNvSpPr txBox="1">
            <a:spLocks/>
          </p:cNvSpPr>
          <p:nvPr/>
        </p:nvSpPr>
        <p:spPr>
          <a:xfrm>
            <a:off x="763624" y="1234201"/>
            <a:ext cx="7237375" cy="419099"/>
          </a:xfrm>
          <a:prstGeom prst="rect">
            <a:avLst/>
          </a:prstGeom>
        </p:spPr>
        <p:txBody>
          <a:bodyPr/>
          <a:lstStyle>
            <a:lvl1pPr algn="l" defTabSz="914400" rtl="0" eaLnBrk="1" latinLnBrk="0" hangingPunct="1">
              <a:lnSpc>
                <a:spcPct val="90000"/>
              </a:lnSpc>
              <a:spcBef>
                <a:spcPct val="0"/>
              </a:spcBef>
              <a:buNone/>
              <a:defRPr lang="en-US" sz="2400" b="1" kern="1200" cap="all" baseline="0" dirty="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err="1">
                <a:solidFill>
                  <a:schemeClr val="bg1"/>
                </a:solidFill>
              </a:rPr>
              <a:t>Example</a:t>
            </a:r>
            <a:r>
              <a:rPr lang="de-DE" dirty="0">
                <a:solidFill>
                  <a:schemeClr val="bg1"/>
                </a:solidFill>
              </a:rPr>
              <a:t> 3: GENDER „</a:t>
            </a:r>
            <a:r>
              <a:rPr lang="de-DE" dirty="0" err="1">
                <a:solidFill>
                  <a:schemeClr val="bg1"/>
                </a:solidFill>
              </a:rPr>
              <a:t>sentiment</a:t>
            </a:r>
            <a:r>
              <a:rPr lang="de-DE" dirty="0">
                <a:solidFill>
                  <a:schemeClr val="bg1"/>
                </a:solidFill>
              </a:rPr>
              <a:t>“</a:t>
            </a:r>
          </a:p>
        </p:txBody>
      </p:sp>
      <p:sp>
        <p:nvSpPr>
          <p:cNvPr id="16" name="Titel 12">
            <a:extLst>
              <a:ext uri="{FF2B5EF4-FFF2-40B4-BE49-F238E27FC236}">
                <a16:creationId xmlns:a16="http://schemas.microsoft.com/office/drawing/2014/main" id="{7EFDE65D-C63E-7E4E-AFC5-A595C413BC70}"/>
              </a:ext>
            </a:extLst>
          </p:cNvPr>
          <p:cNvSpPr txBox="1">
            <a:spLocks/>
          </p:cNvSpPr>
          <p:nvPr/>
        </p:nvSpPr>
        <p:spPr>
          <a:xfrm>
            <a:off x="777735" y="1653301"/>
            <a:ext cx="11039127" cy="572614"/>
          </a:xfrm>
          <a:prstGeom prst="rect">
            <a:avLst/>
          </a:prstGeom>
        </p:spPr>
        <p:txBody>
          <a:bodyPr/>
          <a:lstStyle>
            <a:lvl1pPr algn="l" defTabSz="914400" rtl="0" eaLnBrk="1" latinLnBrk="0" hangingPunct="1">
              <a:lnSpc>
                <a:spcPct val="90000"/>
              </a:lnSpc>
              <a:spcBef>
                <a:spcPct val="0"/>
              </a:spcBef>
              <a:buNone/>
              <a:defRPr lang="en-US" sz="2400" b="1" kern="1200" cap="all" baseline="0" dirty="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600" b="0" cap="none"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Hidden Bias</a:t>
            </a:r>
          </a:p>
        </p:txBody>
      </p:sp>
      <p:sp>
        <p:nvSpPr>
          <p:cNvPr id="25" name="Inhaltsplatzhalter 11">
            <a:extLst>
              <a:ext uri="{FF2B5EF4-FFF2-40B4-BE49-F238E27FC236}">
                <a16:creationId xmlns:a16="http://schemas.microsoft.com/office/drawing/2014/main" id="{747F9A17-4EBA-4B42-8D51-5105983095B5}"/>
              </a:ext>
            </a:extLst>
          </p:cNvPr>
          <p:cNvSpPr>
            <a:spLocks noGrp="1"/>
          </p:cNvSpPr>
          <p:nvPr>
            <p:ph idx="10"/>
          </p:nvPr>
        </p:nvSpPr>
        <p:spPr>
          <a:xfrm>
            <a:off x="754833" y="318880"/>
            <a:ext cx="8129763" cy="352853"/>
          </a:xfrm>
        </p:spPr>
        <p:txBody>
          <a:bodyPr/>
          <a:lstStyle/>
          <a:p>
            <a:r>
              <a:rPr lang="de-DE" dirty="0">
                <a:solidFill>
                  <a:schemeClr val="bg1"/>
                </a:solidFill>
              </a:rPr>
              <a:t>Milch &amp; zucker, 2020</a:t>
            </a:r>
          </a:p>
        </p:txBody>
      </p:sp>
      <p:sp>
        <p:nvSpPr>
          <p:cNvPr id="26" name="Inhaltsplatzhalter 12">
            <a:extLst>
              <a:ext uri="{FF2B5EF4-FFF2-40B4-BE49-F238E27FC236}">
                <a16:creationId xmlns:a16="http://schemas.microsoft.com/office/drawing/2014/main" id="{EF0B5CC7-FE82-F647-B63E-4A6284816FE1}"/>
              </a:ext>
            </a:extLst>
          </p:cNvPr>
          <p:cNvSpPr>
            <a:spLocks noGrp="1"/>
          </p:cNvSpPr>
          <p:nvPr>
            <p:ph idx="11"/>
          </p:nvPr>
        </p:nvSpPr>
        <p:spPr>
          <a:xfrm>
            <a:off x="758424" y="537716"/>
            <a:ext cx="8129763" cy="352853"/>
          </a:xfrm>
        </p:spPr>
        <p:txBody>
          <a:bodyPr/>
          <a:lstStyle/>
          <a:p>
            <a:r>
              <a:rPr lang="de-DE" dirty="0">
                <a:solidFill>
                  <a:schemeClr val="bg1"/>
                </a:solidFill>
              </a:rPr>
              <a:t>AI in </a:t>
            </a:r>
            <a:r>
              <a:rPr lang="de-DE" dirty="0" err="1">
                <a:solidFill>
                  <a:schemeClr val="bg1"/>
                </a:solidFill>
              </a:rPr>
              <a:t>hr</a:t>
            </a:r>
            <a:endParaRPr lang="de-DE" dirty="0">
              <a:solidFill>
                <a:schemeClr val="bg1"/>
              </a:solidFill>
            </a:endParaRPr>
          </a:p>
        </p:txBody>
      </p:sp>
      <p:sp>
        <p:nvSpPr>
          <p:cNvPr id="22" name="Textplatzhalter 13">
            <a:extLst>
              <a:ext uri="{FF2B5EF4-FFF2-40B4-BE49-F238E27FC236}">
                <a16:creationId xmlns:a16="http://schemas.microsoft.com/office/drawing/2014/main" id="{E7DDD9A5-E2C3-4AF5-AC82-91D88A72CAEA}"/>
              </a:ext>
            </a:extLst>
          </p:cNvPr>
          <p:cNvSpPr txBox="1">
            <a:spLocks/>
          </p:cNvSpPr>
          <p:nvPr/>
        </p:nvSpPr>
        <p:spPr>
          <a:xfrm>
            <a:off x="4517018" y="2325034"/>
            <a:ext cx="3585834" cy="379402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lang="de-DE" sz="1800" b="1" kern="1200" cap="all" baseline="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lang="de-DE" sz="16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lang="de-DE" sz="14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lang="de-DE" sz="1200" kern="1200" baseline="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lang="en-US" sz="1200" kern="12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br>
              <a:rPr lang="de-DE" sz="1400" b="0" cap="none" dirty="0">
                <a:solidFill>
                  <a:schemeClr val="tx1">
                    <a:lumMod val="65000"/>
                    <a:lumOff val="35000"/>
                  </a:schemeClr>
                </a:solidFill>
                <a:hlinkClick r:id="rId4"/>
              </a:rPr>
            </a:br>
            <a:r>
              <a:rPr lang="de-DE" sz="1400" b="0" cap="none" dirty="0" err="1">
                <a:solidFill>
                  <a:schemeClr val="tx1">
                    <a:lumMod val="65000"/>
                    <a:lumOff val="35000"/>
                  </a:schemeClr>
                </a:solidFill>
              </a:rPr>
              <a:t>Sertain</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key</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words</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were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defined</a:t>
            </a:r>
            <a:r>
              <a:rPr lang="de-DE" sz="1400" b="0" cap="none" dirty="0">
                <a:solidFill>
                  <a:schemeClr val="tx1">
                    <a:lumMod val="65000"/>
                    <a:lumOff val="35000"/>
                  </a:schemeClr>
                </a:solidFill>
              </a:rPr>
              <a:t> in </a:t>
            </a:r>
            <a:r>
              <a:rPr lang="de-DE" sz="1400" b="0" cap="none" dirty="0" err="1">
                <a:solidFill>
                  <a:schemeClr val="tx1">
                    <a:lumMod val="65000"/>
                    <a:lumOff val="35000"/>
                  </a:schemeClr>
                </a:solidFill>
              </a:rPr>
              <a:t>job</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ads</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to</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influence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the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text</a:t>
            </a:r>
            <a:r>
              <a:rPr lang="de-DE" sz="1400" b="0" cap="none" dirty="0">
                <a:solidFill>
                  <a:schemeClr val="tx1">
                    <a:lumMod val="65000"/>
                    <a:lumOff val="35000"/>
                  </a:schemeClr>
                </a:solidFill>
              </a:rPr>
              <a:t> in </a:t>
            </a:r>
            <a:r>
              <a:rPr lang="de-DE" sz="1400" b="0" cap="none" dirty="0" err="1">
                <a:solidFill>
                  <a:schemeClr val="tx1">
                    <a:lumMod val="65000"/>
                    <a:lumOff val="35000"/>
                  </a:schemeClr>
                </a:solidFill>
              </a:rPr>
              <a:t>the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direction</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of</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the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gender</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typical</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description</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which</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decreases</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the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chance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of</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especially</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female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job</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seakers</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to</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apply</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for</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the</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job</a:t>
            </a:r>
            <a:r>
              <a:rPr lang="de-DE" sz="1400" b="0" cap="none" dirty="0">
                <a:solidFill>
                  <a:schemeClr val="tx1">
                    <a:lumMod val="65000"/>
                    <a:lumOff val="35000"/>
                  </a:schemeClr>
                </a:solidFill>
              </a:rPr>
              <a:t>. </a:t>
            </a:r>
          </a:p>
        </p:txBody>
      </p:sp>
      <p:pic>
        <p:nvPicPr>
          <p:cNvPr id="3" name="Grafik 2">
            <a:extLst>
              <a:ext uri="{FF2B5EF4-FFF2-40B4-BE49-F238E27FC236}">
                <a16:creationId xmlns:a16="http://schemas.microsoft.com/office/drawing/2014/main" id="{7C3A446B-1CDB-4F5D-ACBE-7FF8F8DC3C2D}"/>
              </a:ext>
            </a:extLst>
          </p:cNvPr>
          <p:cNvPicPr>
            <a:picLocks noChangeAspect="1"/>
          </p:cNvPicPr>
          <p:nvPr/>
        </p:nvPicPr>
        <p:blipFill>
          <a:blip r:embed="rId5"/>
          <a:stretch>
            <a:fillRect/>
          </a:stretch>
        </p:blipFill>
        <p:spPr>
          <a:xfrm>
            <a:off x="365870" y="2378622"/>
            <a:ext cx="3823875" cy="3142833"/>
          </a:xfrm>
          <a:prstGeom prst="rect">
            <a:avLst/>
          </a:prstGeom>
        </p:spPr>
      </p:pic>
      <p:pic>
        <p:nvPicPr>
          <p:cNvPr id="4" name="Grafik 3">
            <a:extLst>
              <a:ext uri="{FF2B5EF4-FFF2-40B4-BE49-F238E27FC236}">
                <a16:creationId xmlns:a16="http://schemas.microsoft.com/office/drawing/2014/main" id="{636CDDA6-E633-4042-8A7D-6DCAEF5FF28F}"/>
              </a:ext>
            </a:extLst>
          </p:cNvPr>
          <p:cNvPicPr>
            <a:picLocks noChangeAspect="1"/>
          </p:cNvPicPr>
          <p:nvPr/>
        </p:nvPicPr>
        <p:blipFill>
          <a:blip r:embed="rId6"/>
          <a:stretch>
            <a:fillRect/>
          </a:stretch>
        </p:blipFill>
        <p:spPr>
          <a:xfrm>
            <a:off x="4928756" y="4296016"/>
            <a:ext cx="6025501" cy="1666567"/>
          </a:xfrm>
          <a:prstGeom prst="rect">
            <a:avLst/>
          </a:prstGeom>
        </p:spPr>
      </p:pic>
      <p:pic>
        <p:nvPicPr>
          <p:cNvPr id="6" name="Grafik 5">
            <a:extLst>
              <a:ext uri="{FF2B5EF4-FFF2-40B4-BE49-F238E27FC236}">
                <a16:creationId xmlns:a16="http://schemas.microsoft.com/office/drawing/2014/main" id="{6373AB97-08C0-456D-8E7B-BFB01BC80672}"/>
              </a:ext>
            </a:extLst>
          </p:cNvPr>
          <p:cNvPicPr>
            <a:picLocks noChangeAspect="1"/>
          </p:cNvPicPr>
          <p:nvPr/>
        </p:nvPicPr>
        <p:blipFill>
          <a:blip r:embed="rId7"/>
          <a:stretch>
            <a:fillRect/>
          </a:stretch>
        </p:blipFill>
        <p:spPr>
          <a:xfrm>
            <a:off x="534902" y="5674162"/>
            <a:ext cx="3720060" cy="979665"/>
          </a:xfrm>
          <a:prstGeom prst="rect">
            <a:avLst/>
          </a:prstGeom>
        </p:spPr>
      </p:pic>
      <p:pic>
        <p:nvPicPr>
          <p:cNvPr id="14" name="Picture 4" descr="Sentiment Fig 1">
            <a:extLst>
              <a:ext uri="{FF2B5EF4-FFF2-40B4-BE49-F238E27FC236}">
                <a16:creationId xmlns:a16="http://schemas.microsoft.com/office/drawing/2014/main" id="{8F29424A-3A91-4DC5-985A-7967EADFF8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50405" y="2311780"/>
            <a:ext cx="2387387" cy="179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3587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fik 47">
            <a:extLst>
              <a:ext uri="{FF2B5EF4-FFF2-40B4-BE49-F238E27FC236}">
                <a16:creationId xmlns:a16="http://schemas.microsoft.com/office/drawing/2014/main" id="{7FB92DA6-FA7D-FE4E-859C-B689E357867B}"/>
              </a:ext>
            </a:extLst>
          </p:cNvPr>
          <p:cNvPicPr>
            <a:picLocks noChangeAspect="1"/>
          </p:cNvPicPr>
          <p:nvPr/>
        </p:nvPicPr>
        <p:blipFill rotWithShape="1">
          <a:blip r:embed="rId2">
            <a:extLst>
              <a:ext uri="{28A0092B-C50C-407E-A947-70E740481C1C}">
                <a14:useLocalDpi xmlns:a14="http://schemas.microsoft.com/office/drawing/2010/main" val="0"/>
              </a:ext>
            </a:extLst>
          </a:blip>
          <a:srcRect t="8213" r="990" b="7222"/>
          <a:stretch/>
        </p:blipFill>
        <p:spPr>
          <a:xfrm>
            <a:off x="0" y="0"/>
            <a:ext cx="12192000" cy="6858000"/>
          </a:xfrm>
          <a:prstGeom prst="rect">
            <a:avLst/>
          </a:prstGeom>
        </p:spPr>
      </p:pic>
      <p:pic>
        <p:nvPicPr>
          <p:cNvPr id="49" name="Grafik 48">
            <a:extLst>
              <a:ext uri="{FF2B5EF4-FFF2-40B4-BE49-F238E27FC236}">
                <a16:creationId xmlns:a16="http://schemas.microsoft.com/office/drawing/2014/main" id="{459CD22B-3351-5048-BDE5-B3B3274B324E}"/>
              </a:ext>
            </a:extLst>
          </p:cNvPr>
          <p:cNvPicPr>
            <a:picLocks noChangeAspect="1"/>
          </p:cNvPicPr>
          <p:nvPr/>
        </p:nvPicPr>
        <p:blipFill rotWithShape="1">
          <a:blip r:embed="rId3">
            <a:duotone>
              <a:schemeClr val="bg2">
                <a:shade val="45000"/>
                <a:satMod val="135000"/>
              </a:schemeClr>
              <a:prstClr val="white"/>
            </a:duotone>
            <a:alphaModFix amt="12000"/>
            <a:extLst>
              <a:ext uri="{28A0092B-C50C-407E-A947-70E740481C1C}">
                <a14:useLocalDpi xmlns:a14="http://schemas.microsoft.com/office/drawing/2010/main" val="0"/>
              </a:ext>
            </a:extLst>
          </a:blip>
          <a:srcRect t="8025" b="6350"/>
          <a:stretch/>
        </p:blipFill>
        <p:spPr>
          <a:xfrm>
            <a:off x="-1875508" y="467429"/>
            <a:ext cx="5857624" cy="5803284"/>
          </a:xfrm>
          <a:prstGeom prst="rect">
            <a:avLst/>
          </a:prstGeom>
          <a:noFill/>
          <a:ln>
            <a:noFill/>
          </a:ln>
        </p:spPr>
      </p:pic>
      <p:sp>
        <p:nvSpPr>
          <p:cNvPr id="50" name="Rechteck 49">
            <a:extLst>
              <a:ext uri="{FF2B5EF4-FFF2-40B4-BE49-F238E27FC236}">
                <a16:creationId xmlns:a16="http://schemas.microsoft.com/office/drawing/2014/main" id="{31B421A8-D07D-9245-B7ED-E8BEA48B8A7A}"/>
              </a:ext>
            </a:extLst>
          </p:cNvPr>
          <p:cNvSpPr/>
          <p:nvPr/>
        </p:nvSpPr>
        <p:spPr>
          <a:xfrm>
            <a:off x="0" y="2070101"/>
            <a:ext cx="12192000" cy="4787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51" name="Titel 12">
            <a:extLst>
              <a:ext uri="{FF2B5EF4-FFF2-40B4-BE49-F238E27FC236}">
                <a16:creationId xmlns:a16="http://schemas.microsoft.com/office/drawing/2014/main" id="{5FB56B27-4D2B-CF4D-A019-264828D725E2}"/>
              </a:ext>
            </a:extLst>
          </p:cNvPr>
          <p:cNvSpPr txBox="1">
            <a:spLocks/>
          </p:cNvSpPr>
          <p:nvPr/>
        </p:nvSpPr>
        <p:spPr>
          <a:xfrm>
            <a:off x="763624" y="1234201"/>
            <a:ext cx="10088219" cy="419099"/>
          </a:xfrm>
          <a:prstGeom prst="rect">
            <a:avLst/>
          </a:prstGeom>
        </p:spPr>
        <p:txBody>
          <a:bodyPr/>
          <a:lstStyle>
            <a:lvl1pPr algn="l" defTabSz="914400" rtl="0" eaLnBrk="1" latinLnBrk="0" hangingPunct="1">
              <a:lnSpc>
                <a:spcPct val="90000"/>
              </a:lnSpc>
              <a:spcBef>
                <a:spcPct val="0"/>
              </a:spcBef>
              <a:buNone/>
              <a:defRPr lang="en-US" sz="2400" b="1" kern="1200" cap="all" baseline="0" dirty="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err="1">
                <a:solidFill>
                  <a:schemeClr val="bg1"/>
                </a:solidFill>
              </a:rPr>
              <a:t>Experiement</a:t>
            </a:r>
            <a:r>
              <a:rPr lang="de-DE" dirty="0">
                <a:solidFill>
                  <a:schemeClr val="bg1"/>
                </a:solidFill>
              </a:rPr>
              <a:t>:</a:t>
            </a:r>
          </a:p>
        </p:txBody>
      </p:sp>
      <p:sp>
        <p:nvSpPr>
          <p:cNvPr id="52" name="Inhaltsplatzhalter 11">
            <a:extLst>
              <a:ext uri="{FF2B5EF4-FFF2-40B4-BE49-F238E27FC236}">
                <a16:creationId xmlns:a16="http://schemas.microsoft.com/office/drawing/2014/main" id="{E39AE149-4E64-7C42-9174-B1F8A1393566}"/>
              </a:ext>
            </a:extLst>
          </p:cNvPr>
          <p:cNvSpPr txBox="1">
            <a:spLocks/>
          </p:cNvSpPr>
          <p:nvPr/>
        </p:nvSpPr>
        <p:spPr>
          <a:xfrm>
            <a:off x="754833" y="318880"/>
            <a:ext cx="8129763" cy="352853"/>
          </a:xfrm>
          <a:prstGeom prst="rect">
            <a:avLst/>
          </a:prstGeom>
        </p:spPr>
        <p:txBody>
          <a:bodyPr anchor="t" anchorCtr="0">
            <a:noAutofit/>
          </a:bodyPr>
          <a:lstStyle>
            <a:lvl1pPr marL="0" indent="0" algn="l" defTabSz="914400" rtl="0" eaLnBrk="1" latinLnBrk="0" hangingPunct="1">
              <a:lnSpc>
                <a:spcPct val="100000"/>
              </a:lnSpc>
              <a:spcBef>
                <a:spcPts val="0"/>
              </a:spcBef>
              <a:buFontTx/>
              <a:buNone/>
              <a:defRPr lang="de-DE" sz="1600" b="0" i="0" kern="1200" cap="all" baseline="0">
                <a:solidFill>
                  <a:schemeClr val="tx1"/>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lgn="l" defTabSz="914400" rtl="0" eaLnBrk="1" latinLnBrk="0" hangingPunct="1">
              <a:lnSpc>
                <a:spcPct val="90000"/>
              </a:lnSpc>
              <a:spcBef>
                <a:spcPts val="500"/>
              </a:spcBef>
              <a:buFontTx/>
              <a:buNone/>
              <a:defRPr lang="de-DE" sz="2133" kern="1200" baseline="0">
                <a:solidFill>
                  <a:schemeClr val="tx1"/>
                </a:solidFill>
                <a:latin typeface="+mn-lt"/>
                <a:ea typeface="Open Sans" panose="020B0606030504020204" pitchFamily="34" charset="0"/>
                <a:cs typeface="Open Sans" panose="020B0606030504020204" pitchFamily="34" charset="0"/>
              </a:defRPr>
            </a:lvl2pPr>
            <a:lvl3pPr marL="1219159" indent="0" algn="l" defTabSz="914400" rtl="0" eaLnBrk="1" latinLnBrk="0" hangingPunct="1">
              <a:lnSpc>
                <a:spcPct val="90000"/>
              </a:lnSpc>
              <a:spcBef>
                <a:spcPts val="500"/>
              </a:spcBef>
              <a:buFontTx/>
              <a:buNone/>
              <a:defRPr lang="de-DE" sz="2133" kern="1200" baseline="0">
                <a:solidFill>
                  <a:schemeClr val="tx1"/>
                </a:solidFill>
                <a:latin typeface="+mn-lt"/>
                <a:ea typeface="Open Sans" panose="020B0606030504020204" pitchFamily="34" charset="0"/>
                <a:cs typeface="Open Sans" panose="020B0606030504020204" pitchFamily="34" charset="0"/>
              </a:defRPr>
            </a:lvl3pPr>
            <a:lvl4pPr marL="1828740" indent="0" algn="l" defTabSz="914400" rtl="0" eaLnBrk="1" latinLnBrk="0" hangingPunct="1">
              <a:lnSpc>
                <a:spcPct val="90000"/>
              </a:lnSpc>
              <a:spcBef>
                <a:spcPts val="500"/>
              </a:spcBef>
              <a:buFontTx/>
              <a:buNone/>
              <a:defRPr lang="de-DE" sz="2133" kern="1200" baseline="0">
                <a:solidFill>
                  <a:schemeClr val="tx1">
                    <a:lumMod val="75000"/>
                    <a:lumOff val="25000"/>
                  </a:schemeClr>
                </a:solidFill>
                <a:latin typeface="+mn-lt"/>
                <a:ea typeface="Open Sans" panose="020B0606030504020204" pitchFamily="34" charset="0"/>
                <a:cs typeface="Open Sans" panose="020B0606030504020204" pitchFamily="34" charset="0"/>
              </a:defRPr>
            </a:lvl4pPr>
            <a:lvl5pPr marL="2438319" indent="0" algn="l" defTabSz="914400" rtl="0" eaLnBrk="1" latinLnBrk="0" hangingPunct="1">
              <a:lnSpc>
                <a:spcPct val="90000"/>
              </a:lnSpc>
              <a:spcBef>
                <a:spcPts val="500"/>
              </a:spcBef>
              <a:buFontTx/>
              <a:buNone/>
              <a:defRPr lang="en-US" sz="2133" kern="1200" baseline="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bg1"/>
                </a:solidFill>
              </a:rPr>
              <a:t>Milch &amp; </a:t>
            </a:r>
            <a:r>
              <a:rPr lang="de-DE" dirty="0" err="1">
                <a:solidFill>
                  <a:schemeClr val="bg1"/>
                </a:solidFill>
              </a:rPr>
              <a:t>zucker</a:t>
            </a:r>
            <a:r>
              <a:rPr lang="de-DE" dirty="0">
                <a:solidFill>
                  <a:schemeClr val="bg1"/>
                </a:solidFill>
              </a:rPr>
              <a:t>, 2019</a:t>
            </a:r>
          </a:p>
        </p:txBody>
      </p:sp>
      <p:sp>
        <p:nvSpPr>
          <p:cNvPr id="53" name="Inhaltsplatzhalter 12">
            <a:extLst>
              <a:ext uri="{FF2B5EF4-FFF2-40B4-BE49-F238E27FC236}">
                <a16:creationId xmlns:a16="http://schemas.microsoft.com/office/drawing/2014/main" id="{92A233ED-E2AB-4548-BD88-2C325DD93058}"/>
              </a:ext>
            </a:extLst>
          </p:cNvPr>
          <p:cNvSpPr txBox="1">
            <a:spLocks/>
          </p:cNvSpPr>
          <p:nvPr/>
        </p:nvSpPr>
        <p:spPr>
          <a:xfrm>
            <a:off x="758424" y="537716"/>
            <a:ext cx="8129763" cy="352853"/>
          </a:xfrm>
          <a:prstGeom prst="rect">
            <a:avLst/>
          </a:prstGeom>
        </p:spPr>
        <p:txBody>
          <a:bodyPr anchor="t" anchorCtr="0">
            <a:noAutofit/>
          </a:bodyPr>
          <a:lstStyle>
            <a:lvl1pPr marL="0" indent="0" algn="l" defTabSz="914400" rtl="0" eaLnBrk="1" latinLnBrk="0" hangingPunct="1">
              <a:lnSpc>
                <a:spcPct val="100000"/>
              </a:lnSpc>
              <a:spcBef>
                <a:spcPts val="0"/>
              </a:spcBef>
              <a:buFontTx/>
              <a:buNone/>
              <a:defRPr lang="de-DE" sz="1600" b="1" i="0" kern="1200" cap="all" baseline="0">
                <a:solidFill>
                  <a:srgbClr val="C00000"/>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lgn="l" defTabSz="914400" rtl="0" eaLnBrk="1" latinLnBrk="0" hangingPunct="1">
              <a:lnSpc>
                <a:spcPct val="90000"/>
              </a:lnSpc>
              <a:spcBef>
                <a:spcPts val="500"/>
              </a:spcBef>
              <a:buFontTx/>
              <a:buNone/>
              <a:defRPr lang="de-DE" sz="2133" kern="1200" baseline="0">
                <a:solidFill>
                  <a:schemeClr val="tx1"/>
                </a:solidFill>
                <a:latin typeface="+mn-lt"/>
                <a:ea typeface="Open Sans" panose="020B0606030504020204" pitchFamily="34" charset="0"/>
                <a:cs typeface="Open Sans" panose="020B0606030504020204" pitchFamily="34" charset="0"/>
              </a:defRPr>
            </a:lvl2pPr>
            <a:lvl3pPr marL="1219159" indent="0" algn="l" defTabSz="914400" rtl="0" eaLnBrk="1" latinLnBrk="0" hangingPunct="1">
              <a:lnSpc>
                <a:spcPct val="90000"/>
              </a:lnSpc>
              <a:spcBef>
                <a:spcPts val="500"/>
              </a:spcBef>
              <a:buFontTx/>
              <a:buNone/>
              <a:defRPr lang="de-DE" sz="2133" kern="1200" baseline="0">
                <a:solidFill>
                  <a:schemeClr val="tx1"/>
                </a:solidFill>
                <a:latin typeface="+mn-lt"/>
                <a:ea typeface="Open Sans" panose="020B0606030504020204" pitchFamily="34" charset="0"/>
                <a:cs typeface="Open Sans" panose="020B0606030504020204" pitchFamily="34" charset="0"/>
              </a:defRPr>
            </a:lvl3pPr>
            <a:lvl4pPr marL="1828740" indent="0" algn="l" defTabSz="914400" rtl="0" eaLnBrk="1" latinLnBrk="0" hangingPunct="1">
              <a:lnSpc>
                <a:spcPct val="90000"/>
              </a:lnSpc>
              <a:spcBef>
                <a:spcPts val="500"/>
              </a:spcBef>
              <a:buFontTx/>
              <a:buNone/>
              <a:defRPr lang="de-DE" sz="2133" kern="1200" baseline="0">
                <a:solidFill>
                  <a:schemeClr val="tx1">
                    <a:lumMod val="75000"/>
                    <a:lumOff val="25000"/>
                  </a:schemeClr>
                </a:solidFill>
                <a:latin typeface="+mn-lt"/>
                <a:ea typeface="Open Sans" panose="020B0606030504020204" pitchFamily="34" charset="0"/>
                <a:cs typeface="Open Sans" panose="020B0606030504020204" pitchFamily="34" charset="0"/>
              </a:defRPr>
            </a:lvl4pPr>
            <a:lvl5pPr marL="2438319" indent="0" algn="l" defTabSz="914400" rtl="0" eaLnBrk="1" latinLnBrk="0" hangingPunct="1">
              <a:lnSpc>
                <a:spcPct val="90000"/>
              </a:lnSpc>
              <a:spcBef>
                <a:spcPts val="500"/>
              </a:spcBef>
              <a:buFontTx/>
              <a:buNone/>
              <a:defRPr lang="en-US" sz="2133" kern="1200" baseline="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solidFill>
                  <a:schemeClr val="bg1"/>
                </a:solidFill>
              </a:rPr>
              <a:t>KI in hr</a:t>
            </a:r>
            <a:endParaRPr lang="de-DE" dirty="0">
              <a:solidFill>
                <a:schemeClr val="bg1"/>
              </a:solidFill>
            </a:endParaRPr>
          </a:p>
        </p:txBody>
      </p:sp>
      <p:sp>
        <p:nvSpPr>
          <p:cNvPr id="6" name="Rechteck 5">
            <a:extLst>
              <a:ext uri="{FF2B5EF4-FFF2-40B4-BE49-F238E27FC236}">
                <a16:creationId xmlns:a16="http://schemas.microsoft.com/office/drawing/2014/main" id="{5494930D-AC55-4DE4-BB63-6B299281498B}"/>
              </a:ext>
            </a:extLst>
          </p:cNvPr>
          <p:cNvSpPr/>
          <p:nvPr/>
        </p:nvSpPr>
        <p:spPr>
          <a:xfrm>
            <a:off x="6252814" y="2978294"/>
            <a:ext cx="3742819" cy="2646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ángulo 7">
            <a:extLst>
              <a:ext uri="{FF2B5EF4-FFF2-40B4-BE49-F238E27FC236}">
                <a16:creationId xmlns:a16="http://schemas.microsoft.com/office/drawing/2014/main" id="{B7B592CF-73CE-4DD6-8136-18C1EA837E99}"/>
              </a:ext>
            </a:extLst>
          </p:cNvPr>
          <p:cNvSpPr/>
          <p:nvPr/>
        </p:nvSpPr>
        <p:spPr>
          <a:xfrm rot="16200000">
            <a:off x="6583959" y="3967476"/>
            <a:ext cx="2211281" cy="232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8">
            <a:extLst>
              <a:ext uri="{FF2B5EF4-FFF2-40B4-BE49-F238E27FC236}">
                <a16:creationId xmlns:a16="http://schemas.microsoft.com/office/drawing/2014/main" id="{69960226-E555-4062-B892-E15F3F045B39}"/>
              </a:ext>
            </a:extLst>
          </p:cNvPr>
          <p:cNvSpPr/>
          <p:nvPr/>
        </p:nvSpPr>
        <p:spPr>
          <a:xfrm rot="16200000">
            <a:off x="7388782" y="4287548"/>
            <a:ext cx="603824" cy="23073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7">
            <a:extLst>
              <a:ext uri="{FF2B5EF4-FFF2-40B4-BE49-F238E27FC236}">
                <a16:creationId xmlns:a16="http://schemas.microsoft.com/office/drawing/2014/main" id="{72CFCA55-9DEC-480E-8063-1C5D484987CF}"/>
              </a:ext>
            </a:extLst>
          </p:cNvPr>
          <p:cNvSpPr/>
          <p:nvPr/>
        </p:nvSpPr>
        <p:spPr>
          <a:xfrm rot="16200000">
            <a:off x="7688463" y="3992062"/>
            <a:ext cx="2228006" cy="200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8">
            <a:extLst>
              <a:ext uri="{FF2B5EF4-FFF2-40B4-BE49-F238E27FC236}">
                <a16:creationId xmlns:a16="http://schemas.microsoft.com/office/drawing/2014/main" id="{0D7CC0F4-83C6-4A76-8AF7-EDF8F2C26C46}"/>
              </a:ext>
            </a:extLst>
          </p:cNvPr>
          <p:cNvSpPr/>
          <p:nvPr/>
        </p:nvSpPr>
        <p:spPr>
          <a:xfrm rot="16200000">
            <a:off x="8522163" y="3327353"/>
            <a:ext cx="560607" cy="2004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203">
            <a:extLst>
              <a:ext uri="{FF2B5EF4-FFF2-40B4-BE49-F238E27FC236}">
                <a16:creationId xmlns:a16="http://schemas.microsoft.com/office/drawing/2014/main" id="{9C80A128-CE42-4E80-8CEE-3678C419C224}"/>
              </a:ext>
            </a:extLst>
          </p:cNvPr>
          <p:cNvSpPr/>
          <p:nvPr/>
        </p:nvSpPr>
        <p:spPr>
          <a:xfrm>
            <a:off x="7341068" y="5648890"/>
            <a:ext cx="683284" cy="307777"/>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fontAlgn="auto">
              <a:spcBef>
                <a:spcPts val="0"/>
              </a:spcBef>
              <a:spcAft>
                <a:spcPts val="0"/>
              </a:spcAft>
            </a:pPr>
            <a:r>
              <a:rPr lang="en-US" sz="1400" b="1" dirty="0">
                <a:solidFill>
                  <a:schemeClr val="tx1">
                    <a:lumMod val="75000"/>
                    <a:lumOff val="25000"/>
                  </a:schemeClr>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Original</a:t>
            </a:r>
          </a:p>
        </p:txBody>
      </p:sp>
      <p:sp>
        <p:nvSpPr>
          <p:cNvPr id="18" name="Rectangle 203">
            <a:extLst>
              <a:ext uri="{FF2B5EF4-FFF2-40B4-BE49-F238E27FC236}">
                <a16:creationId xmlns:a16="http://schemas.microsoft.com/office/drawing/2014/main" id="{B2B15F97-2919-47C7-9D54-C0529DA660A7}"/>
              </a:ext>
            </a:extLst>
          </p:cNvPr>
          <p:cNvSpPr/>
          <p:nvPr/>
        </p:nvSpPr>
        <p:spPr>
          <a:xfrm>
            <a:off x="8530816" y="5658176"/>
            <a:ext cx="1681779" cy="307777"/>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fontAlgn="auto">
              <a:spcBef>
                <a:spcPts val="0"/>
              </a:spcBef>
              <a:spcAft>
                <a:spcPts val="0"/>
              </a:spcAft>
            </a:pPr>
            <a:r>
              <a:rPr lang="en-US" sz="1400" b="1" dirty="0">
                <a:solidFill>
                  <a:schemeClr val="tx1">
                    <a:lumMod val="75000"/>
                    <a:lumOff val="25000"/>
                  </a:schemeClr>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Optimized</a:t>
            </a:r>
          </a:p>
        </p:txBody>
      </p:sp>
      <p:sp>
        <p:nvSpPr>
          <p:cNvPr id="21" name="Rectangle 203">
            <a:extLst>
              <a:ext uri="{FF2B5EF4-FFF2-40B4-BE49-F238E27FC236}">
                <a16:creationId xmlns:a16="http://schemas.microsoft.com/office/drawing/2014/main" id="{BFA1BAE2-5979-43C4-8262-F4209C663BDE}"/>
              </a:ext>
            </a:extLst>
          </p:cNvPr>
          <p:cNvSpPr/>
          <p:nvPr/>
        </p:nvSpPr>
        <p:spPr>
          <a:xfrm>
            <a:off x="6277932" y="3621861"/>
            <a:ext cx="620869" cy="307777"/>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algn="r" fontAlgn="auto">
              <a:spcBef>
                <a:spcPts val="0"/>
              </a:spcBef>
              <a:spcAft>
                <a:spcPts val="0"/>
              </a:spcAft>
            </a:pPr>
            <a:r>
              <a:rPr lang="en-US" sz="1400" dirty="0">
                <a:solidFill>
                  <a:schemeClr val="tx1">
                    <a:lumMod val="75000"/>
                    <a:lumOff val="25000"/>
                  </a:schemeClr>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30,0</a:t>
            </a:r>
          </a:p>
        </p:txBody>
      </p:sp>
      <p:sp>
        <p:nvSpPr>
          <p:cNvPr id="23" name="Rectangle 203">
            <a:extLst>
              <a:ext uri="{FF2B5EF4-FFF2-40B4-BE49-F238E27FC236}">
                <a16:creationId xmlns:a16="http://schemas.microsoft.com/office/drawing/2014/main" id="{A1E27E73-5664-48F3-AC4C-B3940F6C0869}"/>
              </a:ext>
            </a:extLst>
          </p:cNvPr>
          <p:cNvSpPr/>
          <p:nvPr/>
        </p:nvSpPr>
        <p:spPr>
          <a:xfrm>
            <a:off x="6279449" y="3941032"/>
            <a:ext cx="620869" cy="307777"/>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algn="r" fontAlgn="auto">
              <a:spcBef>
                <a:spcPts val="0"/>
              </a:spcBef>
              <a:spcAft>
                <a:spcPts val="0"/>
              </a:spcAft>
            </a:pPr>
            <a:r>
              <a:rPr lang="en-US" sz="1400" dirty="0">
                <a:solidFill>
                  <a:schemeClr val="tx1">
                    <a:lumMod val="75000"/>
                    <a:lumOff val="25000"/>
                  </a:schemeClr>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25,0</a:t>
            </a:r>
          </a:p>
        </p:txBody>
      </p:sp>
      <p:sp>
        <p:nvSpPr>
          <p:cNvPr id="24" name="Rectangle 203">
            <a:extLst>
              <a:ext uri="{FF2B5EF4-FFF2-40B4-BE49-F238E27FC236}">
                <a16:creationId xmlns:a16="http://schemas.microsoft.com/office/drawing/2014/main" id="{FCDDD46D-9258-4CD8-9151-7405E8B02FEA}"/>
              </a:ext>
            </a:extLst>
          </p:cNvPr>
          <p:cNvSpPr/>
          <p:nvPr/>
        </p:nvSpPr>
        <p:spPr>
          <a:xfrm>
            <a:off x="6279449" y="4271404"/>
            <a:ext cx="620869" cy="307777"/>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algn="r" fontAlgn="auto">
              <a:spcBef>
                <a:spcPts val="0"/>
              </a:spcBef>
              <a:spcAft>
                <a:spcPts val="0"/>
              </a:spcAft>
            </a:pPr>
            <a:r>
              <a:rPr lang="en-US" sz="1400" dirty="0">
                <a:solidFill>
                  <a:schemeClr val="tx1">
                    <a:lumMod val="75000"/>
                    <a:lumOff val="25000"/>
                  </a:schemeClr>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20,0</a:t>
            </a:r>
          </a:p>
        </p:txBody>
      </p:sp>
      <p:sp>
        <p:nvSpPr>
          <p:cNvPr id="25" name="Rectangle 203">
            <a:extLst>
              <a:ext uri="{FF2B5EF4-FFF2-40B4-BE49-F238E27FC236}">
                <a16:creationId xmlns:a16="http://schemas.microsoft.com/office/drawing/2014/main" id="{5208D765-E1A5-445C-858C-F220650FFD39}"/>
              </a:ext>
            </a:extLst>
          </p:cNvPr>
          <p:cNvSpPr/>
          <p:nvPr/>
        </p:nvSpPr>
        <p:spPr>
          <a:xfrm>
            <a:off x="7488749" y="2307527"/>
            <a:ext cx="1748016" cy="523220"/>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fontAlgn="auto">
              <a:spcBef>
                <a:spcPts val="0"/>
              </a:spcBef>
              <a:spcAft>
                <a:spcPts val="0"/>
              </a:spcAft>
            </a:pPr>
            <a:r>
              <a:rPr lang="en-US" sz="1400" b="1" dirty="0">
                <a:solidFill>
                  <a:srgbClr val="A51C33"/>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Clicks on “apply now” </a:t>
            </a:r>
            <a:br>
              <a:rPr lang="en-US" sz="1400" b="1" dirty="0">
                <a:solidFill>
                  <a:srgbClr val="A51C33"/>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br>
            <a:r>
              <a:rPr lang="en-US" sz="1400" b="1" dirty="0">
                <a:solidFill>
                  <a:srgbClr val="A51C33"/>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per 100 visitors </a:t>
            </a:r>
          </a:p>
        </p:txBody>
      </p:sp>
      <p:sp>
        <p:nvSpPr>
          <p:cNvPr id="27" name="Ring 2">
            <a:extLst>
              <a:ext uri="{FF2B5EF4-FFF2-40B4-BE49-F238E27FC236}">
                <a16:creationId xmlns:a16="http://schemas.microsoft.com/office/drawing/2014/main" id="{49333B81-2AA9-4DFC-AC03-74F80CF53B84}"/>
              </a:ext>
            </a:extLst>
          </p:cNvPr>
          <p:cNvSpPr/>
          <p:nvPr/>
        </p:nvSpPr>
        <p:spPr>
          <a:xfrm>
            <a:off x="7588239" y="4290344"/>
            <a:ext cx="200471" cy="200471"/>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Ring 2">
            <a:extLst>
              <a:ext uri="{FF2B5EF4-FFF2-40B4-BE49-F238E27FC236}">
                <a16:creationId xmlns:a16="http://schemas.microsoft.com/office/drawing/2014/main" id="{57E51E24-71A1-4D69-81A1-43600E9FC07C}"/>
              </a:ext>
            </a:extLst>
          </p:cNvPr>
          <p:cNvSpPr/>
          <p:nvPr/>
        </p:nvSpPr>
        <p:spPr>
          <a:xfrm>
            <a:off x="8699351" y="3321036"/>
            <a:ext cx="200471" cy="200471"/>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Rectangle 203">
            <a:extLst>
              <a:ext uri="{FF2B5EF4-FFF2-40B4-BE49-F238E27FC236}">
                <a16:creationId xmlns:a16="http://schemas.microsoft.com/office/drawing/2014/main" id="{3A92408B-F813-4FFB-A043-7B1892DF5053}"/>
              </a:ext>
            </a:extLst>
          </p:cNvPr>
          <p:cNvSpPr/>
          <p:nvPr/>
        </p:nvSpPr>
        <p:spPr>
          <a:xfrm>
            <a:off x="6277933" y="3307670"/>
            <a:ext cx="620869" cy="307777"/>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algn="r" fontAlgn="auto">
              <a:spcBef>
                <a:spcPts val="0"/>
              </a:spcBef>
              <a:spcAft>
                <a:spcPts val="0"/>
              </a:spcAft>
            </a:pPr>
            <a:r>
              <a:rPr lang="en-US" sz="1400" dirty="0">
                <a:solidFill>
                  <a:schemeClr val="tx1">
                    <a:lumMod val="75000"/>
                    <a:lumOff val="25000"/>
                  </a:schemeClr>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35,0</a:t>
            </a:r>
          </a:p>
        </p:txBody>
      </p:sp>
      <p:sp>
        <p:nvSpPr>
          <p:cNvPr id="30" name="Rectangle 203">
            <a:extLst>
              <a:ext uri="{FF2B5EF4-FFF2-40B4-BE49-F238E27FC236}">
                <a16:creationId xmlns:a16="http://schemas.microsoft.com/office/drawing/2014/main" id="{E90E06EC-6BE4-4C5E-B97F-F5C8E41E2F49}"/>
              </a:ext>
            </a:extLst>
          </p:cNvPr>
          <p:cNvSpPr/>
          <p:nvPr/>
        </p:nvSpPr>
        <p:spPr>
          <a:xfrm>
            <a:off x="6279449" y="4590745"/>
            <a:ext cx="620869" cy="307777"/>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algn="r" fontAlgn="auto">
              <a:spcBef>
                <a:spcPts val="0"/>
              </a:spcBef>
              <a:spcAft>
                <a:spcPts val="0"/>
              </a:spcAft>
            </a:pPr>
            <a:r>
              <a:rPr lang="en-US" sz="1400" dirty="0">
                <a:solidFill>
                  <a:schemeClr val="tx1">
                    <a:lumMod val="75000"/>
                    <a:lumOff val="25000"/>
                  </a:schemeClr>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15,0</a:t>
            </a:r>
          </a:p>
        </p:txBody>
      </p:sp>
      <p:sp>
        <p:nvSpPr>
          <p:cNvPr id="31" name="Rectangle 203">
            <a:extLst>
              <a:ext uri="{FF2B5EF4-FFF2-40B4-BE49-F238E27FC236}">
                <a16:creationId xmlns:a16="http://schemas.microsoft.com/office/drawing/2014/main" id="{6BF4112E-FF25-4751-9A6C-A7161E9CFBD7}"/>
              </a:ext>
            </a:extLst>
          </p:cNvPr>
          <p:cNvSpPr/>
          <p:nvPr/>
        </p:nvSpPr>
        <p:spPr>
          <a:xfrm>
            <a:off x="6279449" y="4914051"/>
            <a:ext cx="620869" cy="307777"/>
          </a:xfrm>
          <a:prstGeom prst="rect">
            <a:avLst/>
          </a:prstGeom>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Roboto Condensed Light" panose="02000000000000000000" pitchFamily="2" charset="0"/>
                <a:ea typeface="+mn-ea"/>
                <a:cs typeface="+mn-cs"/>
              </a:defRPr>
            </a:lvl5pPr>
            <a:lvl6pPr marL="2286000" algn="l" defTabSz="914400" rtl="0" eaLnBrk="1" latinLnBrk="0" hangingPunct="1">
              <a:defRPr kern="1200">
                <a:solidFill>
                  <a:schemeClr val="tx1"/>
                </a:solidFill>
                <a:latin typeface="Roboto Condensed Light" panose="02000000000000000000" pitchFamily="2" charset="0"/>
                <a:ea typeface="+mn-ea"/>
                <a:cs typeface="+mn-cs"/>
              </a:defRPr>
            </a:lvl6pPr>
            <a:lvl7pPr marL="2743200" algn="l" defTabSz="914400" rtl="0" eaLnBrk="1" latinLnBrk="0" hangingPunct="1">
              <a:defRPr kern="1200">
                <a:solidFill>
                  <a:schemeClr val="tx1"/>
                </a:solidFill>
                <a:latin typeface="Roboto Condensed Light" panose="02000000000000000000" pitchFamily="2" charset="0"/>
                <a:ea typeface="+mn-ea"/>
                <a:cs typeface="+mn-cs"/>
              </a:defRPr>
            </a:lvl7pPr>
            <a:lvl8pPr marL="3200400" algn="l" defTabSz="914400" rtl="0" eaLnBrk="1" latinLnBrk="0" hangingPunct="1">
              <a:defRPr kern="1200">
                <a:solidFill>
                  <a:schemeClr val="tx1"/>
                </a:solidFill>
                <a:latin typeface="Roboto Condensed Light" panose="02000000000000000000" pitchFamily="2" charset="0"/>
                <a:ea typeface="+mn-ea"/>
                <a:cs typeface="+mn-cs"/>
              </a:defRPr>
            </a:lvl8pPr>
            <a:lvl9pPr marL="3657600" algn="l" defTabSz="914400" rtl="0" eaLnBrk="1" latinLnBrk="0" hangingPunct="1">
              <a:defRPr kern="1200">
                <a:solidFill>
                  <a:schemeClr val="tx1"/>
                </a:solidFill>
                <a:latin typeface="Roboto Condensed Light" panose="02000000000000000000" pitchFamily="2" charset="0"/>
                <a:ea typeface="+mn-ea"/>
                <a:cs typeface="+mn-cs"/>
              </a:defRPr>
            </a:lvl9pPr>
          </a:lstStyle>
          <a:p>
            <a:pPr algn="r" fontAlgn="auto">
              <a:spcBef>
                <a:spcPts val="0"/>
              </a:spcBef>
              <a:spcAft>
                <a:spcPts val="0"/>
              </a:spcAft>
            </a:pPr>
            <a:r>
              <a:rPr lang="en-US" sz="1400" dirty="0">
                <a:solidFill>
                  <a:schemeClr val="tx1">
                    <a:lumMod val="75000"/>
                    <a:lumOff val="25000"/>
                  </a:schemeClr>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rPr>
              <a:t>10,0</a:t>
            </a:r>
          </a:p>
        </p:txBody>
      </p:sp>
      <p:sp>
        <p:nvSpPr>
          <p:cNvPr id="55" name="Textplatzhalter 13">
            <a:extLst>
              <a:ext uri="{FF2B5EF4-FFF2-40B4-BE49-F238E27FC236}">
                <a16:creationId xmlns:a16="http://schemas.microsoft.com/office/drawing/2014/main" id="{A4482668-CAA7-6142-97FA-2382BDAABD18}"/>
              </a:ext>
            </a:extLst>
          </p:cNvPr>
          <p:cNvSpPr txBox="1">
            <a:spLocks/>
          </p:cNvSpPr>
          <p:nvPr/>
        </p:nvSpPr>
        <p:spPr>
          <a:xfrm>
            <a:off x="324740" y="2560485"/>
            <a:ext cx="6226671" cy="38300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lang="de-DE" sz="1800" b="1" kern="1200" cap="all" baseline="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lang="de-DE" sz="16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lang="de-DE" sz="14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lang="de-DE" sz="1200" kern="1200" baseline="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lang="en-US" sz="1200" kern="12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Blip>
                <a:blip r:embed="rId4">
                  <a:extLst>
                    <a:ext uri="{96DAC541-7B7A-43D3-8B79-37D633B846F1}">
                      <asvg:svgBlip xmlns:asvg="http://schemas.microsoft.com/office/drawing/2016/SVG/main" r:embed="rId5"/>
                    </a:ext>
                  </a:extLst>
                </a:blip>
              </a:buBlip>
            </a:pPr>
            <a:r>
              <a:rPr lang="de-DE" sz="1400" b="0" cap="none" dirty="0">
                <a:solidFill>
                  <a:schemeClr val="tx1">
                    <a:lumMod val="65000"/>
                    <a:lumOff val="35000"/>
                  </a:schemeClr>
                </a:solidFill>
              </a:rPr>
              <a:t>Originaltext vs. </a:t>
            </a:r>
            <a:r>
              <a:rPr lang="de-DE" sz="1400" b="0" cap="none" dirty="0" err="1">
                <a:solidFill>
                  <a:schemeClr val="tx1">
                    <a:lumMod val="65000"/>
                    <a:lumOff val="35000"/>
                  </a:schemeClr>
                </a:solidFill>
              </a:rPr>
              <a:t>Better</a:t>
            </a:r>
            <a:r>
              <a:rPr lang="de-DE" sz="1400" b="0" cap="none" dirty="0">
                <a:solidFill>
                  <a:schemeClr val="tx1">
                    <a:lumMod val="65000"/>
                    <a:lumOff val="35000"/>
                  </a:schemeClr>
                </a:solidFill>
              </a:rPr>
              <a:t>-Ad Text</a:t>
            </a:r>
            <a:br>
              <a:rPr lang="de-DE" sz="1400" b="0" cap="none" dirty="0">
                <a:solidFill>
                  <a:schemeClr val="tx1">
                    <a:lumMod val="65000"/>
                    <a:lumOff val="35000"/>
                  </a:schemeClr>
                </a:solidFill>
              </a:rPr>
            </a:br>
            <a:endParaRPr lang="de-DE" sz="1400" b="0" cap="none" dirty="0">
              <a:solidFill>
                <a:schemeClr val="tx1">
                  <a:lumMod val="65000"/>
                  <a:lumOff val="35000"/>
                </a:schemeClr>
              </a:solidFill>
            </a:endParaRPr>
          </a:p>
          <a:p>
            <a:pPr>
              <a:spcBef>
                <a:spcPts val="600"/>
              </a:spcBef>
              <a:buBlip>
                <a:blip r:embed="rId4">
                  <a:extLst>
                    <a:ext uri="{96DAC541-7B7A-43D3-8B79-37D633B846F1}">
                      <asvg:svgBlip xmlns:asvg="http://schemas.microsoft.com/office/drawing/2016/SVG/main" r:embed="rId5"/>
                    </a:ext>
                  </a:extLst>
                </a:blip>
              </a:buBlip>
            </a:pPr>
            <a:r>
              <a:rPr lang="de-DE" sz="1400" b="0" cap="none" dirty="0">
                <a:solidFill>
                  <a:schemeClr val="tx1">
                    <a:lumMod val="65000"/>
                    <a:lumOff val="35000"/>
                  </a:schemeClr>
                </a:solidFill>
              </a:rPr>
              <a:t>Plattform: JobStairs.de</a:t>
            </a:r>
            <a:br>
              <a:rPr lang="de-DE" sz="1400" b="0" cap="none" dirty="0">
                <a:solidFill>
                  <a:schemeClr val="tx1">
                    <a:lumMod val="65000"/>
                    <a:lumOff val="35000"/>
                  </a:schemeClr>
                </a:solidFill>
              </a:rPr>
            </a:br>
            <a:endParaRPr lang="de-DE" sz="1400" b="0" cap="none" dirty="0">
              <a:solidFill>
                <a:schemeClr val="tx1">
                  <a:lumMod val="65000"/>
                  <a:lumOff val="35000"/>
                </a:schemeClr>
              </a:solidFill>
            </a:endParaRPr>
          </a:p>
          <a:p>
            <a:pPr>
              <a:spcBef>
                <a:spcPts val="600"/>
              </a:spcBef>
              <a:buBlip>
                <a:blip r:embed="rId4">
                  <a:extLst>
                    <a:ext uri="{96DAC541-7B7A-43D3-8B79-37D633B846F1}">
                      <asvg:svgBlip xmlns:asvg="http://schemas.microsoft.com/office/drawing/2016/SVG/main" r:embed="rId5"/>
                    </a:ext>
                  </a:extLst>
                </a:blip>
              </a:buBlip>
            </a:pPr>
            <a:r>
              <a:rPr lang="de-DE" sz="1400" b="0" cap="none" dirty="0">
                <a:solidFill>
                  <a:schemeClr val="tx1">
                    <a:lumMod val="65000"/>
                    <a:lumOff val="35000"/>
                  </a:schemeClr>
                </a:solidFill>
              </a:rPr>
              <a:t>More </a:t>
            </a:r>
            <a:r>
              <a:rPr lang="de-DE" sz="1400" b="0" cap="none" dirty="0" err="1">
                <a:solidFill>
                  <a:schemeClr val="tx1">
                    <a:lumMod val="65000"/>
                    <a:lumOff val="35000"/>
                  </a:schemeClr>
                </a:solidFill>
              </a:rPr>
              <a:t>than</a:t>
            </a:r>
            <a:r>
              <a:rPr lang="de-DE" sz="1400" b="0" cap="none" dirty="0">
                <a:solidFill>
                  <a:schemeClr val="tx1">
                    <a:lumMod val="65000"/>
                    <a:lumOff val="35000"/>
                  </a:schemeClr>
                </a:solidFill>
              </a:rPr>
              <a:t> 50 Job </a:t>
            </a:r>
            <a:r>
              <a:rPr lang="de-DE" sz="1400" b="0" cap="none" dirty="0" err="1">
                <a:solidFill>
                  <a:schemeClr val="tx1">
                    <a:lumMod val="65000"/>
                    <a:lumOff val="35000"/>
                  </a:schemeClr>
                </a:solidFill>
              </a:rPr>
              <a:t>ads</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from</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various</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entry</a:t>
            </a:r>
            <a:r>
              <a:rPr lang="de-DE" sz="1400" b="0" cap="none" dirty="0">
                <a:solidFill>
                  <a:schemeClr val="tx1">
                    <a:lumMod val="65000"/>
                    <a:lumOff val="35000"/>
                  </a:schemeClr>
                </a:solidFill>
              </a:rPr>
              <a:t> </a:t>
            </a:r>
            <a:r>
              <a:rPr lang="de-DE" sz="1400" b="0" cap="none" dirty="0" err="1">
                <a:solidFill>
                  <a:schemeClr val="tx1">
                    <a:lumMod val="65000"/>
                    <a:lumOff val="35000"/>
                  </a:schemeClr>
                </a:solidFill>
              </a:rPr>
              <a:t>levels</a:t>
            </a:r>
            <a:r>
              <a:rPr lang="de-DE" sz="1400" b="0" cap="none" dirty="0">
                <a:solidFill>
                  <a:schemeClr val="tx1">
                    <a:lumMod val="65000"/>
                    <a:lumOff val="35000"/>
                  </a:schemeClr>
                </a:solidFill>
              </a:rPr>
              <a:t> and </a:t>
            </a:r>
            <a:r>
              <a:rPr lang="de-DE" sz="1400" b="0" cap="none" dirty="0" err="1">
                <a:solidFill>
                  <a:schemeClr val="tx1">
                    <a:lumMod val="65000"/>
                    <a:lumOff val="35000"/>
                  </a:schemeClr>
                </a:solidFill>
              </a:rPr>
              <a:t>industries</a:t>
            </a:r>
            <a:br>
              <a:rPr lang="de-DE" sz="1400" b="0" cap="none" dirty="0">
                <a:solidFill>
                  <a:schemeClr val="tx1">
                    <a:lumMod val="65000"/>
                    <a:lumOff val="35000"/>
                  </a:schemeClr>
                </a:solidFill>
              </a:rPr>
            </a:br>
            <a:br>
              <a:rPr lang="de-DE" sz="1400" b="0" cap="none" dirty="0">
                <a:solidFill>
                  <a:schemeClr val="tx1">
                    <a:lumMod val="65000"/>
                    <a:lumOff val="35000"/>
                  </a:schemeClr>
                </a:solidFill>
              </a:rPr>
            </a:br>
            <a:r>
              <a:rPr lang="de-DE" sz="1400" b="0" cap="none" dirty="0">
                <a:solidFill>
                  <a:schemeClr val="tx1">
                    <a:lumMod val="65000"/>
                    <a:lumOff val="35000"/>
                  </a:schemeClr>
                </a:solidFill>
              </a:rPr>
              <a:t>ca. 1000 </a:t>
            </a:r>
            <a:r>
              <a:rPr lang="de-DE" sz="1400" b="0" cap="none" dirty="0" err="1">
                <a:solidFill>
                  <a:schemeClr val="tx1">
                    <a:lumMod val="65000"/>
                    <a:lumOff val="35000"/>
                  </a:schemeClr>
                </a:solidFill>
              </a:rPr>
              <a:t>visitors</a:t>
            </a:r>
            <a:br>
              <a:rPr lang="de-DE" sz="1400" b="0" cap="none" dirty="0">
                <a:solidFill>
                  <a:schemeClr val="tx1">
                    <a:lumMod val="65000"/>
                    <a:lumOff val="35000"/>
                  </a:schemeClr>
                </a:solidFill>
              </a:rPr>
            </a:br>
            <a:br>
              <a:rPr lang="de-DE" sz="1400" b="0" cap="none" dirty="0">
                <a:solidFill>
                  <a:schemeClr val="tx1">
                    <a:lumMod val="65000"/>
                    <a:lumOff val="35000"/>
                  </a:schemeClr>
                </a:solidFill>
              </a:rPr>
            </a:br>
            <a:r>
              <a:rPr lang="de-DE" sz="1400" b="0" cap="none" dirty="0">
                <a:solidFill>
                  <a:schemeClr val="tx1">
                    <a:lumMod val="65000"/>
                    <a:lumOff val="35000"/>
                  </a:schemeClr>
                </a:solidFill>
              </a:rPr>
              <a:t>Analyse: Web Tracking </a:t>
            </a:r>
            <a:br>
              <a:rPr lang="de-DE" sz="1400" b="0" cap="none" dirty="0">
                <a:solidFill>
                  <a:schemeClr val="tx1">
                    <a:lumMod val="65000"/>
                    <a:lumOff val="35000"/>
                  </a:schemeClr>
                </a:solidFill>
              </a:rPr>
            </a:br>
            <a:br>
              <a:rPr lang="de-DE" sz="1400" b="0" cap="none" dirty="0">
                <a:solidFill>
                  <a:schemeClr val="tx1">
                    <a:lumMod val="65000"/>
                    <a:lumOff val="35000"/>
                  </a:schemeClr>
                </a:solidFill>
              </a:rPr>
            </a:br>
            <a:endParaRPr lang="de-DE" sz="1400" b="0" cap="none" dirty="0">
              <a:solidFill>
                <a:schemeClr val="tx1">
                  <a:lumMod val="65000"/>
                  <a:lumOff val="35000"/>
                </a:schemeClr>
              </a:solidFill>
            </a:endParaRPr>
          </a:p>
          <a:p>
            <a:pPr>
              <a:spcBef>
                <a:spcPts val="600"/>
              </a:spcBef>
              <a:buBlip>
                <a:blip r:embed="rId4">
                  <a:extLst>
                    <a:ext uri="{96DAC541-7B7A-43D3-8B79-37D633B846F1}">
                      <asvg:svgBlip xmlns:asvg="http://schemas.microsoft.com/office/drawing/2016/SVG/main" r:embed="rId5"/>
                    </a:ext>
                  </a:extLst>
                </a:blip>
              </a:buBlip>
            </a:pPr>
            <a:endParaRPr lang="de-DE" sz="1400" b="0" cap="none" dirty="0">
              <a:solidFill>
                <a:schemeClr val="tx1">
                  <a:lumMod val="65000"/>
                  <a:lumOff val="35000"/>
                </a:schemeClr>
              </a:solidFill>
            </a:endParaRPr>
          </a:p>
          <a:p>
            <a:pPr>
              <a:spcBef>
                <a:spcPts val="600"/>
              </a:spcBef>
              <a:buBlip>
                <a:blip r:embed="rId4">
                  <a:extLst>
                    <a:ext uri="{96DAC541-7B7A-43D3-8B79-37D633B846F1}">
                      <asvg:svgBlip xmlns:asvg="http://schemas.microsoft.com/office/drawing/2016/SVG/main" r:embed="rId5"/>
                    </a:ext>
                  </a:extLst>
                </a:blip>
              </a:buBlip>
            </a:pPr>
            <a:endParaRPr lang="de-DE" sz="1400" b="0" cap="none" dirty="0">
              <a:solidFill>
                <a:schemeClr val="tx1">
                  <a:lumMod val="65000"/>
                  <a:lumOff val="35000"/>
                </a:schemeClr>
              </a:solidFill>
            </a:endParaRPr>
          </a:p>
        </p:txBody>
      </p:sp>
      <p:sp>
        <p:nvSpPr>
          <p:cNvPr id="60" name="Titel 12">
            <a:extLst>
              <a:ext uri="{FF2B5EF4-FFF2-40B4-BE49-F238E27FC236}">
                <a16:creationId xmlns:a16="http://schemas.microsoft.com/office/drawing/2014/main" id="{F2DD5D80-25B3-8941-9F2D-17AE2000CEBC}"/>
              </a:ext>
            </a:extLst>
          </p:cNvPr>
          <p:cNvSpPr txBox="1">
            <a:spLocks/>
          </p:cNvSpPr>
          <p:nvPr/>
        </p:nvSpPr>
        <p:spPr>
          <a:xfrm>
            <a:off x="777735" y="1653301"/>
            <a:ext cx="11039127" cy="572614"/>
          </a:xfrm>
          <a:prstGeom prst="rect">
            <a:avLst/>
          </a:prstGeom>
        </p:spPr>
        <p:txBody>
          <a:bodyPr/>
          <a:lstStyle>
            <a:lvl1pPr algn="l" defTabSz="914400" rtl="0" eaLnBrk="1" latinLnBrk="0" hangingPunct="1">
              <a:lnSpc>
                <a:spcPct val="90000"/>
              </a:lnSpc>
              <a:spcBef>
                <a:spcPct val="0"/>
              </a:spcBef>
              <a:buNone/>
              <a:defRPr lang="en-US" sz="2400" b="1" kern="1200" cap="all" baseline="0" dirty="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600" b="0" cap="none"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Randomized</a:t>
            </a:r>
            <a:r>
              <a:rPr lang="de-DE" sz="1600" b="0" cap="none"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Single-Blind A/B-Test</a:t>
            </a:r>
          </a:p>
        </p:txBody>
      </p:sp>
      <p:sp>
        <p:nvSpPr>
          <p:cNvPr id="2" name="Rechteck 1">
            <a:extLst>
              <a:ext uri="{FF2B5EF4-FFF2-40B4-BE49-F238E27FC236}">
                <a16:creationId xmlns:a16="http://schemas.microsoft.com/office/drawing/2014/main" id="{04F1EE5D-7A7E-4FCE-81FD-753B53C46861}"/>
              </a:ext>
            </a:extLst>
          </p:cNvPr>
          <p:cNvSpPr/>
          <p:nvPr/>
        </p:nvSpPr>
        <p:spPr>
          <a:xfrm>
            <a:off x="6277932" y="2225915"/>
            <a:ext cx="4260302" cy="383008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408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8">
            <a:extLst>
              <a:ext uri="{FF2B5EF4-FFF2-40B4-BE49-F238E27FC236}">
                <a16:creationId xmlns:a16="http://schemas.microsoft.com/office/drawing/2014/main" id="{80640963-A028-44C6-A63F-110BA73A7453}"/>
              </a:ext>
            </a:extLst>
          </p:cNvPr>
          <p:cNvSpPr>
            <a:spLocks noChangeArrowheads="1"/>
          </p:cNvSpPr>
          <p:nvPr/>
        </p:nvSpPr>
        <p:spPr bwMode="auto">
          <a:xfrm>
            <a:off x="1493839" y="1052513"/>
            <a:ext cx="9217025"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Garamond" panose="02020404030301010803" pitchFamily="18" charset="0"/>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Garamond" panose="02020404030301010803" pitchFamily="18" charset="0"/>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Garamond" panose="02020404030301010803" pitchFamily="18" charset="0"/>
              <a:buChar char="p"/>
              <a:defRPr sz="2000">
                <a:solidFill>
                  <a:schemeClr val="tx1"/>
                </a:solidFill>
                <a:latin typeface="Arial" panose="020B0604020202020204" pitchFamily="34" charset="0"/>
              </a:defRPr>
            </a:lvl3pPr>
            <a:lvl4pPr marL="1600200" indent="-228600">
              <a:spcBef>
                <a:spcPct val="20000"/>
              </a:spcBef>
              <a:buClr>
                <a:schemeClr val="bg2"/>
              </a:buClr>
              <a:buFont typeface="Garamond" panose="02020404030301010803" pitchFamily="18" charset="0"/>
              <a:buChar char="§"/>
              <a:defRPr sz="2000">
                <a:solidFill>
                  <a:schemeClr val="tx1"/>
                </a:solidFill>
                <a:latin typeface="Arial" panose="020B0604020202020204" pitchFamily="34" charset="0"/>
              </a:defRPr>
            </a:lvl4pPr>
            <a:lvl5pPr marL="2057400" indent="-228600">
              <a:spcBef>
                <a:spcPct val="20000"/>
              </a:spcBef>
              <a:buClr>
                <a:schemeClr val="tx2"/>
              </a:buClr>
              <a:buSzPct val="80000"/>
              <a:buFont typeface="Garamond" panose="02020404030301010803"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a:latin typeface="Verdana" panose="020B0604030504040204" pitchFamily="34" charset="0"/>
            </a:endParaRPr>
          </a:p>
        </p:txBody>
      </p:sp>
      <p:sp>
        <p:nvSpPr>
          <p:cNvPr id="269316" name="Rectangle 26">
            <a:extLst>
              <a:ext uri="{FF2B5EF4-FFF2-40B4-BE49-F238E27FC236}">
                <a16:creationId xmlns:a16="http://schemas.microsoft.com/office/drawing/2014/main" id="{14FEFA8A-CAD8-49B0-9177-FDB1D2D93D8E}"/>
              </a:ext>
            </a:extLst>
          </p:cNvPr>
          <p:cNvSpPr>
            <a:spLocks noChangeArrowheads="1"/>
          </p:cNvSpPr>
          <p:nvPr/>
        </p:nvSpPr>
        <p:spPr bwMode="auto">
          <a:xfrm>
            <a:off x="2638616" y="6325334"/>
            <a:ext cx="9217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lr>
                <a:schemeClr val="bg2"/>
              </a:buClr>
              <a:buSzPct val="75000"/>
              <a:buFont typeface="Garamond" panose="02020404030301010803" pitchFamily="18" charset="0"/>
              <a:buChar char="p"/>
              <a:defRPr sz="2800">
                <a:solidFill>
                  <a:schemeClr val="tx1"/>
                </a:solidFill>
                <a:latin typeface="Arial" panose="020B0604020202020204" pitchFamily="34" charset="0"/>
              </a:defRPr>
            </a:lvl1pPr>
            <a:lvl2pPr marL="914400" indent="-457200">
              <a:spcBef>
                <a:spcPct val="20000"/>
              </a:spcBef>
              <a:buClr>
                <a:schemeClr val="tx2"/>
              </a:buClr>
              <a:buSzPct val="75000"/>
              <a:buFont typeface="Garamond" panose="02020404030301010803" pitchFamily="18" charset="0"/>
              <a:buChar char="n"/>
              <a:defRPr sz="2400">
                <a:solidFill>
                  <a:schemeClr val="tx1"/>
                </a:solidFill>
                <a:latin typeface="Arial" panose="020B0604020202020204" pitchFamily="34" charset="0"/>
              </a:defRPr>
            </a:lvl2pPr>
            <a:lvl3pPr marL="1295400" indent="-381000">
              <a:spcBef>
                <a:spcPct val="20000"/>
              </a:spcBef>
              <a:buClr>
                <a:schemeClr val="accent1"/>
              </a:buClr>
              <a:buSzPct val="65000"/>
              <a:buFont typeface="Garamond" panose="02020404030301010803" pitchFamily="18" charset="0"/>
              <a:buChar char="p"/>
              <a:defRPr sz="2000">
                <a:solidFill>
                  <a:schemeClr val="tx1"/>
                </a:solidFill>
                <a:latin typeface="Arial" panose="020B0604020202020204" pitchFamily="34" charset="0"/>
              </a:defRPr>
            </a:lvl3pPr>
            <a:lvl4pPr marL="1752600" indent="-381000">
              <a:spcBef>
                <a:spcPct val="20000"/>
              </a:spcBef>
              <a:buClr>
                <a:schemeClr val="bg2"/>
              </a:buClr>
              <a:buFont typeface="Garamond" panose="02020404030301010803" pitchFamily="18" charset="0"/>
              <a:buChar char="§"/>
              <a:defRPr sz="2000">
                <a:solidFill>
                  <a:schemeClr val="tx1"/>
                </a:solidFill>
                <a:latin typeface="Arial" panose="020B0604020202020204" pitchFamily="34" charset="0"/>
              </a:defRPr>
            </a:lvl4pPr>
            <a:lvl5pPr marL="2209800" indent="-381000">
              <a:spcBef>
                <a:spcPct val="20000"/>
              </a:spcBef>
              <a:buClr>
                <a:schemeClr val="tx2"/>
              </a:buClr>
              <a:buSzPct val="80000"/>
              <a:buFont typeface="Garamond" panose="02020404030301010803" pitchFamily="18" charset="0"/>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anose="020B0604020202020204" pitchFamily="34" charset="0"/>
              </a:defRPr>
            </a:lvl9pPr>
          </a:lstStyle>
          <a:p>
            <a:pPr algn="r">
              <a:buFont typeface="Garamond" panose="02020404030301010803" pitchFamily="18" charset="0"/>
              <a:buNone/>
            </a:pPr>
            <a:r>
              <a:rPr lang="en-US" altLang="de-DE" sz="1600" dirty="0">
                <a:solidFill>
                  <a:schemeClr val="hlink"/>
                </a:solidFill>
              </a:rPr>
              <a:t>Work in progress: O. Linnyk, W. </a:t>
            </a:r>
            <a:r>
              <a:rPr lang="en-US" altLang="de-DE" sz="1600" dirty="0" err="1">
                <a:solidFill>
                  <a:schemeClr val="hlink"/>
                </a:solidFill>
              </a:rPr>
              <a:t>Bryliński</a:t>
            </a:r>
            <a:r>
              <a:rPr lang="en-US" altLang="de-DE" sz="1600" dirty="0">
                <a:solidFill>
                  <a:schemeClr val="hlink"/>
                </a:solidFill>
              </a:rPr>
              <a:t>, M. </a:t>
            </a:r>
            <a:r>
              <a:rPr lang="en-US" altLang="de-DE" sz="1600" dirty="0" err="1">
                <a:solidFill>
                  <a:schemeClr val="hlink"/>
                </a:solidFill>
              </a:rPr>
              <a:t>Gaździcki</a:t>
            </a:r>
            <a:r>
              <a:rPr lang="en-US" altLang="de-DE" sz="1600" dirty="0">
                <a:solidFill>
                  <a:schemeClr val="hlink"/>
                </a:solidFill>
              </a:rPr>
              <a:t>, N. Davis, A. Rybicki</a:t>
            </a:r>
          </a:p>
        </p:txBody>
      </p:sp>
      <p:pic>
        <p:nvPicPr>
          <p:cNvPr id="11" name="Grafik 10">
            <a:extLst>
              <a:ext uri="{FF2B5EF4-FFF2-40B4-BE49-F238E27FC236}">
                <a16:creationId xmlns:a16="http://schemas.microsoft.com/office/drawing/2014/main" id="{15A50348-F4F7-47F1-AE45-7D9BEF669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4" y="3188227"/>
            <a:ext cx="5991354" cy="3081815"/>
          </a:xfrm>
          <a:prstGeom prst="rect">
            <a:avLst/>
          </a:prstGeom>
        </p:spPr>
      </p:pic>
      <p:sp>
        <p:nvSpPr>
          <p:cNvPr id="8" name="Google Shape;64;p14">
            <a:extLst>
              <a:ext uri="{FF2B5EF4-FFF2-40B4-BE49-F238E27FC236}">
                <a16:creationId xmlns:a16="http://schemas.microsoft.com/office/drawing/2014/main" id="{DCD2736A-CE3F-478C-B430-35E4C3B2D83F}"/>
              </a:ext>
            </a:extLst>
          </p:cNvPr>
          <p:cNvSpPr txBox="1">
            <a:spLocks/>
          </p:cNvSpPr>
          <p:nvPr/>
        </p:nvSpPr>
        <p:spPr bwMode="auto">
          <a:xfrm>
            <a:off x="1493839" y="1377196"/>
            <a:ext cx="11077076" cy="175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9044" tIns="99044" rIns="99044" bIns="99044"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2"/>
              </a:buClr>
              <a:buSzPct val="75000"/>
              <a:buFont typeface="Garamond" panose="02020404030301010803" pitchFamily="18" charset="0"/>
              <a:buChar char="p"/>
              <a:defRPr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75000"/>
              <a:buFont typeface="Garamond" panose="02020404030301010803" pitchFamily="18" charset="0"/>
              <a:buChar char="n"/>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accent1"/>
              </a:buClr>
              <a:buSzPct val="65000"/>
              <a:buFont typeface="Garamond" panose="02020404030301010803" pitchFamily="18" charset="0"/>
              <a:buChar char="p"/>
              <a:defRPr sz="2000">
                <a:solidFill>
                  <a:schemeClr val="tx1"/>
                </a:solidFill>
                <a:latin typeface="Arial" pitchFamily="34" charset="0"/>
              </a:defRPr>
            </a:lvl3pPr>
            <a:lvl4pPr marL="1600200" indent="-228600" algn="l" rtl="0" eaLnBrk="0" fontAlgn="base" hangingPunct="0">
              <a:spcBef>
                <a:spcPct val="20000"/>
              </a:spcBef>
              <a:spcAft>
                <a:spcPct val="0"/>
              </a:spcAft>
              <a:buClr>
                <a:schemeClr val="bg2"/>
              </a:buClr>
              <a:buFont typeface="Garamond" panose="02020404030301010803" pitchFamily="18" charset="0"/>
              <a:buChar char="§"/>
              <a:defRPr sz="2000">
                <a:solidFill>
                  <a:schemeClr val="tx1"/>
                </a:solidFill>
                <a:latin typeface="Arial" pitchFamily="34" charset="0"/>
              </a:defRPr>
            </a:lvl4pPr>
            <a:lvl5pPr marL="2057400" indent="-228600" algn="l" rtl="0" eaLnBrk="0" fontAlgn="base" hangingPunct="0">
              <a:spcBef>
                <a:spcPct val="20000"/>
              </a:spcBef>
              <a:spcAft>
                <a:spcPct val="0"/>
              </a:spcAft>
              <a:buClr>
                <a:schemeClr val="tx2"/>
              </a:buClr>
              <a:buSzPct val="80000"/>
              <a:buFont typeface="Garamond" panose="02020404030301010803" pitchFamily="18" charset="0"/>
              <a:buChar char="§"/>
              <a:defRPr sz="2000">
                <a:solidFill>
                  <a:schemeClr val="tx1"/>
                </a:solidFill>
                <a:latin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495285" indent="-392100">
              <a:spcBef>
                <a:spcPts val="0"/>
              </a:spcBef>
              <a:spcAft>
                <a:spcPts val="0"/>
              </a:spcAft>
              <a:buSzPts val="2100"/>
              <a:buFont typeface="Garamond" panose="02020404030301010803" pitchFamily="18" charset="0"/>
              <a:buChar char="●"/>
            </a:pPr>
            <a:r>
              <a:rPr lang="en-US" sz="2000" kern="0" dirty="0"/>
              <a:t>Noisy clusters: Up to 70%</a:t>
            </a:r>
            <a:br>
              <a:rPr lang="en-US" sz="2000" kern="0" dirty="0"/>
            </a:br>
            <a:r>
              <a:rPr lang="en-US" sz="2000" kern="0" dirty="0"/>
              <a:t>decision has to be done in real time (online): faster than 1 millisecond/event</a:t>
            </a:r>
            <a:br>
              <a:rPr lang="en-US" sz="2000" kern="0" dirty="0"/>
            </a:br>
            <a:r>
              <a:rPr lang="en-US" sz="2000" kern="0" dirty="0"/>
              <a:t>maximum 3 sec / node / event</a:t>
            </a:r>
            <a:br>
              <a:rPr lang="en-US" sz="2000" kern="0" dirty="0"/>
            </a:br>
            <a:r>
              <a:rPr lang="en-US" sz="2000" kern="0" dirty="0"/>
              <a:t>CPU?</a:t>
            </a:r>
            <a:br>
              <a:rPr lang="en-US" sz="2000" kern="0" dirty="0"/>
            </a:br>
            <a:r>
              <a:rPr lang="en-US" sz="2000" kern="0" dirty="0"/>
              <a:t>GPU?</a:t>
            </a:r>
          </a:p>
        </p:txBody>
      </p:sp>
      <p:pic>
        <p:nvPicPr>
          <p:cNvPr id="10" name="Grafik 9">
            <a:extLst>
              <a:ext uri="{FF2B5EF4-FFF2-40B4-BE49-F238E27FC236}">
                <a16:creationId xmlns:a16="http://schemas.microsoft.com/office/drawing/2014/main" id="{B9EB2FE8-6C36-4578-99D2-32B60DCAF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846" y="1546857"/>
            <a:ext cx="1246283" cy="1408300"/>
          </a:xfrm>
          <a:prstGeom prst="rect">
            <a:avLst/>
          </a:prstGeom>
        </p:spPr>
      </p:pic>
      <p:sp>
        <p:nvSpPr>
          <p:cNvPr id="12" name="Textfeld 11">
            <a:extLst>
              <a:ext uri="{FF2B5EF4-FFF2-40B4-BE49-F238E27FC236}">
                <a16:creationId xmlns:a16="http://schemas.microsoft.com/office/drawing/2014/main" id="{0B6A9E1F-9C2A-4774-80B1-6831F72653D7}"/>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en-US" sz="2400" dirty="0"/>
              <a:t>Performance critical application: </a:t>
            </a:r>
            <a:r>
              <a:rPr lang="de-DE" altLang="de-DE" sz="2400" dirty="0"/>
              <a:t>Experiment NA61/SHINE at CERN</a:t>
            </a:r>
            <a:br>
              <a:rPr lang="en-US" sz="2400" dirty="0"/>
            </a:br>
            <a:endParaRPr lang="en-US" sz="2400" dirty="0"/>
          </a:p>
        </p:txBody>
      </p:sp>
      <p:grpSp>
        <p:nvGrpSpPr>
          <p:cNvPr id="3" name="Gruppieren 2">
            <a:extLst>
              <a:ext uri="{FF2B5EF4-FFF2-40B4-BE49-F238E27FC236}">
                <a16:creationId xmlns:a16="http://schemas.microsoft.com/office/drawing/2014/main" id="{8E288970-965B-41FB-AC1F-DA377C0578FC}"/>
              </a:ext>
            </a:extLst>
          </p:cNvPr>
          <p:cNvGrpSpPr/>
          <p:nvPr/>
        </p:nvGrpSpPr>
        <p:grpSpPr>
          <a:xfrm>
            <a:off x="6766513" y="2203449"/>
            <a:ext cx="5210397" cy="3775152"/>
            <a:chOff x="6645244" y="2453632"/>
            <a:chExt cx="5210397" cy="3775152"/>
          </a:xfrm>
        </p:grpSpPr>
        <p:pic>
          <p:nvPicPr>
            <p:cNvPr id="9" name="Google Shape;66;p14">
              <a:extLst>
                <a:ext uri="{FF2B5EF4-FFF2-40B4-BE49-F238E27FC236}">
                  <a16:creationId xmlns:a16="http://schemas.microsoft.com/office/drawing/2014/main" id="{57545307-9C25-40CC-AA36-B000E3B1E88B}"/>
                </a:ext>
              </a:extLst>
            </p:cNvPr>
            <p:cNvPicPr preferRelativeResize="0"/>
            <p:nvPr/>
          </p:nvPicPr>
          <p:blipFill rotWithShape="1">
            <a:blip r:embed="rId5">
              <a:alphaModFix/>
            </a:blip>
            <a:srcRect t="6279"/>
            <a:stretch/>
          </p:blipFill>
          <p:spPr>
            <a:xfrm flipH="1">
              <a:off x="6790099" y="2453632"/>
              <a:ext cx="5065542" cy="3652423"/>
            </a:xfrm>
            <a:prstGeom prst="rect">
              <a:avLst/>
            </a:prstGeom>
            <a:noFill/>
            <a:ln>
              <a:noFill/>
            </a:ln>
          </p:spPr>
        </p:pic>
        <p:sp>
          <p:nvSpPr>
            <p:cNvPr id="2" name="Rechteck 1">
              <a:extLst>
                <a:ext uri="{FF2B5EF4-FFF2-40B4-BE49-F238E27FC236}">
                  <a16:creationId xmlns:a16="http://schemas.microsoft.com/office/drawing/2014/main" id="{A2EA47D6-4C62-43C5-A286-2982779D06D2}"/>
                </a:ext>
              </a:extLst>
            </p:cNvPr>
            <p:cNvSpPr/>
            <p:nvPr/>
          </p:nvSpPr>
          <p:spPr>
            <a:xfrm>
              <a:off x="6645244" y="4952246"/>
              <a:ext cx="2607398" cy="1276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4" name="Google Shape;125;p21">
            <a:hlinkClick r:id="rId6"/>
            <a:extLst>
              <a:ext uri="{FF2B5EF4-FFF2-40B4-BE49-F238E27FC236}">
                <a16:creationId xmlns:a16="http://schemas.microsoft.com/office/drawing/2014/main" id="{78461567-D246-41E6-AF83-23028CCE1197}"/>
              </a:ext>
            </a:extLst>
          </p:cNvPr>
          <p:cNvPicPr preferRelativeResize="0"/>
          <p:nvPr/>
        </p:nvPicPr>
        <p:blipFill>
          <a:blip r:embed="rId7">
            <a:alphaModFix/>
          </a:blip>
          <a:stretch>
            <a:fillRect/>
          </a:stretch>
        </p:blipFill>
        <p:spPr>
          <a:xfrm>
            <a:off x="5362593" y="4924107"/>
            <a:ext cx="3542274" cy="12765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23"/>
          <p:cNvSpPr txBox="1">
            <a:spLocks noGrp="1"/>
          </p:cNvSpPr>
          <p:nvPr>
            <p:ph type="sldNum" idx="12"/>
          </p:nvPr>
        </p:nvSpPr>
        <p:spPr>
          <a:xfrm>
            <a:off x="10431717" y="5804976"/>
            <a:ext cx="594425" cy="426400"/>
          </a:xfrm>
          <a:prstGeom prst="rect">
            <a:avLst/>
          </a:prstGeom>
        </p:spPr>
        <p:txBody>
          <a:bodyPr spcFirstLastPara="1" vert="horz" wrap="square" lIns="99044" tIns="99044" rIns="99044" bIns="99044" numCol="1" rtlCol="0" anchor="ctr" anchorCtr="0" compatLnSpc="1">
            <a:prstTxWarp prst="textNoShape">
              <a:avLst/>
            </a:prstTxWarp>
            <a:noAutofit/>
          </a:bodyPr>
          <a:lstStyle/>
          <a:p>
            <a:pPr algn="l"/>
            <a:fld id="{00000000-1234-1234-1234-123412341234}" type="slidenum">
              <a:rPr lang="en"/>
              <a:pPr algn="l"/>
              <a:t>16</a:t>
            </a:fld>
            <a:endParaRPr/>
          </a:p>
        </p:txBody>
      </p:sp>
      <p:sp>
        <p:nvSpPr>
          <p:cNvPr id="6" name="Rechteck 5">
            <a:extLst>
              <a:ext uri="{FF2B5EF4-FFF2-40B4-BE49-F238E27FC236}">
                <a16:creationId xmlns:a16="http://schemas.microsoft.com/office/drawing/2014/main" id="{EA02CC3C-4493-46BB-9CB0-2E91CF007FFC}"/>
              </a:ext>
            </a:extLst>
          </p:cNvPr>
          <p:cNvSpPr/>
          <p:nvPr/>
        </p:nvSpPr>
        <p:spPr>
          <a:xfrm>
            <a:off x="0" y="6231376"/>
            <a:ext cx="12192000" cy="62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677451AC-3877-45F7-8213-4806F51E474E}"/>
              </a:ext>
            </a:extLst>
          </p:cNvPr>
          <p:cNvPicPr>
            <a:picLocks noChangeAspect="1"/>
          </p:cNvPicPr>
          <p:nvPr/>
        </p:nvPicPr>
        <p:blipFill>
          <a:blip r:embed="rId3"/>
          <a:stretch>
            <a:fillRect/>
          </a:stretch>
        </p:blipFill>
        <p:spPr>
          <a:xfrm>
            <a:off x="168602" y="2033370"/>
            <a:ext cx="6575028" cy="3671046"/>
          </a:xfrm>
          <a:prstGeom prst="rect">
            <a:avLst/>
          </a:prstGeom>
        </p:spPr>
      </p:pic>
      <p:pic>
        <p:nvPicPr>
          <p:cNvPr id="15" name="Picture 27">
            <a:extLst>
              <a:ext uri="{FF2B5EF4-FFF2-40B4-BE49-F238E27FC236}">
                <a16:creationId xmlns:a16="http://schemas.microsoft.com/office/drawing/2014/main" id="{4EDB0D49-B77D-4A5E-96DA-0AF453CC8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231" y="2936038"/>
            <a:ext cx="4607188" cy="367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a:extLst>
              <a:ext uri="{FF2B5EF4-FFF2-40B4-BE49-F238E27FC236}">
                <a16:creationId xmlns:a16="http://schemas.microsoft.com/office/drawing/2014/main" id="{BF8C3158-0D61-4CA9-8086-BC0FE3DB1C74}"/>
              </a:ext>
            </a:extLst>
          </p:cNvPr>
          <p:cNvSpPr txBox="1"/>
          <p:nvPr/>
        </p:nvSpPr>
        <p:spPr>
          <a:xfrm>
            <a:off x="0" y="761"/>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en" sz="2400" dirty="0"/>
              <a:t>Machine learning for cluster classification </a:t>
            </a:r>
            <a:br>
              <a:rPr lang="en-US" sz="2400" dirty="0"/>
            </a:br>
            <a:endParaRPr lang="en-US" sz="2400" dirty="0"/>
          </a:p>
        </p:txBody>
      </p:sp>
      <p:pic>
        <p:nvPicPr>
          <p:cNvPr id="9" name="Picture 2" descr="https://lh6.googleusercontent.com/JDnxbrYXeN5xdo3ENBePJakjGadVwI1daotazMC-kJLlSDBQ22Gs5Zrv-AoYgTmnW2WT_aZwOVwlZP7A1tp9ncBFMMQB441cWQ43DBWuCz5sgYgrirSwZ-cOXVVZyhWFQMv0bhLfOGA">
            <a:extLst>
              <a:ext uri="{FF2B5EF4-FFF2-40B4-BE49-F238E27FC236}">
                <a16:creationId xmlns:a16="http://schemas.microsoft.com/office/drawing/2014/main" id="{70AD2BCF-93FB-4935-B650-719AA16D4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3926" y="129969"/>
            <a:ext cx="4114800" cy="2743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DF752-E6E3-43F9-8F61-8469C87300F7}"/>
              </a:ext>
            </a:extLst>
          </p:cNvPr>
          <p:cNvSpPr>
            <a:spLocks noGrp="1"/>
          </p:cNvSpPr>
          <p:nvPr>
            <p:ph type="title"/>
          </p:nvPr>
        </p:nvSpPr>
        <p:spPr/>
        <p:txBody>
          <a:bodyPr/>
          <a:lstStyle/>
          <a:p>
            <a:endParaRPr lang="de-DE"/>
          </a:p>
        </p:txBody>
      </p:sp>
      <p:sp>
        <p:nvSpPr>
          <p:cNvPr id="3" name="Foliennummernplatzhalter 2">
            <a:extLst>
              <a:ext uri="{FF2B5EF4-FFF2-40B4-BE49-F238E27FC236}">
                <a16:creationId xmlns:a16="http://schemas.microsoft.com/office/drawing/2014/main" id="{252B9585-3633-47DC-9487-D72F7CE0607D}"/>
              </a:ext>
            </a:extLst>
          </p:cNvPr>
          <p:cNvSpPr>
            <a:spLocks noGrp="1"/>
          </p:cNvSpPr>
          <p:nvPr>
            <p:ph type="sldNum" idx="12"/>
          </p:nvPr>
        </p:nvSpPr>
        <p:spPr/>
        <p:txBody>
          <a:bodyPr/>
          <a:lstStyle/>
          <a:p>
            <a:pPr algn="l"/>
            <a:fld id="{00000000-1234-1234-1234-123412341234}" type="slidenum">
              <a:rPr lang="de-DE" smtClean="0"/>
              <a:pPr algn="l"/>
              <a:t>17</a:t>
            </a:fld>
            <a:endParaRPr lang="de-DE"/>
          </a:p>
        </p:txBody>
      </p:sp>
      <p:pic>
        <p:nvPicPr>
          <p:cNvPr id="4" name="Grafik 3">
            <a:extLst>
              <a:ext uri="{FF2B5EF4-FFF2-40B4-BE49-F238E27FC236}">
                <a16:creationId xmlns:a16="http://schemas.microsoft.com/office/drawing/2014/main" id="{20F7AC3F-8330-4789-BBCE-7B756B9B1648}"/>
              </a:ext>
            </a:extLst>
          </p:cNvPr>
          <p:cNvPicPr>
            <a:picLocks noChangeAspect="1"/>
          </p:cNvPicPr>
          <p:nvPr/>
        </p:nvPicPr>
        <p:blipFill>
          <a:blip r:embed="rId2"/>
          <a:stretch>
            <a:fillRect/>
          </a:stretch>
        </p:blipFill>
        <p:spPr>
          <a:xfrm>
            <a:off x="82590" y="1325259"/>
            <a:ext cx="6558526" cy="4515300"/>
          </a:xfrm>
          <a:prstGeom prst="rect">
            <a:avLst/>
          </a:prstGeom>
        </p:spPr>
      </p:pic>
      <p:pic>
        <p:nvPicPr>
          <p:cNvPr id="5" name="Grafik 4">
            <a:extLst>
              <a:ext uri="{FF2B5EF4-FFF2-40B4-BE49-F238E27FC236}">
                <a16:creationId xmlns:a16="http://schemas.microsoft.com/office/drawing/2014/main" id="{5753646D-E7DF-48B5-8F97-CF5957EA98E2}"/>
              </a:ext>
            </a:extLst>
          </p:cNvPr>
          <p:cNvPicPr>
            <a:picLocks noChangeAspect="1"/>
          </p:cNvPicPr>
          <p:nvPr/>
        </p:nvPicPr>
        <p:blipFill>
          <a:blip r:embed="rId3"/>
          <a:stretch>
            <a:fillRect/>
          </a:stretch>
        </p:blipFill>
        <p:spPr>
          <a:xfrm>
            <a:off x="6189715" y="1598190"/>
            <a:ext cx="5608351" cy="4313467"/>
          </a:xfrm>
          <a:prstGeom prst="rect">
            <a:avLst/>
          </a:prstGeom>
        </p:spPr>
      </p:pic>
      <p:sp>
        <p:nvSpPr>
          <p:cNvPr id="6" name="Pfeil: nach rechts 5">
            <a:extLst>
              <a:ext uri="{FF2B5EF4-FFF2-40B4-BE49-F238E27FC236}">
                <a16:creationId xmlns:a16="http://schemas.microsoft.com/office/drawing/2014/main" id="{61E25DC5-E793-4B83-A8A9-ADEB192BBC9D}"/>
              </a:ext>
            </a:extLst>
          </p:cNvPr>
          <p:cNvSpPr/>
          <p:nvPr/>
        </p:nvSpPr>
        <p:spPr>
          <a:xfrm>
            <a:off x="5442333" y="3349128"/>
            <a:ext cx="925416" cy="67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8FAB5FA-58AA-4FAB-864E-2064A8878308}"/>
              </a:ext>
            </a:extLst>
          </p:cNvPr>
          <p:cNvSpPr/>
          <p:nvPr/>
        </p:nvSpPr>
        <p:spPr>
          <a:xfrm>
            <a:off x="0" y="6231376"/>
            <a:ext cx="12192000" cy="626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A0B358E-7D0F-4E8F-9AE0-991297204A6A}"/>
              </a:ext>
            </a:extLst>
          </p:cNvPr>
          <p:cNvSpPr txBox="1"/>
          <p:nvPr/>
        </p:nvSpPr>
        <p:spPr>
          <a:xfrm>
            <a:off x="0" y="761"/>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de-DE" sz="2400" dirty="0"/>
              <a:t>Tracking </a:t>
            </a:r>
            <a:r>
              <a:rPr lang="de-DE" sz="2400" dirty="0" err="1"/>
              <a:t>algorithm</a:t>
            </a:r>
            <a:r>
              <a:rPr lang="de-DE" sz="2400" dirty="0"/>
              <a:t> (offline) </a:t>
            </a:r>
            <a:r>
              <a:rPr lang="de-DE" sz="2400" dirty="0" err="1"/>
              <a:t>to</a:t>
            </a:r>
            <a:r>
              <a:rPr lang="de-DE" sz="2400" dirty="0"/>
              <a:t> </a:t>
            </a:r>
            <a:r>
              <a:rPr lang="de-DE" sz="2400" dirty="0" err="1"/>
              <a:t>label</a:t>
            </a:r>
            <a:r>
              <a:rPr lang="de-DE" sz="2400" dirty="0"/>
              <a:t>. </a:t>
            </a:r>
            <a:r>
              <a:rPr lang="de-DE" sz="2400" dirty="0" err="1"/>
              <a:t>Convusion</a:t>
            </a:r>
            <a:r>
              <a:rPr lang="de-DE" sz="2400" dirty="0"/>
              <a:t> </a:t>
            </a:r>
            <a:r>
              <a:rPr lang="de-DE" sz="2400" dirty="0" err="1"/>
              <a:t>matrix</a:t>
            </a:r>
            <a:r>
              <a:rPr lang="de-DE" sz="2400" dirty="0"/>
              <a:t> </a:t>
            </a:r>
            <a:r>
              <a:rPr lang="de-DE" sz="2400" dirty="0" err="1"/>
              <a:t>as</a:t>
            </a:r>
            <a:r>
              <a:rPr lang="de-DE" sz="2400" dirty="0"/>
              <a:t> a </a:t>
            </a:r>
            <a:r>
              <a:rPr lang="de-DE" sz="2400" dirty="0" err="1"/>
              <a:t>result</a:t>
            </a:r>
            <a:br>
              <a:rPr lang="en-US" sz="2400" dirty="0"/>
            </a:br>
            <a:endParaRPr lang="en-US" sz="2400" dirty="0"/>
          </a:p>
        </p:txBody>
      </p:sp>
    </p:spTree>
    <p:extLst>
      <p:ext uri="{BB962C8B-B14F-4D97-AF65-F5344CB8AC3E}">
        <p14:creationId xmlns:p14="http://schemas.microsoft.com/office/powerpoint/2010/main" val="309420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err="1"/>
              <a:t>Which</a:t>
            </a:r>
            <a:r>
              <a:rPr lang="de-DE" sz="2400" dirty="0"/>
              <a:t> </a:t>
            </a:r>
            <a:r>
              <a:rPr lang="de-DE" sz="2400" dirty="0" err="1"/>
              <a:t>machine</a:t>
            </a:r>
            <a:r>
              <a:rPr lang="de-DE" sz="2400" dirty="0"/>
              <a:t> </a:t>
            </a:r>
            <a:r>
              <a:rPr lang="de-DE" sz="2400" dirty="0" err="1"/>
              <a:t>learning</a:t>
            </a:r>
            <a:r>
              <a:rPr lang="de-DE" sz="2400" dirty="0"/>
              <a:t> </a:t>
            </a:r>
            <a:r>
              <a:rPr lang="de-DE" sz="2400" dirty="0" err="1"/>
              <a:t>method</a:t>
            </a:r>
            <a:r>
              <a:rPr lang="de-DE" sz="2400" dirty="0"/>
              <a:t> </a:t>
            </a:r>
            <a:r>
              <a:rPr lang="de-DE" sz="2400" dirty="0" err="1"/>
              <a:t>to</a:t>
            </a:r>
            <a:r>
              <a:rPr lang="de-DE" sz="2400" dirty="0"/>
              <a:t> </a:t>
            </a:r>
            <a:r>
              <a:rPr lang="de-DE" sz="2400" dirty="0" err="1"/>
              <a:t>chose</a:t>
            </a:r>
            <a:r>
              <a:rPr lang="de-DE" sz="2400" dirty="0"/>
              <a:t>?</a:t>
            </a:r>
          </a:p>
        </p:txBody>
      </p:sp>
      <p:sp>
        <p:nvSpPr>
          <p:cNvPr id="2" name="Datumsplatzhalter 1"/>
          <p:cNvSpPr>
            <a:spLocks noGrp="1"/>
          </p:cNvSpPr>
          <p:nvPr>
            <p:ph type="dt" sz="half" idx="10"/>
          </p:nvPr>
        </p:nvSpPr>
        <p:spPr>
          <a:xfrm>
            <a:off x="192977" y="6356350"/>
            <a:ext cx="2743200" cy="365125"/>
          </a:xfrm>
        </p:spPr>
        <p:txBody>
          <a:bodyPr/>
          <a:lstStyle/>
          <a:p>
            <a:fld id="{0329C714-8D5C-43D4-8597-5E290CD20B6D}" type="datetime1">
              <a:rPr lang="de-DE" smtClean="0"/>
              <a:t>20.10.2020</a:t>
            </a:fld>
            <a:endParaRPr lang="de-DE" dirty="0"/>
          </a:p>
        </p:txBody>
      </p:sp>
      <p:sp>
        <p:nvSpPr>
          <p:cNvPr id="5" name="Foliennummernplatzhalter 4"/>
          <p:cNvSpPr>
            <a:spLocks noGrp="1"/>
          </p:cNvSpPr>
          <p:nvPr>
            <p:ph type="sldNum" sz="quarter" idx="12"/>
          </p:nvPr>
        </p:nvSpPr>
        <p:spPr/>
        <p:txBody>
          <a:bodyPr/>
          <a:lstStyle/>
          <a:p>
            <a:fld id="{F65C073D-1365-4316-8F74-35F35234CEA1}" type="slidenum">
              <a:rPr lang="de-DE" smtClean="0"/>
              <a:t>18</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7" name="Rechteck 6">
            <a:extLst>
              <a:ext uri="{FF2B5EF4-FFF2-40B4-BE49-F238E27FC236}">
                <a16:creationId xmlns:a16="http://schemas.microsoft.com/office/drawing/2014/main" id="{9C5DE5BD-9F2F-4EF4-8679-5123E334EBC5}"/>
              </a:ext>
            </a:extLst>
          </p:cNvPr>
          <p:cNvSpPr/>
          <p:nvPr/>
        </p:nvSpPr>
        <p:spPr>
          <a:xfrm>
            <a:off x="364990" y="2839952"/>
            <a:ext cx="11223446" cy="1754326"/>
          </a:xfrm>
          <a:prstGeom prst="rect">
            <a:avLst/>
          </a:prstGeom>
        </p:spPr>
        <p:txBody>
          <a:bodyPr wrap="square">
            <a:spAutoFit/>
          </a:bodyPr>
          <a:lstStyle/>
          <a:p>
            <a:endParaRPr lang="de-DE" dirty="0"/>
          </a:p>
          <a:p>
            <a:r>
              <a:rPr lang="de-DE" dirty="0"/>
              <a:t>CPU: Intel Xeon X5550, 2.67 GHz</a:t>
            </a:r>
          </a:p>
          <a:p>
            <a:endParaRPr lang="de-DE" dirty="0"/>
          </a:p>
          <a:p>
            <a:r>
              <a:rPr lang="de-DE" dirty="0"/>
              <a:t>?? </a:t>
            </a:r>
            <a:r>
              <a:rPr lang="de-DE" dirty="0" err="1"/>
              <a:t>Seconds</a:t>
            </a:r>
            <a:r>
              <a:rPr lang="de-DE" dirty="0"/>
              <a:t> / Event				</a:t>
            </a:r>
            <a:r>
              <a:rPr lang="de-DE" b="1" dirty="0"/>
              <a:t>	</a:t>
            </a:r>
          </a:p>
          <a:p>
            <a:r>
              <a:rPr lang="de-DE" dirty="0"/>
              <a:t> </a:t>
            </a:r>
          </a:p>
          <a:p>
            <a:r>
              <a:rPr lang="de-DE" dirty="0"/>
              <a:t> </a:t>
            </a:r>
          </a:p>
        </p:txBody>
      </p:sp>
      <p:sp>
        <p:nvSpPr>
          <p:cNvPr id="11" name="Rechteck 10">
            <a:extLst>
              <a:ext uri="{FF2B5EF4-FFF2-40B4-BE49-F238E27FC236}">
                <a16:creationId xmlns:a16="http://schemas.microsoft.com/office/drawing/2014/main" id="{03626439-F5BF-41FC-8951-81D2DB145FF3}"/>
              </a:ext>
            </a:extLst>
          </p:cNvPr>
          <p:cNvSpPr/>
          <p:nvPr/>
        </p:nvSpPr>
        <p:spPr>
          <a:xfrm>
            <a:off x="4491046" y="2580795"/>
            <a:ext cx="7719060" cy="1477328"/>
          </a:xfrm>
          <a:prstGeom prst="rect">
            <a:avLst/>
          </a:prstGeom>
        </p:spPr>
        <p:txBody>
          <a:bodyPr wrap="square">
            <a:spAutoFit/>
          </a:bodyPr>
          <a:lstStyle/>
          <a:p>
            <a:endParaRPr lang="de-DE" dirty="0"/>
          </a:p>
          <a:p>
            <a:endParaRPr lang="de-DE" dirty="0"/>
          </a:p>
          <a:p>
            <a:r>
              <a:rPr lang="de-DE" dirty="0"/>
              <a:t>GPU: </a:t>
            </a:r>
            <a:r>
              <a:rPr lang="de-DE" dirty="0" err="1"/>
              <a:t>GeForce</a:t>
            </a:r>
            <a:r>
              <a:rPr lang="de-DE" dirty="0"/>
              <a:t> RTX2080 Ti 	Noise </a:t>
            </a:r>
            <a:r>
              <a:rPr lang="de-DE" dirty="0" err="1"/>
              <a:t>reduction</a:t>
            </a:r>
            <a:r>
              <a:rPr lang="de-DE" dirty="0"/>
              <a:t>	</a:t>
            </a:r>
            <a:r>
              <a:rPr lang="de-DE" dirty="0" err="1"/>
              <a:t>Params</a:t>
            </a:r>
            <a:r>
              <a:rPr lang="de-DE" dirty="0"/>
              <a:t>	</a:t>
            </a:r>
            <a:r>
              <a:rPr lang="de-DE" dirty="0" err="1"/>
              <a:t>FalseNegative</a:t>
            </a:r>
            <a:endParaRPr lang="de-DE" dirty="0"/>
          </a:p>
          <a:p>
            <a:r>
              <a:rPr lang="de-DE" dirty="0"/>
              <a:t> </a:t>
            </a:r>
          </a:p>
          <a:p>
            <a:r>
              <a:rPr lang="de-DE" b="1" dirty="0"/>
              <a:t>?? </a:t>
            </a:r>
            <a:r>
              <a:rPr lang="de-DE" b="1" dirty="0" err="1"/>
              <a:t>Seconds</a:t>
            </a:r>
            <a:r>
              <a:rPr lang="de-DE" b="1" dirty="0"/>
              <a:t> / Event			XX%?	NN	YY%?</a:t>
            </a:r>
          </a:p>
        </p:txBody>
      </p:sp>
      <p:pic>
        <p:nvPicPr>
          <p:cNvPr id="12" name="Grafik 11">
            <a:extLst>
              <a:ext uri="{FF2B5EF4-FFF2-40B4-BE49-F238E27FC236}">
                <a16:creationId xmlns:a16="http://schemas.microsoft.com/office/drawing/2014/main" id="{26926F07-7FAE-41C5-BB36-A5B52CF7C975}"/>
              </a:ext>
            </a:extLst>
          </p:cNvPr>
          <p:cNvPicPr>
            <a:picLocks noChangeAspect="1"/>
          </p:cNvPicPr>
          <p:nvPr/>
        </p:nvPicPr>
        <p:blipFill>
          <a:blip r:embed="rId2"/>
          <a:stretch>
            <a:fillRect/>
          </a:stretch>
        </p:blipFill>
        <p:spPr>
          <a:xfrm>
            <a:off x="0" y="964164"/>
            <a:ext cx="6384093" cy="584911"/>
          </a:xfrm>
          <a:prstGeom prst="rect">
            <a:avLst/>
          </a:prstGeom>
        </p:spPr>
      </p:pic>
      <p:pic>
        <p:nvPicPr>
          <p:cNvPr id="13" name="Grafik 12">
            <a:extLst>
              <a:ext uri="{FF2B5EF4-FFF2-40B4-BE49-F238E27FC236}">
                <a16:creationId xmlns:a16="http://schemas.microsoft.com/office/drawing/2014/main" id="{A0339CC6-2009-4B0B-BDB1-227023E7AE3E}"/>
              </a:ext>
            </a:extLst>
          </p:cNvPr>
          <p:cNvPicPr>
            <a:picLocks noChangeAspect="1"/>
          </p:cNvPicPr>
          <p:nvPr/>
        </p:nvPicPr>
        <p:blipFill>
          <a:blip r:embed="rId3"/>
          <a:stretch>
            <a:fillRect/>
          </a:stretch>
        </p:blipFill>
        <p:spPr>
          <a:xfrm>
            <a:off x="5189863" y="1352210"/>
            <a:ext cx="5927074" cy="1230560"/>
          </a:xfrm>
          <a:prstGeom prst="rect">
            <a:avLst/>
          </a:prstGeom>
        </p:spPr>
      </p:pic>
      <p:sp>
        <p:nvSpPr>
          <p:cNvPr id="14" name="Rechteck 13">
            <a:extLst>
              <a:ext uri="{FF2B5EF4-FFF2-40B4-BE49-F238E27FC236}">
                <a16:creationId xmlns:a16="http://schemas.microsoft.com/office/drawing/2014/main" id="{3BC7D434-6F41-4892-B5ED-B6181D171549}"/>
              </a:ext>
            </a:extLst>
          </p:cNvPr>
          <p:cNvSpPr/>
          <p:nvPr/>
        </p:nvSpPr>
        <p:spPr>
          <a:xfrm>
            <a:off x="144181" y="1756554"/>
            <a:ext cx="5081070" cy="923330"/>
          </a:xfrm>
          <a:prstGeom prst="rect">
            <a:avLst/>
          </a:prstGeom>
        </p:spPr>
        <p:txBody>
          <a:bodyPr wrap="square">
            <a:spAutoFit/>
          </a:bodyPr>
          <a:lstStyle/>
          <a:p>
            <a:r>
              <a:rPr lang="de-DE" dirty="0"/>
              <a:t>Test </a:t>
            </a:r>
            <a:r>
              <a:rPr lang="de-DE" dirty="0" err="1"/>
              <a:t>dataset</a:t>
            </a:r>
            <a:r>
              <a:rPr lang="de-DE" dirty="0"/>
              <a:t>: 16000 </a:t>
            </a:r>
            <a:r>
              <a:rPr lang="de-DE" dirty="0" err="1"/>
              <a:t>samples</a:t>
            </a:r>
            <a:endParaRPr lang="de-DE" dirty="0"/>
          </a:p>
          <a:p>
            <a:r>
              <a:rPr lang="de-DE" dirty="0" err="1"/>
              <a:t>train</a:t>
            </a:r>
            <a:r>
              <a:rPr lang="de-DE" dirty="0"/>
              <a:t> </a:t>
            </a:r>
            <a:r>
              <a:rPr lang="de-DE" dirty="0" err="1"/>
              <a:t>dataset</a:t>
            </a:r>
            <a:r>
              <a:rPr lang="de-DE" dirty="0"/>
              <a:t>: 4000 </a:t>
            </a:r>
            <a:r>
              <a:rPr lang="de-DE" dirty="0" err="1"/>
              <a:t>samples</a:t>
            </a:r>
            <a:endParaRPr lang="de-DE" dirty="0"/>
          </a:p>
          <a:p>
            <a:endParaRPr lang="de-DE" dirty="0"/>
          </a:p>
        </p:txBody>
      </p:sp>
      <p:cxnSp>
        <p:nvCxnSpPr>
          <p:cNvPr id="16" name="Gerader Verbinder 15">
            <a:extLst>
              <a:ext uri="{FF2B5EF4-FFF2-40B4-BE49-F238E27FC236}">
                <a16:creationId xmlns:a16="http://schemas.microsoft.com/office/drawing/2014/main" id="{4CC88717-40D9-4B6E-94A5-40E7E69059E9}"/>
              </a:ext>
            </a:extLst>
          </p:cNvPr>
          <p:cNvCxnSpPr/>
          <p:nvPr/>
        </p:nvCxnSpPr>
        <p:spPr>
          <a:xfrm>
            <a:off x="298764" y="3539905"/>
            <a:ext cx="1105503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01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err="1"/>
              <a:t>ResNet</a:t>
            </a:r>
            <a:endParaRPr lang="de-DE" sz="2400" dirty="0"/>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19</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a:solidFill>
                  <a:schemeClr val="bg1"/>
                </a:solidFill>
              </a:rPr>
              <a:t>Network Performance</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7508482" y="1138773"/>
            <a:ext cx="3845318" cy="4832092"/>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pPr marL="285750" indent="-285750">
              <a:buFont typeface="Arial" panose="020B0604020202020204" pitchFamily="34" charset="0"/>
              <a:buChar char="•"/>
            </a:pPr>
            <a:r>
              <a:rPr lang="de-DE" sz="1400" dirty="0"/>
              <a:t>Input </a:t>
            </a:r>
            <a:r>
              <a:rPr lang="de-DE" sz="1400" dirty="0" err="1"/>
              <a:t>fed</a:t>
            </a:r>
            <a:r>
              <a:rPr lang="de-DE" sz="1400" dirty="0"/>
              <a:t> </a:t>
            </a:r>
            <a:r>
              <a:rPr lang="de-DE" sz="1400" dirty="0" err="1"/>
              <a:t>into</a:t>
            </a:r>
            <a:r>
              <a:rPr lang="de-DE" sz="1400" dirty="0"/>
              <a:t> 3 </a:t>
            </a:r>
            <a:r>
              <a:rPr lang="de-DE" sz="1400" dirty="0" err="1"/>
              <a:t>blocks</a:t>
            </a:r>
            <a:r>
              <a:rPr lang="de-DE" sz="1400" dirty="0"/>
              <a:t> </a:t>
            </a:r>
            <a:r>
              <a:rPr lang="de-DE" sz="1400" dirty="0" err="1"/>
              <a:t>of</a:t>
            </a:r>
            <a:r>
              <a:rPr lang="de-DE" sz="1400" dirty="0"/>
              <a:t> </a:t>
            </a:r>
            <a:r>
              <a:rPr lang="de-DE" sz="1400" dirty="0" err="1"/>
              <a:t>convolutional</a:t>
            </a:r>
            <a:r>
              <a:rPr lang="de-DE" sz="1400" dirty="0"/>
              <a:t> </a:t>
            </a:r>
            <a:r>
              <a:rPr lang="de-DE" sz="1400" dirty="0" err="1"/>
              <a:t>layers</a:t>
            </a:r>
            <a:r>
              <a:rPr lang="de-DE" sz="1400" dirty="0"/>
              <a:t> </a:t>
            </a:r>
            <a:r>
              <a:rPr lang="de-DE" sz="1400" dirty="0" err="1"/>
              <a:t>with</a:t>
            </a:r>
            <a:r>
              <a:rPr lang="de-DE" sz="1400" dirty="0"/>
              <a:t> </a:t>
            </a:r>
            <a:r>
              <a:rPr lang="de-DE" sz="1400" dirty="0" err="1"/>
              <a:t>shortcuts</a:t>
            </a:r>
            <a:r>
              <a:rPr lang="de-DE" sz="1400" dirty="0"/>
              <a:t> </a:t>
            </a:r>
            <a:r>
              <a:rPr lang="de-DE" sz="1400" dirty="0" err="1"/>
              <a:t>between</a:t>
            </a:r>
            <a:r>
              <a:rPr lang="de-DE" sz="1400" dirty="0"/>
              <a:t> </a:t>
            </a:r>
            <a:r>
              <a:rPr lang="de-DE" sz="1400" dirty="0" err="1"/>
              <a:t>blocks</a:t>
            </a:r>
            <a:endParaRPr lang="de-DE" sz="1400" dirty="0"/>
          </a:p>
          <a:p>
            <a:pPr marL="285750" indent="-285750">
              <a:buFont typeface="Arial" panose="020B0604020202020204" pitchFamily="34" charset="0"/>
              <a:buChar char="•"/>
            </a:pPr>
            <a:r>
              <a:rPr lang="de-DE" sz="1400" dirty="0"/>
              <a:t>Feature </a:t>
            </a:r>
            <a:r>
              <a:rPr lang="de-DE" sz="1400" dirty="0" err="1"/>
              <a:t>maps</a:t>
            </a:r>
            <a:r>
              <a:rPr lang="de-DE" sz="1400" dirty="0"/>
              <a:t> </a:t>
            </a:r>
            <a:r>
              <a:rPr lang="de-DE" sz="1400" dirty="0" err="1"/>
              <a:t>are</a:t>
            </a:r>
            <a:r>
              <a:rPr lang="de-DE" sz="1400" dirty="0"/>
              <a:t> </a:t>
            </a:r>
            <a:r>
              <a:rPr lang="de-DE" sz="1400" dirty="0" err="1"/>
              <a:t>then</a:t>
            </a:r>
            <a:r>
              <a:rPr lang="de-DE" sz="1400" dirty="0"/>
              <a:t> </a:t>
            </a:r>
            <a:r>
              <a:rPr lang="de-DE" sz="1400" dirty="0" err="1"/>
              <a:t>averaged</a:t>
            </a:r>
            <a:r>
              <a:rPr lang="de-DE" sz="1400" dirty="0"/>
              <a:t> </a:t>
            </a:r>
            <a:r>
              <a:rPr lang="de-DE" sz="1400" dirty="0" err="1"/>
              <a:t>to</a:t>
            </a:r>
            <a:r>
              <a:rPr lang="de-DE" sz="1400" dirty="0"/>
              <a:t> a </a:t>
            </a:r>
            <a:r>
              <a:rPr lang="de-DE" sz="1400" dirty="0" err="1"/>
              <a:t>single</a:t>
            </a:r>
            <a:r>
              <a:rPr lang="de-DE" sz="1400" dirty="0"/>
              <a:t> </a:t>
            </a:r>
            <a:r>
              <a:rPr lang="de-DE" sz="1400" dirty="0" err="1"/>
              <a:t>value</a:t>
            </a:r>
            <a:r>
              <a:rPr lang="de-DE" sz="1400" dirty="0"/>
              <a:t> (Global Average Pooling)</a:t>
            </a:r>
          </a:p>
          <a:p>
            <a:pPr marL="285750" indent="-285750">
              <a:buFont typeface="Arial" panose="020B0604020202020204" pitchFamily="34" charset="0"/>
              <a:buChar char="•"/>
            </a:pPr>
            <a:r>
              <a:rPr lang="de-DE" sz="1400" dirty="0"/>
              <a:t>Values </a:t>
            </a:r>
            <a:r>
              <a:rPr lang="de-DE" sz="1400" dirty="0" err="1"/>
              <a:t>fed</a:t>
            </a:r>
            <a:r>
              <a:rPr lang="de-DE" sz="1400" dirty="0"/>
              <a:t> </a:t>
            </a:r>
            <a:r>
              <a:rPr lang="de-DE" sz="1400" dirty="0" err="1"/>
              <a:t>into</a:t>
            </a:r>
            <a:r>
              <a:rPr lang="de-DE" sz="1400" dirty="0"/>
              <a:t> </a:t>
            </a:r>
            <a:r>
              <a:rPr lang="de-DE" sz="1400" dirty="0" err="1"/>
              <a:t>Dense</a:t>
            </a:r>
            <a:r>
              <a:rPr lang="de-DE" sz="1400" dirty="0"/>
              <a:t> </a:t>
            </a:r>
            <a:r>
              <a:rPr lang="de-DE" sz="1400" dirty="0" err="1"/>
              <a:t>network</a:t>
            </a:r>
            <a:endParaRPr lang="de-DE" sz="1400" dirty="0"/>
          </a:p>
          <a:p>
            <a:pPr marL="285750" indent="-285750">
              <a:buFont typeface="Arial" panose="020B0604020202020204" pitchFamily="34" charset="0"/>
              <a:buChar char="•"/>
            </a:pPr>
            <a:r>
              <a:rPr lang="de-DE" sz="1400" dirty="0"/>
              <a:t>2 Outputs </a:t>
            </a:r>
          </a:p>
          <a:p>
            <a:r>
              <a:rPr lang="de-DE" sz="1400" dirty="0"/>
              <a:t>       (</a:t>
            </a:r>
            <a:r>
              <a:rPr lang="de-DE" sz="1400" dirty="0" err="1"/>
              <a:t>corresponding</a:t>
            </a:r>
            <a:r>
              <a:rPr lang="de-DE" sz="1400" dirty="0"/>
              <a:t> </a:t>
            </a:r>
            <a:r>
              <a:rPr lang="de-DE" sz="1400" dirty="0" err="1"/>
              <a:t>to</a:t>
            </a:r>
            <a:r>
              <a:rPr lang="de-DE" sz="1400" dirty="0"/>
              <a:t> „</a:t>
            </a:r>
            <a:r>
              <a:rPr lang="de-DE" sz="1400" dirty="0" err="1"/>
              <a:t>good</a:t>
            </a:r>
            <a:r>
              <a:rPr lang="de-DE" sz="1400" dirty="0"/>
              <a:t>“ </a:t>
            </a:r>
            <a:r>
              <a:rPr lang="de-DE" sz="1400" dirty="0" err="1"/>
              <a:t>and</a:t>
            </a:r>
            <a:r>
              <a:rPr lang="de-DE" sz="1400" dirty="0"/>
              <a:t> „</a:t>
            </a:r>
            <a:r>
              <a:rPr lang="de-DE" sz="1400" dirty="0" err="1"/>
              <a:t>bad</a:t>
            </a:r>
            <a:r>
              <a:rPr lang="de-DE" sz="1400" dirty="0"/>
              <a:t>“ </a:t>
            </a:r>
            <a:r>
              <a:rPr lang="de-DE" sz="1400" dirty="0" err="1"/>
              <a:t>classes</a:t>
            </a:r>
            <a:r>
              <a:rPr lang="de-DE" sz="1400" dirty="0"/>
              <a:t>)</a:t>
            </a:r>
          </a:p>
          <a:p>
            <a:pPr marL="285750" indent="-285750">
              <a:buFont typeface="Wingdings" panose="05000000000000000000" pitchFamily="2" charset="2"/>
              <a:buChar char="à"/>
            </a:pPr>
            <a:endParaRPr lang="de-DE" sz="1600" dirty="0"/>
          </a:p>
          <a:p>
            <a:pPr marL="285750" indent="-285750">
              <a:buFont typeface="Wingdings" panose="05000000000000000000" pitchFamily="2" charset="2"/>
              <a:buChar char="à"/>
            </a:pPr>
            <a:endParaRPr lang="de-DE" sz="1600" dirty="0"/>
          </a:p>
          <a:p>
            <a:r>
              <a:rPr lang="de-DE" sz="1600" dirty="0" err="1"/>
              <a:t>Trainable</a:t>
            </a:r>
            <a:r>
              <a:rPr lang="de-DE" sz="1600" dirty="0"/>
              <a:t> Parameters: </a:t>
            </a:r>
            <a:r>
              <a:rPr lang="de-DE" dirty="0"/>
              <a:t>95.170</a:t>
            </a:r>
            <a:endParaRPr lang="de-DE" sz="1600" dirty="0"/>
          </a:p>
          <a:p>
            <a:pPr marL="285750" indent="-285750">
              <a:buFont typeface="Wingdings" panose="05000000000000000000" pitchFamily="2" charset="2"/>
              <a:buChar char="à"/>
            </a:pPr>
            <a:endParaRPr lang="de-DE" sz="1600" dirty="0"/>
          </a:p>
          <a:p>
            <a:pPr marL="285750" indent="-285750">
              <a:buFont typeface="Wingdings" panose="05000000000000000000" pitchFamily="2" charset="2"/>
              <a:buChar char="à"/>
            </a:pPr>
            <a:endParaRPr lang="de-DE" sz="1600" dirty="0"/>
          </a:p>
          <a:p>
            <a:r>
              <a:rPr lang="de-DE" sz="1600" dirty="0"/>
              <a:t>Validation </a:t>
            </a:r>
            <a:r>
              <a:rPr lang="de-DE" sz="1600" dirty="0" err="1"/>
              <a:t>Accuracy</a:t>
            </a:r>
            <a:r>
              <a:rPr lang="de-DE" sz="1600" dirty="0"/>
              <a:t>: </a:t>
            </a:r>
          </a:p>
          <a:p>
            <a:r>
              <a:rPr lang="de-DE" sz="1600" dirty="0"/>
              <a:t>(</a:t>
            </a:r>
            <a:r>
              <a:rPr lang="de-DE" sz="1600" dirty="0" err="1"/>
              <a:t>trained</a:t>
            </a:r>
            <a:r>
              <a:rPr lang="de-DE" sz="1600" dirty="0"/>
              <a:t> </a:t>
            </a:r>
            <a:r>
              <a:rPr lang="de-DE" sz="1600" dirty="0" err="1"/>
              <a:t>and</a:t>
            </a:r>
            <a:r>
              <a:rPr lang="de-DE" sz="1600" dirty="0"/>
              <a:t> </a:t>
            </a:r>
            <a:r>
              <a:rPr lang="de-DE" sz="1600" dirty="0" err="1"/>
              <a:t>validated</a:t>
            </a:r>
            <a:r>
              <a:rPr lang="de-DE" sz="1600" dirty="0"/>
              <a:t> on </a:t>
            </a:r>
            <a:r>
              <a:rPr lang="de-DE" sz="1600" dirty="0" err="1"/>
              <a:t>the</a:t>
            </a:r>
            <a:r>
              <a:rPr lang="de-DE" sz="1600" dirty="0"/>
              <a:t> same </a:t>
            </a:r>
            <a:r>
              <a:rPr lang="de-DE" sz="1600" dirty="0" err="1"/>
              <a:t>dataset</a:t>
            </a:r>
            <a:r>
              <a:rPr lang="de-DE" sz="1600" dirty="0"/>
              <a:t>)</a:t>
            </a:r>
          </a:p>
          <a:p>
            <a:endParaRPr lang="de-DE" sz="1600" dirty="0"/>
          </a:p>
          <a:p>
            <a:pPr marL="285750" indent="-285750">
              <a:buFont typeface="Arial" panose="020B0604020202020204" pitchFamily="34" charset="0"/>
              <a:buChar char="•"/>
            </a:pPr>
            <a:r>
              <a:rPr lang="de-DE" sz="1600" dirty="0"/>
              <a:t>92,0 % on MTPCL</a:t>
            </a:r>
          </a:p>
          <a:p>
            <a:pPr marL="285750" indent="-285750">
              <a:buFont typeface="Arial" panose="020B0604020202020204" pitchFamily="34" charset="0"/>
              <a:buChar char="•"/>
            </a:pPr>
            <a:r>
              <a:rPr lang="de-DE" sz="1600" dirty="0"/>
              <a:t>92,6 % on VTPC2</a:t>
            </a:r>
          </a:p>
          <a:p>
            <a:endParaRPr lang="de-DE" sz="1600" dirty="0"/>
          </a:p>
          <a:p>
            <a:endParaRPr lang="de-DE" sz="1600" dirty="0"/>
          </a:p>
          <a:p>
            <a:endParaRPr lang="de-DE" sz="1600" dirty="0"/>
          </a:p>
        </p:txBody>
      </p:sp>
      <p:sp>
        <p:nvSpPr>
          <p:cNvPr id="7" name="Textfeld 6"/>
          <p:cNvSpPr txBox="1"/>
          <p:nvPr/>
        </p:nvSpPr>
        <p:spPr>
          <a:xfrm>
            <a:off x="447248" y="5776809"/>
            <a:ext cx="3749040" cy="276999"/>
          </a:xfrm>
          <a:prstGeom prst="rect">
            <a:avLst/>
          </a:prstGeom>
          <a:noFill/>
        </p:spPr>
        <p:txBody>
          <a:bodyPr wrap="square" rtlCol="0">
            <a:spAutoFit/>
          </a:bodyPr>
          <a:lstStyle/>
          <a:p>
            <a:r>
              <a:rPr lang="de-DE" sz="1200" dirty="0"/>
              <a:t>*</a:t>
            </a:r>
            <a:r>
              <a:rPr lang="de-DE" sz="1200" dirty="0" err="1"/>
              <a:t>Visualization</a:t>
            </a:r>
            <a:r>
              <a:rPr lang="de-DE" sz="1200" dirty="0"/>
              <a:t> </a:t>
            </a:r>
            <a:r>
              <a:rPr lang="de-DE" sz="1200" dirty="0" err="1"/>
              <a:t>with</a:t>
            </a:r>
            <a:r>
              <a:rPr lang="de-DE" sz="1200" dirty="0"/>
              <a:t> Net2Vis</a:t>
            </a:r>
          </a:p>
        </p:txBody>
      </p:sp>
      <p:pic>
        <p:nvPicPr>
          <p:cNvPr id="13" name="Grafik 12"/>
          <p:cNvPicPr>
            <a:picLocks noChangeAspect="1"/>
          </p:cNvPicPr>
          <p:nvPr/>
        </p:nvPicPr>
        <p:blipFill>
          <a:blip r:embed="rId2"/>
          <a:stretch>
            <a:fillRect/>
          </a:stretch>
        </p:blipFill>
        <p:spPr>
          <a:xfrm>
            <a:off x="762000" y="4539568"/>
            <a:ext cx="4821218" cy="808603"/>
          </a:xfrm>
          <a:prstGeom prst="rect">
            <a:avLst/>
          </a:prstGeom>
        </p:spPr>
      </p:pic>
      <p:pic>
        <p:nvPicPr>
          <p:cNvPr id="14" name="Grafik 13"/>
          <p:cNvPicPr>
            <a:picLocks noChangeAspect="1"/>
          </p:cNvPicPr>
          <p:nvPr/>
        </p:nvPicPr>
        <p:blipFill rotWithShape="1">
          <a:blip r:embed="rId3"/>
          <a:srcRect r="208"/>
          <a:stretch/>
        </p:blipFill>
        <p:spPr>
          <a:xfrm>
            <a:off x="407988" y="1346019"/>
            <a:ext cx="6255279" cy="2764911"/>
          </a:xfrm>
          <a:prstGeom prst="rect">
            <a:avLst/>
          </a:prstGeom>
        </p:spPr>
      </p:pic>
      <p:sp>
        <p:nvSpPr>
          <p:cNvPr id="11" name="Rechteck 10">
            <a:extLst>
              <a:ext uri="{FF2B5EF4-FFF2-40B4-BE49-F238E27FC236}">
                <a16:creationId xmlns:a16="http://schemas.microsoft.com/office/drawing/2014/main" id="{11B07DB6-BBB1-4CF8-8244-78D4B6D896FB}"/>
              </a:ext>
            </a:extLst>
          </p:cNvPr>
          <p:cNvSpPr/>
          <p:nvPr/>
        </p:nvSpPr>
        <p:spPr>
          <a:xfrm>
            <a:off x="5977217" y="3244334"/>
            <a:ext cx="237566" cy="369332"/>
          </a:xfrm>
          <a:prstGeom prst="rect">
            <a:avLst/>
          </a:prstGeom>
        </p:spPr>
        <p:txBody>
          <a:bodyPr wrap="none">
            <a:spAutoFit/>
          </a:bodyPr>
          <a:lstStyle/>
          <a:p>
            <a:r>
              <a:rPr lang="de-DE" dirty="0"/>
              <a:t> </a:t>
            </a:r>
          </a:p>
        </p:txBody>
      </p:sp>
    </p:spTree>
    <p:extLst>
      <p:ext uri="{BB962C8B-B14F-4D97-AF65-F5344CB8AC3E}">
        <p14:creationId xmlns:p14="http://schemas.microsoft.com/office/powerpoint/2010/main" val="364460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E029AC9-76BA-4AC5-9DB5-51704E5D22C5}"/>
              </a:ext>
            </a:extLst>
          </p:cNvPr>
          <p:cNvPicPr>
            <a:picLocks noChangeAspect="1"/>
          </p:cNvPicPr>
          <p:nvPr/>
        </p:nvPicPr>
        <p:blipFill rotWithShape="1">
          <a:blip r:embed="rId2">
            <a:extLst>
              <a:ext uri="{28A0092B-C50C-407E-A947-70E740481C1C}">
                <a14:useLocalDpi xmlns:a14="http://schemas.microsoft.com/office/drawing/2010/main" val="0"/>
              </a:ext>
            </a:extLst>
          </a:blip>
          <a:srcRect r="-1" b="-1"/>
          <a:stretch/>
        </p:blipFill>
        <p:spPr>
          <a:xfrm>
            <a:off x="3872501" y="1823442"/>
            <a:ext cx="3874472" cy="3874474"/>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2" descr="How something appears is always a matter of perspective. | Physics, Quantum  physics, Perspective">
            <a:extLst>
              <a:ext uri="{FF2B5EF4-FFF2-40B4-BE49-F238E27FC236}">
                <a16:creationId xmlns:a16="http://schemas.microsoft.com/office/drawing/2014/main" id="{E0DFCFD6-CAFC-42C2-9FDB-69146AAD40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02" r="14490" b="3"/>
          <a:stretch/>
        </p:blipFill>
        <p:spPr bwMode="auto">
          <a:xfrm>
            <a:off x="272564" y="1649842"/>
            <a:ext cx="3874472" cy="4377291"/>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Grafik 7" descr="Ein Bild, das Boden, drinnen, Säugetier, klein enthält.&#10;&#10;Mit sehr hoher Zuverlässigkeit generierte Beschreibung">
            <a:extLst>
              <a:ext uri="{FF2B5EF4-FFF2-40B4-BE49-F238E27FC236}">
                <a16:creationId xmlns:a16="http://schemas.microsoft.com/office/drawing/2014/main" id="{F666DF7D-09BC-42C1-97B9-23CF9D28C74C}"/>
              </a:ext>
            </a:extLst>
          </p:cNvPr>
          <p:cNvPicPr>
            <a:picLocks noChangeAspect="1"/>
          </p:cNvPicPr>
          <p:nvPr/>
        </p:nvPicPr>
        <p:blipFill rotWithShape="1">
          <a:blip r:embed="rId4">
            <a:extLst>
              <a:ext uri="{28A0092B-C50C-407E-A947-70E740481C1C}">
                <a14:useLocalDpi xmlns:a14="http://schemas.microsoft.com/office/drawing/2010/main" val="0"/>
              </a:ext>
            </a:extLst>
          </a:blip>
          <a:srcRect l="7930" r="3994" b="-5"/>
          <a:stretch/>
        </p:blipFill>
        <p:spPr>
          <a:xfrm>
            <a:off x="7700747" y="1519228"/>
            <a:ext cx="4218689" cy="479004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2" name="Datumsplatzhalter 1">
            <a:extLst>
              <a:ext uri="{FF2B5EF4-FFF2-40B4-BE49-F238E27FC236}">
                <a16:creationId xmlns:a16="http://schemas.microsoft.com/office/drawing/2014/main" id="{4A07DC2A-4571-42DB-9B7D-69005CE26CBA}"/>
              </a:ext>
            </a:extLst>
          </p:cNvPr>
          <p:cNvSpPr>
            <a:spLocks noGrp="1"/>
          </p:cNvSpPr>
          <p:nvPr>
            <p:ph type="dt" sz="half" idx="10"/>
          </p:nvPr>
        </p:nvSpPr>
        <p:spPr>
          <a:xfrm>
            <a:off x="838200" y="6356350"/>
            <a:ext cx="2743200" cy="365125"/>
          </a:xfrm>
        </p:spPr>
        <p:txBody>
          <a:bodyPr>
            <a:normAutofit/>
          </a:bodyPr>
          <a:lstStyle/>
          <a:p>
            <a:pPr>
              <a:spcAft>
                <a:spcPts val="600"/>
              </a:spcAft>
            </a:pPr>
            <a:fld id="{6BBA5B4F-94E3-44FC-9C76-7D40D9AC8E00}" type="datetime1">
              <a:rPr lang="de-DE" smtClean="0"/>
              <a:pPr>
                <a:spcAft>
                  <a:spcPts val="600"/>
                </a:spcAft>
              </a:pPr>
              <a:t>20.10.2020</a:t>
            </a:fld>
            <a:endParaRPr lang="de-DE"/>
          </a:p>
        </p:txBody>
      </p:sp>
      <p:sp>
        <p:nvSpPr>
          <p:cNvPr id="3" name="Fußzeilenplatzhalter 2">
            <a:extLst>
              <a:ext uri="{FF2B5EF4-FFF2-40B4-BE49-F238E27FC236}">
                <a16:creationId xmlns:a16="http://schemas.microsoft.com/office/drawing/2014/main" id="{5FFC2DF8-9069-429D-ABBB-73DF3B159AE5}"/>
              </a:ext>
            </a:extLst>
          </p:cNvPr>
          <p:cNvSpPr>
            <a:spLocks noGrp="1"/>
          </p:cNvSpPr>
          <p:nvPr>
            <p:ph type="ftr" sz="quarter" idx="11"/>
          </p:nvPr>
        </p:nvSpPr>
        <p:spPr>
          <a:xfrm>
            <a:off x="4038600" y="6356350"/>
            <a:ext cx="4114800" cy="365125"/>
          </a:xfrm>
        </p:spPr>
        <p:txBody>
          <a:bodyPr>
            <a:normAutofit/>
          </a:bodyPr>
          <a:lstStyle/>
          <a:p>
            <a:endParaRPr lang="de-DE"/>
          </a:p>
        </p:txBody>
      </p:sp>
      <p:sp>
        <p:nvSpPr>
          <p:cNvPr id="4" name="Foliennummernplatzhalter 3">
            <a:extLst>
              <a:ext uri="{FF2B5EF4-FFF2-40B4-BE49-F238E27FC236}">
                <a16:creationId xmlns:a16="http://schemas.microsoft.com/office/drawing/2014/main" id="{0948D617-CE00-455D-8431-806B17E5C875}"/>
              </a:ext>
            </a:extLst>
          </p:cNvPr>
          <p:cNvSpPr>
            <a:spLocks noGrp="1"/>
          </p:cNvSpPr>
          <p:nvPr>
            <p:ph type="sldNum" sz="quarter" idx="12"/>
          </p:nvPr>
        </p:nvSpPr>
        <p:spPr>
          <a:xfrm>
            <a:off x="8610600" y="6356350"/>
            <a:ext cx="2743200" cy="365125"/>
          </a:xfrm>
        </p:spPr>
        <p:txBody>
          <a:bodyPr>
            <a:normAutofit/>
          </a:bodyPr>
          <a:lstStyle/>
          <a:p>
            <a:pPr>
              <a:spcAft>
                <a:spcPts val="600"/>
              </a:spcAft>
            </a:pPr>
            <a:fld id="{F65C073D-1365-4316-8F74-35F35234CEA1}" type="slidenum">
              <a:rPr lang="de-DE" smtClean="0"/>
              <a:pPr>
                <a:spcAft>
                  <a:spcPts val="600"/>
                </a:spcAft>
              </a:pPr>
              <a:t>2</a:t>
            </a:fld>
            <a:endParaRPr lang="de-DE"/>
          </a:p>
        </p:txBody>
      </p:sp>
      <p:sp>
        <p:nvSpPr>
          <p:cNvPr id="11" name="Textfeld 10">
            <a:extLst>
              <a:ext uri="{FF2B5EF4-FFF2-40B4-BE49-F238E27FC236}">
                <a16:creationId xmlns:a16="http://schemas.microsoft.com/office/drawing/2014/main" id="{FD10CA6E-286F-4492-B5DE-276B6029C283}"/>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 </a:t>
            </a:r>
            <a:br>
              <a:rPr lang="de-DE" sz="2400" dirty="0"/>
            </a:br>
            <a:r>
              <a:rPr lang="de-DE" sz="2400" dirty="0"/>
              <a:t>     Classification = </a:t>
            </a:r>
            <a:r>
              <a:rPr lang="de-DE" sz="2400" dirty="0" err="1"/>
              <a:t>understanding</a:t>
            </a:r>
            <a:br>
              <a:rPr lang="de-DE" sz="2400" dirty="0"/>
            </a:br>
            <a:endParaRPr lang="de-DE" sz="2400" dirty="0"/>
          </a:p>
        </p:txBody>
      </p:sp>
    </p:spTree>
    <p:extLst>
      <p:ext uri="{BB962C8B-B14F-4D97-AF65-F5344CB8AC3E}">
        <p14:creationId xmlns:p14="http://schemas.microsoft.com/office/powerpoint/2010/main" val="344018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3.2 </a:t>
            </a:r>
            <a:r>
              <a:rPr lang="de-DE" sz="2400" dirty="0" err="1"/>
              <a:t>ResNet</a:t>
            </a:r>
            <a:endParaRPr lang="de-DE" sz="2400" dirty="0"/>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F65C073D-1365-4316-8F74-35F35234CEA1}" type="slidenum">
              <a:rPr lang="de-DE" smtClean="0"/>
              <a:t>20</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a:solidFill>
                  <a:schemeClr val="bg1"/>
                </a:solidFill>
              </a:rPr>
              <a:t>3. Network Performance</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6181452" y="3686295"/>
            <a:ext cx="5977458" cy="2308324"/>
          </a:xfrm>
          <a:prstGeom prst="rect">
            <a:avLst/>
          </a:prstGeom>
          <a:solidFill>
            <a:schemeClr val="bg1"/>
          </a:solidFill>
          <a:ln w="31750" cap="rnd" cmpd="sng">
            <a:noFill/>
            <a:prstDash val="solid"/>
          </a:ln>
          <a:effectLst>
            <a:softEdge rad="25400"/>
          </a:effectLst>
        </p:spPr>
        <p:txBody>
          <a:bodyPr wrap="square" rtlCol="0">
            <a:spAutoFit/>
          </a:bodyPr>
          <a:lstStyle/>
          <a:p>
            <a:pPr marL="285750" indent="-285750">
              <a:buFont typeface="Arial" panose="020B0604020202020204" pitchFamily="34" charset="0"/>
              <a:buChar char="•"/>
            </a:pPr>
            <a:r>
              <a:rPr lang="en-US" dirty="0"/>
              <a:t>92,0% overall accuracy </a:t>
            </a:r>
            <a:endParaRPr lang="en-US" b="1" dirty="0"/>
          </a:p>
          <a:p>
            <a:pPr marL="285750" indent="-285750">
              <a:buFont typeface="Arial" panose="020B0604020202020204" pitchFamily="34" charset="0"/>
              <a:buChar char="•"/>
            </a:pPr>
            <a:r>
              <a:rPr lang="en-US" b="1" dirty="0"/>
              <a:t>90 % of noise is removed</a:t>
            </a:r>
          </a:p>
          <a:p>
            <a:pPr marL="285750" indent="-285750">
              <a:buFont typeface="Arial" panose="020B0604020202020204" pitchFamily="34" charset="0"/>
              <a:buChar char="•"/>
            </a:pPr>
            <a:r>
              <a:rPr lang="en-US" dirty="0"/>
              <a:t>5,5% of „good“ clusters are wrongly predicted as „bad</a:t>
            </a:r>
          </a:p>
          <a:p>
            <a:endParaRPr lang="en-US" i="1" dirty="0"/>
          </a:p>
          <a:p>
            <a:r>
              <a:rPr lang="en-US" i="1" dirty="0"/>
              <a:t>Improvement of 2D over the 1D input.</a:t>
            </a:r>
            <a:endParaRPr lang="en-US" dirty="0"/>
          </a:p>
          <a:p>
            <a:r>
              <a:rPr lang="en-US" dirty="0"/>
              <a:t>Questions:</a:t>
            </a:r>
          </a:p>
          <a:p>
            <a:r>
              <a:rPr lang="en-US" i="1" dirty="0"/>
              <a:t>Speed?</a:t>
            </a:r>
            <a:br>
              <a:rPr lang="en-US" i="1" dirty="0"/>
            </a:br>
            <a:r>
              <a:rPr lang="en-US" i="1" dirty="0" err="1"/>
              <a:t>Generalisation</a:t>
            </a:r>
            <a:r>
              <a:rPr lang="en-US" i="1" dirty="0"/>
              <a:t>?</a:t>
            </a:r>
            <a:endParaRPr lang="en-US" dirty="0"/>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94" y="1485569"/>
            <a:ext cx="5977458" cy="4483094"/>
          </a:xfrm>
          <a:prstGeom prst="rect">
            <a:avLst/>
          </a:prstGeom>
        </p:spPr>
      </p:pic>
      <p:sp>
        <p:nvSpPr>
          <p:cNvPr id="13" name="Textfeld 12"/>
          <p:cNvSpPr txBox="1"/>
          <p:nvPr/>
        </p:nvSpPr>
        <p:spPr>
          <a:xfrm>
            <a:off x="407988" y="1147015"/>
            <a:ext cx="4608771" cy="338554"/>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r>
              <a:rPr lang="de-DE" sz="1600" dirty="0" err="1">
                <a:sym typeface="Wingdings" panose="05000000000000000000" pitchFamily="2" charset="2"/>
              </a:rPr>
              <a:t>Trained</a:t>
            </a:r>
            <a:r>
              <a:rPr lang="de-DE" sz="1600" dirty="0">
                <a:sym typeface="Wingdings" panose="05000000000000000000" pitchFamily="2" charset="2"/>
              </a:rPr>
              <a:t> on MTPCL 2d </a:t>
            </a:r>
            <a:r>
              <a:rPr lang="de-DE" sz="1600" dirty="0" err="1">
                <a:sym typeface="Wingdings" panose="05000000000000000000" pitchFamily="2" charset="2"/>
              </a:rPr>
              <a:t>dataset</a:t>
            </a:r>
            <a:endParaRPr lang="de-DE" sz="1600" dirty="0"/>
          </a:p>
        </p:txBody>
      </p:sp>
      <p:sp>
        <p:nvSpPr>
          <p:cNvPr id="14" name="Textfeld 13">
            <a:extLst>
              <a:ext uri="{FF2B5EF4-FFF2-40B4-BE49-F238E27FC236}">
                <a16:creationId xmlns:a16="http://schemas.microsoft.com/office/drawing/2014/main" id="{0FC2F72E-C211-466F-B876-01BB160B0CB7}"/>
              </a:ext>
            </a:extLst>
          </p:cNvPr>
          <p:cNvSpPr txBox="1"/>
          <p:nvPr/>
        </p:nvSpPr>
        <p:spPr>
          <a:xfrm>
            <a:off x="1577130" y="2273417"/>
            <a:ext cx="931177" cy="369332"/>
          </a:xfrm>
          <a:prstGeom prst="rect">
            <a:avLst/>
          </a:prstGeom>
          <a:noFill/>
        </p:spPr>
        <p:txBody>
          <a:bodyPr wrap="square" rtlCol="0">
            <a:spAutoFit/>
          </a:bodyPr>
          <a:lstStyle/>
          <a:p>
            <a:r>
              <a:rPr lang="de-DE" dirty="0"/>
              <a:t>89.5%</a:t>
            </a:r>
          </a:p>
        </p:txBody>
      </p:sp>
      <p:sp>
        <p:nvSpPr>
          <p:cNvPr id="15" name="Textfeld 14">
            <a:extLst>
              <a:ext uri="{FF2B5EF4-FFF2-40B4-BE49-F238E27FC236}">
                <a16:creationId xmlns:a16="http://schemas.microsoft.com/office/drawing/2014/main" id="{5B40338B-5F58-4F6D-B079-D38E3EFAD617}"/>
              </a:ext>
            </a:extLst>
          </p:cNvPr>
          <p:cNvSpPr txBox="1"/>
          <p:nvPr/>
        </p:nvSpPr>
        <p:spPr>
          <a:xfrm>
            <a:off x="3422639" y="2318636"/>
            <a:ext cx="931177" cy="369332"/>
          </a:xfrm>
          <a:prstGeom prst="rect">
            <a:avLst/>
          </a:prstGeom>
          <a:noFill/>
        </p:spPr>
        <p:txBody>
          <a:bodyPr wrap="square" rtlCol="0">
            <a:spAutoFit/>
          </a:bodyPr>
          <a:lstStyle/>
          <a:p>
            <a:r>
              <a:rPr lang="de-DE" dirty="0">
                <a:solidFill>
                  <a:schemeClr val="bg1"/>
                </a:solidFill>
              </a:rPr>
              <a:t>10.5%</a:t>
            </a:r>
          </a:p>
        </p:txBody>
      </p:sp>
      <p:sp>
        <p:nvSpPr>
          <p:cNvPr id="16" name="Textfeld 15">
            <a:extLst>
              <a:ext uri="{FF2B5EF4-FFF2-40B4-BE49-F238E27FC236}">
                <a16:creationId xmlns:a16="http://schemas.microsoft.com/office/drawing/2014/main" id="{6B1AA353-6F31-4F25-BBBC-6CE85AFBF1CC}"/>
              </a:ext>
            </a:extLst>
          </p:cNvPr>
          <p:cNvSpPr txBox="1"/>
          <p:nvPr/>
        </p:nvSpPr>
        <p:spPr>
          <a:xfrm>
            <a:off x="1612013" y="4140447"/>
            <a:ext cx="931177" cy="369332"/>
          </a:xfrm>
          <a:prstGeom prst="rect">
            <a:avLst/>
          </a:prstGeom>
          <a:noFill/>
        </p:spPr>
        <p:txBody>
          <a:bodyPr wrap="square" rtlCol="0">
            <a:spAutoFit/>
          </a:bodyPr>
          <a:lstStyle/>
          <a:p>
            <a:r>
              <a:rPr lang="de-DE" dirty="0">
                <a:solidFill>
                  <a:schemeClr val="bg1"/>
                </a:solidFill>
              </a:rPr>
              <a:t>5.5%</a:t>
            </a:r>
          </a:p>
        </p:txBody>
      </p:sp>
      <p:sp>
        <p:nvSpPr>
          <p:cNvPr id="17" name="Textfeld 16">
            <a:extLst>
              <a:ext uri="{FF2B5EF4-FFF2-40B4-BE49-F238E27FC236}">
                <a16:creationId xmlns:a16="http://schemas.microsoft.com/office/drawing/2014/main" id="{65ED457B-78B5-4959-BFFD-0D7EDD47E30B}"/>
              </a:ext>
            </a:extLst>
          </p:cNvPr>
          <p:cNvSpPr txBox="1"/>
          <p:nvPr/>
        </p:nvSpPr>
        <p:spPr>
          <a:xfrm>
            <a:off x="3442213" y="4141845"/>
            <a:ext cx="931177" cy="369332"/>
          </a:xfrm>
          <a:prstGeom prst="rect">
            <a:avLst/>
          </a:prstGeom>
          <a:noFill/>
        </p:spPr>
        <p:txBody>
          <a:bodyPr wrap="square" rtlCol="0">
            <a:spAutoFit/>
          </a:bodyPr>
          <a:lstStyle/>
          <a:p>
            <a:r>
              <a:rPr lang="de-DE" dirty="0"/>
              <a:t>94.5%</a:t>
            </a:r>
          </a:p>
        </p:txBody>
      </p:sp>
      <p:pic>
        <p:nvPicPr>
          <p:cNvPr id="11266" name="Picture 2" descr="https://lh6.googleusercontent.com/JDnxbrYXeN5xdo3ENBePJakjGadVwI1daotazMC-kJLlSDBQ22Gs5Zrv-AoYgTmnW2WT_aZwOVwlZP7A1tp9ncBFMMQB441cWQ43DBWuCz5sgYgrirSwZ-cOXVVZyhWFQMv0bhLfOGA">
            <a:extLst>
              <a:ext uri="{FF2B5EF4-FFF2-40B4-BE49-F238E27FC236}">
                <a16:creationId xmlns:a16="http://schemas.microsoft.com/office/drawing/2014/main" id="{627CF009-5B47-48E6-BBB3-4D1A89F8F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238" y="835084"/>
            <a:ext cx="4114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a:extLst>
              <a:ext uri="{FF2B5EF4-FFF2-40B4-BE49-F238E27FC236}">
                <a16:creationId xmlns:a16="http://schemas.microsoft.com/office/drawing/2014/main" id="{952AC161-80E5-4BFD-983C-A90A59D6AE3D}"/>
              </a:ext>
            </a:extLst>
          </p:cNvPr>
          <p:cNvSpPr/>
          <p:nvPr/>
        </p:nvSpPr>
        <p:spPr>
          <a:xfrm>
            <a:off x="6755638" y="1745019"/>
            <a:ext cx="6096000" cy="923330"/>
          </a:xfrm>
          <a:prstGeom prst="rect">
            <a:avLst/>
          </a:prstGeom>
        </p:spPr>
        <p:txBody>
          <a:bodyPr>
            <a:spAutoFit/>
          </a:bodyPr>
          <a:lstStyle/>
          <a:p>
            <a:r>
              <a:rPr lang="de-DE" dirty="0">
                <a:solidFill>
                  <a:srgbClr val="000000"/>
                </a:solidFill>
                <a:latin typeface="Source Sans Pro" panose="020B0503030403020204" pitchFamily="34" charset="0"/>
              </a:rPr>
              <a:t>Input </a:t>
            </a:r>
            <a:r>
              <a:rPr lang="de-DE" dirty="0" err="1">
                <a:solidFill>
                  <a:srgbClr val="000000"/>
                </a:solidFill>
                <a:latin typeface="Source Sans Pro" panose="020B0503030403020204" pitchFamily="34" charset="0"/>
              </a:rPr>
              <a:t>data</a:t>
            </a:r>
            <a:endParaRPr lang="de-DE" dirty="0"/>
          </a:p>
          <a:p>
            <a:br>
              <a:rPr lang="de-DE" dirty="0"/>
            </a:br>
            <a:endParaRPr lang="de-DE" dirty="0"/>
          </a:p>
        </p:txBody>
      </p:sp>
      <p:grpSp>
        <p:nvGrpSpPr>
          <p:cNvPr id="19" name="Gruppieren 18">
            <a:extLst>
              <a:ext uri="{FF2B5EF4-FFF2-40B4-BE49-F238E27FC236}">
                <a16:creationId xmlns:a16="http://schemas.microsoft.com/office/drawing/2014/main" id="{168D2329-5EA1-4908-9436-FE351D307CD3}"/>
              </a:ext>
            </a:extLst>
          </p:cNvPr>
          <p:cNvGrpSpPr/>
          <p:nvPr/>
        </p:nvGrpSpPr>
        <p:grpSpPr>
          <a:xfrm>
            <a:off x="924964" y="2019323"/>
            <a:ext cx="3771463" cy="3462827"/>
            <a:chOff x="924964" y="2019323"/>
            <a:chExt cx="3771463" cy="3462827"/>
          </a:xfrm>
        </p:grpSpPr>
        <p:sp>
          <p:nvSpPr>
            <p:cNvPr id="7" name="Rechteck 6">
              <a:extLst>
                <a:ext uri="{FF2B5EF4-FFF2-40B4-BE49-F238E27FC236}">
                  <a16:creationId xmlns:a16="http://schemas.microsoft.com/office/drawing/2014/main" id="{90607632-87AE-4FC7-9D9D-44E069B1790F}"/>
                </a:ext>
              </a:extLst>
            </p:cNvPr>
            <p:cNvSpPr/>
            <p:nvPr/>
          </p:nvSpPr>
          <p:spPr>
            <a:xfrm>
              <a:off x="938535" y="3733423"/>
              <a:ext cx="1877783" cy="17321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B07AB584-CBCA-4CCE-A62B-04EFE234E736}"/>
                </a:ext>
              </a:extLst>
            </p:cNvPr>
            <p:cNvSpPr/>
            <p:nvPr/>
          </p:nvSpPr>
          <p:spPr>
            <a:xfrm>
              <a:off x="2811095" y="3750026"/>
              <a:ext cx="1877783" cy="1732124"/>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51277A06-7006-4AD2-B098-37CB8FEE000C}"/>
                </a:ext>
              </a:extLst>
            </p:cNvPr>
            <p:cNvSpPr/>
            <p:nvPr/>
          </p:nvSpPr>
          <p:spPr>
            <a:xfrm>
              <a:off x="2818644" y="2019323"/>
              <a:ext cx="1877783" cy="1732124"/>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AD037FF9-555A-4D4B-A99C-4CD3E863B126}"/>
                </a:ext>
              </a:extLst>
            </p:cNvPr>
            <p:cNvSpPr/>
            <p:nvPr/>
          </p:nvSpPr>
          <p:spPr>
            <a:xfrm>
              <a:off x="924964" y="2026872"/>
              <a:ext cx="1877783" cy="173212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316247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3.2 </a:t>
            </a:r>
            <a:r>
              <a:rPr lang="de-DE" sz="2400" dirty="0" err="1"/>
              <a:t>ResNet</a:t>
            </a:r>
            <a:endParaRPr lang="de-DE" sz="2400" dirty="0"/>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21</a:t>
            </a:fld>
            <a:endParaRPr lang="de-DE"/>
          </a:p>
        </p:txBody>
      </p:sp>
      <p:sp>
        <p:nvSpPr>
          <p:cNvPr id="6" name="Textfeld 5"/>
          <p:cNvSpPr txBox="1"/>
          <p:nvPr/>
        </p:nvSpPr>
        <p:spPr>
          <a:xfrm>
            <a:off x="411163" y="7937"/>
            <a:ext cx="9791728" cy="338554"/>
          </a:xfrm>
          <a:prstGeom prst="rect">
            <a:avLst/>
          </a:prstGeom>
          <a:solidFill>
            <a:schemeClr val="tx1">
              <a:lumMod val="75000"/>
              <a:lumOff val="25000"/>
            </a:schemeClr>
          </a:solidFill>
        </p:spPr>
        <p:txBody>
          <a:bodyPr wrap="square" rtlCol="0">
            <a:spAutoFit/>
          </a:bodyPr>
          <a:lstStyle/>
          <a:p>
            <a:r>
              <a:rPr lang="de-DE" sz="1600" dirty="0">
                <a:solidFill>
                  <a:schemeClr val="bg1"/>
                </a:solidFill>
              </a:rPr>
              <a:t>3. Network Performance</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1277014" y="2604819"/>
            <a:ext cx="4608772" cy="2800767"/>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r>
              <a:rPr lang="de-DE" sz="1600" dirty="0"/>
              <a:t>90,4 % </a:t>
            </a:r>
            <a:r>
              <a:rPr lang="de-DE" sz="1600" dirty="0" err="1"/>
              <a:t>accuracy</a:t>
            </a:r>
            <a:r>
              <a:rPr lang="de-DE" sz="1600" dirty="0"/>
              <a:t> </a:t>
            </a:r>
            <a:r>
              <a:rPr lang="de-DE" sz="1600" dirty="0" err="1"/>
              <a:t>trained</a:t>
            </a:r>
            <a:r>
              <a:rPr lang="de-DE" sz="1600" dirty="0"/>
              <a:t> on VTPC2 </a:t>
            </a:r>
            <a:r>
              <a:rPr lang="de-DE" sz="1600" dirty="0" err="1"/>
              <a:t>validated</a:t>
            </a:r>
            <a:r>
              <a:rPr lang="de-DE" sz="1600" dirty="0"/>
              <a:t> on MTPCL</a:t>
            </a:r>
          </a:p>
          <a:p>
            <a:endParaRPr lang="de-DE" sz="1600" dirty="0"/>
          </a:p>
          <a:p>
            <a:r>
              <a:rPr lang="de-DE" sz="1600" dirty="0">
                <a:sym typeface="Wingdings" panose="05000000000000000000" pitchFamily="2" charset="2"/>
              </a:rPr>
              <a:t> - 2,2 % </a:t>
            </a:r>
            <a:r>
              <a:rPr lang="de-DE" sz="1600" dirty="0" err="1">
                <a:sym typeface="Wingdings" panose="05000000000000000000" pitchFamily="2" charset="2"/>
              </a:rPr>
              <a:t>to</a:t>
            </a:r>
            <a:r>
              <a:rPr lang="de-DE" sz="1600" dirty="0">
                <a:sym typeface="Wingdings" panose="05000000000000000000" pitchFamily="2" charset="2"/>
              </a:rPr>
              <a:t> </a:t>
            </a:r>
            <a:r>
              <a:rPr lang="de-DE" sz="1600" dirty="0" err="1">
                <a:sym typeface="Wingdings" panose="05000000000000000000" pitchFamily="2" charset="2"/>
              </a:rPr>
              <a:t>validation</a:t>
            </a:r>
            <a:r>
              <a:rPr lang="de-DE" sz="1600" dirty="0">
                <a:sym typeface="Wingdings" panose="05000000000000000000" pitchFamily="2" charset="2"/>
              </a:rPr>
              <a:t> on VTPC2</a:t>
            </a:r>
          </a:p>
          <a:p>
            <a:pPr marL="285750" indent="-285750">
              <a:buFont typeface="Wingdings" panose="05000000000000000000" pitchFamily="2" charset="2"/>
              <a:buChar char="à"/>
            </a:pPr>
            <a:endParaRPr lang="de-DE" sz="1600" dirty="0">
              <a:sym typeface="Wingdings" panose="05000000000000000000" pitchFamily="2" charset="2"/>
            </a:endParaRPr>
          </a:p>
          <a:p>
            <a:endParaRPr lang="de-DE" sz="1600" dirty="0"/>
          </a:p>
          <a:p>
            <a:r>
              <a:rPr lang="de-DE" sz="1600" dirty="0"/>
              <a:t>91,0 % </a:t>
            </a:r>
            <a:r>
              <a:rPr lang="de-DE" sz="1600" dirty="0" err="1"/>
              <a:t>accuracy</a:t>
            </a:r>
            <a:r>
              <a:rPr lang="de-DE" sz="1600" dirty="0"/>
              <a:t> </a:t>
            </a:r>
            <a:r>
              <a:rPr lang="de-DE" sz="1600" dirty="0" err="1"/>
              <a:t>trained</a:t>
            </a:r>
            <a:r>
              <a:rPr lang="de-DE" sz="1600" dirty="0"/>
              <a:t> on MTPCL </a:t>
            </a:r>
            <a:r>
              <a:rPr lang="de-DE" sz="1600" dirty="0" err="1"/>
              <a:t>validated</a:t>
            </a:r>
            <a:r>
              <a:rPr lang="de-DE" sz="1600" dirty="0"/>
              <a:t> on VTPC2</a:t>
            </a:r>
          </a:p>
          <a:p>
            <a:endParaRPr lang="de-DE" sz="1600" dirty="0"/>
          </a:p>
          <a:p>
            <a:r>
              <a:rPr lang="de-DE" sz="1600" dirty="0"/>
              <a:t> </a:t>
            </a:r>
            <a:r>
              <a:rPr lang="de-DE" sz="1600" dirty="0">
                <a:sym typeface="Wingdings" panose="05000000000000000000" pitchFamily="2" charset="2"/>
              </a:rPr>
              <a:t>  - 1,0 % </a:t>
            </a:r>
            <a:r>
              <a:rPr lang="de-DE" sz="1600" dirty="0" err="1">
                <a:sym typeface="Wingdings" panose="05000000000000000000" pitchFamily="2" charset="2"/>
              </a:rPr>
              <a:t>to</a:t>
            </a:r>
            <a:r>
              <a:rPr lang="de-DE" sz="1600" dirty="0">
                <a:sym typeface="Wingdings" panose="05000000000000000000" pitchFamily="2" charset="2"/>
              </a:rPr>
              <a:t> </a:t>
            </a:r>
            <a:r>
              <a:rPr lang="de-DE" sz="1600" dirty="0" err="1">
                <a:sym typeface="Wingdings" panose="05000000000000000000" pitchFamily="2" charset="2"/>
              </a:rPr>
              <a:t>validation</a:t>
            </a:r>
            <a:r>
              <a:rPr lang="de-DE" sz="1600" dirty="0">
                <a:sym typeface="Wingdings" panose="05000000000000000000" pitchFamily="2" charset="2"/>
              </a:rPr>
              <a:t> on MTPCL</a:t>
            </a:r>
            <a:endParaRPr lang="de-DE" sz="1600" dirty="0"/>
          </a:p>
          <a:p>
            <a:endParaRPr lang="de-DE" sz="1600" dirty="0"/>
          </a:p>
        </p:txBody>
      </p:sp>
      <p:sp>
        <p:nvSpPr>
          <p:cNvPr id="13" name="Textfeld 12"/>
          <p:cNvSpPr txBox="1"/>
          <p:nvPr/>
        </p:nvSpPr>
        <p:spPr>
          <a:xfrm>
            <a:off x="407989" y="1130836"/>
            <a:ext cx="10419956" cy="523220"/>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r>
              <a:rPr lang="de-DE" sz="2800" b="1" dirty="0"/>
              <a:t>Generalisation </a:t>
            </a:r>
            <a:r>
              <a:rPr lang="de-DE" sz="2800" b="1" dirty="0" err="1"/>
              <a:t>from</a:t>
            </a:r>
            <a:r>
              <a:rPr lang="de-DE" sz="2800" b="1" dirty="0"/>
              <a:t> </a:t>
            </a:r>
            <a:r>
              <a:rPr lang="de-DE" sz="2800" b="1" dirty="0" err="1"/>
              <a:t>one</a:t>
            </a:r>
            <a:r>
              <a:rPr lang="de-DE" sz="2800" b="1" dirty="0"/>
              <a:t> TPC </a:t>
            </a:r>
            <a:r>
              <a:rPr lang="de-DE" sz="2800" b="1" dirty="0" err="1"/>
              <a:t>to</a:t>
            </a:r>
            <a:r>
              <a:rPr lang="de-DE" sz="2800" b="1" dirty="0"/>
              <a:t> </a:t>
            </a:r>
            <a:r>
              <a:rPr lang="de-DE" sz="2800" b="1" dirty="0" err="1"/>
              <a:t>the</a:t>
            </a:r>
            <a:r>
              <a:rPr lang="de-DE" sz="2800" b="1" dirty="0"/>
              <a:t> </a:t>
            </a:r>
            <a:r>
              <a:rPr lang="de-DE" sz="2800" b="1" dirty="0" err="1"/>
              <a:t>other</a:t>
            </a:r>
            <a:r>
              <a:rPr lang="de-DE" sz="2800" b="1" dirty="0"/>
              <a:t>:</a:t>
            </a:r>
          </a:p>
        </p:txBody>
      </p:sp>
      <p:sp>
        <p:nvSpPr>
          <p:cNvPr id="11" name="AutoShape 2" descr="data:image/png;base64,iVBORw0KGgoAAAANSUhEUgAAAfkAAAGDCAYAAAAoD2lDAAAABHNCSVQICAgIfAhkiAAAAAlwSFlzAAALEgAACxIB0t1+/AAAADh0RVh0U29mdHdhcmUAbWF0cGxvdGxpYiB2ZXJzaW9uMy4yLjIsIGh0dHA6Ly9tYXRwbG90bGliLm9yZy+WH4yJAAAgAElEQVR4nOzdeVhUZfvA8S+rijAgqSgqEuKKiKIm7ru5UW6Z5gKWmQuYuKao5RLmivuOSu6ZZu6ZS6CmabnmT1MgdyMTYUBU1t8fvJwcB4axAWHw/rzXXLw85z6H+1QXN89ynmOSnp6ejhBCCCEKHdP8TkAIIYQQeUOKvBBCCFFISZEXQgghCikp8kIIIUQhJUVeCCGEKKSkyAshhBCFlHl+J5BXnl05mt8pCGEwJ68h+Z2CELkiOu5qnlw3+Z8og863KOmSS5kUTNKTF0IIIQqpQtuTF0II8RpIS83vDAo0KfJCCCGMV3pafmdQoEmRF0IIYbzSpMjrInPyQgghhJ7Cw8Pp3r077u7uNGnShBkzZvD06VOtuIsXL9K7d29q1apF06ZNWbhwIamp2lMLO3fupH379ri7u9OpUyf27dunFZOcnMzcuXNp0qQJHh4e9O3blytXruiVrxR5IYQQRis9Pc2gz8s4deoUn3zyCc7OzixdupSBAweydetWJkyYoBF3+/ZtfH19sbW1ZcWKFQwePJiQkBCCg4M14g4cOMC4ceNo27Ytq1atomHDhowcOZKwsDCNuBkzZrBx40aGDx/O0qVLsbCwwNfXl+jo6BxzNimsb6GTR+hEYSCP0InCIq8eoUu6c8mg8y3Lu+sd279/fxISEtixY4fStm7dOmbMmMHOnTupXr06AJ9//jlhYWEcPHgQS0tLAJYvX86SJUs4duwYdnZ2AHTo0IEqVaqwYMEC5XoffvgharWab7/9FoDo6GhatmxJYGAgffr0ASAhIYHWrVvTvXt3xo4dqzNn6ckLIYQwXulphn1ewqVLl2jcuLFGW+b3R44cUdrCw8Np06aNUuABOnfuTFJSEqdOnQIyevtRUVF06tRJ43qdO3fm0qVLxMTEAHD8+HFSU1Pp2LGjEmNtbU3Lli0JDw/PMWcp8kIIIYQeTExMNAo3gIWFBQCRkZEAJCYmcu/ePSpVqqQRV758eYoVK0ZUVMbmPZlfX4xzdXXVOB4ZGUnJkiUpUaKEVtyNGzdIy2HhoayuF0IIYbwMfE5erVajVqu12lUqFSqVSqPN2dmZixcvarRlfh8XFwdAfHy8cn5W18yMy/z6Ypytra3GcbVajY2Njda1bG1tSU5OJjExEWtr62zvT4q8EEII42Xgc/KhoaEsXrxYq93Pzw9/f3+Ntg8++IDAwEBCQ0N59913iYqKIjg4GDMzM0xMTAzKI69IkRdCCGG8DHxO3sfHh65du2q1Z9UT79atG9euXWPWrFkEBQVhYWGBv78/69ato1SpUgBKrzur0QG1Wq301DO/qtVq5Vz4twefeVylUimjA8+Li4vDwsICKysrnfcnRV4IIYTRetnH4F6U1bB8dkxNTZkwYQL+/v7cvXuXcuXKkZyczLx586hTpw4AVlZWODo6KnP0me7evcuTJ09wccl4IU7m16ioKI15+czzMo9XqlSJhw8fEhsbq6zKz4xzdnbG1FT30jpZeCeEEEK8BBsbG6pVq4aNjQ3r169HpVLRvn175XizZs04fPgwSUlJStvevXuxtLSkYcOGAFSoUAEXFxetzW/27NmDu7s79vb2ADRp0gRTU1P279+vxDx+/JgjR47QrFmzHHOVnrwQQgjj9Qq3tb148SKnTp2iRo0aPHv2jCNHjrBjxw7mzJmjMRowcOBAdu/ezYgRI+jXrx9RUVEsXboUHx8fZRgeYPjw4QQEBODk5ESjRo04fPgwJ06cYMWKFUqMg4MDvXr1Ys6cOZibm+Po6MiaNWuAjKmGnEiRF0IIYbxe4QtqLCwsOHToEMuWLSM9PR03NzdWrVpFkyZNNOIqVKjAunXrCAoKYtCgQdja2jJgwAD8/Pw04jp06MDTp09Zvnw5ISEhODk5MXfuXJo3b64RN378eKysrJg/fz7x8fG4u7uzdu1aHBwccsxZdrwTogCTHe9EYZFXO949uxqWc5AORao1zznIiElPXgghhPGSV83qJAvvhBBCiEJKevJCCCGMl7xPXicp8kIIIYyXDNfrJEVeCCGE8ZKevE4yJy+EEEIUUtKTF0IIYbTS0w17C11hJ0VeCCGE8ZI5eZ2kyAshhDBeMievkxR5IYQQxkt68jrJwjshhBCikJKevBBCCOOVJgvvdJEiL4QQwnjJcL1OUuSFEEIYL1l4p5MUeSGEEMZLevI6ycI7IYQQopCSnrwQQgjjJcP1OkmRF0IIYbykyOskRV4IIYTRkr3rdZM5eSGEEKKQkp68EEII4yXD9TpJkRdCCGG85BE6naTICyGEMF7Sk9dJirwQQgjjJT15nWThnRBCCFFISZEXQghhvNLSDPu8pEOHDtGjRw/q1KlD48aN8ff358aNG1pxO3fupH379ri7u9OpUyf27dunFZOcnMzcuXNp0qQJHh4e9O3blytXrmjFPXjwgBEjRlC3bl3q1avH6NGjiYmJ0StfKfJCCCGMV3qaYZ+XcPLkSfz8/HBxcWHx4sVMnDiRqKgoBgwYQEJCghJ34MABxo0bR9u2bVm1ahUNGzZk5MiRhIWFaVxvxowZbNy4keHDh7N06VIsLCzw9fUlOjpaiUlJSWHgwIFcu3aNmTNnMn36dM6dO8fQoUNJT0/PMWeZkxdCCGG8XuHCuz179uDo6MjMmTMxMTEBoFy5crz33nv89ttvNG/eHIAFCxbQvn17Ro0aBYCXlxdRUVEsWrRIiYmOjmbLli0EBgbSs2dPADw8PGjdujWhoaGMHTsWgIMHD3L16lX27NlD5cqVAShdujS9e/cmPDxcuV52pCcvhBBC6CElJYXixYsrBR7AxsZGI+b27dtERUXRqVMnjfbOnTtz6dIlZZj9+PHjpKam0rFjRyXG2tqali1bEh4errSFhYVRpUoVpcADeHp6Uq5cOa2RgaxIkRdCCGG8XuGcfNeuXYmKimL9+vWo1Wru3LnDzJkzqVSpEg0bNgQgKioKgEqVKmmc6+rqqnE8MjKSkiVLUqJECa24GzdukPa/3CIjI5VzX4zLvJYuMlwvhBDCeBn4CJ1arUatVmu1q1QqVCqVRpuXlxeLFi1i9OjRTJ8+HYAqVaqwdu1aLC0tAYiLi1POf56tra3GcbVarTUKkBmXnJxMYmIi1tbW2capVCoiIyNzvD8p8kIIIYyXgXPyoaGhLF68WKvdz88Pf39/jbazZ88ybtw4evToQatWrYiNjWXp0qUMGTKETZs2UbRoUYNyyQtS5IUQQhgvA3vyPj4+dO3aVav9xZ44wPTp02nQoAETJkxQ2mrXrk2LFi34/vvvef/995Ueu1qtplSpUkpcZg8+87hKpSI+Pl7rZ8TFxWFhYYGVlZXOOLVarVxLFynyQgghXltZDctnJzIyklatWmm0lSlThhIlSnDr1i0AXFxcgIy59+fn5TOH1jOPV6pUiYcPHxIbG4udnZ1GnLOzM6ampkpcVs/OR0RE0KJFixxzloV3QgghjNcrXHjn6OjI5cuXNdru3r3Lo0ePKFeuHAAVKlTAxcVFa/ObPXv24O7ujr29PQBNmjTB1NSU/fv3KzGPHz/myJEjNGvWTGlr3rw5165d05h/P3/+PHfv3s3x8TmQnrwQQghj9gr3ru/Tpw/Tpk1j2rRptG7dmtjYWJYtW8Ybb7xBhw4dlLjhw4cTEBCAk5MTjRo14vDhw5w4cYIVK1YoMQ4ODvTq1Ys5c+Zgbm6Oo6Mja9asATKmEDK1a9eOqlWrMnz4cEaOHElqaiqzZs2iTp06Gn8MZEeKvBBCCOP1CjfD6dOnDxYWFmzatIkdO3ZQvHhxPDw8mD9/vsajcB06dODp06csX76ckJAQnJycmDt3rlbPe/z48VhZWTF//nzi4+Nxd3dn7dq1ODg4KDHm5uasXr2aL7/8kjFjxmBiYkKLFi0IDAzUeF4/Oybp+uyLZ4SeXTma3ykIYTAnryH5nYIQuSI67mqeXPfJN1MNOr9Yz8m5lEnBJHPyQgghRCElw/VCCCGMV+EcjM41UuSFEEIYr1c4J2+MpMgLIYQwXlLkdZI5eSGEEKKQkp68EEII4/UKn5M3RlLkhRBCGC8ZrtdJirwQQgjjJavrdZIiL4QQwnhJT14nWXgnhBBCFFLSkxdCCGG8pCevkxR5IYQQxktW1+skRV4IIYTRSk+ThXe6SJEXQghhvGS4XidZeCeEEEIUUtKTF0IIYbxkTl4nKfJCCCGMl8zJ6yRFXgghhPGSOXmdpMi/hs5diWD5lr1cvXGHZ8+ScHIsTe+OLejapjEASzfvZvnWvVmea2lhzq/bFivfP1InEBy6g7AzF0l8+ozKFcsx7ANvGtdxU2IexMSxae8RTp6/wu37DzA3N6NyxXIM7tWZem6V8/ZmRaFV1tEB/xEf41GnJjVqVsXKqhj13Ftz+9ZdJcajTk36+fbEq1E9ypUvS8zDR/xy8je+mj6fWzfvalzPxMQE/4CP6ef7PqUdShJ5/U/mzlrK3l0HNeKKFSuK34iP6dqjE47lyhDz8BEnjv3CrKBFGj9biIJAivxr5tqNOwz6fAG1qrzJF0P7ULSIJT/+fI7PF68nKTmF9zs0p1vbJjT2dNM478nTJIZOXUiL+rWUtqTkZAZOCiZWnUCATzfesFPx3aET+E9fwoovPqW+e1UA/i/yJgeO/0aXVg2pVfVNklNS2bo/jI8mzmPhhCE0f+6aQujrTZeKvNO1PRfOX+aXk7/RsnUTrZgu3TtStZorq1es548rEZQt60DA2CH88NN2Wjfpwr27fymxn038lCH+HzJj2nwunr9Ml+4dWR06n749B3P4x3Albt6i6bTv1JrZMxZx4dxlypUvy5jx/ny7ay0tG3ch8XHiK7l/8T/Sk9dJivxrZv+xX0lNS2NR4FCsihUFoGHtGly7eYfdP53i/Q7NKVOyBGVKltA4b/fRU6SkpvFOq4ZK28ETZ7l+8y4h0wKUgt7E040eI6YT/PUONs0eD0Cd6q7sXjoFczMz5dxGdWrQ1X8qa787KEVe/CcnT5yhZuWMwt6nf48si/zi4FU8fPhIo+30L2c5c/EQfX3eY1bQIgBKlrRniP+HLApexbJFawA4cewX3nRxYuIXo5QiX6xYUd7p2p4lC0JYunCNcs0Hf//Dlh2recvLk58OH8+T+xXZkBfU6CSP0L1mklNSMDczo4ilpUa7tVUx0nQsYNl19BRv2KloVKeG0nbxWhRFLS2UAg8ZQ54Na1fn9+s3if7fL1eVtZVGgQcwNzOj2pvl+fthbG7clngNpevxy/3FAg9w5/Y9Hv4TQ1lHB6WtResmFCliybdbd2nEfrt1NzVqVsWpYjkATM3MMDc3Jz4+QSNOHRefcdzE5KXvQxgoLc2wTyEnRf418+7/euJfrd7K3zGxqBMS+fbgMU5fvEq/d1pnec5fD2I48/sfdGr2lkaxNjU1xdzcTCve0iJjgCji1r1s80hOTuHCH1G4VChryO0I8dIqV3GhVOmSXPsjSmmrVt2Vp0+f8WfUTY3YP65cB6BKVVcAHic85pvNOxn4ST8aN22AVXErqlZzZfK0Mfx+8QrHwk69uhsRGdLSDfsUcjJc/5qpXLEca6aPZMRXy9m6PwwAc3MzJg7uQ4em9bM8Z0/YadLS0nmnlZdGu7OjAwmJT4m6fV+jWF/4408A4uKzn5tcumUP0Q9jmRHwoaG3JITezMzMmBU8hX8ePGTT+m+VdrsSdqjj1Frxj2Lj/nfcVmn7dOgEvpwVyI49oUrbb2fO07PLhyQnJ+dh9kK8vHwr8tOnT3+p+IkTJ+ZRJq+Xm/eiGTlzBa4VHJk0+AOKWFry0+kLTF++kSKW5nRq3kDrnN0/naKaSwWqOJfXaO/Y7C2WbdnDxIXr+GJYf0rZ2/LtD8c4ezmj92NqmvXQ5d6w06zZ8QODenakrqyuF6/QjDmTqN+gNn16DiYuVruo62P8pBH06PkOnwfO5PzZS5QrX5bRnw1j0/ZVdO3Yj8TEJ7mctdBJNsPRKd+K/JEjRzS+j4+PJz4+HnNzc+zs7IiNjSUlJQUbGxtUKpUU+VyycMP3mJuZsWjiMCz+N9Tu5VGN2PgEZq7+hg5N62Nq+u8szqVrf/Lnnb8Y+9F7WtdSWVsxb9wnTFwYSo8R0wCoUKYUQ3p1ZvGmXZR8rveT6afTF5m0KJSubRoxrLd3Ht2lENomfjGSfr498R/8GWFHTmgci42NQ2Wr0jqnhF3Gf8OxjzJ69FWruTJ85CAC/ALZtH67Enf214ucOvcDffr3YNXy9Xl4F0LLKxxy79evH6dPn87y2KhRoxg0aBAAFy9eZMaMGVy+fBlbW1vee+89hg0bhtkLa5N27tzJ8uXLuXv3Lk5OTgwbNoyOHTtqxCQnJ7Nw4UK+++474uPjcXd3JzAwkOrVq+uVc4Eo8r/++itjx44lKCiI1q1bY2pqSlpaGocOHeKrr77iq6++yq80C53rN+9S9c3ySoHPVLOyM/vCzxATF69RnHcdPYW5uRkdm72V5fXqulVm3/Jp3Lr/N2lp6VR0LM26nT9S1NKCGpWcNGJPXbjK6Nkrad2gNpOH9Mn9mxMiGyNGf4J/wCDGj56mtbgO4I8rERQtWgRnFyduRN1S2qtUy5iLv/ZHBADV3aoAcP7sJY3z/4y6SWxsHJWrVsqrWxDZSH+Fi+c+//xzEhI0F11+//33bNq0iWbNmgFw+/ZtfH19eeutt1ixYgVRUVHMmjWLpKQkRo8erZx34MABxo0bx6BBg2jcuDGHDh1i5MiRFC9enObNmytxM2bMYOfOnXz22WeUK1eO1atX4+vry65du3BwcCAnBWJOPigoiCFDhtC2bVulzdTUlHbt2hEbG0tQUBDfffddPmZYeJS0U3H1zzskJ6dgYfHvv/5L125QxNICW+viSltycgoHjv9KE0837G1tsr2miYkJFf+3UjnxyVO2HzxO5xZeWBUtosRcuBrFpzOW0aBWNYICPtQYLRAiLw38pB/jJwUQNDWYNas2Zhlz9NAxkpKS6P6eN3NnLlHae7zvzZXL15SNc/6O/geAOnVr8X+XrylxLpWcsbOz5f696Dy8E5GlV9iTd3V11WqbPn06VapUoVq1agCsXr0alUrFwoULsbS0pGHDhsTHx7NkyRIGDhyInZ0dAAsWLKB9+/aMGjUKAC8vL6Kioli0aJFS5KOjo9myZQuBgYH07NkTAA8PD1q3bk1oaChjx47NMecCUeQjIiIoXbp0lsccHByIjIx8xRkVXr06tWD0rFX4f7mU9zs0y5iTP3OB/cfO0O+d1hqFP+zXS8TFP+adlg2zvd6C9d9RvZITJWysufXXA9Z99yPm5mZ82q+LEvPnnb8YNn0xJWyK49ulLf8XqbmC2aOqS+7fqHgtdH73bQBq1c7YvKlV26Y8/OcRD/+J4eSJM3Tp3pFpX43n8I/hHA87Rd16Hsq58fEJXPsj43fLP//EsGLJOoaPHERCwmMuXfg/3u3WgSbNvOjfa6hyzqmff+X3i1f4Yvo4bO1UymY4AWMy5vi/2bzzFd69yG83btzg0qVLGj308PBw2rRpg+Vzjyl37tyZ4OBgTp06Rfv27bl9+zZRUVEEBARoXK9z586MHz+emJgY7O3tOX78OKmpqRpD+NbW1rRs2ZLw8HDjKfIVKlRg06ZNNG3aVKOHl5aWxsaNG6lQoUI+Zle4tGtUlyWTirB2xw98sWQDz5KSqVCmFBMG9eK9t5tpxO46ehJbm+I0r+ee7fUexsYzK2QbMXHx2Nva0LpBbYb29sbW5t8RgYt/RKFOSESdkMhHk4K1rnFx5/Lcu0HxWgn5eoHG97PmfQHAiWOn6da5Py1bZ/xOad22Ga3bav73nRmTKWjqfB4nJPLx4H6UdihF5PU/+dg3gB9/+EmJSUtLo8c7A/h01Cf08+3J2AkZ29r+evocM79cxN079/PsXkU28nHh3a5duzA1NcXbO2N9UWJiIvfu3aNSJc1pm/Lly1OsWDGiojIe28z8+mJc5khBVFQU9vb2REZGUrJkSUqUKKEVt2fPHtLS0nIcFS0QRX7MmDH4+fnRtm1bWrduzRtvvMHDhw85fPgw0dHRLF68OOeLCL01rVuTpnVr5hi3cMLQHGOm+vfPMebd1o14t3UjvXIT4mU42FbTefzToeP5dOh4va6VlpZG8JzlBM/R/Ufno0exfDFxJl9MnKl3niIPGThcr1arUau1n7RQqVSoVNqLMZ+3e/du6tevT5kyZYCMBeSZ52Z1vbi4jAWcmV9fjLO1tdU4rlarsbHRniq1tbUlOTmZxMRErK2tdeZYIIp8ixYt2L59OytWrODw4cM8ePCAUqVK4eHhwaBBg5S5DiGEEEKDgQvvQkNDs+xI+vn54e/vn+1558+f59atW3zyyScG/fy8ViCKPEDVqlWZN29efqchhBDiNeLj40PXrl212nPqxe/atYsiRYrQvn17pS2z153VyIBarVZ66plf1Wo1pUqVUmIye/CZx1UqlTI68Ly4uDgsLCywsrLSmSMUoCIvhBBCvDQDh+v1GZZ/UUpKCvv27aNly5Yaw+VWVlY4OjpqLRa/e/cuT548wcUlY5Fx5teoqCiNefnM8zKPV6pUiYcPHxIbG6usys+Mc3Z21usppQJT5P/44w++/fZbbty4wbNnz7SOf/311/mQlRBCiAItHxbeHT9+nEePHvHOO+9oHWvWrBmHDx9m7Nixygr7vXv3Ko/TQcZicxcXF/bt26fx6PiePXtwd3fH3t4egCZNmmBqasr+/fvp3bs3AI8fP+bIkSN0795dr1wLRJH/7bff8PHxoUqVKly5cgUPDw8eP35MREQEZcuWpUqVKvmdohBCiIIoH14ys2vXLuzs7JQNcJ43cOBAdu/ezYgRI+jXrx9RUVEsXboUHx8fZRgeYPjw4QQEBODk5ESjRo04fPgwJ06cYMWKFUqMg4MDvXr1Ys6cOZibm+Po6MiaNRmvOPbx8dEr1wJR5OfNm0eXLl2YMmUKbm5uTJo0CTc3N65evcrQoUPp0aNHfqcohBCiAHqVO97Bvz3pLl26YGFhoXW8QoUKrFu3jqCgIAYNGoStrS0DBgzAz89PI65Dhw48ffqU5cuXExISgpOTE3PnztXY7Q5g/PjxWFlZMX/+fGVb27Vr1+q12x2ASbo+L2XOY/Xr1yc4OJjGjRtTvXp1Nm7cSN26dYGMvX1DQkLYvXv3S13z2ZWjeZGqEK+Uk9eQ/E5BiFwRHXc1T66bMF6/YevsWM/YnnOQESsQe4tmvJfcHBMTE0qWLMm9e/++h7xkyZLcvn07H7MTQghRYMn75HUqEEXe1dWVW7cyXgpRu3Zt1qxZwx9//EFUVBQrVqzAyckphysIIYR4LUmR16lAzMm///77Su89ICCADz/8kC5dupCeno6VlRWLFi3K5wyFEEIUSPI+eZ0KRJF//jGESpUqsW/fPs6fP8/Tp0+pXbs2b7zxRj5mJ4QQosB6DXrjhigQRR4gJiaG0NBQLly4oLGtbZ06dfI7NSGEEMIoFYg5+fPnz9OuXTu+/vprihUrhqenJ8WKFePrr7+mbdu2nD9/Pr9TFEIIUQClp6Ub9CnsCkRPfurUqbi6urJy5UqN7QXj4uL4+OOPmTZtGtu3F+7HHIQQQvwHr0GhNkSB6MlHREQwaNCgLF+798knn3D9+vV8ykwIIUSBlpZm2KeQKxBFvmLFilm+aQcy3s8rj9AJIYQQL69AFPlx48axaNEiTp8+rdH+yy+/sHjxYsaNG5dPmQkhhCjQ5Dl5nfJtTt7b21vj+/j4eHx8fLCxsaFEiRI8evSI+Ph4VCoVs2bNomnTpvmUqRBCiALrNSjUhsi3Iu/m5oaJiUl+/XghhBCFQAF4/UqBlm9F/quvvsqvHy2EEKKwkJ68TgViTl4IIYQQua9APCcvhBBC/CfSk9dJirwQQgij9TrsWmcIKfJCCCGMlxR5naTICyGEMF6Ff9M6g8jCOyGEEKKQkp68EEIIoyVz8rpJkRdCCGG8pMjrJEVeCCGE8ZI5eZ1kTl4IIYQopKQnL4QQwmjJnLxuUuSFEEIYLxmu10mG64UQQhit9LR0gz7/xc6dO+nWrRu1atWiQYMGDBgwgJiYGOV4WFgYXbt2xd3dnTZt2rB+/fosrxMSEkKrVq2oVasW3bp14+TJk1oxCQkJTJ48mQYNGlCnTh0GDx7MnTt39M5VirwQQgjjlWbg5yUtW7aMKVOm0LZtW1atWsWXX36Jq6srycnJAJw7d46hQ4dSvXp1Vq1aRbdu3QgKCmLz5s0a1wkJCSE4OJg+ffqwYsUKnJ2dGTRoEFevXtWIGzVqFEeOHGHSpEkEBwfz999/4+vry5MnT/TK1yS9kL6M99mVo/mdghAGc/Iakt8pCJErouOu5hz0H8S829yg8+2/D9M7NioqCm9vbxYvXkzLli2zjBk4cCBxcXFs27ZNaZs0aRJHjx4lPDwcU1NTkpKSaNSoET179mTs2LEApKam4u3tTeXKlVmwYAEAFy5coGfPnqxcuZLmzTPu8969e7Rt25YJEybQp0+fHHOWnrwQQgijlZ5m2Odl7NixA0dHx2wLfFJSEqdOnaJjx44a7Z07d+bBgwdcvnwZgLNnzxIfH0+nTp2UGDMzMzp06EB4eDiZfe+wsDBsbGxo2rSpEufo6Iinpyfh4eF65SxFXgghhPF6hcP1Fy5coGrVqixdupTGjRvj5uZGjx49OH36NAC3bt0iOTmZSpUqaZxXuXJlIGMkACAyMhJAK87V1ZXExESio6OVOBcXF0xNTbXiMq+VE1ldL4QQwmi9bG/8RWq1GrVardWuUqlQqVQabQ8ePOD333/n6tWrBAYGYm1tzZo1axg4cCD79u0jLi5OOffFawHKcbVajaWlJUWLFtWIs7W1BSA2NpYyZcqgVquxsbHJMrfMa+Uk2yLfv39/vS7wPBMTE7VH00EAACAASURBVEJDQ1/6PCGEEOI/MbDIh4aGsnjxYq12Pz8//P39NdrS09NJTExk06ZNVK9eHYD69evTunVrQkJC6Ny5s2HJ5IFsi/x/WY9XSNfwCSGEKKR8fHzo2rWrVvuLvfHMNjs7O6XAAxQrVgwPDw+uX7+u9MRfHBnI/D7zuEqlIikpiWfPnlGkSBElLrN3bmdnp8Tdv39fKw+1Wq1cKyfZFvnsnusTQgghCgpDh+uzGpbPjqurK7du3cry2LNnz3BycsLCwoKoqCiaNWumHIuIiADAxcUF+HcuPjIykho1aihxkZGRFC9eHAcHByXu559/Jj09HRMTE43rZV4rJ7LwTgghhNF6lavrW7ZsSWxsrLJKHiAxMZHz58/j5uaGpaUlXl5e7N+/X+O8PXv2UKpUKdzc3ADw9PTExsaGffv2KTGpqans37+fpk2bKgW9efPmqNVqjh07psTdv3+fs2fPavwRoctLLbxLSkri+++/59SpU8TExDBmzBhq1KiBWq3myJEjeHl5UaZMmZe5pBBCCPGfGdqTfxlt2rShVq1aDB8+nICAAIoXL86aNWt4+vQpAwYMAGDYsGH07duXiRMn4u3tzdmzZ9m2bRuTJ09WVslbWloyZMgQgoODsbe3p0aNGmzbto1bt24xd+5c5ed5eHjQokULAgMD+eyzz7C2tmbBggWULVuWbt266ZWz3pvhPHr0CB8fH65du0bJkiV5+PAha9asoWHDhqSlpdG6dWs6duzImDFjXvafW56QzXBEYSCb4YjCIq82w4luadhmOA5H9d8MByAmJoZZs2Zx+PBhnj17hoeHB2PHjsXd3V2JCQsLY968eURGRlK6dGl8fX2zXMweEhLChg0b+Oeff6hcuTJjxoyhYcOGGjEJCQnMmjWLAwcOkJSURIMGDZg4cSIVKlTQK1+9i3xgYCA//PADK1euxNnZmUaNGrF27VoloRkzZvDzzz+ze/duvX5wXpMiLwoDKfKisMizIt+ihUHnO/z0U67kUVDpPSd/9OhR+vXrh6enp8YCgEwVK1bMchWgEEIIkVde5Zy8MdJ7Tj4hIYGyZctmezwpKYnU1NRcSUoIIYTQR3qadqdT/EvvnnzFihX5/fffsz1+/PhxZes+IYQQ4lWQnrxuehf5nj17smPHDnbt2qVsemNiYsKTJ0+YM2cOJ06coFevXnmWqBBCCCFejt7D9f369eP69euMHTuW4sWLAxAQEIBarSY1NZU+ffrovaRfCCGEyA3p6TJcr8tLPSc/depUunTpwv79+7l58yZpaWk4OTnRsWNH6tWrl1c5CiGEEFl6HYbcDfHSb6Hz9PTE09MzL3IRQgghXoosvNPtpYt8QkICv/zyC3fv3gWgfPnyvPXWW1hbW+d6ckIIIYT4716qyK9evZolS5bw9OlTjTfOFStWjKFDh/Lxxx/neoJCCCFEduTlp7rpXeTXrFnDnDlzeOutt+jTpw/Ozs4A/Pnnn2zcuJF58+ZhZmbGhx9+mFe5CiGEEBpkuF43vbe1bdmyJS4uLqxevVprx7v09HQ+/PBDbty4wdGjBWM7WdnWVhQGsq2tKCzyalvbG7XbGnS+8/kfcymTgknv5+QfPXpEq1atstzS1sTEhDZt2vDo0aNcTU4IIYTQJT3dsE9hp3eRr1GjhvLi+6xcv35deVeuEEIIIfKf3nPykydPZuDAgTg6OvLBBx8oG+I8fvyYjRs3cujQIUJCQvIsUSGEEOJFMievW7Zz8h07dtRqU6vVPHz4EFNTU9544w0AHj58SFpaGm+88Qa2trbs3bs3bzPWk8zJi8JA5uRFYZFXc/KRNd826PxKv/+QS5kUTNn25DOL+Ittb775pkZbxYoVcz8rIYQQQg+y451u2Rb59evXv8o8hBBCiJeWJnvX66T3wjshhBBCGJeX3tY2OTmZqKgo4uPjyWo6v379+rmSmBBCCJETeQudbnoX+fT0dIKDg9mwYQNPnjzJNu7KlSu5kpgQQgiRE1ldr5veRX7VqlWsXLmSnj17Uq9ePcaOHcvo0aNRqVRs2LABc3NzxowZk5e5CiGEEBpehw1tDKH3nPz27dtp164dU6dOpWnTpgC4ubnRs2dPvv32W1JTUzl9+nSeJSqEEEKIl6N3kb937x4NGzYEwMzMDICkpCQALC0teeedd9i5c2cepCiEEEJkLT3NxKBPYaf3cL2trS3Pnj0DwNraGgsLC+7fv68cL1KkiOxdL4QQ4pWSR+h007snX7lyZa5ezdixyNTUlFq1arF582b++usv7t27x9atW3FxccmzRIUQQogXpaebGPQp7PQu8t7e3kRERCi9+YCAAP78809atmxJ69atuXHjBgEBAXmWqBBCCPGiV/kWuh07dlC1alWtz9SpUzXiwsLC6Nq1K+7u7rRp0ybbzeVCQkJo1aoVtWrVolu3bpw8eVIrJiEhgcmTJ9OgQQPq1KnD4MGDuXPnjt456z1c361bN7p166Z8X69ePfbu3cuRI0cwMzOjSZMmODs76/2DhRBCCGO0evVqbGxslO9Lliyp/P9z584xdOhQ3n33XcaNG8fZs2cJCgrC3Nyc3r17K3EhISEEBwcTEBBAjRo12LZtG4MGDWLbtm1Uq1ZNiRs1ahSXL19m0qRJWFtbs3DhQnx9fdm9ezfFihXLMdeX3gzneRUqVMDHx8eQSwghhBD/WX7Mybu5uWFvb5/lsSVLllCjRg2CgoIA8PLy4v79+yxZsoT3338fU1NTkpKSWLZsGf379+ejjz4C4K233sLb25tly5axYMECAC5cuMBPP/3EypUrad68OQBVqlShbdu27Nixgz59+uSYq2xrK4QQwmgVpDn5pKQkTp06pfUW186dO/PgwQMuX74MwNmzZ4mPj6dTp05KjJmZGR06dCA8PFzZTTYsLAwbGxvlsXUAR0dHPD09CQ8P1yunbHvyrVq1wsTk5f4BmJiYcOjQoZc6RwghhPiv8mMzHG9vb2JiYihbtizdunVj8ODBmJubc+vWLZKTk6lUqZJGfOXKlQGIiorC3d2dyMhIAK04V1dXEhMTiY6OpkyZMkRGRuLi4oKpqalW3PHjx/XKNdsi/9Zbb710kRdCCCFeJUOH69VqNWq1WqtdpVKhUqk02kqVKoW/vz+1atXCzMyM8PBwli5dyp07d/jqq6+Ii4tTzn3xWoByXK1WY2lpSdGiRTXibG1tAYiNjaVMmTKo1WqNuf/nr5d5rZxkW+S/+uorvS5QUBX36JvfKQhhsCf3juV3CkIUaqGhoSxevFir3c/PD39/f422pk2bagydN27cGBsbGxYtWsTQoUPzPNf/wqCFd0IIIUR+MnRe3cfHh65du2q1v9gbz06HDh1YtGgRly9fVoblXxwZyPw+s6euUqlISkri2bNnFClSRInL7J3b2dkpcc9vOvf89TKvlRMp8kIIIYyWocP1WQ3L/1dOTk5YWFgQFRVFs2bNlPaIiAgAZcO4zLn4yMhIatSoocRFRkZSvHhxHBwclLiff/6Z9PR0jenziIgIvTefk9X1QgghjFa6gR9D7d27FxMTE2rWrImlpSVeXl7s379fI2bPnj2UKlUKNzc3ADw9PbGxsWHfvn1KTGpqKvv376dp06ZKQW/evDlqtZpjx/6dtrt//z5nz57V+CNCF+nJCyGEEHr46KOPaNCgAVWqVMHExIRjx46xadMmevToQYUKFQAYNmwYffv2ZeLEiXh7e3P27Fm2bdvG5MmTlVXylpaWDBkyhODgYOzt7ZXNcG7dusXcuXOVn+fh4UGLFi0IDAzks88+w9ramgULFiir+vVhkp5eON/Ga25ZLr9TEMJgsvBOFBYWJfPm3SY/l+1u0PmN7m/XO/bLL78kPDyc6OhoUlJScHZ2plu3bvj4+ChvZ4WM59vnzZtHZGQkpUuXxtfXl/79+2tdLyQkhA0bNvDPP/9QuXJlxowZo7ztNVNCQgKzZs3iwIEDJCUl0aBBAyZOnKj8UZETKfJCFGBS5EVhkVdF/kSZHgad3/ivb3Mpk4LppYfrb9y4wenTp3n48CHe3t6UL1+epKQk/vnnH0qWLImlpWVe5CmEEEJoScvvBAo4vYt8Wloan3/+Od9++62y0q927dqUL1+e5ORkvL29GTZsGB9++GFe5iuEEEIo0pFN23TRe3X98uXL2b59O59++ilbt27l+VH+4sWL065dOw4ePJgnSQohhBDi5eld5Hfs2EH37t0ZPHgwTk5OWserVq3KzZs3czU5IYQQQpe0dMM+hZ3ew/V//fUXtWrVyvZ4kSJFePz4ca4kJYQQQugjTYbrddK7yJcqVYq7d+9me/zy5cs4OjrmSlJCCCGEPmROXje9h+vbtWvH5s2buXHjhtKWuStPWFgYO3fupEOHDrmeoBBCCJGdNAM/hZ3ez8knJCTQr18/bty4gaenJz///DNeXl48fvyYS5cu4ebmxoYNG7RenZdf5Dl5URjIc/KisMir5+R/dHjfoPPbRm/NpUwKJr178tbW1mzZsoVPPvmEhw8fUqRIEX777TcSExPx8/Nj48aNBabACyGEeD2kY2LQp7CTHe+EKMCkJy8Ki7zqyR9w6GXQ+e2jt+RSJgWTvKBGCCGE0Xod5tUNoXeRHz9+fI4xJiYmBAUFGZSQEEIIIXKH3kX+l19+0WpLS0vjwYMHpKamYm9vT7FixXI1OSGEEEKX12Fe3RB6F/kjR45k2Z6cnMzWrVsJDQ1lzZo1uZaYEEIIkZM0qfE66b26PjsWFhb07duXxo0bM23atNzISQghhNBLGiYGfQo7g4t8pmrVqnHmzJncupwQQgiRo3QDP4VdrhX5n3/+WebkhRBCiAJE7zn5xYsXZ9keHx/PmTNn+L//+z8GDRqUa4kJIYQQOZFH6HQzuMjb2tpSoUIFpkyZQs+ePXMtMSGEECInaSaFf17dEHoX+atXr+ZlHkIIIcRLex3m1Q2h15z806dPWbx4McePH8/rfIQQQgi9yVvodNOryBctWpSVK1dy//79vM5HCCGEELlE7+H6atWqcfPmzbzMRQghhHgpshmObno/QhcQEMC2bdv46aef8jAdIYQQQn+yGY5uevfk16xZg62tLUOGDKFMmTKUL19e6/3xJiYmrFy5MteTFEIIIbIiC+9007snHxkZSUpKCmXLlsXExIS7d+8SGRmp8YmIiMjLXIUQQogC4/HjxzRr1oyqVaty6dIljWM7d+6kffv2uLu706lTJ/bt26d1fnJyMnPnzqVJkyZ4eHjQt29frly5ohX34MEDRowYQd26dalXrx6jR48mJiZGrxwNfkGNEEIIkV/yc05+8eLFpKamarUfOHCAcePGMWjQIBo3bsyhQ4cYOXIkxYsXp3nz5krcjBkz2LlzJ5999hnlypVj9erV+Pr6smvXLhwcHABISUlh4MCBJCcnM3PmTFJSUpg9ezZDhw5l8+bNmOSwT4DePfkzZ87o/MshJiZG9q4XQgjxSuXXI3TXrl1jy5YtDB8+XOvYggULaN++PaNGjcLLy4uJEyfSqFEjFi1apMRER0ezZcsWRo0aRc+ePWncuLFyPDQ0VIk7ePAgV69eZcGCBbRp04b27dsze/Zszp07R3h4eI556l3k+/fvz4kTJ7I9furUKfr376/v5YQQQgiD5dcLaqZOnUqfPn1wdnbWaL99+zZRUVF06tRJo71z585cunRJ6SwfP36c1NRUOnbsqMRYW1vTsmVLjeIdFhZGlSpVqFy5stLm6elJuXLlCAsLyzFPvYt8errufxxJSUmYmuba+26EEEKIHKWZGPb5L3bu3MnNmzcZMmSI1rGoqCgAKlWqpNHu6uqqcTwyMpKSJUtSokQJrbgbN26QlpamxGWe+2Jc5rV00Tknn5CQgFqtVr6PjY3l3r17WnFqtZo9e/YocwhCCCGEMVCr1Rp1LpNKpUKlUmm1x8fHM3v2bMaNG0fx4sW1jsfFxSnnP8/W1lbjuFqtxsbGRut8W1tbkpOTSUxMxNraOts4lUpFZGRkjvens8ivW7eOJUuWABmPxwUFBREUFJRlbHp6OqNGjcrxBwohhBC5xdCtaUNDQ7N8AZufnx/+/v5a7fPnz6dixYq88847Bv7kV0NnkW/cuDFWVlakp6cze/ZsOnXqhJubm0aMiYkJxYoVo2bNmtSsWTNPkxVCCCGeZ2iR9/HxoWvXrlrtWfXir1+/zpYtW1izZo3S+09MTFS+JiQkKD12tVpNqVKllHMze/CZx1UqFfHx8Vo/Iy4uDgsLC6ysrHTGqdVq5Vq66CzyderUoU6dOgA8efKEdu3aUaVKlRwvKoQQQrwK6QY+QpfdsHxWbt68SUpKSpaLzPv370+1atWUUYGoqCiNefnMoXUXFxcgY87+4cOHxMbGYmdnpxHn7OysrHGrVKlSls/OR0RE0KJFixxz1vs5eT8/P31DhRBCiFfiVb5JztPTk6+//lqj7cqVK8yYMYMpU6bg5uZGhQoVcHFxYd++fbRt21aJ27NnD+7u7tjb2wPQpEkTTE1N2b9/P7179wYyNtc5cuQI3bt3V85r3rw533//PZGRkcofDefPn+fu3bsaz9xnR+8iL4QQQrzO7O3tadCgQZbH3NzccHd3B2D48OEEBATg5OREo0aNOHz4MCdOnGDFihVKvIODA7169WLOnDmYm5vj6OjImjVrgIwphEzt2rWjatWqDB8+nJEjR5KamsqsWbOoU6cOzZo1yzFnKfJCCCGMVkF8J3yHDh14+vQpy5cvJyQkBCcnJ+bOnavV8x4/fjxWVlbMnz+f+Ph43N3dWbt2rcaTaubm5qxevZovv/ySMWPGYGJiQosWLQgMDMxxtzsAk/ScHoA3UuaW5fI7BSEM9uTesfxOQYhcYVHSJU+uu6hCX4PO97+9IZcyKZikJy+EEMJoyfvkdZMt6oQQQohCSnryQgghjFZBnJMvSKTICyGEMFpS5HWTIi+EEMJoFcqV47lIirwQQgijJQvvdJOFd0IIIUQhJT15IYQQRkvm5HWTIi+EEMJoyZy8blLkhRBCGK00KfM6yZy8EEIIUUhJT14IIYTRkjl53aTICyGEMFoyWK+bFHkhhBBGS3ryukmRF0IIYbRkMxzdZOGdEEIIUUhJT14IIYTRkkfodJMiL4QQwmhJiddNirwQQgijJQvvdJMiL4QQwmjJcL1usvBOCCGEKKSkJy+EEMJoST9eNynyQgghjJbMyesmRV4IIYTRkjl53WROXgghhCikpMgLIYQwWukGfl7GwYMH6d27Nw0aNMDd3Z02bdowc+ZM4uPjNeLCwsLo2rWrErN+/fosrxcSEkKrVq2oVasW3bp14+TJk1oxCQkJTJ48mQYNGlCnTh0GDx7MnTt39M5ZirwQQgijlWbg52XExcVRv359pk2bxurVq+nfvz/bt2/n008/VWLOnTvH0KFDqV69OqtWraJbt24EBQWxefNmjWuFhIQQHBxMnz59WLFiBc7OzgwaNIirV69qxI0aNYojR44wadIkgoOD+fvvv/H19eXJkyd65WySnp5eKCc0zC3L5XcKQhjsyb1j+Z2CELnCoqRLnlx3uPP7Bp2/8MZWg87funUrkydPJjw8HAcHBwYOHEhcXBzbtm1TYiZNmsTRo0cJDw/H1NSUpKQkGjVqRM+ePRk7diwAqampeHt7U7lyZRYsWADAhQsX6NmzJytXrqR58+YA3Lt3j7Zt2zJhwgT69OmTY37SkxdCCGG0XmVPPislSpQAIDk5maSkJE6dOkXHjh01Yjp37syDBw+4fPkyAGfPniU+Pp5OnTopMWZmZnTo0IHw8HAy+95hYWHY2NjQtGlTJc7R0RFPT0/Cw8P1yk+KvODwj9tISbqb5Wfv7g1KnJ2dLSuWz+ave5eIe3SdH/ZvoWbNalles1o1V7ZsXsFf9y4RHxfB5d/D8ff76FXdkngNnP7tAv2GjKJuy3dp1P49Pps6m39iHmnEnPr1HOOmzKL9ewOo2/Jd2r83gKmzF/HwUazW9e7c+4uAwOk0fLsH9Vt3YYDfOH6/ck1nDvsO/UTNxh1o3aVvrt6bKNhSU1N59uwZv//+O0uWLKFVq1aUL1+eW7dukZycTKVKlTTiK1euDEBUVBQAkZGRAFpxrq6uJCYmEh0drcS5uLhgamqqFZd5rZzII3QCv+ETUNnYaLR5edVl7pwv2L3nR6Xt++/WUbFiBT4NmEjsozjGjfXj0MFt1K3fjrt37ytxdT1r8ePBbwgLP8mgwaNRx8Xj6vom1tbFX9k9icLtt/O/MyggkEYN6hL8ZSCx6ngWrfyagcPH882ahVhaWgLwzc59JD55yie+vSnvWIabt++xNGQDP58+y47QpVhZFQMgNk5N/yGjKW5VjMlj/ClWtAihW77jQ//P2Lx6PpWcnbRyUMcnMHPBSkq+UeKV3rvQZOgjdGq1GrVardWuUqlQqVRZntOgQQNlsV3Tpk2ZO3cukDFnn3nui9d6/rharcbS0pKiRYtqxNna2gIQGxtLmTJlUKvV2LzwuznzepnXyokUecGVK9e12j766AOePXvG1m++B8Dbux2NG79Fm7bv8VPYzwCcPPUbEddOMnrUEAJGTgbAxMSEtWsXcOTocXq8N1C5XuY5QuSGZWs3UrZMaRbOmIy5uRkALhUr0Gvgp+zYc5Be3ToDMHHUMOxL2Cnn1a9TC2encvgOG8uBI+F06/w2AFu/28vDR49Yt2QWTuUdAXirbm3avzeApSEbmDttglYO85aGUNX1TUq9Yc+pX8/l9S2LbBi6qCw0NJTFixdrtfv5+eHv75/lOevXr+fJkydcv36dZcuWMXjwYNauXWtgJnlDirzQUqxYUXp078yevYd49L9hTe/OGb3154u1Wh3Pnr2HeMf7baXIt2jeiBrVqzB06Lh8yV28Hi5cvor3262UAg9Qs3oV7GxVHAr7WSnyzxf45+MA/n7wUON6TuXLKQUewKpYUep6uBF24jQpKakaP+vsxcvs+eEoO75eyop1mqumxatlaE/ex8eHrl27arVn14sHqF69OgCenp64ubnRvXt3fvzxR1xdXQG0RgYyv8/sqatUKpKSknj27BlFihRR4jJ753Z2dkrc/fv3eZFarVaulZN8mZOPjY19qY94tbp06YBKZcP69f+uDnWrUZXLl//Qiv2///uDihXLU7y4FQCNG9cHoGjRIpw4tpsnj29w784FgudN1RqaEuK/MjM1xcLCQqvd0sKCiD9v6Dz313OXAHBxrvDC9bT7PJYWFjx99ozbz01HJaekMGXmQnw/6K7xR4HIH4YuvFOpVJQvX17ro6vIP6969eqYmppy69YtnJycsLCw0Jovj4iIAMDFJeMJg8y5+My5+UyRkZEUL14cBwcHJe7PP//kxYfgIiIilGvlJF968l5eXpiYmOgdf+XKlTzMRryoX58eREc/YP+BI0pbCXs7bty8rRUbE5PxR1iJEnY8fpxI2bJlANi0cRlLl61jQmAQdevW4ovPx1ChgqPGEL4Q/5WzU3kuXtZ8nvjeX9E8eBij0eN+0ePHicxcsAIX5wq0atpI43onz5wjNk6NnW3GL/e0tDQu/W/hXdxzm52s2bCNpORkPu5n2KNbonA4d+4caWlplC9fHktLS7y8vNi/fz++vr5KzJ49eyhVqhRubm5AxgiAjY0N+/bto0aNGkDGYr79+/fTtGlTpT42b96cJUuWcOzYMZo1awbA/fv3OXv2LBMmaE8hZSVfinxQUJByE0lJSSxbtgw7Ozvatm1LyZIlefDgAT/++COxsbEMGzYsP1J8bZUt60Dr1k1ZtCiE1NTUlz7f1DTj3+vGTTv4YsocAMLCT2JmZsaMoECqVXPl6tWIXM1ZvH76vvcun02dzcKVofR5713i1PFMmbkQU1MTTE2yHqBMSUllzBcziX7wkPXL52r8MdCzS0c2fvs946fNYfyIwRQrWpSVoVu4e/8vAEz/9/vq1p17rAzdwoIZkyhSxDLvb1TkKP0V7l3/0Ucf4eXlReXKlSlSpAhXrlwhJCSEqlWr0qZNGwCGDRtG3759mThxIt7e3pw9e5Zt27YxefJkZZW8paUlQ4YMITg4GHt7e2rUqMG2bdu4deuWsogPwMPDgxYtWhAYGMhnn32GtbU1CxYsoGzZsnTr1k2vnPOlyD+f3PTp06lduzbz58/XiPHz8+PTTz/ljz+0h4hF3unzQTfMzMz4esM2jfbYR7GUsNOeA7K3z5g7ypy7j/nfI0yHD2tu4vLjoTBmBAVSu3ZNKfLCYJ3fbsWfN++wbvN2VoZuwcTEhPatm9HUqz4Rf97Uik9LSyNw+hxO/XqOpbOnUNX1TY3jFcqVZebksUyft5SO72c86lmjqiv9enZl3ebtlHrDHoAZwct4q64HtdyqoY5PADKG79PTM1bbW1paUPS5OVaR917lW+jc3d3ZtWuXsq1s+fLl6dWrFwMGDFCe6KhTpw5Lly5l3rx57Ny5k9KlSzN+/Hh69+6tca2PPsr472z9+vX8888/VK5cmZUrV1KtmuZjyXPnzmXWrFlMmTKFpKQkGjRowIIFCyhWrJheOef7jndeXl7Mnj1b42H/TMeOHWP06NH88ssvL31d2fHuv7lw/gjJySnUq99Oo33Vyrm0bdMcZ5d6Gu0hq4Np0bwRlSo3AOCDD7rx9bpFdOnqy569/z5+V7u2G7+ePsgHfYfwzTe78v5GCgnZ8U63xCdPuXPvPvYl7ChpXwLvDwZRs3oVZkwarRH3xcwFfLf3IPOmB9K6WaNsrpYxZHrj9l0szM1xKu/I1NmLCD95hkM7vgagXXcf7v31d7bn933vXT4bMTh3bq6Qyasd7wY4dzfo/LU3tudSJgVTvq+uT05O5tatW1keu3nzJikpKa84o9dXXc9auNWoyqjRX2gd273nIAN8e9GsqRfhx04BYGNjTedObdm82z3A8QAAHtJJREFU5Tsl7sCBozx9+pS2bZtrFPm327UE4LffLubtTYjXilWxolSplNErP37qV/68eZup40doxMxetIrtu3/gy4mjdBZ4yNh1LPOZ+L8fPOTA4XAGfNDj32tN+YxnScka54Rs+Ib/++M6c6cFUqZ0ydy4LSFyTb4X+Xbt2jF37lyKFCnC22+/jY2NDfHx8Rw4cIB58+bx9ttv53eKr42+fXuQnJzMps07tI7t3n2Qkyd/JXTdIsaNn6ZshmNiAnPmLlPiYmIeMXPWYgInjCA+PoGjR09Qt24tJgaOIPTrb4iMvPEK70gUVleuRXDs5K/UqJrxyNLZi5dZu+lbPuzTgzruNZS4kA3fELplB107t6NieUcu/P7vIt4SdrbK6vjklBTmLQmhXh13rItbERF1k9Xrv8H1zYr49v53etGjZnWtXL7f9yOWFha85Vkrr25X6PAqh+uNUb4X+YkTJ/L06VMmTZrEpEmTMDc3V3rvb7/9NhMnTsznDF8P5ubm9Hq/Cz8c/IkHzz0/nCk9PZ13uvgwa+YkFi8MomjRopw69Rtt2vXkzp17GrHTpgcTH/+YwZ/0Z2TAJ9y//zdz5y1n+pfzta4rxH9hYW7BsVNnWLvpW5KSknFxrsDkMf507aQ5zXTs1K8AfLfnIN/tOahx7N0Obfhy4igATDDh5p177P3xJ+ITEnAoVZKundvxcf/3s3xUTxQcaYXzHWu5Jt/n5DNFRUVx4cIFHjx4QOnSpXF3d9fa1/dlyJy8KAxkTl4UFnk1J9+3on6rzLOz4ab2yGVhku89+UwuLi56P9wvhBBCgOE73hV2BaLIP3r0iI0bN/Lbb78RFxeHra0t9erV44MPPlBe4yeEEEKIl5Pvr5q9efMm3t7eLF++nNTUVJydnUlNTWX58uW888473Lyp/cyrEEIIARmb4Rjyv8Iu33vyM2bMwNbWlu3btyv79QJER0czcOBAvvrqK5YtW6bjCkIIIV5Xsrpet3zvyZ85c4bhw4drFHgABwcHhg0bxunTp/MpMyGEEAVdGukGfQq7fO/Jp6WlKfv5vsjMzEzr7TtCCCFEptdhyN0Q+d6Tr1u3LkuXLtV6pWxcXBz/396dx9Wc738Af502DC2OSvKLmDqpFDJU100UY6QsGVxq8LiWyXrHuMhIlpnJY9xRE9kyXdfYbw89xlruiMJYBllmXFxlSQta1BHGafn8/vDoO50pxYSzeD09zuPhfL7v7+e8T47e5/P5fJe1a9eie/fuGsqMiIhIt2l8JD9v3jyEhISgb9++8PLygpWVFQoLC3Hq1CkYGxvjq6++0nSKRESkpbgmXz+Nj+QdHR2xZ88ejBw5EgUFBTh16hQKCgowcuRI7N69G46OjppOkYiItJQQolEPfafxkTwA2NjYYP78+ZpOg4iIdMzbcPBcY2hFkQeAnJwcZGRkoLS0FBYWFvDw8EDbtrw0LRER0R+l8SJfWVmJRYsWISkpCVVVv62uGBgYYPjw4Vi8eDEMDQ01mCEREWkrrsnXT+NFfuXKldi9ezc+/fRTBAQEwNLSEoWFhThw4ABiY2PRqlUrfPLJJw13REREbx2eQlc/jRf5PXv2YObMmZg4caLUZmtri4kTJ6Kqqgrbtm1jkSciojpxTb5+Gi/yhYWFcHFxqXObq6sriopq39uciIgIwFtxhHxjaPwUOjs7Oxw+fLjObUeOHIGdnd0bzoiIiEg/aHwkP27cOCxatAgPHjzAwIEDYWlpiaKiIiQnJ+PAgQNYunSpplMkIiItxQPv6qfxIj9q1CioVCqsWbMGBw4ckNrlcjkiIiIwYsQIDWZHRETajAfe1U8mtGRBo6qqCjdu3JDOk+/QocNzb1zzIoxMeI496b4necc0nQLRK2Fs2fG19NvPbkCj9j905+ArykQ7aXwkv3Hjxjrbjx49CplMBlNTUzg7Oz/34DwiInp7ack4VWtpvMh/9dVXkMlkdf5DVbfLZDL06NEDq1evhqmpqQayJCIi0j0aP7p+//79aN++PebPn4+0tDRcunQJaWlpCA8PR7t27bBlyxZ88803uHbtGv7xj39oOl0iItIiVRCNeryM5ORkTJ06Fb6+vujatSuCgoKwbds2tau1AkB6ejqGDRsGNzc39OvXD5s3b66zv4SEBPj5+cHd3R3BwcE4efJkrZiysjJERkbC09MT3bp1Q1hYGHJycl44Z40X+cWLF+Mvf/kLxo0bBxsbG5iYmMDGxgbjx4/H6NGjER0djQEDBiAsLOy5p9oREdHbSTTyz8vYuHEjTExMMHfuXKxbtw79+vXDl19+qTYAPX/+PKZOnQpnZ2ds2LABwcHBiIqKwvbt29X6SkhIQExMDEJCQrB+/XrY29tj8uTJuHr1qlrc7NmzcfjwYSxcuBAxMTG4f/8+xo8fjydPnrxQzhqfrr906RLCwsLq3Obg4ICYmBgAgLOzM0pKSt5kakREpOWq3uCa/Lp16yCXy6XnXl5eePz4MbZu3YpZs2bBxMQEq1evhouLC6KioqSY/Px8rF69GqNGjYKBgQFUKhXWrl2LsWPHYsKECQCAnj17IigoCGvXrkVsbCwA4OLFi0hLS0N8fDx8fX0BAAqFAv3790dSUhJCQkIazFnjI3lLS0u1U+dq2r9/PywtLQE8m7IwNzd/k6kRERFJahb4as7Oznj69ClKSkqgUqlw6tQpBAQEqMUEBgaioKAAly9fBgBkZGTg4cOHGDRokBRjaGiIgQMH4ujRo9Ixaunp6TA1NYWPj48UZ2trCw8PDxw9evSFctb4SH7y5MlYtGgRcnJy4O/vD7lcjuLiYhw6dAg//fQTPv/8cwDA6dOn4ebmpuFsiYhIm2j62Ppz587BwsICrVq1ws2bN1FeXo53331XLcbR0REAcOPGDbi5uSErKwsAasU5ODjg8ePHuHfvHmxsbJCVlYWOHTvWOp3cwcEBx48ff6H8NF7kR40aBUtLS6xbtw7Lly9HRUUFjIyM4OzsjDVr1sDPzw8AMH36dBgZaTxdIiLSIo29QY1SqYRSqazVbmZmBjMzs3r3/fnnn5GUlIRp06bB0NAQpaWl0r6/7wuAtF2pVMLExARNmzZVi6uerS4pKYGNjQ2USmWdZ5SZmZlJfTVEK6qmv78//P39UVVVheLiYsjl8lrfXDhVT0REv9fYIr9p0ybExcXVap8+fTpmzJjx3P0KCgowc+ZMuLm5YdKkSY3K4XXSiiJfzcDAQFqDJyIiakhjL4Yzbtw4DBs2rFZ7faP4hw8fYtKkSWjatCnWrl0LY2NjAL8NRn8/M1D9vHq7mZkZVCoVnj59iiZNmkhx1aNzCwsLKS4/P7/W6yuVyhce+GpVkSciInqTXmRavqanT59iypQpKCoqwo4dO9CyZUtpW7t27WBsbIwbN26gd+/eUntmZiYAoGPHZ5f2rV6Lz8rKUruaa1ZWFpo3b47WrVtLcSdOnJAuClezv+q+GqLxo+uJiIj+qDd5MZyKigr87W9/w7Vr17Bhwwa0bat+jxQTExN4eXkhOTlZrX3fvn2wsrKCq6srAMDDwwOmpqZqZ5ZVVlYiOTkZPj4+UkH39fWFUqnEsWO/3cMiPz8fGRkZal8i6sORPBER6aw3eRe6pUuX4siRI5gzZw5+/fVXXLhwQdrm4OCAFi1aYNq0aQgNDUVERASCgoKQkZGBxMREREZGSseamZiYYMqUKYiJiYFcLoeLiwsSExORnZ2NFStWSH126dIFffr0wYIFCxAeHo4WLVogNjYWbdq0QXBw8AvlrDV3oXvVeBc60ge8Cx3pi9d1F7r32vg0HFSPs/kv/n/Mz88Pubm5dW777rvv4OnpCeDZ+e3R0dHIysqCtbU1xo8fj7Fjx9baJyEhAVu2bEFhYSEcHR0xZ84ceHt7q8WUlZVh+fLlSElJgUqlgqenJyIiImBnZ/dCObPIE2kxFnnSF6+ryHu0+XOj9s/If7HzzXUV1+SJiIj0FNfkiYhIZ+npZPQrwyJPREQ6q7EXw9F3LPJERKSz3uTR9bqIa/JERER6iiN5IiLSWW/yfvK6iEWeiIh0Fqfr68ciT0REOosj+fqxyBMRkc7iSL5+PPCOiIhIT3EkT0REOovT9fVjkSciIp3F6fr6scgTEZHO4ki+fizyRESksziSrx8PvCMiItJTHMkTEZHOEqJK0yloNRZ5IiLSWbwLXf1Y5ImISGfxfvL145o8ERGRnuJInoiIdBan6+vHIk9ERDqL0/X1Y5EnIiKdxYvh1I9FnoiIdBYvhlM/HnhHRESkpziSJyIincU1+fpxJE9ERDqrCqJRj5d1+/ZtREZGYsiQIXBxcUFgYGCdcenp6Rg2bBjc3NzQr18/bN68uc64hIQE+Pn5wd3dHcHBwTh58mStmLKyMkRGRsLT0xPdunVDWFgYcnJyXihfFnkiItJZQohGPV7W9evXkZ6ejvbt2+Pdd9+tM+b8+fOYOnUqnJ2dsWHDBgQHByMqKgrbt29Xi0tISEBMTAxCQkKwfv162NvbY/Lkybh69apa3OzZs3H48GEsXLgQMTExuH//PsaPH48nT540mK9M6Olch5FJW02nQNRoT/KOaToFolfC2LLja+nX0kzRqP0Llf97qfiqqioYGDwbH4eHh+OXX37Bvn371GImTpyI0tJSJCYmSm0LFy7EkSNHcPToURgYGEClUuFPf/oTRo4ciblz5wIAKisrERQUBEdHR8TGxgIALl68iJEjRyI+Ph6+vr4AgLy8PPTv3x+fffYZQkJC6s2XI3kiItJZVUI06vGyqgv886hUKpw6dQoBAQFq7YGBgSgoKMDly5cBABkZGXj48CEGDRokxRgaGmLgwIE4evSoNMuQnp4OU1NT+Pj4SHG2trbw8PDA0aNHG873hd8ZERGRlnnT0/UNyc7ORnl5ea2pfEdHRwDAjRs3AABZWVkAUCvOwcEBjx8/xr1796S4jh071vpy4eDgIPVVHx5dT0REOquxl7VVKpVQKpW12s3MzGBmZvbS/ZWWlkr7/76/mtuVSiVMTEzQtGlTtThzc3MAQElJCWxsbKBUKmFqalpnftV91YdFnoiIdFZjR+ObNm1CXFxcrfbp06djxowZjepbG7DIExHRW2vcuHEYNmxYrfY/MooHfhuJ/352oPp59XYzMzOoVCo8ffoUTZo0keKqR+cWFhZSXH5+fq3XUSqVUl/1YZEnIiKd1dhr1//RafnnadeuHYyNjXHjxg307t1bas/MzAQAdOz47CyD6rX4rKwsuLi4SHFZWVlo3rw5WrduLcWdOHECQgjIZDK1/qr7qg8PvCMiIp0lGvnnVTMxMYGXlxeSk5PV2vft2wcrKyu4uroCADw8PGBqaooDBw5IMZWVlUhOToaPj49U0H19faFUKnHs2G+n0+bn5yMjI0PtS8TzcCRPREQ6603fhe7JkydIT08HAOTm5qKsrAwpKSkAADc3N7Rt2xbTpk1DaGgoIiIiEBQUhIyMDCQmJiIyMlI6St7ExARTpkxBTEwM5HI5XFxckJiYiOzsbKxYsUJ6vS5duqBPnz5YsGABwsPD0aJFC8TGxqJNmzYIDg5uMF9eDIdIi/FiOKQvXtfFcJo2bdeo/X/9Nful4nNycuDv71/ntmXLlkmFNz09HdHR0cjKyoK1tTXGjx+PsWPH1tonISEBW7ZsQWFhIRwdHTFnzhx4e3urxZSVlWH58uVISUmBSqWCp6cnIiIiYGdn12C+LPJEWoxFnvSFvhR5XcPpeiIi0lm8n3z9WOSJiEhn6elk9CvDIk9ERDqLRb5+PIWOiIhIT+ntgXdERERvO47kiYiI9BSLPBERkZ5ikSciItJTLPJERER6ikWeiIhIT7HIExER6SkWeSIiIj3FIk9ERKSnWOSJiIj0FIs8AQDCw8MRGBj42vr38/PD0qVLX1v/RJqSlJQEJycnFBcXazoVolpY5ImIiPQUizwREZGeYpEnNceOHUNQUBDc3NwQHByM8+fPS9t2796NMWPGwNPTE++99x7GjBmDs2fP1uojLS0NAQEBcHNzw7Bhw3DmzJk3+RboLbNz5074+fnB3d0doaGhyMzMhJOTExISEtRiBg4ciM6dO6NPnz6IiYlBRUWFWj//+9//MHHiRHTr1g0eHh4ICwvDrVu31GLKysowf/58eHh4wNPTE1988QVUKtWbeJtEfwjvJ0+SgoICLFq0CDNmzICpqSni4+MxYcIE/PDDD2jVqhVyc3MxePBgtG/fHuXl5UhJScG4ceOwa9cudOrUCQBw7do1TJs2Dd7e3pg7dy7u3buHuXPnQqlUavjdkT5KTU1FZGQkgoODERAQgMzMTEybNk0tZvPmzfjiiy8wevRofPbZZ7hy5QpWrlyJgoICREVFAQDy8/MREhICW1tbLFu2DEIIrFq1CiEhIdi7dy/kcjkAYOHChUhLS8OsWbPQvn177Nq1Cz/88MMbf99EL0wQCSHmzZsnFAqFOHHihNRWUlIiunbtKr7++uta8ZWVlaK8vFwMGzZMfP7551L7rFmzRN++fUV5ebnUdvDgQaFQKMSSJUte75ugt87w4cNFaGioWtvGjRuFQqEQ3377raioqBCenp5i5syZajHx8fHCyclJZGdnCyGEiIqKEl26dBFFRUVSTH5+vnB1dRUrV64UQgiRmZkpnJycxM6dO6WYqqoqMXjwYKFQKNT2JdIWnK4niampKby9vaXn5ubm8PT0xMWLFwEAWVlZmD59Onr16gVnZ2e4urri8uXLuHnzprTPhQsX4OfnByOj3yaJ/P391Z4TvQqVlZW4cuUK/P391doHDBgg/f3GjRt48OABAgIC1GICAgIghMC5c+cAAGfPnoWXl5c0YgcAGxsbdOvWTVqSunTpEoQQav3LZDL079//lb83oleFv3lJUvMXXDVLS0ucO3cOZWVl+Otf/woLCwvMnTsXbdu2RZMmTfDll1+qrUkWFBSgVatWan0YGhqiZcuWrz1/ersUFxejoqKi1ue25uevtLQUwLPPcU3Vz6u3K5VKODs713oNS0tL6UtsQUEBjI2NYW5uXmdfRNqIRZ4kdZ3nW1hYCCsrK1y4cAF3797FunXr1H4ZPnr0CBYWFtJzKysrFBUVqfVRWVmJkpKS15c4vZXkcjmMjIxqfW5rfv6qP5u//0wWFhYCgFSwzc3Npbbfx1XHWFlZoby8HKWlpWqFvq79iLQFp+tJ8vDhQ5w8eVJ6XlpaitOnT6NLly749ddfAQAmJibS9qtXr+L69etqfXTp0gWHDx9WO3I5NTUV5eXlrzl7etsYGhrC2dkZqampau0HDx6U/t6hQwfI5XIkJyerxSQnJ0Mmk6F79+4AgO7du+P06dN48OCBFHPv3j2cP38e7733HgDA3d0dMplMrX8hBA+8I61muHjx4sWaToI079ChQ7h79y6OHTsGMzMz5OXlYdGiRSguLsaKFStgY2ODHTt24L///S+srKxw/vx5REZGonnz5jA3N0dwcDAAwN7eHv/85z9x6dIlmJub46effkJMTAyEEOjUqRN8fX01/E5Jn7Rq1Qrx8fHIy8tDkyZNcOTIEWzfvh0lJSXw8fGBh4cHmjZtioSEBJSUlMDQ0BApKSmIjY3F0KFDpc+tg4MDdu7cibS0NLRs2RLXr19HREQEhBBYtmwZmjVrBrlcjuvXr2Pr1q1o3rw5SktLER0djVu3buHRo0eYOHEimjVrpuGfCJE6FnkC8KzIP3r0CJ999hlWrVqFHTt2wMLCAl9//TUcHBzwzjvvwNXVFampqdi2bRuysrLw97//Hffv30d5ebn0y9LS0hLOzs5ISUnB9u3bkZOTgyVLluD48eOwt7dnkadXqmPHjrC2tsbu3buRmJgIpVKJiIgIJCUl4YMPPoCrqyvc3d1hbW2NPXv2YNu2bbh+/TpGjx6NefPmwdDQEMCzg059fX2RkZGBzZs3IzU1Fc7OzoiOjoatra30ej4+PsjNzcWWLVtw6NAhdO3aFQMHDkRaWhqLPGklmRBCaDoJIqJX5eDBg5g5cyZ27dqFzp07azodIo3igXdEpLNKSkoQFxcHLy8vNG/eHFevXsW6devQo0cPFngisMgTkQ4zMjJCTk4OFi5cCKVSCQsLC/Tv3x9z5szRdGpEWoHT9URERHqKp9ARERHpKRZ5IiIiPcUiT0REpKdY5Im0hJOTE1atWiU9T0pKgpOTE3JycjSYlbqPPvoIH330kabTIKIXxCJPpGfS09PVviwQ0duLRZ5ISw0ZMgSXLl1C27ZtX2q/9PR0xMXFvaasiEiXsMgTNdKTJ09eS7+GhoZo0qQJZDLZa+mfiPQfizwRgFWrVsHJyQmZmZmYPXs2unfvjh49eiAyMhKPHj2S4vz8/DBhwgScPHkSI0aMgJubG7799lsAgEqlQlxcHN5//3107twZPj4+iIqKqvUlQKVSISoqCl5eXujWrRvCwsJw9+7dWjk9b03+559/RlhYGHr27IkuXbogMDAQ69evBwCEh4dj69atAJ6t8Vc/avaxd+9eDB8+HO7u7ujRowdmzpyJO3fu1Hr9nTt3ol+/fnB3d8eHH36Is2fP/sGfLhFpCq94R1TDrFmz0Lp1a3z66ae4cuUKdu7cifz8fGzYsEGKyc7OxsyZMzFixAh8+OGHaNOmDYQQmDZtGs6cOYMRI0bAwcEBWVlZ2LZtGzIzM5GQkCCNyBcsWIA9e/YgMDAQHh4eOH36NCZPnvxC+Z08eRKTJ09Gq1atEBoaCmtra9y8eROHDx/Gxx9/jFGjRuH+/fv48ccfsXz5cmk/uVwOAIiPj0d0dDQGDBiA4OBgKJVKbN26FaNHj8aePXukuMTERERGRqJbt24YO3Ys8vLyMHXqVJiZmaFNmzav6sdNRK+bICKxcuVKoVAoxIQJE0RVVZXU/s033wiFQiF+/PFHIYQQffv2FQqFQhw6dEht/z179ggnJydx+vRptfbdu3cLhUIhjh07JoQQ4sqVK0KhUIhFixapxc2ZM0coFAqxcuVKqW3Xrl1CoVCIO3fuCCGEqKysFP7+/qJ3797iwYMHavvXzHnJkiVCoVDUeo+5ubnCxcVFrFq1Sq399u3bonPnzmLFihVCCCFUKpXw9vYWQ4YMEU+fPpXiEhMThUKhEKGhoXX8BIlIG3G6nqiG0NBQtTXw6tPFjhw5IrXZ2NjA399fbb/k5GTY29vDwcEBxcXF0qNnz56QyWQ4ffo0gGcHxVW/Tk0vclra5cuXcefOHYwdOxYWFhZq215k3f4///kPKioqEBAQoJZjixYtoFAopBx/+eUXFBUVYcSIETAxMZH2Hzp0KMzMzBp8HSLSHpyuJ6qhffv2as/lcjnMzc2Rm5srtdnZ2dXa79atW7h58ya8vb3r7LeoqAgAkJubC5lMhnbt2qlt79ChQ4O5Va+bOzo6Nhhbl1u3bgEABg4cWOf26veVl5cHALC3t1fbbmRkhP/7v//7Q69NRJrBIk/0kpo0aVKrraqqCg4ODliwYEGd+1hbW7/utBpUVVUFANiwYQOMjGr/16/rfRGRbmORJ6rh9u3baqPq4uJilJaWNniuert27XD58mV4e3vXO3Xetm1bCCGQnZ0NBwcHqf3mzZsN5lY90r5+/Tp69+793LjnvX717IGtra3aa/+era0tgGcj/169ekntFRUVyMnJQadOnRrMlYi0A9fkiWrYsmULRI27L2/evBkA0KdPn3r3CwgIQGFhIbZt21Zrm0qlQllZGQBIxXnLli21Xrchrq6usLOzw3fffYeSkhK1bTVzbtasGQCgtLRULWbAgAEwNDTE6tWr1eKrFRcXAwA6d+4MuVyOxMREqFQqafv3338PpVLZYJ5EpD04kieq4d69e5g0aRL69u2Lq1ev4t///jf+/Oc/q41o6zJ48GCkpKRg6dKlOHPmDLp37w4hBG7evInk5GTExsbC09MTzs7OCAwMxPbt2/Hw4UPpFLrq9fL6GBgYYMmSJfj4448xdOhQDB8+HNbW1rh9+zYyMjKwY8cOAM+KNAAsXboUvXv3hpGREfr27Qs7OzvMnj0by5cvR15eHvz9/WFmZoacnBykpqYiICAAM2bMgLGxMT755BNERkZi7NixGDRoEHJzc5GUlFTn8QhEpL1Y5IlqiI6Oxrp16xAdHQ2ZTIYRI0YgPDy8wf0MDAwQFxeHTZs24fvvv0dqaiqaNm0KOzs7jBkzBk5OTlJsVFQUWrZsib179+Lw4cPw9PREfHw8fH19G3ydXr16YfPmzYiLi8PGjRtRVVUFOzs7BAUFSTHvv/8+xo0bh/3792P//v0QQiA1NRXvvPMOJkyYgPbt2+Nf//oX1q5dCyEEWrduDS8vL3zwwQdSH6NGjUJlZSUSEhKwfPlyKBQKrFmzBrGxsS/5EyUiTZKJuubtiN4yq1atQlxcHI4fPw4rKytNp0NE9EpwTZ6IiEhPscgTERHpKRZ5IiIiPcU1eSIiIj3FkTwREZGeYpEnIiLSUyzyREREeopFnoiISE+xyBMREekpFnkiIiI99f9p7kG5ua9KP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AutoShape 4" descr="data:image/png;base64,iVBORw0KGgoAAAANSUhEUgAAAfkAAAGDCAYAAAAoD2lDAAAABHNCSVQICAgIfAhkiAAAAAlwSFlzAAALEgAACxIB0t1+/AAAADh0RVh0U29mdHdhcmUAbWF0cGxvdGxpYiB2ZXJzaW9uMy4yLjIsIGh0dHA6Ly9tYXRwbG90bGliLm9yZy+WH4yJAAAgAElEQVR4nOzdeVhUZfvA8S+rijAgqSgqEuKKiKIm7ru5UW6Z5gKWmQuYuKao5RLmivuOSu6ZZu6ZS6CmabnmT1MgdyMTYUBU1t8fvJwcB4axAWHw/rzXXLw85z6H+1QXN89ynmOSnp6ejhBCCCEKHdP8TkAIIYQQeUOKvBBCCFFISZEXQgghCikp8kIIIUQhJUVeCCGEKKSkyAshhBCFlHl+J5BXnl05mt8pCGEwJ68h+Z2CELkiOu5qnlw3+Z8og863KOmSS5kUTNKTF0IIIQqpQtuTF0II8RpIS83vDAo0KfJCCCGMV3pafmdQoEmRF0IIYbzSpMjrInPyQgghhJ7Cw8Pp3r077u7uNGnShBkzZvD06VOtuIsXL9K7d29q1apF06ZNWbhwIamp2lMLO3fupH379ri7u9OpUyf27dunFZOcnMzcuXNp0qQJHh4e9O3blytXruiVrxR5IYQQRis9Pc2gz8s4deoUn3zyCc7OzixdupSBAweydetWJkyYoBF3+/ZtfH19sbW1ZcWKFQwePJiQkBCCg4M14g4cOMC4ceNo27Ytq1atomHDhowcOZKwsDCNuBkzZrBx40aGDx/O0qVLsbCwwNfXl+jo6BxzNimsb6GTR+hEYSCP0InCIq8eoUu6c8mg8y3Lu+sd279/fxISEtixY4fStm7dOmbMmMHOnTupXr06AJ9//jlhYWEcPHgQS0tLAJYvX86SJUs4duwYdnZ2AHTo0IEqVaqwYMEC5XoffvgharWab7/9FoDo6GhatmxJYGAgffr0ASAhIYHWrVvTvXt3xo4dqzNn6ckLIYQwXulphn1ewqVLl2jcuLFGW+b3R44cUdrCw8Np06aNUuABOnfuTFJSEqdOnQIyevtRUVF06tRJ43qdO3fm0qVLxMTEAHD8+HFSU1Pp2LGjEmNtbU3Lli0JDw/PMWcp8kIIIYQeTExMNAo3gIWFBQCRkZEAJCYmcu/ePSpVqqQRV758eYoVK0ZUVMbmPZlfX4xzdXXVOB4ZGUnJkiUpUaKEVtyNGzdIy2HhoayuF0IIYbwMfE5erVajVqu12lUqFSqVSqPN2dmZixcvarRlfh8XFwdAfHy8cn5W18yMy/z6Ypytra3GcbVajY2Njda1bG1tSU5OJjExEWtr62zvT4q8EEII42Xgc/KhoaEsXrxYq93Pzw9/f3+Ntg8++IDAwEBCQ0N59913iYqKIjg4GDMzM0xMTAzKI69IkRdCCGG8DHxO3sfHh65du2q1Z9UT79atG9euXWPWrFkEBQVhYWGBv78/69ato1SpUgBKrzur0QG1Wq301DO/qtVq5Vz4twefeVylUimjA8+Li4vDwsICKysrnfcnRV4IIYTRetnH4F6U1bB8dkxNTZkwYQL+/v7cvXuXcuXKkZyczLx586hTpw4AVlZWODo6KnP0me7evcuTJ09wccl4IU7m16ioKI15+czzMo9XqlSJhw8fEhsbq6zKz4xzdnbG1FT30jpZeCeEEEK8BBsbG6pVq4aNjQ3r169HpVLRvn175XizZs04fPgwSUlJStvevXuxtLSkYcOGAFSoUAEXFxetzW/27NmDu7s79vb2ADRp0gRTU1P279+vxDx+/JgjR47QrFmzHHOVnrwQQgjj9Qq3tb148SKnTp2iRo0aPHv2jCNHjrBjxw7mzJmjMRowcOBAdu/ezYgRI+jXrx9RUVEsXboUHx8fZRgeYPjw4QQEBODk5ESjRo04fPgwJ06cYMWKFUqMg4MDvXr1Ys6cOZibm+Po6MiaNWuAjKmGnEiRF0IIYbxe4QtqLCwsOHToEMuWLSM9PR03NzdWrVpFkyZNNOIqVKjAunXrCAoKYtCgQdja2jJgwAD8/Pw04jp06MDTp09Zvnw5ISEhODk5MXfuXJo3b64RN378eKysrJg/fz7x8fG4u7uzdu1aHBwccsxZdrwTogCTHe9EYZFXO949uxqWc5AORao1zznIiElPXgghhPGSV83qJAvvhBBCiEJKevJCCCGMl7xPXicp8kIIIYyXDNfrJEVeCCGE8ZKevE4yJy+EEEIUUtKTF0IIYbTS0w17C11hJ0VeCCGE8ZI5eZ2kyAshhDBeMievkxR5IYQQxkt68jrJwjshhBCikJKevBBCCOOVJgvvdJEiL4QQwnjJcL1OUuSFEEIYL1l4p5MUeSGEEMZLevI6ycI7IYQQopCSnrwQQgjjJcP1OkmRF0IIYbykyOskRV4IIYTRkr3rdZM5eSGEEKKQkp68EEII4yXD9TpJkRdCCGG85BE6naTICyGEMF7Sk9dJirwQQgjjJT15nWThnRBCCFFISZEXQghhvNLSDPu8pEOHDtGjRw/q1KlD48aN8ff358aNG1pxO3fupH379ri7u9OpUyf27dunFZOcnMzcuXNp0qQJHh4e9O3blytXrmjFPXjwgBEjRlC3bl3q1avH6NGjiYmJ0StfKfJCCCGMV3qaYZ+XcPLkSfz8/HBxcWHx4sVMnDiRqKgoBgwYQEJCghJ34MABxo0bR9u2bVm1ahUNGzZk5MiRhIWFaVxvxowZbNy4keHDh7N06VIsLCzw9fUlOjpaiUlJSWHgwIFcu3aNmTNnMn36dM6dO8fQoUNJT0/PMWeZkxdCCGG8XuHCuz179uDo6MjMmTMxMTEBoFy5crz33nv89ttvNG/eHIAFCxbQvn17Ro0aBYCXlxdRUVEsWrRIiYmOjmbLli0EBgbSs2dPADw8PGjdujWhoaGMHTsWgIMHD3L16lX27NlD5cqVAShdujS9e/cmPDxcuV52pCcvhBBC6CElJYXixYsrBR7AxsZGI+b27dtERUXRqVMnjfbOnTtz6dIlZZj9+PHjpKam0rFjRyXG2tqali1bEh4errSFhYVRpUoVpcADeHp6Uq5cOa2RgaxIkRdCCGG8XuGcfNeuXYmKimL9+vWo1Wru3LnDzJkzqVSpEg0bNgQgKioKgEqVKmmc6+rqqnE8MjKSkiVLUqJECa24GzdukPa/3CIjI5VzX4zLvJYuMlwvhBDCeBn4CJ1arUatVmu1q1QqVCqVRpuXlxeLFi1i9OjRTJ8+HYAqVaqwdu1aLC0tAYiLi1POf56tra3GcbVarTUKkBmXnJxMYmIi1tbW2capVCoiIyNzvD8p8kIIIYyXgXPyoaGhLF68WKvdz88Pf39/jbazZ88ybtw4evToQatWrYiNjWXp0qUMGTKETZs2UbRoUYNyyQtS5IUQQhgvA3vyPj4+dO3aVav9xZ44wPTp02nQoAETJkxQ2mrXrk2LFi34/vvvef/995Ueu1qtplSpUkpcZg8+87hKpSI+Pl7rZ8TFxWFhYYGVlZXOOLVarVxLFynyQgghXltZDctnJzIyklatWmm0lSlThhIlSnDr1i0AXFxcgIy59+fn5TOH1jOPV6pUiYcPHxIbG4udnZ1GnLOzM6ampkpcVs/OR0RE0KJFixxzloV3QgghjNcrXHjn6OjI5cuXNdru3r3Lo0ePKFeuHAAVKlTAxcVFa/ObPXv24O7ujr29PQBNmjTB1NSU/fv3KzGPHz/myJEjNGvWTGlr3rw5165d05h/P3/+PHfv3s3x8TmQnrwQQghj9gr3ru/Tpw/Tpk1j2rRptG7dmtjYWJYtW8Ybb7xBhw4dlLjhw4cTEBCAk5MTjRo14vDhw5w4cYIVK1YoMQ4ODvTq1Ys5c+Zgbm6Oo6Mja9asATKmEDK1a9eOqlWrMnz4cEaOHElqaiqzZs2iTp06Gn8MZEeKvBBCCOP1CjfD6dOnDxYWFmzatIkdO3ZQvHhxPDw8mD9/vsajcB06dODp06csX76ckJAQnJycmDt3rlbPe/z48VhZWTF//nzi4+Nxd3dn7dq1ODg4KDHm5uasXr2aL7/8kjFjxmBiYkKLFi0IDAzUeF4/Oybp+uyLZ4SeXTma3ykIYTAnryH5nYIQuSI67mqeXPfJN1MNOr9Yz8m5lEnBJHPyQgghRCElw/VCCCGMV+EcjM41UuSFEEIYr1c4J2+MpMgLIYQwXlLkdZI5eSGEEKKQkp68EEII4/UKn5M3RlLkhRBCGC8ZrtdJirwQQgjjJavrdZIiL4QQwnhJT14nWXgnhBBCFFLSkxdCCGG8pCevkxR5IYQQxktW1+skRV4IIYTRSk+ThXe6SJEXQghhvGS4XidZeCeEEEIUUtKTF0IIYbxkTl4nKfJCCCGMl8zJ6yRFXgghhPGSOXmdpMi/hs5diWD5lr1cvXGHZ8+ScHIsTe+OLejapjEASzfvZvnWvVmea2lhzq/bFivfP1InEBy6g7AzF0l8+ozKFcsx7ANvGtdxU2IexMSxae8RTp6/wu37DzA3N6NyxXIM7tWZem6V8/ZmRaFV1tEB/xEf41GnJjVqVsXKqhj13Ftz+9ZdJcajTk36+fbEq1E9ypUvS8zDR/xy8je+mj6fWzfvalzPxMQE/4CP6ef7PqUdShJ5/U/mzlrK3l0HNeKKFSuK34iP6dqjE47lyhDz8BEnjv3CrKBFGj9biIJAivxr5tqNOwz6fAG1qrzJF0P7ULSIJT/+fI7PF68nKTmF9zs0p1vbJjT2dNM478nTJIZOXUiL+rWUtqTkZAZOCiZWnUCATzfesFPx3aET+E9fwoovPqW+e1UA/i/yJgeO/0aXVg2pVfVNklNS2bo/jI8mzmPhhCE0f+6aQujrTZeKvNO1PRfOX+aXk7/RsnUTrZgu3TtStZorq1es548rEZQt60DA2CH88NN2Wjfpwr27fymxn038lCH+HzJj2nwunr9Ml+4dWR06n749B3P4x3Albt6i6bTv1JrZMxZx4dxlypUvy5jx/ny7ay0tG3ch8XHiK7l/8T/Sk9dJivxrZv+xX0lNS2NR4FCsihUFoGHtGly7eYfdP53i/Q7NKVOyBGVKltA4b/fRU6SkpvFOq4ZK28ETZ7l+8y4h0wKUgt7E040eI6YT/PUONs0eD0Cd6q7sXjoFczMz5dxGdWrQ1X8qa787KEVe/CcnT5yhZuWMwt6nf48si/zi4FU8fPhIo+30L2c5c/EQfX3eY1bQIgBKlrRniP+HLApexbJFawA4cewX3nRxYuIXo5QiX6xYUd7p2p4lC0JYunCNcs0Hf//Dlh2recvLk58OH8+T+xXZkBfU6CSP0L1mklNSMDczo4ilpUa7tVUx0nQsYNl19BRv2KloVKeG0nbxWhRFLS2UAg8ZQ54Na1fn9+s3if7fL1eVtZVGgQcwNzOj2pvl+fthbG7clngNpevxy/3FAg9w5/Y9Hv4TQ1lHB6WtResmFCliybdbd2nEfrt1NzVqVsWpYjkATM3MMDc3Jz4+QSNOHRefcdzE5KXvQxgoLc2wTyEnRf418+7/euJfrd7K3zGxqBMS+fbgMU5fvEq/d1pnec5fD2I48/sfdGr2lkaxNjU1xdzcTCve0iJjgCji1r1s80hOTuHCH1G4VChryO0I8dIqV3GhVOmSXPsjSmmrVt2Vp0+f8WfUTY3YP65cB6BKVVcAHic85pvNOxn4ST8aN22AVXErqlZzZfK0Mfx+8QrHwk69uhsRGdLSDfsUcjJc/5qpXLEca6aPZMRXy9m6PwwAc3MzJg7uQ4em9bM8Z0/YadLS0nmnlZdGu7OjAwmJT4m6fV+jWF/4408A4uKzn5tcumUP0Q9jmRHwoaG3JITezMzMmBU8hX8ePGTT+m+VdrsSdqjj1Frxj2Lj/nfcVmn7dOgEvpwVyI49oUrbb2fO07PLhyQnJ+dh9kK8vHwr8tOnT3+p+IkTJ+ZRJq+Xm/eiGTlzBa4VHJk0+AOKWFry0+kLTF++kSKW5nRq3kDrnN0/naKaSwWqOJfXaO/Y7C2WbdnDxIXr+GJYf0rZ2/LtD8c4ezmj92NqmvXQ5d6w06zZ8QODenakrqyuF6/QjDmTqN+gNn16DiYuVruo62P8pBH06PkOnwfO5PzZS5QrX5bRnw1j0/ZVdO3Yj8TEJ7mctdBJNsPRKd+K/JEjRzS+j4+PJz4+HnNzc+zs7IiNjSUlJQUbGxtUKpUU+VyycMP3mJuZsWjiMCz+N9Tu5VGN2PgEZq7+hg5N62Nq+u8szqVrf/Lnnb8Y+9F7WtdSWVsxb9wnTFwYSo8R0wCoUKYUQ3p1ZvGmXZR8rveT6afTF5m0KJSubRoxrLd3Ht2lENomfjGSfr498R/8GWFHTmgci42NQ2Wr0jqnhF3Gf8OxjzJ69FWruTJ85CAC/ALZtH67Enf214ucOvcDffr3YNXy9Xl4F0LLKxxy79evH6dPn87y2KhRoxg0aBAAFy9eZMaMGVy+fBlbW1vee+89hg0bhtkLa5N27tzJ8uXLuXv3Lk5OTgwbNoyOHTtqxCQnJ7Nw4UK+++474uPjcXd3JzAwkOrVq+uVc4Eo8r/++itjx44lKCiI1q1bY2pqSlpaGocOHeKrr77iq6++yq80C53rN+9S9c3ySoHPVLOyM/vCzxATF69RnHcdPYW5uRkdm72V5fXqulVm3/Jp3Lr/N2lp6VR0LM26nT9S1NKCGpWcNGJPXbjK6Nkrad2gNpOH9Mn9mxMiGyNGf4J/wCDGj56mtbgO4I8rERQtWgRnFyduRN1S2qtUy5iLv/ZHBADV3aoAcP7sJY3z/4y6SWxsHJWrVsqrWxDZSH+Fi+c+//xzEhI0F11+//33bNq0iWbNmgFw+/ZtfH19eeutt1ixYgVRUVHMmjWLpKQkRo8erZx34MABxo0bx6BBg2jcuDGHDh1i5MiRFC9enObNmytxM2bMYOfOnXz22WeUK1eO1atX4+vry65du3BwcCAnBWJOPigoiCFDhtC2bVulzdTUlHbt2hEbG0tQUBDfffddPmZYeJS0U3H1zzskJ6dgYfHvv/5L125QxNICW+viSltycgoHjv9KE0837G1tsr2miYkJFf+3UjnxyVO2HzxO5xZeWBUtosRcuBrFpzOW0aBWNYICPtQYLRAiLw38pB/jJwUQNDWYNas2Zhlz9NAxkpKS6P6eN3NnLlHae7zvzZXL15SNc/6O/geAOnVr8X+XrylxLpWcsbOz5f696Dy8E5GlV9iTd3V11WqbPn06VapUoVq1agCsXr0alUrFwoULsbS0pGHDhsTHx7NkyRIGDhyInZ0dAAsWLKB9+/aMGjUKAC8vL6Kioli0aJFS5KOjo9myZQuBgYH07NkTAA8PD1q3bk1oaChjx47NMecCUeQjIiIoXbp0lsccHByIjIx8xRkVXr06tWD0rFX4f7mU9zs0y5iTP3OB/cfO0O+d1hqFP+zXS8TFP+adlg2zvd6C9d9RvZITJWysufXXA9Z99yPm5mZ82q+LEvPnnb8YNn0xJWyK49ulLf8XqbmC2aOqS+7fqHgtdH73bQBq1c7YvKlV26Y8/OcRD/+J4eSJM3Tp3pFpX43n8I/hHA87Rd16Hsq58fEJXPsj43fLP//EsGLJOoaPHERCwmMuXfg/3u3WgSbNvOjfa6hyzqmff+X3i1f4Yvo4bO1UymY4AWMy5vi/2bzzFd69yG83btzg0qVLGj308PBw2rRpg+Vzjyl37tyZ4OBgTp06Rfv27bl9+zZRUVEEBARoXK9z586MHz+emJgY7O3tOX78OKmpqRpD+NbW1rRs2ZLw8HDjKfIVKlRg06ZNNG3aVKOHl5aWxsaNG6lQoUI+Zle4tGtUlyWTirB2xw98sWQDz5KSqVCmFBMG9eK9t5tpxO46ehJbm+I0r+ee7fUexsYzK2QbMXHx2Nva0LpBbYb29sbW5t8RgYt/RKFOSESdkMhHk4K1rnFx5/Lcu0HxWgn5eoHG97PmfQHAiWOn6da5Py1bZ/xOad22Ga3bav73nRmTKWjqfB4nJPLx4H6UdihF5PU/+dg3gB9/+EmJSUtLo8c7A/h01Cf08+3J2AkZ29r+evocM79cxN079/PsXkU28nHh3a5duzA1NcXbO2N9UWJiIvfu3aNSJc1pm/Lly1OsWDGiojIe28z8+mJc5khBVFQU9vb2REZGUrJkSUqUKKEVt2fPHtLS0nIcFS0QRX7MmDH4+fnRtm1bWrduzRtvvMHDhw85fPgw0dHRLF68OOeLCL01rVuTpnVr5hi3cMLQHGOm+vfPMebd1o14t3UjvXIT4mU42FbTefzToeP5dOh4va6VlpZG8JzlBM/R/Ufno0exfDFxJl9MnKl3niIPGThcr1arUau1n7RQqVSoVNqLMZ+3e/du6tevT5kyZYCMBeSZ52Z1vbi4jAWcmV9fjLO1tdU4rlarsbHRniq1tbUlOTmZxMRErK2tdeZYIIp8ixYt2L59OytWrODw4cM8ePCAUqVK4eHhwaBBg5S5DiGEEEKDgQvvQkNDs+xI+vn54e/vn+1558+f59atW3zyyScG/fy8ViCKPEDVqlWZN29efqchhBDiNeLj40PXrl212nPqxe/atYsiRYrQvn17pS2z153VyIBarVZ66plf1Wo1pUqVUmIye/CZx1UqlTI68Ly4uDgsLCywsrLSmSMUoCIvhBBCvDQDh+v1GZZ/UUpKCvv27aNly5Yaw+VWVlY4OjpqLRa/e/cuT548wcUlY5Fx5teoqCiNefnM8zKPV6pUiYcPHxIbG6usys+Mc3Z21usppQJT5P/44w++/fZbbty4wbNnz7SOf/311/mQlRBCiAItHxbeHT9+nEePHvHOO+9oHWvWrBmHDx9m7Nixygr7vXv3Ko/TQcZicxcXF/bt26fx6PiePXtwd3fH3t4egCZNmmBqasr+/fvp3bs3AI8fP+bIkSN0795dr1wLRJH/7bff8PHxoUqVKly5cgUPDw8eP35MREQEZcuWpUqVKvmdohBCiIIoH14ys2vXLuzs7JQNcJ43cOBAdu/ezYgRI+jXrx9RUVEsXboUHx8fZRgeYPjw4QQEBODk5ESjRo04fPgwJ06cYMWKFUqMg4MDvXr1Ys6cOZibm+Po6MiaNRmvOPbx8dEr1wJR5OfNm0eXLl2YMmUKbm5uTJo0CTc3N65evcrQoUPp0aNHfqcohBCiAHqVO97Bvz3pLl26YGFhoXW8QoUKrFu3jqCgIAYNGoStrS0DBgzAz89PI65Dhw48ffqU5cuXExISgpOTE3PnztXY7Q5g/PjxWFlZMX/+fGVb27Vr1+q12x2ASbo+L2XOY/Xr1yc4OJjGjRtTvXp1Nm7cSN26dYGMvX1DQkLYvXv3S13z2ZWjeZGqEK+Uk9eQ/E5BiFwRHXc1T66bMF6/YevsWM/YnnOQESsQe4tmvJfcHBMTE0qWLMm9e/++h7xkyZLcvn07H7MTQghRYMn75HUqEEXe1dWVW7cyXgpRu3Zt1qxZwx9//EFUVBQrVqzAyckphysIIYR4LUmR16lAzMm///77Su89ICCADz/8kC5dupCeno6VlRWLFi3K5wyFEEIUSPI+eZ0KRJF//jGESpUqsW/fPs6fP8/Tp0+pXbs2b7zxRj5mJ4QQosB6DXrjhigQRR4gJiaG0NBQLly4oLGtbZ06dfI7NSGEEMIoFYg5+fPnz9OuXTu+/vprihUrhqenJ8WKFePrr7+mbdu2nD9/Pr9TFEIIUQClp6Ub9CnsCkRPfurUqbi6urJy5UqN7QXj4uL4+OOPmTZtGtu3F+7HHIQQQvwHr0GhNkSB6MlHREQwaNCgLF+798knn3D9+vV8ykwIIUSBlpZm2KeQKxBFvmLFilm+aQcy3s8rj9AJIYQQL69AFPlx48axaNEiTp8+rdH+yy+/sHjxYsaNG5dPmQkhhCjQ5Dl5nfJtTt7b21vj+/j4eHx8fLCxsaFEiRI8evSI+Ph4VCoVs2bNomnTpvmUqRBCiALrNSjUhsi3Iu/m5oaJiUl+/XghhBCFQAF4/UqBlm9F/quvvsqvHy2EEKKwkJ68TgViTl4IIYQQua9APCcvhBBC/CfSk9dJirwQQgij9TrsWmcIKfJCCCGMlxR5naTICyGEMF6Ff9M6g8jCOyGEEKKQkp68EEIIoyVz8rpJkRdCCGG8pMjrJEVeCCGE8ZI5eZ1kTl4IIYQopKQnL4QQwmjJnLxuUuSFEEIYLxmu10mG64UQQhit9LR0gz7/xc6dO+nWrRu1atWiQYMGDBgwgJiYGOV4WFgYXbt2xd3dnTZt2rB+/fosrxMSEkKrVq2oVasW3bp14+TJk1oxCQkJTJ48mQYNGlCnTh0GDx7MnTt39M5VirwQQgjjlWbg5yUtW7aMKVOm0LZtW1atWsWXX36Jq6srycnJAJw7d46hQ4dSvXp1Vq1aRbdu3QgKCmLz5s0a1wkJCSE4OJg+ffqwYsUKnJ2dGTRoEFevXtWIGzVqFEeOHGHSpEkEBwfz999/4+vry5MnT/TK1yS9kL6M99mVo/mdghAGc/Iakt8pCJErouOu5hz0H8S829yg8+2/D9M7NioqCm9vbxYvXkzLli2zjBk4cCBxcXFs27ZNaZs0aRJHjx4lPDwcU1NTkpKSaNSoET179mTs2LEApKam4u3tTeXKlVmwYAEAFy5coGfPnqxcuZLmzTPu8969e7Rt25YJEybQp0+fHHOWnrwQQgijlZ5m2Odl7NixA0dHx2wLfFJSEqdOnaJjx44a7Z07d+bBgwdcvnwZgLNnzxIfH0+nTp2UGDMzMzp06EB4eDiZfe+wsDBsbGxo2rSpEufo6Iinpyfh4eF65SxFXgghhPF6hcP1Fy5coGrVqixdupTGjRvj5uZGjx49OH36NAC3bt0iOTmZSpUqaZxXuXJlIGMkACAyMhJAK87V1ZXExESio6OVOBcXF0xNTbXiMq+VE1ldL4QQwmi9bG/8RWq1GrVardWuUqlQqVQabQ8ePOD333/n6tWrBAYGYm1tzZo1axg4cCD79u0jLi5OOffFawHKcbVajaWlJUWLFtWIs7W1BSA2NpYyZcqgVquxsbHJMrfMa+Uk2yLfv39/vS7wPBMTE7VH00EAACAASURBVEJDQ1/6PCGEEOI/MbDIh4aGsnjxYq12Pz8//P39NdrS09NJTExk06ZNVK9eHYD69evTunVrQkJC6Ny5s2HJ5IFsi/x/WY9XSNfwCSGEKKR8fHzo2rWrVvuLvfHMNjs7O6XAAxQrVgwPDw+uX7+u9MRfHBnI/D7zuEqlIikpiWfPnlGkSBElLrN3bmdnp8Tdv39fKw+1Wq1cKyfZFvnsnusTQgghCgpDh+uzGpbPjqurK7du3cry2LNnz3BycsLCwoKoqCiaNWumHIuIiADAxcUF+HcuPjIykho1aihxkZGRFC9eHAcHByXu559/Jj09HRMTE43rZV4rJ7LwTgghhNF6lavrW7ZsSWxsrLJKHiAxMZHz58/j5uaGpaUlXl5e7N+/X+O8PXv2UKpUKdzc3ADw9PTExsaGffv2KTGpqans37+fpk2bKgW9efPmqNVqjh07psTdv3+fs2fPavwRoctLLbxLSkri+++/59SpU8TExDBmzBhq1KiBWq3myJEjeHl5UaZMmZe5pBBCCPGfGdqTfxlt2rShVq1aDB8+nICAAIoXL86aNWt4+vQpAwYMAGDYsGH07duXiRMn4u3tzdmzZ9m2bRuTJ09WVslbWloyZMgQgoODsbe3p0aNGmzbto1bt24xd+5c5ed5eHjQokULAgMD+eyzz7C2tmbBggWULVuWbt266ZWz3pvhPHr0CB8fH65du0bJkiV5+PAha9asoWHDhqSlpdG6dWs6duzImDFjXvafW56QzXBEYSCb4YjCIq82w4luadhmOA5H9d8MByAmJoZZs2Zx+PBhnj17hoeHB2PHjsXd3V2JCQsLY968eURGRlK6dGl8fX2zXMweEhLChg0b+Oeff6hcuTJjxoyhYcOGGjEJCQnMmjWLAwcOkJSURIMGDZg4cSIVKlTQK1+9i3xgYCA//PADK1euxNnZmUaNGrF27VoloRkzZvDzzz+ze/duvX5wXpMiLwoDKfKisMizIt+ihUHnO/z0U67kUVDpPSd/9OhR+vXrh6enp8YCgEwVK1bMchWgEEIIkVde5Zy8MdJ7Tj4hIYGyZctmezwpKYnU1NRcSUoIIYTQR3qadqdT/EvvnnzFihX5/fffsz1+/PhxZes+IYQQ4lWQnrxuehf5nj17smPHDnbt2qVsemNiYsKTJ0+YM2cOJ06coFevXnmWqBBCCCFejt7D9f369eP69euMHTuW4sWLAxAQEIBarSY1NZU+ffrovaRfCCGEyA3p6TJcr8tLPSc/depUunTpwv79+7l58yZpaWk4OTnRsWNH6tWrl1c5CiGEEFl6HYbcDfHSb6Hz9PTE09MzL3IRQgghXoosvNPtpYt8QkICv/zyC3fv3gWgfPnyvPXWW1hbW+d6ckIIIYT4716qyK9evZolS5bw9OlTjTfOFStWjKFDh/Lxxx/neoJCCCFEduTlp7rpXeTXrFnDnDlzeOutt+jTpw/Ozs4A/Pnnn2zcuJF58+ZhZmbGhx9+mFe5CiGEEBpkuF43vbe1bdmyJS4uLqxevVprx7v09HQ+/PBDbty4wdGjBWM7WdnWVhQGsq2tKCzyalvbG7XbGnS+8/kfcymTgknv5+QfPXpEq1atstzS1sTEhDZt2vDo0aNcTU4IIYTQJT3dsE9hp3eRr1GjhvLi+6xcv35deVeuEEIIIfKf3nPykydPZuDAgTg6OvLBBx8oG+I8fvyYjRs3cujQIUJCQvIsUSGEEOJFMievW7Zz8h07dtRqU6vVPHz4EFNTU9544w0AHj58SFpaGm+88Qa2trbs3bs3bzPWk8zJi8JA5uRFYZFXc/KRNd826PxKv/+QS5kUTNn25DOL+Ittb775pkZbxYoVcz8rIYQQQg+y451u2Rb59evXv8o8hBBCiJeWJnvX66T3wjshhBBCGJeX3tY2OTmZqKgo4uPjyWo6v379+rmSmBBCCJETeQudbnoX+fT0dIKDg9mwYQNPnjzJNu7KlSu5kpgQQgiRE1ldr5veRX7VqlWsXLmSnj17Uq9ePcaOHcvo0aNRqVRs2LABc3NzxowZk5e5CiGEEBpehw1tDKH3nPz27dtp164dU6dOpWnTpgC4ubnRs2dPvv32W1JTUzl9+nSeJSqEEEKIl6N3kb937x4NGzYEwMzMDICkpCQALC0teeedd9i5c2cepCiEEEJkLT3NxKBPYaf3cL2trS3Pnj0DwNraGgsLC+7fv68cL1KkiOxdL4QQ4pWSR+h007snX7lyZa5ezdixyNTUlFq1arF582b++usv7t27x9atW3FxccmzRIUQQogXpaebGPQp7PQu8t7e3kRERCi9+YCAAP78809atmxJ69atuXHjBgEBAXmWqBBCCPGiV/kWuh07dlC1alWtz9SpUzXiwsLC6Nq1K+7u7rRp0ybbzeVCQkJo1aoVtWrVolu3bpw8eVIrJiEhgcmTJ9OgQQPq1KnD4MGDuXPnjt456z1c361bN7p166Z8X69ePfbu3cuRI0cwMzOjSZMmODs76/2DhRBCCGO0evVqbGxslO9Lliyp/P9z584xdOhQ3n33XcaNG8fZs2cJCgrC3Nyc3r17K3EhISEEBwcTEBBAjRo12LZtG4MGDWLbtm1Uq1ZNiRs1ahSXL19m0qRJWFtbs3DhQnx9fdm9ezfFihXLMdeX3gzneRUqVMDHx8eQSwghhBD/WX7Mybu5uWFvb5/lsSVLllCjRg2CgoIA8PLy4v79+yxZsoT3338fU1NTkpKSWLZsGf379+ejjz4C4K233sLb25tly5axYMECAC5cuMBPP/3EypUrad68OQBVqlShbdu27Nixgz59+uSYq2xrK4QQwmgVpDn5pKQkTp06pfUW186dO/PgwQMuX74MwNmzZ4mPj6dTp05KjJmZGR06dCA8PFzZTTYsLAwbGxvlsXUAR0dHPD09CQ8P1yunbHvyrVq1wsTk5f4BmJiYcOjQoZc6RwghhPiv8mMzHG9vb2JiYihbtizdunVj8ODBmJubc+vWLZKTk6lUqZJGfOXKlQGIiorC3d2dyMhIAK04V1dXEhMTiY6OpkyZMkRGRuLi4oKpqalW3PHjx/XKNdsi/9Zbb710kRdCCCFeJUOH69VqNWq1WqtdpVKhUqk02kqVKoW/vz+1atXCzMyM8PBwli5dyp07d/jqq6+Ii4tTzn3xWoByXK1WY2lpSdGiRTXibG1tAYiNjaVMmTKo1WqNuf/nr5d5rZxkW+S/+uorvS5QUBX36JvfKQhhsCf3juV3CkIUaqGhoSxevFir3c/PD39/f422pk2bagydN27cGBsbGxYtWsTQoUPzPNf/wqCFd0IIIUR+MnRe3cfHh65du2q1v9gbz06HDh1YtGgRly9fVoblXxwZyPw+s6euUqlISkri2bNnFClSRInL7J3b2dkpcc9vOvf89TKvlRMp8kIIIYyWocP1WQ3L/1dOTk5YWFgQFRVFs2bNlPaIiAgAZcO4zLn4yMhIatSoocRFRkZSvHhxHBwclLiff/6Z9PR0jenziIgIvTefk9X1QgghjFa6gR9D7d27FxMTE2rWrImlpSVeXl7s379fI2bPnj2UKlUKNzc3ADw9PbGxsWHfvn1KTGpqKvv376dp06ZKQW/evDlqtZpjx/6dtrt//z5nz57V+CNCF+nJCyGEEHr46KOPaNCgAVWqVMHExIRjx46xadMmevToQYUKFQAYNmwYffv2ZeLEiXh7e3P27Fm2bdvG5MmTlVXylpaWDBkyhODgYOzt7ZXNcG7dusXcuXOVn+fh4UGLFi0IDAzks88+w9ramgULFiir+vVhkp5eON/Ga25ZLr9TEMJgsvBOFBYWJfPm3SY/l+1u0PmN7m/XO/bLL78kPDyc6OhoUlJScHZ2plu3bvj4+ChvZ4WM59vnzZtHZGQkpUuXxtfXl/79+2tdLyQkhA0bNvDPP/9QuXJlxowZo7ztNVNCQgKzZs3iwIEDJCUl0aBBAyZOnKj8UZETKfJCFGBS5EVhkVdF/kSZHgad3/ivb3Mpk4LppYfrb9y4wenTp3n48CHe3t6UL1+epKQk/vnnH0qWLImlpWVe5CmEEEJoScvvBAo4vYt8Wloan3/+Od9++62y0q927dqUL1+e5ORkvL29GTZsGB9++GFe5iuEEEIo0pFN23TRe3X98uXL2b59O59++ilbt27l+VH+4sWL065dOw4ePJgnSQohhBDi5eld5Hfs2EH37t0ZPHgwTk5OWserVq3KzZs3czU5IYQQQpe0dMM+hZ3ew/V//fUXtWrVyvZ4kSJFePz4ca4kJYQQQugjTYbrddK7yJcqVYq7d+9me/zy5cs4OjrmSlJCCCGEPmROXje9h+vbtWvH5s2buXHjhtKWuStPWFgYO3fupEOHDrmeoBBCCJGdNAM/hZ3ez8knJCTQr18/bty4gaenJz///DNeXl48fvyYS5cu4ebmxoYNG7RenZdf5Dl5URjIc/KisMir5+R/dHjfoPPbRm/NpUwKJr178tbW1mzZsoVPPvmEhw8fUqRIEX777TcSExPx8/Nj48aNBabACyGEeD2kY2LQp7CTHe+EKMCkJy8Ki7zqyR9w6GXQ+e2jt+RSJgWTvKBGCCGE0Xod5tUNoXeRHz9+fI4xJiYmBAUFGZSQEEIIIXKH3kX+l19+0WpLS0vjwYMHpKamYm9vT7FixXI1OSGEEEKX12Fe3RB6F/kjR45k2Z6cnMzWrVsJDQ1lzZo1uZaYEEIIkZM0qfE66b26PjsWFhb07duXxo0bM23atNzISQghhNBLGiYGfQo7g4t8pmrVqnHmzJncupwQQgiRo3QDP4VdrhX5n3/+WebkhRBCiAJE7zn5xYsXZ9keHx/PmTNn+L//+z8GDRqUa4kJIYQQOZFH6HQzuMjb2tpSoUIFpkyZQs+ePXMtMSGEECInaSaFf17dEHoX+atXr+ZlHkIIIcRLex3m1Q2h15z806dPWbx4McePH8/rfIQQQgi9yVvodNOryBctWpSVK1dy//79vM5HCCGEELlE7+H6atWqcfPmzbzMRQghhHgpshmObno/QhcQEMC2bdv46aef8jAdIYQQQn+yGY5uevfk16xZg62tLUOGDKFMmTKUL19e6/3xJiYmrFy5MteTFEIIIbIiC+9007snHxkZSUpKCmXLlsXExIS7d+8SGRmp8YmIiMjLXIUQQogC4/HjxzRr1oyqVaty6dIljWM7d+6kffv2uLu706lTJ/bt26d1fnJyMnPnzqVJkyZ4eHjQt29frly5ohX34MEDRowYQd26dalXrx6jR48mJiZGrxwNfkGNEEIIkV/yc05+8eLFpKamarUfOHCAcePGMWjQIBo3bsyhQ4cYOXIkxYsXp3nz5krcjBkz2LlzJ5999hnlypVj9erV+Pr6smvXLhwcHABISUlh4MCBJCcnM3PmTFJSUpg9ezZDhw5l8+bNmOSwT4DePfkzZ87o/MshJiZG9q4XQgjxSuXXI3TXrl1jy5YtDB8+XOvYggULaN++PaNGjcLLy4uJEyfSqFEjFi1apMRER0ezZcsWRo0aRc+ePWncuLFyPDQ0VIk7ePAgV69eZcGCBbRp04b27dsze/Zszp07R3h4eI556l3k+/fvz4kTJ7I9furUKfr376/v5YQQQgiD5dcLaqZOnUqfPn1wdnbWaL99+zZRUVF06tRJo71z585cunRJ6SwfP36c1NRUOnbsqMRYW1vTsmVLjeIdFhZGlSpVqFy5stLm6elJuXLlCAsLyzFPvYt8errufxxJSUmYmuba+26EEEKIHKWZGPb5L3bu3MnNmzcZMmSI1rGoqCgAKlWqpNHu6uqqcTwyMpKSJUtSokQJrbgbN26QlpamxGWe+2Jc5rV00Tknn5CQgFqtVr6PjY3l3r17WnFqtZo9e/YocwhCCCGEMVCr1Rp1LpNKpUKlUmm1x8fHM3v2bMaNG0fx4sW1jsfFxSnnP8/W1lbjuFqtxsbGRut8W1tbkpOTSUxMxNraOts4lUpFZGRkjvens8ivW7eOJUuWABmPxwUFBREUFJRlbHp6OqNGjcrxBwohhBC5xdCtaUNDQ7N8AZufnx/+/v5a7fPnz6dixYq88847Bv7kV0NnkW/cuDFWVlakp6cze/ZsOnXqhJubm0aMiYkJxYoVo2bNmtSsWTNPkxVCCCGeZ2iR9/HxoWvXrlrtWfXir1+/zpYtW1izZo3S+09MTFS+JiQkKD12tVpNqVKllHMze/CZx1UqFfHx8Vo/Iy4uDgsLC6ysrHTGqdVq5Vq66CzyderUoU6dOgA8efKEdu3aUaVKlRwvKoQQQrwK6QY+QpfdsHxWbt68SUpKSpaLzPv370+1atWUUYGoqCiNefnMoXUXFxcgY87+4cOHxMbGYmdnpxHn7OysrHGrVKlSls/OR0RE0KJFixxz1vs5eT8/P31DhRBCiFfiVb5JztPTk6+//lqj7cqVK8yYMYMpU6bg5uZGhQoVcHFxYd++fbRt21aJ27NnD+7u7tjb2wPQpEkTTE1N2b9/P7179wYyNtc5cuQI3bt3V85r3rw533//PZGRkcofDefPn+fu3bsaz9xnR+8iL4QQQrzO7O3tadCgQZbH3NzccHd3B2D48OEEBATg5OREo0aNOHz4MCdOnGDFihVKvIODA7169WLOnDmYm5vj6OjImjVrgIwphEzt2rWjatWqDB8+nJEjR5KamsqsWbOoU6cOzZo1yzFnKfJCCCGMVkF8J3yHDh14+vQpy5cvJyQkBCcnJ+bOnavV8x4/fjxWVlbMnz+f+Ph43N3dWbt2rcaTaubm5qxevZovv/ySMWPGYGJiQosWLQgMDMxxtzsAk/ScHoA3UuaW5fI7BSEM9uTesfxOQYhcYVHSJU+uu6hCX4PO97+9IZcyKZikJy+EEMJoyfvkdZMt6oQQQohCSnryQgghjFZBnJMvSKTICyGEMFpS5HWTIi+EEMJoFcqV47lIirwQQgijJQvvdJOFd0IIIUQhJT15IYQQRkvm5HWTIi+EEMJoyZy8blLkhRBCGK00KfM6yZy8EEIIUUhJT14IIYTRkjl53aTICyGEMFoyWK+bFHkhhBBGS3ryukmRF0IIYbRkMxzdZOGdEEIIUUhJT14IIYTRkkfodJMiL4QQwmhJiddNirwQQgijJQvvdJMiL4QQwmjJcL1usvBOCCGEKKSkJy+EEMJoST9eNynyQgghjJbMyesmRV4IIYTRkjl53WROXgghhCikpMgLIYQwWukGfl7GwYMH6d27Nw0aNMDd3Z02bdowc+ZM4uPjNeLCwsLo2rWrErN+/fosrxcSEkKrVq2oVasW3bp14+TJk1oxCQkJTJ48mQYNGlCnTh0GDx7MnTt39M5ZirwQQgijlWbg52XExcVRv359pk2bxurVq+nfvz/bt2/n008/VWLOnTvH0KFDqV69OqtWraJbt24EBQWxefNmjWuFhIQQHBxMnz59WLFiBc7OzgwaNIirV69qxI0aNYojR44wadIkgoOD+fvvv/H19eXJkyd65WySnp5eKCc0zC3L5XcKQhjsyb1j+Z2CELnCoqRLnlx3uPP7Bp2/8MZWg87funUrkydPJjw8HAcHBwYOHEhcXBzbtm1TYiZNmsTRo0cJDw/H1NSUpKQkGjVqRM+ePRk7diwAqampeHt7U7lyZRYsWADAhQsX6NmzJytXrqR58+YA3Lt3j7Zt2zJhwgT69OmTY37SkxdCCGG0XmVPPislSpQAIDk5maSkJE6dOkXHjh01Yjp37syDBw+4fPkyAGfPniU+Pp5OnTopMWZmZnTo0IHw8HAy+95hYWHY2NjQtGlTJc7R0RFPT0/Cw8P1yk+KvODwj9tISbqb5Wfv7g1KnJ2dLSuWz+ave5eIe3SdH/ZvoWbNalles1o1V7ZsXsFf9y4RHxfB5d/D8ff76FXdkngNnP7tAv2GjKJuy3dp1P49Pps6m39iHmnEnPr1HOOmzKL9ewOo2/Jd2r83gKmzF/HwUazW9e7c+4uAwOk0fLsH9Vt3YYDfOH6/ck1nDvsO/UTNxh1o3aVvrt6bKNhSU1N59uwZv//+O0uWLKFVq1aUL1+eW7dukZycTKVKlTTiK1euDEBUVBQAkZGRAFpxrq6uJCYmEh0drcS5uLhgamqqFZd5rZzII3QCv+ETUNnYaLR5edVl7pwv2L3nR6Xt++/WUbFiBT4NmEjsozjGjfXj0MFt1K3fjrt37ytxdT1r8ePBbwgLP8mgwaNRx8Xj6vom1tbFX9k9icLtt/O/MyggkEYN6hL8ZSCx6ngWrfyagcPH882ahVhaWgLwzc59JD55yie+vSnvWIabt++xNGQDP58+y47QpVhZFQMgNk5N/yGjKW5VjMlj/ClWtAihW77jQ//P2Lx6PpWcnbRyUMcnMHPBSkq+UeKV3rvQZOgjdGq1GrVardWuUqlQqVRZntOgQQNlsV3Tpk2ZO3cukDFnn3nui9d6/rharcbS0pKiRYtqxNna2gIQGxtLmTJlUKvV2LzwuznzepnXyokUecGVK9e12j766AOePXvG1m++B8Dbux2NG79Fm7bv8VPYzwCcPPUbEddOMnrUEAJGTgbAxMSEtWsXcOTocXq8N1C5XuY5QuSGZWs3UrZMaRbOmIy5uRkALhUr0Gvgp+zYc5Be3ToDMHHUMOxL2Cnn1a9TC2encvgOG8uBI+F06/w2AFu/28vDR49Yt2QWTuUdAXirbm3avzeApSEbmDttglYO85aGUNX1TUq9Yc+pX8/l9S2LbBi6qCw0NJTFixdrtfv5+eHv75/lOevXr+fJkydcv36dZcuWMXjwYNauXWtgJnlDirzQUqxYUXp078yevYd49L9hTe/OGb3154u1Wh3Pnr2HeMf7baXIt2jeiBrVqzB06Lh8yV28Hi5cvor3262UAg9Qs3oV7GxVHAr7WSnyzxf45+MA/n7wUON6TuXLKQUewKpYUep6uBF24jQpKakaP+vsxcvs+eEoO75eyop1mqumxatlaE/ex8eHrl27arVn14sHqF69OgCenp64ubnRvXt3fvzxR1xdXQG0RgYyv8/sqatUKpKSknj27BlFihRR4jJ753Z2dkrc/fv3eZFarVaulZN8mZOPjY19qY94tbp06YBKZcP69f+uDnWrUZXLl//Qiv2///uDihXLU7y4FQCNG9cHoGjRIpw4tpsnj29w784FgudN1RqaEuK/MjM1xcLCQqvd0sKCiD9v6Dz313OXAHBxrvDC9bT7PJYWFjx99ozbz01HJaekMGXmQnw/6K7xR4HIH4YuvFOpVJQvX17ro6vIP6969eqYmppy69YtnJycsLCw0Jovj4iIAMDFJeMJg8y5+My5+UyRkZEUL14cBwcHJe7PP//kxYfgIiIilGvlJF968l5eXpiYmOgdf+XKlTzMRryoX58eREc/YP+BI0pbCXs7bty8rRUbE5PxR1iJEnY8fpxI2bJlANi0cRlLl61jQmAQdevW4ovPx1ChgqPGEL4Q/5WzU3kuXtZ8nvjeX9E8eBij0eN+0ePHicxcsAIX5wq0atpI43onz5wjNk6NnW3GL/e0tDQu/W/hXdxzm52s2bCNpORkPu5n2KNbonA4d+4caWlplC9fHktLS7y8vNi/fz++vr5KzJ49eyhVqhRubm5AxgiAjY0N+/bto0aNGkDGYr79+/fTtGlTpT42b96cJUuWcOzYMZo1awbA/fv3OXv2LBMmaE8hZSVfinxQUJByE0lJSSxbtgw7Ozvatm1LyZIlefDgAT/++COxsbEMGzYsP1J8bZUt60Dr1k1ZtCiE1NTUlz7f1DTj3+vGTTv4YsocAMLCT2JmZsaMoECqVXPl6tWIXM1ZvH76vvcun02dzcKVofR5713i1PFMmbkQU1MTTE2yHqBMSUllzBcziX7wkPXL52r8MdCzS0c2fvs946fNYfyIwRQrWpSVoVu4e/8vAEz/9/vq1p17rAzdwoIZkyhSxDLvb1TkKP0V7l3/0Ucf4eXlReXKlSlSpAhXrlwhJCSEqlWr0qZNGwCGDRtG3759mThxIt7e3pw9e5Zt27YxefJkZZW8paUlQ4YMITg4GHt7e2rUqMG2bdu4deuWsogPwMPDgxYtWhAYGMhnn32GtbU1CxYsoGzZsnTr1k2vnPOlyD+f3PTp06lduzbz58/XiPHz8+PTTz/ljz+0h4hF3unzQTfMzMz4esM2jfbYR7GUsNOeA7K3z5g7ypy7j/nfI0yHD2tu4vLjoTBmBAVSu3ZNKfLCYJ3fbsWfN++wbvN2VoZuwcTEhPatm9HUqz4Rf97Uik9LSyNw+hxO/XqOpbOnUNX1TY3jFcqVZebksUyft5SO72c86lmjqiv9enZl3ebtlHrDHoAZwct4q64HtdyqoY5PADKG79PTM1bbW1paUPS5OVaR917lW+jc3d3ZtWuXsq1s+fLl6dWrFwMGDFCe6KhTpw5Lly5l3rx57Ny5k9KlSzN+/Hh69+6tca2PPsr472z9+vX8888/VK5cmZUrV1KtmuZjyXPnzmXWrFlMmTKFpKQkGjRowIIFCyhWrJheOef7jndeXl7Mnj1b42H/TMeOHWP06NH88ssvL31d2fHuv7lw/gjJySnUq99Oo33Vyrm0bdMcZ5d6Gu0hq4Np0bwRlSo3AOCDD7rx9bpFdOnqy569/z5+V7u2G7+ePsgHfYfwzTe78v5GCgnZ8U63xCdPuXPvPvYl7ChpXwLvDwZRs3oVZkwarRH3xcwFfLf3IPOmB9K6WaNsrpYxZHrj9l0szM1xKu/I1NmLCD95hkM7vgagXXcf7v31d7bn933vXT4bMTh3bq6Qyasd7wY4dzfo/LU3tudSJgVTvq+uT05O5tatW1keu3nzJikpKa84o9dXXc9auNWoyqjRX2gd273nIAN8e9GsqRfhx04BYGNjTedObdm82z3A8QAAHtJJREFU5Tsl7sCBozx9+pS2bZtrFPm327UE4LffLubtTYjXilWxolSplNErP37qV/68eZup40doxMxetIrtu3/gy4mjdBZ4yNh1LPOZ+L8fPOTA4XAGfNDj32tN+YxnScka54Rs+Ib/++M6c6cFUqZ0ydy4LSFyTb4X+Xbt2jF37lyKFCnC22+/jY2NDfHx8Rw4cIB58+bx9ttv53eKr42+fXuQnJzMps07tI7t3n2Qkyd/JXTdIsaNn6ZshmNiAnPmLlPiYmIeMXPWYgInjCA+PoGjR09Qt24tJgaOIPTrb4iMvPEK70gUVleuRXDs5K/UqJrxyNLZi5dZu+lbPuzTgzruNZS4kA3fELplB107t6NieUcu/P7vIt4SdrbK6vjklBTmLQmhXh13rItbERF1k9Xrv8H1zYr49v53etGjZnWtXL7f9yOWFha85Vkrr25X6PAqh+uNUb4X+YkTJ/L06VMmTZrEpEmTMDc3V3rvb7/9NhMnTsznDF8P5ubm9Hq/Cz8c/IkHzz0/nCk9PZ13uvgwa+YkFi8MomjRopw69Rtt2vXkzp17GrHTpgcTH/+YwZ/0Z2TAJ9y//zdz5y1n+pfzta4rxH9hYW7BsVNnWLvpW5KSknFxrsDkMf507aQ5zXTs1K8AfLfnIN/tOahx7N0Obfhy4igATDDh5p177P3xJ+ITEnAoVZKundvxcf/3s3xUTxQcaYXzHWu5Jt/n5DNFRUVx4cIFHjx4QOnSpXF3d9fa1/dlyJy8KAxkTl4UFnk1J9+3on6rzLOz4ab2yGVhku89+UwuLi56P9wvhBBCgOE73hV2BaLIP3r0iI0bN/Lbb78RFxeHra0t9erV44MPPlBe4yeEEEKIl5Pvr5q9efMm3t7eLF++nNTUVJydnUlNTWX58uW888473Lyp/cyrEEIIARmb4Rjyv8Iu33vyM2bMwNbWlu3btyv79QJER0czcOBAvvrqK5YtW6bjCkIIIV5Xsrpet3zvyZ85c4bhw4drFHgABwcHhg0bxunTp/MpMyGEEAVdGukGfQq7fO/Jp6WlKfv5vsjMzEzr7TtCCCFEptdhyN0Q+d6Tr1u3LkuXLtV6pWxcXBz/396dx9Wc738Af502DC2OSvKLmDqpFDJU100UY6QsGVxq8LiWyXrHuMhIlpnJY9xRE9kyXdfYbw89xlruiMJYBllmXFxlSQta1BHGafn8/vDoO50pxYSzeD09zuPhfL7v7+e8T47e5/P5fJe1a9eie/fuGsqMiIhIt2l8JD9v3jyEhISgb9++8PLygpWVFQoLC3Hq1CkYGxvjq6++0nSKRESkpbgmXz+Nj+QdHR2xZ88ejBw5EgUFBTh16hQKCgowcuRI7N69G46OjppOkYiItJQQolEPfafxkTwA2NjYYP78+ZpOg4iIdMzbcPBcY2hFkQeAnJwcZGRkoLS0FBYWFvDw8EDbtrw0LRER0R+l8SJfWVmJRYsWISkpCVVVv62uGBgYYPjw4Vi8eDEMDQ01mCEREWkrrsnXT+NFfuXKldi9ezc+/fRTBAQEwNLSEoWFhThw4ABiY2PRqlUrfPLJJw13REREbx2eQlc/jRf5PXv2YObMmZg4caLUZmtri4kTJ6Kqqgrbtm1jkSciojpxTb5+Gi/yhYWFcHFxqXObq6sriopq39uciIgIwFtxhHxjaPwUOjs7Oxw+fLjObUeOHIGdnd0bzoiIiEg/aHwkP27cOCxatAgPHjzAwIEDYWlpiaKiIiQnJ+PAgQNYunSpplMkIiItxQPv6qfxIj9q1CioVCqsWbMGBw4ckNrlcjkiIiIwYsQIDWZHRETajAfe1U8mtGRBo6qqCjdu3JDOk+/QocNzb1zzIoxMeI496b4necc0nQLRK2Fs2fG19NvPbkCj9j905+ArykQ7aXwkv3Hjxjrbjx49CplMBlNTUzg7Oz/34DwiInp7ack4VWtpvMh/9dVXkMlkdf5DVbfLZDL06NEDq1evhqmpqQayJCIi0j0aP7p+//79aN++PebPn4+0tDRcunQJaWlpCA8PR7t27bBlyxZ88803uHbtGv7xj39oOl0iItIiVRCNeryM5ORkTJ06Fb6+vujatSuCgoKwbds2tau1AkB6ejqGDRsGNzc39OvXD5s3b66zv4SEBPj5+cHd3R3BwcE4efJkrZiysjJERkbC09MT3bp1Q1hYGHJycl44Z40X+cWLF+Mvf/kLxo0bBxsbG5iYmMDGxgbjx4/H6NGjER0djQEDBiAsLOy5p9oREdHbSTTyz8vYuHEjTExMMHfuXKxbtw79+vXDl19+qTYAPX/+PKZOnQpnZ2ds2LABwcHBiIqKwvbt29X6SkhIQExMDEJCQrB+/XrY29tj8uTJuHr1qlrc7NmzcfjwYSxcuBAxMTG4f/8+xo8fjydPnrxQzhqfrr906RLCwsLq3Obg4ICYmBgAgLOzM0pKSt5kakREpOWq3uCa/Lp16yCXy6XnXl5eePz4MbZu3YpZs2bBxMQEq1evhouLC6KioqSY/Px8rF69GqNGjYKBgQFUKhXWrl2LsWPHYsKECQCAnj17IigoCGvXrkVsbCwA4OLFi0hLS0N8fDx8fX0BAAqFAv3790dSUhJCQkIazFnjI3lLS0u1U+dq2r9/PywtLQE8m7IwNzd/k6kRERFJahb4as7Oznj69ClKSkqgUqlw6tQpBAQEqMUEBgaioKAAly9fBgBkZGTg4cOHGDRokBRjaGiIgQMH4ujRo9Ixaunp6TA1NYWPj48UZ2trCw8PDxw9evSFctb4SH7y5MlYtGgRcnJy4O/vD7lcjuLiYhw6dAg//fQTPv/8cwDA6dOn4ebmpuFsiYhIm2j62Ppz587BwsICrVq1ws2bN1FeXo53331XLcbR0REAcOPGDbi5uSErKwsAasU5ODjg8ePHuHfvHmxsbJCVlYWOHTvWOp3cwcEBx48ff6H8NF7kR40aBUtLS6xbtw7Lly9HRUUFjIyM4OzsjDVr1sDPzw8AMH36dBgZaTxdIiLSIo29QY1SqYRSqazVbmZmBjMzs3r3/fnnn5GUlIRp06bB0NAQpaWl0r6/7wuAtF2pVMLExARNmzZVi6uerS4pKYGNjQ2USmWdZ5SZmZlJfTVEK6qmv78//P39UVVVheLiYsjl8lrfXDhVT0REv9fYIr9p0ybExcXVap8+fTpmzJjx3P0KCgowc+ZMuLm5YdKkSY3K4XXSiiJfzcDAQFqDJyIiakhjL4Yzbtw4DBs2rFZ7faP4hw8fYtKkSWjatCnWrl0LY2NjAL8NRn8/M1D9vHq7mZkZVCoVnj59iiZNmkhx1aNzCwsLKS4/P7/W6yuVyhce+GpVkSciInqTXmRavqanT59iypQpKCoqwo4dO9CyZUtpW7t27WBsbIwbN26gd+/eUntmZiYAoGPHZ5f2rV6Lz8rKUruaa1ZWFpo3b47WrVtLcSdOnJAuClezv+q+GqLxo+uJiIj+qDd5MZyKigr87W9/w7Vr17Bhwwa0bat+jxQTExN4eXkhOTlZrX3fvn2wsrKCq6srAMDDwwOmpqZqZ5ZVVlYiOTkZPj4+UkH39fWFUqnEsWO/3cMiPz8fGRkZal8i6sORPBER6aw3eRe6pUuX4siRI5gzZw5+/fVXXLhwQdrm4OCAFi1aYNq0aQgNDUVERASCgoKQkZGBxMREREZGSseamZiYYMqUKYiJiYFcLoeLiwsSExORnZ2NFStWSH126dIFffr0wYIFCxAeHo4WLVogNjYWbdq0QXBw8AvlrDV3oXvVeBc60ge8Cx3pi9d1F7r32vg0HFSPs/kv/n/Mz88Pubm5dW777rvv4OnpCeDZ+e3R0dHIysqCtbU1xo8fj7Fjx9baJyEhAVu2bEFhYSEcHR0xZ84ceHt7q8WUlZVh+fLlSElJgUqlgqenJyIiImBnZ/dCObPIE2kxFnnSF6+ryHu0+XOj9s/If7HzzXUV1+SJiIj0FNfkiYhIZ+npZPQrwyJPREQ6q7EXw9F3LPJERKSz3uTR9bqIa/JERER6iiN5IiLSWW/yfvK6iEWeiIh0Fqfr68ciT0REOosj+fqxyBMRkc7iSL5+PPCOiIhIT3EkT0REOovT9fVjkSciIp3F6fr6scgTEZHO4ki+fizyRESksziSrx8PvCMiItJTHMkTEZHOEqJK0yloNRZ5IiLSWbwLXf1Y5ImISGfxfvL145o8ERGRnuJInoiIdBan6+vHIk9ERDqL0/X1Y5EnIiKdxYvh1I9FnoiIdBYvhlM/HnhHRESkpziSJyIincU1+fpxJE9ERDqrCqJRj5d1+/ZtREZGYsiQIXBxcUFgYGCdcenp6Rg2bBjc3NzQr18/bN68uc64hIQE+Pn5wd3dHcHBwTh58mStmLKyMkRGRsLT0xPdunVDWFgYcnJyXihfFnkiItJZQohGPV7W9evXkZ6ejvbt2+Pdd9+tM+b8+fOYOnUqnJ2dsWHDBgQHByMqKgrbt29Xi0tISEBMTAxCQkKwfv162NvbY/Lkybh69apa3OzZs3H48GEsXLgQMTExuH//PsaPH48nT540mK9M6Olch5FJW02nQNRoT/KOaToFolfC2LLja+nX0kzRqP0Llf97qfiqqioYGDwbH4eHh+OXX37Bvn371GImTpyI0tJSJCYmSm0LFy7EkSNHcPToURgYGEClUuFPf/oTRo4ciblz5wIAKisrERQUBEdHR8TGxgIALl68iJEjRyI+Ph6+vr4AgLy8PPTv3x+fffYZQkJC6s2XI3kiItJZVUI06vGyqgv886hUKpw6dQoBAQFq7YGBgSgoKMDly5cBABkZGXj48CEGDRokxRgaGmLgwIE4evSoNMuQnp4OU1NT+Pj4SHG2trbw8PDA0aNHG873hd8ZERGRlnnT0/UNyc7ORnl5ea2pfEdHRwDAjRs3AABZWVkAUCvOwcEBjx8/xr1796S4jh071vpy4eDgIPVVHx5dT0REOquxl7VVKpVQKpW12s3MzGBmZvbS/ZWWlkr7/76/mtuVSiVMTEzQtGlTtThzc3MAQElJCWxsbKBUKmFqalpnftV91YdFnoiIdFZjR+ObNm1CXFxcrfbp06djxowZjepbG7DIExHRW2vcuHEYNmxYrfY/MooHfhuJ/352oPp59XYzMzOoVCo8ffoUTZo0keKqR+cWFhZSXH5+fq3XUSqVUl/1YZEnIiKd1dhr1//RafnnadeuHYyNjXHjxg307t1bas/MzAQAdOz47CyD6rX4rKwsuLi4SHFZWVlo3rw5WrduLcWdOHECQgjIZDK1/qr7qg8PvCMiIp0lGvnnVTMxMYGXlxeSk5PV2vft2wcrKyu4uroCADw8PGBqaooDBw5IMZWVlUhOToaPj49U0H19faFUKnHs2G+n0+bn5yMjI0PtS8TzcCRPREQ6603fhe7JkydIT08HAOTm5qKsrAwpKSkAADc3N7Rt2xbTpk1DaGgoIiIiEBQUhIyMDCQmJiIyMlI6St7ExARTpkxBTEwM5HI5XFxckJiYiOzsbKxYsUJ6vS5duqBPnz5YsGABwsPD0aJFC8TGxqJNmzYIDg5uMF9eDIdIi/FiOKQvXtfFcJo2bdeo/X/9Nful4nNycuDv71/ntmXLlkmFNz09HdHR0cjKyoK1tTXGjx+PsWPH1tonISEBW7ZsQWFhIRwdHTFnzhx4e3urxZSVlWH58uVISUmBSqWCp6cnIiIiYGdn12C+LPJEWoxFnvSFvhR5XcPpeiIi0lm8n3z9WOSJiEhn6elk9CvDIk9ERDqLRb5+PIWOiIhIT+ntgXdERERvO47kiYiI9BSLPBERkZ5ikSciItJTLPJERER6ikWeiIhIT7HIExER6SkWeSIiIj3FIk9ERKSnWOSJiIj0FIs8AQDCw8MRGBj42vr38/PD0qVLX1v/RJqSlJQEJycnFBcXazoVolpY5ImIiPQUizwREZGeYpEnNceOHUNQUBDc3NwQHByM8+fPS9t2796NMWPGwNPTE++99x7GjBmDs2fP1uojLS0NAQEBcHNzw7Bhw3DmzJk3+RboLbNz5074+fnB3d0doaGhyMzMhJOTExISEtRiBg4ciM6dO6NPnz6IiYlBRUWFWj//+9//MHHiRHTr1g0eHh4ICwvDrVu31GLKysowf/58eHh4wNPTE1988QVUKtWbeJtEfwjvJ0+SgoICLFq0CDNmzICpqSni4+MxYcIE/PDDD2jVqhVyc3MxePBgtG/fHuXl5UhJScG4ceOwa9cudOrUCQBw7do1TJs2Dd7e3pg7dy7u3buHuXPnQqlUavjdkT5KTU1FZGQkgoODERAQgMzMTEybNk0tZvPmzfjiiy8wevRofPbZZ7hy5QpWrlyJgoICREVFAQDy8/MREhICW1tbLFu2DEIIrFq1CiEhIdi7dy/kcjkAYOHChUhLS8OsWbPQvn177Nq1Cz/88MMbf99EL0wQCSHmzZsnFAqFOHHihNRWUlIiunbtKr7++uta8ZWVlaK8vFwMGzZMfP7551L7rFmzRN++fUV5ebnUdvDgQaFQKMSSJUte75ugt87w4cNFaGioWtvGjRuFQqEQ3377raioqBCenp5i5syZajHx8fHCyclJZGdnCyGEiIqKEl26dBFFRUVSTH5+vnB1dRUrV64UQgiRmZkpnJycxM6dO6WYqqoqMXjwYKFQKNT2JdIWnK4niampKby9vaXn5ubm8PT0xMWLFwEAWVlZmD59Onr16gVnZ2e4urri8uXLuHnzprTPhQsX4OfnByOj3yaJ/P391Z4TvQqVlZW4cuUK/P391doHDBgg/f3GjRt48OABAgIC1GICAgIghMC5c+cAAGfPnoWXl5c0YgcAGxsbdOvWTVqSunTpEoQQav3LZDL079//lb83oleFv3lJUvMXXDVLS0ucO3cOZWVl+Otf/woLCwvMnTsXbdu2RZMmTfDll1+qrUkWFBSgVatWan0YGhqiZcuWrz1/ersUFxejoqKi1ue25uevtLQUwLPPcU3Vz6u3K5VKODs713oNS0tL6UtsQUEBjI2NYW5uXmdfRNqIRZ4kdZ3nW1hYCCsrK1y4cAF3797FunXr1H4ZPnr0CBYWFtJzKysrFBUVqfVRWVmJkpKS15c4vZXkcjmMjIxqfW5rfv6qP5u//0wWFhYCgFSwzc3Npbbfx1XHWFlZoby8HKWlpWqFvq79iLQFp+tJ8vDhQ5w8eVJ6XlpaitOnT6NLly749ddfAQAmJibS9qtXr+L69etqfXTp0gWHDx9WO3I5NTUV5eXlrzl7etsYGhrC2dkZqampau0HDx6U/t6hQwfI5XIkJyerxSQnJ0Mmk6F79+4AgO7du+P06dN48OCBFHPv3j2cP38e7733HgDA3d0dMplMrX8hBA+8I61muHjx4sWaToI079ChQ7h79y6OHTsGMzMz5OXlYdGiRSguLsaKFStgY2ODHTt24L///S+srKxw/vx5REZGonnz5jA3N0dwcDAAwN7eHv/85z9x6dIlmJub46effkJMTAyEEOjUqRN8fX01/E5Jn7Rq1Qrx8fHIy8tDkyZNcOTIEWzfvh0lJSXw8fGBh4cHmjZtioSEBJSUlMDQ0BApKSmIjY3F0KFDpc+tg4MDdu7cibS0NLRs2RLXr19HREQEhBBYtmwZmjVrBrlcjuvXr2Pr1q1o3rw5SktLER0djVu3buHRo0eYOHEimjVrpuGfCJE6FnkC8KzIP3r0CJ999hlWrVqFHTt2wMLCAl9//TUcHBzwzjvvwNXVFampqdi2bRuysrLw97//Hffv30d5ebn0y9LS0hLOzs5ISUnB9u3bkZOTgyVLluD48eOwt7dnkadXqmPHjrC2tsbu3buRmJgIpVKJiIgIJCUl4YMPPoCrqyvc3d1hbW2NPXv2YNu2bbh+/TpGjx6NefPmwdDQEMCzg059fX2RkZGBzZs3IzU1Fc7OzoiOjoatra30ej4+PsjNzcWWLVtw6NAhdO3aFQMHDkRaWhqLPGklmRBCaDoJIqJX5eDBg5g5cyZ27dqFzp07azodIo3igXdEpLNKSkoQFxcHLy8vNG/eHFevXsW6devQo0cPFngisMgTkQ4zMjJCTk4OFi5cCKVSCQsLC/Tv3x9z5szRdGpEWoHT9URERHqKp9ARERHpKRZ5IiIiPcUiT0REpKdY5Im0hJOTE1atWiU9T0pKgpOTE3JycjSYlbqPPvoIH330kabTIKIXxCJPpGfS09PVviwQ0duLRZ5ISw0ZMgSXLl1C27ZtX2q/9PR0xMXFvaasiEiXsMgTNdKTJ09eS7+GhoZo0qQJZDLZa+mfiPQfizwRgFWrVsHJyQmZmZmYPXs2unfvjh49eiAyMhKPHj2S4vz8/DBhwgScPHkSI0aMgJubG7799lsAgEqlQlxcHN5//3107twZPj4+iIqKqvUlQKVSISoqCl5eXujWrRvCwsJw9+7dWjk9b03+559/RlhYGHr27IkuXbogMDAQ69evBwCEh4dj69atAJ6t8Vc/avaxd+9eDB8+HO7u7ujRowdmzpyJO3fu1Hr9nTt3ol+/fnB3d8eHH36Is2fP/sGfLhFpCq94R1TDrFmz0Lp1a3z66ae4cuUKdu7cifz8fGzYsEGKyc7OxsyZMzFixAh8+OGHaNOmDYQQmDZtGs6cOYMRI0bAwcEBWVlZ2LZtGzIzM5GQkCCNyBcsWIA9e/YgMDAQHh4eOH36NCZPnvxC+Z08eRKTJ09Gq1atEBoaCmtra9y8eROHDx/Gxx9/jFGjRuH+/fv48ccfsXz5cmk/uVwOAIiPj0d0dDQGDBiA4OBgKJVKbN26FaNHj8aePXukuMTERERGRqJbt24YO3Ys8vLyMHXqVJiZmaFNmzav6sdNRK+bICKxcuVKoVAoxIQJE0RVVZXU/s033wiFQiF+/PFHIYQQffv2FQqFQhw6dEht/z179ggnJydx+vRptfbdu3cLhUIhjh07JoQQ4sqVK0KhUIhFixapxc2ZM0coFAqxcuVKqW3Xrl1CoVCIO3fuCCGEqKysFP7+/qJ3797iwYMHavvXzHnJkiVCoVDUeo+5ubnCxcVFrFq1Sq399u3bonPnzmLFihVCCCFUKpXw9vYWQ4YMEU+fPpXiEhMThUKhEKGhoXX8BIlIG3G6nqiG0NBQtTXw6tPFjhw5IrXZ2NjA399fbb/k5GTY29vDwcEBxcXF0qNnz56QyWQ4ffo0gGcHxVW/Tk0vclra5cuXcefOHYwdOxYWFhZq215k3f4///kPKioqEBAQoJZjixYtoFAopBx/+eUXFBUVYcSIETAxMZH2Hzp0KMzMzBp8HSLSHpyuJ6qhffv2as/lcjnMzc2Rm5srtdnZ2dXa79atW7h58ya8vb3r7LeoqAgAkJubC5lMhnbt2qlt79ChQ4O5Va+bOzo6Nhhbl1u3bgEABg4cWOf26veVl5cHALC3t1fbbmRkhP/7v//7Q69NRJrBIk/0kpo0aVKrraqqCg4ODliwYEGd+1hbW7/utBpUVVUFANiwYQOMjGr/16/rfRGRbmORJ6rh9u3baqPq4uJilJaWNniuert27XD58mV4e3vXO3Xetm1bCCGQnZ0NBwcHqf3mzZsN5lY90r5+/Tp69+793LjnvX717IGtra3aa/+era0tgGcj/169ekntFRUVyMnJQadOnRrMlYi0A9fkiWrYsmULRI27L2/evBkA0KdPn3r3CwgIQGFhIbZt21Zrm0qlQllZGQBIxXnLli21Xrchrq6usLOzw3fffYeSkhK1bTVzbtasGQCgtLRULWbAgAEwNDTE6tWr1eKrFRcXAwA6d+4MuVyOxMREqFQqafv3338PpVLZYJ5EpD04kieq4d69e5g0aRL69u2Lq1ev4t///jf+/Oc/q41o6zJ48GCkpKRg6dKlOHPmDLp37w4hBG7evInk5GTExsbC09MTzs7OCAwMxPbt2/Hw4UPpFLrq9fL6GBgYYMmSJfj4448xdOhQDB8+HNbW1rh9+zYyMjKwY8cOAM+KNAAsXboUvXv3hpGREfr27Qs7OzvMnj0by5cvR15eHvz9/WFmZoacnBykpqYiICAAM2bMgLGxMT755BNERkZi7NixGDRoEHJzc5GUlFTn8QhEpL1Y5IlqiI6Oxrp16xAdHQ2ZTIYRI0YgPDy8wf0MDAwQFxeHTZs24fvvv0dqaiqaNm0KOzs7jBkzBk5OTlJsVFQUWrZsib179+Lw4cPw9PREfHw8fH19G3ydXr16YfPmzYiLi8PGjRtRVVUFOzs7BAUFSTHvv/8+xo0bh/3792P//v0QQiA1NRXvvPMOJkyYgPbt2+Nf//oX1q5dCyEEWrduDS8vL3zwwQdSH6NGjUJlZSUSEhKwfPlyKBQKrFmzBrGxsS/5EyUiTZKJuubtiN4yq1atQlxcHI4fPw4rKytNp0NE9EpwTZ6IiEhPscgTERHpKRZ5IiIiPcU1eSIiIj3FkTwREZGeYpEnIiLSUyzyREREeopFnoiISE+xyBMREekpFnkiIiI99f9p7kG5ua9KP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Textfeld 15"/>
          <p:cNvSpPr txBox="1"/>
          <p:nvPr/>
        </p:nvSpPr>
        <p:spPr>
          <a:xfrm>
            <a:off x="6505605" y="3569038"/>
            <a:ext cx="4608772" cy="1077218"/>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r>
              <a:rPr lang="de-DE" sz="1600" i="1" dirty="0" err="1"/>
              <a:t>Where</a:t>
            </a:r>
            <a:r>
              <a:rPr lang="de-DE" sz="1600" i="1" dirty="0"/>
              <a:t> </a:t>
            </a:r>
            <a:r>
              <a:rPr lang="de-DE" sz="1600" i="1" dirty="0" err="1"/>
              <a:t>does</a:t>
            </a:r>
            <a:r>
              <a:rPr lang="de-DE" sz="1600" i="1" dirty="0"/>
              <a:t> </a:t>
            </a:r>
            <a:r>
              <a:rPr lang="de-DE" sz="1600" i="1" dirty="0" err="1"/>
              <a:t>this</a:t>
            </a:r>
            <a:r>
              <a:rPr lang="de-DE" sz="1600" i="1" dirty="0"/>
              <a:t> </a:t>
            </a:r>
            <a:r>
              <a:rPr lang="de-DE" sz="1600" i="1" dirty="0" err="1"/>
              <a:t>difference</a:t>
            </a:r>
            <a:r>
              <a:rPr lang="de-DE" sz="1600" i="1" dirty="0"/>
              <a:t> </a:t>
            </a:r>
            <a:r>
              <a:rPr lang="de-DE" sz="1600" i="1" dirty="0" err="1"/>
              <a:t>to</a:t>
            </a:r>
            <a:r>
              <a:rPr lang="de-DE" sz="1600" i="1" dirty="0"/>
              <a:t> </a:t>
            </a:r>
            <a:r>
              <a:rPr lang="de-DE" sz="1600" i="1" dirty="0" err="1"/>
              <a:t>learning</a:t>
            </a:r>
            <a:r>
              <a:rPr lang="de-DE" sz="1600" i="1" dirty="0"/>
              <a:t> on MTPCL </a:t>
            </a:r>
            <a:r>
              <a:rPr lang="de-DE" sz="1600" i="1" dirty="0" err="1"/>
              <a:t>data</a:t>
            </a:r>
            <a:r>
              <a:rPr lang="de-DE" sz="1600" i="1" dirty="0"/>
              <a:t> </a:t>
            </a:r>
            <a:r>
              <a:rPr lang="de-DE" sz="1600" i="1" dirty="0" err="1"/>
              <a:t>come</a:t>
            </a:r>
            <a:r>
              <a:rPr lang="de-DE" sz="1600" i="1" dirty="0"/>
              <a:t> </a:t>
            </a:r>
            <a:r>
              <a:rPr lang="de-DE" sz="1600" i="1" dirty="0" err="1"/>
              <a:t>from</a:t>
            </a:r>
            <a:r>
              <a:rPr lang="de-DE" sz="1600" i="1" dirty="0"/>
              <a:t>?</a:t>
            </a:r>
          </a:p>
          <a:p>
            <a:endParaRPr lang="de-DE" sz="1600" i="1" dirty="0"/>
          </a:p>
          <a:p>
            <a:r>
              <a:rPr lang="de-DE" sz="1600" dirty="0">
                <a:sym typeface="Wingdings" panose="05000000000000000000" pitchFamily="2" charset="2"/>
              </a:rPr>
              <a:t> </a:t>
            </a:r>
            <a:r>
              <a:rPr lang="de-DE" sz="1600" b="1" dirty="0" err="1">
                <a:sym typeface="Wingdings" panose="05000000000000000000" pitchFamily="2" charset="2"/>
              </a:rPr>
              <a:t>Overfitted</a:t>
            </a:r>
            <a:r>
              <a:rPr lang="de-DE" sz="1600" b="1" dirty="0">
                <a:sym typeface="Wingdings" panose="05000000000000000000" pitchFamily="2" charset="2"/>
              </a:rPr>
              <a:t> on VTPC2 </a:t>
            </a:r>
            <a:r>
              <a:rPr lang="de-DE" sz="1600" b="1" dirty="0" err="1">
                <a:sym typeface="Wingdings" panose="05000000000000000000" pitchFamily="2" charset="2"/>
              </a:rPr>
              <a:t>dataset</a:t>
            </a:r>
            <a:r>
              <a:rPr lang="de-DE" sz="1600" b="1" dirty="0">
                <a:sym typeface="Wingdings" panose="05000000000000000000" pitchFamily="2" charset="2"/>
              </a:rPr>
              <a:t>!</a:t>
            </a:r>
            <a:endParaRPr lang="de-DE" sz="1600" b="1" dirty="0"/>
          </a:p>
        </p:txBody>
      </p:sp>
    </p:spTree>
    <p:extLst>
      <p:ext uri="{BB962C8B-B14F-4D97-AF65-F5344CB8AC3E}">
        <p14:creationId xmlns:p14="http://schemas.microsoft.com/office/powerpoint/2010/main" val="234753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Understand therefore trust</a:t>
            </a:r>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22</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a:solidFill>
                  <a:schemeClr val="bg1"/>
                </a:solidFill>
              </a:rPr>
              <a:t>Simple network</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989289" y="2551114"/>
            <a:ext cx="9793389" cy="1323439"/>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r>
              <a:rPr lang="en-US" sz="4000" dirty="0"/>
              <a:t>Can we understand the reasons behind the decision of the network?</a:t>
            </a:r>
          </a:p>
        </p:txBody>
      </p:sp>
    </p:spTree>
    <p:extLst>
      <p:ext uri="{BB962C8B-B14F-4D97-AF65-F5344CB8AC3E}">
        <p14:creationId xmlns:p14="http://schemas.microsoft.com/office/powerpoint/2010/main" val="3621844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 </a:t>
            </a:r>
            <a:r>
              <a:rPr lang="de-DE" sz="2400" dirty="0" err="1"/>
              <a:t>Two</a:t>
            </a:r>
            <a:r>
              <a:rPr lang="de-DE" sz="2400" dirty="0"/>
              <a:t>-Neuron </a:t>
            </a:r>
            <a:r>
              <a:rPr lang="de-DE" sz="2400" dirty="0" err="1"/>
              <a:t>perceptron</a:t>
            </a:r>
            <a:endParaRPr lang="de-DE" sz="2400" dirty="0"/>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23</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a:solidFill>
                  <a:schemeClr val="bg1"/>
                </a:solidFill>
              </a:rPr>
              <a:t>Simple network</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7030491" y="1138773"/>
            <a:ext cx="4608771" cy="5170646"/>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r>
              <a:rPr lang="de-DE" sz="1600" dirty="0"/>
              <a:t>      </a:t>
            </a:r>
            <a:r>
              <a:rPr lang="de-DE" sz="1600" u="sng" dirty="0" err="1"/>
              <a:t>Strategy</a:t>
            </a:r>
            <a:endParaRPr lang="de-DE" sz="1600" u="sng" dirty="0"/>
          </a:p>
          <a:p>
            <a:endParaRPr lang="de-DE" sz="1600" u="sng" dirty="0"/>
          </a:p>
          <a:p>
            <a:pPr marL="285750" indent="-285750">
              <a:buFont typeface="Arial" panose="020B0604020202020204" pitchFamily="34" charset="0"/>
              <a:buChar char="•"/>
            </a:pPr>
            <a:r>
              <a:rPr lang="de-DE" sz="1400" dirty="0"/>
              <a:t>Input </a:t>
            </a:r>
            <a:r>
              <a:rPr lang="de-DE" sz="1400" dirty="0" err="1"/>
              <a:t>flattened</a:t>
            </a:r>
            <a:r>
              <a:rPr lang="de-DE" sz="1400" dirty="0"/>
              <a:t> </a:t>
            </a:r>
            <a:r>
              <a:rPr lang="de-DE" sz="1400" dirty="0" err="1"/>
              <a:t>and</a:t>
            </a:r>
            <a:r>
              <a:rPr lang="de-DE" sz="1400" dirty="0"/>
              <a:t> </a:t>
            </a:r>
            <a:r>
              <a:rPr lang="de-DE" sz="1400" dirty="0" err="1"/>
              <a:t>fed</a:t>
            </a:r>
            <a:r>
              <a:rPr lang="de-DE" sz="1400" dirty="0"/>
              <a:t> </a:t>
            </a:r>
            <a:r>
              <a:rPr lang="de-DE" sz="1400" dirty="0" err="1"/>
              <a:t>directly</a:t>
            </a:r>
            <a:r>
              <a:rPr lang="de-DE" sz="1400" dirty="0"/>
              <a:t> </a:t>
            </a:r>
            <a:r>
              <a:rPr lang="de-DE" sz="1400" dirty="0" err="1"/>
              <a:t>into</a:t>
            </a:r>
            <a:r>
              <a:rPr lang="de-DE" sz="1400" dirty="0"/>
              <a:t> 2 </a:t>
            </a:r>
            <a:r>
              <a:rPr lang="de-DE" sz="1400" dirty="0" err="1"/>
              <a:t>output</a:t>
            </a:r>
            <a:r>
              <a:rPr lang="de-DE" sz="1400" dirty="0"/>
              <a:t> </a:t>
            </a:r>
            <a:r>
              <a:rPr lang="de-DE" sz="1400" dirty="0" err="1"/>
              <a:t>neurons</a:t>
            </a:r>
            <a:r>
              <a:rPr lang="de-DE" sz="1400" dirty="0"/>
              <a:t> (</a:t>
            </a:r>
            <a:r>
              <a:rPr lang="de-DE" sz="1400" dirty="0" err="1"/>
              <a:t>Perceptron</a:t>
            </a:r>
            <a:r>
              <a:rPr lang="de-DE" sz="1400" dirty="0"/>
              <a:t>)</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err="1"/>
              <a:t>Softmax</a:t>
            </a:r>
            <a:r>
              <a:rPr lang="de-DE" sz="1400" dirty="0"/>
              <a:t> </a:t>
            </a:r>
            <a:r>
              <a:rPr lang="de-DE" sz="1400" dirty="0" err="1"/>
              <a:t>Activation</a:t>
            </a:r>
            <a:r>
              <a:rPr lang="de-DE" sz="1400" dirty="0"/>
              <a:t> </a:t>
            </a:r>
            <a:r>
              <a:rPr lang="de-DE" sz="1400" dirty="0" err="1"/>
              <a:t>Function</a:t>
            </a:r>
            <a:r>
              <a:rPr lang="de-DE" sz="1400" dirty="0"/>
              <a:t>                            Output </a:t>
            </a:r>
            <a:r>
              <a:rPr lang="de-DE" sz="1400" dirty="0" err="1"/>
              <a:t>example</a:t>
            </a:r>
            <a:r>
              <a:rPr lang="de-DE" sz="1400" dirty="0"/>
              <a:t>: (0.2|0.8) </a:t>
            </a:r>
          </a:p>
          <a:p>
            <a:r>
              <a:rPr lang="de-DE" sz="1400" dirty="0"/>
              <a:t>     </a:t>
            </a:r>
          </a:p>
          <a:p>
            <a:r>
              <a:rPr lang="de-DE" sz="1400" dirty="0" err="1"/>
              <a:t>Both</a:t>
            </a:r>
            <a:r>
              <a:rPr lang="de-DE" sz="1400" dirty="0"/>
              <a:t> </a:t>
            </a:r>
            <a:r>
              <a:rPr lang="de-DE" sz="1400" dirty="0" err="1"/>
              <a:t>outputs</a:t>
            </a:r>
            <a:r>
              <a:rPr lang="de-DE" sz="1400" dirty="0"/>
              <a:t> </a:t>
            </a:r>
            <a:r>
              <a:rPr lang="de-DE" sz="1400" dirty="0" err="1"/>
              <a:t>combined</a:t>
            </a:r>
            <a:r>
              <a:rPr lang="de-DE" sz="1400" dirty="0"/>
              <a:t> </a:t>
            </a:r>
            <a:r>
              <a:rPr lang="de-DE" sz="1400" dirty="0" err="1"/>
              <a:t>always</a:t>
            </a:r>
            <a:r>
              <a:rPr lang="de-DE" sz="1400" dirty="0"/>
              <a:t> </a:t>
            </a:r>
            <a:r>
              <a:rPr lang="de-DE" sz="1400" dirty="0" err="1"/>
              <a:t>add</a:t>
            </a:r>
            <a:r>
              <a:rPr lang="de-DE" sz="1400" dirty="0"/>
              <a:t> </a:t>
            </a:r>
            <a:r>
              <a:rPr lang="de-DE" sz="1400" dirty="0" err="1"/>
              <a:t>up</a:t>
            </a:r>
            <a:r>
              <a:rPr lang="de-DE" sz="1400" dirty="0"/>
              <a:t> </a:t>
            </a:r>
            <a:r>
              <a:rPr lang="de-DE" sz="1400" dirty="0" err="1"/>
              <a:t>to</a:t>
            </a:r>
            <a:r>
              <a:rPr lang="de-DE" sz="1400" dirty="0"/>
              <a:t> 1 </a:t>
            </a:r>
          </a:p>
          <a:p>
            <a:pPr marL="285750" indent="-285750">
              <a:buFont typeface="Wingdings" panose="05000000000000000000" pitchFamily="2" charset="2"/>
              <a:buChar char="à"/>
            </a:pPr>
            <a:r>
              <a:rPr lang="de-DE" sz="1400" dirty="0" err="1"/>
              <a:t>can</a:t>
            </a:r>
            <a:r>
              <a:rPr lang="de-DE" sz="1400" dirty="0"/>
              <a:t> </a:t>
            </a:r>
            <a:r>
              <a:rPr lang="de-DE" sz="1400" dirty="0" err="1"/>
              <a:t>be</a:t>
            </a:r>
            <a:r>
              <a:rPr lang="de-DE" sz="1400" dirty="0"/>
              <a:t> </a:t>
            </a:r>
            <a:r>
              <a:rPr lang="de-DE" sz="1400" dirty="0" err="1"/>
              <a:t>interpreted</a:t>
            </a:r>
            <a:r>
              <a:rPr lang="de-DE" sz="1400" dirty="0"/>
              <a:t> </a:t>
            </a:r>
            <a:r>
              <a:rPr lang="de-DE" sz="1400" dirty="0" err="1"/>
              <a:t>as</a:t>
            </a:r>
            <a:r>
              <a:rPr lang="de-DE" sz="1400" dirty="0"/>
              <a:t> </a:t>
            </a:r>
            <a:r>
              <a:rPr lang="de-DE" sz="1400" dirty="0" err="1"/>
              <a:t>propability</a:t>
            </a:r>
            <a:r>
              <a:rPr lang="de-DE" sz="1400" dirty="0"/>
              <a:t> </a:t>
            </a:r>
            <a:r>
              <a:rPr lang="de-DE" sz="1400" dirty="0" err="1"/>
              <a:t>for</a:t>
            </a:r>
            <a:r>
              <a:rPr lang="de-DE" sz="1400" dirty="0"/>
              <a:t> </a:t>
            </a:r>
            <a:r>
              <a:rPr lang="de-DE" sz="1400" dirty="0" err="1"/>
              <a:t>the</a:t>
            </a:r>
            <a:r>
              <a:rPr lang="de-DE" sz="1400" dirty="0"/>
              <a:t> </a:t>
            </a:r>
            <a:r>
              <a:rPr lang="de-DE" sz="1400" dirty="0" err="1"/>
              <a:t>corresponding</a:t>
            </a:r>
            <a:r>
              <a:rPr lang="de-DE" sz="1400" dirty="0"/>
              <a:t> </a:t>
            </a:r>
            <a:r>
              <a:rPr lang="de-DE" sz="1400" dirty="0" err="1"/>
              <a:t>class</a:t>
            </a:r>
            <a:r>
              <a:rPr lang="de-DE" sz="1400" dirty="0"/>
              <a:t> </a:t>
            </a:r>
            <a:r>
              <a:rPr lang="de-DE" sz="1400" dirty="0" err="1"/>
              <a:t>label</a:t>
            </a:r>
            <a:endParaRPr lang="de-DE" sz="1400" dirty="0"/>
          </a:p>
          <a:p>
            <a:endParaRPr lang="de-DE" sz="1600" dirty="0"/>
          </a:p>
          <a:p>
            <a:r>
              <a:rPr lang="de-DE" sz="1600" dirty="0" err="1"/>
              <a:t>Trainable</a:t>
            </a:r>
            <a:r>
              <a:rPr lang="de-DE" sz="1600" dirty="0"/>
              <a:t> Parameters: 442</a:t>
            </a:r>
          </a:p>
          <a:p>
            <a:pPr marL="285750" indent="-285750">
              <a:buFont typeface="Wingdings" panose="05000000000000000000" pitchFamily="2" charset="2"/>
              <a:buChar char="à"/>
            </a:pPr>
            <a:endParaRPr lang="de-DE" sz="1600" dirty="0"/>
          </a:p>
          <a:p>
            <a:r>
              <a:rPr lang="de-DE" sz="1600" dirty="0"/>
              <a:t>Validation </a:t>
            </a:r>
            <a:r>
              <a:rPr lang="de-DE" sz="1600" dirty="0" err="1"/>
              <a:t>Accuracy</a:t>
            </a:r>
            <a:r>
              <a:rPr lang="de-DE" sz="1600" dirty="0"/>
              <a:t>:</a:t>
            </a:r>
          </a:p>
          <a:p>
            <a:r>
              <a:rPr lang="de-DE" sz="1200" dirty="0"/>
              <a:t>(</a:t>
            </a:r>
            <a:r>
              <a:rPr lang="de-DE" sz="1200" dirty="0" err="1"/>
              <a:t>trained</a:t>
            </a:r>
            <a:r>
              <a:rPr lang="de-DE" sz="1200" dirty="0"/>
              <a:t> </a:t>
            </a:r>
            <a:r>
              <a:rPr lang="de-DE" sz="1200" dirty="0" err="1"/>
              <a:t>and</a:t>
            </a:r>
            <a:r>
              <a:rPr lang="de-DE" sz="1200" dirty="0"/>
              <a:t> </a:t>
            </a:r>
            <a:r>
              <a:rPr lang="de-DE" sz="1200" dirty="0" err="1"/>
              <a:t>validated</a:t>
            </a:r>
            <a:r>
              <a:rPr lang="de-DE" sz="1200" dirty="0"/>
              <a:t> on same </a:t>
            </a:r>
            <a:r>
              <a:rPr lang="de-DE" sz="1200" dirty="0" err="1"/>
              <a:t>dataset</a:t>
            </a:r>
            <a:r>
              <a:rPr lang="de-DE" sz="1200" dirty="0"/>
              <a:t>)</a:t>
            </a:r>
            <a:endParaRPr lang="de-DE" sz="1600" dirty="0"/>
          </a:p>
          <a:p>
            <a:pPr marL="285750" indent="-285750">
              <a:buFont typeface="Arial" panose="020B0604020202020204" pitchFamily="34" charset="0"/>
              <a:buChar char="•"/>
            </a:pPr>
            <a:r>
              <a:rPr lang="de-DE" sz="1600" dirty="0"/>
              <a:t>89,3 % on MTPCL</a:t>
            </a:r>
          </a:p>
          <a:p>
            <a:pPr marL="285750" indent="-285750">
              <a:buFont typeface="Arial" panose="020B0604020202020204" pitchFamily="34" charset="0"/>
              <a:buChar char="•"/>
            </a:pPr>
            <a:r>
              <a:rPr lang="de-DE" sz="1600" dirty="0"/>
              <a:t>89,4 % on VTPC2</a:t>
            </a:r>
          </a:p>
          <a:p>
            <a:endParaRPr lang="de-DE" sz="1600" dirty="0"/>
          </a:p>
          <a:p>
            <a:r>
              <a:rPr lang="de-DE" sz="1600" dirty="0"/>
              <a:t>Cross Validation:</a:t>
            </a:r>
          </a:p>
          <a:p>
            <a:pPr marL="285750" indent="-285750">
              <a:buFont typeface="Arial" panose="020B0604020202020204" pitchFamily="34" charset="0"/>
              <a:buChar char="•"/>
            </a:pPr>
            <a:r>
              <a:rPr lang="de-DE" sz="1600" dirty="0"/>
              <a:t>89,1 % </a:t>
            </a:r>
            <a:r>
              <a:rPr lang="de-DE" sz="1600" dirty="0" err="1"/>
              <a:t>trained</a:t>
            </a:r>
            <a:r>
              <a:rPr lang="de-DE" sz="1600" dirty="0"/>
              <a:t> on MTPCL </a:t>
            </a:r>
            <a:r>
              <a:rPr lang="de-DE" sz="1600" dirty="0" err="1"/>
              <a:t>validated</a:t>
            </a:r>
            <a:r>
              <a:rPr lang="de-DE" sz="1600" dirty="0"/>
              <a:t> on VTPC2</a:t>
            </a:r>
          </a:p>
          <a:p>
            <a:pPr marL="285750" indent="-285750">
              <a:buFont typeface="Arial" panose="020B0604020202020204" pitchFamily="34" charset="0"/>
              <a:buChar char="•"/>
            </a:pPr>
            <a:r>
              <a:rPr lang="de-DE" sz="1600" dirty="0"/>
              <a:t>89,0 % </a:t>
            </a:r>
            <a:r>
              <a:rPr lang="de-DE" sz="1600" dirty="0" err="1"/>
              <a:t>trained</a:t>
            </a:r>
            <a:r>
              <a:rPr lang="de-DE" sz="1600" dirty="0"/>
              <a:t> on VTPC2 </a:t>
            </a:r>
            <a:r>
              <a:rPr lang="de-DE" sz="1600" dirty="0" err="1"/>
              <a:t>validated</a:t>
            </a:r>
            <a:r>
              <a:rPr lang="de-DE" sz="1600" dirty="0"/>
              <a:t> on MTPCL</a:t>
            </a:r>
          </a:p>
        </p:txBody>
      </p:sp>
      <p:pic>
        <p:nvPicPr>
          <p:cNvPr id="16" name="Grafik 15"/>
          <p:cNvPicPr>
            <a:picLocks noChangeAspect="1"/>
          </p:cNvPicPr>
          <p:nvPr/>
        </p:nvPicPr>
        <p:blipFill rotWithShape="1">
          <a:blip r:embed="rId3">
            <a:extLst>
              <a:ext uri="{28A0092B-C50C-407E-A947-70E740481C1C}">
                <a14:useLocalDpi xmlns:a14="http://schemas.microsoft.com/office/drawing/2010/main" val="0"/>
              </a:ext>
            </a:extLst>
          </a:blip>
          <a:srcRect l="4056" t="-162" r="35127" b="6684"/>
          <a:stretch/>
        </p:blipFill>
        <p:spPr>
          <a:xfrm>
            <a:off x="1107411" y="1306632"/>
            <a:ext cx="3873733" cy="4244736"/>
          </a:xfrm>
          <a:prstGeom prst="rect">
            <a:avLst/>
          </a:prstGeom>
        </p:spPr>
      </p:pic>
    </p:spTree>
    <p:extLst>
      <p:ext uri="{BB962C8B-B14F-4D97-AF65-F5344CB8AC3E}">
        <p14:creationId xmlns:p14="http://schemas.microsoft.com/office/powerpoint/2010/main" val="2218671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err="1"/>
              <a:t>Confusion</a:t>
            </a:r>
            <a:r>
              <a:rPr lang="de-DE" sz="2400" dirty="0"/>
              <a:t> </a:t>
            </a:r>
            <a:r>
              <a:rPr lang="de-DE" sz="2400" dirty="0" err="1"/>
              <a:t>matrix</a:t>
            </a:r>
            <a:endParaRPr lang="de-DE" sz="2400" dirty="0"/>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F65C073D-1365-4316-8F74-35F35234CEA1}" type="slidenum">
              <a:rPr lang="de-DE" smtClean="0"/>
              <a:t>24</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a:solidFill>
                  <a:schemeClr val="bg1"/>
                </a:solidFill>
              </a:rPr>
              <a:t>Simple </a:t>
            </a:r>
            <a:r>
              <a:rPr lang="de-DE" sz="1600" dirty="0" err="1">
                <a:solidFill>
                  <a:schemeClr val="bg1"/>
                </a:solidFill>
              </a:rPr>
              <a:t>nettwork</a:t>
            </a:r>
            <a:r>
              <a:rPr lang="de-DE" sz="1600" dirty="0">
                <a:solidFill>
                  <a:schemeClr val="bg1"/>
                </a:solidFill>
              </a:rPr>
              <a:t> </a:t>
            </a:r>
            <a:r>
              <a:rPr lang="de-DE" sz="1600" dirty="0" err="1">
                <a:solidFill>
                  <a:schemeClr val="bg1"/>
                </a:solidFill>
              </a:rPr>
              <a:t>performance</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6306214" y="1147015"/>
            <a:ext cx="4608771" cy="3785652"/>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pPr marL="285750" indent="-285750">
              <a:buFont typeface="Arial" panose="020B0604020202020204" pitchFamily="34" charset="0"/>
              <a:buChar char="•"/>
            </a:pPr>
            <a:r>
              <a:rPr lang="de-DE" sz="1600" dirty="0"/>
              <a:t>87% </a:t>
            </a:r>
            <a:r>
              <a:rPr lang="de-DE" sz="1600" dirty="0" err="1"/>
              <a:t>of</a:t>
            </a:r>
            <a:r>
              <a:rPr lang="de-DE" sz="1600" dirty="0"/>
              <a:t> </a:t>
            </a:r>
            <a:r>
              <a:rPr lang="de-DE" sz="1600" dirty="0" err="1"/>
              <a:t>noise</a:t>
            </a:r>
            <a:r>
              <a:rPr lang="de-DE" sz="1600" dirty="0"/>
              <a:t> </a:t>
            </a:r>
            <a:r>
              <a:rPr lang="de-DE" sz="1600" dirty="0" err="1"/>
              <a:t>removed</a:t>
            </a:r>
            <a:endParaRPr lang="de-DE" sz="1600" dirty="0"/>
          </a:p>
          <a:p>
            <a:endParaRPr lang="de-DE" sz="1600" dirty="0"/>
          </a:p>
          <a:p>
            <a:pPr marL="285750" indent="-285750">
              <a:buFont typeface="Arial" panose="020B0604020202020204" pitchFamily="34" charset="0"/>
              <a:buChar char="•"/>
            </a:pPr>
            <a:r>
              <a:rPr lang="de-DE" sz="1600" dirty="0"/>
              <a:t>8% </a:t>
            </a:r>
            <a:r>
              <a:rPr lang="de-DE" sz="1600" dirty="0" err="1"/>
              <a:t>of</a:t>
            </a:r>
            <a:r>
              <a:rPr lang="de-DE" sz="1600" dirty="0"/>
              <a:t> „</a:t>
            </a:r>
            <a:r>
              <a:rPr lang="de-DE" sz="1600" dirty="0" err="1"/>
              <a:t>good</a:t>
            </a:r>
            <a:r>
              <a:rPr lang="de-DE" sz="1600" dirty="0"/>
              <a:t>“ </a:t>
            </a:r>
            <a:r>
              <a:rPr lang="de-DE" sz="1600" dirty="0" err="1"/>
              <a:t>clusters</a:t>
            </a:r>
            <a:r>
              <a:rPr lang="de-DE" sz="1600" dirty="0"/>
              <a:t> are </a:t>
            </a:r>
            <a:r>
              <a:rPr lang="de-DE" sz="1600" dirty="0" err="1"/>
              <a:t>wrongly</a:t>
            </a:r>
            <a:r>
              <a:rPr lang="de-DE" sz="1600" dirty="0"/>
              <a:t> </a:t>
            </a:r>
            <a:r>
              <a:rPr lang="de-DE" sz="1600" dirty="0" err="1"/>
              <a:t>predicted</a:t>
            </a:r>
            <a:r>
              <a:rPr lang="de-DE" sz="1600" dirty="0"/>
              <a:t> </a:t>
            </a:r>
            <a:r>
              <a:rPr lang="de-DE" sz="1600" dirty="0" err="1"/>
              <a:t>as</a:t>
            </a:r>
            <a:r>
              <a:rPr lang="de-DE" sz="1600" dirty="0"/>
              <a:t> „</a:t>
            </a:r>
            <a:r>
              <a:rPr lang="de-DE" sz="1600" dirty="0" err="1"/>
              <a:t>bad</a:t>
            </a:r>
            <a:r>
              <a:rPr lang="de-DE" sz="1600" dirty="0"/>
              <a:t>“</a:t>
            </a:r>
          </a:p>
          <a:p>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r>
              <a:rPr lang="de-DE" sz="1600" dirty="0"/>
              <a:t>Question:</a:t>
            </a:r>
          </a:p>
          <a:p>
            <a:r>
              <a:rPr lang="de-DE" sz="1600" i="1" dirty="0" err="1"/>
              <a:t>Why</a:t>
            </a:r>
            <a:r>
              <a:rPr lang="de-DE" sz="1600" i="1" dirty="0"/>
              <a:t> </a:t>
            </a:r>
            <a:r>
              <a:rPr lang="de-DE" sz="1600" i="1" dirty="0" err="1"/>
              <a:t>is</a:t>
            </a:r>
            <a:r>
              <a:rPr lang="de-DE" sz="1600" i="1" dirty="0"/>
              <a:t> </a:t>
            </a:r>
            <a:r>
              <a:rPr lang="de-DE" sz="1600" i="1" dirty="0" err="1"/>
              <a:t>the</a:t>
            </a:r>
            <a:r>
              <a:rPr lang="de-DE" sz="1600" i="1" dirty="0"/>
              <a:t> </a:t>
            </a:r>
            <a:r>
              <a:rPr lang="de-DE" sz="1600" i="1" dirty="0" err="1"/>
              <a:t>number</a:t>
            </a:r>
            <a:r>
              <a:rPr lang="de-DE" sz="1600" i="1" dirty="0"/>
              <a:t> </a:t>
            </a:r>
            <a:r>
              <a:rPr lang="de-DE" sz="1600" i="1" dirty="0" err="1"/>
              <a:t>of</a:t>
            </a:r>
            <a:r>
              <a:rPr lang="de-DE" sz="1600" i="1" dirty="0"/>
              <a:t> </a:t>
            </a:r>
            <a:r>
              <a:rPr lang="de-DE" sz="1600" i="1" dirty="0" err="1"/>
              <a:t>False</a:t>
            </a:r>
            <a:r>
              <a:rPr lang="de-DE" sz="1600" i="1" dirty="0"/>
              <a:t> Negatives </a:t>
            </a:r>
            <a:r>
              <a:rPr lang="de-DE" sz="1600" i="1" dirty="0" err="1"/>
              <a:t>btw</a:t>
            </a:r>
            <a:r>
              <a:rPr lang="de-DE" sz="1600" i="1" dirty="0"/>
              <a:t>. </a:t>
            </a:r>
            <a:r>
              <a:rPr lang="de-DE" sz="1600" i="1" dirty="0" err="1"/>
              <a:t>False</a:t>
            </a:r>
            <a:r>
              <a:rPr lang="de-DE" sz="1600" i="1" dirty="0"/>
              <a:t> Positives not </a:t>
            </a:r>
            <a:r>
              <a:rPr lang="de-DE" sz="1600" i="1" dirty="0" err="1"/>
              <a:t>symmetrical</a:t>
            </a:r>
            <a:r>
              <a:rPr lang="de-DE" sz="1600" i="1" dirty="0"/>
              <a:t>? </a:t>
            </a:r>
          </a:p>
          <a:p>
            <a:r>
              <a:rPr lang="de-DE" sz="1600" i="1" dirty="0"/>
              <a:t>(Tracking </a:t>
            </a:r>
            <a:r>
              <a:rPr lang="de-DE" sz="1600" i="1" dirty="0" err="1"/>
              <a:t>algorithm</a:t>
            </a:r>
            <a:r>
              <a:rPr lang="de-DE" sz="1600" i="1" dirty="0"/>
              <a:t> not </a:t>
            </a:r>
            <a:r>
              <a:rPr lang="de-DE" sz="1600" i="1" dirty="0" err="1"/>
              <a:t>perfect</a:t>
            </a:r>
            <a:r>
              <a:rPr lang="de-DE" sz="1600" i="1" dirty="0"/>
              <a:t> ?)</a:t>
            </a:r>
          </a:p>
          <a:p>
            <a:endParaRPr lang="de-DE" sz="1600" dirty="0"/>
          </a:p>
          <a:p>
            <a:endParaRPr lang="de-DE" sz="1600" dirty="0"/>
          </a:p>
          <a:p>
            <a:endParaRPr lang="de-DE" sz="1600" dirty="0"/>
          </a:p>
          <a:p>
            <a:endParaRPr lang="de-DE" sz="1600"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84" y="800219"/>
            <a:ext cx="6043410" cy="4532557"/>
          </a:xfrm>
          <a:prstGeom prst="rect">
            <a:avLst/>
          </a:prstGeom>
        </p:spPr>
      </p:pic>
      <p:sp>
        <p:nvSpPr>
          <p:cNvPr id="11" name="Textfeld 10">
            <a:extLst>
              <a:ext uri="{FF2B5EF4-FFF2-40B4-BE49-F238E27FC236}">
                <a16:creationId xmlns:a16="http://schemas.microsoft.com/office/drawing/2014/main" id="{7B0CDFC1-A816-40E5-ABA8-D017AB87EDB2}"/>
              </a:ext>
            </a:extLst>
          </p:cNvPr>
          <p:cNvSpPr txBox="1"/>
          <p:nvPr/>
        </p:nvSpPr>
        <p:spPr>
          <a:xfrm>
            <a:off x="1677798" y="1593908"/>
            <a:ext cx="931177" cy="369332"/>
          </a:xfrm>
          <a:prstGeom prst="rect">
            <a:avLst/>
          </a:prstGeom>
          <a:noFill/>
        </p:spPr>
        <p:txBody>
          <a:bodyPr wrap="square" rtlCol="0">
            <a:spAutoFit/>
          </a:bodyPr>
          <a:lstStyle/>
          <a:p>
            <a:r>
              <a:rPr lang="de-DE" dirty="0"/>
              <a:t>87%</a:t>
            </a:r>
          </a:p>
        </p:txBody>
      </p:sp>
      <p:sp>
        <p:nvSpPr>
          <p:cNvPr id="13" name="Textfeld 12">
            <a:extLst>
              <a:ext uri="{FF2B5EF4-FFF2-40B4-BE49-F238E27FC236}">
                <a16:creationId xmlns:a16="http://schemas.microsoft.com/office/drawing/2014/main" id="{0CF37B6B-0629-465D-AE13-9B7B4F3F0160}"/>
              </a:ext>
            </a:extLst>
          </p:cNvPr>
          <p:cNvSpPr txBox="1"/>
          <p:nvPr/>
        </p:nvSpPr>
        <p:spPr>
          <a:xfrm>
            <a:off x="3523307" y="1639127"/>
            <a:ext cx="931177" cy="369332"/>
          </a:xfrm>
          <a:prstGeom prst="rect">
            <a:avLst/>
          </a:prstGeom>
          <a:noFill/>
        </p:spPr>
        <p:txBody>
          <a:bodyPr wrap="square" rtlCol="0">
            <a:spAutoFit/>
          </a:bodyPr>
          <a:lstStyle/>
          <a:p>
            <a:r>
              <a:rPr lang="de-DE" dirty="0">
                <a:solidFill>
                  <a:schemeClr val="bg1"/>
                </a:solidFill>
              </a:rPr>
              <a:t>13%</a:t>
            </a:r>
          </a:p>
        </p:txBody>
      </p:sp>
      <p:sp>
        <p:nvSpPr>
          <p:cNvPr id="14" name="Textfeld 13">
            <a:extLst>
              <a:ext uri="{FF2B5EF4-FFF2-40B4-BE49-F238E27FC236}">
                <a16:creationId xmlns:a16="http://schemas.microsoft.com/office/drawing/2014/main" id="{036786E7-6C4C-4CFA-83AD-61689D517CA1}"/>
              </a:ext>
            </a:extLst>
          </p:cNvPr>
          <p:cNvSpPr txBox="1"/>
          <p:nvPr/>
        </p:nvSpPr>
        <p:spPr>
          <a:xfrm>
            <a:off x="1712681" y="3460938"/>
            <a:ext cx="931177" cy="369332"/>
          </a:xfrm>
          <a:prstGeom prst="rect">
            <a:avLst/>
          </a:prstGeom>
          <a:noFill/>
        </p:spPr>
        <p:txBody>
          <a:bodyPr wrap="square" rtlCol="0">
            <a:spAutoFit/>
          </a:bodyPr>
          <a:lstStyle/>
          <a:p>
            <a:r>
              <a:rPr lang="de-DE" dirty="0">
                <a:solidFill>
                  <a:schemeClr val="bg1"/>
                </a:solidFill>
              </a:rPr>
              <a:t>7.9%</a:t>
            </a:r>
          </a:p>
        </p:txBody>
      </p:sp>
      <p:sp>
        <p:nvSpPr>
          <p:cNvPr id="15" name="Textfeld 14">
            <a:extLst>
              <a:ext uri="{FF2B5EF4-FFF2-40B4-BE49-F238E27FC236}">
                <a16:creationId xmlns:a16="http://schemas.microsoft.com/office/drawing/2014/main" id="{8FDCF466-5DA3-4360-A672-9446E7AE3320}"/>
              </a:ext>
            </a:extLst>
          </p:cNvPr>
          <p:cNvSpPr txBox="1"/>
          <p:nvPr/>
        </p:nvSpPr>
        <p:spPr>
          <a:xfrm>
            <a:off x="3542881" y="3462336"/>
            <a:ext cx="931177" cy="369332"/>
          </a:xfrm>
          <a:prstGeom prst="rect">
            <a:avLst/>
          </a:prstGeom>
          <a:noFill/>
        </p:spPr>
        <p:txBody>
          <a:bodyPr wrap="square" rtlCol="0">
            <a:spAutoFit/>
          </a:bodyPr>
          <a:lstStyle/>
          <a:p>
            <a:r>
              <a:rPr lang="de-DE" dirty="0"/>
              <a:t>92.1%</a:t>
            </a:r>
          </a:p>
        </p:txBody>
      </p:sp>
      <p:grpSp>
        <p:nvGrpSpPr>
          <p:cNvPr id="16" name="Gruppieren 15">
            <a:extLst>
              <a:ext uri="{FF2B5EF4-FFF2-40B4-BE49-F238E27FC236}">
                <a16:creationId xmlns:a16="http://schemas.microsoft.com/office/drawing/2014/main" id="{3CC9B03C-1A9D-4F76-9729-1051B228AB69}"/>
              </a:ext>
            </a:extLst>
          </p:cNvPr>
          <p:cNvGrpSpPr/>
          <p:nvPr/>
        </p:nvGrpSpPr>
        <p:grpSpPr>
          <a:xfrm>
            <a:off x="997388" y="1358418"/>
            <a:ext cx="3781591" cy="3471797"/>
            <a:chOff x="924964" y="2019323"/>
            <a:chExt cx="3781591" cy="3471797"/>
          </a:xfrm>
        </p:grpSpPr>
        <p:sp>
          <p:nvSpPr>
            <p:cNvPr id="17" name="Rechteck 16">
              <a:extLst>
                <a:ext uri="{FF2B5EF4-FFF2-40B4-BE49-F238E27FC236}">
                  <a16:creationId xmlns:a16="http://schemas.microsoft.com/office/drawing/2014/main" id="{A266C301-A2BA-4944-8B67-07FEB461A1F5}"/>
                </a:ext>
              </a:extLst>
            </p:cNvPr>
            <p:cNvSpPr/>
            <p:nvPr/>
          </p:nvSpPr>
          <p:spPr>
            <a:xfrm>
              <a:off x="938535" y="3733423"/>
              <a:ext cx="1877783" cy="17321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48CCDA83-8E10-4BBD-A261-F920B9F0A3F6}"/>
                </a:ext>
              </a:extLst>
            </p:cNvPr>
            <p:cNvSpPr/>
            <p:nvPr/>
          </p:nvSpPr>
          <p:spPr>
            <a:xfrm>
              <a:off x="2828772" y="3758996"/>
              <a:ext cx="1877783" cy="1732124"/>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132614A1-C3E9-421E-A528-FDF57AED7A98}"/>
                </a:ext>
              </a:extLst>
            </p:cNvPr>
            <p:cNvSpPr/>
            <p:nvPr/>
          </p:nvSpPr>
          <p:spPr>
            <a:xfrm>
              <a:off x="2818644" y="2019323"/>
              <a:ext cx="1877783" cy="1732124"/>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DCC544F-CC3E-4613-9C09-95B3B89CDDDF}"/>
                </a:ext>
              </a:extLst>
            </p:cNvPr>
            <p:cNvSpPr/>
            <p:nvPr/>
          </p:nvSpPr>
          <p:spPr>
            <a:xfrm>
              <a:off x="924964" y="2026872"/>
              <a:ext cx="1877783" cy="1732124"/>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051794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Understanding </a:t>
            </a:r>
            <a:r>
              <a:rPr lang="de-DE" sz="2400" dirty="0" err="1"/>
              <a:t>the</a:t>
            </a:r>
            <a:r>
              <a:rPr lang="de-DE" sz="2400" dirty="0"/>
              <a:t> </a:t>
            </a:r>
            <a:r>
              <a:rPr lang="de-DE" sz="2400" dirty="0" err="1"/>
              <a:t>desicion</a:t>
            </a:r>
            <a:r>
              <a:rPr lang="de-DE" sz="2400" dirty="0"/>
              <a:t> </a:t>
            </a:r>
            <a:r>
              <a:rPr lang="de-DE" sz="2400" dirty="0" err="1"/>
              <a:t>of</a:t>
            </a:r>
            <a:r>
              <a:rPr lang="de-DE" sz="2400" dirty="0"/>
              <a:t> </a:t>
            </a:r>
            <a:r>
              <a:rPr lang="de-DE" sz="2400" dirty="0" err="1"/>
              <a:t>the</a:t>
            </a:r>
            <a:r>
              <a:rPr lang="de-DE" sz="2400" dirty="0"/>
              <a:t> network</a:t>
            </a:r>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25</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err="1">
                <a:solidFill>
                  <a:schemeClr val="bg1"/>
                </a:solidFill>
              </a:rPr>
              <a:t>Weights</a:t>
            </a:r>
            <a:r>
              <a:rPr lang="de-DE" sz="1600" dirty="0">
                <a:solidFill>
                  <a:schemeClr val="bg1"/>
                </a:solidFill>
              </a:rPr>
              <a:t> </a:t>
            </a:r>
            <a:r>
              <a:rPr lang="de-DE" sz="1600" dirty="0" err="1">
                <a:solidFill>
                  <a:schemeClr val="bg1"/>
                </a:solidFill>
              </a:rPr>
              <a:t>of</a:t>
            </a:r>
            <a:r>
              <a:rPr lang="de-DE" sz="1600" dirty="0">
                <a:solidFill>
                  <a:schemeClr val="bg1"/>
                </a:solidFill>
              </a:rPr>
              <a:t> </a:t>
            </a:r>
            <a:r>
              <a:rPr lang="de-DE" sz="1600" dirty="0" err="1">
                <a:solidFill>
                  <a:schemeClr val="bg1"/>
                </a:solidFill>
              </a:rPr>
              <a:t>the</a:t>
            </a:r>
            <a:r>
              <a:rPr lang="de-DE" sz="1600" dirty="0">
                <a:solidFill>
                  <a:schemeClr val="bg1"/>
                </a:solidFill>
              </a:rPr>
              <a:t> simple </a:t>
            </a:r>
            <a:r>
              <a:rPr lang="de-DE" sz="1600" dirty="0" err="1">
                <a:solidFill>
                  <a:schemeClr val="bg1"/>
                </a:solidFill>
              </a:rPr>
              <a:t>perseptron</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6306214" y="1147015"/>
            <a:ext cx="4608771" cy="4031873"/>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pPr marL="285750" indent="-285750">
              <a:buFont typeface="Arial" panose="020B0604020202020204" pitchFamily="34" charset="0"/>
              <a:buChar char="•"/>
            </a:pPr>
            <a:r>
              <a:rPr lang="de-DE" sz="1600" dirty="0"/>
              <a:t>„</a:t>
            </a:r>
            <a:r>
              <a:rPr lang="de-DE" sz="1600" dirty="0" err="1"/>
              <a:t>inner</a:t>
            </a:r>
            <a:r>
              <a:rPr lang="de-DE" sz="1600" dirty="0"/>
              <a:t>“ </a:t>
            </a:r>
            <a:r>
              <a:rPr lang="de-DE" sz="1600" dirty="0" err="1"/>
              <a:t>pixel</a:t>
            </a:r>
            <a:r>
              <a:rPr lang="de-DE" sz="1600" dirty="0"/>
              <a:t> </a:t>
            </a:r>
            <a:r>
              <a:rPr lang="de-DE" sz="1600" dirty="0" err="1"/>
              <a:t>values</a:t>
            </a:r>
            <a:r>
              <a:rPr lang="de-DE" sz="1600" dirty="0"/>
              <a:t> </a:t>
            </a:r>
            <a:r>
              <a:rPr lang="de-DE" sz="1600" dirty="0" err="1"/>
              <a:t>are</a:t>
            </a:r>
            <a:r>
              <a:rPr lang="de-DE" sz="1600" dirty="0"/>
              <a:t> </a:t>
            </a:r>
            <a:r>
              <a:rPr lang="de-DE" sz="1600" dirty="0" err="1"/>
              <a:t>weighted</a:t>
            </a:r>
            <a:r>
              <a:rPr lang="de-DE" sz="1600" dirty="0"/>
              <a:t> </a:t>
            </a:r>
            <a:r>
              <a:rPr lang="de-DE" sz="1600" dirty="0" err="1"/>
              <a:t>heavily</a:t>
            </a:r>
            <a:r>
              <a:rPr lang="de-DE" sz="1600" dirty="0"/>
              <a:t>                  (</a:t>
            </a:r>
            <a:r>
              <a:rPr lang="de-DE" sz="1600" dirty="0" err="1"/>
              <a:t>up</a:t>
            </a:r>
            <a:r>
              <a:rPr lang="de-DE" sz="1600" dirty="0"/>
              <a:t> </a:t>
            </a:r>
            <a:r>
              <a:rPr lang="de-DE" sz="1600" dirty="0" err="1"/>
              <a:t>to</a:t>
            </a:r>
            <a:r>
              <a:rPr lang="de-DE" sz="1600" dirty="0"/>
              <a:t> x2.5)</a:t>
            </a:r>
          </a:p>
          <a:p>
            <a:pPr marL="285750" indent="-285750">
              <a:buFont typeface="Arial" panose="020B0604020202020204" pitchFamily="34" charset="0"/>
              <a:buChar char="•"/>
            </a:pPr>
            <a:r>
              <a:rPr lang="de-DE" sz="1600" dirty="0" err="1"/>
              <a:t>Outer</a:t>
            </a:r>
            <a:r>
              <a:rPr lang="de-DE" sz="1600" dirty="0"/>
              <a:t> </a:t>
            </a:r>
            <a:r>
              <a:rPr lang="de-DE" sz="1600" dirty="0" err="1"/>
              <a:t>pixel</a:t>
            </a:r>
            <a:r>
              <a:rPr lang="de-DE" sz="1600" dirty="0"/>
              <a:t> </a:t>
            </a:r>
            <a:r>
              <a:rPr lang="de-DE" sz="1600" dirty="0" err="1"/>
              <a:t>values</a:t>
            </a:r>
            <a:r>
              <a:rPr lang="de-DE" sz="1600" dirty="0"/>
              <a:t> </a:t>
            </a:r>
            <a:r>
              <a:rPr lang="de-DE" sz="1600" dirty="0" err="1"/>
              <a:t>are</a:t>
            </a:r>
            <a:r>
              <a:rPr lang="de-DE" sz="1600" dirty="0"/>
              <a:t> </a:t>
            </a:r>
            <a:r>
              <a:rPr lang="de-DE" sz="1600" dirty="0" err="1"/>
              <a:t>mostly</a:t>
            </a:r>
            <a:r>
              <a:rPr lang="de-DE" sz="1600" dirty="0"/>
              <a:t> </a:t>
            </a:r>
            <a:r>
              <a:rPr lang="de-DE" sz="1600" dirty="0" err="1"/>
              <a:t>low</a:t>
            </a:r>
            <a:r>
              <a:rPr lang="de-DE" sz="1600" dirty="0"/>
              <a:t> </a:t>
            </a:r>
            <a:r>
              <a:rPr lang="de-DE" sz="1600" dirty="0" err="1"/>
              <a:t>or</a:t>
            </a:r>
            <a:r>
              <a:rPr lang="de-DE" sz="1600" dirty="0"/>
              <a:t> </a:t>
            </a:r>
            <a:r>
              <a:rPr lang="de-DE" sz="1600" dirty="0" err="1"/>
              <a:t>negatively</a:t>
            </a:r>
            <a:r>
              <a:rPr lang="de-DE" sz="1600" dirty="0"/>
              <a:t> </a:t>
            </a:r>
            <a:r>
              <a:rPr lang="de-DE" sz="1600" dirty="0" err="1"/>
              <a:t>weighted</a:t>
            </a:r>
            <a:r>
              <a:rPr lang="de-DE" sz="1600" dirty="0"/>
              <a:t> </a:t>
            </a:r>
          </a:p>
          <a:p>
            <a:pPr marL="285750" indent="-285750">
              <a:buFont typeface="Arial" panose="020B0604020202020204" pitchFamily="34" charset="0"/>
              <a:buChar char="•"/>
            </a:pPr>
            <a:endParaRPr lang="de-DE" sz="1600" dirty="0"/>
          </a:p>
          <a:p>
            <a:r>
              <a:rPr lang="de-DE" sz="1600" dirty="0">
                <a:sym typeface="Wingdings" panose="05000000000000000000" pitchFamily="2" charset="2"/>
              </a:rPr>
              <a:t>„Output </a:t>
            </a:r>
            <a:r>
              <a:rPr lang="de-DE" sz="1600" dirty="0" err="1">
                <a:sym typeface="Wingdings" panose="05000000000000000000" pitchFamily="2" charset="2"/>
              </a:rPr>
              <a:t>is</a:t>
            </a:r>
            <a:r>
              <a:rPr lang="de-DE" sz="1600" dirty="0">
                <a:sym typeface="Wingdings" panose="05000000000000000000" pitchFamily="2" charset="2"/>
              </a:rPr>
              <a:t> </a:t>
            </a:r>
            <a:r>
              <a:rPr lang="de-DE" sz="1600" dirty="0" err="1">
                <a:sym typeface="Wingdings" panose="05000000000000000000" pitchFamily="2" charset="2"/>
              </a:rPr>
              <a:t>simplified</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outer</a:t>
            </a:r>
            <a:r>
              <a:rPr lang="de-DE" sz="1600" dirty="0">
                <a:sym typeface="Wingdings" panose="05000000000000000000" pitchFamily="2" charset="2"/>
              </a:rPr>
              <a:t> </a:t>
            </a:r>
            <a:r>
              <a:rPr lang="de-DE" sz="1600" dirty="0" err="1">
                <a:sym typeface="Wingdings" panose="05000000000000000000" pitchFamily="2" charset="2"/>
              </a:rPr>
              <a:t>values</a:t>
            </a:r>
            <a:r>
              <a:rPr lang="de-DE" sz="1600" dirty="0">
                <a:sym typeface="Wingdings" panose="05000000000000000000" pitchFamily="2" charset="2"/>
              </a:rPr>
              <a:t> </a:t>
            </a:r>
            <a:r>
              <a:rPr lang="de-DE" sz="1600" dirty="0" err="1">
                <a:sym typeface="Wingdings" panose="05000000000000000000" pitchFamily="2" charset="2"/>
              </a:rPr>
              <a:t>substracted</a:t>
            </a:r>
            <a:r>
              <a:rPr lang="de-DE" sz="1600" dirty="0">
                <a:sym typeface="Wingdings" panose="05000000000000000000" pitchFamily="2" charset="2"/>
              </a:rPr>
              <a:t> </a:t>
            </a:r>
            <a:r>
              <a:rPr lang="de-DE" sz="1600" dirty="0" err="1">
                <a:sym typeface="Wingdings" panose="05000000000000000000" pitchFamily="2" charset="2"/>
              </a:rPr>
              <a:t>by</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values</a:t>
            </a:r>
            <a:r>
              <a:rPr lang="de-DE" sz="1600" dirty="0">
                <a:sym typeface="Wingdings" panose="05000000000000000000" pitchFamily="2" charset="2"/>
              </a:rPr>
              <a:t> in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center</a:t>
            </a:r>
            <a:r>
              <a:rPr lang="de-DE" sz="1600" dirty="0">
                <a:sym typeface="Wingdings" panose="05000000000000000000" pitchFamily="2" charset="2"/>
              </a:rPr>
              <a:t>.“</a:t>
            </a:r>
          </a:p>
          <a:p>
            <a:endParaRPr lang="de-DE" sz="1600" dirty="0"/>
          </a:p>
          <a:p>
            <a:pPr marL="285750" indent="-285750">
              <a:buFont typeface="Wingdings" panose="05000000000000000000" pitchFamily="2" charset="2"/>
              <a:buChar char="à"/>
            </a:pPr>
            <a:r>
              <a:rPr lang="de-DE" sz="1600" dirty="0" err="1">
                <a:sym typeface="Wingdings" panose="05000000000000000000" pitchFamily="2" charset="2"/>
              </a:rPr>
              <a:t>one</a:t>
            </a:r>
            <a:r>
              <a:rPr lang="de-DE" sz="1600" dirty="0">
                <a:sym typeface="Wingdings" panose="05000000000000000000" pitchFamily="2" charset="2"/>
              </a:rPr>
              <a:t> „</a:t>
            </a:r>
            <a:r>
              <a:rPr lang="de-DE" sz="1600" dirty="0" err="1">
                <a:sym typeface="Wingdings" panose="05000000000000000000" pitchFamily="2" charset="2"/>
              </a:rPr>
              <a:t>peak</a:t>
            </a:r>
            <a:r>
              <a:rPr lang="de-DE" sz="1600" dirty="0">
                <a:sym typeface="Wingdings" panose="05000000000000000000" pitchFamily="2" charset="2"/>
              </a:rPr>
              <a:t>“ in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center</a:t>
            </a:r>
            <a:r>
              <a:rPr lang="de-DE" sz="1600" dirty="0">
                <a:sym typeface="Wingdings" panose="05000000000000000000" pitchFamily="2" charset="2"/>
              </a:rPr>
              <a:t> </a:t>
            </a:r>
            <a:r>
              <a:rPr lang="de-DE" sz="1600" dirty="0" err="1">
                <a:sym typeface="Wingdings" panose="05000000000000000000" pitchFamily="2" charset="2"/>
              </a:rPr>
              <a:t>predicted</a:t>
            </a:r>
            <a:r>
              <a:rPr lang="de-DE" sz="1600" dirty="0">
                <a:sym typeface="Wingdings" panose="05000000000000000000" pitchFamily="2" charset="2"/>
              </a:rPr>
              <a:t> </a:t>
            </a:r>
            <a:r>
              <a:rPr lang="de-DE" sz="1600" dirty="0" err="1">
                <a:sym typeface="Wingdings" panose="05000000000000000000" pitchFamily="2" charset="2"/>
              </a:rPr>
              <a:t>as</a:t>
            </a:r>
            <a:r>
              <a:rPr lang="de-DE" sz="1600" dirty="0">
                <a:sym typeface="Wingdings" panose="05000000000000000000" pitchFamily="2" charset="2"/>
              </a:rPr>
              <a:t> „</a:t>
            </a:r>
            <a:r>
              <a:rPr lang="de-DE" sz="1600" dirty="0" err="1">
                <a:sym typeface="Wingdings" panose="05000000000000000000" pitchFamily="2" charset="2"/>
              </a:rPr>
              <a:t>good</a:t>
            </a:r>
            <a:r>
              <a:rPr lang="de-DE" sz="1600" dirty="0">
                <a:sym typeface="Wingdings" panose="05000000000000000000" pitchFamily="2" charset="2"/>
              </a:rPr>
              <a:t>“</a:t>
            </a:r>
          </a:p>
          <a:p>
            <a:r>
              <a:rPr lang="de-DE" sz="1600" dirty="0">
                <a:sym typeface="Wingdings" panose="05000000000000000000" pitchFamily="2" charset="2"/>
              </a:rPr>
              <a:t> </a:t>
            </a:r>
          </a:p>
          <a:p>
            <a:pPr marL="285750" indent="-285750">
              <a:buFont typeface="Wingdings" panose="05000000000000000000" pitchFamily="2" charset="2"/>
              <a:buChar char="à"/>
            </a:pPr>
            <a:r>
              <a:rPr lang="de-DE" sz="1600" dirty="0">
                <a:sym typeface="Wingdings" panose="05000000000000000000" pitchFamily="2" charset="2"/>
              </a:rPr>
              <a:t>The </a:t>
            </a:r>
            <a:r>
              <a:rPr lang="de-DE" sz="1600" dirty="0" err="1">
                <a:sym typeface="Wingdings" panose="05000000000000000000" pitchFamily="2" charset="2"/>
              </a:rPr>
              <a:t>weights</a:t>
            </a:r>
            <a:r>
              <a:rPr lang="de-DE" sz="1600" dirty="0">
                <a:sym typeface="Wingdings" panose="05000000000000000000" pitchFamily="2" charset="2"/>
              </a:rPr>
              <a:t> „on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cross</a:t>
            </a:r>
            <a:r>
              <a:rPr lang="de-DE" sz="1600" dirty="0">
                <a:sym typeface="Wingdings" panose="05000000000000000000" pitchFamily="2" charset="2"/>
              </a:rPr>
              <a:t>“ are negative</a:t>
            </a:r>
            <a:endParaRPr lang="de-DE" sz="1600" dirty="0"/>
          </a:p>
          <a:p>
            <a:endParaRPr lang="de-DE" sz="1600" dirty="0"/>
          </a:p>
          <a:p>
            <a:r>
              <a:rPr lang="de-DE" sz="1600" dirty="0"/>
              <a:t>Question: </a:t>
            </a:r>
            <a:r>
              <a:rPr lang="de-DE" sz="1600" dirty="0" err="1"/>
              <a:t>Why</a:t>
            </a:r>
            <a:r>
              <a:rPr lang="de-DE" sz="1600" dirty="0"/>
              <a:t>? </a:t>
            </a:r>
            <a:r>
              <a:rPr lang="de-DE" sz="1600" dirty="0">
                <a:sym typeface="Wingdings" panose="05000000000000000000" pitchFamily="2" charset="2"/>
              </a:rPr>
              <a:t> </a:t>
            </a:r>
            <a:r>
              <a:rPr lang="de-DE" sz="1600" dirty="0" err="1">
                <a:sym typeface="Wingdings" panose="05000000000000000000" pitchFamily="2" charset="2"/>
              </a:rPr>
              <a:t>Causality</a:t>
            </a:r>
            <a:r>
              <a:rPr lang="de-DE" sz="1600" dirty="0">
                <a:sym typeface="Wingdings" panose="05000000000000000000" pitchFamily="2" charset="2"/>
              </a:rPr>
              <a:t>!</a:t>
            </a:r>
            <a:br>
              <a:rPr lang="de-DE" sz="1600" dirty="0">
                <a:sym typeface="Wingdings" panose="05000000000000000000" pitchFamily="2" charset="2"/>
              </a:rPr>
            </a:br>
            <a:r>
              <a:rPr lang="de-DE" sz="1600" dirty="0">
                <a:sym typeface="Wingdings" panose="05000000000000000000" pitchFamily="2" charset="2"/>
              </a:rPr>
              <a:t>			-&gt; </a:t>
            </a:r>
            <a:r>
              <a:rPr lang="de-DE" sz="1600" dirty="0" err="1">
                <a:sym typeface="Wingdings" panose="05000000000000000000" pitchFamily="2" charset="2"/>
              </a:rPr>
              <a:t>let‘s</a:t>
            </a:r>
            <a:r>
              <a:rPr lang="de-DE" sz="1600" dirty="0">
                <a:sym typeface="Wingdings" panose="05000000000000000000" pitchFamily="2" charset="2"/>
              </a:rPr>
              <a:t> </a:t>
            </a:r>
            <a:r>
              <a:rPr lang="de-DE" sz="1600" dirty="0" err="1">
                <a:sym typeface="Wingdings" panose="05000000000000000000" pitchFamily="2" charset="2"/>
              </a:rPr>
              <a:t>use</a:t>
            </a:r>
            <a:r>
              <a:rPr lang="de-DE" sz="1600" dirty="0">
                <a:sym typeface="Wingdings" panose="05000000000000000000" pitchFamily="2" charset="2"/>
              </a:rPr>
              <a:t> </a:t>
            </a:r>
            <a:r>
              <a:rPr lang="de-DE" sz="1600" dirty="0" err="1">
                <a:sym typeface="Wingdings" panose="05000000000000000000" pitchFamily="2" charset="2"/>
              </a:rPr>
              <a:t>this</a:t>
            </a:r>
            <a:r>
              <a:rPr lang="de-DE" sz="1600" dirty="0">
                <a:sym typeface="Wingdings" panose="05000000000000000000" pitchFamily="2" charset="2"/>
              </a:rPr>
              <a:t>!!</a:t>
            </a:r>
            <a:endParaRPr lang="de-DE" sz="1600" dirty="0"/>
          </a:p>
          <a:p>
            <a:endParaRPr lang="de-DE" sz="1600" dirty="0"/>
          </a:p>
          <a:p>
            <a:endParaRPr lang="de-DE" sz="1600" dirty="0"/>
          </a:p>
        </p:txBody>
      </p:sp>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l="9605" t="6232" r="6586" b="496"/>
          <a:stretch/>
        </p:blipFill>
        <p:spPr>
          <a:xfrm>
            <a:off x="407988" y="1863143"/>
            <a:ext cx="4563688" cy="3124624"/>
          </a:xfrm>
          <a:prstGeom prst="rect">
            <a:avLst/>
          </a:prstGeom>
        </p:spPr>
      </p:pic>
      <p:sp>
        <p:nvSpPr>
          <p:cNvPr id="13" name="Textfeld 12"/>
          <p:cNvSpPr txBox="1"/>
          <p:nvPr/>
        </p:nvSpPr>
        <p:spPr>
          <a:xfrm>
            <a:off x="407988" y="1147015"/>
            <a:ext cx="3399241" cy="369332"/>
          </a:xfrm>
          <a:prstGeom prst="rect">
            <a:avLst/>
          </a:prstGeom>
          <a:noFill/>
        </p:spPr>
        <p:txBody>
          <a:bodyPr wrap="square" rtlCol="0">
            <a:spAutoFit/>
          </a:bodyPr>
          <a:lstStyle/>
          <a:p>
            <a:r>
              <a:rPr lang="de-DE" dirty="0" err="1"/>
              <a:t>What</a:t>
            </a:r>
            <a:r>
              <a:rPr lang="de-DE" dirty="0"/>
              <a:t> do </a:t>
            </a:r>
            <a:r>
              <a:rPr lang="de-DE" dirty="0" err="1"/>
              <a:t>the</a:t>
            </a:r>
            <a:r>
              <a:rPr lang="de-DE" dirty="0"/>
              <a:t> </a:t>
            </a:r>
            <a:r>
              <a:rPr lang="de-DE" dirty="0" err="1"/>
              <a:t>Weights</a:t>
            </a:r>
            <a:r>
              <a:rPr lang="de-DE" dirty="0"/>
              <a:t> </a:t>
            </a:r>
            <a:r>
              <a:rPr lang="de-DE" dirty="0" err="1"/>
              <a:t>look</a:t>
            </a:r>
            <a:r>
              <a:rPr lang="de-DE" dirty="0"/>
              <a:t> like?</a:t>
            </a:r>
          </a:p>
        </p:txBody>
      </p:sp>
      <p:sp>
        <p:nvSpPr>
          <p:cNvPr id="7" name="Textfeld 6"/>
          <p:cNvSpPr txBox="1"/>
          <p:nvPr/>
        </p:nvSpPr>
        <p:spPr>
          <a:xfrm>
            <a:off x="516054" y="4987767"/>
            <a:ext cx="4612899" cy="769441"/>
          </a:xfrm>
          <a:prstGeom prst="rect">
            <a:avLst/>
          </a:prstGeom>
          <a:noFill/>
        </p:spPr>
        <p:txBody>
          <a:bodyPr wrap="square" rtlCol="0">
            <a:spAutoFit/>
          </a:bodyPr>
          <a:lstStyle/>
          <a:p>
            <a:r>
              <a:rPr lang="de-DE" sz="1200" i="1" dirty="0"/>
              <a:t>Abbildung 1: 3D Plot </a:t>
            </a:r>
            <a:r>
              <a:rPr lang="de-DE" sz="1200" i="1" dirty="0" err="1"/>
              <a:t>of</a:t>
            </a:r>
            <a:r>
              <a:rPr lang="de-DE" sz="1200" i="1" dirty="0"/>
              <a:t> </a:t>
            </a:r>
            <a:r>
              <a:rPr lang="de-DE" sz="1200" i="1" dirty="0" err="1"/>
              <a:t>the</a:t>
            </a:r>
            <a:r>
              <a:rPr lang="de-DE" sz="1200" i="1" dirty="0"/>
              <a:t> </a:t>
            </a:r>
            <a:r>
              <a:rPr lang="de-DE" sz="1200" i="1" dirty="0" err="1"/>
              <a:t>network</a:t>
            </a:r>
            <a:r>
              <a:rPr lang="de-DE" sz="1200" i="1" dirty="0"/>
              <a:t> </a:t>
            </a:r>
            <a:r>
              <a:rPr lang="de-DE" sz="1200" i="1" dirty="0" err="1"/>
              <a:t>weights</a:t>
            </a:r>
            <a:r>
              <a:rPr lang="de-DE" sz="1200" i="1" dirty="0"/>
              <a:t> </a:t>
            </a:r>
            <a:r>
              <a:rPr lang="de-DE" sz="1200" i="1" dirty="0" err="1"/>
              <a:t>for</a:t>
            </a:r>
            <a:r>
              <a:rPr lang="de-DE" sz="1200" i="1" dirty="0"/>
              <a:t> </a:t>
            </a:r>
            <a:r>
              <a:rPr lang="de-DE" sz="1200" i="1" dirty="0" err="1"/>
              <a:t>the</a:t>
            </a:r>
            <a:r>
              <a:rPr lang="de-DE" sz="1200" i="1" dirty="0"/>
              <a:t> </a:t>
            </a:r>
            <a:r>
              <a:rPr lang="de-DE" sz="1200" i="1" dirty="0" err="1"/>
              <a:t>second</a:t>
            </a:r>
            <a:r>
              <a:rPr lang="de-DE" sz="1200" i="1" dirty="0"/>
              <a:t> </a:t>
            </a:r>
            <a:r>
              <a:rPr lang="de-DE" sz="1200" i="1" dirty="0" err="1"/>
              <a:t>neuron</a:t>
            </a:r>
            <a:r>
              <a:rPr lang="de-DE" sz="1200" i="1" dirty="0"/>
              <a:t>                                                           	(</a:t>
            </a:r>
            <a:r>
              <a:rPr lang="de-DE" sz="1200" i="1" dirty="0" err="1"/>
              <a:t>if</a:t>
            </a:r>
            <a:r>
              <a:rPr lang="de-DE" sz="1200" i="1" dirty="0"/>
              <a:t>  </a:t>
            </a:r>
            <a:r>
              <a:rPr lang="de-DE" sz="1200" i="1" dirty="0" err="1"/>
              <a:t>output</a:t>
            </a:r>
            <a:r>
              <a:rPr lang="de-DE" sz="1200" i="1" dirty="0"/>
              <a:t> &gt; 0.5 </a:t>
            </a:r>
            <a:r>
              <a:rPr lang="de-DE" sz="1200" i="1" dirty="0">
                <a:sym typeface="Wingdings" panose="05000000000000000000" pitchFamily="2" charset="2"/>
              </a:rPr>
              <a:t>  „</a:t>
            </a:r>
            <a:r>
              <a:rPr lang="de-DE" sz="1200" i="1" dirty="0" err="1">
                <a:sym typeface="Wingdings" panose="05000000000000000000" pitchFamily="2" charset="2"/>
              </a:rPr>
              <a:t>good</a:t>
            </a:r>
            <a:r>
              <a:rPr lang="de-DE" sz="1200" i="1" dirty="0">
                <a:sym typeface="Wingdings" panose="05000000000000000000" pitchFamily="2" charset="2"/>
              </a:rPr>
              <a:t>“ </a:t>
            </a:r>
            <a:r>
              <a:rPr lang="de-DE" sz="1200" i="1" dirty="0" err="1">
                <a:sym typeface="Wingdings" panose="05000000000000000000" pitchFamily="2" charset="2"/>
              </a:rPr>
              <a:t>cluster</a:t>
            </a:r>
            <a:r>
              <a:rPr lang="de-DE" sz="1200" i="1" dirty="0">
                <a:sym typeface="Wingdings" panose="05000000000000000000" pitchFamily="2" charset="2"/>
              </a:rPr>
              <a:t>)</a:t>
            </a:r>
          </a:p>
          <a:p>
            <a:endParaRPr lang="de-DE" sz="1200" i="1" dirty="0">
              <a:sym typeface="Wingdings" panose="05000000000000000000" pitchFamily="2" charset="2"/>
            </a:endParaRPr>
          </a:p>
          <a:p>
            <a:r>
              <a:rPr lang="de-DE" sz="800" i="1" dirty="0">
                <a:sym typeface="Wingdings" panose="05000000000000000000" pitchFamily="2" charset="2"/>
              </a:rPr>
              <a:t>*</a:t>
            </a:r>
            <a:r>
              <a:rPr lang="de-DE" sz="800" i="1" dirty="0" err="1">
                <a:sym typeface="Wingdings" panose="05000000000000000000" pitchFamily="2" charset="2"/>
              </a:rPr>
              <a:t>Trained</a:t>
            </a:r>
            <a:r>
              <a:rPr lang="de-DE" sz="800" i="1" dirty="0">
                <a:sym typeface="Wingdings" panose="05000000000000000000" pitchFamily="2" charset="2"/>
              </a:rPr>
              <a:t> </a:t>
            </a:r>
            <a:r>
              <a:rPr lang="de-DE" sz="800" i="1" dirty="0" err="1">
                <a:sym typeface="Wingdings" panose="05000000000000000000" pitchFamily="2" charset="2"/>
              </a:rPr>
              <a:t>and</a:t>
            </a:r>
            <a:r>
              <a:rPr lang="de-DE" sz="800" i="1" dirty="0">
                <a:sym typeface="Wingdings" panose="05000000000000000000" pitchFamily="2" charset="2"/>
              </a:rPr>
              <a:t> </a:t>
            </a:r>
            <a:r>
              <a:rPr lang="de-DE" sz="800" i="1" dirty="0" err="1">
                <a:sym typeface="Wingdings" panose="05000000000000000000" pitchFamily="2" charset="2"/>
              </a:rPr>
              <a:t>validated</a:t>
            </a:r>
            <a:r>
              <a:rPr lang="de-DE" sz="800" i="1" dirty="0">
                <a:sym typeface="Wingdings" panose="05000000000000000000" pitchFamily="2" charset="2"/>
              </a:rPr>
              <a:t> on MTPCL 2D </a:t>
            </a:r>
            <a:r>
              <a:rPr lang="de-DE" sz="800" i="1" dirty="0" err="1">
                <a:sym typeface="Wingdings" panose="05000000000000000000" pitchFamily="2" charset="2"/>
              </a:rPr>
              <a:t>data</a:t>
            </a:r>
            <a:endParaRPr lang="de-DE" sz="800" i="1" dirty="0"/>
          </a:p>
        </p:txBody>
      </p:sp>
    </p:spTree>
    <p:extLst>
      <p:ext uri="{BB962C8B-B14F-4D97-AF65-F5344CB8AC3E}">
        <p14:creationId xmlns:p14="http://schemas.microsoft.com/office/powerpoint/2010/main" val="90200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Understanding </a:t>
            </a:r>
            <a:r>
              <a:rPr lang="de-DE" sz="2400" dirty="0" err="1"/>
              <a:t>the</a:t>
            </a:r>
            <a:r>
              <a:rPr lang="de-DE" sz="2400" dirty="0"/>
              <a:t> </a:t>
            </a:r>
            <a:r>
              <a:rPr lang="de-DE" sz="2400" dirty="0" err="1"/>
              <a:t>desicion</a:t>
            </a:r>
            <a:r>
              <a:rPr lang="de-DE" sz="2400" dirty="0"/>
              <a:t> </a:t>
            </a:r>
            <a:r>
              <a:rPr lang="de-DE" sz="2400" dirty="0" err="1"/>
              <a:t>of</a:t>
            </a:r>
            <a:r>
              <a:rPr lang="de-DE" sz="2400" dirty="0"/>
              <a:t> </a:t>
            </a:r>
            <a:r>
              <a:rPr lang="de-DE" sz="2400" dirty="0" err="1"/>
              <a:t>the</a:t>
            </a:r>
            <a:r>
              <a:rPr lang="de-DE" sz="2400" dirty="0"/>
              <a:t> network</a:t>
            </a:r>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26</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err="1">
                <a:solidFill>
                  <a:schemeClr val="bg1"/>
                </a:solidFill>
              </a:rPr>
              <a:t>Weights</a:t>
            </a:r>
            <a:r>
              <a:rPr lang="de-DE" sz="1600" dirty="0">
                <a:solidFill>
                  <a:schemeClr val="bg1"/>
                </a:solidFill>
              </a:rPr>
              <a:t> </a:t>
            </a:r>
            <a:r>
              <a:rPr lang="de-DE" sz="1600" dirty="0" err="1">
                <a:solidFill>
                  <a:schemeClr val="bg1"/>
                </a:solidFill>
              </a:rPr>
              <a:t>of</a:t>
            </a:r>
            <a:r>
              <a:rPr lang="de-DE" sz="1600" dirty="0">
                <a:solidFill>
                  <a:schemeClr val="bg1"/>
                </a:solidFill>
              </a:rPr>
              <a:t> </a:t>
            </a:r>
            <a:r>
              <a:rPr lang="de-DE" sz="1600" dirty="0" err="1">
                <a:solidFill>
                  <a:schemeClr val="bg1"/>
                </a:solidFill>
              </a:rPr>
              <a:t>the</a:t>
            </a:r>
            <a:r>
              <a:rPr lang="de-DE" sz="1600" dirty="0">
                <a:solidFill>
                  <a:schemeClr val="bg1"/>
                </a:solidFill>
              </a:rPr>
              <a:t> simple </a:t>
            </a:r>
            <a:r>
              <a:rPr lang="de-DE" sz="1600" dirty="0" err="1">
                <a:solidFill>
                  <a:schemeClr val="bg1"/>
                </a:solidFill>
              </a:rPr>
              <a:t>perseptron</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6306214" y="1147015"/>
            <a:ext cx="4608771" cy="4031873"/>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pPr marL="285750" indent="-285750">
              <a:buFont typeface="Arial" panose="020B0604020202020204" pitchFamily="34" charset="0"/>
              <a:buChar char="•"/>
            </a:pPr>
            <a:r>
              <a:rPr lang="de-DE" sz="1600" dirty="0"/>
              <a:t>„</a:t>
            </a:r>
            <a:r>
              <a:rPr lang="de-DE" sz="1600" dirty="0" err="1"/>
              <a:t>inner</a:t>
            </a:r>
            <a:r>
              <a:rPr lang="de-DE" sz="1600" dirty="0"/>
              <a:t>“ </a:t>
            </a:r>
            <a:r>
              <a:rPr lang="de-DE" sz="1600" dirty="0" err="1"/>
              <a:t>pixel</a:t>
            </a:r>
            <a:r>
              <a:rPr lang="de-DE" sz="1600" dirty="0"/>
              <a:t> </a:t>
            </a:r>
            <a:r>
              <a:rPr lang="de-DE" sz="1600" dirty="0" err="1"/>
              <a:t>values</a:t>
            </a:r>
            <a:r>
              <a:rPr lang="de-DE" sz="1600" dirty="0"/>
              <a:t> </a:t>
            </a:r>
            <a:r>
              <a:rPr lang="de-DE" sz="1600" dirty="0" err="1"/>
              <a:t>are</a:t>
            </a:r>
            <a:r>
              <a:rPr lang="de-DE" sz="1600" dirty="0"/>
              <a:t> </a:t>
            </a:r>
            <a:r>
              <a:rPr lang="de-DE" sz="1600" dirty="0" err="1"/>
              <a:t>weighted</a:t>
            </a:r>
            <a:r>
              <a:rPr lang="de-DE" sz="1600" dirty="0"/>
              <a:t> </a:t>
            </a:r>
            <a:r>
              <a:rPr lang="de-DE" sz="1600" dirty="0" err="1"/>
              <a:t>heavily</a:t>
            </a:r>
            <a:r>
              <a:rPr lang="de-DE" sz="1600" dirty="0"/>
              <a:t>                  (</a:t>
            </a:r>
            <a:r>
              <a:rPr lang="de-DE" sz="1600" dirty="0" err="1"/>
              <a:t>up</a:t>
            </a:r>
            <a:r>
              <a:rPr lang="de-DE" sz="1600" dirty="0"/>
              <a:t> </a:t>
            </a:r>
            <a:r>
              <a:rPr lang="de-DE" sz="1600" dirty="0" err="1"/>
              <a:t>to</a:t>
            </a:r>
            <a:r>
              <a:rPr lang="de-DE" sz="1600" dirty="0"/>
              <a:t> x2.5)</a:t>
            </a:r>
          </a:p>
          <a:p>
            <a:pPr marL="285750" indent="-285750">
              <a:buFont typeface="Arial" panose="020B0604020202020204" pitchFamily="34" charset="0"/>
              <a:buChar char="•"/>
            </a:pPr>
            <a:r>
              <a:rPr lang="de-DE" sz="1600" dirty="0" err="1"/>
              <a:t>Outer</a:t>
            </a:r>
            <a:r>
              <a:rPr lang="de-DE" sz="1600" dirty="0"/>
              <a:t> </a:t>
            </a:r>
            <a:r>
              <a:rPr lang="de-DE" sz="1600" dirty="0" err="1"/>
              <a:t>pixel</a:t>
            </a:r>
            <a:r>
              <a:rPr lang="de-DE" sz="1600" dirty="0"/>
              <a:t> </a:t>
            </a:r>
            <a:r>
              <a:rPr lang="de-DE" sz="1600" dirty="0" err="1"/>
              <a:t>values</a:t>
            </a:r>
            <a:r>
              <a:rPr lang="de-DE" sz="1600" dirty="0"/>
              <a:t> </a:t>
            </a:r>
            <a:r>
              <a:rPr lang="de-DE" sz="1600" dirty="0" err="1"/>
              <a:t>are</a:t>
            </a:r>
            <a:r>
              <a:rPr lang="de-DE" sz="1600" dirty="0"/>
              <a:t> </a:t>
            </a:r>
            <a:r>
              <a:rPr lang="de-DE" sz="1600" dirty="0" err="1"/>
              <a:t>mostly</a:t>
            </a:r>
            <a:r>
              <a:rPr lang="de-DE" sz="1600" dirty="0"/>
              <a:t> </a:t>
            </a:r>
            <a:r>
              <a:rPr lang="de-DE" sz="1600" dirty="0" err="1"/>
              <a:t>low</a:t>
            </a:r>
            <a:r>
              <a:rPr lang="de-DE" sz="1600" dirty="0"/>
              <a:t> </a:t>
            </a:r>
            <a:r>
              <a:rPr lang="de-DE" sz="1600" dirty="0" err="1"/>
              <a:t>or</a:t>
            </a:r>
            <a:r>
              <a:rPr lang="de-DE" sz="1600" dirty="0"/>
              <a:t> </a:t>
            </a:r>
            <a:r>
              <a:rPr lang="de-DE" sz="1600" dirty="0" err="1"/>
              <a:t>negatively</a:t>
            </a:r>
            <a:r>
              <a:rPr lang="de-DE" sz="1600" dirty="0"/>
              <a:t> </a:t>
            </a:r>
            <a:r>
              <a:rPr lang="de-DE" sz="1600" dirty="0" err="1"/>
              <a:t>weighted</a:t>
            </a:r>
            <a:r>
              <a:rPr lang="de-DE" sz="1600" dirty="0"/>
              <a:t> </a:t>
            </a:r>
          </a:p>
          <a:p>
            <a:pPr marL="285750" indent="-285750">
              <a:buFont typeface="Arial" panose="020B0604020202020204" pitchFamily="34" charset="0"/>
              <a:buChar char="•"/>
            </a:pPr>
            <a:endParaRPr lang="de-DE" sz="1600" dirty="0"/>
          </a:p>
          <a:p>
            <a:r>
              <a:rPr lang="de-DE" sz="1600" dirty="0">
                <a:sym typeface="Wingdings" panose="05000000000000000000" pitchFamily="2" charset="2"/>
              </a:rPr>
              <a:t>„Output </a:t>
            </a:r>
            <a:r>
              <a:rPr lang="de-DE" sz="1600" dirty="0" err="1">
                <a:sym typeface="Wingdings" panose="05000000000000000000" pitchFamily="2" charset="2"/>
              </a:rPr>
              <a:t>is</a:t>
            </a:r>
            <a:r>
              <a:rPr lang="de-DE" sz="1600" dirty="0">
                <a:sym typeface="Wingdings" panose="05000000000000000000" pitchFamily="2" charset="2"/>
              </a:rPr>
              <a:t> </a:t>
            </a:r>
            <a:r>
              <a:rPr lang="de-DE" sz="1600" dirty="0" err="1">
                <a:sym typeface="Wingdings" panose="05000000000000000000" pitchFamily="2" charset="2"/>
              </a:rPr>
              <a:t>simplified</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outer</a:t>
            </a:r>
            <a:r>
              <a:rPr lang="de-DE" sz="1600" dirty="0">
                <a:sym typeface="Wingdings" panose="05000000000000000000" pitchFamily="2" charset="2"/>
              </a:rPr>
              <a:t> </a:t>
            </a:r>
            <a:r>
              <a:rPr lang="de-DE" sz="1600" dirty="0" err="1">
                <a:sym typeface="Wingdings" panose="05000000000000000000" pitchFamily="2" charset="2"/>
              </a:rPr>
              <a:t>values</a:t>
            </a:r>
            <a:r>
              <a:rPr lang="de-DE" sz="1600" dirty="0">
                <a:sym typeface="Wingdings" panose="05000000000000000000" pitchFamily="2" charset="2"/>
              </a:rPr>
              <a:t> </a:t>
            </a:r>
            <a:r>
              <a:rPr lang="de-DE" sz="1600" dirty="0" err="1">
                <a:sym typeface="Wingdings" panose="05000000000000000000" pitchFamily="2" charset="2"/>
              </a:rPr>
              <a:t>substracted</a:t>
            </a:r>
            <a:r>
              <a:rPr lang="de-DE" sz="1600" dirty="0">
                <a:sym typeface="Wingdings" panose="05000000000000000000" pitchFamily="2" charset="2"/>
              </a:rPr>
              <a:t> </a:t>
            </a:r>
            <a:r>
              <a:rPr lang="de-DE" sz="1600" dirty="0" err="1">
                <a:sym typeface="Wingdings" panose="05000000000000000000" pitchFamily="2" charset="2"/>
              </a:rPr>
              <a:t>by</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values</a:t>
            </a:r>
            <a:r>
              <a:rPr lang="de-DE" sz="1600" dirty="0">
                <a:sym typeface="Wingdings" panose="05000000000000000000" pitchFamily="2" charset="2"/>
              </a:rPr>
              <a:t> in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center</a:t>
            </a:r>
            <a:r>
              <a:rPr lang="de-DE" sz="1600" dirty="0">
                <a:sym typeface="Wingdings" panose="05000000000000000000" pitchFamily="2" charset="2"/>
              </a:rPr>
              <a:t>.“</a:t>
            </a:r>
          </a:p>
          <a:p>
            <a:endParaRPr lang="de-DE" sz="1600" dirty="0"/>
          </a:p>
          <a:p>
            <a:pPr marL="285750" indent="-285750">
              <a:buFont typeface="Wingdings" panose="05000000000000000000" pitchFamily="2" charset="2"/>
              <a:buChar char="à"/>
            </a:pPr>
            <a:r>
              <a:rPr lang="de-DE" sz="1600" dirty="0" err="1">
                <a:sym typeface="Wingdings" panose="05000000000000000000" pitchFamily="2" charset="2"/>
              </a:rPr>
              <a:t>one</a:t>
            </a:r>
            <a:r>
              <a:rPr lang="de-DE" sz="1600" dirty="0">
                <a:sym typeface="Wingdings" panose="05000000000000000000" pitchFamily="2" charset="2"/>
              </a:rPr>
              <a:t> „</a:t>
            </a:r>
            <a:r>
              <a:rPr lang="de-DE" sz="1600" dirty="0" err="1">
                <a:sym typeface="Wingdings" panose="05000000000000000000" pitchFamily="2" charset="2"/>
              </a:rPr>
              <a:t>peak</a:t>
            </a:r>
            <a:r>
              <a:rPr lang="de-DE" sz="1600" dirty="0">
                <a:sym typeface="Wingdings" panose="05000000000000000000" pitchFamily="2" charset="2"/>
              </a:rPr>
              <a:t>“ in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center</a:t>
            </a:r>
            <a:r>
              <a:rPr lang="de-DE" sz="1600" dirty="0">
                <a:sym typeface="Wingdings" panose="05000000000000000000" pitchFamily="2" charset="2"/>
              </a:rPr>
              <a:t> </a:t>
            </a:r>
            <a:r>
              <a:rPr lang="de-DE" sz="1600" dirty="0" err="1">
                <a:sym typeface="Wingdings" panose="05000000000000000000" pitchFamily="2" charset="2"/>
              </a:rPr>
              <a:t>predicted</a:t>
            </a:r>
            <a:r>
              <a:rPr lang="de-DE" sz="1600" dirty="0">
                <a:sym typeface="Wingdings" panose="05000000000000000000" pitchFamily="2" charset="2"/>
              </a:rPr>
              <a:t> </a:t>
            </a:r>
            <a:r>
              <a:rPr lang="de-DE" sz="1600" dirty="0" err="1">
                <a:sym typeface="Wingdings" panose="05000000000000000000" pitchFamily="2" charset="2"/>
              </a:rPr>
              <a:t>as</a:t>
            </a:r>
            <a:r>
              <a:rPr lang="de-DE" sz="1600" dirty="0">
                <a:sym typeface="Wingdings" panose="05000000000000000000" pitchFamily="2" charset="2"/>
              </a:rPr>
              <a:t> „</a:t>
            </a:r>
            <a:r>
              <a:rPr lang="de-DE" sz="1600" dirty="0" err="1">
                <a:sym typeface="Wingdings" panose="05000000000000000000" pitchFamily="2" charset="2"/>
              </a:rPr>
              <a:t>good</a:t>
            </a:r>
            <a:r>
              <a:rPr lang="de-DE" sz="1600" dirty="0">
                <a:sym typeface="Wingdings" panose="05000000000000000000" pitchFamily="2" charset="2"/>
              </a:rPr>
              <a:t>“</a:t>
            </a:r>
          </a:p>
          <a:p>
            <a:r>
              <a:rPr lang="de-DE" sz="1600" dirty="0">
                <a:sym typeface="Wingdings" panose="05000000000000000000" pitchFamily="2" charset="2"/>
              </a:rPr>
              <a:t> </a:t>
            </a:r>
          </a:p>
          <a:p>
            <a:pPr marL="285750" indent="-285750">
              <a:buFont typeface="Wingdings" panose="05000000000000000000" pitchFamily="2" charset="2"/>
              <a:buChar char="à"/>
            </a:pPr>
            <a:r>
              <a:rPr lang="de-DE" sz="1600" dirty="0">
                <a:sym typeface="Wingdings" panose="05000000000000000000" pitchFamily="2" charset="2"/>
              </a:rPr>
              <a:t>The </a:t>
            </a:r>
            <a:r>
              <a:rPr lang="de-DE" sz="1600" dirty="0" err="1">
                <a:sym typeface="Wingdings" panose="05000000000000000000" pitchFamily="2" charset="2"/>
              </a:rPr>
              <a:t>weights</a:t>
            </a:r>
            <a:r>
              <a:rPr lang="de-DE" sz="1600" dirty="0">
                <a:sym typeface="Wingdings" panose="05000000000000000000" pitchFamily="2" charset="2"/>
              </a:rPr>
              <a:t> „on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cross</a:t>
            </a:r>
            <a:r>
              <a:rPr lang="de-DE" sz="1600" dirty="0">
                <a:sym typeface="Wingdings" panose="05000000000000000000" pitchFamily="2" charset="2"/>
              </a:rPr>
              <a:t>“ are negative</a:t>
            </a:r>
            <a:endParaRPr lang="de-DE" sz="1600" dirty="0"/>
          </a:p>
          <a:p>
            <a:endParaRPr lang="de-DE" sz="1600" dirty="0"/>
          </a:p>
          <a:p>
            <a:r>
              <a:rPr lang="de-DE" sz="1600" dirty="0"/>
              <a:t>Question: </a:t>
            </a:r>
            <a:r>
              <a:rPr lang="de-DE" sz="1600" dirty="0" err="1"/>
              <a:t>Why</a:t>
            </a:r>
            <a:r>
              <a:rPr lang="de-DE" sz="1600" dirty="0"/>
              <a:t>? </a:t>
            </a:r>
            <a:r>
              <a:rPr lang="de-DE" sz="1600" dirty="0">
                <a:sym typeface="Wingdings" panose="05000000000000000000" pitchFamily="2" charset="2"/>
              </a:rPr>
              <a:t> </a:t>
            </a:r>
            <a:r>
              <a:rPr lang="de-DE" sz="1600" dirty="0" err="1">
                <a:sym typeface="Wingdings" panose="05000000000000000000" pitchFamily="2" charset="2"/>
              </a:rPr>
              <a:t>Causality</a:t>
            </a:r>
            <a:r>
              <a:rPr lang="de-DE" sz="1600" dirty="0">
                <a:sym typeface="Wingdings" panose="05000000000000000000" pitchFamily="2" charset="2"/>
              </a:rPr>
              <a:t>!</a:t>
            </a:r>
            <a:br>
              <a:rPr lang="de-DE" sz="1600" dirty="0">
                <a:sym typeface="Wingdings" panose="05000000000000000000" pitchFamily="2" charset="2"/>
              </a:rPr>
            </a:br>
            <a:r>
              <a:rPr lang="de-DE" sz="1600" dirty="0">
                <a:sym typeface="Wingdings" panose="05000000000000000000" pitchFamily="2" charset="2"/>
              </a:rPr>
              <a:t>			-&gt; </a:t>
            </a:r>
            <a:r>
              <a:rPr lang="de-DE" sz="1600" dirty="0" err="1">
                <a:sym typeface="Wingdings" panose="05000000000000000000" pitchFamily="2" charset="2"/>
              </a:rPr>
              <a:t>let‘s</a:t>
            </a:r>
            <a:r>
              <a:rPr lang="de-DE" sz="1600" dirty="0">
                <a:sym typeface="Wingdings" panose="05000000000000000000" pitchFamily="2" charset="2"/>
              </a:rPr>
              <a:t> </a:t>
            </a:r>
            <a:r>
              <a:rPr lang="de-DE" sz="1600" dirty="0" err="1">
                <a:sym typeface="Wingdings" panose="05000000000000000000" pitchFamily="2" charset="2"/>
              </a:rPr>
              <a:t>use</a:t>
            </a:r>
            <a:r>
              <a:rPr lang="de-DE" sz="1600" dirty="0">
                <a:sym typeface="Wingdings" panose="05000000000000000000" pitchFamily="2" charset="2"/>
              </a:rPr>
              <a:t> </a:t>
            </a:r>
            <a:r>
              <a:rPr lang="de-DE" sz="1600" dirty="0" err="1">
                <a:sym typeface="Wingdings" panose="05000000000000000000" pitchFamily="2" charset="2"/>
              </a:rPr>
              <a:t>this</a:t>
            </a:r>
            <a:r>
              <a:rPr lang="de-DE" sz="1600" dirty="0">
                <a:sym typeface="Wingdings" panose="05000000000000000000" pitchFamily="2" charset="2"/>
              </a:rPr>
              <a:t>!!</a:t>
            </a:r>
            <a:endParaRPr lang="de-DE" sz="1600" dirty="0"/>
          </a:p>
          <a:p>
            <a:endParaRPr lang="de-DE" sz="1600" dirty="0"/>
          </a:p>
          <a:p>
            <a:endParaRPr lang="de-DE" sz="1600" dirty="0"/>
          </a:p>
        </p:txBody>
      </p:sp>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l="9605" t="6232" r="6586" b="496"/>
          <a:stretch/>
        </p:blipFill>
        <p:spPr>
          <a:xfrm>
            <a:off x="407988" y="1863143"/>
            <a:ext cx="4563688" cy="3124624"/>
          </a:xfrm>
          <a:prstGeom prst="rect">
            <a:avLst/>
          </a:prstGeom>
        </p:spPr>
      </p:pic>
      <p:sp>
        <p:nvSpPr>
          <p:cNvPr id="13" name="Textfeld 12"/>
          <p:cNvSpPr txBox="1"/>
          <p:nvPr/>
        </p:nvSpPr>
        <p:spPr>
          <a:xfrm>
            <a:off x="407988" y="1147015"/>
            <a:ext cx="3399241" cy="369332"/>
          </a:xfrm>
          <a:prstGeom prst="rect">
            <a:avLst/>
          </a:prstGeom>
          <a:noFill/>
        </p:spPr>
        <p:txBody>
          <a:bodyPr wrap="square" rtlCol="0">
            <a:spAutoFit/>
          </a:bodyPr>
          <a:lstStyle/>
          <a:p>
            <a:r>
              <a:rPr lang="de-DE" dirty="0" err="1"/>
              <a:t>What</a:t>
            </a:r>
            <a:r>
              <a:rPr lang="de-DE" dirty="0"/>
              <a:t> do </a:t>
            </a:r>
            <a:r>
              <a:rPr lang="de-DE" dirty="0" err="1"/>
              <a:t>the</a:t>
            </a:r>
            <a:r>
              <a:rPr lang="de-DE" dirty="0"/>
              <a:t> </a:t>
            </a:r>
            <a:r>
              <a:rPr lang="de-DE" dirty="0" err="1"/>
              <a:t>Weights</a:t>
            </a:r>
            <a:r>
              <a:rPr lang="de-DE" dirty="0"/>
              <a:t> </a:t>
            </a:r>
            <a:r>
              <a:rPr lang="de-DE" dirty="0" err="1"/>
              <a:t>look</a:t>
            </a:r>
            <a:r>
              <a:rPr lang="de-DE" dirty="0"/>
              <a:t> like?</a:t>
            </a:r>
          </a:p>
        </p:txBody>
      </p:sp>
      <p:sp>
        <p:nvSpPr>
          <p:cNvPr id="7" name="Textfeld 6"/>
          <p:cNvSpPr txBox="1"/>
          <p:nvPr/>
        </p:nvSpPr>
        <p:spPr>
          <a:xfrm>
            <a:off x="516054" y="4987767"/>
            <a:ext cx="4612899" cy="769441"/>
          </a:xfrm>
          <a:prstGeom prst="rect">
            <a:avLst/>
          </a:prstGeom>
          <a:noFill/>
        </p:spPr>
        <p:txBody>
          <a:bodyPr wrap="square" rtlCol="0">
            <a:spAutoFit/>
          </a:bodyPr>
          <a:lstStyle/>
          <a:p>
            <a:r>
              <a:rPr lang="de-DE" sz="1200" i="1" dirty="0"/>
              <a:t>Abbildung 1: 3D Plot </a:t>
            </a:r>
            <a:r>
              <a:rPr lang="de-DE" sz="1200" i="1" dirty="0" err="1"/>
              <a:t>of</a:t>
            </a:r>
            <a:r>
              <a:rPr lang="de-DE" sz="1200" i="1" dirty="0"/>
              <a:t> </a:t>
            </a:r>
            <a:r>
              <a:rPr lang="de-DE" sz="1200" i="1" dirty="0" err="1"/>
              <a:t>the</a:t>
            </a:r>
            <a:r>
              <a:rPr lang="de-DE" sz="1200" i="1" dirty="0"/>
              <a:t> </a:t>
            </a:r>
            <a:r>
              <a:rPr lang="de-DE" sz="1200" i="1" dirty="0" err="1"/>
              <a:t>network</a:t>
            </a:r>
            <a:r>
              <a:rPr lang="de-DE" sz="1200" i="1" dirty="0"/>
              <a:t> </a:t>
            </a:r>
            <a:r>
              <a:rPr lang="de-DE" sz="1200" i="1" dirty="0" err="1"/>
              <a:t>weights</a:t>
            </a:r>
            <a:r>
              <a:rPr lang="de-DE" sz="1200" i="1" dirty="0"/>
              <a:t> </a:t>
            </a:r>
            <a:r>
              <a:rPr lang="de-DE" sz="1200" i="1" dirty="0" err="1"/>
              <a:t>for</a:t>
            </a:r>
            <a:r>
              <a:rPr lang="de-DE" sz="1200" i="1" dirty="0"/>
              <a:t> </a:t>
            </a:r>
            <a:r>
              <a:rPr lang="de-DE" sz="1200" i="1" dirty="0" err="1"/>
              <a:t>the</a:t>
            </a:r>
            <a:r>
              <a:rPr lang="de-DE" sz="1200" i="1" dirty="0"/>
              <a:t> </a:t>
            </a:r>
            <a:r>
              <a:rPr lang="de-DE" sz="1200" i="1" dirty="0" err="1"/>
              <a:t>second</a:t>
            </a:r>
            <a:r>
              <a:rPr lang="de-DE" sz="1200" i="1" dirty="0"/>
              <a:t> </a:t>
            </a:r>
            <a:r>
              <a:rPr lang="de-DE" sz="1200" i="1" dirty="0" err="1"/>
              <a:t>neuron</a:t>
            </a:r>
            <a:r>
              <a:rPr lang="de-DE" sz="1200" i="1" dirty="0"/>
              <a:t>                                                           	(</a:t>
            </a:r>
            <a:r>
              <a:rPr lang="de-DE" sz="1200" i="1" dirty="0" err="1"/>
              <a:t>if</a:t>
            </a:r>
            <a:r>
              <a:rPr lang="de-DE" sz="1200" i="1" dirty="0"/>
              <a:t>  </a:t>
            </a:r>
            <a:r>
              <a:rPr lang="de-DE" sz="1200" i="1" dirty="0" err="1"/>
              <a:t>output</a:t>
            </a:r>
            <a:r>
              <a:rPr lang="de-DE" sz="1200" i="1" dirty="0"/>
              <a:t> &gt; 0.5 </a:t>
            </a:r>
            <a:r>
              <a:rPr lang="de-DE" sz="1200" i="1" dirty="0">
                <a:sym typeface="Wingdings" panose="05000000000000000000" pitchFamily="2" charset="2"/>
              </a:rPr>
              <a:t>  „</a:t>
            </a:r>
            <a:r>
              <a:rPr lang="de-DE" sz="1200" i="1" dirty="0" err="1">
                <a:sym typeface="Wingdings" panose="05000000000000000000" pitchFamily="2" charset="2"/>
              </a:rPr>
              <a:t>good</a:t>
            </a:r>
            <a:r>
              <a:rPr lang="de-DE" sz="1200" i="1" dirty="0">
                <a:sym typeface="Wingdings" panose="05000000000000000000" pitchFamily="2" charset="2"/>
              </a:rPr>
              <a:t>“ </a:t>
            </a:r>
            <a:r>
              <a:rPr lang="de-DE" sz="1200" i="1" dirty="0" err="1">
                <a:sym typeface="Wingdings" panose="05000000000000000000" pitchFamily="2" charset="2"/>
              </a:rPr>
              <a:t>cluster</a:t>
            </a:r>
            <a:r>
              <a:rPr lang="de-DE" sz="1200" i="1" dirty="0">
                <a:sym typeface="Wingdings" panose="05000000000000000000" pitchFamily="2" charset="2"/>
              </a:rPr>
              <a:t>)</a:t>
            </a:r>
          </a:p>
          <a:p>
            <a:endParaRPr lang="de-DE" sz="1200" i="1" dirty="0">
              <a:sym typeface="Wingdings" panose="05000000000000000000" pitchFamily="2" charset="2"/>
            </a:endParaRPr>
          </a:p>
          <a:p>
            <a:r>
              <a:rPr lang="de-DE" sz="800" i="1" dirty="0">
                <a:sym typeface="Wingdings" panose="05000000000000000000" pitchFamily="2" charset="2"/>
              </a:rPr>
              <a:t>*</a:t>
            </a:r>
            <a:r>
              <a:rPr lang="de-DE" sz="800" i="1" dirty="0" err="1">
                <a:sym typeface="Wingdings" panose="05000000000000000000" pitchFamily="2" charset="2"/>
              </a:rPr>
              <a:t>Trained</a:t>
            </a:r>
            <a:r>
              <a:rPr lang="de-DE" sz="800" i="1" dirty="0">
                <a:sym typeface="Wingdings" panose="05000000000000000000" pitchFamily="2" charset="2"/>
              </a:rPr>
              <a:t> </a:t>
            </a:r>
            <a:r>
              <a:rPr lang="de-DE" sz="800" i="1" dirty="0" err="1">
                <a:sym typeface="Wingdings" panose="05000000000000000000" pitchFamily="2" charset="2"/>
              </a:rPr>
              <a:t>and</a:t>
            </a:r>
            <a:r>
              <a:rPr lang="de-DE" sz="800" i="1" dirty="0">
                <a:sym typeface="Wingdings" panose="05000000000000000000" pitchFamily="2" charset="2"/>
              </a:rPr>
              <a:t> </a:t>
            </a:r>
            <a:r>
              <a:rPr lang="de-DE" sz="800" i="1" dirty="0" err="1">
                <a:sym typeface="Wingdings" panose="05000000000000000000" pitchFamily="2" charset="2"/>
              </a:rPr>
              <a:t>validated</a:t>
            </a:r>
            <a:r>
              <a:rPr lang="de-DE" sz="800" i="1" dirty="0">
                <a:sym typeface="Wingdings" panose="05000000000000000000" pitchFamily="2" charset="2"/>
              </a:rPr>
              <a:t> on MTPCL 2D </a:t>
            </a:r>
            <a:r>
              <a:rPr lang="de-DE" sz="800" i="1" dirty="0" err="1">
                <a:sym typeface="Wingdings" panose="05000000000000000000" pitchFamily="2" charset="2"/>
              </a:rPr>
              <a:t>data</a:t>
            </a:r>
            <a:endParaRPr lang="de-DE" sz="800" i="1" dirty="0"/>
          </a:p>
        </p:txBody>
      </p:sp>
      <p:pic>
        <p:nvPicPr>
          <p:cNvPr id="15" name="Grafik 14" descr="Ein Bild, das Text, Karte enthält.&#10;&#10;Mit sehr hoher Zuverlässigkeit generierte Beschreibung">
            <a:extLst>
              <a:ext uri="{FF2B5EF4-FFF2-40B4-BE49-F238E27FC236}">
                <a16:creationId xmlns:a16="http://schemas.microsoft.com/office/drawing/2014/main" id="{FF005277-30B0-487F-A1BA-350F8A30F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1" y="1786855"/>
            <a:ext cx="5314463" cy="3585632"/>
          </a:xfrm>
          <a:prstGeom prst="rect">
            <a:avLst/>
          </a:prstGeom>
        </p:spPr>
      </p:pic>
    </p:spTree>
    <p:extLst>
      <p:ext uri="{BB962C8B-B14F-4D97-AF65-F5344CB8AC3E}">
        <p14:creationId xmlns:p14="http://schemas.microsoft.com/office/powerpoint/2010/main" val="757095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Understanding </a:t>
            </a:r>
            <a:r>
              <a:rPr lang="de-DE" sz="2400" dirty="0" err="1"/>
              <a:t>the</a:t>
            </a:r>
            <a:r>
              <a:rPr lang="de-DE" sz="2400" dirty="0"/>
              <a:t> </a:t>
            </a:r>
            <a:r>
              <a:rPr lang="de-DE" sz="2400" dirty="0" err="1"/>
              <a:t>desicion</a:t>
            </a:r>
            <a:r>
              <a:rPr lang="de-DE" sz="2400" dirty="0"/>
              <a:t> </a:t>
            </a:r>
            <a:r>
              <a:rPr lang="de-DE" sz="2400" dirty="0" err="1"/>
              <a:t>of</a:t>
            </a:r>
            <a:r>
              <a:rPr lang="de-DE" sz="2400" dirty="0"/>
              <a:t> </a:t>
            </a:r>
            <a:r>
              <a:rPr lang="de-DE" sz="2400" dirty="0" err="1"/>
              <a:t>the</a:t>
            </a:r>
            <a:r>
              <a:rPr lang="de-DE" sz="2400" dirty="0"/>
              <a:t> network</a:t>
            </a:r>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27</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err="1">
                <a:solidFill>
                  <a:schemeClr val="bg1"/>
                </a:solidFill>
              </a:rPr>
              <a:t>Weights</a:t>
            </a:r>
            <a:r>
              <a:rPr lang="de-DE" sz="1600" dirty="0">
                <a:solidFill>
                  <a:schemeClr val="bg1"/>
                </a:solidFill>
              </a:rPr>
              <a:t> </a:t>
            </a:r>
            <a:r>
              <a:rPr lang="de-DE" sz="1600" dirty="0" err="1">
                <a:solidFill>
                  <a:schemeClr val="bg1"/>
                </a:solidFill>
              </a:rPr>
              <a:t>of</a:t>
            </a:r>
            <a:r>
              <a:rPr lang="de-DE" sz="1600" dirty="0">
                <a:solidFill>
                  <a:schemeClr val="bg1"/>
                </a:solidFill>
              </a:rPr>
              <a:t> </a:t>
            </a:r>
            <a:r>
              <a:rPr lang="de-DE" sz="1600" dirty="0" err="1">
                <a:solidFill>
                  <a:schemeClr val="bg1"/>
                </a:solidFill>
              </a:rPr>
              <a:t>the</a:t>
            </a:r>
            <a:r>
              <a:rPr lang="de-DE" sz="1600" dirty="0">
                <a:solidFill>
                  <a:schemeClr val="bg1"/>
                </a:solidFill>
              </a:rPr>
              <a:t> simple </a:t>
            </a:r>
            <a:r>
              <a:rPr lang="de-DE" sz="1600" dirty="0" err="1">
                <a:solidFill>
                  <a:schemeClr val="bg1"/>
                </a:solidFill>
              </a:rPr>
              <a:t>perseptron</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6306214" y="1147015"/>
            <a:ext cx="4608771" cy="4031873"/>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pPr marL="285750" indent="-285750">
              <a:buFont typeface="Arial" panose="020B0604020202020204" pitchFamily="34" charset="0"/>
              <a:buChar char="•"/>
            </a:pPr>
            <a:r>
              <a:rPr lang="de-DE" sz="1600" dirty="0"/>
              <a:t>„</a:t>
            </a:r>
            <a:r>
              <a:rPr lang="de-DE" sz="1600" dirty="0" err="1"/>
              <a:t>inner</a:t>
            </a:r>
            <a:r>
              <a:rPr lang="de-DE" sz="1600" dirty="0"/>
              <a:t>“ </a:t>
            </a:r>
            <a:r>
              <a:rPr lang="de-DE" sz="1600" dirty="0" err="1"/>
              <a:t>pixel</a:t>
            </a:r>
            <a:r>
              <a:rPr lang="de-DE" sz="1600" dirty="0"/>
              <a:t> </a:t>
            </a:r>
            <a:r>
              <a:rPr lang="de-DE" sz="1600" dirty="0" err="1"/>
              <a:t>values</a:t>
            </a:r>
            <a:r>
              <a:rPr lang="de-DE" sz="1600" dirty="0"/>
              <a:t> </a:t>
            </a:r>
            <a:r>
              <a:rPr lang="de-DE" sz="1600" dirty="0" err="1"/>
              <a:t>are</a:t>
            </a:r>
            <a:r>
              <a:rPr lang="de-DE" sz="1600" dirty="0"/>
              <a:t> </a:t>
            </a:r>
            <a:r>
              <a:rPr lang="de-DE" sz="1600" dirty="0" err="1"/>
              <a:t>weighted</a:t>
            </a:r>
            <a:r>
              <a:rPr lang="de-DE" sz="1600" dirty="0"/>
              <a:t> </a:t>
            </a:r>
            <a:r>
              <a:rPr lang="de-DE" sz="1600" dirty="0" err="1"/>
              <a:t>heavily</a:t>
            </a:r>
            <a:r>
              <a:rPr lang="de-DE" sz="1600" dirty="0"/>
              <a:t>                  (</a:t>
            </a:r>
            <a:r>
              <a:rPr lang="de-DE" sz="1600" dirty="0" err="1"/>
              <a:t>up</a:t>
            </a:r>
            <a:r>
              <a:rPr lang="de-DE" sz="1600" dirty="0"/>
              <a:t> </a:t>
            </a:r>
            <a:r>
              <a:rPr lang="de-DE" sz="1600" dirty="0" err="1"/>
              <a:t>to</a:t>
            </a:r>
            <a:r>
              <a:rPr lang="de-DE" sz="1600" dirty="0"/>
              <a:t> x2.5)</a:t>
            </a:r>
          </a:p>
          <a:p>
            <a:pPr marL="285750" indent="-285750">
              <a:buFont typeface="Arial" panose="020B0604020202020204" pitchFamily="34" charset="0"/>
              <a:buChar char="•"/>
            </a:pPr>
            <a:r>
              <a:rPr lang="de-DE" sz="1600" dirty="0" err="1"/>
              <a:t>Outer</a:t>
            </a:r>
            <a:r>
              <a:rPr lang="de-DE" sz="1600" dirty="0"/>
              <a:t> </a:t>
            </a:r>
            <a:r>
              <a:rPr lang="de-DE" sz="1600" dirty="0" err="1"/>
              <a:t>pixel</a:t>
            </a:r>
            <a:r>
              <a:rPr lang="de-DE" sz="1600" dirty="0"/>
              <a:t> </a:t>
            </a:r>
            <a:r>
              <a:rPr lang="de-DE" sz="1600" dirty="0" err="1"/>
              <a:t>values</a:t>
            </a:r>
            <a:r>
              <a:rPr lang="de-DE" sz="1600" dirty="0"/>
              <a:t> </a:t>
            </a:r>
            <a:r>
              <a:rPr lang="de-DE" sz="1600" dirty="0" err="1"/>
              <a:t>are</a:t>
            </a:r>
            <a:r>
              <a:rPr lang="de-DE" sz="1600" dirty="0"/>
              <a:t> </a:t>
            </a:r>
            <a:r>
              <a:rPr lang="de-DE" sz="1600" dirty="0" err="1"/>
              <a:t>mostly</a:t>
            </a:r>
            <a:r>
              <a:rPr lang="de-DE" sz="1600" dirty="0"/>
              <a:t> </a:t>
            </a:r>
            <a:r>
              <a:rPr lang="de-DE" sz="1600" dirty="0" err="1"/>
              <a:t>low</a:t>
            </a:r>
            <a:r>
              <a:rPr lang="de-DE" sz="1600" dirty="0"/>
              <a:t> </a:t>
            </a:r>
            <a:r>
              <a:rPr lang="de-DE" sz="1600" dirty="0" err="1"/>
              <a:t>or</a:t>
            </a:r>
            <a:r>
              <a:rPr lang="de-DE" sz="1600" dirty="0"/>
              <a:t> </a:t>
            </a:r>
            <a:r>
              <a:rPr lang="de-DE" sz="1600" dirty="0" err="1"/>
              <a:t>negatively</a:t>
            </a:r>
            <a:r>
              <a:rPr lang="de-DE" sz="1600" dirty="0"/>
              <a:t> </a:t>
            </a:r>
            <a:r>
              <a:rPr lang="de-DE" sz="1600" dirty="0" err="1"/>
              <a:t>weighted</a:t>
            </a:r>
            <a:r>
              <a:rPr lang="de-DE" sz="1600" dirty="0"/>
              <a:t> </a:t>
            </a:r>
          </a:p>
          <a:p>
            <a:pPr marL="285750" indent="-285750">
              <a:buFont typeface="Arial" panose="020B0604020202020204" pitchFamily="34" charset="0"/>
              <a:buChar char="•"/>
            </a:pPr>
            <a:endParaRPr lang="de-DE" sz="1600" dirty="0"/>
          </a:p>
          <a:p>
            <a:r>
              <a:rPr lang="de-DE" sz="1600" dirty="0">
                <a:sym typeface="Wingdings" panose="05000000000000000000" pitchFamily="2" charset="2"/>
              </a:rPr>
              <a:t>„Output </a:t>
            </a:r>
            <a:r>
              <a:rPr lang="de-DE" sz="1600" dirty="0" err="1">
                <a:sym typeface="Wingdings" panose="05000000000000000000" pitchFamily="2" charset="2"/>
              </a:rPr>
              <a:t>is</a:t>
            </a:r>
            <a:r>
              <a:rPr lang="de-DE" sz="1600" dirty="0">
                <a:sym typeface="Wingdings" panose="05000000000000000000" pitchFamily="2" charset="2"/>
              </a:rPr>
              <a:t> </a:t>
            </a:r>
            <a:r>
              <a:rPr lang="de-DE" sz="1600" dirty="0" err="1">
                <a:sym typeface="Wingdings" panose="05000000000000000000" pitchFamily="2" charset="2"/>
              </a:rPr>
              <a:t>simplified</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outer</a:t>
            </a:r>
            <a:r>
              <a:rPr lang="de-DE" sz="1600" dirty="0">
                <a:sym typeface="Wingdings" panose="05000000000000000000" pitchFamily="2" charset="2"/>
              </a:rPr>
              <a:t> </a:t>
            </a:r>
            <a:r>
              <a:rPr lang="de-DE" sz="1600" dirty="0" err="1">
                <a:sym typeface="Wingdings" panose="05000000000000000000" pitchFamily="2" charset="2"/>
              </a:rPr>
              <a:t>values</a:t>
            </a:r>
            <a:r>
              <a:rPr lang="de-DE" sz="1600" dirty="0">
                <a:sym typeface="Wingdings" panose="05000000000000000000" pitchFamily="2" charset="2"/>
              </a:rPr>
              <a:t> </a:t>
            </a:r>
            <a:r>
              <a:rPr lang="de-DE" sz="1600" dirty="0" err="1">
                <a:sym typeface="Wingdings" panose="05000000000000000000" pitchFamily="2" charset="2"/>
              </a:rPr>
              <a:t>substracted</a:t>
            </a:r>
            <a:r>
              <a:rPr lang="de-DE" sz="1600" dirty="0">
                <a:sym typeface="Wingdings" panose="05000000000000000000" pitchFamily="2" charset="2"/>
              </a:rPr>
              <a:t> </a:t>
            </a:r>
            <a:r>
              <a:rPr lang="de-DE" sz="1600" dirty="0" err="1">
                <a:sym typeface="Wingdings" panose="05000000000000000000" pitchFamily="2" charset="2"/>
              </a:rPr>
              <a:t>by</a:t>
            </a:r>
            <a:r>
              <a:rPr lang="de-DE" sz="1600" dirty="0">
                <a:sym typeface="Wingdings" panose="05000000000000000000" pitchFamily="2" charset="2"/>
              </a:rPr>
              <a:t>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values</a:t>
            </a:r>
            <a:r>
              <a:rPr lang="de-DE" sz="1600" dirty="0">
                <a:sym typeface="Wingdings" panose="05000000000000000000" pitchFamily="2" charset="2"/>
              </a:rPr>
              <a:t> in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center</a:t>
            </a:r>
            <a:r>
              <a:rPr lang="de-DE" sz="1600" dirty="0">
                <a:sym typeface="Wingdings" panose="05000000000000000000" pitchFamily="2" charset="2"/>
              </a:rPr>
              <a:t>.“</a:t>
            </a:r>
          </a:p>
          <a:p>
            <a:endParaRPr lang="de-DE" sz="1600" dirty="0"/>
          </a:p>
          <a:p>
            <a:pPr marL="285750" indent="-285750">
              <a:buFont typeface="Wingdings" panose="05000000000000000000" pitchFamily="2" charset="2"/>
              <a:buChar char="à"/>
            </a:pPr>
            <a:r>
              <a:rPr lang="de-DE" sz="1600" dirty="0" err="1">
                <a:sym typeface="Wingdings" panose="05000000000000000000" pitchFamily="2" charset="2"/>
              </a:rPr>
              <a:t>one</a:t>
            </a:r>
            <a:r>
              <a:rPr lang="de-DE" sz="1600" dirty="0">
                <a:sym typeface="Wingdings" panose="05000000000000000000" pitchFamily="2" charset="2"/>
              </a:rPr>
              <a:t> „</a:t>
            </a:r>
            <a:r>
              <a:rPr lang="de-DE" sz="1600" dirty="0" err="1">
                <a:sym typeface="Wingdings" panose="05000000000000000000" pitchFamily="2" charset="2"/>
              </a:rPr>
              <a:t>peak</a:t>
            </a:r>
            <a:r>
              <a:rPr lang="de-DE" sz="1600" dirty="0">
                <a:sym typeface="Wingdings" panose="05000000000000000000" pitchFamily="2" charset="2"/>
              </a:rPr>
              <a:t>“ in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center</a:t>
            </a:r>
            <a:r>
              <a:rPr lang="de-DE" sz="1600" dirty="0">
                <a:sym typeface="Wingdings" panose="05000000000000000000" pitchFamily="2" charset="2"/>
              </a:rPr>
              <a:t> </a:t>
            </a:r>
            <a:r>
              <a:rPr lang="de-DE" sz="1600" dirty="0" err="1">
                <a:sym typeface="Wingdings" panose="05000000000000000000" pitchFamily="2" charset="2"/>
              </a:rPr>
              <a:t>predicted</a:t>
            </a:r>
            <a:r>
              <a:rPr lang="de-DE" sz="1600" dirty="0">
                <a:sym typeface="Wingdings" panose="05000000000000000000" pitchFamily="2" charset="2"/>
              </a:rPr>
              <a:t> </a:t>
            </a:r>
            <a:r>
              <a:rPr lang="de-DE" sz="1600" dirty="0" err="1">
                <a:sym typeface="Wingdings" panose="05000000000000000000" pitchFamily="2" charset="2"/>
              </a:rPr>
              <a:t>as</a:t>
            </a:r>
            <a:r>
              <a:rPr lang="de-DE" sz="1600" dirty="0">
                <a:sym typeface="Wingdings" panose="05000000000000000000" pitchFamily="2" charset="2"/>
              </a:rPr>
              <a:t> „</a:t>
            </a:r>
            <a:r>
              <a:rPr lang="de-DE" sz="1600" dirty="0" err="1">
                <a:sym typeface="Wingdings" panose="05000000000000000000" pitchFamily="2" charset="2"/>
              </a:rPr>
              <a:t>good</a:t>
            </a:r>
            <a:r>
              <a:rPr lang="de-DE" sz="1600" dirty="0">
                <a:sym typeface="Wingdings" panose="05000000000000000000" pitchFamily="2" charset="2"/>
              </a:rPr>
              <a:t>“</a:t>
            </a:r>
          </a:p>
          <a:p>
            <a:r>
              <a:rPr lang="de-DE" sz="1600" dirty="0">
                <a:sym typeface="Wingdings" panose="05000000000000000000" pitchFamily="2" charset="2"/>
              </a:rPr>
              <a:t> </a:t>
            </a:r>
          </a:p>
          <a:p>
            <a:pPr marL="285750" indent="-285750">
              <a:buFont typeface="Wingdings" panose="05000000000000000000" pitchFamily="2" charset="2"/>
              <a:buChar char="à"/>
            </a:pPr>
            <a:r>
              <a:rPr lang="de-DE" sz="1600" dirty="0">
                <a:sym typeface="Wingdings" panose="05000000000000000000" pitchFamily="2" charset="2"/>
              </a:rPr>
              <a:t>The </a:t>
            </a:r>
            <a:r>
              <a:rPr lang="de-DE" sz="1600" dirty="0" err="1">
                <a:sym typeface="Wingdings" panose="05000000000000000000" pitchFamily="2" charset="2"/>
              </a:rPr>
              <a:t>weights</a:t>
            </a:r>
            <a:r>
              <a:rPr lang="de-DE" sz="1600" dirty="0">
                <a:sym typeface="Wingdings" panose="05000000000000000000" pitchFamily="2" charset="2"/>
              </a:rPr>
              <a:t> „on </a:t>
            </a:r>
            <a:r>
              <a:rPr lang="de-DE" sz="1600" dirty="0" err="1">
                <a:sym typeface="Wingdings" panose="05000000000000000000" pitchFamily="2" charset="2"/>
              </a:rPr>
              <a:t>the</a:t>
            </a:r>
            <a:r>
              <a:rPr lang="de-DE" sz="1600" dirty="0">
                <a:sym typeface="Wingdings" panose="05000000000000000000" pitchFamily="2" charset="2"/>
              </a:rPr>
              <a:t> </a:t>
            </a:r>
            <a:r>
              <a:rPr lang="de-DE" sz="1600" dirty="0" err="1">
                <a:sym typeface="Wingdings" panose="05000000000000000000" pitchFamily="2" charset="2"/>
              </a:rPr>
              <a:t>cross</a:t>
            </a:r>
            <a:r>
              <a:rPr lang="de-DE" sz="1600" dirty="0">
                <a:sym typeface="Wingdings" panose="05000000000000000000" pitchFamily="2" charset="2"/>
              </a:rPr>
              <a:t>“ are negative</a:t>
            </a:r>
            <a:endParaRPr lang="de-DE" sz="1600" dirty="0"/>
          </a:p>
          <a:p>
            <a:endParaRPr lang="de-DE" sz="1600" dirty="0"/>
          </a:p>
          <a:p>
            <a:r>
              <a:rPr lang="de-DE" sz="1600" dirty="0"/>
              <a:t>Question: </a:t>
            </a:r>
            <a:r>
              <a:rPr lang="de-DE" sz="1600" dirty="0" err="1"/>
              <a:t>Why</a:t>
            </a:r>
            <a:r>
              <a:rPr lang="de-DE" sz="1600" dirty="0"/>
              <a:t>? </a:t>
            </a:r>
            <a:r>
              <a:rPr lang="de-DE" sz="1600" dirty="0">
                <a:sym typeface="Wingdings" panose="05000000000000000000" pitchFamily="2" charset="2"/>
              </a:rPr>
              <a:t> </a:t>
            </a:r>
            <a:r>
              <a:rPr lang="de-DE" sz="1600" dirty="0" err="1">
                <a:sym typeface="Wingdings" panose="05000000000000000000" pitchFamily="2" charset="2"/>
              </a:rPr>
              <a:t>Causality</a:t>
            </a:r>
            <a:r>
              <a:rPr lang="de-DE" sz="1600" dirty="0">
                <a:sym typeface="Wingdings" panose="05000000000000000000" pitchFamily="2" charset="2"/>
              </a:rPr>
              <a:t>!</a:t>
            </a:r>
            <a:br>
              <a:rPr lang="de-DE" sz="1600" dirty="0">
                <a:sym typeface="Wingdings" panose="05000000000000000000" pitchFamily="2" charset="2"/>
              </a:rPr>
            </a:br>
            <a:r>
              <a:rPr lang="de-DE" sz="1600" dirty="0">
                <a:sym typeface="Wingdings" panose="05000000000000000000" pitchFamily="2" charset="2"/>
              </a:rPr>
              <a:t>			-&gt; </a:t>
            </a:r>
            <a:r>
              <a:rPr lang="de-DE" sz="1600" dirty="0" err="1">
                <a:sym typeface="Wingdings" panose="05000000000000000000" pitchFamily="2" charset="2"/>
              </a:rPr>
              <a:t>let‘s</a:t>
            </a:r>
            <a:r>
              <a:rPr lang="de-DE" sz="1600" dirty="0">
                <a:sym typeface="Wingdings" panose="05000000000000000000" pitchFamily="2" charset="2"/>
              </a:rPr>
              <a:t> </a:t>
            </a:r>
            <a:r>
              <a:rPr lang="de-DE" sz="1600" dirty="0" err="1">
                <a:sym typeface="Wingdings" panose="05000000000000000000" pitchFamily="2" charset="2"/>
              </a:rPr>
              <a:t>use</a:t>
            </a:r>
            <a:r>
              <a:rPr lang="de-DE" sz="1600" dirty="0">
                <a:sym typeface="Wingdings" panose="05000000000000000000" pitchFamily="2" charset="2"/>
              </a:rPr>
              <a:t> </a:t>
            </a:r>
            <a:r>
              <a:rPr lang="de-DE" sz="1600" dirty="0" err="1">
                <a:sym typeface="Wingdings" panose="05000000000000000000" pitchFamily="2" charset="2"/>
              </a:rPr>
              <a:t>this</a:t>
            </a:r>
            <a:r>
              <a:rPr lang="de-DE" sz="1600" dirty="0">
                <a:sym typeface="Wingdings" panose="05000000000000000000" pitchFamily="2" charset="2"/>
              </a:rPr>
              <a:t>!!</a:t>
            </a:r>
            <a:endParaRPr lang="de-DE" sz="1600" dirty="0"/>
          </a:p>
          <a:p>
            <a:endParaRPr lang="de-DE" sz="1600" dirty="0"/>
          </a:p>
          <a:p>
            <a:endParaRPr lang="de-DE" sz="1600" dirty="0"/>
          </a:p>
        </p:txBody>
      </p:sp>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l="9605" t="6232" r="6586" b="496"/>
          <a:stretch/>
        </p:blipFill>
        <p:spPr>
          <a:xfrm>
            <a:off x="407988" y="1863143"/>
            <a:ext cx="4563688" cy="3124624"/>
          </a:xfrm>
          <a:prstGeom prst="rect">
            <a:avLst/>
          </a:prstGeom>
        </p:spPr>
      </p:pic>
      <p:sp>
        <p:nvSpPr>
          <p:cNvPr id="13" name="Textfeld 12"/>
          <p:cNvSpPr txBox="1"/>
          <p:nvPr/>
        </p:nvSpPr>
        <p:spPr>
          <a:xfrm>
            <a:off x="407988" y="1147015"/>
            <a:ext cx="3399241" cy="369332"/>
          </a:xfrm>
          <a:prstGeom prst="rect">
            <a:avLst/>
          </a:prstGeom>
          <a:noFill/>
        </p:spPr>
        <p:txBody>
          <a:bodyPr wrap="square" rtlCol="0">
            <a:spAutoFit/>
          </a:bodyPr>
          <a:lstStyle/>
          <a:p>
            <a:r>
              <a:rPr lang="de-DE" dirty="0" err="1"/>
              <a:t>What</a:t>
            </a:r>
            <a:r>
              <a:rPr lang="de-DE" dirty="0"/>
              <a:t> do </a:t>
            </a:r>
            <a:r>
              <a:rPr lang="de-DE" dirty="0" err="1"/>
              <a:t>the</a:t>
            </a:r>
            <a:r>
              <a:rPr lang="de-DE" dirty="0"/>
              <a:t> </a:t>
            </a:r>
            <a:r>
              <a:rPr lang="de-DE" dirty="0" err="1"/>
              <a:t>Weights</a:t>
            </a:r>
            <a:r>
              <a:rPr lang="de-DE" dirty="0"/>
              <a:t> </a:t>
            </a:r>
            <a:r>
              <a:rPr lang="de-DE" dirty="0" err="1"/>
              <a:t>look</a:t>
            </a:r>
            <a:r>
              <a:rPr lang="de-DE" dirty="0"/>
              <a:t> like?</a:t>
            </a:r>
          </a:p>
        </p:txBody>
      </p:sp>
      <p:sp>
        <p:nvSpPr>
          <p:cNvPr id="7" name="Textfeld 6"/>
          <p:cNvSpPr txBox="1"/>
          <p:nvPr/>
        </p:nvSpPr>
        <p:spPr>
          <a:xfrm>
            <a:off x="516054" y="4987767"/>
            <a:ext cx="4612899" cy="769441"/>
          </a:xfrm>
          <a:prstGeom prst="rect">
            <a:avLst/>
          </a:prstGeom>
          <a:noFill/>
        </p:spPr>
        <p:txBody>
          <a:bodyPr wrap="square" rtlCol="0">
            <a:spAutoFit/>
          </a:bodyPr>
          <a:lstStyle/>
          <a:p>
            <a:r>
              <a:rPr lang="de-DE" sz="1200" i="1" dirty="0"/>
              <a:t>Abbildung 1: 3D Plot </a:t>
            </a:r>
            <a:r>
              <a:rPr lang="de-DE" sz="1200" i="1" dirty="0" err="1"/>
              <a:t>of</a:t>
            </a:r>
            <a:r>
              <a:rPr lang="de-DE" sz="1200" i="1" dirty="0"/>
              <a:t> </a:t>
            </a:r>
            <a:r>
              <a:rPr lang="de-DE" sz="1200" i="1" dirty="0" err="1"/>
              <a:t>the</a:t>
            </a:r>
            <a:r>
              <a:rPr lang="de-DE" sz="1200" i="1" dirty="0"/>
              <a:t> </a:t>
            </a:r>
            <a:r>
              <a:rPr lang="de-DE" sz="1200" i="1" dirty="0" err="1"/>
              <a:t>network</a:t>
            </a:r>
            <a:r>
              <a:rPr lang="de-DE" sz="1200" i="1" dirty="0"/>
              <a:t> </a:t>
            </a:r>
            <a:r>
              <a:rPr lang="de-DE" sz="1200" i="1" dirty="0" err="1"/>
              <a:t>weights</a:t>
            </a:r>
            <a:r>
              <a:rPr lang="de-DE" sz="1200" i="1" dirty="0"/>
              <a:t> </a:t>
            </a:r>
            <a:r>
              <a:rPr lang="de-DE" sz="1200" i="1" dirty="0" err="1"/>
              <a:t>for</a:t>
            </a:r>
            <a:r>
              <a:rPr lang="de-DE" sz="1200" i="1" dirty="0"/>
              <a:t> </a:t>
            </a:r>
            <a:r>
              <a:rPr lang="de-DE" sz="1200" i="1" dirty="0" err="1"/>
              <a:t>the</a:t>
            </a:r>
            <a:r>
              <a:rPr lang="de-DE" sz="1200" i="1" dirty="0"/>
              <a:t> </a:t>
            </a:r>
            <a:r>
              <a:rPr lang="de-DE" sz="1200" i="1" dirty="0" err="1"/>
              <a:t>second</a:t>
            </a:r>
            <a:r>
              <a:rPr lang="de-DE" sz="1200" i="1" dirty="0"/>
              <a:t> </a:t>
            </a:r>
            <a:r>
              <a:rPr lang="de-DE" sz="1200" i="1" dirty="0" err="1"/>
              <a:t>neuron</a:t>
            </a:r>
            <a:r>
              <a:rPr lang="de-DE" sz="1200" i="1" dirty="0"/>
              <a:t>                                                           	(</a:t>
            </a:r>
            <a:r>
              <a:rPr lang="de-DE" sz="1200" i="1" dirty="0" err="1"/>
              <a:t>if</a:t>
            </a:r>
            <a:r>
              <a:rPr lang="de-DE" sz="1200" i="1" dirty="0"/>
              <a:t>  </a:t>
            </a:r>
            <a:r>
              <a:rPr lang="de-DE" sz="1200" i="1" dirty="0" err="1"/>
              <a:t>output</a:t>
            </a:r>
            <a:r>
              <a:rPr lang="de-DE" sz="1200" i="1" dirty="0"/>
              <a:t> &gt; 0.5 </a:t>
            </a:r>
            <a:r>
              <a:rPr lang="de-DE" sz="1200" i="1" dirty="0">
                <a:sym typeface="Wingdings" panose="05000000000000000000" pitchFamily="2" charset="2"/>
              </a:rPr>
              <a:t>  „</a:t>
            </a:r>
            <a:r>
              <a:rPr lang="de-DE" sz="1200" i="1" dirty="0" err="1">
                <a:sym typeface="Wingdings" panose="05000000000000000000" pitchFamily="2" charset="2"/>
              </a:rPr>
              <a:t>good</a:t>
            </a:r>
            <a:r>
              <a:rPr lang="de-DE" sz="1200" i="1" dirty="0">
                <a:sym typeface="Wingdings" panose="05000000000000000000" pitchFamily="2" charset="2"/>
              </a:rPr>
              <a:t>“ </a:t>
            </a:r>
            <a:r>
              <a:rPr lang="de-DE" sz="1200" i="1" dirty="0" err="1">
                <a:sym typeface="Wingdings" panose="05000000000000000000" pitchFamily="2" charset="2"/>
              </a:rPr>
              <a:t>cluster</a:t>
            </a:r>
            <a:r>
              <a:rPr lang="de-DE" sz="1200" i="1" dirty="0">
                <a:sym typeface="Wingdings" panose="05000000000000000000" pitchFamily="2" charset="2"/>
              </a:rPr>
              <a:t>)</a:t>
            </a:r>
          </a:p>
          <a:p>
            <a:endParaRPr lang="de-DE" sz="1200" i="1" dirty="0">
              <a:sym typeface="Wingdings" panose="05000000000000000000" pitchFamily="2" charset="2"/>
            </a:endParaRPr>
          </a:p>
          <a:p>
            <a:r>
              <a:rPr lang="de-DE" sz="800" i="1" dirty="0">
                <a:sym typeface="Wingdings" panose="05000000000000000000" pitchFamily="2" charset="2"/>
              </a:rPr>
              <a:t>*</a:t>
            </a:r>
            <a:r>
              <a:rPr lang="de-DE" sz="800" i="1" dirty="0" err="1">
                <a:sym typeface="Wingdings" panose="05000000000000000000" pitchFamily="2" charset="2"/>
              </a:rPr>
              <a:t>Trained</a:t>
            </a:r>
            <a:r>
              <a:rPr lang="de-DE" sz="800" i="1" dirty="0">
                <a:sym typeface="Wingdings" panose="05000000000000000000" pitchFamily="2" charset="2"/>
              </a:rPr>
              <a:t> </a:t>
            </a:r>
            <a:r>
              <a:rPr lang="de-DE" sz="800" i="1" dirty="0" err="1">
                <a:sym typeface="Wingdings" panose="05000000000000000000" pitchFamily="2" charset="2"/>
              </a:rPr>
              <a:t>and</a:t>
            </a:r>
            <a:r>
              <a:rPr lang="de-DE" sz="800" i="1" dirty="0">
                <a:sym typeface="Wingdings" panose="05000000000000000000" pitchFamily="2" charset="2"/>
              </a:rPr>
              <a:t> </a:t>
            </a:r>
            <a:r>
              <a:rPr lang="de-DE" sz="800" i="1" dirty="0" err="1">
                <a:sym typeface="Wingdings" panose="05000000000000000000" pitchFamily="2" charset="2"/>
              </a:rPr>
              <a:t>validated</a:t>
            </a:r>
            <a:r>
              <a:rPr lang="de-DE" sz="800" i="1" dirty="0">
                <a:sym typeface="Wingdings" panose="05000000000000000000" pitchFamily="2" charset="2"/>
              </a:rPr>
              <a:t> on MTPCL 2D </a:t>
            </a:r>
            <a:r>
              <a:rPr lang="de-DE" sz="800" i="1" dirty="0" err="1">
                <a:sym typeface="Wingdings" panose="05000000000000000000" pitchFamily="2" charset="2"/>
              </a:rPr>
              <a:t>data</a:t>
            </a:r>
            <a:endParaRPr lang="de-DE" sz="800" i="1" dirty="0"/>
          </a:p>
        </p:txBody>
      </p:sp>
      <p:pic>
        <p:nvPicPr>
          <p:cNvPr id="15" name="Grafik 14" descr="Ein Bild, das Objekt, Uhr enthält.&#10;&#10;Mit sehr hoher Zuverlässigkeit generierte Beschreibung">
            <a:extLst>
              <a:ext uri="{FF2B5EF4-FFF2-40B4-BE49-F238E27FC236}">
                <a16:creationId xmlns:a16="http://schemas.microsoft.com/office/drawing/2014/main" id="{B4976AE9-BA12-4507-AA13-E68DB22A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97" y="1528973"/>
            <a:ext cx="6553599" cy="4031873"/>
          </a:xfrm>
          <a:prstGeom prst="rect">
            <a:avLst/>
          </a:prstGeom>
        </p:spPr>
      </p:pic>
    </p:spTree>
    <p:extLst>
      <p:ext uri="{BB962C8B-B14F-4D97-AF65-F5344CB8AC3E}">
        <p14:creationId xmlns:p14="http://schemas.microsoft.com/office/powerpoint/2010/main" val="169185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r>
              <a:rPr lang="en-US" sz="2400" dirty="0" err="1"/>
              <a:t>Splitted</a:t>
            </a:r>
            <a:r>
              <a:rPr lang="en-US" sz="2400" dirty="0"/>
              <a:t> convolution</a:t>
            </a:r>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28</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en-US" sz="1600" dirty="0">
                <a:solidFill>
                  <a:schemeClr val="bg1"/>
                </a:solidFill>
              </a:rPr>
              <a:t>Physics based network</a:t>
            </a:r>
            <a:endParaRPr lang="en-US"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1595872" y="2721114"/>
            <a:ext cx="8317673" cy="707886"/>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r>
              <a:rPr lang="en-US" sz="4000" dirty="0"/>
              <a:t>Network architecture based on physics</a:t>
            </a:r>
          </a:p>
        </p:txBody>
      </p:sp>
    </p:spTree>
    <p:extLst>
      <p:ext uri="{BB962C8B-B14F-4D97-AF65-F5344CB8AC3E}">
        <p14:creationId xmlns:p14="http://schemas.microsoft.com/office/powerpoint/2010/main" val="2278821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err="1"/>
              <a:t>Splitted</a:t>
            </a:r>
            <a:r>
              <a:rPr lang="de-DE" sz="2400" dirty="0"/>
              <a:t> </a:t>
            </a:r>
            <a:r>
              <a:rPr lang="de-DE" sz="2400" dirty="0" err="1"/>
              <a:t>Convolution</a:t>
            </a:r>
            <a:endParaRPr lang="de-DE" sz="2400" dirty="0"/>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29</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a:solidFill>
                  <a:schemeClr val="bg1"/>
                </a:solidFill>
              </a:rPr>
              <a:t>Network Performance</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7508482" y="1138773"/>
            <a:ext cx="3845318" cy="4555093"/>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pPr lvl="1"/>
            <a:r>
              <a:rPr lang="de-DE" sz="1600" u="sng" dirty="0" err="1"/>
              <a:t>Strategy</a:t>
            </a:r>
            <a:r>
              <a:rPr lang="de-DE" sz="1600" u="sng" dirty="0"/>
              <a:t>:</a:t>
            </a:r>
          </a:p>
          <a:p>
            <a:pPr lvl="1"/>
            <a:endParaRPr lang="de-DE" sz="1400" dirty="0"/>
          </a:p>
          <a:p>
            <a:pPr marL="285750" indent="-285750">
              <a:buFont typeface="Arial" panose="020B0604020202020204" pitchFamily="34" charset="0"/>
              <a:buChar char="•"/>
            </a:pPr>
            <a:r>
              <a:rPr lang="de-DE" sz="1400" dirty="0"/>
              <a:t>Input </a:t>
            </a:r>
            <a:r>
              <a:rPr lang="de-DE" sz="1400" dirty="0" err="1"/>
              <a:t>fed</a:t>
            </a:r>
            <a:r>
              <a:rPr lang="de-DE" sz="1400" dirty="0"/>
              <a:t> </a:t>
            </a:r>
            <a:r>
              <a:rPr lang="de-DE" sz="1400" dirty="0" err="1"/>
              <a:t>into</a:t>
            </a:r>
            <a:r>
              <a:rPr lang="de-DE" sz="1400" dirty="0"/>
              <a:t> 2 </a:t>
            </a:r>
            <a:r>
              <a:rPr lang="de-DE" sz="1400" dirty="0" err="1"/>
              <a:t>seperate</a:t>
            </a:r>
            <a:r>
              <a:rPr lang="de-DE" sz="1400" dirty="0"/>
              <a:t> </a:t>
            </a:r>
            <a:r>
              <a:rPr lang="de-DE" sz="1400" dirty="0" err="1"/>
              <a:t>blocks</a:t>
            </a:r>
            <a:r>
              <a:rPr lang="de-DE" sz="1400" dirty="0"/>
              <a:t> </a:t>
            </a:r>
            <a:r>
              <a:rPr lang="de-DE" sz="1400" dirty="0" err="1"/>
              <a:t>of</a:t>
            </a:r>
            <a:r>
              <a:rPr lang="de-DE" sz="1400" dirty="0"/>
              <a:t> </a:t>
            </a:r>
            <a:r>
              <a:rPr lang="de-DE" sz="1400" dirty="0" err="1"/>
              <a:t>convolutional</a:t>
            </a:r>
            <a:r>
              <a:rPr lang="de-DE" sz="1400" dirty="0"/>
              <a:t> </a:t>
            </a:r>
            <a:r>
              <a:rPr lang="de-DE" sz="1400" dirty="0" err="1"/>
              <a:t>layers</a:t>
            </a:r>
            <a:endParaRPr lang="de-DE" sz="1400" dirty="0"/>
          </a:p>
          <a:p>
            <a:pPr marL="285750" indent="-285750">
              <a:buFont typeface="Arial" panose="020B0604020202020204" pitchFamily="34" charset="0"/>
              <a:buChar char="•"/>
            </a:pPr>
            <a:r>
              <a:rPr lang="de-DE" sz="1400" dirty="0"/>
              <a:t>Feature </a:t>
            </a:r>
            <a:r>
              <a:rPr lang="de-DE" sz="1400" dirty="0" err="1"/>
              <a:t>maps</a:t>
            </a:r>
            <a:r>
              <a:rPr lang="de-DE" sz="1400" dirty="0"/>
              <a:t> </a:t>
            </a:r>
            <a:r>
              <a:rPr lang="de-DE" sz="1400" dirty="0" err="1"/>
              <a:t>are</a:t>
            </a:r>
            <a:r>
              <a:rPr lang="de-DE" sz="1400" dirty="0"/>
              <a:t> </a:t>
            </a:r>
            <a:r>
              <a:rPr lang="de-DE" sz="1400" dirty="0" err="1"/>
              <a:t>then</a:t>
            </a:r>
            <a:r>
              <a:rPr lang="de-DE" sz="1400" dirty="0"/>
              <a:t> </a:t>
            </a:r>
            <a:r>
              <a:rPr lang="de-DE" sz="1400" dirty="0" err="1"/>
              <a:t>concatenated</a:t>
            </a:r>
            <a:r>
              <a:rPr lang="de-DE" sz="1400" dirty="0"/>
              <a:t> </a:t>
            </a:r>
            <a:r>
              <a:rPr lang="de-DE" sz="1400" dirty="0" err="1"/>
              <a:t>and</a:t>
            </a:r>
            <a:r>
              <a:rPr lang="de-DE" sz="1400" dirty="0"/>
              <a:t> </a:t>
            </a:r>
            <a:r>
              <a:rPr lang="de-DE" sz="1400" dirty="0" err="1"/>
              <a:t>flattened</a:t>
            </a:r>
            <a:endParaRPr lang="de-DE" sz="1400" dirty="0"/>
          </a:p>
          <a:p>
            <a:pPr marL="285750" indent="-285750">
              <a:buFont typeface="Arial" panose="020B0604020202020204" pitchFamily="34" charset="0"/>
              <a:buChar char="•"/>
            </a:pPr>
            <a:r>
              <a:rPr lang="de-DE" sz="1400" dirty="0"/>
              <a:t>Values </a:t>
            </a:r>
            <a:r>
              <a:rPr lang="de-DE" sz="1400" dirty="0" err="1"/>
              <a:t>fed</a:t>
            </a:r>
            <a:r>
              <a:rPr lang="de-DE" sz="1400" dirty="0"/>
              <a:t> </a:t>
            </a:r>
            <a:r>
              <a:rPr lang="de-DE" sz="1400" dirty="0" err="1"/>
              <a:t>into</a:t>
            </a:r>
            <a:r>
              <a:rPr lang="de-DE" sz="1400" dirty="0"/>
              <a:t> 2 </a:t>
            </a:r>
            <a:r>
              <a:rPr lang="de-DE" sz="1400" dirty="0" err="1"/>
              <a:t>output</a:t>
            </a:r>
            <a:r>
              <a:rPr lang="de-DE" sz="1400" dirty="0"/>
              <a:t> </a:t>
            </a:r>
            <a:r>
              <a:rPr lang="de-DE" sz="1400" dirty="0" err="1"/>
              <a:t>nodes</a:t>
            </a:r>
            <a:endParaRPr lang="de-DE" sz="1400" dirty="0"/>
          </a:p>
          <a:p>
            <a:r>
              <a:rPr lang="de-DE" sz="1400" dirty="0"/>
              <a:t>       (</a:t>
            </a:r>
            <a:r>
              <a:rPr lang="de-DE" sz="1400" dirty="0" err="1"/>
              <a:t>corresponding</a:t>
            </a:r>
            <a:r>
              <a:rPr lang="de-DE" sz="1400" dirty="0"/>
              <a:t> </a:t>
            </a:r>
            <a:r>
              <a:rPr lang="de-DE" sz="1400" dirty="0" err="1"/>
              <a:t>to</a:t>
            </a:r>
            <a:r>
              <a:rPr lang="de-DE" sz="1400" dirty="0"/>
              <a:t> „</a:t>
            </a:r>
            <a:r>
              <a:rPr lang="de-DE" sz="1400" dirty="0" err="1"/>
              <a:t>good</a:t>
            </a:r>
            <a:r>
              <a:rPr lang="de-DE" sz="1400" dirty="0"/>
              <a:t>“ </a:t>
            </a:r>
            <a:r>
              <a:rPr lang="de-DE" sz="1400" dirty="0" err="1"/>
              <a:t>and</a:t>
            </a:r>
            <a:r>
              <a:rPr lang="de-DE" sz="1400" dirty="0"/>
              <a:t> „</a:t>
            </a:r>
            <a:r>
              <a:rPr lang="de-DE" sz="1400" dirty="0" err="1"/>
              <a:t>bad</a:t>
            </a:r>
            <a:r>
              <a:rPr lang="de-DE" sz="1400" dirty="0"/>
              <a:t>“ </a:t>
            </a:r>
            <a:r>
              <a:rPr lang="de-DE" sz="1400" dirty="0" err="1"/>
              <a:t>classes</a:t>
            </a:r>
            <a:r>
              <a:rPr lang="de-DE" sz="1400" dirty="0"/>
              <a:t>)</a:t>
            </a:r>
          </a:p>
          <a:p>
            <a:pPr marL="285750" indent="-285750">
              <a:buFont typeface="Wingdings" panose="05000000000000000000" pitchFamily="2" charset="2"/>
              <a:buChar char="à"/>
            </a:pPr>
            <a:endParaRPr lang="de-DE" sz="1600" dirty="0"/>
          </a:p>
          <a:p>
            <a:pPr marL="285750" indent="-285750">
              <a:buFont typeface="Wingdings" panose="05000000000000000000" pitchFamily="2" charset="2"/>
              <a:buChar char="à"/>
            </a:pPr>
            <a:endParaRPr lang="de-DE" sz="1600" dirty="0"/>
          </a:p>
          <a:p>
            <a:r>
              <a:rPr lang="de-DE" sz="1400" dirty="0" err="1"/>
              <a:t>Trainable</a:t>
            </a:r>
            <a:r>
              <a:rPr lang="de-DE" sz="1400" dirty="0"/>
              <a:t> Parameters: </a:t>
            </a:r>
            <a:r>
              <a:rPr lang="de-DE" sz="1600" dirty="0"/>
              <a:t>4.612 </a:t>
            </a:r>
            <a:r>
              <a:rPr lang="de-DE" sz="1400" dirty="0"/>
              <a:t>(≈ 1/20 </a:t>
            </a:r>
            <a:r>
              <a:rPr lang="de-DE" sz="1400" dirty="0" err="1"/>
              <a:t>of</a:t>
            </a:r>
            <a:r>
              <a:rPr lang="de-DE" sz="1400" dirty="0"/>
              <a:t> </a:t>
            </a:r>
            <a:r>
              <a:rPr lang="de-DE" sz="1400" dirty="0" err="1"/>
              <a:t>ResNet</a:t>
            </a:r>
            <a:r>
              <a:rPr lang="de-DE" sz="1400" dirty="0"/>
              <a:t>)</a:t>
            </a:r>
          </a:p>
          <a:p>
            <a:pPr marL="285750" indent="-285750">
              <a:buFont typeface="Wingdings" panose="05000000000000000000" pitchFamily="2" charset="2"/>
              <a:buChar char="à"/>
            </a:pPr>
            <a:endParaRPr lang="de-DE" sz="1600" dirty="0"/>
          </a:p>
          <a:p>
            <a:pPr marL="285750" indent="-285750">
              <a:buFont typeface="Wingdings" panose="05000000000000000000" pitchFamily="2" charset="2"/>
              <a:buChar char="à"/>
            </a:pPr>
            <a:endParaRPr lang="de-DE" sz="1600" dirty="0"/>
          </a:p>
          <a:p>
            <a:r>
              <a:rPr lang="de-DE" sz="1600" dirty="0" err="1"/>
              <a:t>Accuracy</a:t>
            </a:r>
            <a:r>
              <a:rPr lang="de-DE" sz="1600" dirty="0"/>
              <a:t>:</a:t>
            </a:r>
          </a:p>
          <a:p>
            <a:endParaRPr lang="de-DE" sz="1600" dirty="0"/>
          </a:p>
          <a:p>
            <a:pPr marL="285750" indent="-285750">
              <a:buFont typeface="Arial" panose="020B0604020202020204" pitchFamily="34" charset="0"/>
              <a:buChar char="•"/>
            </a:pPr>
            <a:r>
              <a:rPr lang="de-DE" sz="1600" dirty="0"/>
              <a:t>91,1 % on MTPCL</a:t>
            </a:r>
          </a:p>
          <a:p>
            <a:pPr marL="285750" indent="-285750">
              <a:buFont typeface="Arial" panose="020B0604020202020204" pitchFamily="34" charset="0"/>
              <a:buChar char="•"/>
            </a:pPr>
            <a:r>
              <a:rPr lang="de-DE" sz="1600" dirty="0"/>
              <a:t>91,9 % on VTPC2</a:t>
            </a:r>
          </a:p>
          <a:p>
            <a:endParaRPr lang="de-DE" sz="1600" dirty="0"/>
          </a:p>
          <a:p>
            <a:endParaRPr lang="de-DE" sz="1600" dirty="0"/>
          </a:p>
        </p:txBody>
      </p:sp>
      <p:sp>
        <p:nvSpPr>
          <p:cNvPr id="7" name="Textfeld 6"/>
          <p:cNvSpPr txBox="1"/>
          <p:nvPr/>
        </p:nvSpPr>
        <p:spPr>
          <a:xfrm>
            <a:off x="447248" y="5776809"/>
            <a:ext cx="3749040" cy="276999"/>
          </a:xfrm>
          <a:prstGeom prst="rect">
            <a:avLst/>
          </a:prstGeom>
          <a:noFill/>
        </p:spPr>
        <p:txBody>
          <a:bodyPr wrap="square" rtlCol="0">
            <a:spAutoFit/>
          </a:bodyPr>
          <a:lstStyle/>
          <a:p>
            <a:r>
              <a:rPr lang="de-DE" sz="1200" dirty="0"/>
              <a:t>*</a:t>
            </a:r>
            <a:r>
              <a:rPr lang="de-DE" sz="1200" dirty="0" err="1"/>
              <a:t>Visualization</a:t>
            </a:r>
            <a:r>
              <a:rPr lang="de-DE" sz="1200" dirty="0"/>
              <a:t> </a:t>
            </a:r>
            <a:r>
              <a:rPr lang="de-DE" sz="1200" dirty="0" err="1"/>
              <a:t>with</a:t>
            </a:r>
            <a:r>
              <a:rPr lang="de-DE" sz="1200" dirty="0"/>
              <a:t> Net2Vis</a:t>
            </a:r>
          </a:p>
        </p:txBody>
      </p:sp>
      <p:pic>
        <p:nvPicPr>
          <p:cNvPr id="16" name="Grafik 15"/>
          <p:cNvPicPr>
            <a:picLocks noChangeAspect="1"/>
          </p:cNvPicPr>
          <p:nvPr/>
        </p:nvPicPr>
        <p:blipFill>
          <a:blip r:embed="rId2"/>
          <a:stretch>
            <a:fillRect/>
          </a:stretch>
        </p:blipFill>
        <p:spPr>
          <a:xfrm>
            <a:off x="447248" y="4649197"/>
            <a:ext cx="4380331" cy="806577"/>
          </a:xfrm>
          <a:prstGeom prst="rect">
            <a:avLst/>
          </a:prstGeom>
        </p:spPr>
      </p:pic>
      <p:pic>
        <p:nvPicPr>
          <p:cNvPr id="18" name="Grafik 17"/>
          <p:cNvPicPr>
            <a:picLocks noChangeAspect="1"/>
          </p:cNvPicPr>
          <p:nvPr/>
        </p:nvPicPr>
        <p:blipFill>
          <a:blip r:embed="rId3"/>
          <a:stretch>
            <a:fillRect/>
          </a:stretch>
        </p:blipFill>
        <p:spPr>
          <a:xfrm>
            <a:off x="338868" y="1321838"/>
            <a:ext cx="6431047" cy="3547626"/>
          </a:xfrm>
          <a:prstGeom prst="rect">
            <a:avLst/>
          </a:prstGeom>
        </p:spPr>
      </p:pic>
    </p:spTree>
    <p:extLst>
      <p:ext uri="{BB962C8B-B14F-4D97-AF65-F5344CB8AC3E}">
        <p14:creationId xmlns:p14="http://schemas.microsoft.com/office/powerpoint/2010/main" val="146509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umsplatzhalter 1">
            <a:extLst>
              <a:ext uri="{FF2B5EF4-FFF2-40B4-BE49-F238E27FC236}">
                <a16:creationId xmlns:a16="http://schemas.microsoft.com/office/drawing/2014/main" id="{E2E008D7-434F-42B6-92D9-F13B3C2F96A4}"/>
              </a:ext>
            </a:extLst>
          </p:cNvPr>
          <p:cNvSpPr>
            <a:spLocks noGrp="1"/>
          </p:cNvSpPr>
          <p:nvPr>
            <p:ph type="dt" sz="half" idx="10"/>
          </p:nvPr>
        </p:nvSpPr>
        <p:spPr>
          <a:xfrm>
            <a:off x="838200" y="6356350"/>
            <a:ext cx="2743200" cy="365125"/>
          </a:xfrm>
        </p:spPr>
        <p:txBody>
          <a:bodyPr>
            <a:normAutofit/>
          </a:bodyPr>
          <a:lstStyle/>
          <a:p>
            <a:pPr>
              <a:spcAft>
                <a:spcPts val="600"/>
              </a:spcAft>
            </a:pPr>
            <a:fld id="{6BBA5B4F-94E3-44FC-9C76-7D40D9AC8E00}" type="datetime1">
              <a:rPr lang="de-DE" smtClean="0"/>
              <a:pPr>
                <a:spcAft>
                  <a:spcPts val="600"/>
                </a:spcAft>
              </a:pPr>
              <a:t>20.10.2020</a:t>
            </a:fld>
            <a:endParaRPr lang="de-DE"/>
          </a:p>
        </p:txBody>
      </p:sp>
      <p:sp>
        <p:nvSpPr>
          <p:cNvPr id="3" name="Fußzeilenplatzhalter 2">
            <a:extLst>
              <a:ext uri="{FF2B5EF4-FFF2-40B4-BE49-F238E27FC236}">
                <a16:creationId xmlns:a16="http://schemas.microsoft.com/office/drawing/2014/main" id="{C01D60E9-3860-43ED-BD65-4F8840671AE2}"/>
              </a:ext>
            </a:extLst>
          </p:cNvPr>
          <p:cNvSpPr>
            <a:spLocks noGrp="1"/>
          </p:cNvSpPr>
          <p:nvPr>
            <p:ph type="ftr" sz="quarter" idx="11"/>
          </p:nvPr>
        </p:nvSpPr>
        <p:spPr>
          <a:xfrm>
            <a:off x="4038600" y="6356350"/>
            <a:ext cx="4114800" cy="365125"/>
          </a:xfrm>
        </p:spPr>
        <p:txBody>
          <a:bodyPr>
            <a:normAutofit/>
          </a:bodyPr>
          <a:lstStyle/>
          <a:p>
            <a:endParaRPr lang="de-DE">
              <a:solidFill>
                <a:schemeClr val="bg1"/>
              </a:solidFill>
            </a:endParaRPr>
          </a:p>
        </p:txBody>
      </p:sp>
      <p:sp>
        <p:nvSpPr>
          <p:cNvPr id="4" name="Foliennummernplatzhalter 3">
            <a:extLst>
              <a:ext uri="{FF2B5EF4-FFF2-40B4-BE49-F238E27FC236}">
                <a16:creationId xmlns:a16="http://schemas.microsoft.com/office/drawing/2014/main" id="{0F2B670C-709F-4D8A-BCC7-830D48D4F06A}"/>
              </a:ext>
            </a:extLst>
          </p:cNvPr>
          <p:cNvSpPr>
            <a:spLocks noGrp="1"/>
          </p:cNvSpPr>
          <p:nvPr>
            <p:ph type="sldNum" sz="quarter" idx="12"/>
          </p:nvPr>
        </p:nvSpPr>
        <p:spPr>
          <a:xfrm>
            <a:off x="8610600" y="6356350"/>
            <a:ext cx="2743200" cy="365125"/>
          </a:xfrm>
        </p:spPr>
        <p:txBody>
          <a:bodyPr>
            <a:normAutofit/>
          </a:bodyPr>
          <a:lstStyle/>
          <a:p>
            <a:pPr>
              <a:spcAft>
                <a:spcPts val="600"/>
              </a:spcAft>
            </a:pPr>
            <a:fld id="{F65C073D-1365-4316-8F74-35F35234CEA1}" type="slidenum">
              <a:rPr lang="de-DE" smtClean="0"/>
              <a:pPr>
                <a:spcAft>
                  <a:spcPts val="600"/>
                </a:spcAft>
              </a:pPr>
              <a:t>3</a:t>
            </a:fld>
            <a:endParaRPr lang="de-DE"/>
          </a:p>
        </p:txBody>
      </p:sp>
      <p:grpSp>
        <p:nvGrpSpPr>
          <p:cNvPr id="9" name="Gruppieren 8">
            <a:extLst>
              <a:ext uri="{FF2B5EF4-FFF2-40B4-BE49-F238E27FC236}">
                <a16:creationId xmlns:a16="http://schemas.microsoft.com/office/drawing/2014/main" id="{91057F74-7584-4AC1-B7B5-7C8919C9B2FA}"/>
              </a:ext>
            </a:extLst>
          </p:cNvPr>
          <p:cNvGrpSpPr/>
          <p:nvPr/>
        </p:nvGrpSpPr>
        <p:grpSpPr>
          <a:xfrm>
            <a:off x="1460597" y="-136515"/>
            <a:ext cx="9270806" cy="6857990"/>
            <a:chOff x="1460597" y="-136515"/>
            <a:chExt cx="9270806" cy="6857990"/>
          </a:xfrm>
        </p:grpSpPr>
        <p:grpSp>
          <p:nvGrpSpPr>
            <p:cNvPr id="7" name="Gruppieren 6">
              <a:extLst>
                <a:ext uri="{FF2B5EF4-FFF2-40B4-BE49-F238E27FC236}">
                  <a16:creationId xmlns:a16="http://schemas.microsoft.com/office/drawing/2014/main" id="{B1FE1101-6E17-49EB-AAE9-34806122DE23}"/>
                </a:ext>
              </a:extLst>
            </p:cNvPr>
            <p:cNvGrpSpPr/>
            <p:nvPr/>
          </p:nvGrpSpPr>
          <p:grpSpPr>
            <a:xfrm>
              <a:off x="1460597" y="-136515"/>
              <a:ext cx="9270806" cy="6857990"/>
              <a:chOff x="1460597" y="10"/>
              <a:chExt cx="9270806" cy="6857990"/>
            </a:xfrm>
          </p:grpSpPr>
          <p:pic>
            <p:nvPicPr>
              <p:cNvPr id="6" name="Grafik 5" descr="Ein Bild, das Text, Karte enthält.&#10;&#10;Mit sehr hoher Zuverlässigkeit generierte Beschreibung">
                <a:extLst>
                  <a:ext uri="{FF2B5EF4-FFF2-40B4-BE49-F238E27FC236}">
                    <a16:creationId xmlns:a16="http://schemas.microsoft.com/office/drawing/2014/main" id="{28F3505A-659A-4490-83E8-0C1D53C2C398}"/>
                  </a:ext>
                </a:extLst>
              </p:cNvPr>
              <p:cNvPicPr>
                <a:picLocks noChangeAspect="1"/>
              </p:cNvPicPr>
              <p:nvPr/>
            </p:nvPicPr>
            <p:blipFill rotWithShape="1">
              <a:blip r:embed="rId2">
                <a:extLst>
                  <a:ext uri="{28A0092B-C50C-407E-A947-70E740481C1C}">
                    <a14:useLocalDpi xmlns:a14="http://schemas.microsoft.com/office/drawing/2010/main" val="0"/>
                  </a:ext>
                </a:extLst>
              </a:blip>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feld 4">
                <a:extLst>
                  <a:ext uri="{FF2B5EF4-FFF2-40B4-BE49-F238E27FC236}">
                    <a16:creationId xmlns:a16="http://schemas.microsoft.com/office/drawing/2014/main" id="{B37A707C-5255-4960-9A1B-40663720AC6A}"/>
                  </a:ext>
                </a:extLst>
              </p:cNvPr>
              <p:cNvSpPr txBox="1"/>
              <p:nvPr/>
            </p:nvSpPr>
            <p:spPr>
              <a:xfrm>
                <a:off x="4038600" y="789586"/>
                <a:ext cx="4572000" cy="1200329"/>
              </a:xfrm>
              <a:prstGeom prst="rect">
                <a:avLst/>
              </a:prstGeom>
              <a:solidFill>
                <a:schemeClr val="bg1"/>
              </a:solidFill>
            </p:spPr>
            <p:txBody>
              <a:bodyPr wrap="square" rtlCol="0">
                <a:spAutoFit/>
              </a:bodyPr>
              <a:lstStyle/>
              <a:p>
                <a:br>
                  <a:rPr lang="de-DE" sz="1000" dirty="0"/>
                </a:br>
                <a:r>
                  <a:rPr lang="de-DE" sz="2400" dirty="0" err="1"/>
                  <a:t>Enough</a:t>
                </a:r>
                <a:r>
                  <a:rPr lang="de-DE" sz="2400" dirty="0"/>
                  <a:t> </a:t>
                </a:r>
                <a:r>
                  <a:rPr lang="de-DE" sz="2400" dirty="0" err="1"/>
                  <a:t>playing</a:t>
                </a:r>
                <a:r>
                  <a:rPr lang="de-DE" sz="2400" dirty="0"/>
                  <a:t> </a:t>
                </a:r>
                <a:r>
                  <a:rPr lang="de-DE" sz="2400" dirty="0" err="1"/>
                  <a:t>with</a:t>
                </a:r>
                <a:r>
                  <a:rPr lang="de-DE" sz="2400" dirty="0"/>
                  <a:t> </a:t>
                </a:r>
                <a:r>
                  <a:rPr lang="de-DE" sz="2400" dirty="0" err="1"/>
                  <a:t>cat</a:t>
                </a:r>
                <a:r>
                  <a:rPr lang="de-DE" sz="2400" dirty="0"/>
                  <a:t> and </a:t>
                </a:r>
                <a:r>
                  <a:rPr lang="de-DE" sz="2400" dirty="0" err="1"/>
                  <a:t>dog</a:t>
                </a:r>
                <a:r>
                  <a:rPr lang="de-DE" sz="2400" dirty="0"/>
                  <a:t> </a:t>
                </a:r>
                <a:r>
                  <a:rPr lang="de-DE" sz="2400" dirty="0" err="1"/>
                  <a:t>pictures</a:t>
                </a:r>
                <a:r>
                  <a:rPr lang="de-DE" sz="2400" dirty="0"/>
                  <a:t>, </a:t>
                </a:r>
                <a:r>
                  <a:rPr lang="de-DE" sz="2400" dirty="0" err="1"/>
                  <a:t>now</a:t>
                </a:r>
                <a:r>
                  <a:rPr lang="de-DE" sz="2400" dirty="0"/>
                  <a:t> do </a:t>
                </a:r>
                <a:r>
                  <a:rPr lang="de-DE" sz="2400" dirty="0" err="1"/>
                  <a:t>something</a:t>
                </a:r>
                <a:r>
                  <a:rPr lang="de-DE" sz="2400" dirty="0"/>
                  <a:t> </a:t>
                </a:r>
                <a:r>
                  <a:rPr lang="de-DE" sz="2400" dirty="0" err="1"/>
                  <a:t>useful</a:t>
                </a:r>
                <a:r>
                  <a:rPr lang="de-DE" sz="2400" dirty="0"/>
                  <a:t>!</a:t>
                </a:r>
                <a:br>
                  <a:rPr lang="de-DE" sz="2400" dirty="0"/>
                </a:br>
                <a:endParaRPr lang="de-DE" sz="1400" dirty="0"/>
              </a:p>
            </p:txBody>
          </p:sp>
        </p:grpSp>
        <p:sp>
          <p:nvSpPr>
            <p:cNvPr id="8" name="Textfeld 7">
              <a:extLst>
                <a:ext uri="{FF2B5EF4-FFF2-40B4-BE49-F238E27FC236}">
                  <a16:creationId xmlns:a16="http://schemas.microsoft.com/office/drawing/2014/main" id="{8E6EE9BF-C098-429A-AA7F-D40D4AB127FF}"/>
                </a:ext>
              </a:extLst>
            </p:cNvPr>
            <p:cNvSpPr txBox="1"/>
            <p:nvPr/>
          </p:nvSpPr>
          <p:spPr>
            <a:xfrm rot="19606648" flipH="1">
              <a:off x="8437735" y="4160085"/>
              <a:ext cx="2110557" cy="369332"/>
            </a:xfrm>
            <a:prstGeom prst="rect">
              <a:avLst/>
            </a:prstGeom>
            <a:solidFill>
              <a:schemeClr val="bg1"/>
            </a:solidFill>
          </p:spPr>
          <p:txBody>
            <a:bodyPr wrap="square" rtlCol="0">
              <a:spAutoFit/>
            </a:bodyPr>
            <a:lstStyle/>
            <a:p>
              <a:r>
                <a:rPr lang="de-DE" dirty="0"/>
                <a:t>   CERN Data, Texts</a:t>
              </a:r>
            </a:p>
          </p:txBody>
        </p:sp>
      </p:grpSp>
    </p:spTree>
    <p:extLst>
      <p:ext uri="{BB962C8B-B14F-4D97-AF65-F5344CB8AC3E}">
        <p14:creationId xmlns:p14="http://schemas.microsoft.com/office/powerpoint/2010/main" val="3863289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err="1"/>
              <a:t>Splitted</a:t>
            </a:r>
            <a:r>
              <a:rPr lang="de-DE" sz="2400" dirty="0"/>
              <a:t> </a:t>
            </a:r>
            <a:r>
              <a:rPr lang="de-DE" sz="2400" dirty="0" err="1"/>
              <a:t>Convolution</a:t>
            </a:r>
            <a:endParaRPr lang="de-DE" sz="2400" dirty="0"/>
          </a:p>
        </p:txBody>
      </p:sp>
      <p:sp>
        <p:nvSpPr>
          <p:cNvPr id="2" name="Datumsplatzhalter 1"/>
          <p:cNvSpPr>
            <a:spLocks noGrp="1"/>
          </p:cNvSpPr>
          <p:nvPr>
            <p:ph type="dt" sz="half" idx="10"/>
          </p:nvPr>
        </p:nvSpPr>
        <p:spPr/>
        <p:txBody>
          <a:bodyPr/>
          <a:lstStyle/>
          <a:p>
            <a:fld id="{0329C714-8D5C-43D4-8597-5E290CD20B6D}" type="datetime1">
              <a:rPr lang="de-DE" smtClean="0"/>
              <a:t>20.10.2020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5C073D-1365-4316-8F74-35F35234CEA1}" type="slidenum">
              <a:rPr lang="de-DE" smtClean="0"/>
              <a:t>30</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r>
              <a:rPr lang="de-DE" sz="1600" dirty="0">
                <a:solidFill>
                  <a:schemeClr val="bg1"/>
                </a:solidFill>
              </a:rPr>
              <a:t>Network Performance</a:t>
            </a:r>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12" name="Textfeld 11"/>
          <p:cNvSpPr txBox="1"/>
          <p:nvPr/>
        </p:nvSpPr>
        <p:spPr>
          <a:xfrm>
            <a:off x="6306214" y="2024012"/>
            <a:ext cx="4608771" cy="3200876"/>
          </a:xfrm>
          <a:prstGeom prst="rect">
            <a:avLst/>
          </a:prstGeom>
          <a:solidFill>
            <a:schemeClr val="bg1"/>
          </a:solidFill>
          <a:ln w="31750" cap="rnd" cmpd="sng">
            <a:solidFill>
              <a:schemeClr val="accent1">
                <a:lumMod val="50000"/>
              </a:schemeClr>
            </a:solidFill>
            <a:prstDash val="solid"/>
          </a:ln>
          <a:effectLst>
            <a:softEdge rad="25400"/>
          </a:effectLst>
        </p:spPr>
        <p:txBody>
          <a:bodyPr wrap="square" rtlCol="0">
            <a:spAutoFit/>
          </a:bodyPr>
          <a:lstStyle/>
          <a:p>
            <a:pPr marL="285750" indent="-285750">
              <a:buFont typeface="Arial" panose="020B0604020202020204" pitchFamily="34" charset="0"/>
              <a:buChar char="•"/>
            </a:pPr>
            <a:r>
              <a:rPr lang="de-DE" sz="1400" dirty="0"/>
              <a:t>91 % </a:t>
            </a:r>
            <a:r>
              <a:rPr lang="de-DE" sz="1400" dirty="0" err="1"/>
              <a:t>of</a:t>
            </a:r>
            <a:r>
              <a:rPr lang="de-DE" sz="1400" dirty="0"/>
              <a:t> </a:t>
            </a:r>
            <a:r>
              <a:rPr lang="de-DE" sz="1400" dirty="0" err="1"/>
              <a:t>noise</a:t>
            </a:r>
            <a:r>
              <a:rPr lang="de-DE" sz="1400" dirty="0"/>
              <a:t> </a:t>
            </a:r>
            <a:r>
              <a:rPr lang="de-DE" sz="1400" dirty="0" err="1"/>
              <a:t>is</a:t>
            </a:r>
            <a:r>
              <a:rPr lang="de-DE" sz="1400" dirty="0"/>
              <a:t> </a:t>
            </a:r>
            <a:r>
              <a:rPr lang="de-DE" sz="1400" dirty="0" err="1"/>
              <a:t>removed</a:t>
            </a:r>
            <a:endParaRPr lang="de-DE" sz="1400" dirty="0"/>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7 % </a:t>
            </a:r>
            <a:r>
              <a:rPr lang="de-DE" sz="1400" dirty="0" err="1"/>
              <a:t>of</a:t>
            </a:r>
            <a:r>
              <a:rPr lang="de-DE" sz="1400" dirty="0"/>
              <a:t> „</a:t>
            </a:r>
            <a:r>
              <a:rPr lang="de-DE" sz="1400" dirty="0" err="1"/>
              <a:t>good</a:t>
            </a:r>
            <a:r>
              <a:rPr lang="de-DE" sz="1400" dirty="0"/>
              <a:t>“ </a:t>
            </a:r>
            <a:r>
              <a:rPr lang="de-DE" sz="1400" dirty="0" err="1"/>
              <a:t>clusters</a:t>
            </a:r>
            <a:r>
              <a:rPr lang="de-DE" sz="1400" dirty="0"/>
              <a:t> are </a:t>
            </a:r>
            <a:r>
              <a:rPr lang="de-DE" sz="1400" dirty="0" err="1"/>
              <a:t>wrongly</a:t>
            </a:r>
            <a:r>
              <a:rPr lang="de-DE" sz="1400" dirty="0"/>
              <a:t> </a:t>
            </a:r>
            <a:r>
              <a:rPr lang="de-DE" sz="1400" dirty="0" err="1"/>
              <a:t>predicted</a:t>
            </a:r>
            <a:r>
              <a:rPr lang="de-DE" sz="1400" dirty="0"/>
              <a:t> </a:t>
            </a:r>
            <a:r>
              <a:rPr lang="de-DE" sz="1400" dirty="0" err="1"/>
              <a:t>as</a:t>
            </a:r>
            <a:r>
              <a:rPr lang="de-DE" sz="1400" dirty="0"/>
              <a:t> „</a:t>
            </a:r>
            <a:r>
              <a:rPr lang="de-DE" sz="1400" dirty="0" err="1"/>
              <a:t>bad</a:t>
            </a:r>
            <a:endParaRPr lang="de-DE" sz="1400" dirty="0"/>
          </a:p>
          <a:p>
            <a:r>
              <a:rPr lang="de-DE" sz="1600" dirty="0">
                <a:sym typeface="Wingdings" panose="05000000000000000000" pitchFamily="2" charset="2"/>
              </a:rPr>
              <a:t>      </a:t>
            </a:r>
          </a:p>
          <a:p>
            <a:endParaRPr lang="de-DE" sz="1600" dirty="0">
              <a:sym typeface="Wingdings" panose="05000000000000000000" pitchFamily="2" charset="2"/>
            </a:endParaRPr>
          </a:p>
          <a:p>
            <a:r>
              <a:rPr lang="de-DE" sz="1600" dirty="0">
                <a:sym typeface="Wingdings" panose="05000000000000000000" pitchFamily="2" charset="2"/>
              </a:rPr>
              <a:t>Overall </a:t>
            </a:r>
            <a:r>
              <a:rPr lang="de-DE" sz="1600" dirty="0" err="1">
                <a:sym typeface="Wingdings" panose="05000000000000000000" pitchFamily="2" charset="2"/>
              </a:rPr>
              <a:t>Accuracy</a:t>
            </a:r>
            <a:r>
              <a:rPr lang="de-DE" sz="1600" dirty="0">
                <a:sym typeface="Wingdings" panose="05000000000000000000" pitchFamily="2" charset="2"/>
              </a:rPr>
              <a:t>: 91,9 %</a:t>
            </a:r>
          </a:p>
          <a:p>
            <a:endParaRPr lang="de-DE" sz="1600" dirty="0">
              <a:sym typeface="Wingdings" panose="05000000000000000000" pitchFamily="2" charset="2"/>
            </a:endParaRPr>
          </a:p>
          <a:p>
            <a:r>
              <a:rPr lang="de-DE" sz="1600" dirty="0">
                <a:sym typeface="Wingdings" panose="05000000000000000000" pitchFamily="2" charset="2"/>
              </a:rPr>
              <a:t>___________________________________________</a:t>
            </a:r>
          </a:p>
          <a:p>
            <a:endParaRPr lang="de-DE" sz="1600" dirty="0">
              <a:sym typeface="Wingdings" panose="05000000000000000000" pitchFamily="2" charset="2"/>
            </a:endParaRPr>
          </a:p>
          <a:p>
            <a:endParaRPr lang="de-DE" sz="1600" dirty="0">
              <a:sym typeface="Wingdings" panose="05000000000000000000" pitchFamily="2" charset="2"/>
            </a:endParaRPr>
          </a:p>
          <a:p>
            <a:r>
              <a:rPr lang="de-DE" sz="1600" dirty="0">
                <a:sym typeface="Wingdings" panose="05000000000000000000" pitchFamily="2" charset="2"/>
              </a:rPr>
              <a:t>Cross-Validation on a different TPC: 89,4 %</a:t>
            </a:r>
            <a:endParaRPr lang="de-DE" sz="1600" dirty="0"/>
          </a:p>
          <a:p>
            <a:endParaRPr lang="de-DE" sz="1600" dirty="0"/>
          </a:p>
          <a:p>
            <a:endParaRPr lang="de-DE" sz="1600" dirty="0"/>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67" y="1437167"/>
            <a:ext cx="5954536" cy="4465901"/>
          </a:xfrm>
          <a:prstGeom prst="rect">
            <a:avLst/>
          </a:prstGeom>
        </p:spPr>
      </p:pic>
      <p:sp>
        <p:nvSpPr>
          <p:cNvPr id="14" name="Textfeld 13">
            <a:extLst>
              <a:ext uri="{FF2B5EF4-FFF2-40B4-BE49-F238E27FC236}">
                <a16:creationId xmlns:a16="http://schemas.microsoft.com/office/drawing/2014/main" id="{D28662A0-6E5F-48E7-870F-D3C2EFE27D00}"/>
              </a:ext>
            </a:extLst>
          </p:cNvPr>
          <p:cNvSpPr txBox="1"/>
          <p:nvPr/>
        </p:nvSpPr>
        <p:spPr>
          <a:xfrm>
            <a:off x="1185086" y="2394245"/>
            <a:ext cx="931177" cy="369332"/>
          </a:xfrm>
          <a:prstGeom prst="rect">
            <a:avLst/>
          </a:prstGeom>
          <a:noFill/>
        </p:spPr>
        <p:txBody>
          <a:bodyPr wrap="square" rtlCol="0">
            <a:spAutoFit/>
          </a:bodyPr>
          <a:lstStyle/>
          <a:p>
            <a:r>
              <a:rPr lang="de-DE" dirty="0"/>
              <a:t>90.8.5%</a:t>
            </a:r>
          </a:p>
        </p:txBody>
      </p:sp>
      <p:sp>
        <p:nvSpPr>
          <p:cNvPr id="15" name="Textfeld 14">
            <a:extLst>
              <a:ext uri="{FF2B5EF4-FFF2-40B4-BE49-F238E27FC236}">
                <a16:creationId xmlns:a16="http://schemas.microsoft.com/office/drawing/2014/main" id="{E381E301-F052-409E-B759-551A90892E71}"/>
              </a:ext>
            </a:extLst>
          </p:cNvPr>
          <p:cNvSpPr txBox="1"/>
          <p:nvPr/>
        </p:nvSpPr>
        <p:spPr>
          <a:xfrm>
            <a:off x="2936077" y="2394245"/>
            <a:ext cx="931177" cy="369332"/>
          </a:xfrm>
          <a:prstGeom prst="rect">
            <a:avLst/>
          </a:prstGeom>
          <a:noFill/>
        </p:spPr>
        <p:txBody>
          <a:bodyPr wrap="square" rtlCol="0">
            <a:spAutoFit/>
          </a:bodyPr>
          <a:lstStyle/>
          <a:p>
            <a:r>
              <a:rPr lang="de-DE" dirty="0">
                <a:solidFill>
                  <a:schemeClr val="bg1"/>
                </a:solidFill>
              </a:rPr>
              <a:t>9.2%</a:t>
            </a:r>
          </a:p>
        </p:txBody>
      </p:sp>
      <p:sp>
        <p:nvSpPr>
          <p:cNvPr id="16" name="Textfeld 15">
            <a:extLst>
              <a:ext uri="{FF2B5EF4-FFF2-40B4-BE49-F238E27FC236}">
                <a16:creationId xmlns:a16="http://schemas.microsoft.com/office/drawing/2014/main" id="{5D75385D-277F-4F1E-A900-62F986F48154}"/>
              </a:ext>
            </a:extLst>
          </p:cNvPr>
          <p:cNvSpPr txBox="1"/>
          <p:nvPr/>
        </p:nvSpPr>
        <p:spPr>
          <a:xfrm>
            <a:off x="1125451" y="4031390"/>
            <a:ext cx="931177" cy="369332"/>
          </a:xfrm>
          <a:prstGeom prst="rect">
            <a:avLst/>
          </a:prstGeom>
          <a:noFill/>
        </p:spPr>
        <p:txBody>
          <a:bodyPr wrap="square" rtlCol="0">
            <a:spAutoFit/>
          </a:bodyPr>
          <a:lstStyle/>
          <a:p>
            <a:r>
              <a:rPr lang="de-DE" dirty="0">
                <a:solidFill>
                  <a:schemeClr val="bg1"/>
                </a:solidFill>
              </a:rPr>
              <a:t>7.05%</a:t>
            </a:r>
          </a:p>
        </p:txBody>
      </p:sp>
      <p:sp>
        <p:nvSpPr>
          <p:cNvPr id="17" name="Textfeld 16">
            <a:extLst>
              <a:ext uri="{FF2B5EF4-FFF2-40B4-BE49-F238E27FC236}">
                <a16:creationId xmlns:a16="http://schemas.microsoft.com/office/drawing/2014/main" id="{0A582A3B-7BBF-42BB-BBF4-F7B655474553}"/>
              </a:ext>
            </a:extLst>
          </p:cNvPr>
          <p:cNvSpPr txBox="1"/>
          <p:nvPr/>
        </p:nvSpPr>
        <p:spPr>
          <a:xfrm>
            <a:off x="2955651" y="4032788"/>
            <a:ext cx="931177" cy="369332"/>
          </a:xfrm>
          <a:prstGeom prst="rect">
            <a:avLst/>
          </a:prstGeom>
          <a:noFill/>
        </p:spPr>
        <p:txBody>
          <a:bodyPr wrap="square" rtlCol="0">
            <a:spAutoFit/>
          </a:bodyPr>
          <a:lstStyle/>
          <a:p>
            <a:r>
              <a:rPr lang="de-DE" dirty="0"/>
              <a:t>92.95%</a:t>
            </a:r>
          </a:p>
        </p:txBody>
      </p:sp>
      <p:grpSp>
        <p:nvGrpSpPr>
          <p:cNvPr id="18" name="Gruppieren 17">
            <a:extLst>
              <a:ext uri="{FF2B5EF4-FFF2-40B4-BE49-F238E27FC236}">
                <a16:creationId xmlns:a16="http://schemas.microsoft.com/office/drawing/2014/main" id="{B46ABB35-6F47-428E-BF8F-A8113BA8FBA9}"/>
              </a:ext>
            </a:extLst>
          </p:cNvPr>
          <p:cNvGrpSpPr/>
          <p:nvPr/>
        </p:nvGrpSpPr>
        <p:grpSpPr>
          <a:xfrm>
            <a:off x="571883" y="1983111"/>
            <a:ext cx="3771463" cy="3462827"/>
            <a:chOff x="924964" y="2019323"/>
            <a:chExt cx="3771463" cy="3462827"/>
          </a:xfrm>
        </p:grpSpPr>
        <p:sp>
          <p:nvSpPr>
            <p:cNvPr id="19" name="Rechteck 18">
              <a:extLst>
                <a:ext uri="{FF2B5EF4-FFF2-40B4-BE49-F238E27FC236}">
                  <a16:creationId xmlns:a16="http://schemas.microsoft.com/office/drawing/2014/main" id="{E6373C59-D286-40D7-B956-888F8954437F}"/>
                </a:ext>
              </a:extLst>
            </p:cNvPr>
            <p:cNvSpPr/>
            <p:nvPr/>
          </p:nvSpPr>
          <p:spPr>
            <a:xfrm>
              <a:off x="938535" y="3733423"/>
              <a:ext cx="1877783" cy="17321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E196D876-BB18-4B15-9329-D4C01BA5E370}"/>
                </a:ext>
              </a:extLst>
            </p:cNvPr>
            <p:cNvSpPr/>
            <p:nvPr/>
          </p:nvSpPr>
          <p:spPr>
            <a:xfrm>
              <a:off x="2811095" y="3750026"/>
              <a:ext cx="1877783" cy="1732124"/>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AA6C6354-3F86-4C02-84B2-9FF63EA84A44}"/>
                </a:ext>
              </a:extLst>
            </p:cNvPr>
            <p:cNvSpPr/>
            <p:nvPr/>
          </p:nvSpPr>
          <p:spPr>
            <a:xfrm>
              <a:off x="2818644" y="2019323"/>
              <a:ext cx="1877783" cy="1732124"/>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D8F30AD4-07BD-4E27-BC57-B09AEEF20E0C}"/>
                </a:ext>
              </a:extLst>
            </p:cNvPr>
            <p:cNvSpPr/>
            <p:nvPr/>
          </p:nvSpPr>
          <p:spPr>
            <a:xfrm>
              <a:off x="924964" y="2026872"/>
              <a:ext cx="1877783" cy="173212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66765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Computational Time </a:t>
            </a:r>
          </a:p>
        </p:txBody>
      </p:sp>
      <p:sp>
        <p:nvSpPr>
          <p:cNvPr id="2" name="Datumsplatzhalter 1"/>
          <p:cNvSpPr>
            <a:spLocks noGrp="1"/>
          </p:cNvSpPr>
          <p:nvPr>
            <p:ph type="dt" sz="half" idx="10"/>
          </p:nvPr>
        </p:nvSpPr>
        <p:spPr>
          <a:xfrm>
            <a:off x="192977" y="6356350"/>
            <a:ext cx="2743200" cy="365125"/>
          </a:xfrm>
        </p:spPr>
        <p:txBody>
          <a:bodyPr/>
          <a:lstStyle/>
          <a:p>
            <a:fld id="{0329C714-8D5C-43D4-8597-5E290CD20B6D}" type="datetime1">
              <a:rPr lang="de-DE" smtClean="0"/>
              <a:t>20.10.2020</a:t>
            </a:fld>
            <a:endParaRPr lang="de-DE" dirty="0"/>
          </a:p>
        </p:txBody>
      </p:sp>
      <p:sp>
        <p:nvSpPr>
          <p:cNvPr id="5" name="Foliennummernplatzhalter 4"/>
          <p:cNvSpPr>
            <a:spLocks noGrp="1"/>
          </p:cNvSpPr>
          <p:nvPr>
            <p:ph type="sldNum" sz="quarter" idx="12"/>
          </p:nvPr>
        </p:nvSpPr>
        <p:spPr/>
        <p:txBody>
          <a:bodyPr/>
          <a:lstStyle/>
          <a:p>
            <a:fld id="{F65C073D-1365-4316-8F74-35F35234CEA1}" type="slidenum">
              <a:rPr lang="de-DE" smtClean="0"/>
              <a:t>31</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sp>
        <p:nvSpPr>
          <p:cNvPr id="7" name="Rechteck 6">
            <a:extLst>
              <a:ext uri="{FF2B5EF4-FFF2-40B4-BE49-F238E27FC236}">
                <a16:creationId xmlns:a16="http://schemas.microsoft.com/office/drawing/2014/main" id="{9C5DE5BD-9F2F-4EF4-8679-5123E334EBC5}"/>
              </a:ext>
            </a:extLst>
          </p:cNvPr>
          <p:cNvSpPr/>
          <p:nvPr/>
        </p:nvSpPr>
        <p:spPr>
          <a:xfrm>
            <a:off x="364990" y="2839952"/>
            <a:ext cx="5081070" cy="3693319"/>
          </a:xfrm>
          <a:prstGeom prst="rect">
            <a:avLst/>
          </a:prstGeom>
        </p:spPr>
        <p:txBody>
          <a:bodyPr wrap="square">
            <a:spAutoFit/>
          </a:bodyPr>
          <a:lstStyle/>
          <a:p>
            <a:endParaRPr lang="de-DE" dirty="0"/>
          </a:p>
          <a:p>
            <a:r>
              <a:rPr lang="de-DE" dirty="0"/>
              <a:t>CPU: Intel Xeon X5550, 2.67 GHz</a:t>
            </a:r>
          </a:p>
          <a:p>
            <a:endParaRPr lang="de-DE" dirty="0"/>
          </a:p>
          <a:p>
            <a:r>
              <a:rPr lang="de-DE" dirty="0"/>
              <a:t>network: split_input7 		 </a:t>
            </a:r>
          </a:p>
          <a:p>
            <a:r>
              <a:rPr lang="de-DE" dirty="0"/>
              <a:t>		</a:t>
            </a:r>
            <a:r>
              <a:rPr lang="de-DE" b="1" dirty="0"/>
              <a:t>2.6 s/Event</a:t>
            </a:r>
          </a:p>
          <a:p>
            <a:r>
              <a:rPr lang="de-DE" dirty="0"/>
              <a:t> </a:t>
            </a:r>
          </a:p>
          <a:p>
            <a:r>
              <a:rPr lang="de-DE" dirty="0"/>
              <a:t> network: res2_final </a:t>
            </a:r>
          </a:p>
          <a:p>
            <a:r>
              <a:rPr lang="de-DE" dirty="0"/>
              <a:t>		</a:t>
            </a:r>
            <a:r>
              <a:rPr lang="de-DE" b="1" dirty="0"/>
              <a:t>20.4 s/Event</a:t>
            </a:r>
          </a:p>
          <a:p>
            <a:r>
              <a:rPr lang="de-DE" dirty="0"/>
              <a:t> </a:t>
            </a:r>
          </a:p>
          <a:p>
            <a:r>
              <a:rPr lang="de-DE" dirty="0"/>
              <a:t> network: </a:t>
            </a:r>
            <a:r>
              <a:rPr lang="de-DE" dirty="0" err="1"/>
              <a:t>simple_final</a:t>
            </a:r>
            <a:r>
              <a:rPr lang="de-DE" dirty="0"/>
              <a:t> 		</a:t>
            </a:r>
          </a:p>
          <a:p>
            <a:r>
              <a:rPr lang="de-DE" dirty="0"/>
              <a:t>		</a:t>
            </a:r>
            <a:r>
              <a:rPr lang="de-DE" b="1" dirty="0"/>
              <a:t>0.1 s/Event	</a:t>
            </a:r>
          </a:p>
          <a:p>
            <a:r>
              <a:rPr lang="de-DE" dirty="0"/>
              <a:t> </a:t>
            </a:r>
          </a:p>
          <a:p>
            <a:r>
              <a:rPr lang="de-DE" dirty="0"/>
              <a:t> </a:t>
            </a:r>
          </a:p>
        </p:txBody>
      </p:sp>
      <p:sp>
        <p:nvSpPr>
          <p:cNvPr id="11" name="Rechteck 10">
            <a:extLst>
              <a:ext uri="{FF2B5EF4-FFF2-40B4-BE49-F238E27FC236}">
                <a16:creationId xmlns:a16="http://schemas.microsoft.com/office/drawing/2014/main" id="{03626439-F5BF-41FC-8951-81D2DB145FF3}"/>
              </a:ext>
            </a:extLst>
          </p:cNvPr>
          <p:cNvSpPr/>
          <p:nvPr/>
        </p:nvSpPr>
        <p:spPr>
          <a:xfrm>
            <a:off x="4491046" y="2580795"/>
            <a:ext cx="7719060" cy="3693319"/>
          </a:xfrm>
          <a:prstGeom prst="rect">
            <a:avLst/>
          </a:prstGeom>
        </p:spPr>
        <p:txBody>
          <a:bodyPr wrap="square">
            <a:spAutoFit/>
          </a:bodyPr>
          <a:lstStyle/>
          <a:p>
            <a:endParaRPr lang="de-DE" dirty="0"/>
          </a:p>
          <a:p>
            <a:endParaRPr lang="de-DE" dirty="0"/>
          </a:p>
          <a:p>
            <a:r>
              <a:rPr lang="de-DE" dirty="0"/>
              <a:t>GPU: </a:t>
            </a:r>
            <a:r>
              <a:rPr lang="de-DE" dirty="0" err="1"/>
              <a:t>GeForce</a:t>
            </a:r>
            <a:r>
              <a:rPr lang="de-DE" dirty="0"/>
              <a:t> RTX2080 Ti 	Noise </a:t>
            </a:r>
            <a:r>
              <a:rPr lang="de-DE" dirty="0" err="1"/>
              <a:t>reduction</a:t>
            </a:r>
            <a:r>
              <a:rPr lang="de-DE" dirty="0"/>
              <a:t>	</a:t>
            </a:r>
            <a:r>
              <a:rPr lang="de-DE" dirty="0" err="1"/>
              <a:t>Params</a:t>
            </a:r>
            <a:r>
              <a:rPr lang="de-DE" dirty="0"/>
              <a:t>	</a:t>
            </a:r>
            <a:r>
              <a:rPr lang="de-DE" dirty="0" err="1"/>
              <a:t>FalseNegatives</a:t>
            </a:r>
            <a:endParaRPr lang="de-DE" dirty="0"/>
          </a:p>
          <a:p>
            <a:r>
              <a:rPr lang="de-DE" dirty="0"/>
              <a:t> </a:t>
            </a:r>
          </a:p>
          <a:p>
            <a:r>
              <a:rPr lang="de-DE" dirty="0"/>
              <a:t>network: split_input7 </a:t>
            </a:r>
          </a:p>
          <a:p>
            <a:r>
              <a:rPr lang="de-DE" dirty="0"/>
              <a:t>		</a:t>
            </a:r>
            <a:r>
              <a:rPr lang="de-DE" b="1" dirty="0"/>
              <a:t>0.33 s/Event	91%	4 000	    6-8%</a:t>
            </a:r>
          </a:p>
          <a:p>
            <a:r>
              <a:rPr lang="de-DE" dirty="0"/>
              <a:t> </a:t>
            </a:r>
          </a:p>
          <a:p>
            <a:r>
              <a:rPr lang="de-DE" dirty="0"/>
              <a:t>network: res2_final 	</a:t>
            </a:r>
          </a:p>
          <a:p>
            <a:r>
              <a:rPr lang="de-DE" dirty="0"/>
              <a:t>		</a:t>
            </a:r>
            <a:r>
              <a:rPr lang="de-DE" b="1" dirty="0"/>
              <a:t>0.78 s/Event	90%	100 000	    4-5%</a:t>
            </a:r>
          </a:p>
          <a:p>
            <a:endParaRPr lang="de-DE" dirty="0"/>
          </a:p>
          <a:p>
            <a:r>
              <a:rPr lang="de-DE" dirty="0"/>
              <a:t>network: </a:t>
            </a:r>
            <a:r>
              <a:rPr lang="de-DE" dirty="0" err="1"/>
              <a:t>simple_final</a:t>
            </a:r>
            <a:r>
              <a:rPr lang="de-DE" dirty="0"/>
              <a:t> </a:t>
            </a:r>
          </a:p>
          <a:p>
            <a:r>
              <a:rPr lang="de-DE" dirty="0"/>
              <a:t>		</a:t>
            </a:r>
            <a:r>
              <a:rPr lang="de-DE" b="1" dirty="0"/>
              <a:t>0.01 s/Event	87%	400	    8-10%</a:t>
            </a:r>
          </a:p>
          <a:p>
            <a:endParaRPr lang="de-DE" b="1" dirty="0"/>
          </a:p>
        </p:txBody>
      </p:sp>
      <p:pic>
        <p:nvPicPr>
          <p:cNvPr id="12" name="Grafik 11">
            <a:extLst>
              <a:ext uri="{FF2B5EF4-FFF2-40B4-BE49-F238E27FC236}">
                <a16:creationId xmlns:a16="http://schemas.microsoft.com/office/drawing/2014/main" id="{26926F07-7FAE-41C5-BB36-A5B52CF7C975}"/>
              </a:ext>
            </a:extLst>
          </p:cNvPr>
          <p:cNvPicPr>
            <a:picLocks noChangeAspect="1"/>
          </p:cNvPicPr>
          <p:nvPr/>
        </p:nvPicPr>
        <p:blipFill>
          <a:blip r:embed="rId2"/>
          <a:stretch>
            <a:fillRect/>
          </a:stretch>
        </p:blipFill>
        <p:spPr>
          <a:xfrm>
            <a:off x="0" y="964164"/>
            <a:ext cx="6384093" cy="584911"/>
          </a:xfrm>
          <a:prstGeom prst="rect">
            <a:avLst/>
          </a:prstGeom>
        </p:spPr>
      </p:pic>
      <p:pic>
        <p:nvPicPr>
          <p:cNvPr id="13" name="Grafik 12">
            <a:extLst>
              <a:ext uri="{FF2B5EF4-FFF2-40B4-BE49-F238E27FC236}">
                <a16:creationId xmlns:a16="http://schemas.microsoft.com/office/drawing/2014/main" id="{A0339CC6-2009-4B0B-BDB1-227023E7AE3E}"/>
              </a:ext>
            </a:extLst>
          </p:cNvPr>
          <p:cNvPicPr>
            <a:picLocks noChangeAspect="1"/>
          </p:cNvPicPr>
          <p:nvPr/>
        </p:nvPicPr>
        <p:blipFill>
          <a:blip r:embed="rId3"/>
          <a:stretch>
            <a:fillRect/>
          </a:stretch>
        </p:blipFill>
        <p:spPr>
          <a:xfrm>
            <a:off x="5189863" y="1352210"/>
            <a:ext cx="5927074" cy="1230560"/>
          </a:xfrm>
          <a:prstGeom prst="rect">
            <a:avLst/>
          </a:prstGeom>
        </p:spPr>
      </p:pic>
      <p:sp>
        <p:nvSpPr>
          <p:cNvPr id="14" name="Rechteck 13">
            <a:extLst>
              <a:ext uri="{FF2B5EF4-FFF2-40B4-BE49-F238E27FC236}">
                <a16:creationId xmlns:a16="http://schemas.microsoft.com/office/drawing/2014/main" id="{3BC7D434-6F41-4892-B5ED-B6181D171549}"/>
              </a:ext>
            </a:extLst>
          </p:cNvPr>
          <p:cNvSpPr/>
          <p:nvPr/>
        </p:nvSpPr>
        <p:spPr>
          <a:xfrm>
            <a:off x="144181" y="1756554"/>
            <a:ext cx="5081070" cy="923330"/>
          </a:xfrm>
          <a:prstGeom prst="rect">
            <a:avLst/>
          </a:prstGeom>
        </p:spPr>
        <p:txBody>
          <a:bodyPr wrap="square">
            <a:spAutoFit/>
          </a:bodyPr>
          <a:lstStyle/>
          <a:p>
            <a:r>
              <a:rPr lang="de-DE" dirty="0"/>
              <a:t>Test </a:t>
            </a:r>
            <a:r>
              <a:rPr lang="de-DE" dirty="0" err="1"/>
              <a:t>dataset</a:t>
            </a:r>
            <a:r>
              <a:rPr lang="de-DE" dirty="0"/>
              <a:t>: 16000 </a:t>
            </a:r>
            <a:r>
              <a:rPr lang="de-DE" dirty="0" err="1"/>
              <a:t>samples</a:t>
            </a:r>
            <a:endParaRPr lang="de-DE" dirty="0"/>
          </a:p>
          <a:p>
            <a:r>
              <a:rPr lang="de-DE" dirty="0" err="1"/>
              <a:t>train</a:t>
            </a:r>
            <a:r>
              <a:rPr lang="de-DE" dirty="0"/>
              <a:t> </a:t>
            </a:r>
            <a:r>
              <a:rPr lang="de-DE" dirty="0" err="1"/>
              <a:t>dataset</a:t>
            </a:r>
            <a:r>
              <a:rPr lang="de-DE" dirty="0"/>
              <a:t>: 4000 </a:t>
            </a:r>
            <a:r>
              <a:rPr lang="de-DE" dirty="0" err="1"/>
              <a:t>samples</a:t>
            </a:r>
            <a:endParaRPr lang="de-DE" dirty="0"/>
          </a:p>
          <a:p>
            <a:endParaRPr lang="de-DE" dirty="0"/>
          </a:p>
        </p:txBody>
      </p:sp>
      <p:cxnSp>
        <p:nvCxnSpPr>
          <p:cNvPr id="16" name="Gerader Verbinder 15">
            <a:extLst>
              <a:ext uri="{FF2B5EF4-FFF2-40B4-BE49-F238E27FC236}">
                <a16:creationId xmlns:a16="http://schemas.microsoft.com/office/drawing/2014/main" id="{4CC88717-40D9-4B6E-94A5-40E7E69059E9}"/>
              </a:ext>
            </a:extLst>
          </p:cNvPr>
          <p:cNvCxnSpPr/>
          <p:nvPr/>
        </p:nvCxnSpPr>
        <p:spPr>
          <a:xfrm>
            <a:off x="298764" y="3539905"/>
            <a:ext cx="1105503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32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feld 2"/>
          <p:cNvSpPr txBox="1"/>
          <p:nvPr/>
        </p:nvSpPr>
        <p:spPr>
          <a:xfrm>
            <a:off x="407988" y="338554"/>
            <a:ext cx="11784012"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err="1"/>
              <a:t>Conclusions</a:t>
            </a:r>
            <a:r>
              <a:rPr lang="de-DE" sz="2400" dirty="0"/>
              <a:t> and Outlook</a:t>
            </a:r>
          </a:p>
        </p:txBody>
      </p:sp>
      <p:sp>
        <p:nvSpPr>
          <p:cNvPr id="5" name="Foliennummernplatzhalter 4"/>
          <p:cNvSpPr>
            <a:spLocks noGrp="1"/>
          </p:cNvSpPr>
          <p:nvPr>
            <p:ph type="sldNum" sz="quarter" idx="12"/>
          </p:nvPr>
        </p:nvSpPr>
        <p:spPr/>
        <p:txBody>
          <a:bodyPr/>
          <a:lstStyle/>
          <a:p>
            <a:fld id="{F65C073D-1365-4316-8F74-35F35234CEA1}" type="slidenum">
              <a:rPr lang="de-DE" smtClean="0"/>
              <a:t>32</a:t>
            </a:fld>
            <a:endParaRPr lang="de-DE"/>
          </a:p>
        </p:txBody>
      </p:sp>
      <p:sp>
        <p:nvSpPr>
          <p:cNvPr id="6" name="Textfeld 5"/>
          <p:cNvSpPr txBox="1"/>
          <p:nvPr/>
        </p:nvSpPr>
        <p:spPr>
          <a:xfrm>
            <a:off x="407988" y="0"/>
            <a:ext cx="9791728" cy="338554"/>
          </a:xfrm>
          <a:prstGeom prst="rect">
            <a:avLst/>
          </a:prstGeom>
          <a:solidFill>
            <a:schemeClr val="tx1">
              <a:lumMod val="75000"/>
              <a:lumOff val="25000"/>
            </a:schemeClr>
          </a:solidFill>
        </p:spPr>
        <p:txBody>
          <a:bodyPr wrap="square" rtlCol="0">
            <a:spAutoFit/>
          </a:bodyPr>
          <a:lstStyle/>
          <a:p>
            <a:endParaRPr lang="de-DE" sz="1600" dirty="0">
              <a:solidFill>
                <a:schemeClr val="bg2">
                  <a:lumMod val="75000"/>
                </a:schemeClr>
              </a:solidFill>
            </a:endParaRPr>
          </a:p>
        </p:txBody>
      </p:sp>
      <p:sp>
        <p:nvSpPr>
          <p:cNvPr id="8" name="Textfeld 7"/>
          <p:cNvSpPr txBox="1"/>
          <p:nvPr/>
        </p:nvSpPr>
        <p:spPr>
          <a:xfrm>
            <a:off x="10199716" y="0"/>
            <a:ext cx="1992284" cy="338554"/>
          </a:xfrm>
          <a:prstGeom prst="rect">
            <a:avLst/>
          </a:prstGeom>
          <a:solidFill>
            <a:schemeClr val="tx1">
              <a:lumMod val="75000"/>
              <a:lumOff val="25000"/>
            </a:schemeClr>
          </a:solidFill>
          <a:ln>
            <a:noFill/>
          </a:ln>
        </p:spPr>
        <p:txBody>
          <a:bodyPr wrap="square" rtlCol="0">
            <a:spAutoFit/>
          </a:bodyPr>
          <a:lstStyle/>
          <a:p>
            <a:endParaRPr lang="de-DE" sz="1600" dirty="0">
              <a:solidFill>
                <a:schemeClr val="bg1">
                  <a:lumMod val="50000"/>
                </a:schemeClr>
              </a:solidFill>
            </a:endParaRPr>
          </a:p>
        </p:txBody>
      </p:sp>
      <p:sp>
        <p:nvSpPr>
          <p:cNvPr id="9" name="Textfeld 8"/>
          <p:cNvSpPr txBox="1"/>
          <p:nvPr/>
        </p:nvSpPr>
        <p:spPr>
          <a:xfrm>
            <a:off x="0" y="0"/>
            <a:ext cx="407988" cy="338554"/>
          </a:xfrm>
          <a:prstGeom prst="rect">
            <a:avLst/>
          </a:prstGeom>
          <a:solidFill>
            <a:schemeClr val="tx1">
              <a:lumMod val="75000"/>
              <a:lumOff val="25000"/>
            </a:schemeClr>
          </a:solidFill>
        </p:spPr>
        <p:txBody>
          <a:bodyPr wrap="square" rtlCol="0">
            <a:spAutoFit/>
          </a:bodyPr>
          <a:lstStyle/>
          <a:p>
            <a:endParaRPr lang="de-DE" sz="1600" dirty="0"/>
          </a:p>
        </p:txBody>
      </p:sp>
      <p:sp>
        <p:nvSpPr>
          <p:cNvPr id="10" name="Textfeld 9"/>
          <p:cNvSpPr txBox="1"/>
          <p:nvPr/>
        </p:nvSpPr>
        <p:spPr>
          <a:xfrm>
            <a:off x="0" y="338554"/>
            <a:ext cx="407988"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p:spPr>
        <p:txBody>
          <a:bodyPr wrap="square" rtlCol="0">
            <a:spAutoFit/>
          </a:bodyPr>
          <a:lstStyle/>
          <a:p>
            <a:endParaRPr lang="de-DE" sz="2400" dirty="0"/>
          </a:p>
        </p:txBody>
      </p:sp>
      <p:pic>
        <p:nvPicPr>
          <p:cNvPr id="11" name="Grafik 10">
            <a:extLst>
              <a:ext uri="{FF2B5EF4-FFF2-40B4-BE49-F238E27FC236}">
                <a16:creationId xmlns:a16="http://schemas.microsoft.com/office/drawing/2014/main" id="{8D56BA65-E48F-491D-85A2-0F4A47ACEA5E}"/>
              </a:ext>
            </a:extLst>
          </p:cNvPr>
          <p:cNvPicPr>
            <a:picLocks noChangeAspect="1"/>
          </p:cNvPicPr>
          <p:nvPr/>
        </p:nvPicPr>
        <p:blipFill>
          <a:blip r:embed="rId2"/>
          <a:stretch>
            <a:fillRect/>
          </a:stretch>
        </p:blipFill>
        <p:spPr>
          <a:xfrm>
            <a:off x="2263" y="895273"/>
            <a:ext cx="6093737" cy="4655802"/>
          </a:xfrm>
          <a:prstGeom prst="rect">
            <a:avLst/>
          </a:prstGeom>
        </p:spPr>
      </p:pic>
      <p:sp>
        <p:nvSpPr>
          <p:cNvPr id="12" name="Rechteck 11">
            <a:extLst>
              <a:ext uri="{FF2B5EF4-FFF2-40B4-BE49-F238E27FC236}">
                <a16:creationId xmlns:a16="http://schemas.microsoft.com/office/drawing/2014/main" id="{7681480C-82C5-4BBC-AA13-AA70957B02EF}"/>
              </a:ext>
            </a:extLst>
          </p:cNvPr>
          <p:cNvSpPr/>
          <p:nvPr/>
        </p:nvSpPr>
        <p:spPr>
          <a:xfrm>
            <a:off x="5957591" y="775975"/>
            <a:ext cx="5753440" cy="4893647"/>
          </a:xfrm>
          <a:prstGeom prst="rect">
            <a:avLst/>
          </a:prstGeom>
        </p:spPr>
        <p:txBody>
          <a:bodyPr wrap="square">
            <a:spAutoFit/>
          </a:bodyPr>
          <a:lstStyle/>
          <a:p>
            <a:r>
              <a:rPr lang="de-DE" sz="2400" b="1" dirty="0"/>
              <a:t>Check-list</a:t>
            </a:r>
            <a:br>
              <a:rPr lang="de-DE" sz="2400" b="1" dirty="0"/>
            </a:br>
            <a:endParaRPr lang="de-DE" dirty="0"/>
          </a:p>
          <a:p>
            <a:pPr marL="342900" indent="-342900">
              <a:buAutoNum type="arabicParenR"/>
            </a:pPr>
            <a:r>
              <a:rPr lang="de-DE" dirty="0" err="1"/>
              <a:t>Improvements</a:t>
            </a:r>
            <a:r>
              <a:rPr lang="de-DE" dirty="0"/>
              <a:t>: </a:t>
            </a:r>
            <a:br>
              <a:rPr lang="de-DE" dirty="0"/>
            </a:br>
            <a:r>
              <a:rPr lang="de-DE" dirty="0"/>
              <a:t>	</a:t>
            </a:r>
            <a:r>
              <a:rPr lang="de-DE" dirty="0" err="1"/>
              <a:t>over</a:t>
            </a:r>
            <a:r>
              <a:rPr lang="de-DE" dirty="0"/>
              <a:t> 90% </a:t>
            </a:r>
            <a:r>
              <a:rPr lang="de-DE" dirty="0" err="1"/>
              <a:t>noise</a:t>
            </a:r>
            <a:r>
              <a:rPr lang="de-DE" dirty="0"/>
              <a:t> </a:t>
            </a:r>
            <a:r>
              <a:rPr lang="de-DE" dirty="0" err="1"/>
              <a:t>reduction</a:t>
            </a:r>
            <a:br>
              <a:rPr lang="de-DE" dirty="0"/>
            </a:br>
            <a:r>
              <a:rPr lang="de-DE" dirty="0"/>
              <a:t>	~67% </a:t>
            </a:r>
            <a:r>
              <a:rPr lang="de-DE" dirty="0" err="1"/>
              <a:t>of</a:t>
            </a:r>
            <a:r>
              <a:rPr lang="de-DE" dirty="0"/>
              <a:t> </a:t>
            </a:r>
            <a:r>
              <a:rPr lang="de-DE" dirty="0" err="1"/>
              <a:t>hits</a:t>
            </a:r>
            <a:r>
              <a:rPr lang="de-DE" dirty="0"/>
              <a:t> </a:t>
            </a:r>
            <a:r>
              <a:rPr lang="de-DE" dirty="0" err="1"/>
              <a:t>can</a:t>
            </a:r>
            <a:r>
              <a:rPr lang="de-DE" dirty="0"/>
              <a:t> </a:t>
            </a:r>
            <a:r>
              <a:rPr lang="de-DE" dirty="0" err="1"/>
              <a:t>be</a:t>
            </a:r>
            <a:r>
              <a:rPr lang="de-DE" dirty="0"/>
              <a:t> </a:t>
            </a:r>
            <a:r>
              <a:rPr lang="de-DE" dirty="0" err="1"/>
              <a:t>removed</a:t>
            </a:r>
            <a:r>
              <a:rPr lang="de-DE" dirty="0"/>
              <a:t> </a:t>
            </a:r>
            <a:r>
              <a:rPr lang="de-DE" dirty="0" err="1"/>
              <a:t>from</a:t>
            </a:r>
            <a:r>
              <a:rPr lang="de-DE" dirty="0"/>
              <a:t> </a:t>
            </a:r>
            <a:r>
              <a:rPr lang="de-DE" dirty="0" err="1"/>
              <a:t>the</a:t>
            </a:r>
            <a:r>
              <a:rPr lang="de-DE" dirty="0"/>
              <a:t> </a:t>
            </a:r>
            <a:r>
              <a:rPr lang="de-DE" dirty="0" err="1"/>
              <a:t>tracking</a:t>
            </a:r>
            <a:r>
              <a:rPr lang="de-DE" dirty="0"/>
              <a:t>   </a:t>
            </a:r>
            <a:br>
              <a:rPr lang="de-DE" dirty="0"/>
            </a:br>
            <a:endParaRPr lang="de-DE" dirty="0"/>
          </a:p>
          <a:p>
            <a:pPr marL="342900" indent="-342900">
              <a:buAutoNum type="arabicParenR"/>
            </a:pPr>
            <a:r>
              <a:rPr lang="de-DE" dirty="0"/>
              <a:t>Speed: </a:t>
            </a:r>
            <a:br>
              <a:rPr lang="de-DE" dirty="0"/>
            </a:br>
            <a:r>
              <a:rPr lang="de-DE" dirty="0"/>
              <a:t>	&lt;1 s/Event/</a:t>
            </a:r>
            <a:r>
              <a:rPr lang="de-DE" dirty="0" err="1"/>
              <a:t>Node</a:t>
            </a:r>
            <a:r>
              <a:rPr lang="de-DE" dirty="0"/>
              <a:t> possible on </a:t>
            </a:r>
            <a:r>
              <a:rPr lang="de-DE" dirty="0" err="1"/>
              <a:t>one</a:t>
            </a:r>
            <a:r>
              <a:rPr lang="de-DE" dirty="0"/>
              <a:t> GPU</a:t>
            </a:r>
            <a:br>
              <a:rPr lang="de-DE" dirty="0"/>
            </a:br>
            <a:endParaRPr lang="de-DE" dirty="0"/>
          </a:p>
          <a:p>
            <a:pPr marL="342900" indent="-342900">
              <a:buAutoNum type="arabicParenR"/>
            </a:pPr>
            <a:r>
              <a:rPr lang="de-DE" dirty="0"/>
              <a:t>Generalisation: </a:t>
            </a:r>
            <a:br>
              <a:rPr lang="de-DE" dirty="0"/>
            </a:br>
            <a:r>
              <a:rPr lang="de-DE" dirty="0"/>
              <a:t>      	TPCV </a:t>
            </a:r>
            <a:r>
              <a:rPr lang="de-DE" dirty="0" err="1"/>
              <a:t>to</a:t>
            </a:r>
            <a:r>
              <a:rPr lang="de-DE" dirty="0"/>
              <a:t> TPCL </a:t>
            </a:r>
            <a:r>
              <a:rPr lang="de-DE" dirty="0" err="1"/>
              <a:t>works</a:t>
            </a:r>
            <a:r>
              <a:rPr lang="de-DE" dirty="0"/>
              <a:t>,</a:t>
            </a:r>
            <a:br>
              <a:rPr lang="de-DE" dirty="0"/>
            </a:br>
            <a:r>
              <a:rPr lang="de-DE" dirty="0"/>
              <a:t>	30 </a:t>
            </a:r>
            <a:r>
              <a:rPr lang="de-DE" dirty="0" err="1"/>
              <a:t>AGeV</a:t>
            </a:r>
            <a:r>
              <a:rPr lang="de-DE" dirty="0"/>
              <a:t> </a:t>
            </a:r>
            <a:r>
              <a:rPr lang="de-DE" dirty="0" err="1"/>
              <a:t>to</a:t>
            </a:r>
            <a:r>
              <a:rPr lang="de-DE" dirty="0"/>
              <a:t> … 158 </a:t>
            </a:r>
            <a:r>
              <a:rPr lang="de-DE" dirty="0" err="1"/>
              <a:t>AGeV</a:t>
            </a:r>
            <a:r>
              <a:rPr lang="de-DE" dirty="0"/>
              <a:t> – </a:t>
            </a:r>
            <a:r>
              <a:rPr lang="de-DE" dirty="0" err="1"/>
              <a:t>to</a:t>
            </a:r>
            <a:r>
              <a:rPr lang="de-DE" dirty="0"/>
              <a:t> </a:t>
            </a:r>
            <a:r>
              <a:rPr lang="de-DE" dirty="0" err="1"/>
              <a:t>be</a:t>
            </a:r>
            <a:r>
              <a:rPr lang="de-DE" dirty="0"/>
              <a:t> </a:t>
            </a:r>
            <a:r>
              <a:rPr lang="de-DE" dirty="0" err="1"/>
              <a:t>checked</a:t>
            </a:r>
            <a:br>
              <a:rPr lang="de-DE" dirty="0"/>
            </a:br>
            <a:r>
              <a:rPr lang="de-DE" dirty="0"/>
              <a:t>	</a:t>
            </a:r>
            <a:r>
              <a:rPr lang="de-DE" dirty="0" err="1"/>
              <a:t>collision</a:t>
            </a:r>
            <a:r>
              <a:rPr lang="de-DE" dirty="0"/>
              <a:t> </a:t>
            </a:r>
            <a:r>
              <a:rPr lang="de-DE" dirty="0" err="1"/>
              <a:t>systems</a:t>
            </a:r>
            <a:r>
              <a:rPr lang="de-DE" dirty="0"/>
              <a:t> – </a:t>
            </a:r>
            <a:r>
              <a:rPr lang="de-DE" dirty="0" err="1"/>
              <a:t>to</a:t>
            </a:r>
            <a:r>
              <a:rPr lang="de-DE" dirty="0"/>
              <a:t> </a:t>
            </a:r>
            <a:r>
              <a:rPr lang="de-DE" dirty="0" err="1"/>
              <a:t>be</a:t>
            </a:r>
            <a:r>
              <a:rPr lang="de-DE" dirty="0"/>
              <a:t> </a:t>
            </a:r>
            <a:r>
              <a:rPr lang="de-DE" dirty="0" err="1"/>
              <a:t>cheked</a:t>
            </a:r>
            <a:br>
              <a:rPr lang="de-DE" dirty="0"/>
            </a:br>
            <a:endParaRPr lang="de-DE" dirty="0"/>
          </a:p>
          <a:p>
            <a:pPr marL="342900" indent="-342900">
              <a:buAutoNum type="arabicParenR"/>
            </a:pPr>
            <a:r>
              <a:rPr lang="de-DE" dirty="0"/>
              <a:t>Efficiency: </a:t>
            </a:r>
            <a:br>
              <a:rPr lang="de-DE" dirty="0"/>
            </a:br>
            <a:r>
              <a:rPr lang="de-DE" dirty="0"/>
              <a:t>	~4% </a:t>
            </a:r>
            <a:r>
              <a:rPr lang="de-DE" dirty="0" err="1"/>
              <a:t>of</a:t>
            </a:r>
            <a:r>
              <a:rPr lang="de-DE" dirty="0"/>
              <a:t> </a:t>
            </a:r>
            <a:r>
              <a:rPr lang="de-DE" dirty="0" err="1"/>
              <a:t>signal</a:t>
            </a:r>
            <a:r>
              <a:rPr lang="de-DE" dirty="0"/>
              <a:t> </a:t>
            </a:r>
            <a:r>
              <a:rPr lang="de-DE" dirty="0" err="1"/>
              <a:t>is</a:t>
            </a:r>
            <a:r>
              <a:rPr lang="de-DE" dirty="0"/>
              <a:t> lost,</a:t>
            </a:r>
            <a:br>
              <a:rPr lang="de-DE" dirty="0"/>
            </a:br>
            <a:r>
              <a:rPr lang="de-DE" dirty="0"/>
              <a:t>	Lost </a:t>
            </a:r>
            <a:r>
              <a:rPr lang="de-DE" dirty="0" err="1"/>
              <a:t>signal</a:t>
            </a:r>
            <a:r>
              <a:rPr lang="de-DE" dirty="0"/>
              <a:t> </a:t>
            </a:r>
            <a:r>
              <a:rPr lang="de-DE" dirty="0" err="1"/>
              <a:t>vs</a:t>
            </a:r>
            <a:r>
              <a:rPr lang="de-DE" dirty="0"/>
              <a:t> </a:t>
            </a:r>
            <a:r>
              <a:rPr lang="de-DE" dirty="0" err="1"/>
              <a:t>p_T</a:t>
            </a:r>
            <a:r>
              <a:rPr lang="de-DE" dirty="0"/>
              <a:t>, </a:t>
            </a:r>
            <a:r>
              <a:rPr lang="de-DE" dirty="0" err="1"/>
              <a:t>mass</a:t>
            </a:r>
            <a:r>
              <a:rPr lang="de-DE" dirty="0"/>
              <a:t>, PID – </a:t>
            </a:r>
            <a:r>
              <a:rPr lang="de-DE" dirty="0" err="1"/>
              <a:t>to</a:t>
            </a:r>
            <a:r>
              <a:rPr lang="de-DE" dirty="0"/>
              <a:t> </a:t>
            </a:r>
            <a:r>
              <a:rPr lang="de-DE" dirty="0" err="1"/>
              <a:t>be</a:t>
            </a:r>
            <a:r>
              <a:rPr lang="de-DE" dirty="0"/>
              <a:t> </a:t>
            </a:r>
            <a:r>
              <a:rPr lang="de-DE" dirty="0" err="1"/>
              <a:t>checked</a:t>
            </a:r>
            <a:endParaRPr lang="de-DE" dirty="0"/>
          </a:p>
        </p:txBody>
      </p:sp>
      <p:sp>
        <p:nvSpPr>
          <p:cNvPr id="13" name="Rechteck 12">
            <a:extLst>
              <a:ext uri="{FF2B5EF4-FFF2-40B4-BE49-F238E27FC236}">
                <a16:creationId xmlns:a16="http://schemas.microsoft.com/office/drawing/2014/main" id="{F6186348-69DB-461F-A84F-6211C9F6D3DD}"/>
              </a:ext>
            </a:extLst>
          </p:cNvPr>
          <p:cNvSpPr/>
          <p:nvPr/>
        </p:nvSpPr>
        <p:spPr>
          <a:xfrm>
            <a:off x="203994" y="6000689"/>
            <a:ext cx="11784011" cy="738664"/>
          </a:xfrm>
          <a:prstGeom prst="rect">
            <a:avLst/>
          </a:prstGeom>
          <a:ln w="38100">
            <a:solidFill>
              <a:schemeClr val="accent1">
                <a:shade val="50000"/>
              </a:schemeClr>
            </a:solidFill>
          </a:ln>
        </p:spPr>
        <p:txBody>
          <a:bodyPr wrap="square">
            <a:spAutoFit/>
          </a:bodyPr>
          <a:lstStyle/>
          <a:p>
            <a:pPr algn="ctr"/>
            <a:r>
              <a:rPr lang="de-DE" sz="2400" b="1" dirty="0"/>
              <a:t>GPUs </a:t>
            </a:r>
            <a:r>
              <a:rPr lang="de-DE" sz="2400" b="1" dirty="0" err="1"/>
              <a:t>allow</a:t>
            </a:r>
            <a:r>
              <a:rPr lang="de-DE" sz="2400" b="1" dirty="0"/>
              <a:t> </a:t>
            </a:r>
            <a:r>
              <a:rPr lang="de-DE" sz="2400" b="1" dirty="0" err="1"/>
              <a:t>the</a:t>
            </a:r>
            <a:r>
              <a:rPr lang="de-DE" sz="2400" b="1" dirty="0"/>
              <a:t> </a:t>
            </a:r>
            <a:r>
              <a:rPr lang="de-DE" sz="2400" b="1" dirty="0" err="1"/>
              <a:t>benefit</a:t>
            </a:r>
            <a:r>
              <a:rPr lang="de-DE" sz="2400" b="1" dirty="0"/>
              <a:t> </a:t>
            </a:r>
            <a:r>
              <a:rPr lang="de-DE" sz="2400" b="1" dirty="0" err="1"/>
              <a:t>of</a:t>
            </a:r>
            <a:r>
              <a:rPr lang="de-DE" sz="2400" b="1" dirty="0"/>
              <a:t> </a:t>
            </a:r>
            <a:r>
              <a:rPr lang="de-DE" sz="2400" b="1" dirty="0" err="1"/>
              <a:t>the</a:t>
            </a:r>
            <a:r>
              <a:rPr lang="de-DE" sz="2400" b="1" dirty="0"/>
              <a:t> </a:t>
            </a:r>
            <a:r>
              <a:rPr lang="de-DE" sz="2400" b="1" dirty="0" err="1"/>
              <a:t>depth</a:t>
            </a:r>
            <a:r>
              <a:rPr lang="de-DE" sz="2400" b="1" dirty="0"/>
              <a:t> in </a:t>
            </a:r>
            <a:r>
              <a:rPr lang="de-DE" sz="2400" b="1" dirty="0" err="1"/>
              <a:t>the</a:t>
            </a:r>
            <a:r>
              <a:rPr lang="de-DE" sz="2400" b="1" dirty="0"/>
              <a:t> </a:t>
            </a:r>
            <a:r>
              <a:rPr lang="de-DE" sz="2400" b="1" dirty="0" err="1"/>
              <a:t>cases</a:t>
            </a:r>
            <a:r>
              <a:rPr lang="de-DE" sz="2400" b="1" dirty="0"/>
              <a:t> </a:t>
            </a:r>
            <a:r>
              <a:rPr lang="de-DE" sz="2400" b="1" dirty="0" err="1"/>
              <a:t>where</a:t>
            </a:r>
            <a:r>
              <a:rPr lang="de-DE" sz="2400" b="1" dirty="0"/>
              <a:t> </a:t>
            </a:r>
            <a:r>
              <a:rPr lang="de-DE" sz="2400" b="1" dirty="0" err="1"/>
              <a:t>performance</a:t>
            </a:r>
            <a:r>
              <a:rPr lang="de-DE" sz="2400" b="1" dirty="0"/>
              <a:t> </a:t>
            </a:r>
            <a:r>
              <a:rPr lang="de-DE" sz="2400" b="1" dirty="0" err="1"/>
              <a:t>is</a:t>
            </a:r>
            <a:r>
              <a:rPr lang="de-DE" sz="2400" b="1" dirty="0"/>
              <a:t> </a:t>
            </a:r>
            <a:r>
              <a:rPr lang="de-DE" sz="2400" b="1" dirty="0" err="1"/>
              <a:t>key</a:t>
            </a:r>
            <a:br>
              <a:rPr lang="de-DE" sz="2400" b="1" dirty="0"/>
            </a:br>
            <a:endParaRPr lang="de-DE" dirty="0"/>
          </a:p>
        </p:txBody>
      </p:sp>
      <p:pic>
        <p:nvPicPr>
          <p:cNvPr id="14" name="Grafik 13" descr="Häkchen">
            <a:extLst>
              <a:ext uri="{FF2B5EF4-FFF2-40B4-BE49-F238E27FC236}">
                <a16:creationId xmlns:a16="http://schemas.microsoft.com/office/drawing/2014/main" id="{954E92F2-E78D-4753-B215-D109A04122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6838" y="1720181"/>
            <a:ext cx="398353" cy="398353"/>
          </a:xfrm>
          <a:prstGeom prst="rect">
            <a:avLst/>
          </a:prstGeom>
        </p:spPr>
      </p:pic>
      <p:pic>
        <p:nvPicPr>
          <p:cNvPr id="15" name="Grafik 14" descr="Häkchen">
            <a:extLst>
              <a:ext uri="{FF2B5EF4-FFF2-40B4-BE49-F238E27FC236}">
                <a16:creationId xmlns:a16="http://schemas.microsoft.com/office/drawing/2014/main" id="{28C0D76B-352B-462F-954D-3F4A312E40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8723" y="1996566"/>
            <a:ext cx="398353" cy="398353"/>
          </a:xfrm>
          <a:prstGeom prst="rect">
            <a:avLst/>
          </a:prstGeom>
        </p:spPr>
      </p:pic>
      <p:pic>
        <p:nvPicPr>
          <p:cNvPr id="16" name="Grafik 15" descr="Häkchen">
            <a:extLst>
              <a:ext uri="{FF2B5EF4-FFF2-40B4-BE49-F238E27FC236}">
                <a16:creationId xmlns:a16="http://schemas.microsoft.com/office/drawing/2014/main" id="{04BE165C-F4F9-474A-97D8-F7F060A2E9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6838" y="2850902"/>
            <a:ext cx="398353" cy="398353"/>
          </a:xfrm>
          <a:prstGeom prst="rect">
            <a:avLst/>
          </a:prstGeom>
        </p:spPr>
      </p:pic>
      <p:pic>
        <p:nvPicPr>
          <p:cNvPr id="17" name="Grafik 16" descr="Häkchen">
            <a:extLst>
              <a:ext uri="{FF2B5EF4-FFF2-40B4-BE49-F238E27FC236}">
                <a16:creationId xmlns:a16="http://schemas.microsoft.com/office/drawing/2014/main" id="{19941E85-69C4-4A17-9649-34D51E10DB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0598" y="3636315"/>
            <a:ext cx="398353" cy="398353"/>
          </a:xfrm>
          <a:prstGeom prst="rect">
            <a:avLst/>
          </a:prstGeom>
        </p:spPr>
      </p:pic>
      <p:pic>
        <p:nvPicPr>
          <p:cNvPr id="18" name="Grafik 17" descr="Häkchen">
            <a:extLst>
              <a:ext uri="{FF2B5EF4-FFF2-40B4-BE49-F238E27FC236}">
                <a16:creationId xmlns:a16="http://schemas.microsoft.com/office/drawing/2014/main" id="{4E75E43C-AE90-4E80-97AF-54E5CEE76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0599" y="4964202"/>
            <a:ext cx="398353" cy="398353"/>
          </a:xfrm>
          <a:prstGeom prst="rect">
            <a:avLst/>
          </a:prstGeom>
        </p:spPr>
      </p:pic>
      <p:sp>
        <p:nvSpPr>
          <p:cNvPr id="23" name="Rechteck 22">
            <a:extLst>
              <a:ext uri="{FF2B5EF4-FFF2-40B4-BE49-F238E27FC236}">
                <a16:creationId xmlns:a16="http://schemas.microsoft.com/office/drawing/2014/main" id="{B89FC532-6E23-4518-8DD4-4727C0645BAC}"/>
              </a:ext>
            </a:extLst>
          </p:cNvPr>
          <p:cNvSpPr/>
          <p:nvPr/>
        </p:nvSpPr>
        <p:spPr>
          <a:xfrm>
            <a:off x="6253179" y="3776546"/>
            <a:ext cx="654346" cy="584775"/>
          </a:xfrm>
          <a:prstGeom prst="rect">
            <a:avLst/>
          </a:prstGeom>
        </p:spPr>
        <p:txBody>
          <a:bodyPr wrap="none">
            <a:spAutoFit/>
          </a:bodyPr>
          <a:lstStyle/>
          <a:p>
            <a:r>
              <a:rPr lang="de-DE" sz="3200" dirty="0">
                <a:solidFill>
                  <a:schemeClr val="accent2"/>
                </a:solidFill>
              </a:rPr>
              <a:t> … </a:t>
            </a:r>
          </a:p>
        </p:txBody>
      </p:sp>
      <p:sp>
        <p:nvSpPr>
          <p:cNvPr id="24" name="Rechteck 23">
            <a:extLst>
              <a:ext uri="{FF2B5EF4-FFF2-40B4-BE49-F238E27FC236}">
                <a16:creationId xmlns:a16="http://schemas.microsoft.com/office/drawing/2014/main" id="{2AA48D62-31D4-42E4-82B6-3E9C63960954}"/>
              </a:ext>
            </a:extLst>
          </p:cNvPr>
          <p:cNvSpPr/>
          <p:nvPr/>
        </p:nvSpPr>
        <p:spPr>
          <a:xfrm>
            <a:off x="6260727" y="4073795"/>
            <a:ext cx="654346" cy="584775"/>
          </a:xfrm>
          <a:prstGeom prst="rect">
            <a:avLst/>
          </a:prstGeom>
        </p:spPr>
        <p:txBody>
          <a:bodyPr wrap="none">
            <a:spAutoFit/>
          </a:bodyPr>
          <a:lstStyle/>
          <a:p>
            <a:r>
              <a:rPr lang="de-DE" sz="3200" dirty="0">
                <a:solidFill>
                  <a:schemeClr val="accent2"/>
                </a:solidFill>
              </a:rPr>
              <a:t> … </a:t>
            </a:r>
          </a:p>
        </p:txBody>
      </p:sp>
      <p:sp>
        <p:nvSpPr>
          <p:cNvPr id="25" name="Rechteck 24">
            <a:extLst>
              <a:ext uri="{FF2B5EF4-FFF2-40B4-BE49-F238E27FC236}">
                <a16:creationId xmlns:a16="http://schemas.microsoft.com/office/drawing/2014/main" id="{A51425E3-B304-43C1-9831-B5DB56F1CC64}"/>
              </a:ext>
            </a:extLst>
          </p:cNvPr>
          <p:cNvSpPr/>
          <p:nvPr/>
        </p:nvSpPr>
        <p:spPr>
          <a:xfrm>
            <a:off x="6250165" y="5185861"/>
            <a:ext cx="654346" cy="584775"/>
          </a:xfrm>
          <a:prstGeom prst="rect">
            <a:avLst/>
          </a:prstGeom>
        </p:spPr>
        <p:txBody>
          <a:bodyPr wrap="none">
            <a:spAutoFit/>
          </a:bodyPr>
          <a:lstStyle/>
          <a:p>
            <a:r>
              <a:rPr lang="de-DE" sz="3200" dirty="0">
                <a:solidFill>
                  <a:schemeClr val="accent2"/>
                </a:solidFill>
              </a:rPr>
              <a:t> … </a:t>
            </a:r>
          </a:p>
        </p:txBody>
      </p:sp>
    </p:spTree>
    <p:extLst>
      <p:ext uri="{BB962C8B-B14F-4D97-AF65-F5344CB8AC3E}">
        <p14:creationId xmlns:p14="http://schemas.microsoft.com/office/powerpoint/2010/main" val="107671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63BA9A1-A2E9-45C5-BADF-BFEBFC983F7F}"/>
              </a:ext>
            </a:extLst>
          </p:cNvPr>
          <p:cNvSpPr>
            <a:spLocks noGrp="1"/>
          </p:cNvSpPr>
          <p:nvPr>
            <p:ph type="body" idx="1"/>
          </p:nvPr>
        </p:nvSpPr>
        <p:spPr/>
        <p:txBody>
          <a:bodyPr/>
          <a:lstStyle/>
          <a:p>
            <a:endParaRPr lang="de-DE"/>
          </a:p>
        </p:txBody>
      </p:sp>
      <p:sp>
        <p:nvSpPr>
          <p:cNvPr id="4" name="Textplatzhalter 3">
            <a:extLst>
              <a:ext uri="{FF2B5EF4-FFF2-40B4-BE49-F238E27FC236}">
                <a16:creationId xmlns:a16="http://schemas.microsoft.com/office/drawing/2014/main" id="{DCF87F63-4304-4A7B-841D-2264DFAEB87A}"/>
              </a:ext>
            </a:extLst>
          </p:cNvPr>
          <p:cNvSpPr>
            <a:spLocks noGrp="1"/>
          </p:cNvSpPr>
          <p:nvPr>
            <p:ph type="body" idx="11"/>
          </p:nvPr>
        </p:nvSpPr>
        <p:spPr/>
        <p:txBody>
          <a:bodyPr/>
          <a:lstStyle/>
          <a:p>
            <a:endParaRPr lang="de-DE"/>
          </a:p>
        </p:txBody>
      </p:sp>
      <p:sp>
        <p:nvSpPr>
          <p:cNvPr id="16" name="Inhaltsplatzhalter 3">
            <a:extLst>
              <a:ext uri="{FF2B5EF4-FFF2-40B4-BE49-F238E27FC236}">
                <a16:creationId xmlns:a16="http://schemas.microsoft.com/office/drawing/2014/main" id="{EBC2EE4A-51CE-4BB1-9C0C-94F0E76E45E7}"/>
              </a:ext>
            </a:extLst>
          </p:cNvPr>
          <p:cNvSpPr txBox="1">
            <a:spLocks/>
          </p:cNvSpPr>
          <p:nvPr/>
        </p:nvSpPr>
        <p:spPr>
          <a:xfrm>
            <a:off x="754833" y="318880"/>
            <a:ext cx="8129763" cy="352853"/>
          </a:xfrm>
          <a:prstGeom prst="rect">
            <a:avLst/>
          </a:prstGeom>
        </p:spPr>
        <p:txBody>
          <a:bodyPr anchor="t" anchorCtr="0">
            <a:noAutofit/>
          </a:bodyPr>
          <a:lstStyle>
            <a:lvl1pPr marL="0" indent="0" algn="l" defTabSz="914400" rtl="0" eaLnBrk="1" latinLnBrk="0" hangingPunct="1">
              <a:lnSpc>
                <a:spcPct val="100000"/>
              </a:lnSpc>
              <a:spcBef>
                <a:spcPts val="0"/>
              </a:spcBef>
              <a:buFontTx/>
              <a:buNone/>
              <a:defRPr lang="de-DE" sz="1600" b="0" i="0" kern="1200" cap="all" baseline="0">
                <a:solidFill>
                  <a:schemeClr val="tx1"/>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lgn="l" defTabSz="914400" rtl="0" eaLnBrk="1" latinLnBrk="0" hangingPunct="1">
              <a:lnSpc>
                <a:spcPct val="90000"/>
              </a:lnSpc>
              <a:spcBef>
                <a:spcPts val="500"/>
              </a:spcBef>
              <a:buFontTx/>
              <a:buNone/>
              <a:defRPr lang="de-DE" sz="2133" kern="1200" baseline="0">
                <a:solidFill>
                  <a:schemeClr val="tx1"/>
                </a:solidFill>
                <a:latin typeface="+mn-lt"/>
                <a:ea typeface="Open Sans" panose="020B0606030504020204" pitchFamily="34" charset="0"/>
                <a:cs typeface="Open Sans" panose="020B0606030504020204" pitchFamily="34" charset="0"/>
              </a:defRPr>
            </a:lvl2pPr>
            <a:lvl3pPr marL="1219159" indent="0" algn="l" defTabSz="914400" rtl="0" eaLnBrk="1" latinLnBrk="0" hangingPunct="1">
              <a:lnSpc>
                <a:spcPct val="90000"/>
              </a:lnSpc>
              <a:spcBef>
                <a:spcPts val="500"/>
              </a:spcBef>
              <a:buFontTx/>
              <a:buNone/>
              <a:defRPr lang="de-DE" sz="2133" kern="1200" baseline="0">
                <a:solidFill>
                  <a:schemeClr val="tx1"/>
                </a:solidFill>
                <a:latin typeface="+mn-lt"/>
                <a:ea typeface="Open Sans" panose="020B0606030504020204" pitchFamily="34" charset="0"/>
                <a:cs typeface="Open Sans" panose="020B0606030504020204" pitchFamily="34" charset="0"/>
              </a:defRPr>
            </a:lvl3pPr>
            <a:lvl4pPr marL="1828740" indent="0" algn="l" defTabSz="914400" rtl="0" eaLnBrk="1" latinLnBrk="0" hangingPunct="1">
              <a:lnSpc>
                <a:spcPct val="90000"/>
              </a:lnSpc>
              <a:spcBef>
                <a:spcPts val="500"/>
              </a:spcBef>
              <a:buFontTx/>
              <a:buNone/>
              <a:defRPr lang="de-DE" sz="2133" kern="1200" baseline="0">
                <a:solidFill>
                  <a:schemeClr val="tx1">
                    <a:lumMod val="75000"/>
                    <a:lumOff val="25000"/>
                  </a:schemeClr>
                </a:solidFill>
                <a:latin typeface="+mn-lt"/>
                <a:ea typeface="Open Sans" panose="020B0606030504020204" pitchFamily="34" charset="0"/>
                <a:cs typeface="Open Sans" panose="020B0606030504020204" pitchFamily="34" charset="0"/>
              </a:defRPr>
            </a:lvl4pPr>
            <a:lvl5pPr marL="2438319" indent="0" algn="l" defTabSz="914400" rtl="0" eaLnBrk="1" latinLnBrk="0" hangingPunct="1">
              <a:lnSpc>
                <a:spcPct val="90000"/>
              </a:lnSpc>
              <a:spcBef>
                <a:spcPts val="500"/>
              </a:spcBef>
              <a:buFontTx/>
              <a:buNone/>
              <a:defRPr lang="en-US" sz="2133" kern="1200" baseline="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bg1"/>
                </a:solidFill>
              </a:rPr>
              <a:t>GPU DAY 2020, (C) Milch &amp; zucker, FIAS,	 NA61/SHINE</a:t>
            </a:r>
          </a:p>
        </p:txBody>
      </p:sp>
      <p:sp>
        <p:nvSpPr>
          <p:cNvPr id="17" name="Inhaltsplatzhalter 4">
            <a:extLst>
              <a:ext uri="{FF2B5EF4-FFF2-40B4-BE49-F238E27FC236}">
                <a16:creationId xmlns:a16="http://schemas.microsoft.com/office/drawing/2014/main" id="{5C07EB04-C87F-49D2-B11A-D093FB7E533F}"/>
              </a:ext>
            </a:extLst>
          </p:cNvPr>
          <p:cNvSpPr txBox="1">
            <a:spLocks/>
          </p:cNvSpPr>
          <p:nvPr/>
        </p:nvSpPr>
        <p:spPr>
          <a:xfrm>
            <a:off x="758424" y="537716"/>
            <a:ext cx="8129763" cy="352853"/>
          </a:xfrm>
          <a:prstGeom prst="rect">
            <a:avLst/>
          </a:prstGeom>
        </p:spPr>
        <p:txBody>
          <a:bodyPr anchor="t" anchorCtr="0">
            <a:noAutofit/>
          </a:bodyPr>
          <a:lstStyle>
            <a:lvl1pPr marL="0" indent="0" algn="l" defTabSz="914400" rtl="0" eaLnBrk="1" latinLnBrk="0" hangingPunct="1">
              <a:lnSpc>
                <a:spcPct val="100000"/>
              </a:lnSpc>
              <a:spcBef>
                <a:spcPts val="0"/>
              </a:spcBef>
              <a:buFontTx/>
              <a:buNone/>
              <a:defRPr lang="de-DE" sz="1600" b="1" i="0" kern="1200" cap="all" baseline="0">
                <a:solidFill>
                  <a:srgbClr val="C00000"/>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algn="l" defTabSz="914400" rtl="0" eaLnBrk="1" latinLnBrk="0" hangingPunct="1">
              <a:lnSpc>
                <a:spcPct val="90000"/>
              </a:lnSpc>
              <a:spcBef>
                <a:spcPts val="500"/>
              </a:spcBef>
              <a:buFontTx/>
              <a:buNone/>
              <a:defRPr lang="de-DE" sz="2133" kern="1200" baseline="0">
                <a:solidFill>
                  <a:schemeClr val="tx1"/>
                </a:solidFill>
                <a:latin typeface="+mn-lt"/>
                <a:ea typeface="Open Sans" panose="020B0606030504020204" pitchFamily="34" charset="0"/>
                <a:cs typeface="Open Sans" panose="020B0606030504020204" pitchFamily="34" charset="0"/>
              </a:defRPr>
            </a:lvl2pPr>
            <a:lvl3pPr marL="1219159" indent="0" algn="l" defTabSz="914400" rtl="0" eaLnBrk="1" latinLnBrk="0" hangingPunct="1">
              <a:lnSpc>
                <a:spcPct val="90000"/>
              </a:lnSpc>
              <a:spcBef>
                <a:spcPts val="500"/>
              </a:spcBef>
              <a:buFontTx/>
              <a:buNone/>
              <a:defRPr lang="de-DE" sz="2133" kern="1200" baseline="0">
                <a:solidFill>
                  <a:schemeClr val="tx1"/>
                </a:solidFill>
                <a:latin typeface="+mn-lt"/>
                <a:ea typeface="Open Sans" panose="020B0606030504020204" pitchFamily="34" charset="0"/>
                <a:cs typeface="Open Sans" panose="020B0606030504020204" pitchFamily="34" charset="0"/>
              </a:defRPr>
            </a:lvl3pPr>
            <a:lvl4pPr marL="1828740" indent="0" algn="l" defTabSz="914400" rtl="0" eaLnBrk="1" latinLnBrk="0" hangingPunct="1">
              <a:lnSpc>
                <a:spcPct val="90000"/>
              </a:lnSpc>
              <a:spcBef>
                <a:spcPts val="500"/>
              </a:spcBef>
              <a:buFontTx/>
              <a:buNone/>
              <a:defRPr lang="de-DE" sz="2133" kern="1200" baseline="0">
                <a:solidFill>
                  <a:schemeClr val="tx1">
                    <a:lumMod val="75000"/>
                    <a:lumOff val="25000"/>
                  </a:schemeClr>
                </a:solidFill>
                <a:latin typeface="+mn-lt"/>
                <a:ea typeface="Open Sans" panose="020B0606030504020204" pitchFamily="34" charset="0"/>
                <a:cs typeface="Open Sans" panose="020B0606030504020204" pitchFamily="34" charset="0"/>
              </a:defRPr>
            </a:lvl4pPr>
            <a:lvl5pPr marL="2438319" indent="0" algn="l" defTabSz="914400" rtl="0" eaLnBrk="1" latinLnBrk="0" hangingPunct="1">
              <a:lnSpc>
                <a:spcPct val="90000"/>
              </a:lnSpc>
              <a:spcBef>
                <a:spcPts val="500"/>
              </a:spcBef>
              <a:buFontTx/>
              <a:buNone/>
              <a:defRPr lang="en-US" sz="2133" kern="1200" baseline="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bg1"/>
                </a:solidFill>
              </a:rPr>
              <a:t>Olena Linnyk</a:t>
            </a:r>
            <a:endParaRPr lang="de-DE" dirty="0"/>
          </a:p>
        </p:txBody>
      </p:sp>
      <p:sp>
        <p:nvSpPr>
          <p:cNvPr id="7" name="Inhaltsplatzhalter 6">
            <a:extLst>
              <a:ext uri="{FF2B5EF4-FFF2-40B4-BE49-F238E27FC236}">
                <a16:creationId xmlns:a16="http://schemas.microsoft.com/office/drawing/2014/main" id="{EBCC152C-C235-4C71-95D1-2F986CFBC8DF}"/>
              </a:ext>
            </a:extLst>
          </p:cNvPr>
          <p:cNvSpPr>
            <a:spLocks noGrp="1"/>
          </p:cNvSpPr>
          <p:nvPr>
            <p:ph idx="12"/>
          </p:nvPr>
        </p:nvSpPr>
        <p:spPr/>
        <p:txBody>
          <a:bodyPr/>
          <a:lstStyle/>
          <a:p>
            <a:endParaRPr lang="de-DE"/>
          </a:p>
        </p:txBody>
      </p:sp>
      <p:pic>
        <p:nvPicPr>
          <p:cNvPr id="8" name="Grafik 7">
            <a:extLst>
              <a:ext uri="{FF2B5EF4-FFF2-40B4-BE49-F238E27FC236}">
                <a16:creationId xmlns:a16="http://schemas.microsoft.com/office/drawing/2014/main" id="{9CEFBA19-FF3E-4E2A-B859-62E7D6EC603B}"/>
              </a:ext>
            </a:extLst>
          </p:cNvPr>
          <p:cNvPicPr>
            <a:picLocks noChangeAspect="1"/>
          </p:cNvPicPr>
          <p:nvPr/>
        </p:nvPicPr>
        <p:blipFill>
          <a:blip r:embed="rId2"/>
          <a:stretch>
            <a:fillRect/>
          </a:stretch>
        </p:blipFill>
        <p:spPr>
          <a:xfrm>
            <a:off x="-1588813" y="8546"/>
            <a:ext cx="16436051" cy="6840951"/>
          </a:xfrm>
          <a:prstGeom prst="rect">
            <a:avLst/>
          </a:prstGeom>
        </p:spPr>
      </p:pic>
      <p:sp>
        <p:nvSpPr>
          <p:cNvPr id="20" name="Textplatzhalter 6">
            <a:extLst>
              <a:ext uri="{FF2B5EF4-FFF2-40B4-BE49-F238E27FC236}">
                <a16:creationId xmlns:a16="http://schemas.microsoft.com/office/drawing/2014/main" id="{B2CF1417-325B-47BC-ACB0-8D5EEA175B0B}"/>
              </a:ext>
            </a:extLst>
          </p:cNvPr>
          <p:cNvSpPr txBox="1">
            <a:spLocks/>
          </p:cNvSpPr>
          <p:nvPr/>
        </p:nvSpPr>
        <p:spPr>
          <a:xfrm>
            <a:off x="0" y="4162326"/>
            <a:ext cx="9748007" cy="828799"/>
          </a:xfrm>
          <a:prstGeom prst="rect">
            <a:avLst/>
          </a:prstGeom>
          <a:solidFill>
            <a:schemeClr val="bg1"/>
          </a:solidFill>
          <a:ln>
            <a:noFill/>
          </a:ln>
        </p:spPr>
        <p:txBody>
          <a:bodyPr>
            <a:noAutofit/>
          </a:bodyPr>
          <a:lstStyle>
            <a:lvl1pPr marL="180000" indent="0" defTabSz="914400" fontAlgn="t">
              <a:lnSpc>
                <a:spcPct val="100000"/>
              </a:lnSpc>
              <a:spcBef>
                <a:spcPts val="800"/>
              </a:spcBef>
              <a:buFont typeface="Arial" panose="020B0604020202020204" pitchFamily="34" charset="0"/>
              <a:buNone/>
              <a:defRPr lang="de-DE" sz="4000" b="1" i="0" cap="all" baseline="0">
                <a:solidFill>
                  <a:srgbClr val="C00000"/>
                </a:solidFill>
                <a:latin typeface="Open Sans Condensed Light" panose="020B0606030504020204" pitchFamily="34" charset="0"/>
                <a:ea typeface="Open Sans Condensed Light" panose="020B0606030504020204" pitchFamily="34" charset="0"/>
                <a:cs typeface="Open Sans Condensed Light" panose="020B0606030504020204" pitchFamily="34" charset="0"/>
              </a:defRPr>
            </a:lvl1pPr>
            <a:lvl2pPr marL="609579" indent="0" defTabSz="914400">
              <a:lnSpc>
                <a:spcPct val="90000"/>
              </a:lnSpc>
              <a:spcBef>
                <a:spcPts val="500"/>
              </a:spcBef>
              <a:buFont typeface="Arial" panose="020B0604020202020204" pitchFamily="34" charset="0"/>
              <a:buNone/>
              <a:defRPr lang="de-DE" sz="2667"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219159" indent="0" defTabSz="914400">
              <a:lnSpc>
                <a:spcPct val="90000"/>
              </a:lnSpc>
              <a:spcBef>
                <a:spcPts val="500"/>
              </a:spcBef>
              <a:buFont typeface="Arial" panose="020B0604020202020204" pitchFamily="34" charset="0"/>
              <a:buNone/>
              <a:defRPr lang="de-DE" sz="2400"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828740" indent="0" defTabSz="914400">
              <a:lnSpc>
                <a:spcPct val="90000"/>
              </a:lnSpc>
              <a:spcBef>
                <a:spcPts val="500"/>
              </a:spcBef>
              <a:buFont typeface="Arial" panose="020B0604020202020204" pitchFamily="34" charset="0"/>
              <a:buNone/>
              <a:defRPr lang="de-DE" sz="2133"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438319" indent="0" defTabSz="914400">
              <a:lnSpc>
                <a:spcPct val="90000"/>
              </a:lnSpc>
              <a:spcBef>
                <a:spcPts val="500"/>
              </a:spcBef>
              <a:buFont typeface="Arial" panose="020B0604020202020204" pitchFamily="34" charset="0"/>
              <a:buNone/>
              <a:defRPr lang="en-US" sz="2133" baseline="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3047898" indent="0" defTabSz="914400">
              <a:lnSpc>
                <a:spcPct val="90000"/>
              </a:lnSpc>
              <a:spcBef>
                <a:spcPts val="500"/>
              </a:spcBef>
              <a:buFont typeface="Arial" panose="020B0604020202020204" pitchFamily="34" charset="0"/>
              <a:buNone/>
              <a:defRPr sz="2133">
                <a:solidFill>
                  <a:schemeClr val="tx1">
                    <a:tint val="75000"/>
                  </a:schemeClr>
                </a:solidFill>
              </a:defRPr>
            </a:lvl6pPr>
            <a:lvl7pPr marL="3657478" indent="0" defTabSz="914400">
              <a:lnSpc>
                <a:spcPct val="90000"/>
              </a:lnSpc>
              <a:spcBef>
                <a:spcPts val="500"/>
              </a:spcBef>
              <a:buFont typeface="Arial" panose="020B0604020202020204" pitchFamily="34" charset="0"/>
              <a:buNone/>
              <a:defRPr sz="2133">
                <a:solidFill>
                  <a:schemeClr val="tx1">
                    <a:tint val="75000"/>
                  </a:schemeClr>
                </a:solidFill>
              </a:defRPr>
            </a:lvl7pPr>
            <a:lvl8pPr marL="4267057" indent="0" defTabSz="914400">
              <a:lnSpc>
                <a:spcPct val="90000"/>
              </a:lnSpc>
              <a:spcBef>
                <a:spcPts val="500"/>
              </a:spcBef>
              <a:buFont typeface="Arial" panose="020B0604020202020204" pitchFamily="34" charset="0"/>
              <a:buNone/>
              <a:defRPr sz="2133">
                <a:solidFill>
                  <a:schemeClr val="tx1">
                    <a:tint val="75000"/>
                  </a:schemeClr>
                </a:solidFill>
              </a:defRPr>
            </a:lvl8pPr>
            <a:lvl9pPr marL="4876638" indent="0" defTabSz="914400">
              <a:lnSpc>
                <a:spcPct val="90000"/>
              </a:lnSpc>
              <a:spcBef>
                <a:spcPts val="500"/>
              </a:spcBef>
              <a:buFont typeface="Arial" panose="020B0604020202020204" pitchFamily="34" charset="0"/>
              <a:buNone/>
              <a:defRPr sz="2133">
                <a:solidFill>
                  <a:schemeClr val="tx1">
                    <a:tint val="75000"/>
                  </a:schemeClr>
                </a:solidFill>
              </a:defRPr>
            </a:lvl9pPr>
          </a:lstStyle>
          <a:p>
            <a:r>
              <a:rPr lang="de-DE" dirty="0"/>
              <a:t>THANK YOU FOR YOUR ATTENTION  </a:t>
            </a:r>
          </a:p>
        </p:txBody>
      </p:sp>
    </p:spTree>
    <p:extLst>
      <p:ext uri="{BB962C8B-B14F-4D97-AF65-F5344CB8AC3E}">
        <p14:creationId xmlns:p14="http://schemas.microsoft.com/office/powerpoint/2010/main" val="162669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8CB739-F9B2-4311-BA4F-3C5BA687C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210" y="3429000"/>
            <a:ext cx="4181911" cy="3330856"/>
          </a:xfrm>
          <a:prstGeom prst="rect">
            <a:avLst/>
          </a:prstGeom>
        </p:spPr>
      </p:pic>
      <p:sp>
        <p:nvSpPr>
          <p:cNvPr id="9" name="Rechteck 8">
            <a:extLst>
              <a:ext uri="{FF2B5EF4-FFF2-40B4-BE49-F238E27FC236}">
                <a16:creationId xmlns:a16="http://schemas.microsoft.com/office/drawing/2014/main" id="{490B88CD-E629-45F9-B371-EB08CD20BD3D}"/>
              </a:ext>
            </a:extLst>
          </p:cNvPr>
          <p:cNvSpPr/>
          <p:nvPr/>
        </p:nvSpPr>
        <p:spPr>
          <a:xfrm>
            <a:off x="9771961" y="6544019"/>
            <a:ext cx="1927952" cy="251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4" descr="Sentiment Fig 1">
            <a:extLst>
              <a:ext uri="{FF2B5EF4-FFF2-40B4-BE49-F238E27FC236}">
                <a16:creationId xmlns:a16="http://schemas.microsoft.com/office/drawing/2014/main" id="{E04A539D-C983-41C4-A5B6-0C83657B5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88" y="4473899"/>
            <a:ext cx="2926439" cy="2195891"/>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1D08EE94-7572-45E2-AED9-D5575E1C7CA4}"/>
              </a:ext>
            </a:extLst>
          </p:cNvPr>
          <p:cNvPicPr>
            <a:picLocks noChangeAspect="1"/>
          </p:cNvPicPr>
          <p:nvPr/>
        </p:nvPicPr>
        <p:blipFill>
          <a:blip r:embed="rId4"/>
          <a:stretch>
            <a:fillRect/>
          </a:stretch>
        </p:blipFill>
        <p:spPr>
          <a:xfrm>
            <a:off x="9067387" y="1034008"/>
            <a:ext cx="2821922" cy="5635782"/>
          </a:xfrm>
          <a:prstGeom prst="rect">
            <a:avLst/>
          </a:prstGeom>
        </p:spPr>
      </p:pic>
      <p:pic>
        <p:nvPicPr>
          <p:cNvPr id="12" name="Google Shape;178;p25">
            <a:extLst>
              <a:ext uri="{FF2B5EF4-FFF2-40B4-BE49-F238E27FC236}">
                <a16:creationId xmlns:a16="http://schemas.microsoft.com/office/drawing/2014/main" id="{655AB307-7870-482A-B3D0-0A4021700646}"/>
              </a:ext>
            </a:extLst>
          </p:cNvPr>
          <p:cNvPicPr preferRelativeResize="0"/>
          <p:nvPr/>
        </p:nvPicPr>
        <p:blipFill rotWithShape="1">
          <a:blip r:embed="rId5">
            <a:alphaModFix/>
          </a:blip>
          <a:srcRect l="5042" t="6509" b="7157"/>
          <a:stretch/>
        </p:blipFill>
        <p:spPr>
          <a:xfrm>
            <a:off x="5551155" y="2031622"/>
            <a:ext cx="3015513" cy="1995229"/>
          </a:xfrm>
          <a:prstGeom prst="rect">
            <a:avLst/>
          </a:prstGeom>
          <a:noFill/>
          <a:ln>
            <a:noFill/>
          </a:ln>
        </p:spPr>
      </p:pic>
      <p:pic>
        <p:nvPicPr>
          <p:cNvPr id="11" name="Google Shape;177;p25">
            <a:extLst>
              <a:ext uri="{FF2B5EF4-FFF2-40B4-BE49-F238E27FC236}">
                <a16:creationId xmlns:a16="http://schemas.microsoft.com/office/drawing/2014/main" id="{BED4A29A-6FA9-4353-BF27-6ED412C79D26}"/>
              </a:ext>
            </a:extLst>
          </p:cNvPr>
          <p:cNvPicPr preferRelativeResize="0"/>
          <p:nvPr/>
        </p:nvPicPr>
        <p:blipFill rotWithShape="1">
          <a:blip r:embed="rId6">
            <a:alphaModFix/>
          </a:blip>
          <a:srcRect l="5096" t="7312" b="6354"/>
          <a:stretch/>
        </p:blipFill>
        <p:spPr>
          <a:xfrm>
            <a:off x="4561445" y="1034008"/>
            <a:ext cx="3069110" cy="1995229"/>
          </a:xfrm>
          <a:prstGeom prst="rect">
            <a:avLst/>
          </a:prstGeom>
          <a:noFill/>
          <a:ln>
            <a:noFill/>
          </a:ln>
        </p:spPr>
      </p:pic>
      <p:pic>
        <p:nvPicPr>
          <p:cNvPr id="9218" name="Picture 2" descr="Observation of a New Particle with a Mass of 125 GeV | CMS Experiment">
            <a:extLst>
              <a:ext uri="{FF2B5EF4-FFF2-40B4-BE49-F238E27FC236}">
                <a16:creationId xmlns:a16="http://schemas.microsoft.com/office/drawing/2014/main" id="{ECAA412B-C53A-4473-AEF9-A9B7ECF793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57" y="695995"/>
            <a:ext cx="3459226" cy="33308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2E3E45E5-DA8D-4F4F-98A3-8135C11F1428}"/>
              </a:ext>
            </a:extLst>
          </p:cNvPr>
          <p:cNvSpPr txBox="1"/>
          <p:nvPr/>
        </p:nvSpPr>
        <p:spPr>
          <a:xfrm>
            <a:off x="0" y="11756"/>
            <a:ext cx="12192000" cy="461665"/>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 </a:t>
            </a:r>
            <a:r>
              <a:rPr lang="de-DE" sz="2400" dirty="0" err="1"/>
              <a:t>Some</a:t>
            </a:r>
            <a:r>
              <a:rPr lang="de-DE" sz="2400" dirty="0"/>
              <a:t> </a:t>
            </a:r>
            <a:r>
              <a:rPr lang="de-DE" sz="2400" dirty="0" err="1"/>
              <a:t>useful</a:t>
            </a:r>
            <a:r>
              <a:rPr lang="de-DE" sz="2400" dirty="0"/>
              <a:t> </a:t>
            </a:r>
            <a:r>
              <a:rPr lang="de-DE" sz="2400" dirty="0" err="1"/>
              <a:t>tasks</a:t>
            </a:r>
            <a:endParaRPr lang="de-DE" sz="2400" dirty="0"/>
          </a:p>
        </p:txBody>
      </p:sp>
    </p:spTree>
    <p:extLst>
      <p:ext uri="{BB962C8B-B14F-4D97-AF65-F5344CB8AC3E}">
        <p14:creationId xmlns:p14="http://schemas.microsoft.com/office/powerpoint/2010/main" val="208156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1504266" y="792712"/>
            <a:ext cx="8865675" cy="627900"/>
          </a:xfrm>
          <a:prstGeom prst="rect">
            <a:avLst/>
          </a:prstGeom>
        </p:spPr>
        <p:txBody>
          <a:bodyPr spcFirstLastPara="1" vert="horz" wrap="square" lIns="99044" tIns="99044" rIns="99044" bIns="99044" numCol="1" rtlCol="0" anchor="b" anchorCtr="0" compatLnSpc="1">
            <a:prstTxWarp prst="textNoShape">
              <a:avLst/>
            </a:prstTxWarp>
            <a:noAutofit/>
          </a:bodyPr>
          <a:lstStyle/>
          <a:p>
            <a:pPr marL="495285" indent="-447132">
              <a:buAutoNum type="arabicPeriod"/>
            </a:pPr>
            <a:r>
              <a:rPr lang="en"/>
              <a:t>XGBoost model </a:t>
            </a:r>
            <a:endParaRPr/>
          </a:p>
        </p:txBody>
      </p:sp>
      <p:sp>
        <p:nvSpPr>
          <p:cNvPr id="202" name="Google Shape;202;p26"/>
          <p:cNvSpPr txBox="1">
            <a:spLocks noGrp="1"/>
          </p:cNvSpPr>
          <p:nvPr>
            <p:ph type="sldNum" idx="12"/>
          </p:nvPr>
        </p:nvSpPr>
        <p:spPr>
          <a:xfrm>
            <a:off x="10431717" y="5804976"/>
            <a:ext cx="594425" cy="426400"/>
          </a:xfrm>
          <a:prstGeom prst="rect">
            <a:avLst/>
          </a:prstGeom>
        </p:spPr>
        <p:txBody>
          <a:bodyPr spcFirstLastPara="1" vert="horz" wrap="square" lIns="99044" tIns="99044" rIns="99044" bIns="99044" numCol="1" rtlCol="0" anchor="ctr" anchorCtr="0" compatLnSpc="1">
            <a:prstTxWarp prst="textNoShape">
              <a:avLst/>
            </a:prstTxWarp>
            <a:noAutofit/>
          </a:bodyPr>
          <a:lstStyle/>
          <a:p>
            <a:pPr algn="l"/>
            <a:fld id="{00000000-1234-1234-1234-123412341234}" type="slidenum">
              <a:rPr lang="en"/>
              <a:pPr algn="l"/>
              <a:t>5</a:t>
            </a:fld>
            <a:endParaRPr/>
          </a:p>
        </p:txBody>
      </p:sp>
      <p:pic>
        <p:nvPicPr>
          <p:cNvPr id="204" name="Google Shape;204;p26"/>
          <p:cNvPicPr preferRelativeResize="0"/>
          <p:nvPr/>
        </p:nvPicPr>
        <p:blipFill>
          <a:blip r:embed="rId3">
            <a:alphaModFix/>
          </a:blip>
          <a:stretch>
            <a:fillRect/>
          </a:stretch>
        </p:blipFill>
        <p:spPr>
          <a:xfrm>
            <a:off x="471792" y="1865535"/>
            <a:ext cx="5186624" cy="2864575"/>
          </a:xfrm>
          <a:prstGeom prst="rect">
            <a:avLst/>
          </a:prstGeom>
          <a:noFill/>
          <a:ln>
            <a:noFill/>
          </a:ln>
        </p:spPr>
      </p:pic>
      <p:sp>
        <p:nvSpPr>
          <p:cNvPr id="206" name="Google Shape;206;p26"/>
          <p:cNvSpPr txBox="1"/>
          <p:nvPr/>
        </p:nvSpPr>
        <p:spPr>
          <a:xfrm>
            <a:off x="1173700" y="4992464"/>
            <a:ext cx="2200250" cy="253175"/>
          </a:xfrm>
          <a:prstGeom prst="rect">
            <a:avLst/>
          </a:prstGeom>
          <a:noFill/>
          <a:ln>
            <a:noFill/>
          </a:ln>
        </p:spPr>
        <p:txBody>
          <a:bodyPr spcFirstLastPara="1" wrap="square" lIns="99044" tIns="99044" rIns="99044" bIns="99044" anchor="t" anchorCtr="0">
            <a:noAutofit/>
          </a:bodyPr>
          <a:lstStyle/>
          <a:p>
            <a:r>
              <a:rPr lang="en" sz="975" dirty="0">
                <a:latin typeface="Source Sans Pro"/>
                <a:ea typeface="Source Sans Pro"/>
                <a:cs typeface="Source Sans Pro"/>
                <a:sym typeface="Source Sans Pro"/>
              </a:rPr>
              <a:t>Image: https://xgboost.readthedocs.io</a:t>
            </a:r>
            <a:endParaRPr sz="975" dirty="0">
              <a:latin typeface="Source Sans Pro"/>
              <a:ea typeface="Source Sans Pro"/>
              <a:cs typeface="Source Sans Pro"/>
              <a:sym typeface="Source Sans Pro"/>
            </a:endParaRPr>
          </a:p>
        </p:txBody>
      </p:sp>
      <p:sp>
        <p:nvSpPr>
          <p:cNvPr id="8" name="Textfeld 7">
            <a:extLst>
              <a:ext uri="{FF2B5EF4-FFF2-40B4-BE49-F238E27FC236}">
                <a16:creationId xmlns:a16="http://schemas.microsoft.com/office/drawing/2014/main" id="{00BAF503-2178-4BE6-83A0-8F804CF26B5A}"/>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de-DE" sz="2400" dirty="0"/>
              <a:t> </a:t>
            </a:r>
            <a:br>
              <a:rPr lang="de-DE" sz="2400" dirty="0"/>
            </a:br>
            <a:r>
              <a:rPr lang="de-DE" sz="2400" dirty="0"/>
              <a:t>We </a:t>
            </a:r>
            <a:r>
              <a:rPr lang="de-DE" sz="2400" dirty="0" err="1"/>
              <a:t>tested</a:t>
            </a:r>
            <a:r>
              <a:rPr lang="de-DE" sz="2400" dirty="0"/>
              <a:t> </a:t>
            </a:r>
            <a:r>
              <a:rPr lang="de-DE" sz="2400" dirty="0" err="1"/>
              <a:t>machine</a:t>
            </a:r>
            <a:r>
              <a:rPr lang="de-DE" sz="2400" dirty="0"/>
              <a:t> </a:t>
            </a:r>
            <a:r>
              <a:rPr lang="de-DE" sz="2400" dirty="0" err="1"/>
              <a:t>learning</a:t>
            </a:r>
            <a:r>
              <a:rPr lang="de-DE" sz="2400" dirty="0"/>
              <a:t> </a:t>
            </a:r>
            <a:r>
              <a:rPr lang="de-DE" sz="2400" dirty="0" err="1"/>
              <a:t>approaches</a:t>
            </a:r>
            <a:r>
              <a:rPr lang="de-DE" sz="2400" dirty="0"/>
              <a:t> ranging </a:t>
            </a:r>
            <a:r>
              <a:rPr lang="de-DE" sz="2400" dirty="0" err="1"/>
              <a:t>from</a:t>
            </a:r>
            <a:r>
              <a:rPr lang="de-DE" sz="2400" dirty="0"/>
              <a:t> </a:t>
            </a:r>
            <a:r>
              <a:rPr lang="de-DE" sz="2400" dirty="0" err="1"/>
              <a:t>desicion</a:t>
            </a:r>
            <a:r>
              <a:rPr lang="de-DE" sz="2400" dirty="0"/>
              <a:t> </a:t>
            </a:r>
            <a:r>
              <a:rPr lang="de-DE" sz="2400" dirty="0" err="1"/>
              <a:t>trees</a:t>
            </a:r>
            <a:r>
              <a:rPr lang="de-DE" sz="2400" dirty="0"/>
              <a:t> </a:t>
            </a:r>
            <a:r>
              <a:rPr lang="de-DE" sz="2400" dirty="0" err="1"/>
              <a:t>to</a:t>
            </a:r>
            <a:r>
              <a:rPr lang="de-DE" sz="2400" dirty="0"/>
              <a:t> </a:t>
            </a:r>
            <a:r>
              <a:rPr lang="de-DE" sz="2400" dirty="0" err="1"/>
              <a:t>deep</a:t>
            </a:r>
            <a:r>
              <a:rPr lang="de-DE" sz="2400" dirty="0"/>
              <a:t> </a:t>
            </a:r>
            <a:r>
              <a:rPr lang="de-DE" sz="2400" dirty="0" err="1"/>
              <a:t>neural</a:t>
            </a:r>
            <a:r>
              <a:rPr lang="de-DE" sz="2400" dirty="0"/>
              <a:t> </a:t>
            </a:r>
            <a:r>
              <a:rPr lang="de-DE" sz="2400" dirty="0" err="1"/>
              <a:t>networks</a:t>
            </a:r>
            <a:br>
              <a:rPr lang="de-DE" sz="2400" dirty="0"/>
            </a:br>
            <a:r>
              <a:rPr lang="de-DE" sz="2400" dirty="0"/>
              <a:t> </a:t>
            </a:r>
          </a:p>
        </p:txBody>
      </p:sp>
      <p:pic>
        <p:nvPicPr>
          <p:cNvPr id="9" name="Google Shape;213;p27">
            <a:extLst>
              <a:ext uri="{FF2B5EF4-FFF2-40B4-BE49-F238E27FC236}">
                <a16:creationId xmlns:a16="http://schemas.microsoft.com/office/drawing/2014/main" id="{84227B58-ED41-4B06-95F2-B0A040BDFEA7}"/>
              </a:ext>
            </a:extLst>
          </p:cNvPr>
          <p:cNvPicPr preferRelativeResize="0"/>
          <p:nvPr/>
        </p:nvPicPr>
        <p:blipFill rotWithShape="1">
          <a:blip r:embed="rId4">
            <a:alphaModFix/>
          </a:blip>
          <a:srcRect l="2775" t="7152" r="1171" b="6574"/>
          <a:stretch/>
        </p:blipFill>
        <p:spPr>
          <a:xfrm>
            <a:off x="6155475" y="1932666"/>
            <a:ext cx="5564733" cy="2630281"/>
          </a:xfrm>
          <a:prstGeom prst="rect">
            <a:avLst/>
          </a:prstGeom>
          <a:noFill/>
          <a:ln>
            <a:noFill/>
          </a:ln>
        </p:spPr>
      </p:pic>
      <p:sp>
        <p:nvSpPr>
          <p:cNvPr id="2" name="Rechteck 1">
            <a:extLst>
              <a:ext uri="{FF2B5EF4-FFF2-40B4-BE49-F238E27FC236}">
                <a16:creationId xmlns:a16="http://schemas.microsoft.com/office/drawing/2014/main" id="{531A8921-820A-4561-9581-A0505B5FD851}"/>
              </a:ext>
            </a:extLst>
          </p:cNvPr>
          <p:cNvSpPr/>
          <p:nvPr/>
        </p:nvSpPr>
        <p:spPr>
          <a:xfrm>
            <a:off x="0" y="6231376"/>
            <a:ext cx="12192000" cy="626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E738A72-BA98-4094-9A30-961776C7713B}"/>
              </a:ext>
            </a:extLst>
          </p:cNvPr>
          <p:cNvSpPr>
            <a:spLocks noGrp="1"/>
          </p:cNvSpPr>
          <p:nvPr>
            <p:ph type="dt" sz="half" idx="10"/>
          </p:nvPr>
        </p:nvSpPr>
        <p:spPr/>
        <p:txBody>
          <a:bodyPr/>
          <a:lstStyle/>
          <a:p>
            <a:fld id="{6BBA5B4F-94E3-44FC-9C76-7D40D9AC8E00}" type="datetime1">
              <a:rPr lang="de-DE" smtClean="0"/>
              <a:t>20.10.2020</a:t>
            </a:fld>
            <a:endParaRPr lang="de-DE"/>
          </a:p>
        </p:txBody>
      </p:sp>
      <p:sp>
        <p:nvSpPr>
          <p:cNvPr id="3" name="Fußzeilenplatzhalter 2">
            <a:extLst>
              <a:ext uri="{FF2B5EF4-FFF2-40B4-BE49-F238E27FC236}">
                <a16:creationId xmlns:a16="http://schemas.microsoft.com/office/drawing/2014/main" id="{8F4C85A2-B83E-40F7-A955-A4624D85E068}"/>
              </a:ext>
            </a:extLst>
          </p:cNvPr>
          <p:cNvSpPr>
            <a:spLocks noGrp="1"/>
          </p:cNvSpPr>
          <p:nvPr>
            <p:ph type="ftr" sz="quarter" idx="11"/>
          </p:nvPr>
        </p:nvSpPr>
        <p:spPr>
          <a:xfrm>
            <a:off x="4038600" y="6356350"/>
            <a:ext cx="4114800" cy="365125"/>
          </a:xfrm>
        </p:spPr>
        <p:txBody>
          <a:bodyPr/>
          <a:lstStyle/>
          <a:p>
            <a:endParaRPr lang="de-DE" dirty="0"/>
          </a:p>
        </p:txBody>
      </p:sp>
      <p:sp>
        <p:nvSpPr>
          <p:cNvPr id="4" name="Foliennummernplatzhalter 3">
            <a:extLst>
              <a:ext uri="{FF2B5EF4-FFF2-40B4-BE49-F238E27FC236}">
                <a16:creationId xmlns:a16="http://schemas.microsoft.com/office/drawing/2014/main" id="{C8EDE619-1C0B-4FA2-8BBE-01AD3E3F5836}"/>
              </a:ext>
            </a:extLst>
          </p:cNvPr>
          <p:cNvSpPr>
            <a:spLocks noGrp="1"/>
          </p:cNvSpPr>
          <p:nvPr>
            <p:ph type="sldNum" sz="quarter" idx="12"/>
          </p:nvPr>
        </p:nvSpPr>
        <p:spPr/>
        <p:txBody>
          <a:bodyPr/>
          <a:lstStyle/>
          <a:p>
            <a:fld id="{F65C073D-1365-4316-8F74-35F35234CEA1}" type="slidenum">
              <a:rPr lang="de-DE" smtClean="0"/>
              <a:t>6</a:t>
            </a:fld>
            <a:endParaRPr lang="de-DE"/>
          </a:p>
        </p:txBody>
      </p:sp>
      <p:pic>
        <p:nvPicPr>
          <p:cNvPr id="6" name="Grafik 5">
            <a:extLst>
              <a:ext uri="{FF2B5EF4-FFF2-40B4-BE49-F238E27FC236}">
                <a16:creationId xmlns:a16="http://schemas.microsoft.com/office/drawing/2014/main" id="{88A3FD70-5A06-480B-962E-94D5E8183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57" y="1212085"/>
            <a:ext cx="6205756" cy="4763930"/>
          </a:xfrm>
          <a:prstGeom prst="rect">
            <a:avLst/>
          </a:prstGeom>
        </p:spPr>
      </p:pic>
      <p:pic>
        <p:nvPicPr>
          <p:cNvPr id="8" name="Grafik 7" descr="Ein Bild, das Tisch enthält.&#10;&#10;Mit sehr hoher Zuverlässigkeit generierte Beschreibung">
            <a:extLst>
              <a:ext uri="{FF2B5EF4-FFF2-40B4-BE49-F238E27FC236}">
                <a16:creationId xmlns:a16="http://schemas.microsoft.com/office/drawing/2014/main" id="{0867688A-9A83-485F-80E7-C1804F71F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409" y="1803017"/>
            <a:ext cx="3981450" cy="1981200"/>
          </a:xfrm>
          <a:prstGeom prst="rect">
            <a:avLst/>
          </a:prstGeom>
        </p:spPr>
      </p:pic>
      <p:sp>
        <p:nvSpPr>
          <p:cNvPr id="7" name="Textfeld 6">
            <a:extLst>
              <a:ext uri="{FF2B5EF4-FFF2-40B4-BE49-F238E27FC236}">
                <a16:creationId xmlns:a16="http://schemas.microsoft.com/office/drawing/2014/main" id="{FFC0D9B4-BFCA-41D0-9F73-9ACBB7B157BD}"/>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en-US" sz="2400" dirty="0"/>
              <a:t>Best accuracy is achieved by the deep convolutional neural networks</a:t>
            </a:r>
            <a:br>
              <a:rPr lang="en-US" sz="2400" dirty="0"/>
            </a:br>
            <a:r>
              <a:rPr lang="en-US" sz="2400" dirty="0"/>
              <a:t> </a:t>
            </a:r>
          </a:p>
        </p:txBody>
      </p:sp>
      <p:sp>
        <p:nvSpPr>
          <p:cNvPr id="5" name="Textfeld 4">
            <a:extLst>
              <a:ext uri="{FF2B5EF4-FFF2-40B4-BE49-F238E27FC236}">
                <a16:creationId xmlns:a16="http://schemas.microsoft.com/office/drawing/2014/main" id="{EC2D8F66-4639-4698-B1D0-3946CC845625}"/>
              </a:ext>
            </a:extLst>
          </p:cNvPr>
          <p:cNvSpPr txBox="1"/>
          <p:nvPr/>
        </p:nvSpPr>
        <p:spPr>
          <a:xfrm>
            <a:off x="7060297" y="4166072"/>
            <a:ext cx="4378378" cy="646331"/>
          </a:xfrm>
          <a:prstGeom prst="rect">
            <a:avLst/>
          </a:prstGeom>
          <a:noFill/>
        </p:spPr>
        <p:txBody>
          <a:bodyPr wrap="none" rtlCol="0">
            <a:spAutoFit/>
          </a:bodyPr>
          <a:lstStyle/>
          <a:p>
            <a:r>
              <a:rPr lang="de-DE" dirty="0"/>
              <a:t>…  …  …</a:t>
            </a:r>
            <a:br>
              <a:rPr lang="de-DE" dirty="0"/>
            </a:br>
            <a:r>
              <a:rPr lang="de-DE" dirty="0" err="1">
                <a:highlight>
                  <a:srgbClr val="FFFF00"/>
                </a:highlight>
              </a:rPr>
              <a:t>Convolutional</a:t>
            </a:r>
            <a:r>
              <a:rPr lang="de-DE" dirty="0">
                <a:highlight>
                  <a:srgbClr val="FFFF00"/>
                </a:highlight>
              </a:rPr>
              <a:t> </a:t>
            </a:r>
            <a:r>
              <a:rPr lang="de-DE" dirty="0" err="1">
                <a:highlight>
                  <a:srgbClr val="FFFF00"/>
                </a:highlight>
              </a:rPr>
              <a:t>Neural</a:t>
            </a:r>
            <a:r>
              <a:rPr lang="de-DE" dirty="0">
                <a:highlight>
                  <a:srgbClr val="FFFF00"/>
                </a:highlight>
              </a:rPr>
              <a:t> Net         97.8% on Test </a:t>
            </a:r>
          </a:p>
        </p:txBody>
      </p:sp>
      <p:sp>
        <p:nvSpPr>
          <p:cNvPr id="9" name="Textfeld 8">
            <a:extLst>
              <a:ext uri="{FF2B5EF4-FFF2-40B4-BE49-F238E27FC236}">
                <a16:creationId xmlns:a16="http://schemas.microsoft.com/office/drawing/2014/main" id="{6B92A73B-7CE1-47BA-AC29-C42F95759BB9}"/>
              </a:ext>
            </a:extLst>
          </p:cNvPr>
          <p:cNvSpPr txBox="1"/>
          <p:nvPr/>
        </p:nvSpPr>
        <p:spPr>
          <a:xfrm>
            <a:off x="124133" y="6098470"/>
            <a:ext cx="8994001" cy="369332"/>
          </a:xfrm>
          <a:prstGeom prst="rect">
            <a:avLst/>
          </a:prstGeom>
          <a:noFill/>
        </p:spPr>
        <p:txBody>
          <a:bodyPr wrap="none" rtlCol="0">
            <a:spAutoFit/>
          </a:bodyPr>
          <a:lstStyle/>
          <a:p>
            <a:r>
              <a:rPr lang="de-DE" dirty="0" err="1"/>
              <a:t>Example</a:t>
            </a:r>
            <a:r>
              <a:rPr lang="de-DE" dirty="0"/>
              <a:t>: Text </a:t>
            </a:r>
            <a:r>
              <a:rPr lang="de-DE" dirty="0" err="1"/>
              <a:t>classification</a:t>
            </a:r>
            <a:r>
              <a:rPr lang="de-DE" dirty="0"/>
              <a:t> on real </a:t>
            </a:r>
            <a:r>
              <a:rPr lang="de-DE" dirty="0" err="1"/>
              <a:t>life</a:t>
            </a:r>
            <a:r>
              <a:rPr lang="de-DE" dirty="0"/>
              <a:t> </a:t>
            </a:r>
            <a:r>
              <a:rPr lang="de-DE" dirty="0" err="1"/>
              <a:t>data</a:t>
            </a:r>
            <a:r>
              <a:rPr lang="de-DE" dirty="0"/>
              <a:t> </a:t>
            </a:r>
            <a:r>
              <a:rPr lang="de-DE" dirty="0" err="1"/>
              <a:t>from</a:t>
            </a:r>
            <a:r>
              <a:rPr lang="de-DE" dirty="0"/>
              <a:t> </a:t>
            </a:r>
            <a:r>
              <a:rPr lang="de-DE" dirty="0" err="1"/>
              <a:t>the</a:t>
            </a:r>
            <a:r>
              <a:rPr lang="de-DE" dirty="0"/>
              <a:t> web </a:t>
            </a:r>
            <a:r>
              <a:rPr lang="de-DE" dirty="0" err="1"/>
              <a:t>portal</a:t>
            </a:r>
            <a:r>
              <a:rPr lang="de-DE" dirty="0"/>
              <a:t> jobstairs.de © </a:t>
            </a:r>
            <a:r>
              <a:rPr lang="de-DE" dirty="0" err="1"/>
              <a:t>milch&amp;zucker</a:t>
            </a:r>
            <a:endParaRPr lang="de-DE" dirty="0"/>
          </a:p>
        </p:txBody>
      </p:sp>
    </p:spTree>
    <p:extLst>
      <p:ext uri="{BB962C8B-B14F-4D97-AF65-F5344CB8AC3E}">
        <p14:creationId xmlns:p14="http://schemas.microsoft.com/office/powerpoint/2010/main" val="170456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descr="Ein Bild, das Vogel, Baum, Blume enthält.&#10;&#10;Mit sehr hoher Zuverlässigkeit generierte Beschreibung">
            <a:extLst>
              <a:ext uri="{FF2B5EF4-FFF2-40B4-BE49-F238E27FC236}">
                <a16:creationId xmlns:a16="http://schemas.microsoft.com/office/drawing/2014/main" id="{5AE4D0A3-1400-47C1-A7C1-6D648A0EA25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65666" y="2101602"/>
            <a:ext cx="4381500" cy="1906472"/>
          </a:xfrm>
        </p:spPr>
      </p:pic>
      <p:sp>
        <p:nvSpPr>
          <p:cNvPr id="5" name="Textfeld 4">
            <a:extLst>
              <a:ext uri="{FF2B5EF4-FFF2-40B4-BE49-F238E27FC236}">
                <a16:creationId xmlns:a16="http://schemas.microsoft.com/office/drawing/2014/main" id="{EAE3C29C-9C09-4FF3-9AE1-D9BE051323A0}"/>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en-US" sz="2400" dirty="0"/>
              <a:t>Convolutional neural networks</a:t>
            </a:r>
            <a:br>
              <a:rPr lang="en-US" sz="2400" dirty="0"/>
            </a:br>
            <a:r>
              <a:rPr lang="en-US" sz="2400" dirty="0"/>
              <a:t> </a:t>
            </a:r>
          </a:p>
        </p:txBody>
      </p:sp>
      <p:sp>
        <p:nvSpPr>
          <p:cNvPr id="4" name="Titel 3">
            <a:extLst>
              <a:ext uri="{FF2B5EF4-FFF2-40B4-BE49-F238E27FC236}">
                <a16:creationId xmlns:a16="http://schemas.microsoft.com/office/drawing/2014/main" id="{EA6171B4-7DC8-4E31-99A9-AF5CE2197E09}"/>
              </a:ext>
            </a:extLst>
          </p:cNvPr>
          <p:cNvSpPr>
            <a:spLocks noGrp="1"/>
          </p:cNvSpPr>
          <p:nvPr>
            <p:ph type="title"/>
          </p:nvPr>
        </p:nvSpPr>
        <p:spPr>
          <a:xfrm>
            <a:off x="838200" y="365126"/>
            <a:ext cx="10515600" cy="788172"/>
          </a:xfrm>
        </p:spPr>
        <p:txBody>
          <a:bodyPr/>
          <a:lstStyle/>
          <a:p>
            <a:endParaRPr lang="de-DE" dirty="0"/>
          </a:p>
        </p:txBody>
      </p:sp>
      <p:pic>
        <p:nvPicPr>
          <p:cNvPr id="8" name="Grafik 3">
            <a:extLst>
              <a:ext uri="{FF2B5EF4-FFF2-40B4-BE49-F238E27FC236}">
                <a16:creationId xmlns:a16="http://schemas.microsoft.com/office/drawing/2014/main" id="{C687F2CA-1A98-4138-BBFE-D177F0063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30" y="2379940"/>
            <a:ext cx="6507280" cy="366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Introduction to Convolutional Neural Networks with Weights &amp; Biases on  Weights &amp; Biases">
            <a:extLst>
              <a:ext uri="{FF2B5EF4-FFF2-40B4-BE49-F238E27FC236}">
                <a16:creationId xmlns:a16="http://schemas.microsoft.com/office/drawing/2014/main" id="{39110656-38F6-4DDC-9520-788E3A169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816" y="4035472"/>
            <a:ext cx="2743200" cy="1666875"/>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59A58A4E-8581-4B39-9C76-A99426D6C87C}"/>
              </a:ext>
            </a:extLst>
          </p:cNvPr>
          <p:cNvSpPr/>
          <p:nvPr/>
        </p:nvSpPr>
        <p:spPr>
          <a:xfrm>
            <a:off x="327830" y="1456610"/>
            <a:ext cx="11536340" cy="1200329"/>
          </a:xfrm>
          <a:prstGeom prst="rect">
            <a:avLst/>
          </a:prstGeom>
        </p:spPr>
        <p:txBody>
          <a:bodyPr wrap="square">
            <a:spAutoFit/>
          </a:bodyPr>
          <a:lstStyle/>
          <a:p>
            <a:r>
              <a:rPr lang="en-US" dirty="0" err="1">
                <a:solidFill>
                  <a:srgbClr val="333333"/>
                </a:solidFill>
                <a:latin typeface="Arial" panose="020B0604020202020204" pitchFamily="34" charset="0"/>
              </a:rPr>
              <a:t>Krizhevsky</a:t>
            </a:r>
            <a:r>
              <a:rPr lang="en-US" dirty="0">
                <a:solidFill>
                  <a:srgbClr val="333333"/>
                </a:solidFill>
                <a:latin typeface="Arial" panose="020B0604020202020204" pitchFamily="34" charset="0"/>
              </a:rPr>
              <a:t> won the ImageNet Large Scale Visual Recognition Challenge (ILSVRC) 2012 competition with the brilliant deep convolutional neural networks. </a:t>
            </a:r>
            <a:r>
              <a:rPr lang="en-US" dirty="0">
                <a:solidFill>
                  <a:srgbClr val="292929"/>
                </a:solidFill>
                <a:latin typeface="charter"/>
              </a:rPr>
              <a:t>This was the first time this architecture was more successful that traditional, hand-crafted feature learning.</a:t>
            </a:r>
            <a:br>
              <a:rPr lang="en-US" dirty="0">
                <a:solidFill>
                  <a:srgbClr val="333333"/>
                </a:solidFill>
                <a:latin typeface="Arial" panose="020B0604020202020204" pitchFamily="34" charset="0"/>
              </a:rPr>
            </a:br>
            <a:r>
              <a:rPr lang="en-US" dirty="0">
                <a:solidFill>
                  <a:srgbClr val="333333"/>
                </a:solidFill>
                <a:latin typeface="Arial" panose="020B0604020202020204" pitchFamily="34" charset="0"/>
              </a:rPr>
              <a:t> </a:t>
            </a:r>
            <a:endParaRPr lang="de-DE" dirty="0"/>
          </a:p>
        </p:txBody>
      </p:sp>
      <p:sp>
        <p:nvSpPr>
          <p:cNvPr id="16" name="Rechteck 15">
            <a:extLst>
              <a:ext uri="{FF2B5EF4-FFF2-40B4-BE49-F238E27FC236}">
                <a16:creationId xmlns:a16="http://schemas.microsoft.com/office/drawing/2014/main" id="{EF7DCBB2-8AC5-447D-8A80-8FF0A5D6CDD4}"/>
              </a:ext>
            </a:extLst>
          </p:cNvPr>
          <p:cNvSpPr/>
          <p:nvPr/>
        </p:nvSpPr>
        <p:spPr>
          <a:xfrm>
            <a:off x="7224154" y="5574814"/>
            <a:ext cx="4457904" cy="923330"/>
          </a:xfrm>
          <a:prstGeom prst="rect">
            <a:avLst/>
          </a:prstGeom>
        </p:spPr>
        <p:txBody>
          <a:bodyPr wrap="square">
            <a:spAutoFit/>
          </a:bodyPr>
          <a:lstStyle/>
          <a:p>
            <a:r>
              <a:rPr lang="de-DE" dirty="0">
                <a:solidFill>
                  <a:srgbClr val="292929"/>
                </a:solidFill>
                <a:latin typeface="charter"/>
              </a:rPr>
              <a:t>Alex </a:t>
            </a:r>
            <a:r>
              <a:rPr lang="de-DE" dirty="0" err="1">
                <a:solidFill>
                  <a:srgbClr val="292929"/>
                </a:solidFill>
                <a:latin typeface="charter"/>
              </a:rPr>
              <a:t>Krizhevsky</a:t>
            </a:r>
            <a:r>
              <a:rPr lang="de-DE" dirty="0">
                <a:solidFill>
                  <a:srgbClr val="292929"/>
                </a:solidFill>
                <a:latin typeface="charter"/>
              </a:rPr>
              <a:t>, Ilya </a:t>
            </a:r>
            <a:r>
              <a:rPr lang="de-DE" dirty="0" err="1">
                <a:solidFill>
                  <a:srgbClr val="292929"/>
                </a:solidFill>
                <a:latin typeface="charter"/>
              </a:rPr>
              <a:t>Sutskever</a:t>
            </a:r>
            <a:r>
              <a:rPr lang="de-DE" dirty="0">
                <a:solidFill>
                  <a:srgbClr val="292929"/>
                </a:solidFill>
                <a:latin typeface="charter"/>
              </a:rPr>
              <a:t>, Geoffrey E. </a:t>
            </a:r>
            <a:r>
              <a:rPr lang="de-DE" dirty="0" err="1">
                <a:solidFill>
                  <a:srgbClr val="292929"/>
                </a:solidFill>
                <a:latin typeface="charter"/>
              </a:rPr>
              <a:t>Hinton</a:t>
            </a:r>
            <a:r>
              <a:rPr lang="de-DE" dirty="0">
                <a:solidFill>
                  <a:srgbClr val="292929"/>
                </a:solidFill>
                <a:latin typeface="charter"/>
              </a:rPr>
              <a:t>. </a:t>
            </a:r>
            <a:r>
              <a:rPr lang="de-DE" dirty="0" err="1">
                <a:solidFill>
                  <a:srgbClr val="292929"/>
                </a:solidFill>
                <a:latin typeface="charter"/>
              </a:rPr>
              <a:t>ImageNet</a:t>
            </a:r>
            <a:r>
              <a:rPr lang="de-DE" dirty="0">
                <a:solidFill>
                  <a:srgbClr val="292929"/>
                </a:solidFill>
                <a:latin typeface="charter"/>
              </a:rPr>
              <a:t> Classification </a:t>
            </a:r>
            <a:r>
              <a:rPr lang="de-DE" dirty="0" err="1">
                <a:solidFill>
                  <a:srgbClr val="292929"/>
                </a:solidFill>
                <a:latin typeface="charter"/>
              </a:rPr>
              <a:t>with</a:t>
            </a:r>
            <a:r>
              <a:rPr lang="de-DE" dirty="0">
                <a:solidFill>
                  <a:srgbClr val="292929"/>
                </a:solidFill>
                <a:latin typeface="charter"/>
              </a:rPr>
              <a:t> Deep </a:t>
            </a:r>
            <a:r>
              <a:rPr lang="de-DE" dirty="0" err="1">
                <a:solidFill>
                  <a:srgbClr val="292929"/>
                </a:solidFill>
                <a:latin typeface="charter"/>
              </a:rPr>
              <a:t>Convolutional</a:t>
            </a:r>
            <a:r>
              <a:rPr lang="de-DE" dirty="0">
                <a:solidFill>
                  <a:srgbClr val="292929"/>
                </a:solidFill>
                <a:latin typeface="charter"/>
              </a:rPr>
              <a:t> </a:t>
            </a:r>
            <a:r>
              <a:rPr lang="de-DE" dirty="0" err="1">
                <a:solidFill>
                  <a:srgbClr val="292929"/>
                </a:solidFill>
                <a:latin typeface="charter"/>
              </a:rPr>
              <a:t>Neural</a:t>
            </a:r>
            <a:r>
              <a:rPr lang="de-DE" dirty="0">
                <a:solidFill>
                  <a:srgbClr val="292929"/>
                </a:solidFill>
                <a:latin typeface="charter"/>
              </a:rPr>
              <a:t> Networks. 2012.</a:t>
            </a:r>
            <a:endParaRPr lang="de-DE" dirty="0"/>
          </a:p>
        </p:txBody>
      </p:sp>
    </p:spTree>
    <p:extLst>
      <p:ext uri="{BB962C8B-B14F-4D97-AF65-F5344CB8AC3E}">
        <p14:creationId xmlns:p14="http://schemas.microsoft.com/office/powerpoint/2010/main" val="358095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AE3C29C-9C09-4FF3-9AE1-D9BE051323A0}"/>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en-US" sz="2400" dirty="0"/>
              <a:t>Very deep convolutional networks suggested</a:t>
            </a:r>
            <a:br>
              <a:rPr lang="en-US" sz="2400" dirty="0"/>
            </a:br>
            <a:r>
              <a:rPr lang="en-US" sz="2400" dirty="0"/>
              <a:t> </a:t>
            </a:r>
          </a:p>
        </p:txBody>
      </p:sp>
      <p:sp>
        <p:nvSpPr>
          <p:cNvPr id="4" name="Titel 3">
            <a:extLst>
              <a:ext uri="{FF2B5EF4-FFF2-40B4-BE49-F238E27FC236}">
                <a16:creationId xmlns:a16="http://schemas.microsoft.com/office/drawing/2014/main" id="{EA6171B4-7DC8-4E31-99A9-AF5CE2197E09}"/>
              </a:ext>
            </a:extLst>
          </p:cNvPr>
          <p:cNvSpPr>
            <a:spLocks noGrp="1"/>
          </p:cNvSpPr>
          <p:nvPr>
            <p:ph type="title"/>
          </p:nvPr>
        </p:nvSpPr>
        <p:spPr>
          <a:xfrm>
            <a:off x="838200" y="365126"/>
            <a:ext cx="10515600" cy="788172"/>
          </a:xfrm>
        </p:spPr>
        <p:txBody>
          <a:bodyPr/>
          <a:lstStyle/>
          <a:p>
            <a:endParaRPr lang="de-DE" dirty="0"/>
          </a:p>
        </p:txBody>
      </p:sp>
      <p:pic>
        <p:nvPicPr>
          <p:cNvPr id="7" name="Picture 2" descr="Image for post">
            <a:extLst>
              <a:ext uri="{FF2B5EF4-FFF2-40B4-BE49-F238E27FC236}">
                <a16:creationId xmlns:a16="http://schemas.microsoft.com/office/drawing/2014/main" id="{FBAC30CE-36F0-421E-A440-9C7514C31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24" y="1506668"/>
            <a:ext cx="5829300" cy="3448050"/>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5">
            <a:extLst>
              <a:ext uri="{FF2B5EF4-FFF2-40B4-BE49-F238E27FC236}">
                <a16:creationId xmlns:a16="http://schemas.microsoft.com/office/drawing/2014/main" id="{C23C94D5-FC4F-4198-912F-2E54AAEB22D6}"/>
              </a:ext>
            </a:extLst>
          </p:cNvPr>
          <p:cNvSpPr>
            <a:spLocks noGrp="1"/>
          </p:cNvSpPr>
          <p:nvPr>
            <p:ph sz="half" idx="1"/>
          </p:nvPr>
        </p:nvSpPr>
        <p:spPr/>
        <p:txBody>
          <a:bodyPr/>
          <a:lstStyle/>
          <a:p>
            <a:endParaRPr lang="de-DE"/>
          </a:p>
        </p:txBody>
      </p:sp>
      <p:sp>
        <p:nvSpPr>
          <p:cNvPr id="10" name="Rechteck 9">
            <a:extLst>
              <a:ext uri="{FF2B5EF4-FFF2-40B4-BE49-F238E27FC236}">
                <a16:creationId xmlns:a16="http://schemas.microsoft.com/office/drawing/2014/main" id="{921AC618-502A-4F89-91FD-AF54E59DC7B5}"/>
              </a:ext>
            </a:extLst>
          </p:cNvPr>
          <p:cNvSpPr/>
          <p:nvPr/>
        </p:nvSpPr>
        <p:spPr>
          <a:xfrm>
            <a:off x="6667500" y="4286565"/>
            <a:ext cx="4764398" cy="923330"/>
          </a:xfrm>
          <a:prstGeom prst="rect">
            <a:avLst/>
          </a:prstGeom>
        </p:spPr>
        <p:txBody>
          <a:bodyPr wrap="square">
            <a:spAutoFit/>
          </a:bodyPr>
          <a:lstStyle/>
          <a:p>
            <a:r>
              <a:rPr lang="de-DE" dirty="0">
                <a:solidFill>
                  <a:srgbClr val="292929"/>
                </a:solidFill>
                <a:latin typeface="charter"/>
              </a:rPr>
              <a:t>Karen </a:t>
            </a:r>
            <a:r>
              <a:rPr lang="de-DE" dirty="0" err="1">
                <a:solidFill>
                  <a:srgbClr val="292929"/>
                </a:solidFill>
                <a:latin typeface="charter"/>
              </a:rPr>
              <a:t>Simonyan</a:t>
            </a:r>
            <a:r>
              <a:rPr lang="de-DE" dirty="0">
                <a:solidFill>
                  <a:srgbClr val="292929"/>
                </a:solidFill>
                <a:latin typeface="charter"/>
              </a:rPr>
              <a:t>, Andrew </a:t>
            </a:r>
            <a:r>
              <a:rPr lang="de-DE" dirty="0" err="1">
                <a:solidFill>
                  <a:srgbClr val="292929"/>
                </a:solidFill>
                <a:latin typeface="charter"/>
              </a:rPr>
              <a:t>Zisserman</a:t>
            </a:r>
            <a:r>
              <a:rPr lang="de-DE" dirty="0">
                <a:solidFill>
                  <a:srgbClr val="292929"/>
                </a:solidFill>
                <a:latin typeface="charter"/>
              </a:rPr>
              <a:t>. Very Deep </a:t>
            </a:r>
            <a:r>
              <a:rPr lang="de-DE" dirty="0" err="1">
                <a:solidFill>
                  <a:srgbClr val="292929"/>
                </a:solidFill>
                <a:latin typeface="charter"/>
              </a:rPr>
              <a:t>Convolutional</a:t>
            </a:r>
            <a:r>
              <a:rPr lang="de-DE" dirty="0">
                <a:solidFill>
                  <a:srgbClr val="292929"/>
                </a:solidFill>
                <a:latin typeface="charter"/>
              </a:rPr>
              <a:t> Networks </a:t>
            </a:r>
            <a:r>
              <a:rPr lang="de-DE" dirty="0" err="1">
                <a:solidFill>
                  <a:srgbClr val="292929"/>
                </a:solidFill>
                <a:latin typeface="charter"/>
              </a:rPr>
              <a:t>for</a:t>
            </a:r>
            <a:r>
              <a:rPr lang="de-DE" dirty="0">
                <a:solidFill>
                  <a:srgbClr val="292929"/>
                </a:solidFill>
                <a:latin typeface="charter"/>
              </a:rPr>
              <a:t> Large-</a:t>
            </a:r>
            <a:r>
              <a:rPr lang="de-DE" dirty="0" err="1">
                <a:solidFill>
                  <a:srgbClr val="292929"/>
                </a:solidFill>
                <a:latin typeface="charter"/>
              </a:rPr>
              <a:t>Scale</a:t>
            </a:r>
            <a:r>
              <a:rPr lang="de-DE" dirty="0">
                <a:solidFill>
                  <a:srgbClr val="292929"/>
                </a:solidFill>
                <a:latin typeface="charter"/>
              </a:rPr>
              <a:t> Image Recognition. 2014.</a:t>
            </a:r>
            <a:endParaRPr lang="de-DE" dirty="0"/>
          </a:p>
        </p:txBody>
      </p:sp>
      <p:sp>
        <p:nvSpPr>
          <p:cNvPr id="11" name="Rechteck 10">
            <a:extLst>
              <a:ext uri="{FF2B5EF4-FFF2-40B4-BE49-F238E27FC236}">
                <a16:creationId xmlns:a16="http://schemas.microsoft.com/office/drawing/2014/main" id="{6BC4D14B-349D-49BC-867D-530DEFE51584}"/>
              </a:ext>
            </a:extLst>
          </p:cNvPr>
          <p:cNvSpPr/>
          <p:nvPr/>
        </p:nvSpPr>
        <p:spPr>
          <a:xfrm>
            <a:off x="375024" y="5465072"/>
            <a:ext cx="11152312" cy="369332"/>
          </a:xfrm>
          <a:prstGeom prst="rect">
            <a:avLst/>
          </a:prstGeom>
        </p:spPr>
        <p:txBody>
          <a:bodyPr wrap="square">
            <a:spAutoFit/>
          </a:bodyPr>
          <a:lstStyle/>
          <a:p>
            <a:r>
              <a:rPr lang="de-DE" dirty="0" err="1">
                <a:solidFill>
                  <a:srgbClr val="292929"/>
                </a:solidFill>
                <a:latin typeface="charter"/>
              </a:rPr>
              <a:t>Better</a:t>
            </a:r>
            <a:r>
              <a:rPr lang="de-DE" dirty="0">
                <a:solidFill>
                  <a:srgbClr val="292929"/>
                </a:solidFill>
                <a:latin typeface="charter"/>
              </a:rPr>
              <a:t> </a:t>
            </a:r>
            <a:r>
              <a:rPr lang="de-DE" dirty="0" err="1">
                <a:solidFill>
                  <a:srgbClr val="292929"/>
                </a:solidFill>
                <a:latin typeface="charter"/>
              </a:rPr>
              <a:t>understanding</a:t>
            </a:r>
            <a:r>
              <a:rPr lang="de-DE" dirty="0">
                <a:solidFill>
                  <a:srgbClr val="292929"/>
                </a:solidFill>
                <a:latin typeface="charter"/>
              </a:rPr>
              <a:t> -&gt; More </a:t>
            </a:r>
            <a:r>
              <a:rPr lang="de-DE" dirty="0" err="1">
                <a:solidFill>
                  <a:srgbClr val="292929"/>
                </a:solidFill>
                <a:latin typeface="charter"/>
              </a:rPr>
              <a:t>layers</a:t>
            </a:r>
            <a:r>
              <a:rPr lang="de-DE" dirty="0">
                <a:solidFill>
                  <a:srgbClr val="292929"/>
                </a:solidFill>
                <a:latin typeface="charter"/>
              </a:rPr>
              <a:t>, </a:t>
            </a:r>
            <a:r>
              <a:rPr lang="de-DE" dirty="0" err="1">
                <a:solidFill>
                  <a:srgbClr val="292929"/>
                </a:solidFill>
                <a:latin typeface="charter"/>
              </a:rPr>
              <a:t>more</a:t>
            </a:r>
            <a:r>
              <a:rPr lang="de-DE" dirty="0">
                <a:solidFill>
                  <a:srgbClr val="292929"/>
                </a:solidFill>
                <a:latin typeface="charter"/>
              </a:rPr>
              <a:t> </a:t>
            </a:r>
            <a:r>
              <a:rPr lang="de-DE" dirty="0" err="1">
                <a:solidFill>
                  <a:srgbClr val="292929"/>
                </a:solidFill>
                <a:latin typeface="charter"/>
              </a:rPr>
              <a:t>dimentions</a:t>
            </a:r>
            <a:r>
              <a:rPr lang="de-DE" dirty="0">
                <a:solidFill>
                  <a:srgbClr val="292929"/>
                </a:solidFill>
                <a:latin typeface="charter"/>
              </a:rPr>
              <a:t>, </a:t>
            </a:r>
            <a:r>
              <a:rPr lang="de-DE" dirty="0" err="1">
                <a:solidFill>
                  <a:srgbClr val="292929"/>
                </a:solidFill>
                <a:latin typeface="charter"/>
              </a:rPr>
              <a:t>more</a:t>
            </a:r>
            <a:r>
              <a:rPr lang="de-DE" dirty="0">
                <a:solidFill>
                  <a:srgbClr val="292929"/>
                </a:solidFill>
                <a:latin typeface="charter"/>
              </a:rPr>
              <a:t> </a:t>
            </a:r>
            <a:r>
              <a:rPr lang="de-DE" dirty="0" err="1">
                <a:solidFill>
                  <a:srgbClr val="292929"/>
                </a:solidFill>
                <a:latin typeface="charter"/>
              </a:rPr>
              <a:t>filters</a:t>
            </a:r>
            <a:r>
              <a:rPr lang="de-DE" dirty="0">
                <a:solidFill>
                  <a:srgbClr val="292929"/>
                </a:solidFill>
                <a:latin typeface="charter"/>
              </a:rPr>
              <a:t>? </a:t>
            </a:r>
            <a:endParaRPr lang="de-DE" dirty="0"/>
          </a:p>
        </p:txBody>
      </p:sp>
      <p:sp>
        <p:nvSpPr>
          <p:cNvPr id="12" name="Rechteck 11">
            <a:extLst>
              <a:ext uri="{FF2B5EF4-FFF2-40B4-BE49-F238E27FC236}">
                <a16:creationId xmlns:a16="http://schemas.microsoft.com/office/drawing/2014/main" id="{DCD66074-2056-4378-AD74-93B843D5943C}"/>
              </a:ext>
            </a:extLst>
          </p:cNvPr>
          <p:cNvSpPr/>
          <p:nvPr/>
        </p:nvSpPr>
        <p:spPr>
          <a:xfrm>
            <a:off x="6464180" y="1576589"/>
            <a:ext cx="5395863" cy="2585323"/>
          </a:xfrm>
          <a:prstGeom prst="rect">
            <a:avLst/>
          </a:prstGeom>
        </p:spPr>
        <p:txBody>
          <a:bodyPr wrap="square">
            <a:spAutoFit/>
          </a:bodyPr>
          <a:lstStyle/>
          <a:p>
            <a:r>
              <a:rPr lang="en-US" dirty="0">
                <a:solidFill>
                  <a:srgbClr val="333333"/>
                </a:solidFill>
                <a:latin typeface="Arial" panose="020B0604020202020204" pitchFamily="34" charset="0"/>
              </a:rPr>
              <a:t>“Previous very deep convolutional neural networks were trained on the giant ImageNet datasets. Small datasets like CIFAR-10 has rarely taken advantage of the power of depth since deep models are easy to overfit. By adding stronger </a:t>
            </a:r>
            <a:r>
              <a:rPr lang="en-US" dirty="0" err="1">
                <a:solidFill>
                  <a:srgbClr val="333333"/>
                </a:solidFill>
                <a:latin typeface="Arial" panose="020B0604020202020204" pitchFamily="34" charset="0"/>
              </a:rPr>
              <a:t>regularizer</a:t>
            </a:r>
            <a:r>
              <a:rPr lang="en-US" dirty="0">
                <a:solidFill>
                  <a:srgbClr val="333333"/>
                </a:solidFill>
                <a:latin typeface="Arial" panose="020B0604020202020204" pitchFamily="34" charset="0"/>
              </a:rPr>
              <a:t> and using Batch Normalization, very deep CNN can be used to fit small datasets with simple and proper modifications and don't need to re-design specific small networks. </a:t>
            </a:r>
            <a:endParaRPr lang="de-DE" dirty="0"/>
          </a:p>
        </p:txBody>
      </p:sp>
    </p:spTree>
    <p:extLst>
      <p:ext uri="{BB962C8B-B14F-4D97-AF65-F5344CB8AC3E}">
        <p14:creationId xmlns:p14="http://schemas.microsoft.com/office/powerpoint/2010/main" val="250738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FEF490F-7692-4D98-BAD1-A7EA20535A8D}"/>
              </a:ext>
            </a:extLst>
          </p:cNvPr>
          <p:cNvSpPr>
            <a:spLocks noGrp="1"/>
          </p:cNvSpPr>
          <p:nvPr>
            <p:ph type="dt" sz="half" idx="10"/>
          </p:nvPr>
        </p:nvSpPr>
        <p:spPr/>
        <p:txBody>
          <a:bodyPr/>
          <a:lstStyle/>
          <a:p>
            <a:fld id="{6BBA5B4F-94E3-44FC-9C76-7D40D9AC8E00}" type="datetime1">
              <a:rPr lang="de-DE" smtClean="0"/>
              <a:t>20.10.2020</a:t>
            </a:fld>
            <a:endParaRPr lang="de-DE"/>
          </a:p>
        </p:txBody>
      </p:sp>
      <p:sp>
        <p:nvSpPr>
          <p:cNvPr id="3" name="Fußzeilenplatzhalter 2">
            <a:extLst>
              <a:ext uri="{FF2B5EF4-FFF2-40B4-BE49-F238E27FC236}">
                <a16:creationId xmlns:a16="http://schemas.microsoft.com/office/drawing/2014/main" id="{B03C32B8-06E2-485D-BA3F-6A405BE4DB1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0F33F75-404C-4136-80F9-32C62979F62B}"/>
              </a:ext>
            </a:extLst>
          </p:cNvPr>
          <p:cNvSpPr>
            <a:spLocks noGrp="1"/>
          </p:cNvSpPr>
          <p:nvPr>
            <p:ph type="sldNum" sz="quarter" idx="12"/>
          </p:nvPr>
        </p:nvSpPr>
        <p:spPr/>
        <p:txBody>
          <a:bodyPr/>
          <a:lstStyle/>
          <a:p>
            <a:fld id="{F65C073D-1365-4316-8F74-35F35234CEA1}" type="slidenum">
              <a:rPr lang="de-DE" smtClean="0"/>
              <a:t>9</a:t>
            </a:fld>
            <a:endParaRPr lang="de-DE"/>
          </a:p>
        </p:txBody>
      </p:sp>
      <p:pic>
        <p:nvPicPr>
          <p:cNvPr id="5124" name="Picture 4" descr="Image for post">
            <a:extLst>
              <a:ext uri="{FF2B5EF4-FFF2-40B4-BE49-F238E27FC236}">
                <a16:creationId xmlns:a16="http://schemas.microsoft.com/office/drawing/2014/main" id="{941CD34F-0FFB-4058-9FAC-23529FA3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04" y="1385906"/>
            <a:ext cx="5035771" cy="284702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0EAA98F6-B020-4939-A07B-325B5A8A0E27}"/>
              </a:ext>
            </a:extLst>
          </p:cNvPr>
          <p:cNvSpPr/>
          <p:nvPr/>
        </p:nvSpPr>
        <p:spPr>
          <a:xfrm>
            <a:off x="431753" y="4705201"/>
            <a:ext cx="6096000" cy="1477328"/>
          </a:xfrm>
          <a:prstGeom prst="rect">
            <a:avLst/>
          </a:prstGeom>
        </p:spPr>
        <p:txBody>
          <a:bodyPr>
            <a:spAutoFit/>
          </a:bodyPr>
          <a:lstStyle/>
          <a:p>
            <a:r>
              <a:rPr lang="de-DE" dirty="0">
                <a:solidFill>
                  <a:srgbClr val="292929"/>
                </a:solidFill>
                <a:latin typeface="charter"/>
              </a:rPr>
              <a:t>Solution: </a:t>
            </a:r>
            <a:r>
              <a:rPr lang="de-DE" dirty="0" err="1">
                <a:solidFill>
                  <a:srgbClr val="292929"/>
                </a:solidFill>
                <a:latin typeface="charter"/>
              </a:rPr>
              <a:t>ResNet</a:t>
            </a:r>
            <a:endParaRPr lang="de-DE" dirty="0">
              <a:solidFill>
                <a:srgbClr val="292929"/>
              </a:solidFill>
              <a:latin typeface="charter"/>
            </a:endParaRPr>
          </a:p>
          <a:p>
            <a:endParaRPr lang="de-DE" dirty="0">
              <a:solidFill>
                <a:srgbClr val="292929"/>
              </a:solidFill>
              <a:latin typeface="charter"/>
            </a:endParaRPr>
          </a:p>
          <a:p>
            <a:r>
              <a:rPr lang="de-DE" dirty="0" err="1">
                <a:solidFill>
                  <a:srgbClr val="292929"/>
                </a:solidFill>
                <a:latin typeface="charter"/>
              </a:rPr>
              <a:t>Kaiming</a:t>
            </a:r>
            <a:r>
              <a:rPr lang="de-DE" dirty="0">
                <a:solidFill>
                  <a:srgbClr val="292929"/>
                </a:solidFill>
                <a:latin typeface="charter"/>
              </a:rPr>
              <a:t> He, </a:t>
            </a:r>
            <a:r>
              <a:rPr lang="de-DE" dirty="0" err="1">
                <a:solidFill>
                  <a:srgbClr val="292929"/>
                </a:solidFill>
                <a:latin typeface="charter"/>
              </a:rPr>
              <a:t>Xiangyu</a:t>
            </a:r>
            <a:r>
              <a:rPr lang="de-DE" dirty="0">
                <a:solidFill>
                  <a:srgbClr val="292929"/>
                </a:solidFill>
                <a:latin typeface="charter"/>
              </a:rPr>
              <a:t> Zhang, </a:t>
            </a:r>
            <a:r>
              <a:rPr lang="de-DE" dirty="0" err="1">
                <a:solidFill>
                  <a:srgbClr val="292929"/>
                </a:solidFill>
                <a:latin typeface="charter"/>
              </a:rPr>
              <a:t>Shaoqing</a:t>
            </a:r>
            <a:r>
              <a:rPr lang="de-DE" dirty="0">
                <a:solidFill>
                  <a:srgbClr val="292929"/>
                </a:solidFill>
                <a:latin typeface="charter"/>
              </a:rPr>
              <a:t> Ren, </a:t>
            </a:r>
            <a:br>
              <a:rPr lang="de-DE" dirty="0">
                <a:solidFill>
                  <a:srgbClr val="292929"/>
                </a:solidFill>
                <a:latin typeface="charter"/>
              </a:rPr>
            </a:br>
            <a:r>
              <a:rPr lang="de-DE" dirty="0">
                <a:solidFill>
                  <a:srgbClr val="292929"/>
                </a:solidFill>
                <a:latin typeface="charter"/>
              </a:rPr>
              <a:t>Jian Sun. Deep Residual Learning </a:t>
            </a:r>
            <a:r>
              <a:rPr lang="de-DE" dirty="0" err="1">
                <a:solidFill>
                  <a:srgbClr val="292929"/>
                </a:solidFill>
                <a:latin typeface="charter"/>
              </a:rPr>
              <a:t>for</a:t>
            </a:r>
            <a:r>
              <a:rPr lang="de-DE" dirty="0">
                <a:solidFill>
                  <a:srgbClr val="292929"/>
                </a:solidFill>
                <a:latin typeface="charter"/>
              </a:rPr>
              <a:t> Image </a:t>
            </a:r>
            <a:br>
              <a:rPr lang="de-DE" dirty="0">
                <a:solidFill>
                  <a:srgbClr val="292929"/>
                </a:solidFill>
                <a:latin typeface="charter"/>
              </a:rPr>
            </a:br>
            <a:r>
              <a:rPr lang="de-DE" dirty="0">
                <a:solidFill>
                  <a:srgbClr val="292929"/>
                </a:solidFill>
                <a:latin typeface="charter"/>
              </a:rPr>
              <a:t>Recognition. 2015.</a:t>
            </a:r>
            <a:endParaRPr lang="de-DE" dirty="0"/>
          </a:p>
        </p:txBody>
      </p:sp>
      <p:sp>
        <p:nvSpPr>
          <p:cNvPr id="12" name="Textfeld 11">
            <a:extLst>
              <a:ext uri="{FF2B5EF4-FFF2-40B4-BE49-F238E27FC236}">
                <a16:creationId xmlns:a16="http://schemas.microsoft.com/office/drawing/2014/main" id="{46953204-78D0-4EFE-8833-2C513787C5DD}"/>
              </a:ext>
            </a:extLst>
          </p:cNvPr>
          <p:cNvSpPr txBox="1"/>
          <p:nvPr/>
        </p:nvSpPr>
        <p:spPr>
          <a:xfrm>
            <a:off x="0" y="11756"/>
            <a:ext cx="12192000" cy="1200329"/>
          </a:xfrm>
          <a:prstGeom prst="rect">
            <a:avLst/>
          </a:prstGeom>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 </a:t>
            </a:r>
            <a:br>
              <a:rPr lang="en-US" sz="2400" dirty="0"/>
            </a:br>
            <a:r>
              <a:rPr lang="en-US" sz="2400" dirty="0"/>
              <a:t>Vanishing gradients preventing the benefit of the depth</a:t>
            </a:r>
            <a:br>
              <a:rPr lang="en-US" sz="2400" dirty="0"/>
            </a:br>
            <a:r>
              <a:rPr lang="en-US" sz="2400" dirty="0"/>
              <a:t> </a:t>
            </a:r>
          </a:p>
        </p:txBody>
      </p:sp>
      <p:sp>
        <p:nvSpPr>
          <p:cNvPr id="13" name="Rechteck 12">
            <a:extLst>
              <a:ext uri="{FF2B5EF4-FFF2-40B4-BE49-F238E27FC236}">
                <a16:creationId xmlns:a16="http://schemas.microsoft.com/office/drawing/2014/main" id="{FADD4FAE-E450-4EF5-8E1D-435334D00995}"/>
              </a:ext>
            </a:extLst>
          </p:cNvPr>
          <p:cNvSpPr/>
          <p:nvPr/>
        </p:nvSpPr>
        <p:spPr>
          <a:xfrm>
            <a:off x="6044967" y="1626722"/>
            <a:ext cx="5130847" cy="2031325"/>
          </a:xfrm>
          <a:prstGeom prst="rect">
            <a:avLst/>
          </a:prstGeom>
        </p:spPr>
        <p:txBody>
          <a:bodyPr wrap="square">
            <a:spAutoFit/>
          </a:bodyPr>
          <a:lstStyle/>
          <a:p>
            <a:r>
              <a:rPr lang="en-US" dirty="0">
                <a:solidFill>
                  <a:srgbClr val="292929"/>
                </a:solidFill>
                <a:latin typeface="charter"/>
              </a:rPr>
              <a:t>This Deeper networks do not lead to better accuracy on the test data sent, because when the network is too deep, the gradients from where the loss function is calculated easily shrink to zero after several applications of the chain rule. This result on the weights never updating its values and therefore, no learning is being performed.</a:t>
            </a:r>
            <a:endParaRPr lang="de-DE" dirty="0"/>
          </a:p>
        </p:txBody>
      </p:sp>
      <p:pic>
        <p:nvPicPr>
          <p:cNvPr id="14" name="Picture 2" descr="Image for post">
            <a:extLst>
              <a:ext uri="{FF2B5EF4-FFF2-40B4-BE49-F238E27FC236}">
                <a16:creationId xmlns:a16="http://schemas.microsoft.com/office/drawing/2014/main" id="{6E9F773A-4224-4FAD-8F2B-38B4D4869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127" y="3985774"/>
            <a:ext cx="6752526" cy="219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5416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ankfurt_Style_Vorlage.potx" id="{44619421-1E50-475B-9761-68E6805892EA}" vid="{4A1F1F7B-4FE0-415B-9B8C-BFE527223E69}"/>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ankfurt_Style_Vorlage.potx" id="{44619421-1E50-475B-9761-68E6805892EA}" vid="{4A1F1F7B-4FE0-415B-9B8C-BFE527223E6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ankfurt_Style_Vorlage.potx" id="{44619421-1E50-475B-9761-68E6805892EA}" vid="{4A1F1F7B-4FE0-415B-9B8C-BFE527223E69}"/>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1738</Words>
  <Application>Microsoft Office PowerPoint</Application>
  <PresentationFormat>Breitbild</PresentationFormat>
  <Paragraphs>368</Paragraphs>
  <Slides>33</Slides>
  <Notes>7</Notes>
  <HiddenSlides>0</HiddenSlides>
  <MMClips>0</MMClips>
  <ScaleCrop>false</ScaleCrop>
  <HeadingPairs>
    <vt:vector size="6" baseType="variant">
      <vt:variant>
        <vt:lpstr>Verwendete Schriftarten</vt:lpstr>
      </vt:variant>
      <vt:variant>
        <vt:i4>11</vt:i4>
      </vt:variant>
      <vt:variant>
        <vt:lpstr>Design</vt:lpstr>
      </vt:variant>
      <vt:variant>
        <vt:i4>3</vt:i4>
      </vt:variant>
      <vt:variant>
        <vt:lpstr>Folientitel</vt:lpstr>
      </vt:variant>
      <vt:variant>
        <vt:i4>33</vt:i4>
      </vt:variant>
    </vt:vector>
  </HeadingPairs>
  <TitlesOfParts>
    <vt:vector size="47" baseType="lpstr">
      <vt:lpstr>Arial</vt:lpstr>
      <vt:lpstr>Calibri</vt:lpstr>
      <vt:lpstr>Calibri Light</vt:lpstr>
      <vt:lpstr>charter</vt:lpstr>
      <vt:lpstr>Garamond</vt:lpstr>
      <vt:lpstr>Open Sans</vt:lpstr>
      <vt:lpstr>Open Sans Condensed Light</vt:lpstr>
      <vt:lpstr>Open Sans Light</vt:lpstr>
      <vt:lpstr>Source Sans Pro</vt:lpstr>
      <vt:lpstr>Verdana</vt:lpstr>
      <vt:lpstr>Wingdings</vt:lpstr>
      <vt:lpstr>Office</vt:lpstr>
      <vt:lpstr>2_Office</vt:lpstr>
      <vt:lpstr>1_Office</vt:lpstr>
      <vt:lpstr>PowerPoint-Präsentation</vt:lpstr>
      <vt:lpstr>PowerPoint-Präsentation</vt:lpstr>
      <vt:lpstr>PowerPoint-Präsentation</vt:lpstr>
      <vt:lpstr>PowerPoint-Präsentation</vt:lpstr>
      <vt:lpstr>XGBoost model </vt:lpstr>
      <vt:lpstr>PowerPoint-Präsentation</vt:lpstr>
      <vt:lpstr>PowerPoint-Präsentation</vt:lpstr>
      <vt:lpstr>PowerPoint-Präsentation</vt:lpstr>
      <vt:lpstr>PowerPoint-Präsentation</vt:lpstr>
      <vt:lpstr>PowerPoint-Präsentation</vt:lpstr>
      <vt:lpstr>PowerPoint-Präsentation</vt:lpstr>
      <vt:lpstr>Example:  Prediction OF cLICK RATES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Olena Linnyk</dc:creator>
  <cp:lastModifiedBy>Olena Linnyk</cp:lastModifiedBy>
  <cp:revision>19</cp:revision>
  <cp:lastPrinted>2020-10-20T20:51:00Z</cp:lastPrinted>
  <dcterms:created xsi:type="dcterms:W3CDTF">2020-10-20T19:06:39Z</dcterms:created>
  <dcterms:modified xsi:type="dcterms:W3CDTF">2020-10-20T20:55:10Z</dcterms:modified>
</cp:coreProperties>
</file>