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95" r:id="rId2"/>
    <p:sldId id="323" r:id="rId3"/>
    <p:sldId id="324" r:id="rId4"/>
    <p:sldId id="315" r:id="rId5"/>
    <p:sldId id="325" r:id="rId6"/>
    <p:sldId id="326" r:id="rId7"/>
    <p:sldId id="316" r:id="rId8"/>
    <p:sldId id="317" r:id="rId9"/>
    <p:sldId id="318" r:id="rId10"/>
    <p:sldId id="319" r:id="rId11"/>
    <p:sldId id="320" r:id="rId12"/>
    <p:sldId id="321" r:id="rId13"/>
    <p:sldId id="322" r:id="rId14"/>
    <p:sldId id="305" r:id="rId15"/>
    <p:sldId id="306" r:id="rId16"/>
    <p:sldId id="292" r:id="rId17"/>
    <p:sldId id="286" r:id="rId18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4B4B"/>
    <a:srgbClr val="6969E8"/>
    <a:srgbClr val="EC8F33"/>
    <a:srgbClr val="404040"/>
    <a:srgbClr val="F1F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51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1488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6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5E7204-7B83-411A-A305-44F6A480BFBF}" type="datetimeFigureOut">
              <a:rPr lang="hu-HU" smtClean="0"/>
              <a:t>2021. 11. 09.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FF9B7E-1BA1-44B8-9E38-F83C2EA1645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42231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E2C49-350A-4C80-B733-2B9C3C4E01EF}" type="datetimeFigureOut">
              <a:rPr lang="hu-HU" smtClean="0"/>
              <a:t>2021. 11. 09.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D271-1B92-4FD5-9E91-73E453645C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61255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E2C49-350A-4C80-B733-2B9C3C4E01EF}" type="datetimeFigureOut">
              <a:rPr lang="hu-HU" smtClean="0"/>
              <a:t>2021. 11. 09.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D271-1B92-4FD5-9E91-73E453645C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77602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E2C49-350A-4C80-B733-2B9C3C4E01EF}" type="datetimeFigureOut">
              <a:rPr lang="hu-HU" smtClean="0"/>
              <a:t>2021. 11. 09.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D271-1B92-4FD5-9E91-73E453645C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32024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E2C49-350A-4C80-B733-2B9C3C4E01EF}" type="datetimeFigureOut">
              <a:rPr lang="hu-HU" smtClean="0"/>
              <a:t>2021. 11. 09.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D271-1B92-4FD5-9E91-73E453645C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20755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E2C49-350A-4C80-B733-2B9C3C4E01EF}" type="datetimeFigureOut">
              <a:rPr lang="hu-HU" smtClean="0"/>
              <a:t>2021. 11. 09.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D271-1B92-4FD5-9E91-73E453645C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6825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E2C49-350A-4C80-B733-2B9C3C4E01EF}" type="datetimeFigureOut">
              <a:rPr lang="hu-HU" smtClean="0"/>
              <a:t>2021. 11. 09.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D271-1B92-4FD5-9E91-73E453645C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10838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E2C49-350A-4C80-B733-2B9C3C4E01EF}" type="datetimeFigureOut">
              <a:rPr lang="hu-HU" smtClean="0"/>
              <a:t>2021. 11. 09.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D271-1B92-4FD5-9E91-73E453645C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5493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E2C49-350A-4C80-B733-2B9C3C4E01EF}" type="datetimeFigureOut">
              <a:rPr lang="hu-HU" smtClean="0"/>
              <a:t>2021. 11. 09.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D271-1B92-4FD5-9E91-73E453645C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13936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E2C49-350A-4C80-B733-2B9C3C4E01EF}" type="datetimeFigureOut">
              <a:rPr lang="hu-HU" smtClean="0"/>
              <a:t>2021. 11. 09.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D271-1B92-4FD5-9E91-73E453645C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42137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E2C49-350A-4C80-B733-2B9C3C4E01EF}" type="datetimeFigureOut">
              <a:rPr lang="hu-HU" smtClean="0"/>
              <a:t>2021. 11. 09.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D271-1B92-4FD5-9E91-73E453645C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28479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E2C49-350A-4C80-B733-2B9C3C4E01EF}" type="datetimeFigureOut">
              <a:rPr lang="hu-HU" smtClean="0"/>
              <a:t>2021. 11. 09.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D271-1B92-4FD5-9E91-73E453645C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11628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E2C49-350A-4C80-B733-2B9C3C4E01EF}" type="datetimeFigureOut">
              <a:rPr lang="hu-HU" smtClean="0"/>
              <a:t>2021. 11. 09.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BD271-1B92-4FD5-9E91-73E453645C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85981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468313" y="2827640"/>
            <a:ext cx="8166100" cy="3046413"/>
          </a:xfrm>
          <a:prstGeom prst="rect">
            <a:avLst/>
          </a:prstGeom>
          <a:solidFill>
            <a:srgbClr val="F1F1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Tamás</a:t>
            </a:r>
            <a:r>
              <a:rPr lang="en-US" altLang="en-US" sz="20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Hegedűs</a:t>
            </a:r>
            <a:r>
              <a:rPr lang="en-US" altLang="en-US" sz="20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 b="1" dirty="0" smtClean="0">
              <a:solidFill>
                <a:srgbClr val="404040"/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 b="1" dirty="0">
              <a:solidFill>
                <a:srgbClr val="404040"/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tamas.hegedus@hegelab.org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 b="1" dirty="0">
              <a:solidFill>
                <a:srgbClr val="404040"/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Dept. of Biophysics and Radiation </a:t>
            </a:r>
            <a:r>
              <a:rPr lang="en-US" altLang="en-US" sz="1600" b="1" dirty="0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Biology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 err="1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Semmelweis</a:t>
            </a:r>
            <a:r>
              <a:rPr lang="en-US" altLang="en-US" sz="1600" b="1" dirty="0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University</a:t>
            </a:r>
            <a:endParaRPr lang="en-US" altLang="en-US" sz="1600" b="1" dirty="0">
              <a:solidFill>
                <a:srgbClr val="404040"/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Picture 8" descr="SEcim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325" y="5210175"/>
            <a:ext cx="1547813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6" descr="hegelab_head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588" y="5507038"/>
            <a:ext cx="1619250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468313" y="740187"/>
            <a:ext cx="8166100" cy="2220730"/>
          </a:xfrm>
          <a:prstGeom prst="rect">
            <a:avLst/>
          </a:prstGeom>
          <a:solidFill>
            <a:srgbClr val="F1F1F1"/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AlphaFold2 transmembrane protein </a:t>
            </a:r>
            <a:r>
              <a:rPr lang="hu-HU" altLang="en-US" b="1" dirty="0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/>
            </a:r>
            <a:br>
              <a:rPr lang="hu-HU" altLang="en-US" b="1" dirty="0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altLang="en-US" b="1" dirty="0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structure </a:t>
            </a:r>
            <a:r>
              <a:rPr lang="en-US" altLang="en-US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prediction </a:t>
            </a:r>
            <a:r>
              <a:rPr lang="en-US" altLang="en-US" b="1" dirty="0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shines</a:t>
            </a:r>
            <a:endParaRPr lang="hu-HU" altLang="en-US" b="1" dirty="0">
              <a:solidFill>
                <a:srgbClr val="404040"/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62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4898" y="2313630"/>
            <a:ext cx="6535703" cy="435713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193" y="2409424"/>
            <a:ext cx="5934812" cy="3956541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1176076" y="1451846"/>
            <a:ext cx="2507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404040"/>
                </a:solidFill>
                <a:latin typeface="Palatino Linotype" panose="02040502050505030304" pitchFamily="18" charset="0"/>
                <a:ea typeface="DejaVu Sans"/>
                <a:cs typeface="FreeSans"/>
              </a:rPr>
              <a:t>MprF</a:t>
            </a:r>
            <a:r>
              <a:rPr lang="en-US" dirty="0">
                <a:solidFill>
                  <a:srgbClr val="404040"/>
                </a:solidFill>
                <a:latin typeface="Palatino Linotype" panose="02040502050505030304" pitchFamily="18" charset="0"/>
                <a:ea typeface="DejaVu Sans"/>
                <a:cs typeface="FreeSans"/>
              </a:rPr>
              <a:t> (PDBID: 7DUW)</a:t>
            </a:r>
            <a:endParaRPr lang="hu-HU" dirty="0">
              <a:solidFill>
                <a:srgbClr val="40404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6321257" y="1451846"/>
            <a:ext cx="607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solidFill>
                  <a:srgbClr val="404040"/>
                </a:solidFill>
                <a:latin typeface="Palatino Linotype" panose="02040502050505030304" pitchFamily="18" charset="0"/>
                <a:ea typeface="DejaVu Sans"/>
                <a:cs typeface="FreeSans"/>
              </a:rPr>
              <a:t>AF2</a:t>
            </a:r>
            <a:endParaRPr lang="hu-HU" dirty="0">
              <a:solidFill>
                <a:srgbClr val="40404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863600"/>
          </a:xfrm>
          <a:prstGeom prst="rect">
            <a:avLst/>
          </a:prstGeom>
          <a:solidFill>
            <a:srgbClr val="F1F1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Prediction of new TM folds</a:t>
            </a:r>
          </a:p>
        </p:txBody>
      </p:sp>
    </p:spTree>
    <p:extLst>
      <p:ext uri="{BB962C8B-B14F-4D97-AF65-F5344CB8AC3E}">
        <p14:creationId xmlns:p14="http://schemas.microsoft.com/office/powerpoint/2010/main" val="342959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1530350"/>
            <a:ext cx="3884612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13" y="1816100"/>
            <a:ext cx="3598862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Rectangle 2"/>
          <p:cNvSpPr>
            <a:spLocks noChangeArrowheads="1"/>
          </p:cNvSpPr>
          <p:nvPr/>
        </p:nvSpPr>
        <p:spPr bwMode="auto">
          <a:xfrm>
            <a:off x="0" y="0"/>
            <a:ext cx="9144000" cy="863600"/>
          </a:xfrm>
          <a:prstGeom prst="rect">
            <a:avLst/>
          </a:prstGeom>
          <a:solidFill>
            <a:srgbClr val="F1F1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Prediction of new TM folds</a:t>
            </a:r>
          </a:p>
        </p:txBody>
      </p:sp>
    </p:spTree>
    <p:extLst>
      <p:ext uri="{BB962C8B-B14F-4D97-AF65-F5344CB8AC3E}">
        <p14:creationId xmlns:p14="http://schemas.microsoft.com/office/powerpoint/2010/main" val="42574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863600"/>
          </a:xfrm>
          <a:prstGeom prst="rect">
            <a:avLst/>
          </a:prstGeom>
          <a:solidFill>
            <a:srgbClr val="F1F1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Describing the transport process</a:t>
            </a:r>
            <a:endParaRPr lang="hu-HU" altLang="en-US" sz="2800" b="1">
              <a:solidFill>
                <a:srgbClr val="404040"/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Equilibrium MD and Metadynamics; substrate: uric acid</a:t>
            </a:r>
          </a:p>
        </p:txBody>
      </p:sp>
      <p:pic>
        <p:nvPicPr>
          <p:cNvPr id="7577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1954213"/>
            <a:ext cx="4121150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363" y="863600"/>
            <a:ext cx="4752975" cy="584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Szövegdoboz 2"/>
          <p:cNvSpPr txBox="1">
            <a:spLocks noChangeArrowheads="1"/>
          </p:cNvSpPr>
          <p:nvPr/>
        </p:nvSpPr>
        <p:spPr bwMode="auto">
          <a:xfrm>
            <a:off x="6748463" y="863600"/>
            <a:ext cx="2574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>
                <a:solidFill>
                  <a:srgbClr val="404040"/>
                </a:solidFill>
                <a:latin typeface="Palatino Linotype" panose="02040502050505030304" pitchFamily="18" charset="0"/>
              </a:rPr>
              <a:t>Nagy </a:t>
            </a:r>
            <a:r>
              <a:rPr lang="hu-HU" altLang="hu-HU" i="1">
                <a:solidFill>
                  <a:srgbClr val="404040"/>
                </a:solidFill>
                <a:latin typeface="Palatino Linotype" panose="02040502050505030304" pitchFamily="18" charset="0"/>
              </a:rPr>
              <a:t>et al. </a:t>
            </a:r>
            <a:r>
              <a:rPr lang="hu-HU" altLang="hu-HU">
                <a:solidFill>
                  <a:srgbClr val="404040"/>
                </a:solidFill>
                <a:latin typeface="Palatino Linotype" panose="02040502050505030304" pitchFamily="18" charset="0"/>
              </a:rPr>
              <a:t>CMLS 2021</a:t>
            </a:r>
          </a:p>
        </p:txBody>
      </p:sp>
    </p:spTree>
    <p:extLst>
      <p:ext uri="{BB962C8B-B14F-4D97-AF65-F5344CB8AC3E}">
        <p14:creationId xmlns:p14="http://schemas.microsoft.com/office/powerpoint/2010/main" val="345437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9144000" cy="863600"/>
          </a:xfrm>
          <a:prstGeom prst="rect">
            <a:avLst/>
          </a:prstGeom>
          <a:solidFill>
            <a:srgbClr val="F1F1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2800" b="1" dirty="0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AF2 </a:t>
            </a:r>
            <a:r>
              <a:rPr lang="en-US" altLang="en-US" sz="2800" b="1" dirty="0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AtABCG36</a:t>
            </a:r>
            <a:r>
              <a:rPr lang="hu-HU" altLang="en-US" sz="2800" b="1" dirty="0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is </a:t>
            </a:r>
            <a:r>
              <a:rPr lang="hu-HU" altLang="en-US" sz="2800" b="1" dirty="0" err="1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stable</a:t>
            </a:r>
            <a:r>
              <a:rPr lang="hu-HU" altLang="en-US" sz="2800" b="1" dirty="0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in MD </a:t>
            </a:r>
            <a:r>
              <a:rPr lang="hu-HU" altLang="en-US" sz="2800" b="1" dirty="0" err="1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simulations</a:t>
            </a:r>
            <a:endParaRPr lang="en-US" altLang="en-US" sz="2800" b="1" dirty="0">
              <a:solidFill>
                <a:srgbClr val="404040"/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28675" name="Csoportba foglalás 2"/>
          <p:cNvGrpSpPr>
            <a:grpSpLocks/>
          </p:cNvGrpSpPr>
          <p:nvPr/>
        </p:nvGrpSpPr>
        <p:grpSpPr bwMode="auto">
          <a:xfrm>
            <a:off x="-488950" y="979488"/>
            <a:ext cx="4475163" cy="4475162"/>
            <a:chOff x="-667717" y="-25535"/>
            <a:chExt cx="4474479" cy="4474479"/>
          </a:xfrm>
        </p:grpSpPr>
        <p:pic>
          <p:nvPicPr>
            <p:cNvPr id="28680" name="Kép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67717" y="-25535"/>
              <a:ext cx="4474479" cy="4474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" name="Egyenes összekötő 4"/>
            <p:cNvCxnSpPr/>
            <p:nvPr/>
          </p:nvCxnSpPr>
          <p:spPr>
            <a:xfrm flipV="1">
              <a:off x="381461" y="820473"/>
              <a:ext cx="2376124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Egyenes összekötő 5"/>
            <p:cNvCxnSpPr/>
            <p:nvPr/>
          </p:nvCxnSpPr>
          <p:spPr>
            <a:xfrm flipV="1">
              <a:off x="402094" y="1783939"/>
              <a:ext cx="2376125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Kép 6" descr="A képen sötét, hydraállatok látható&#10;&#10;Automatikusan generált leírá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9" r="25787" b="11565"/>
          <a:stretch>
            <a:fillRect/>
          </a:stretch>
        </p:blipFill>
        <p:spPr bwMode="auto">
          <a:xfrm>
            <a:off x="3770313" y="3933825"/>
            <a:ext cx="1793875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138" y="619125"/>
            <a:ext cx="3440112" cy="344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Kép 8" descr="A képen megnyitó látható&#10;&#10;Automatikusan generált leírá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9" r="25423" b="14348"/>
          <a:stretch>
            <a:fillRect/>
          </a:stretch>
        </p:blipFill>
        <p:spPr bwMode="auto">
          <a:xfrm>
            <a:off x="6632575" y="3902075"/>
            <a:ext cx="1793875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474" y="1057217"/>
            <a:ext cx="3050573" cy="305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75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863600"/>
          </a:xfrm>
          <a:prstGeom prst="rect">
            <a:avLst/>
          </a:prstGeom>
          <a:solidFill>
            <a:srgbClr val="F1F1F1"/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b="1" dirty="0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1840177" y="1779473"/>
            <a:ext cx="5759910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404040"/>
                </a:solidFill>
                <a:latin typeface="Palatino Linotype" panose="02040502050505030304" pitchFamily="18" charset="0"/>
              </a:rPr>
              <a:t>AF2 performance is great in the case of TM proteins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404040"/>
                </a:solidFill>
                <a:latin typeface="Palatino Linotype" panose="02040502050505030304" pitchFamily="18" charset="0"/>
              </a:rPr>
              <a:t>AF2-Multimer (released this Tuesday)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dirty="0" smtClean="0">
              <a:solidFill>
                <a:srgbClr val="404040"/>
              </a:solidFill>
              <a:latin typeface="Palatino Linotype" panose="02040502050505030304" pitchFamily="18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404040"/>
                </a:solidFill>
                <a:latin typeface="Palatino Linotype" panose="02040502050505030304" pitchFamily="18" charset="0"/>
              </a:rPr>
              <a:t>The conformation of the output is „random”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404040"/>
                </a:solidFill>
                <a:latin typeface="Palatino Linotype" panose="02040502050505030304" pitchFamily="18" charset="0"/>
              </a:rPr>
              <a:t>AF2 code needs some tuning (</a:t>
            </a:r>
            <a:r>
              <a:rPr lang="en-US" i="1" dirty="0" err="1" smtClean="0">
                <a:solidFill>
                  <a:srgbClr val="404040"/>
                </a:solidFill>
                <a:latin typeface="Palatino Linotype" panose="02040502050505030304" pitchFamily="18" charset="0"/>
              </a:rPr>
              <a:t>kód</a:t>
            </a:r>
            <a:r>
              <a:rPr lang="en-US" i="1" dirty="0" smtClean="0">
                <a:solidFill>
                  <a:srgbClr val="404040"/>
                </a:solidFill>
                <a:latin typeface="Palatino Linotype" panose="02040502050505030304" pitchFamily="18" charset="0"/>
              </a:rPr>
              <a:t> </a:t>
            </a:r>
            <a:r>
              <a:rPr lang="en-US" b="1" i="1" dirty="0" err="1" smtClean="0">
                <a:solidFill>
                  <a:srgbClr val="404040"/>
                </a:solidFill>
                <a:latin typeface="Palatino Linotype" panose="02040502050505030304" pitchFamily="18" charset="0"/>
              </a:rPr>
              <a:t>fold</a:t>
            </a:r>
            <a:r>
              <a:rPr lang="en-US" i="1" dirty="0" err="1" smtClean="0">
                <a:solidFill>
                  <a:srgbClr val="404040"/>
                </a:solidFill>
                <a:latin typeface="Palatino Linotype" panose="02040502050505030304" pitchFamily="18" charset="0"/>
              </a:rPr>
              <a:t>ozgatás</a:t>
            </a:r>
            <a:r>
              <a:rPr lang="en-US" dirty="0" smtClean="0">
                <a:solidFill>
                  <a:srgbClr val="404040"/>
                </a:solidFill>
                <a:latin typeface="Palatino Linotype" panose="02040502050505030304" pitchFamily="18" charset="0"/>
              </a:rPr>
              <a:t>)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dirty="0" smtClean="0">
              <a:solidFill>
                <a:srgbClr val="404040"/>
              </a:solidFill>
              <a:latin typeface="Palatino Linotype" panose="02040502050505030304" pitchFamily="18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404040"/>
                </a:solidFill>
                <a:latin typeface="Palatino Linotype" panose="02040502050505030304" pitchFamily="18" charset="0"/>
              </a:rPr>
              <a:t>The folding problem is </a:t>
            </a:r>
            <a:r>
              <a:rPr lang="en-US" b="1" dirty="0" smtClean="0">
                <a:solidFill>
                  <a:srgbClr val="404040"/>
                </a:solidFill>
                <a:latin typeface="Palatino Linotype" panose="02040502050505030304" pitchFamily="18" charset="0"/>
              </a:rPr>
              <a:t>not </a:t>
            </a:r>
            <a:r>
              <a:rPr lang="en-US" dirty="0" smtClean="0">
                <a:solidFill>
                  <a:srgbClr val="404040"/>
                </a:solidFill>
                <a:latin typeface="Palatino Linotype" panose="02040502050505030304" pitchFamily="18" charset="0"/>
              </a:rPr>
              <a:t>solved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2473508" y="5294811"/>
            <a:ext cx="41969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Find our preprint and code at</a:t>
            </a:r>
          </a:p>
          <a:p>
            <a:pPr algn="ctr"/>
            <a:r>
              <a:rPr lang="en-US" altLang="en-US" sz="2400" b="1" dirty="0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http://alphafold.hegelab.org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28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863600"/>
          </a:xfrm>
          <a:prstGeom prst="rect">
            <a:avLst/>
          </a:prstGeom>
          <a:solidFill>
            <a:srgbClr val="F1F1F1"/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hu-HU" altLang="en-US" b="1" dirty="0" err="1" smtClean="0">
                <a:solidFill>
                  <a:schemeClr val="bg2">
                    <a:lumMod val="50000"/>
                  </a:schemeClr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Acknowledgements</a:t>
            </a:r>
            <a:endParaRPr lang="en-US" altLang="en-US" b="1" dirty="0">
              <a:solidFill>
                <a:schemeClr val="bg2">
                  <a:lumMod val="50000"/>
                </a:schemeClr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53" y="1464657"/>
            <a:ext cx="3289155" cy="3143756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396512" y="1043873"/>
            <a:ext cx="13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rgbClr val="404040"/>
                </a:solidFill>
                <a:latin typeface="Palatino Linotype" panose="02040502050505030304" pitchFamily="18" charset="0"/>
              </a:rPr>
              <a:t>hegelab.org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477431" y="4677198"/>
            <a:ext cx="240482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404040"/>
                </a:solidFill>
                <a:latin typeface="Palatino Linotype" panose="02040502050505030304" pitchFamily="18" charset="0"/>
              </a:rPr>
              <a:t>Csizmadia </a:t>
            </a:r>
            <a:r>
              <a:rPr lang="hu-HU" dirty="0" err="1" smtClean="0">
                <a:solidFill>
                  <a:srgbClr val="404040"/>
                </a:solidFill>
                <a:latin typeface="Palatino Linotype" panose="02040502050505030304" pitchFamily="18" charset="0"/>
              </a:rPr>
              <a:t>Gina</a:t>
            </a:r>
            <a:r>
              <a:rPr lang="hu-HU" sz="1200" dirty="0" err="1" smtClean="0">
                <a:solidFill>
                  <a:srgbClr val="404040"/>
                </a:solidFill>
                <a:latin typeface="Palatino Linotype" panose="02040502050505030304" pitchFamily="18" charset="0"/>
              </a:rPr>
              <a:t>+ReGina</a:t>
            </a:r>
            <a:endParaRPr lang="hu-HU" sz="1200" dirty="0" smtClean="0">
              <a:solidFill>
                <a:srgbClr val="404040"/>
              </a:solidFill>
              <a:latin typeface="Palatino Linotype" panose="02040502050505030304" pitchFamily="18" charset="0"/>
            </a:endParaRPr>
          </a:p>
          <a:p>
            <a:r>
              <a:rPr lang="hu-HU" dirty="0" smtClean="0">
                <a:solidFill>
                  <a:srgbClr val="404040"/>
                </a:solidFill>
                <a:latin typeface="Palatino Linotype" panose="02040502050505030304" pitchFamily="18" charset="0"/>
              </a:rPr>
              <a:t>Farkas Bianka</a:t>
            </a:r>
          </a:p>
          <a:p>
            <a:r>
              <a:rPr lang="hu-HU" dirty="0" smtClean="0">
                <a:solidFill>
                  <a:srgbClr val="404040"/>
                </a:solidFill>
                <a:latin typeface="Palatino Linotype" panose="02040502050505030304" pitchFamily="18" charset="0"/>
              </a:rPr>
              <a:t>Tordai Hedvig </a:t>
            </a:r>
          </a:p>
          <a:p>
            <a:r>
              <a:rPr lang="hu-HU" dirty="0" err="1" smtClean="0">
                <a:solidFill>
                  <a:srgbClr val="404040"/>
                </a:solidFill>
                <a:latin typeface="Palatino Linotype" panose="02040502050505030304" pitchFamily="18" charset="0"/>
              </a:rPr>
              <a:t>Lór</a:t>
            </a:r>
            <a:r>
              <a:rPr lang="hu-HU" dirty="0" smtClean="0">
                <a:solidFill>
                  <a:srgbClr val="404040"/>
                </a:solidFill>
                <a:latin typeface="Palatino Linotype" panose="02040502050505030304" pitchFamily="18" charset="0"/>
              </a:rPr>
              <a:t> Krisztina</a:t>
            </a:r>
          </a:p>
          <a:p>
            <a:r>
              <a:rPr lang="hu-HU" dirty="0" err="1" smtClean="0">
                <a:solidFill>
                  <a:srgbClr val="404040"/>
                </a:solidFill>
                <a:latin typeface="Palatino Linotype" panose="02040502050505030304" pitchFamily="18" charset="0"/>
              </a:rPr>
              <a:t>Padányi</a:t>
            </a:r>
            <a:r>
              <a:rPr lang="hu-HU" dirty="0" smtClean="0">
                <a:solidFill>
                  <a:srgbClr val="404040"/>
                </a:solidFill>
                <a:latin typeface="Palatino Linotype" panose="02040502050505030304" pitchFamily="18" charset="0"/>
              </a:rPr>
              <a:t> Rita</a:t>
            </a:r>
          </a:p>
          <a:p>
            <a:endParaRPr lang="hu-HU" dirty="0">
              <a:solidFill>
                <a:srgbClr val="404040"/>
              </a:solidFill>
              <a:latin typeface="Palatino Linotype" panose="02040502050505030304" pitchFamily="18" charset="0"/>
            </a:endParaRPr>
          </a:p>
          <a:p>
            <a:r>
              <a:rPr lang="hu-HU" dirty="0" smtClean="0">
                <a:solidFill>
                  <a:srgbClr val="404040"/>
                </a:solidFill>
                <a:latin typeface="Palatino Linotype" panose="02040502050505030304" pitchFamily="18" charset="0"/>
              </a:rPr>
              <a:t>Erzsébet Suhajda</a:t>
            </a:r>
            <a:endParaRPr lang="hu-HU" dirty="0">
              <a:solidFill>
                <a:srgbClr val="40404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6" name="Szövegdoboz 6"/>
          <p:cNvSpPr txBox="1"/>
          <p:nvPr/>
        </p:nvSpPr>
        <p:spPr>
          <a:xfrm>
            <a:off x="4338399" y="4559055"/>
            <a:ext cx="306365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Támogatások</a:t>
            </a:r>
            <a:r>
              <a:rPr lang="en-US" sz="1400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defTabSz="355600"/>
            <a:r>
              <a:rPr lang="hu-HU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CFF </a:t>
            </a:r>
            <a:r>
              <a:rPr lang="en-US" dirty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HEGEDU20I0</a:t>
            </a:r>
            <a:endParaRPr lang="en-US" dirty="0" smtClean="0">
              <a:solidFill>
                <a:srgbClr val="40404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355600"/>
            <a:r>
              <a:rPr lang="hu-HU" dirty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hu-HU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NKFI-127961 (2018-2022)</a:t>
            </a:r>
            <a:endParaRPr lang="en-US" dirty="0">
              <a:solidFill>
                <a:srgbClr val="40404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8"/>
          <p:cNvSpPr txBox="1"/>
          <p:nvPr/>
        </p:nvSpPr>
        <p:spPr>
          <a:xfrm>
            <a:off x="4338399" y="2568716"/>
            <a:ext cx="46495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hu-HU"/>
            </a:defPPr>
            <a:lvl1pPr marL="285750" indent="-285750">
              <a:buFont typeface="Wingdings" panose="05000000000000000000" pitchFamily="2" charset="2"/>
              <a:buChar char="Ø"/>
              <a:defRPr>
                <a:solidFill>
                  <a:srgbClr val="40404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hu-HU" dirty="0" err="1"/>
              <a:t>Grubmüller</a:t>
            </a:r>
            <a:r>
              <a:rPr lang="hu-HU" dirty="0"/>
              <a:t> </a:t>
            </a:r>
            <a:r>
              <a:rPr lang="hu-HU" dirty="0" err="1"/>
              <a:t>laboratory</a:t>
            </a:r>
            <a:r>
              <a:rPr lang="hu-HU" dirty="0"/>
              <a:t>, MPI, Göttingen</a:t>
            </a:r>
            <a:endParaRPr lang="en-US" dirty="0"/>
          </a:p>
          <a:p>
            <a:r>
              <a:rPr lang="hu-HU" dirty="0"/>
              <a:t>M</a:t>
            </a:r>
            <a:r>
              <a:rPr lang="en-US" dirty="0"/>
              <a:t>TA </a:t>
            </a:r>
            <a:r>
              <a:rPr lang="en-US" dirty="0" smtClean="0"/>
              <a:t>Wigner, </a:t>
            </a:r>
            <a:r>
              <a:rPr lang="en-US" dirty="0"/>
              <a:t>GPU </a:t>
            </a:r>
            <a:r>
              <a:rPr lang="en-US" dirty="0" err="1"/>
              <a:t>Laborat</a:t>
            </a:r>
            <a:r>
              <a:rPr lang="hu-HU" dirty="0" err="1"/>
              <a:t>órium</a:t>
            </a:r>
            <a:endParaRPr lang="hu-HU" dirty="0"/>
          </a:p>
          <a:p>
            <a:r>
              <a:rPr lang="hu-HU" dirty="0"/>
              <a:t>Boblem Kft</a:t>
            </a:r>
          </a:p>
          <a:p>
            <a:r>
              <a:rPr lang="en-US" dirty="0"/>
              <a:t>NIIF</a:t>
            </a:r>
            <a:r>
              <a:rPr lang="hu-HU" dirty="0"/>
              <a:t>/KIFÜ</a:t>
            </a:r>
            <a:r>
              <a:rPr lang="en-US" dirty="0"/>
              <a:t> HPC</a:t>
            </a:r>
          </a:p>
        </p:txBody>
      </p:sp>
      <p:pic>
        <p:nvPicPr>
          <p:cNvPr id="9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009" y="5786434"/>
            <a:ext cx="2548991" cy="1079511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4338399" y="1251327"/>
            <a:ext cx="4446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dirty="0">
                <a:solidFill>
                  <a:srgbClr val="404040"/>
                </a:solidFill>
                <a:latin typeface="Palatino Linotype" panose="02040502050505030304" pitchFamily="18" charset="0"/>
              </a:rPr>
              <a:t>Gergely </a:t>
            </a:r>
            <a:r>
              <a:rPr lang="hu-HU" dirty="0" smtClean="0">
                <a:solidFill>
                  <a:srgbClr val="404040"/>
                </a:solidFill>
                <a:latin typeface="Palatino Linotype" panose="02040502050505030304" pitchFamily="18" charset="0"/>
              </a:rPr>
              <a:t>L. Lukács</a:t>
            </a:r>
            <a:r>
              <a:rPr lang="hu-HU" dirty="0">
                <a:solidFill>
                  <a:srgbClr val="404040"/>
                </a:solidFill>
                <a:latin typeface="Palatino Linotype" panose="02040502050505030304" pitchFamily="18" charset="0"/>
              </a:rPr>
              <a:t>, </a:t>
            </a:r>
            <a:r>
              <a:rPr lang="hu-HU" dirty="0" err="1">
                <a:solidFill>
                  <a:srgbClr val="404040"/>
                </a:solidFill>
                <a:latin typeface="Palatino Linotype" panose="02040502050505030304" pitchFamily="18" charset="0"/>
              </a:rPr>
              <a:t>McGill</a:t>
            </a:r>
            <a:r>
              <a:rPr lang="hu-HU" dirty="0">
                <a:solidFill>
                  <a:srgbClr val="404040"/>
                </a:solidFill>
                <a:latin typeface="Palatino Linotype" panose="02040502050505030304" pitchFamily="18" charset="0"/>
              </a:rPr>
              <a:t>, Montreál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dirty="0" err="1">
                <a:solidFill>
                  <a:srgbClr val="404040"/>
                </a:solidFill>
                <a:latin typeface="Palatino Linotype" panose="02040502050505030304" pitchFamily="18" charset="0"/>
              </a:rPr>
              <a:t>Markus</a:t>
            </a:r>
            <a:r>
              <a:rPr lang="hu-HU" dirty="0">
                <a:solidFill>
                  <a:srgbClr val="404040"/>
                </a:solidFill>
                <a:latin typeface="Palatino Linotype" panose="02040502050505030304" pitchFamily="18" charset="0"/>
              </a:rPr>
              <a:t> </a:t>
            </a:r>
            <a:r>
              <a:rPr lang="hu-HU" dirty="0" err="1">
                <a:solidFill>
                  <a:srgbClr val="404040"/>
                </a:solidFill>
                <a:latin typeface="Palatino Linotype" panose="02040502050505030304" pitchFamily="18" charset="0"/>
              </a:rPr>
              <a:t>Geisler</a:t>
            </a:r>
            <a:r>
              <a:rPr lang="hu-HU" dirty="0">
                <a:solidFill>
                  <a:srgbClr val="404040"/>
                </a:solidFill>
                <a:latin typeface="Palatino Linotype" panose="02040502050505030304" pitchFamily="18" charset="0"/>
              </a:rPr>
              <a:t>, University of </a:t>
            </a:r>
            <a:r>
              <a:rPr lang="hu-HU" dirty="0" err="1">
                <a:solidFill>
                  <a:srgbClr val="404040"/>
                </a:solidFill>
                <a:latin typeface="Palatino Linotype" panose="02040502050505030304" pitchFamily="18" charset="0"/>
              </a:rPr>
              <a:t>Fribourg</a:t>
            </a:r>
            <a:endParaRPr lang="hu-HU" dirty="0">
              <a:solidFill>
                <a:srgbClr val="40404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56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ép 17" descr="A képen sötét, növény, zöldség látható&#10;&#10;Automatikusan generált leírás">
            <a:extLst>
              <a:ext uri="{FF2B5EF4-FFF2-40B4-BE49-F238E27FC236}">
                <a16:creationId xmlns:a16="http://schemas.microsoft.com/office/drawing/2014/main" id="{96ADC7C0-85E5-4E00-A75E-016F890D2C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6057" y="1401283"/>
            <a:ext cx="4757662" cy="4757662"/>
          </a:xfrm>
          <a:prstGeom prst="rect">
            <a:avLst/>
          </a:prstGeom>
        </p:spPr>
      </p:pic>
      <p:pic>
        <p:nvPicPr>
          <p:cNvPr id="19" name="Kép 18" descr="A képen sötét, zöldség látható&#10;&#10;Automatikusan generált leírás">
            <a:extLst>
              <a:ext uri="{FF2B5EF4-FFF2-40B4-BE49-F238E27FC236}">
                <a16:creationId xmlns:a16="http://schemas.microsoft.com/office/drawing/2014/main" id="{AA657D82-693A-414C-9C1F-65456061A5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014" y="1208782"/>
            <a:ext cx="5104932" cy="5104932"/>
          </a:xfrm>
          <a:prstGeom prst="rect">
            <a:avLst/>
          </a:prstGeom>
        </p:spPr>
      </p:pic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0" y="0"/>
            <a:ext cx="9144000" cy="863600"/>
          </a:xfrm>
          <a:prstGeom prst="rect">
            <a:avLst/>
          </a:prstGeom>
          <a:solidFill>
            <a:srgbClr val="F1F1F1"/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hu-HU" altLang="en-US" b="1" dirty="0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CFTR TM8</a:t>
            </a:r>
            <a:endParaRPr lang="en-US" altLang="en-US" b="1" dirty="0">
              <a:solidFill>
                <a:srgbClr val="404040"/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Csoportba foglalás 3"/>
          <p:cNvGrpSpPr/>
          <p:nvPr/>
        </p:nvGrpSpPr>
        <p:grpSpPr>
          <a:xfrm>
            <a:off x="3135748" y="1379008"/>
            <a:ext cx="2560320" cy="2884312"/>
            <a:chOff x="3135748" y="1379008"/>
            <a:chExt cx="2560320" cy="2884312"/>
          </a:xfrm>
        </p:grpSpPr>
        <p:pic>
          <p:nvPicPr>
            <p:cNvPr id="20" name="Kép 19">
              <a:extLst>
                <a:ext uri="{FF2B5EF4-FFF2-40B4-BE49-F238E27FC236}">
                  <a16:creationId xmlns:a16="http://schemas.microsoft.com/office/drawing/2014/main" id="{FE92C54C-B1FE-4F4F-BA4C-D444474FC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5748" y="1703000"/>
              <a:ext cx="2560320" cy="2560320"/>
            </a:xfrm>
            <a:prstGeom prst="rect">
              <a:avLst/>
            </a:prstGeom>
          </p:spPr>
        </p:pic>
        <p:sp>
          <p:nvSpPr>
            <p:cNvPr id="2" name="Szövegdoboz 1"/>
            <p:cNvSpPr txBox="1"/>
            <p:nvPr/>
          </p:nvSpPr>
          <p:spPr>
            <a:xfrm>
              <a:off x="3168189" y="1598753"/>
              <a:ext cx="8231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400" b="1" dirty="0" err="1" smtClean="0">
                  <a:solidFill>
                    <a:srgbClr val="AF4B4B"/>
                  </a:solidFill>
                </a:rPr>
                <a:t>Cryo</a:t>
              </a:r>
              <a:r>
                <a:rPr lang="hu-HU" sz="1400" b="1" dirty="0" smtClean="0">
                  <a:solidFill>
                    <a:srgbClr val="AF4B4B"/>
                  </a:solidFill>
                </a:rPr>
                <a:t>-EM</a:t>
              </a:r>
              <a:endParaRPr lang="hu-HU" sz="1400" b="1" dirty="0">
                <a:solidFill>
                  <a:srgbClr val="AF4B4B"/>
                </a:solidFill>
              </a:endParaRPr>
            </a:p>
          </p:txBody>
        </p:sp>
        <p:sp>
          <p:nvSpPr>
            <p:cNvPr id="3" name="Szövegdoboz 2"/>
            <p:cNvSpPr txBox="1"/>
            <p:nvPr/>
          </p:nvSpPr>
          <p:spPr>
            <a:xfrm>
              <a:off x="4233982" y="1379008"/>
              <a:ext cx="1127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EC8F33"/>
                  </a:solidFill>
                </a:rPr>
                <a:t>MRP</a:t>
              </a:r>
              <a:r>
                <a:rPr lang="hu-HU" sz="1400" b="1" dirty="0" smtClean="0">
                  <a:solidFill>
                    <a:srgbClr val="EC8F33"/>
                  </a:solidFill>
                </a:rPr>
                <a:t>1-based</a:t>
              </a:r>
              <a:endParaRPr lang="hu-HU" sz="1400" b="1" dirty="0">
                <a:solidFill>
                  <a:srgbClr val="EC8F33"/>
                </a:solidFill>
              </a:endParaRPr>
            </a:p>
          </p:txBody>
        </p:sp>
        <p:sp>
          <p:nvSpPr>
            <p:cNvPr id="8" name="Szövegdoboz 7"/>
            <p:cNvSpPr txBox="1"/>
            <p:nvPr/>
          </p:nvSpPr>
          <p:spPr>
            <a:xfrm>
              <a:off x="5113895" y="1598753"/>
              <a:ext cx="4667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400" b="1" dirty="0" smtClean="0">
                  <a:solidFill>
                    <a:srgbClr val="6969E8"/>
                  </a:solidFill>
                </a:rPr>
                <a:t>AF2</a:t>
              </a:r>
              <a:endParaRPr lang="hu-HU" sz="1400" b="1" dirty="0">
                <a:solidFill>
                  <a:srgbClr val="6969E8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259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863600"/>
          </a:xfrm>
          <a:prstGeom prst="rect">
            <a:avLst/>
          </a:prstGeom>
          <a:solidFill>
            <a:srgbClr val="F1F1F1"/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hu-HU" altLang="en-US" b="1" dirty="0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Az ABCG8 regiszter korrekciója</a:t>
            </a:r>
            <a:endParaRPr lang="en-US" altLang="en-US" b="1" dirty="0">
              <a:solidFill>
                <a:srgbClr val="404040"/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892CB642-4B9E-4A51-8FC6-C010A91CD8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137" y="1791986"/>
            <a:ext cx="2606040" cy="2606040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396" y="2404599"/>
            <a:ext cx="2776604" cy="156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5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718651" y="1786717"/>
            <a:ext cx="3254539" cy="2922847"/>
            <a:chOff x="432" y="960"/>
            <a:chExt cx="2180" cy="1941"/>
          </a:xfrm>
        </p:grpSpPr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432" y="960"/>
              <a:ext cx="2180" cy="1941"/>
              <a:chOff x="432" y="960"/>
              <a:chExt cx="2180" cy="1941"/>
            </a:xfrm>
          </p:grpSpPr>
          <p:sp>
            <p:nvSpPr>
              <p:cNvPr id="9" name="Arc 5"/>
              <p:cNvSpPr>
                <a:spLocks/>
              </p:cNvSpPr>
              <p:nvPr/>
            </p:nvSpPr>
            <p:spPr bwMode="auto">
              <a:xfrm rot="1950715" flipV="1">
                <a:off x="1776" y="1296"/>
                <a:ext cx="518" cy="432"/>
              </a:xfrm>
              <a:custGeom>
                <a:avLst/>
                <a:gdLst>
                  <a:gd name="T0" fmla="*/ 0 w 29119"/>
                  <a:gd name="T1" fmla="*/ 0 h 21600"/>
                  <a:gd name="T2" fmla="*/ 0 w 29119"/>
                  <a:gd name="T3" fmla="*/ 0 h 21600"/>
                  <a:gd name="T4" fmla="*/ 0 w 29119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9119" h="21600" fill="none" extrusionOk="0">
                    <a:moveTo>
                      <a:pt x="-1" y="1350"/>
                    </a:moveTo>
                    <a:cubicBezTo>
                      <a:pt x="2406" y="457"/>
                      <a:pt x="4952" y="0"/>
                      <a:pt x="7519" y="0"/>
                    </a:cubicBezTo>
                    <a:cubicBezTo>
                      <a:pt x="19448" y="0"/>
                      <a:pt x="29119" y="9670"/>
                      <a:pt x="29119" y="21600"/>
                    </a:cubicBezTo>
                  </a:path>
                  <a:path w="29119" h="21600" stroke="0" extrusionOk="0">
                    <a:moveTo>
                      <a:pt x="-1" y="1350"/>
                    </a:moveTo>
                    <a:cubicBezTo>
                      <a:pt x="2406" y="457"/>
                      <a:pt x="4952" y="0"/>
                      <a:pt x="7519" y="0"/>
                    </a:cubicBezTo>
                    <a:cubicBezTo>
                      <a:pt x="19448" y="0"/>
                      <a:pt x="29119" y="9670"/>
                      <a:pt x="29119" y="21600"/>
                    </a:cubicBezTo>
                    <a:lnTo>
                      <a:pt x="7519" y="21600"/>
                    </a:lnTo>
                    <a:lnTo>
                      <a:pt x="-1" y="1350"/>
                    </a:lnTo>
                    <a:close/>
                  </a:path>
                </a:pathLst>
              </a:custGeom>
              <a:noFill/>
              <a:ln w="38100">
                <a:solidFill>
                  <a:srgbClr val="FF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0" name="Oval 6"/>
              <p:cNvSpPr>
                <a:spLocks noChangeArrowheads="1"/>
              </p:cNvSpPr>
              <p:nvPr/>
            </p:nvSpPr>
            <p:spPr bwMode="auto">
              <a:xfrm>
                <a:off x="432" y="1737"/>
                <a:ext cx="2180" cy="1164"/>
              </a:xfrm>
              <a:prstGeom prst="ellipse">
                <a:avLst/>
              </a:prstGeom>
              <a:solidFill>
                <a:srgbClr val="CCFF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grpSp>
            <p:nvGrpSpPr>
              <p:cNvPr id="11" name="Group 7"/>
              <p:cNvGrpSpPr>
                <a:grpSpLocks/>
              </p:cNvGrpSpPr>
              <p:nvPr/>
            </p:nvGrpSpPr>
            <p:grpSpPr bwMode="auto">
              <a:xfrm>
                <a:off x="1816" y="1680"/>
                <a:ext cx="481" cy="357"/>
                <a:chOff x="1816" y="1680"/>
                <a:chExt cx="481" cy="357"/>
              </a:xfrm>
            </p:grpSpPr>
            <p:sp>
              <p:nvSpPr>
                <p:cNvPr id="22" name="Oval 8"/>
                <p:cNvSpPr>
                  <a:spLocks noChangeArrowheads="1"/>
                </p:cNvSpPr>
                <p:nvPr/>
              </p:nvSpPr>
              <p:spPr bwMode="auto">
                <a:xfrm>
                  <a:off x="1824" y="1680"/>
                  <a:ext cx="432" cy="3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3E040E"/>
                    </a:gs>
                    <a:gs pos="50000">
                      <a:srgbClr val="CF0E30"/>
                    </a:gs>
                    <a:gs pos="100000">
                      <a:srgbClr val="3E040E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3" name="Rectangle 9"/>
                <p:cNvSpPr>
                  <a:spLocks noChangeArrowheads="1"/>
                </p:cNvSpPr>
                <p:nvPr/>
              </p:nvSpPr>
              <p:spPr bwMode="auto">
                <a:xfrm>
                  <a:off x="1816" y="1680"/>
                  <a:ext cx="481" cy="3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8425" tIns="49213" rIns="98425" bIns="49213">
                  <a:spAutoFit/>
                </a:bodyPr>
                <a:lstStyle/>
                <a:p>
                  <a:pPr algn="ctr" defTabSz="1065213" eaLnBrk="0" hangingPunct="0"/>
                  <a:r>
                    <a:rPr lang="en-US" sz="1400" b="0" dirty="0">
                      <a:solidFill>
                        <a:schemeClr val="bg1"/>
                      </a:solidFill>
                    </a:rPr>
                    <a:t>MDR</a:t>
                  </a:r>
                  <a:br>
                    <a:rPr lang="en-US" sz="1400" b="0" dirty="0">
                      <a:solidFill>
                        <a:schemeClr val="bg1"/>
                      </a:solidFill>
                    </a:rPr>
                  </a:br>
                  <a:r>
                    <a:rPr lang="en-US" sz="1400" b="0" dirty="0" err="1">
                      <a:solidFill>
                        <a:schemeClr val="bg1"/>
                      </a:solidFill>
                    </a:rPr>
                    <a:t>fehérje</a:t>
                  </a:r>
                  <a:endParaRPr lang="en-US" sz="1400" b="0" dirty="0">
                    <a:solidFill>
                      <a:schemeClr val="bg1"/>
                    </a:solidFill>
                    <a:latin typeface="Arial CE" charset="-18"/>
                  </a:endParaRPr>
                </a:p>
              </p:txBody>
            </p:sp>
          </p:grpSp>
          <p:grpSp>
            <p:nvGrpSpPr>
              <p:cNvPr id="12" name="Group 10"/>
              <p:cNvGrpSpPr>
                <a:grpSpLocks/>
              </p:cNvGrpSpPr>
              <p:nvPr/>
            </p:nvGrpSpPr>
            <p:grpSpPr bwMode="auto">
              <a:xfrm>
                <a:off x="635" y="1914"/>
                <a:ext cx="654" cy="561"/>
                <a:chOff x="635" y="1914"/>
                <a:chExt cx="654" cy="561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635" y="1914"/>
                  <a:ext cx="654" cy="55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E9B03"/>
                    </a:gs>
                    <a:gs pos="100000">
                      <a:srgbClr val="4C2E01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1" name="Rectangle 12"/>
                <p:cNvSpPr>
                  <a:spLocks noChangeArrowheads="1"/>
                </p:cNvSpPr>
                <p:nvPr/>
              </p:nvSpPr>
              <p:spPr bwMode="auto">
                <a:xfrm>
                  <a:off x="727" y="2129"/>
                  <a:ext cx="542" cy="3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eaLnBrk="0" hangingPunct="0"/>
                  <a:r>
                    <a:rPr lang="en-US" sz="1400" b="0" dirty="0" err="1">
                      <a:solidFill>
                        <a:schemeClr val="bg1"/>
                      </a:solidFill>
                      <a:latin typeface="HTimes" charset="0"/>
                    </a:rPr>
                    <a:t>sejtmag</a:t>
                  </a:r>
                  <a:r>
                    <a:rPr lang="en-US" sz="1400" b="0" dirty="0">
                      <a:solidFill>
                        <a:schemeClr val="bg1"/>
                      </a:solidFill>
                      <a:latin typeface="HTimes" charset="0"/>
                    </a:rPr>
                    <a:t/>
                  </a:r>
                  <a:br>
                    <a:rPr lang="en-US" sz="1400" b="0" dirty="0">
                      <a:solidFill>
                        <a:schemeClr val="bg1"/>
                      </a:solidFill>
                      <a:latin typeface="HTimes" charset="0"/>
                    </a:rPr>
                  </a:br>
                  <a:r>
                    <a:rPr lang="en-US" sz="1400" b="0" dirty="0">
                      <a:solidFill>
                        <a:schemeClr val="bg1"/>
                      </a:solidFill>
                      <a:latin typeface="HTimes" charset="0"/>
                    </a:rPr>
                    <a:t>DNS</a:t>
                  </a:r>
                </a:p>
              </p:txBody>
            </p:sp>
          </p:grpSp>
          <p:sp>
            <p:nvSpPr>
              <p:cNvPr id="13" name="AutoShape 13"/>
              <p:cNvSpPr>
                <a:spLocks noChangeArrowheads="1"/>
              </p:cNvSpPr>
              <p:nvPr/>
            </p:nvSpPr>
            <p:spPr bwMode="auto">
              <a:xfrm>
                <a:off x="1289" y="2418"/>
                <a:ext cx="185" cy="200"/>
              </a:xfrm>
              <a:prstGeom prst="hexagon">
                <a:avLst>
                  <a:gd name="adj" fmla="val 24986"/>
                  <a:gd name="vf" fmla="val 115470"/>
                </a:avLst>
              </a:prstGeom>
              <a:gradFill rotWithShape="0">
                <a:gsLst>
                  <a:gs pos="0">
                    <a:srgbClr val="FCFEB9"/>
                  </a:gs>
                  <a:gs pos="100000">
                    <a:srgbClr val="4B4C37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4" name="AutoShape 14"/>
              <p:cNvSpPr>
                <a:spLocks noChangeArrowheads="1"/>
              </p:cNvSpPr>
              <p:nvPr/>
            </p:nvSpPr>
            <p:spPr bwMode="auto">
              <a:xfrm>
                <a:off x="1523" y="2586"/>
                <a:ext cx="207" cy="192"/>
              </a:xfrm>
              <a:prstGeom prst="triangle">
                <a:avLst>
                  <a:gd name="adj" fmla="val 49986"/>
                </a:avLst>
              </a:prstGeom>
              <a:gradFill rotWithShape="0">
                <a:gsLst>
                  <a:gs pos="0">
                    <a:srgbClr val="FCFEB9"/>
                  </a:gs>
                  <a:gs pos="100000">
                    <a:srgbClr val="4B4C37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5" name="Rectangle 15"/>
              <p:cNvSpPr>
                <a:spLocks noChangeArrowheads="1"/>
              </p:cNvSpPr>
              <p:nvPr/>
            </p:nvSpPr>
            <p:spPr bwMode="auto">
              <a:xfrm>
                <a:off x="960" y="2633"/>
                <a:ext cx="642" cy="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/>
                <a:r>
                  <a:rPr lang="en-US" sz="1400" b="0" dirty="0" err="1" smtClean="0">
                    <a:latin typeface="HTimes" charset="0"/>
                  </a:rPr>
                  <a:t>célfehérje</a:t>
                </a:r>
                <a:endParaRPr lang="en-US" sz="1400" b="0" dirty="0">
                  <a:latin typeface="HTimes" charset="0"/>
                </a:endParaRPr>
              </a:p>
            </p:txBody>
          </p:sp>
          <p:sp>
            <p:nvSpPr>
              <p:cNvPr id="16" name="Oval 16"/>
              <p:cNvSpPr>
                <a:spLocks noChangeArrowheads="1"/>
              </p:cNvSpPr>
              <p:nvPr/>
            </p:nvSpPr>
            <p:spPr bwMode="auto">
              <a:xfrm>
                <a:off x="2016" y="960"/>
                <a:ext cx="319" cy="223"/>
              </a:xfrm>
              <a:prstGeom prst="ellipse">
                <a:avLst/>
              </a:prstGeom>
              <a:gradFill rotWithShape="0">
                <a:gsLst>
                  <a:gs pos="0">
                    <a:srgbClr val="DBAFFC"/>
                  </a:gs>
                  <a:gs pos="100000">
                    <a:srgbClr val="B760F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2550" tIns="41275" rIns="82550" bIns="41275" anchor="ctr"/>
              <a:lstStyle/>
              <a:p>
                <a:pPr algn="ctr" defTabSz="739775" eaLnBrk="0" hangingPunct="0"/>
                <a:r>
                  <a:rPr lang="en-US" sz="1600" b="0" dirty="0" err="1"/>
                  <a:t>drog</a:t>
                </a:r>
                <a:endParaRPr lang="en-US" sz="1600" b="0" dirty="0">
                  <a:latin typeface="Arial CE" charset="-18"/>
                </a:endParaRPr>
              </a:p>
            </p:txBody>
          </p:sp>
          <p:sp>
            <p:nvSpPr>
              <p:cNvPr id="17" name="Oval 17"/>
              <p:cNvSpPr>
                <a:spLocks noChangeArrowheads="1"/>
              </p:cNvSpPr>
              <p:nvPr/>
            </p:nvSpPr>
            <p:spPr bwMode="auto">
              <a:xfrm>
                <a:off x="2256" y="1200"/>
                <a:ext cx="319" cy="223"/>
              </a:xfrm>
              <a:prstGeom prst="ellipse">
                <a:avLst/>
              </a:prstGeom>
              <a:gradFill rotWithShape="0">
                <a:gsLst>
                  <a:gs pos="0">
                    <a:srgbClr val="DBAFFC"/>
                  </a:gs>
                  <a:gs pos="100000">
                    <a:srgbClr val="B760F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2550" tIns="41275" rIns="82550" bIns="41275" anchor="ctr"/>
              <a:lstStyle/>
              <a:p>
                <a:pPr algn="ctr" defTabSz="739775" eaLnBrk="0" hangingPunct="0"/>
                <a:r>
                  <a:rPr lang="en-US" sz="1600" b="0" dirty="0" err="1"/>
                  <a:t>drog</a:t>
                </a:r>
                <a:endParaRPr lang="en-US" sz="1600" b="0" dirty="0">
                  <a:latin typeface="Arial CE" charset="-18"/>
                </a:endParaRPr>
              </a:p>
            </p:txBody>
          </p:sp>
          <p:sp>
            <p:nvSpPr>
              <p:cNvPr id="18" name="Oval 18"/>
              <p:cNvSpPr>
                <a:spLocks noChangeArrowheads="1"/>
              </p:cNvSpPr>
              <p:nvPr/>
            </p:nvSpPr>
            <p:spPr bwMode="auto">
              <a:xfrm>
                <a:off x="1421" y="1240"/>
                <a:ext cx="319" cy="223"/>
              </a:xfrm>
              <a:prstGeom prst="ellipse">
                <a:avLst/>
              </a:prstGeom>
              <a:gradFill rotWithShape="0">
                <a:gsLst>
                  <a:gs pos="0">
                    <a:srgbClr val="DBAFFC"/>
                  </a:gs>
                  <a:gs pos="100000">
                    <a:srgbClr val="B760F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2550" tIns="41275" rIns="82550" bIns="41275" anchor="ctr"/>
              <a:lstStyle/>
              <a:p>
                <a:pPr algn="ctr" defTabSz="739775" eaLnBrk="0" hangingPunct="0"/>
                <a:r>
                  <a:rPr lang="en-US" sz="1600" b="0" dirty="0" err="1"/>
                  <a:t>drog</a:t>
                </a:r>
                <a:endParaRPr lang="en-US" sz="1600" b="0" dirty="0">
                  <a:latin typeface="Arial CE" charset="-18"/>
                </a:endParaRPr>
              </a:p>
            </p:txBody>
          </p:sp>
          <p:sp>
            <p:nvSpPr>
              <p:cNvPr id="19" name="Oval 19"/>
              <p:cNvSpPr>
                <a:spLocks noChangeArrowheads="1"/>
              </p:cNvSpPr>
              <p:nvPr/>
            </p:nvSpPr>
            <p:spPr bwMode="auto">
              <a:xfrm>
                <a:off x="1776" y="1248"/>
                <a:ext cx="319" cy="223"/>
              </a:xfrm>
              <a:prstGeom prst="ellipse">
                <a:avLst/>
              </a:prstGeom>
              <a:gradFill rotWithShape="0">
                <a:gsLst>
                  <a:gs pos="0">
                    <a:srgbClr val="DBAFFC"/>
                  </a:gs>
                  <a:gs pos="100000">
                    <a:srgbClr val="B760F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2550" tIns="41275" rIns="82550" bIns="41275" anchor="ctr"/>
              <a:lstStyle/>
              <a:p>
                <a:pPr algn="ctr" defTabSz="739775" eaLnBrk="0" hangingPunct="0"/>
                <a:r>
                  <a:rPr lang="en-US" sz="1600" b="0" dirty="0" err="1"/>
                  <a:t>drog</a:t>
                </a:r>
                <a:endParaRPr lang="en-US" sz="1600" b="0" dirty="0">
                  <a:latin typeface="Arial CE" charset="-18"/>
                </a:endParaRPr>
              </a:p>
            </p:txBody>
          </p:sp>
        </p:grpSp>
        <p:sp>
          <p:nvSpPr>
            <p:cNvPr id="6" name="Rectangle 20"/>
            <p:cNvSpPr>
              <a:spLocks noChangeArrowheads="1"/>
            </p:cNvSpPr>
            <p:nvPr/>
          </p:nvSpPr>
          <p:spPr bwMode="auto">
            <a:xfrm>
              <a:off x="1380" y="1922"/>
              <a:ext cx="304" cy="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1400" b="0" dirty="0"/>
                <a:t>ATP</a:t>
              </a:r>
              <a:endParaRPr lang="en-US" sz="1400" b="0" dirty="0">
                <a:latin typeface="Arial CE" charset="-18"/>
              </a:endParaRPr>
            </a:p>
          </p:txBody>
        </p:sp>
        <p:sp>
          <p:nvSpPr>
            <p:cNvPr id="7" name="Rectangle 21"/>
            <p:cNvSpPr>
              <a:spLocks noChangeArrowheads="1"/>
            </p:cNvSpPr>
            <p:nvPr/>
          </p:nvSpPr>
          <p:spPr bwMode="auto">
            <a:xfrm>
              <a:off x="1842" y="2258"/>
              <a:ext cx="469" cy="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1400" b="0" dirty="0" err="1"/>
                <a:t>ADP+P</a:t>
              </a:r>
              <a:r>
                <a:rPr lang="en-US" sz="1400" b="0" baseline="-25000" dirty="0" err="1"/>
                <a:t>i</a:t>
              </a:r>
              <a:endParaRPr lang="en-US" sz="1400" b="0" baseline="-25000" dirty="0"/>
            </a:p>
          </p:txBody>
        </p:sp>
        <p:sp>
          <p:nvSpPr>
            <p:cNvPr id="8" name="Arc 22"/>
            <p:cNvSpPr>
              <a:spLocks/>
            </p:cNvSpPr>
            <p:nvPr/>
          </p:nvSpPr>
          <p:spPr bwMode="auto">
            <a:xfrm>
              <a:off x="1680" y="1972"/>
              <a:ext cx="388" cy="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0" y="0"/>
            <a:ext cx="9144000" cy="863600"/>
          </a:xfrm>
          <a:prstGeom prst="rect">
            <a:avLst/>
          </a:prstGeom>
          <a:solidFill>
            <a:srgbClr val="F1F1F1"/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b="1" dirty="0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Multidrug transport – membrane ABC proteins</a:t>
            </a:r>
          </a:p>
        </p:txBody>
      </p:sp>
      <p:grpSp>
        <p:nvGrpSpPr>
          <p:cNvPr id="2" name="Csoportba foglalás 1"/>
          <p:cNvGrpSpPr/>
          <p:nvPr/>
        </p:nvGrpSpPr>
        <p:grpSpPr>
          <a:xfrm>
            <a:off x="4743530" y="1487223"/>
            <a:ext cx="3835194" cy="4068458"/>
            <a:chOff x="4743530" y="1487223"/>
            <a:chExt cx="3835194" cy="4068458"/>
          </a:xfrm>
        </p:grpSpPr>
        <p:pic>
          <p:nvPicPr>
            <p:cNvPr id="25" name="Picture 5" descr="holo-carto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8936" y="1487223"/>
              <a:ext cx="3539788" cy="4068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églalap 25"/>
            <p:cNvSpPr/>
            <p:nvPr/>
          </p:nvSpPr>
          <p:spPr>
            <a:xfrm>
              <a:off x="4743530" y="1487223"/>
              <a:ext cx="1851389" cy="4303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0112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863600"/>
          </a:xfrm>
          <a:prstGeom prst="rect">
            <a:avLst/>
          </a:prstGeom>
          <a:solidFill>
            <a:srgbClr val="F1F1F1"/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b="1" dirty="0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Structure prediction from sequence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2212011" y="1344781"/>
            <a:ext cx="4475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rgbClr val="404040"/>
                </a:solidFill>
                <a:latin typeface="Palatino Linotype" panose="02040502050505030304" pitchFamily="18" charset="0"/>
                <a:ea typeface="DejaVu Sans"/>
                <a:cs typeface="FreeSans"/>
              </a:rPr>
              <a:t>Christian B. </a:t>
            </a:r>
            <a:r>
              <a:rPr lang="hu-HU" dirty="0" err="1">
                <a:solidFill>
                  <a:srgbClr val="404040"/>
                </a:solidFill>
                <a:latin typeface="Palatino Linotype" panose="02040502050505030304" pitchFamily="18" charset="0"/>
                <a:ea typeface="DejaVu Sans"/>
                <a:cs typeface="FreeSans"/>
              </a:rPr>
              <a:t>Anfinsen</a:t>
            </a:r>
            <a:r>
              <a:rPr lang="en-US" dirty="0">
                <a:solidFill>
                  <a:srgbClr val="404040"/>
                </a:solidFill>
                <a:latin typeface="Palatino Linotype" panose="02040502050505030304" pitchFamily="18" charset="0"/>
                <a:ea typeface="DejaVu Sans"/>
                <a:cs typeface="FreeSans"/>
              </a:rPr>
              <a:t>, Nobel prize in 1972</a:t>
            </a:r>
            <a:endParaRPr lang="hu-HU" dirty="0">
              <a:solidFill>
                <a:srgbClr val="404040"/>
              </a:solidFill>
              <a:latin typeface="Palatino Linotype" panose="02040502050505030304" pitchFamily="18" charset="0"/>
              <a:ea typeface="DejaVu Sans"/>
              <a:cs typeface="FreeSans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8945" y="2427610"/>
            <a:ext cx="4801314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&gt;MDR1_HUMAN | P08183</a:t>
            </a:r>
          </a:p>
          <a:p>
            <a:r>
              <a:rPr lang="hu-HU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MDLEGDRNGGAKKKNFFKLNNKSEKDKKEKKPTVSVFSMFRYSNWLDKLYMVVGTLAAII</a:t>
            </a:r>
          </a:p>
          <a:p>
            <a:r>
              <a:rPr lang="hu-HU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HGAGLPLMMLVFGEMTDIFANAGNLEDLMSNITNRSDINDTGFFMNLEEDMTRYAYYYSG</a:t>
            </a:r>
          </a:p>
          <a:p>
            <a:r>
              <a:rPr lang="hu-HU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IGAGVLVAAYIQVSFWCLAAGRQIHKIRKQFFHAIMRQEIGWFDVHDVGELNTRLTDDVS</a:t>
            </a:r>
          </a:p>
          <a:p>
            <a:r>
              <a:rPr lang="hu-HU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KINEGIGDKIGMFFQSMATFFTGFIVGFTRGWKLTLVILAISPVLGLSAAVWAKILSSFT</a:t>
            </a:r>
          </a:p>
          <a:p>
            <a:r>
              <a:rPr lang="hu-HU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DKELLAYAKAGAVAEEVLAAIRTVIAFGGQKKELERYNKNLEEAKRIGIKKAITANISIG</a:t>
            </a:r>
          </a:p>
          <a:p>
            <a:r>
              <a:rPr lang="hu-HU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AAFLLIYASYALAFWYGTTLVLSGEYSIGQVLTVFFSVLIGAFSVGQASPSIEAFANARG</a:t>
            </a:r>
          </a:p>
          <a:p>
            <a:r>
              <a:rPr lang="hu-HU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AAYEIFKIIDNKPSIDSYSKSGHKPDNIKGNLEFRNVHFSYPSRKEVKILKGLNLKVQSG</a:t>
            </a:r>
          </a:p>
          <a:p>
            <a:r>
              <a:rPr lang="hu-HU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QTVALVGNSGCGKSTTVQLMQRLYDPTEGMVSVDGQDIRTINVRFLREIIGVVSQEPVLF</a:t>
            </a:r>
          </a:p>
          <a:p>
            <a:r>
              <a:rPr lang="hu-HU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ATTIAENIRYGRENVTMDEIEKAVKEANAYDFIMKLPHKFDTLVGERGAQLSGGQKQRIA</a:t>
            </a:r>
          </a:p>
          <a:p>
            <a:r>
              <a:rPr lang="hu-HU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IARALVRNPKILLLDEATSALDTESEAVVQVALDKARKGRTTIVIAHRLSTVRNADVIAG</a:t>
            </a:r>
          </a:p>
          <a:p>
            <a:r>
              <a:rPr lang="hu-HU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FDDGVIVEKGNHDELMKEKGIYFKLVTMQTAGNEVELENAADESKSEIDALEMSSNDSRS</a:t>
            </a:r>
          </a:p>
          <a:p>
            <a:r>
              <a:rPr lang="hu-HU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SLIRKRSTRRSVRGSQAQDRKLSTKEALDESIPPVSFWRIMKLNLTEWPYFVVGVFCAII</a:t>
            </a:r>
          </a:p>
          <a:p>
            <a:r>
              <a:rPr lang="hu-HU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NGGLQPAFAIIFSKIIGVFTRIDDPETKRQNSNLFSLLFLALGIISFITFFLQGFTFGKA</a:t>
            </a:r>
          </a:p>
          <a:p>
            <a:r>
              <a:rPr lang="hu-HU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GEILTKRLRYMVFRSMLRQDVSWFDDPKNTTGALTTRLANDAAQVKGAIGSRLAVITQNI</a:t>
            </a:r>
          </a:p>
          <a:p>
            <a:r>
              <a:rPr lang="hu-HU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ANLGTGIIISFIYGWQLTLLLLAIVPIIAIAGVVEMKMLSGQALKDKKELEGSGKIATEA</a:t>
            </a:r>
          </a:p>
          <a:p>
            <a:r>
              <a:rPr lang="hu-HU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IENFRTVVSLTQEQKFEHMYAQSLQVPYRNSLRKAHIFGITFSFTQAMMYFSYAGCFRFG</a:t>
            </a:r>
          </a:p>
          <a:p>
            <a:r>
              <a:rPr lang="hu-HU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AYLVAHKLMSFEDVLLVFSAVVFGAMAVGQVSSFAPDYAKAKISAAHIIMIIEKTPLIDS</a:t>
            </a:r>
          </a:p>
          <a:p>
            <a:r>
              <a:rPr lang="hu-HU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YSTEGLMPNTLEGNVTFGEVVFNYPTRPDIPVLQGLSLEVKKGQTLALVGSSGCGKSTVV</a:t>
            </a:r>
          </a:p>
          <a:p>
            <a:r>
              <a:rPr lang="hu-HU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QLLERFYDPLAGKVLLDGKEIKRLNVQWLRAHLGIVSQEPILFDCSIAENIAYGDNSRVV</a:t>
            </a:r>
          </a:p>
          <a:p>
            <a:r>
              <a:rPr lang="hu-HU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SQEEIVRAAKEANIHAFIESLPNKYSTKVGDKGTQLSGGQKQRIAIARALVRQPHILLLD</a:t>
            </a:r>
          </a:p>
          <a:p>
            <a:r>
              <a:rPr lang="hu-HU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EATSALDTESEKVVQEALDKAREGRTCIVIAHRLSTIQNADLIVVFQNGRVKEHGTHQQL</a:t>
            </a:r>
          </a:p>
          <a:p>
            <a:r>
              <a:rPr lang="hu-HU" sz="1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LAQKGIYFSMVSVQAGTKRQ</a:t>
            </a:r>
            <a:endParaRPr lang="hu-HU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7" name="Csoportba foglalás 6"/>
          <p:cNvGrpSpPr/>
          <p:nvPr/>
        </p:nvGrpSpPr>
        <p:grpSpPr>
          <a:xfrm>
            <a:off x="6093301" y="2427610"/>
            <a:ext cx="2890023" cy="3322279"/>
            <a:chOff x="4743530" y="1487223"/>
            <a:chExt cx="3835194" cy="4068458"/>
          </a:xfrm>
        </p:grpSpPr>
        <p:pic>
          <p:nvPicPr>
            <p:cNvPr id="8" name="Picture 5" descr="holo-carto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8936" y="1487223"/>
              <a:ext cx="3539788" cy="4068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églalap 8"/>
            <p:cNvSpPr/>
            <p:nvPr/>
          </p:nvSpPr>
          <p:spPr>
            <a:xfrm>
              <a:off x="4743530" y="1487223"/>
              <a:ext cx="1851389" cy="4303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sp>
        <p:nvSpPr>
          <p:cNvPr id="10" name="Jobbra nyíl 9"/>
          <p:cNvSpPr/>
          <p:nvPr/>
        </p:nvSpPr>
        <p:spPr>
          <a:xfrm>
            <a:off x="5174928" y="4110754"/>
            <a:ext cx="1140977" cy="475364"/>
          </a:xfrm>
          <a:prstGeom prst="rightArrow">
            <a:avLst>
              <a:gd name="adj1" fmla="val 50000"/>
              <a:gd name="adj2" fmla="val 205028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5987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863600"/>
          </a:xfrm>
          <a:prstGeom prst="rect">
            <a:avLst/>
          </a:prstGeom>
          <a:solidFill>
            <a:srgbClr val="F1F1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AlphaFold2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machine learning, deep learning, AI</a:t>
            </a:r>
          </a:p>
        </p:txBody>
      </p:sp>
      <p:pic>
        <p:nvPicPr>
          <p:cNvPr id="1028" name="Picture 4" descr="https://i1.wp.com/www.blopig.com/blog/wp-content/uploads/2020/12/image-8.png?resize=625%2C242&amp;ssl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163" y="4440238"/>
            <a:ext cx="595312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5213"/>
            <a:ext cx="8991600" cy="314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Szövegdoboz 2"/>
          <p:cNvSpPr txBox="1">
            <a:spLocks noChangeArrowheads="1"/>
          </p:cNvSpPr>
          <p:nvPr/>
        </p:nvSpPr>
        <p:spPr bwMode="auto">
          <a:xfrm>
            <a:off x="7400925" y="600075"/>
            <a:ext cx="1806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hu-HU" sz="1200" b="1"/>
              <a:t>Jumper et al. Nat 2021</a:t>
            </a:r>
          </a:p>
        </p:txBody>
      </p:sp>
    </p:spTree>
    <p:extLst>
      <p:ext uri="{BB962C8B-B14F-4D97-AF65-F5344CB8AC3E}">
        <p14:creationId xmlns:p14="http://schemas.microsoft.com/office/powerpoint/2010/main" val="50187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863600"/>
          </a:xfrm>
          <a:prstGeom prst="rect">
            <a:avLst/>
          </a:prstGeom>
          <a:solidFill>
            <a:srgbClr val="F1F1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AF2 – IT parts</a:t>
            </a:r>
            <a:endParaRPr lang="en-US" altLang="en-US" b="1" dirty="0">
              <a:solidFill>
                <a:srgbClr val="404040"/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sequence searches</a:t>
            </a:r>
            <a:endParaRPr lang="en-US" altLang="en-US" sz="2000" dirty="0">
              <a:solidFill>
                <a:srgbClr val="404040"/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448474" y="1804524"/>
            <a:ext cx="532549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hu-HU"/>
            </a:defPPr>
            <a:lvl1pPr marL="285750" indent="-285750">
              <a:spcAft>
                <a:spcPts val="600"/>
              </a:spcAft>
              <a:buFont typeface="Wingdings" panose="05000000000000000000" pitchFamily="2" charset="2"/>
              <a:buChar char="§"/>
              <a:defRPr>
                <a:solidFill>
                  <a:srgbClr val="40404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 smtClean="0"/>
              <a:t>2.3 TB disk space for sequence database</a:t>
            </a:r>
          </a:p>
          <a:p>
            <a:pPr marL="720725" indent="0">
              <a:buFont typeface="Arial" panose="020B0604020202020204" pitchFamily="34" charset="0"/>
              <a:buChar char="•"/>
            </a:pPr>
            <a:r>
              <a:rPr lang="en-US" dirty="0" smtClean="0"/>
              <a:t>	I/O limited, SSD</a:t>
            </a:r>
          </a:p>
          <a:p>
            <a:pPr marL="720725" indent="0">
              <a:buFont typeface="Arial" panose="020B0604020202020204" pitchFamily="34" charset="0"/>
              <a:buChar char="•"/>
            </a:pPr>
            <a:r>
              <a:rPr lang="en-US" dirty="0" smtClean="0"/>
              <a:t>	shrinking to </a:t>
            </a:r>
            <a:r>
              <a:rPr lang="en-US" dirty="0" smtClean="0"/>
              <a:t>550</a:t>
            </a:r>
            <a:r>
              <a:rPr lang="hu-HU" dirty="0" smtClean="0"/>
              <a:t> </a:t>
            </a:r>
            <a:r>
              <a:rPr lang="en-US" dirty="0" smtClean="0"/>
              <a:t>GB </a:t>
            </a:r>
            <a:r>
              <a:rPr lang="en-US" dirty="0" smtClean="0"/>
              <a:t>and keeping in RAM</a:t>
            </a:r>
            <a:endParaRPr lang="en-US" dirty="0"/>
          </a:p>
        </p:txBody>
      </p:sp>
      <p:sp>
        <p:nvSpPr>
          <p:cNvPr id="6" name="Szövegdoboz 5"/>
          <p:cNvSpPr txBox="1"/>
          <p:nvPr/>
        </p:nvSpPr>
        <p:spPr>
          <a:xfrm>
            <a:off x="1448474" y="4191675"/>
            <a:ext cx="345883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hu-HU"/>
            </a:defPPr>
            <a:lvl1pPr marL="285750" indent="-285750">
              <a:spcAft>
                <a:spcPts val="600"/>
              </a:spcAft>
              <a:buFont typeface="Wingdings" panose="05000000000000000000" pitchFamily="2" charset="2"/>
              <a:buChar char="§"/>
              <a:defRPr>
                <a:solidFill>
                  <a:srgbClr val="40404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 smtClean="0"/>
              <a:t>Parsing the output in RAM</a:t>
            </a:r>
          </a:p>
          <a:p>
            <a:pPr marL="720725" indent="0">
              <a:buFont typeface="Arial" panose="020B0604020202020204" pitchFamily="34" charset="0"/>
              <a:buChar char="•"/>
            </a:pPr>
            <a:r>
              <a:rPr lang="en-US" dirty="0" smtClean="0"/>
              <a:t>	it may be over ~</a:t>
            </a:r>
            <a:r>
              <a:rPr lang="en-US" dirty="0" smtClean="0"/>
              <a:t>100</a:t>
            </a:r>
            <a:r>
              <a:rPr lang="hu-HU" dirty="0" smtClean="0"/>
              <a:t> </a:t>
            </a:r>
            <a:r>
              <a:rPr lang="en-US" dirty="0" smtClean="0"/>
              <a:t>GB</a:t>
            </a:r>
            <a:endParaRPr lang="en-US" dirty="0" smtClean="0"/>
          </a:p>
          <a:p>
            <a:pPr marL="720725" indent="0">
              <a:buFont typeface="Arial" panose="020B0604020202020204" pitchFamily="34" charset="0"/>
              <a:buChar char="•"/>
            </a:pPr>
            <a:r>
              <a:rPr lang="en-US" dirty="0" smtClean="0"/>
              <a:t>	</a:t>
            </a:r>
            <a:r>
              <a:rPr lang="en-US" dirty="0" smtClean="0">
                <a:solidFill>
                  <a:srgbClr val="FF0000"/>
                </a:solidFill>
              </a:rPr>
              <a:t>open(filename).read()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1448474" y="3333917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hu-HU"/>
            </a:defPPr>
            <a:lvl1pPr marL="285750" indent="-285750">
              <a:spcAft>
                <a:spcPts val="600"/>
              </a:spcAft>
              <a:buFont typeface="Wingdings" panose="05000000000000000000" pitchFamily="2" charset="2"/>
              <a:buChar char="§"/>
              <a:defRPr>
                <a:solidFill>
                  <a:srgbClr val="40404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 smtClean="0"/>
              <a:t>RAM: at least </a:t>
            </a:r>
            <a:r>
              <a:rPr lang="en-US" dirty="0" smtClean="0"/>
              <a:t>90</a:t>
            </a:r>
            <a:r>
              <a:rPr lang="hu-HU" dirty="0" smtClean="0"/>
              <a:t> </a:t>
            </a:r>
            <a:r>
              <a:rPr lang="en-US" dirty="0" smtClean="0"/>
              <a:t>GB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07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863600"/>
          </a:xfrm>
          <a:prstGeom prst="rect">
            <a:avLst/>
          </a:prstGeom>
          <a:solidFill>
            <a:srgbClr val="F1F1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AF2 – IT parts</a:t>
            </a:r>
            <a:endParaRPr lang="en-US" altLang="en-US" b="1" dirty="0">
              <a:solidFill>
                <a:srgbClr val="404040"/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DL models’ running and structure building</a:t>
            </a:r>
            <a:endParaRPr lang="en-US" altLang="en-US" sz="2000" dirty="0">
              <a:solidFill>
                <a:srgbClr val="404040"/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448474" y="1804524"/>
            <a:ext cx="5560818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hu-HU"/>
            </a:defPPr>
            <a:lvl1pPr marL="285750" indent="-285750">
              <a:spcAft>
                <a:spcPts val="600"/>
              </a:spcAft>
              <a:buFont typeface="Wingdings" panose="05000000000000000000" pitchFamily="2" charset="2"/>
              <a:buChar char="§"/>
              <a:defRPr>
                <a:solidFill>
                  <a:srgbClr val="40404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 smtClean="0"/>
              <a:t>GPU</a:t>
            </a:r>
          </a:p>
          <a:p>
            <a:pPr marL="720725" indent="0">
              <a:buFont typeface="Arial" panose="020B0604020202020204" pitchFamily="34" charset="0"/>
              <a:buChar char="•"/>
            </a:pPr>
            <a:r>
              <a:rPr lang="en-US" dirty="0" smtClean="0"/>
              <a:t> 1,500 amino acid long / </a:t>
            </a:r>
            <a:r>
              <a:rPr lang="en-US" dirty="0" smtClean="0"/>
              <a:t>24</a:t>
            </a:r>
            <a:r>
              <a:rPr lang="hu-HU" dirty="0" smtClean="0"/>
              <a:t> </a:t>
            </a:r>
            <a:r>
              <a:rPr lang="en-US" dirty="0" smtClean="0"/>
              <a:t>GB </a:t>
            </a:r>
            <a:r>
              <a:rPr lang="en-US" dirty="0" smtClean="0"/>
              <a:t>GPU RAM</a:t>
            </a:r>
          </a:p>
          <a:p>
            <a:pPr marL="720725" indent="0"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multi-GPU</a:t>
            </a:r>
          </a:p>
          <a:p>
            <a:pPr marL="720725" indent="0"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max. </a:t>
            </a:r>
            <a:r>
              <a:rPr lang="en-US" dirty="0" smtClean="0"/>
              <a:t>2</a:t>
            </a:r>
            <a:r>
              <a:rPr lang="hu-HU" dirty="0" smtClean="0"/>
              <a:t> </a:t>
            </a:r>
            <a:r>
              <a:rPr lang="en-US" dirty="0" smtClean="0"/>
              <a:t>GB </a:t>
            </a:r>
            <a:r>
              <a:rPr lang="en-US" dirty="0" smtClean="0"/>
              <a:t>limit for a </a:t>
            </a:r>
            <a:r>
              <a:rPr lang="en-US" dirty="0" err="1" smtClean="0"/>
              <a:t>TensorFlow</a:t>
            </a:r>
            <a:r>
              <a:rPr lang="en-US" dirty="0" smtClean="0"/>
              <a:t> data </a:t>
            </a:r>
            <a:r>
              <a:rPr lang="en-US" dirty="0" err="1" smtClean="0"/>
              <a:t>struct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	</a:t>
            </a:r>
            <a:r>
              <a:rPr lang="en-US" sz="1200" dirty="0" smtClean="0"/>
              <a:t>bug solved with 2 lines of code</a:t>
            </a:r>
          </a:p>
        </p:txBody>
      </p:sp>
    </p:spTree>
    <p:extLst>
      <p:ext uri="{BB962C8B-B14F-4D97-AF65-F5344CB8AC3E}">
        <p14:creationId xmlns:p14="http://schemas.microsoft.com/office/powerpoint/2010/main" val="402016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863600"/>
          </a:xfrm>
          <a:prstGeom prst="rect">
            <a:avLst/>
          </a:prstGeom>
          <a:solidFill>
            <a:srgbClr val="F1F1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TM protein structure prediction by AF2</a:t>
            </a:r>
          </a:p>
        </p:txBody>
      </p:sp>
      <p:pic>
        <p:nvPicPr>
          <p:cNvPr id="24579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3" y="1487488"/>
            <a:ext cx="6121400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919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5" descr="holo-carto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" y="1120775"/>
            <a:ext cx="2689225" cy="309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525463" y="1120775"/>
            <a:ext cx="1406525" cy="341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grpSp>
        <p:nvGrpSpPr>
          <p:cNvPr id="3" name="Csoportba foglalás 2"/>
          <p:cNvGrpSpPr>
            <a:grpSpLocks/>
          </p:cNvGrpSpPr>
          <p:nvPr/>
        </p:nvGrpSpPr>
        <p:grpSpPr bwMode="auto">
          <a:xfrm>
            <a:off x="576263" y="4659313"/>
            <a:ext cx="1357312" cy="1330325"/>
            <a:chOff x="575979" y="4942042"/>
            <a:chExt cx="1357149" cy="1330489"/>
          </a:xfrm>
        </p:grpSpPr>
        <p:sp>
          <p:nvSpPr>
            <p:cNvPr id="7" name="Szabadkézi sokszög 6"/>
            <p:cNvSpPr/>
            <p:nvPr/>
          </p:nvSpPr>
          <p:spPr>
            <a:xfrm>
              <a:off x="1133124" y="4942042"/>
              <a:ext cx="293653" cy="361995"/>
            </a:xfrm>
            <a:custGeom>
              <a:avLst/>
              <a:gdLst>
                <a:gd name="connsiteX0" fmla="*/ 0 w 294189"/>
                <a:gd name="connsiteY0" fmla="*/ 303120 h 361486"/>
                <a:gd name="connsiteX1" fmla="*/ 77821 w 294189"/>
                <a:gd name="connsiteY1" fmla="*/ 11290 h 361486"/>
                <a:gd name="connsiteX2" fmla="*/ 282102 w 294189"/>
                <a:gd name="connsiteY2" fmla="*/ 89112 h 361486"/>
                <a:gd name="connsiteX3" fmla="*/ 252919 w 294189"/>
                <a:gd name="connsiteY3" fmla="*/ 361486 h 36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189" h="361486">
                  <a:moveTo>
                    <a:pt x="0" y="303120"/>
                  </a:moveTo>
                  <a:cubicBezTo>
                    <a:pt x="15402" y="175039"/>
                    <a:pt x="30804" y="46958"/>
                    <a:pt x="77821" y="11290"/>
                  </a:cubicBezTo>
                  <a:cubicBezTo>
                    <a:pt x="124838" y="-24378"/>
                    <a:pt x="252919" y="30746"/>
                    <a:pt x="282102" y="89112"/>
                  </a:cubicBezTo>
                  <a:cubicBezTo>
                    <a:pt x="311285" y="147478"/>
                    <a:pt x="282102" y="254482"/>
                    <a:pt x="252919" y="361486"/>
                  </a:cubicBezTo>
                </a:path>
              </a:pathLst>
            </a:custGeom>
            <a:noFill/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sp>
          <p:nvSpPr>
            <p:cNvPr id="8" name="Szabadkézi sokszög 7"/>
            <p:cNvSpPr/>
            <p:nvPr/>
          </p:nvSpPr>
          <p:spPr>
            <a:xfrm>
              <a:off x="1395031" y="5954992"/>
              <a:ext cx="300001" cy="317539"/>
            </a:xfrm>
            <a:custGeom>
              <a:avLst/>
              <a:gdLst>
                <a:gd name="connsiteX0" fmla="*/ 0 w 298950"/>
                <a:gd name="connsiteY0" fmla="*/ 68094 h 317250"/>
                <a:gd name="connsiteX1" fmla="*/ 107004 w 298950"/>
                <a:gd name="connsiteY1" fmla="*/ 252920 h 317250"/>
                <a:gd name="connsiteX2" fmla="*/ 282102 w 298950"/>
                <a:gd name="connsiteY2" fmla="*/ 301558 h 317250"/>
                <a:gd name="connsiteX3" fmla="*/ 282102 w 298950"/>
                <a:gd name="connsiteY3" fmla="*/ 0 h 31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8950" h="317250">
                  <a:moveTo>
                    <a:pt x="0" y="68094"/>
                  </a:moveTo>
                  <a:cubicBezTo>
                    <a:pt x="29993" y="141051"/>
                    <a:pt x="59987" y="214009"/>
                    <a:pt x="107004" y="252920"/>
                  </a:cubicBezTo>
                  <a:cubicBezTo>
                    <a:pt x="154021" y="291831"/>
                    <a:pt x="252919" y="343711"/>
                    <a:pt x="282102" y="301558"/>
                  </a:cubicBezTo>
                  <a:cubicBezTo>
                    <a:pt x="311285" y="259405"/>
                    <a:pt x="296693" y="129702"/>
                    <a:pt x="282102" y="0"/>
                  </a:cubicBezTo>
                </a:path>
              </a:pathLst>
            </a:custGeom>
            <a:noFill/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cxnSp>
          <p:nvCxnSpPr>
            <p:cNvPr id="11" name="Egyenes összekötő 10"/>
            <p:cNvCxnSpPr/>
            <p:nvPr/>
          </p:nvCxnSpPr>
          <p:spPr>
            <a:xfrm>
              <a:off x="853758" y="5315150"/>
              <a:ext cx="1079370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Egyenes összekötő 11"/>
            <p:cNvCxnSpPr/>
            <p:nvPr/>
          </p:nvCxnSpPr>
          <p:spPr>
            <a:xfrm>
              <a:off x="853758" y="5904186"/>
              <a:ext cx="1079370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églalap 12"/>
            <p:cNvSpPr/>
            <p:nvPr/>
          </p:nvSpPr>
          <p:spPr>
            <a:xfrm>
              <a:off x="1064870" y="5194485"/>
              <a:ext cx="120636" cy="873233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50000"/>
                  </a:schemeClr>
                </a:gs>
                <a:gs pos="69000">
                  <a:srgbClr val="92D050"/>
                </a:gs>
                <a:gs pos="100000">
                  <a:srgbClr val="92D050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sp>
          <p:nvSpPr>
            <p:cNvPr id="14" name="Téglalap 13"/>
            <p:cNvSpPr/>
            <p:nvPr/>
          </p:nvSpPr>
          <p:spPr>
            <a:xfrm>
              <a:off x="1344237" y="5194485"/>
              <a:ext cx="120636" cy="873233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50000"/>
                  </a:schemeClr>
                </a:gs>
                <a:gs pos="69000">
                  <a:srgbClr val="92D050"/>
                </a:gs>
                <a:gs pos="100000">
                  <a:srgbClr val="92D050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sp>
          <p:nvSpPr>
            <p:cNvPr id="15" name="Téglalap 14"/>
            <p:cNvSpPr/>
            <p:nvPr/>
          </p:nvSpPr>
          <p:spPr>
            <a:xfrm>
              <a:off x="1634714" y="5194485"/>
              <a:ext cx="120636" cy="873233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50000"/>
                  </a:schemeClr>
                </a:gs>
                <a:gs pos="69000">
                  <a:srgbClr val="92D050"/>
                </a:gs>
                <a:gs pos="100000">
                  <a:srgbClr val="92D050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sp>
          <p:nvSpPr>
            <p:cNvPr id="25628" name="Szövegdoboz 20"/>
            <p:cNvSpPr txBox="1">
              <a:spLocks noChangeArrowheads="1"/>
            </p:cNvSpPr>
            <p:nvPr/>
          </p:nvSpPr>
          <p:spPr bwMode="auto">
            <a:xfrm>
              <a:off x="575979" y="5044148"/>
              <a:ext cx="34817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hu-HU" sz="1400" b="1"/>
                <a:t>s1</a:t>
              </a:r>
              <a:endParaRPr lang="hu-HU" altLang="hu-HU" sz="1400" b="1"/>
            </a:p>
          </p:txBody>
        </p:sp>
        <p:sp>
          <p:nvSpPr>
            <p:cNvPr id="25629" name="Szövegdoboz 21"/>
            <p:cNvSpPr txBox="1">
              <a:spLocks noChangeArrowheads="1"/>
            </p:cNvSpPr>
            <p:nvPr/>
          </p:nvSpPr>
          <p:spPr bwMode="auto">
            <a:xfrm>
              <a:off x="575979" y="5884411"/>
              <a:ext cx="34817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hu-HU" sz="1400" b="1"/>
                <a:t>s2</a:t>
              </a:r>
              <a:endParaRPr lang="hu-HU" altLang="hu-HU" sz="1400" b="1"/>
            </a:p>
          </p:txBody>
        </p:sp>
      </p:grpSp>
      <p:grpSp>
        <p:nvGrpSpPr>
          <p:cNvPr id="29" name="Csoportba foglalás 28"/>
          <p:cNvGrpSpPr>
            <a:grpSpLocks/>
          </p:cNvGrpSpPr>
          <p:nvPr/>
        </p:nvGrpSpPr>
        <p:grpSpPr bwMode="auto">
          <a:xfrm>
            <a:off x="2471738" y="4295775"/>
            <a:ext cx="1697037" cy="1558925"/>
            <a:chOff x="2692184" y="4594644"/>
            <a:chExt cx="1698188" cy="1558924"/>
          </a:xfrm>
        </p:grpSpPr>
        <p:sp>
          <p:nvSpPr>
            <p:cNvPr id="9" name="Szabadkézi sokszög 8"/>
            <p:cNvSpPr/>
            <p:nvPr/>
          </p:nvSpPr>
          <p:spPr>
            <a:xfrm>
              <a:off x="2857396" y="4888332"/>
              <a:ext cx="398732" cy="349250"/>
            </a:xfrm>
            <a:custGeom>
              <a:avLst/>
              <a:gdLst>
                <a:gd name="connsiteX0" fmla="*/ 398384 w 398384"/>
                <a:gd name="connsiteY0" fmla="*/ 348305 h 348305"/>
                <a:gd name="connsiteX1" fmla="*/ 262197 w 398384"/>
                <a:gd name="connsiteY1" fmla="*/ 202390 h 348305"/>
                <a:gd name="connsiteX2" fmla="*/ 9278 w 398384"/>
                <a:gd name="connsiteY2" fmla="*/ 182935 h 348305"/>
                <a:gd name="connsiteX3" fmla="*/ 77371 w 398384"/>
                <a:gd name="connsiteY3" fmla="*/ 7837 h 348305"/>
                <a:gd name="connsiteX4" fmla="*/ 291380 w 398384"/>
                <a:gd name="connsiteY4" fmla="*/ 46748 h 348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8384" h="348305">
                  <a:moveTo>
                    <a:pt x="398384" y="348305"/>
                  </a:moveTo>
                  <a:cubicBezTo>
                    <a:pt x="362716" y="289128"/>
                    <a:pt x="327048" y="229952"/>
                    <a:pt x="262197" y="202390"/>
                  </a:cubicBezTo>
                  <a:cubicBezTo>
                    <a:pt x="197346" y="174828"/>
                    <a:pt x="40082" y="215360"/>
                    <a:pt x="9278" y="182935"/>
                  </a:cubicBezTo>
                  <a:cubicBezTo>
                    <a:pt x="-21526" y="150510"/>
                    <a:pt x="30354" y="30535"/>
                    <a:pt x="77371" y="7837"/>
                  </a:cubicBezTo>
                  <a:cubicBezTo>
                    <a:pt x="124388" y="-14861"/>
                    <a:pt x="207884" y="15943"/>
                    <a:pt x="291380" y="46748"/>
                  </a:cubicBezTo>
                </a:path>
              </a:pathLst>
            </a:custGeom>
            <a:noFill/>
            <a:ln w="28575">
              <a:solidFill>
                <a:srgbClr val="FF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sp>
          <p:nvSpPr>
            <p:cNvPr id="10" name="Szabadkézi sokszög 9"/>
            <p:cNvSpPr/>
            <p:nvPr/>
          </p:nvSpPr>
          <p:spPr>
            <a:xfrm>
              <a:off x="3783536" y="4926432"/>
              <a:ext cx="290710" cy="407987"/>
            </a:xfrm>
            <a:custGeom>
              <a:avLst/>
              <a:gdLst>
                <a:gd name="connsiteX0" fmla="*/ 181805 w 289749"/>
                <a:gd name="connsiteY0" fmla="*/ 0 h 408562"/>
                <a:gd name="connsiteX1" fmla="*/ 288810 w 289749"/>
                <a:gd name="connsiteY1" fmla="*/ 107005 h 408562"/>
                <a:gd name="connsiteX2" fmla="*/ 220716 w 289749"/>
                <a:gd name="connsiteY2" fmla="*/ 184826 h 408562"/>
                <a:gd name="connsiteX3" fmla="*/ 6707 w 289749"/>
                <a:gd name="connsiteY3" fmla="*/ 184826 h 408562"/>
                <a:gd name="connsiteX4" fmla="*/ 74801 w 289749"/>
                <a:gd name="connsiteY4" fmla="*/ 408562 h 408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9749" h="408562">
                  <a:moveTo>
                    <a:pt x="181805" y="0"/>
                  </a:moveTo>
                  <a:cubicBezTo>
                    <a:pt x="232065" y="38100"/>
                    <a:pt x="282325" y="76201"/>
                    <a:pt x="288810" y="107005"/>
                  </a:cubicBezTo>
                  <a:cubicBezTo>
                    <a:pt x="295295" y="137809"/>
                    <a:pt x="267733" y="171856"/>
                    <a:pt x="220716" y="184826"/>
                  </a:cubicBezTo>
                  <a:cubicBezTo>
                    <a:pt x="173699" y="197796"/>
                    <a:pt x="31026" y="147537"/>
                    <a:pt x="6707" y="184826"/>
                  </a:cubicBezTo>
                  <a:cubicBezTo>
                    <a:pt x="-17612" y="222115"/>
                    <a:pt x="28594" y="315338"/>
                    <a:pt x="74801" y="408562"/>
                  </a:cubicBezTo>
                </a:path>
              </a:pathLst>
            </a:custGeom>
            <a:noFill/>
            <a:ln w="28575">
              <a:solidFill>
                <a:srgbClr val="66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cxnSp>
          <p:nvCxnSpPr>
            <p:cNvPr id="16" name="Egyenes összekötő 15"/>
            <p:cNvCxnSpPr/>
            <p:nvPr/>
          </p:nvCxnSpPr>
          <p:spPr>
            <a:xfrm>
              <a:off x="2992424" y="5315369"/>
              <a:ext cx="1080232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Egyenes összekötő 16"/>
            <p:cNvCxnSpPr/>
            <p:nvPr/>
          </p:nvCxnSpPr>
          <p:spPr>
            <a:xfrm>
              <a:off x="2992424" y="5904331"/>
              <a:ext cx="1080232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églalap 17"/>
            <p:cNvSpPr/>
            <p:nvPr/>
          </p:nvSpPr>
          <p:spPr>
            <a:xfrm>
              <a:off x="3203706" y="5194719"/>
              <a:ext cx="122320" cy="873124"/>
            </a:xfrm>
            <a:prstGeom prst="rect">
              <a:avLst/>
            </a:prstGeom>
            <a:gradFill flip="none" rotWithShape="1">
              <a:gsLst>
                <a:gs pos="0">
                  <a:srgbClr val="660066"/>
                </a:gs>
                <a:gs pos="93000">
                  <a:srgbClr val="FF66FF"/>
                </a:gs>
                <a:gs pos="100000">
                  <a:srgbClr val="FF66FF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sp>
          <p:nvSpPr>
            <p:cNvPr id="19" name="Téglalap 18"/>
            <p:cNvSpPr/>
            <p:nvPr/>
          </p:nvSpPr>
          <p:spPr>
            <a:xfrm rot="16200000">
              <a:off x="3489690" y="4502273"/>
              <a:ext cx="120650" cy="873717"/>
            </a:xfrm>
            <a:prstGeom prst="rect">
              <a:avLst/>
            </a:prstGeom>
            <a:gradFill flip="none" rotWithShape="1">
              <a:gsLst>
                <a:gs pos="0">
                  <a:srgbClr val="660066"/>
                </a:gs>
                <a:gs pos="93000">
                  <a:srgbClr val="FF66FF"/>
                </a:gs>
                <a:gs pos="100000">
                  <a:srgbClr val="FF66FF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sp>
          <p:nvSpPr>
            <p:cNvPr id="20" name="Téglalap 19"/>
            <p:cNvSpPr/>
            <p:nvPr/>
          </p:nvSpPr>
          <p:spPr>
            <a:xfrm flipV="1">
              <a:off x="3774004" y="5194719"/>
              <a:ext cx="120732" cy="873124"/>
            </a:xfrm>
            <a:prstGeom prst="rect">
              <a:avLst/>
            </a:prstGeom>
            <a:gradFill flip="none" rotWithShape="1">
              <a:gsLst>
                <a:gs pos="0">
                  <a:srgbClr val="660066"/>
                </a:gs>
                <a:gs pos="93000">
                  <a:srgbClr val="FF66FF"/>
                </a:gs>
                <a:gs pos="100000">
                  <a:srgbClr val="FF66FF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sp>
          <p:nvSpPr>
            <p:cNvPr id="25615" name="Szövegdoboz 22"/>
            <p:cNvSpPr txBox="1">
              <a:spLocks noChangeArrowheads="1"/>
            </p:cNvSpPr>
            <p:nvPr/>
          </p:nvSpPr>
          <p:spPr bwMode="auto">
            <a:xfrm>
              <a:off x="2692184" y="5086904"/>
              <a:ext cx="34817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hu-HU" sz="1400" b="1"/>
                <a:t>s1</a:t>
              </a:r>
              <a:endParaRPr lang="hu-HU" altLang="hu-HU" sz="1400" b="1"/>
            </a:p>
          </p:txBody>
        </p:sp>
        <p:sp>
          <p:nvSpPr>
            <p:cNvPr id="25616" name="Szövegdoboz 23"/>
            <p:cNvSpPr txBox="1">
              <a:spLocks noChangeArrowheads="1"/>
            </p:cNvSpPr>
            <p:nvPr/>
          </p:nvSpPr>
          <p:spPr bwMode="auto">
            <a:xfrm>
              <a:off x="2943769" y="4594644"/>
              <a:ext cx="34817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hu-HU" sz="1400" b="1"/>
                <a:t>s1</a:t>
              </a:r>
              <a:endParaRPr lang="hu-HU" altLang="hu-HU" sz="1400" b="1"/>
            </a:p>
          </p:txBody>
        </p:sp>
        <p:sp>
          <p:nvSpPr>
            <p:cNvPr id="25617" name="Szövegdoboz 24"/>
            <p:cNvSpPr txBox="1">
              <a:spLocks noChangeArrowheads="1"/>
            </p:cNvSpPr>
            <p:nvPr/>
          </p:nvSpPr>
          <p:spPr bwMode="auto">
            <a:xfrm>
              <a:off x="3802132" y="4594644"/>
              <a:ext cx="34817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hu-HU" sz="1400" b="1"/>
                <a:t>s2</a:t>
              </a:r>
              <a:endParaRPr lang="hu-HU" altLang="hu-HU" sz="1400" b="1"/>
            </a:p>
          </p:txBody>
        </p:sp>
        <p:sp>
          <p:nvSpPr>
            <p:cNvPr id="25618" name="Szövegdoboz 25"/>
            <p:cNvSpPr txBox="1">
              <a:spLocks noChangeArrowheads="1"/>
            </p:cNvSpPr>
            <p:nvPr/>
          </p:nvSpPr>
          <p:spPr bwMode="auto">
            <a:xfrm>
              <a:off x="2692184" y="5845791"/>
              <a:ext cx="34817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hu-HU" sz="1400" b="1"/>
                <a:t>s2</a:t>
              </a:r>
              <a:endParaRPr lang="hu-HU" altLang="hu-HU" sz="1400" b="1"/>
            </a:p>
          </p:txBody>
        </p:sp>
        <p:sp>
          <p:nvSpPr>
            <p:cNvPr id="25619" name="Szövegdoboz 26"/>
            <p:cNvSpPr txBox="1">
              <a:spLocks noChangeArrowheads="1"/>
            </p:cNvSpPr>
            <p:nvPr/>
          </p:nvSpPr>
          <p:spPr bwMode="auto">
            <a:xfrm>
              <a:off x="4042200" y="5085556"/>
              <a:ext cx="34817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hu-HU" sz="1400" b="1"/>
                <a:t>s2</a:t>
              </a:r>
              <a:endParaRPr lang="hu-HU" altLang="hu-HU" sz="1400" b="1"/>
            </a:p>
          </p:txBody>
        </p:sp>
        <p:sp>
          <p:nvSpPr>
            <p:cNvPr id="25620" name="Szövegdoboz 27"/>
            <p:cNvSpPr txBox="1">
              <a:spLocks noChangeArrowheads="1"/>
            </p:cNvSpPr>
            <p:nvPr/>
          </p:nvSpPr>
          <p:spPr bwMode="auto">
            <a:xfrm>
              <a:off x="4042200" y="5844443"/>
              <a:ext cx="34817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hu-HU" sz="1400" b="1"/>
                <a:t>s1</a:t>
              </a:r>
              <a:endParaRPr lang="hu-HU" altLang="hu-HU" sz="1400" b="1"/>
            </a:p>
          </p:txBody>
        </p:sp>
      </p:grpSp>
      <p:sp>
        <p:nvSpPr>
          <p:cNvPr id="25607" name="Rectangle 2"/>
          <p:cNvSpPr>
            <a:spLocks noChangeArrowheads="1"/>
          </p:cNvSpPr>
          <p:nvPr/>
        </p:nvSpPr>
        <p:spPr bwMode="auto">
          <a:xfrm>
            <a:off x="0" y="0"/>
            <a:ext cx="9144000" cy="863600"/>
          </a:xfrm>
          <a:prstGeom prst="rect">
            <a:avLst/>
          </a:prstGeom>
          <a:solidFill>
            <a:srgbClr val="F1F1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TM protein structure prediction by AF2</a:t>
            </a:r>
          </a:p>
        </p:txBody>
      </p:sp>
      <p:grpSp>
        <p:nvGrpSpPr>
          <p:cNvPr id="21" name="Csoportba foglalás 20"/>
          <p:cNvGrpSpPr/>
          <p:nvPr/>
        </p:nvGrpSpPr>
        <p:grpSpPr>
          <a:xfrm>
            <a:off x="4106862" y="1536226"/>
            <a:ext cx="4780327" cy="3785547"/>
            <a:chOff x="4106862" y="1536226"/>
            <a:chExt cx="4780327" cy="3785547"/>
          </a:xfrm>
        </p:grpSpPr>
        <p:pic>
          <p:nvPicPr>
            <p:cNvPr id="5" name="Kép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6862" y="1536226"/>
              <a:ext cx="4416472" cy="3785547"/>
            </a:xfrm>
            <a:prstGeom prst="rect">
              <a:avLst/>
            </a:prstGeom>
          </p:spPr>
        </p:pic>
        <p:sp>
          <p:nvSpPr>
            <p:cNvPr id="6" name="Szövegdoboz 5"/>
            <p:cNvSpPr txBox="1"/>
            <p:nvPr/>
          </p:nvSpPr>
          <p:spPr>
            <a:xfrm>
              <a:off x="7846519" y="2029271"/>
              <a:ext cx="104067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100" b="1" dirty="0" smtClean="0">
                  <a:latin typeface="+mj-lt"/>
                </a:rPr>
                <a:t>enzim.hu </a:t>
              </a:r>
            </a:p>
            <a:p>
              <a:r>
                <a:rPr lang="hu-HU" sz="1100" b="1" dirty="0" smtClean="0">
                  <a:latin typeface="+mj-lt"/>
                </a:rPr>
                <a:t>(</a:t>
              </a:r>
              <a:r>
                <a:rPr lang="en-US" sz="1100" b="1" dirty="0" smtClean="0">
                  <a:latin typeface="+mj-lt"/>
                </a:rPr>
                <a:t>Tus</a:t>
              </a:r>
              <a:r>
                <a:rPr lang="hu-HU" sz="1100" b="1" dirty="0" err="1" smtClean="0">
                  <a:latin typeface="+mj-lt"/>
                </a:rPr>
                <a:t>nády</a:t>
              </a:r>
              <a:r>
                <a:rPr lang="hu-HU" sz="1100" b="1" dirty="0" smtClean="0">
                  <a:latin typeface="+mj-lt"/>
                </a:rPr>
                <a:t> </a:t>
              </a:r>
              <a:r>
                <a:rPr lang="hu-HU" sz="1100" b="1" i="1" dirty="0" smtClean="0">
                  <a:latin typeface="+mj-lt"/>
                </a:rPr>
                <a:t>et </a:t>
              </a:r>
              <a:r>
                <a:rPr lang="hu-HU" sz="1100" b="1" i="1" dirty="0" err="1" smtClean="0">
                  <a:latin typeface="+mj-lt"/>
                </a:rPr>
                <a:t>al</a:t>
              </a:r>
              <a:r>
                <a:rPr lang="hu-HU" sz="1100" b="1" i="1" dirty="0" smtClean="0">
                  <a:latin typeface="+mj-lt"/>
                </a:rPr>
                <a:t>.</a:t>
              </a:r>
              <a:r>
                <a:rPr lang="hu-HU" sz="1100" b="1" dirty="0" smtClean="0">
                  <a:latin typeface="+mj-lt"/>
                </a:rPr>
                <a:t>)</a:t>
              </a:r>
              <a:endParaRPr lang="hu-HU" sz="1100" b="1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050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Kép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473200"/>
            <a:ext cx="4678363" cy="560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0" y="0"/>
            <a:ext cx="9144000" cy="863600"/>
          </a:xfrm>
          <a:prstGeom prst="rect">
            <a:avLst/>
          </a:prstGeom>
          <a:solidFill>
            <a:srgbClr val="F1F1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2800" b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ABC </a:t>
            </a:r>
            <a:r>
              <a:rPr lang="en-US" altLang="en-US" sz="2800" b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protein folds</a:t>
            </a:r>
            <a:endParaRPr lang="hu-HU" altLang="en-US" sz="2800" b="1">
              <a:solidFill>
                <a:srgbClr val="404040"/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063" y="2193925"/>
            <a:ext cx="3859212" cy="385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672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8869</TotalTime>
  <Words>324</Words>
  <Application>Microsoft Office PowerPoint</Application>
  <PresentationFormat>Diavetítés a képernyőre (4:3 oldalarány)</PresentationFormat>
  <Paragraphs>115</Paragraphs>
  <Slides>17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17</vt:i4>
      </vt:variant>
    </vt:vector>
  </HeadingPairs>
  <TitlesOfParts>
    <vt:vector size="30" baseType="lpstr">
      <vt:lpstr>Arial</vt:lpstr>
      <vt:lpstr>Arial CE</vt:lpstr>
      <vt:lpstr>Calibri</vt:lpstr>
      <vt:lpstr>Calibri Light</vt:lpstr>
      <vt:lpstr>Courier New</vt:lpstr>
      <vt:lpstr>DejaVu Sans</vt:lpstr>
      <vt:lpstr>FreeSans</vt:lpstr>
      <vt:lpstr>HTimes</vt:lpstr>
      <vt:lpstr>Palatino Linotype</vt:lpstr>
      <vt:lpstr>Times New Roman</vt:lpstr>
      <vt:lpstr>Verdana</vt:lpstr>
      <vt:lpstr>Wingdings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hegedus</dc:creator>
  <cp:lastModifiedBy>user</cp:lastModifiedBy>
  <cp:revision>177</cp:revision>
  <dcterms:created xsi:type="dcterms:W3CDTF">2019-11-07T13:12:27Z</dcterms:created>
  <dcterms:modified xsi:type="dcterms:W3CDTF">2021-11-09T20:23:30Z</dcterms:modified>
</cp:coreProperties>
</file>