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C295F-D882-4810-A107-D2F20944FEFB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068D2-042A-4FB5-8549-E35C601041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055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VEO satellite</a:t>
            </a:r>
            <a:r>
              <a:rPr lang="en-US" baseline="0" noProof="0" dirty="0" smtClean="0"/>
              <a:t> project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068D2-042A-4FB5-8549-E35C6010410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1710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VEO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068D2-042A-4FB5-8549-E35C6010410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403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 </a:t>
            </a:r>
            <a:r>
              <a:rPr lang="hu-H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graph inference problem in 3D space in which the edges of the</a:t>
            </a:r>
            <a:r>
              <a:rPr lang="hu-H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 are defined by residues in proximity.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068D2-042A-4FB5-8549-E35C6010410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9016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Before I finish my presentation I’d like to talk</a:t>
            </a:r>
            <a:r>
              <a:rPr lang="en-US" baseline="0" noProof="0" dirty="0" smtClean="0"/>
              <a:t> a few words about the technical details</a:t>
            </a:r>
            <a:endParaRPr lang="en-US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068D2-042A-4FB5-8549-E35C6010410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32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CF13-EC65-443C-A052-2E45A5212372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FA30-5413-43CF-A45B-C70BAE693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20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CF13-EC65-443C-A052-2E45A5212372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FA30-5413-43CF-A45B-C70BAE693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29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CF13-EC65-443C-A052-2E45A5212372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FA30-5413-43CF-A45B-C70BAE693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329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CF13-EC65-443C-A052-2E45A5212372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FA30-5413-43CF-A45B-C70BAE693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CF13-EC65-443C-A052-2E45A5212372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FA30-5413-43CF-A45B-C70BAE693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084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CF13-EC65-443C-A052-2E45A5212372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FA30-5413-43CF-A45B-C70BAE693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2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CF13-EC65-443C-A052-2E45A5212372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FA30-5413-43CF-A45B-C70BAE693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27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CF13-EC65-443C-A052-2E45A5212372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FA30-5413-43CF-A45B-C70BAE693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03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CF13-EC65-443C-A052-2E45A5212372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FA30-5413-43CF-A45B-C70BAE693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674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CF13-EC65-443C-A052-2E45A5212372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FA30-5413-43CF-A45B-C70BAE693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55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2CF13-EC65-443C-A052-2E45A5212372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2FA30-5413-43CF-A45B-C70BAE693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05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CF13-EC65-443C-A052-2E45A5212372}" type="datetimeFigureOut">
              <a:rPr lang="hu-HU" smtClean="0"/>
              <a:t>2022. 06. 20.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FA30-5413-43CF-A45B-C70BAE693F5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600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5315" y="1315794"/>
            <a:ext cx="11553092" cy="2387600"/>
          </a:xfrm>
        </p:spPr>
        <p:txBody>
          <a:bodyPr>
            <a:noAutofit/>
          </a:bodyPr>
          <a:lstStyle/>
          <a:p>
            <a:r>
              <a:rPr lang="en-GB" sz="6200" b="1" dirty="0">
                <a:latin typeface="Sitka Heading" pitchFamily="2" charset="0"/>
              </a:rPr>
              <a:t>Exploring SARS-CoV-2 receptor binding domain variants  </a:t>
            </a:r>
            <a:r>
              <a:rPr lang="hu-HU" sz="6200" dirty="0">
                <a:latin typeface="Sitka Heading" pitchFamily="2" charset="0"/>
              </a:rPr>
              <a:t/>
            </a:r>
            <a:br>
              <a:rPr lang="hu-HU" sz="6200" dirty="0">
                <a:latin typeface="Sitka Heading" pitchFamily="2" charset="0"/>
              </a:rPr>
            </a:br>
            <a:endParaRPr lang="hu-HU" sz="6200" dirty="0">
              <a:latin typeface="Sitka Heading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83323" y="4107840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/>
              <a:t>Ákos Gellért, Oz Kilim, </a:t>
            </a:r>
            <a:r>
              <a:rPr lang="en-GB" sz="3600" dirty="0" err="1"/>
              <a:t>Anikó</a:t>
            </a:r>
            <a:r>
              <a:rPr lang="en-GB" sz="3600" dirty="0"/>
              <a:t> </a:t>
            </a:r>
            <a:r>
              <a:rPr lang="en-GB" sz="3600" dirty="0" err="1"/>
              <a:t>Mentes</a:t>
            </a:r>
            <a:r>
              <a:rPr lang="en-GB" sz="3600" dirty="0"/>
              <a:t>, </a:t>
            </a:r>
            <a:r>
              <a:rPr lang="en-GB" sz="3600" dirty="0" err="1"/>
              <a:t>Balázs</a:t>
            </a:r>
            <a:r>
              <a:rPr lang="en-GB" sz="3600" dirty="0"/>
              <a:t> </a:t>
            </a:r>
            <a:r>
              <a:rPr lang="en-GB" sz="3600" dirty="0" err="1"/>
              <a:t>Pál</a:t>
            </a:r>
            <a:r>
              <a:rPr lang="en-GB" sz="3600" dirty="0"/>
              <a:t>, </a:t>
            </a:r>
            <a:r>
              <a:rPr lang="en-GB" sz="3600" dirty="0" err="1"/>
              <a:t>István</a:t>
            </a:r>
            <a:r>
              <a:rPr lang="en-GB" sz="3600" dirty="0"/>
              <a:t> </a:t>
            </a:r>
            <a:r>
              <a:rPr lang="en-GB" sz="3600" dirty="0" err="1"/>
              <a:t>Csabai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1001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651481" y="307459"/>
            <a:ext cx="3665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Expected results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73724" y="1389185"/>
            <a:ext cx="11253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Structure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Single </a:t>
            </a:r>
            <a:r>
              <a:rPr lang="en-US" sz="2800" dirty="0" smtClean="0"/>
              <a:t>mutant structural database generated with AlphaFold2</a:t>
            </a:r>
            <a:r>
              <a:rPr lang="hu-HU" sz="2800" dirty="0" smtClean="0"/>
              <a:t> </a:t>
            </a:r>
            <a:r>
              <a:rPr lang="en-US" sz="2800" dirty="0" smtClean="0"/>
              <a:t>for</a:t>
            </a:r>
            <a:r>
              <a:rPr lang="hu-HU" sz="2800" dirty="0" smtClean="0"/>
              <a:t> </a:t>
            </a:r>
            <a:endParaRPr lang="hu-HU" sz="2800" dirty="0"/>
          </a:p>
          <a:p>
            <a:r>
              <a:rPr lang="hu-HU" sz="2800" dirty="0" smtClean="0"/>
              <a:t>    </a:t>
            </a:r>
            <a:r>
              <a:rPr lang="en-US" sz="2800" dirty="0" smtClean="0"/>
              <a:t>RBD variants: </a:t>
            </a:r>
            <a:r>
              <a:rPr lang="en-US" sz="2800" u="sng" dirty="0" smtClean="0"/>
              <a:t>Wuhan, alpha, </a:t>
            </a:r>
            <a:r>
              <a:rPr lang="en-US" sz="2800" dirty="0" smtClean="0"/>
              <a:t>beta, delta, eta and omicrons</a:t>
            </a:r>
            <a:r>
              <a:rPr lang="hu-HU" dirty="0" smtClean="0"/>
              <a:t>	</a:t>
            </a:r>
          </a:p>
          <a:p>
            <a:r>
              <a:rPr lang="hu-HU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already done</a:t>
            </a:r>
          </a:p>
          <a:p>
            <a:endParaRPr lang="hu-HU" dirty="0"/>
          </a:p>
          <a:p>
            <a:r>
              <a:rPr lang="en-US" sz="2800" b="1" dirty="0" smtClean="0"/>
              <a:t>Develop</a:t>
            </a:r>
            <a:r>
              <a:rPr lang="hu-HU" sz="2800" b="1" dirty="0"/>
              <a:t> </a:t>
            </a:r>
            <a:r>
              <a:rPr lang="en-US" sz="2800" b="1" dirty="0" smtClean="0"/>
              <a:t>machine</a:t>
            </a:r>
            <a:r>
              <a:rPr lang="en-US" sz="2800" b="1" dirty="0" smtClean="0"/>
              <a:t> </a:t>
            </a:r>
            <a:r>
              <a:rPr lang="en-US" sz="2800" b="1" dirty="0" smtClean="0"/>
              <a:t>learning </a:t>
            </a:r>
            <a:r>
              <a:rPr lang="en-US" sz="2800" b="1" dirty="0" smtClean="0"/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Using electrostatic </a:t>
            </a:r>
            <a:r>
              <a:rPr lang="en-US" sz="2800" dirty="0" smtClean="0"/>
              <a:t>and shape </a:t>
            </a:r>
            <a:r>
              <a:rPr lang="en-US" sz="2800" dirty="0" smtClean="0"/>
              <a:t>descriptors</a:t>
            </a:r>
            <a:r>
              <a:rPr lang="hu-HU" sz="2800" dirty="0" smtClean="0"/>
              <a:t> </a:t>
            </a:r>
            <a:r>
              <a:rPr lang="en-US" sz="2800" dirty="0" smtClean="0"/>
              <a:t>from</a:t>
            </a:r>
            <a:r>
              <a:rPr lang="hu-HU" sz="2800" dirty="0" smtClean="0"/>
              <a:t> R</a:t>
            </a:r>
            <a:r>
              <a:rPr lang="en-US" sz="2800" dirty="0" smtClean="0"/>
              <a:t>BD structures</a:t>
            </a:r>
          </a:p>
          <a:p>
            <a:r>
              <a:rPr lang="hu-HU" sz="2800" dirty="0" smtClean="0"/>
              <a:t>    </a:t>
            </a:r>
            <a:r>
              <a:rPr lang="en-US" sz="2800" dirty="0" smtClean="0"/>
              <a:t>correlated </a:t>
            </a:r>
            <a:r>
              <a:rPr lang="en-US" sz="2800" dirty="0" smtClean="0"/>
              <a:t>with experimental ACE2 binding </a:t>
            </a:r>
            <a:r>
              <a:rPr lang="en-US" sz="2800" dirty="0" smtClean="0"/>
              <a:t>affinity</a:t>
            </a:r>
            <a:endParaRPr lang="hu-HU" sz="2800" dirty="0" smtClean="0"/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smtClean="0"/>
              <a:t>previous method combined with protein-protein docking calculations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83277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14400" y="1586204"/>
            <a:ext cx="10440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/>
              <a:t>The main goal </a:t>
            </a:r>
            <a:r>
              <a:rPr lang="en-US" sz="3200" dirty="0"/>
              <a:t>is to try to develop a machine learning based method that can </a:t>
            </a:r>
            <a:r>
              <a:rPr lang="en-US" sz="3200" dirty="0" smtClean="0"/>
              <a:t>produce</a:t>
            </a:r>
            <a:r>
              <a:rPr lang="hu-HU" sz="3200" dirty="0" smtClean="0"/>
              <a:t> </a:t>
            </a:r>
            <a:r>
              <a:rPr lang="en-US" sz="3200" dirty="0" smtClean="0"/>
              <a:t>deep </a:t>
            </a:r>
            <a:r>
              <a:rPr lang="en-US" sz="3200" dirty="0"/>
              <a:t>mutational scanning experimental data </a:t>
            </a:r>
            <a:r>
              <a:rPr lang="en-US" sz="3200" i="1" dirty="0" smtClean="0"/>
              <a:t>in</a:t>
            </a:r>
            <a:r>
              <a:rPr lang="hu-HU" sz="3200" i="1" dirty="0" smtClean="0"/>
              <a:t>-</a:t>
            </a:r>
            <a:r>
              <a:rPr lang="en-US" sz="3200" i="1" dirty="0" err="1" smtClean="0"/>
              <a:t>silic</a:t>
            </a:r>
            <a:r>
              <a:rPr lang="hu-HU" sz="3200" i="1" dirty="0" smtClean="0"/>
              <a:t>o.</a:t>
            </a:r>
          </a:p>
          <a:p>
            <a:pPr algn="just"/>
            <a:endParaRPr lang="hu-HU" sz="3200" dirty="0"/>
          </a:p>
          <a:p>
            <a:pPr algn="just"/>
            <a:r>
              <a:rPr lang="en-US" sz="3200" dirty="0"/>
              <a:t>So there should be no need to perform expensive molecular biology experiments</a:t>
            </a:r>
            <a:r>
              <a:rPr lang="en-US" sz="3200" dirty="0" smtClean="0"/>
              <a:t>.</a:t>
            </a:r>
            <a:r>
              <a:rPr lang="hu-HU" sz="3200" dirty="0" smtClean="0"/>
              <a:t> </a:t>
            </a:r>
            <a:r>
              <a:rPr lang="hu-HU" sz="3200" dirty="0" smtClean="0">
                <a:sym typeface="Wingdings" panose="05000000000000000000" pitchFamily="2" charset="2"/>
              </a:rPr>
              <a:t> </a:t>
            </a:r>
            <a:r>
              <a:rPr lang="en-US" sz="3200" dirty="0">
                <a:sym typeface="Wingdings" panose="05000000000000000000" pitchFamily="2" charset="2"/>
              </a:rPr>
              <a:t>But for now, it is still a dream.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2380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13834" y="885334"/>
            <a:ext cx="33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Technical details</a:t>
            </a:r>
            <a:endParaRPr lang="en-US" sz="36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13834" y="4391558"/>
            <a:ext cx="817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Running time for one RBD model </a:t>
            </a:r>
            <a:r>
              <a:rPr lang="hu-HU" sz="2800" dirty="0" smtClean="0"/>
              <a:t>is </a:t>
            </a:r>
            <a:r>
              <a:rPr lang="en-US" sz="2800" dirty="0" smtClean="0"/>
              <a:t>about</a:t>
            </a:r>
            <a:r>
              <a:rPr lang="hu-HU" sz="2800" dirty="0" smtClean="0"/>
              <a:t> </a:t>
            </a:r>
            <a:r>
              <a:rPr lang="en-US" sz="2800" dirty="0" smtClean="0"/>
              <a:t>15 to 20 minutes</a:t>
            </a:r>
            <a:r>
              <a:rPr lang="hu-HU" sz="2800" dirty="0" smtClean="0"/>
              <a:t>.</a:t>
            </a:r>
          </a:p>
          <a:p>
            <a:r>
              <a:rPr lang="en-US" sz="2800" dirty="0" smtClean="0"/>
              <a:t>10 parallel run per GPU card</a:t>
            </a:r>
            <a:r>
              <a:rPr lang="hu-HU" sz="2800" dirty="0" smtClean="0"/>
              <a:t>.</a:t>
            </a:r>
            <a:endParaRPr lang="en-US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13834" y="1838227"/>
            <a:ext cx="102841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Ampere01 </a:t>
            </a:r>
            <a:r>
              <a:rPr lang="hu-HU" sz="2800" dirty="0" smtClean="0"/>
              <a:t>@ </a:t>
            </a:r>
            <a:r>
              <a:rPr lang="en-US" sz="2800" dirty="0"/>
              <a:t> Wigner Research Centre for </a:t>
            </a:r>
            <a:r>
              <a:rPr lang="en-US" sz="2800" dirty="0" smtClean="0"/>
              <a:t>Physics</a:t>
            </a:r>
            <a:endParaRPr lang="hu-HU" sz="2800" dirty="0"/>
          </a:p>
          <a:p>
            <a:r>
              <a:rPr lang="hu-HU" sz="2800" dirty="0" smtClean="0"/>
              <a:t>256 </a:t>
            </a:r>
            <a:r>
              <a:rPr lang="hu-HU" sz="2800" dirty="0" err="1" smtClean="0"/>
              <a:t>CPUs</a:t>
            </a:r>
            <a:r>
              <a:rPr lang="hu-HU" sz="2800" dirty="0" smtClean="0"/>
              <a:t> - </a:t>
            </a:r>
            <a:r>
              <a:rPr lang="it-IT" sz="2800" dirty="0" smtClean="0"/>
              <a:t>AMD </a:t>
            </a:r>
            <a:r>
              <a:rPr lang="it-IT" sz="2800" dirty="0"/>
              <a:t>EPYC 7742 64-Core </a:t>
            </a:r>
            <a:r>
              <a:rPr lang="it-IT" sz="2800" dirty="0" smtClean="0"/>
              <a:t>Processor</a:t>
            </a:r>
            <a:endParaRPr lang="hu-HU" sz="2800" dirty="0" smtClean="0"/>
          </a:p>
          <a:p>
            <a:r>
              <a:rPr lang="hu-HU" sz="2800" dirty="0" smtClean="0"/>
              <a:t>8 </a:t>
            </a:r>
            <a:r>
              <a:rPr lang="hu-HU" sz="2800" dirty="0" err="1" smtClean="0"/>
              <a:t>nVIDIA</a:t>
            </a:r>
            <a:r>
              <a:rPr lang="hu-HU" sz="2800" dirty="0" smtClean="0"/>
              <a:t> A100 </a:t>
            </a:r>
            <a:r>
              <a:rPr lang="hu-HU" sz="2800" smtClean="0"/>
              <a:t>80GB GPU </a:t>
            </a:r>
            <a:r>
              <a:rPr lang="en-US" sz="2800" smtClean="0"/>
              <a:t>cards</a:t>
            </a:r>
            <a:endParaRPr lang="en-US" sz="2800" dirty="0" smtClean="0"/>
          </a:p>
          <a:p>
            <a:endParaRPr lang="hu-HU" sz="2800" dirty="0"/>
          </a:p>
          <a:p>
            <a:r>
              <a:rPr lang="en-US" sz="2800" dirty="0" smtClean="0"/>
              <a:t>For </a:t>
            </a:r>
            <a:r>
              <a:rPr lang="en-US" sz="2800" dirty="0" err="1" smtClean="0"/>
              <a:t>AlphaFold</a:t>
            </a:r>
            <a:r>
              <a:rPr lang="en-US" sz="2800" dirty="0" smtClean="0"/>
              <a:t> database access time acceleration an 5 TB SSD is used.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06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18095" y="3139126"/>
            <a:ext cx="9851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Thanks for my colleagues and for the GPU Team at Wigner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346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43000" y="905608"/>
            <a:ext cx="8427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Project Team members introduction</a:t>
            </a:r>
            <a:endParaRPr lang="en-US" sz="4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42999" y="2549770"/>
            <a:ext cx="10032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Oz Kilim – Machine learning specialist</a:t>
            </a:r>
          </a:p>
          <a:p>
            <a:r>
              <a:rPr lang="en-US" sz="3200" dirty="0" err="1" smtClean="0"/>
              <a:t>Anik</a:t>
            </a:r>
            <a:r>
              <a:rPr lang="hu-HU" sz="3200" dirty="0" smtClean="0"/>
              <a:t>ó</a:t>
            </a:r>
            <a:r>
              <a:rPr lang="en-US" sz="3200" dirty="0" smtClean="0"/>
              <a:t> </a:t>
            </a:r>
            <a:r>
              <a:rPr lang="en-US" sz="3200" dirty="0" err="1" smtClean="0"/>
              <a:t>Mentes</a:t>
            </a:r>
            <a:r>
              <a:rPr lang="en-US" sz="3200" dirty="0" smtClean="0"/>
              <a:t> – Bioinformatics, big data handling</a:t>
            </a:r>
            <a:endParaRPr lang="hu-HU" sz="3200" dirty="0" smtClean="0"/>
          </a:p>
          <a:p>
            <a:r>
              <a:rPr lang="hu-HU" sz="3200" dirty="0" smtClean="0"/>
              <a:t>Balázs Pál – </a:t>
            </a:r>
            <a:r>
              <a:rPr lang="en-US" sz="3200" dirty="0" smtClean="0"/>
              <a:t>IT problem solving </a:t>
            </a:r>
          </a:p>
          <a:p>
            <a:r>
              <a:rPr lang="hu-HU" sz="3200" dirty="0" smtClean="0"/>
              <a:t>István Csabai </a:t>
            </a:r>
            <a:r>
              <a:rPr lang="en-US" sz="3200" dirty="0" smtClean="0"/>
              <a:t>– Team leader, scientific think tank</a:t>
            </a:r>
          </a:p>
          <a:p>
            <a:r>
              <a:rPr lang="hu-HU" sz="3200" dirty="0" smtClean="0"/>
              <a:t>Ákos Gellért – </a:t>
            </a:r>
            <a:r>
              <a:rPr lang="en-US" sz="3200" dirty="0" err="1" smtClean="0"/>
              <a:t>AlphaFold</a:t>
            </a:r>
            <a:r>
              <a:rPr lang="en-US" sz="3200" dirty="0" smtClean="0"/>
              <a:t> running, data analysis</a:t>
            </a:r>
          </a:p>
        </p:txBody>
      </p:sp>
    </p:spTree>
    <p:extLst>
      <p:ext uri="{BB962C8B-B14F-4D97-AF65-F5344CB8AC3E}">
        <p14:creationId xmlns:p14="http://schemas.microsoft.com/office/powerpoint/2010/main" val="40094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496" y="305428"/>
            <a:ext cx="5729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AlphaFold</a:t>
            </a:r>
            <a:r>
              <a:rPr lang="en-US" sz="3600" dirty="0" smtClean="0"/>
              <a:t> model architecture</a:t>
            </a:r>
            <a:endParaRPr lang="en-US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5223"/>
            <a:ext cx="12033504" cy="407893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002536" y="5534155"/>
            <a:ext cx="692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/>
              <a:t>CPU                                                 GPU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0" y="1335024"/>
            <a:ext cx="53949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6382512"/>
            <a:ext cx="12192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dirty="0" smtClean="0"/>
              <a:t>J. </a:t>
            </a:r>
            <a:r>
              <a:rPr lang="hu-HU" sz="1300" dirty="0" err="1" smtClean="0"/>
              <a:t>Jumper</a:t>
            </a:r>
            <a:r>
              <a:rPr lang="hu-HU" sz="1300" dirty="0" smtClean="0"/>
              <a:t> </a:t>
            </a:r>
            <a:r>
              <a:rPr lang="hu-HU" sz="1300" i="1" dirty="0" smtClean="0"/>
              <a:t>et </a:t>
            </a:r>
            <a:r>
              <a:rPr lang="hu-HU" sz="1300" i="1" dirty="0" err="1" smtClean="0"/>
              <a:t>al</a:t>
            </a:r>
            <a:r>
              <a:rPr lang="hu-HU" sz="1300" i="1" dirty="0" smtClean="0"/>
              <a:t>.</a:t>
            </a:r>
            <a:r>
              <a:rPr lang="hu-HU" sz="1300" dirty="0" smtClean="0"/>
              <a:t>, “</a:t>
            </a:r>
            <a:r>
              <a:rPr lang="hu-HU" sz="1300" dirty="0" err="1" smtClean="0"/>
              <a:t>Highly</a:t>
            </a:r>
            <a:r>
              <a:rPr lang="hu-HU" sz="1300" dirty="0" smtClean="0"/>
              <a:t> </a:t>
            </a:r>
            <a:r>
              <a:rPr lang="hu-HU" sz="1300" dirty="0" err="1" smtClean="0"/>
              <a:t>accurate</a:t>
            </a:r>
            <a:r>
              <a:rPr lang="hu-HU" sz="1300" dirty="0" smtClean="0"/>
              <a:t> protein </a:t>
            </a:r>
            <a:r>
              <a:rPr lang="hu-HU" sz="1300" dirty="0" err="1" smtClean="0"/>
              <a:t>structure</a:t>
            </a:r>
            <a:r>
              <a:rPr lang="hu-HU" sz="1300" dirty="0" smtClean="0"/>
              <a:t> </a:t>
            </a:r>
            <a:r>
              <a:rPr lang="hu-HU" sz="1300" dirty="0" err="1" smtClean="0"/>
              <a:t>prediction</a:t>
            </a:r>
            <a:r>
              <a:rPr lang="hu-HU" sz="1300" dirty="0" smtClean="0"/>
              <a:t> </a:t>
            </a:r>
            <a:r>
              <a:rPr lang="hu-HU" sz="1300" dirty="0" err="1" smtClean="0"/>
              <a:t>with</a:t>
            </a:r>
            <a:r>
              <a:rPr lang="hu-HU" sz="1300" dirty="0" smtClean="0"/>
              <a:t> </a:t>
            </a:r>
            <a:r>
              <a:rPr lang="hu-HU" sz="1300" dirty="0" err="1" smtClean="0"/>
              <a:t>AlphaFold</a:t>
            </a:r>
            <a:r>
              <a:rPr lang="hu-HU" sz="1300" dirty="0" smtClean="0"/>
              <a:t>,” </a:t>
            </a:r>
            <a:r>
              <a:rPr lang="hu-HU" sz="1300" i="1" dirty="0" err="1" smtClean="0"/>
              <a:t>Nat</a:t>
            </a:r>
            <a:r>
              <a:rPr lang="hu-HU" sz="1300" i="1" dirty="0" smtClean="0"/>
              <a:t>. 2021 5967873</a:t>
            </a:r>
            <a:r>
              <a:rPr lang="hu-HU" sz="1300" dirty="0" smtClean="0"/>
              <a:t>, </a:t>
            </a:r>
            <a:r>
              <a:rPr lang="hu-HU" sz="1300" dirty="0" err="1" smtClean="0"/>
              <a:t>vol</a:t>
            </a:r>
            <a:r>
              <a:rPr lang="hu-HU" sz="1300" dirty="0" smtClean="0"/>
              <a:t>. 596, no. 7873, pp. 583–589, </a:t>
            </a:r>
            <a:r>
              <a:rPr lang="hu-HU" sz="1300" dirty="0" err="1" smtClean="0"/>
              <a:t>Jul</a:t>
            </a:r>
            <a:r>
              <a:rPr lang="hu-HU" sz="1300" dirty="0" smtClean="0"/>
              <a:t>. 2021, </a:t>
            </a:r>
            <a:r>
              <a:rPr lang="hu-HU" sz="1300" dirty="0" err="1" smtClean="0"/>
              <a:t>doi</a:t>
            </a:r>
            <a:r>
              <a:rPr lang="hu-HU" sz="1300" dirty="0" smtClean="0"/>
              <a:t>: 10.1038/s41586-021-03819-2.</a:t>
            </a:r>
          </a:p>
        </p:txBody>
      </p:sp>
    </p:spTree>
    <p:extLst>
      <p:ext uri="{BB962C8B-B14F-4D97-AF65-F5344CB8AC3E}">
        <p14:creationId xmlns:p14="http://schemas.microsoft.com/office/powerpoint/2010/main" val="10109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400216"/>
            <a:ext cx="9500615" cy="598798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32588" y="-81593"/>
            <a:ext cx="512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Deep Mutational Scanning</a:t>
            </a:r>
            <a:endParaRPr lang="en-US" sz="36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6388197"/>
            <a:ext cx="12015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/>
              <a:t>T. N. </a:t>
            </a:r>
            <a:r>
              <a:rPr lang="hu-HU" sz="1300" dirty="0" err="1"/>
              <a:t>Starr</a:t>
            </a:r>
            <a:r>
              <a:rPr lang="hu-HU" sz="1300" dirty="0"/>
              <a:t> </a:t>
            </a:r>
            <a:r>
              <a:rPr lang="hu-HU" sz="1300" i="1" dirty="0"/>
              <a:t>et </a:t>
            </a:r>
            <a:r>
              <a:rPr lang="hu-HU" sz="1300" i="1" dirty="0" err="1"/>
              <a:t>al</a:t>
            </a:r>
            <a:r>
              <a:rPr lang="hu-HU" sz="1300" i="1" dirty="0"/>
              <a:t>.</a:t>
            </a:r>
            <a:r>
              <a:rPr lang="hu-HU" sz="1300" dirty="0"/>
              <a:t>, “Deep </a:t>
            </a:r>
            <a:r>
              <a:rPr lang="hu-HU" sz="1300" dirty="0" err="1"/>
              <a:t>Mutational</a:t>
            </a:r>
            <a:r>
              <a:rPr lang="hu-HU" sz="1300" dirty="0"/>
              <a:t> </a:t>
            </a:r>
            <a:r>
              <a:rPr lang="hu-HU" sz="1300" dirty="0" err="1"/>
              <a:t>Scanning</a:t>
            </a:r>
            <a:r>
              <a:rPr lang="hu-HU" sz="1300" dirty="0"/>
              <a:t> of SARS-CoV-2 Receptor </a:t>
            </a:r>
            <a:r>
              <a:rPr lang="hu-HU" sz="1300" dirty="0" err="1"/>
              <a:t>Binding</a:t>
            </a:r>
            <a:r>
              <a:rPr lang="hu-HU" sz="1300" dirty="0"/>
              <a:t> Domain </a:t>
            </a:r>
            <a:r>
              <a:rPr lang="hu-HU" sz="1300" dirty="0" err="1"/>
              <a:t>Reveals</a:t>
            </a:r>
            <a:r>
              <a:rPr lang="hu-HU" sz="1300" dirty="0"/>
              <a:t> </a:t>
            </a:r>
            <a:r>
              <a:rPr lang="hu-HU" sz="1300" dirty="0" err="1"/>
              <a:t>Constraints</a:t>
            </a:r>
            <a:r>
              <a:rPr lang="hu-HU" sz="1300" dirty="0"/>
              <a:t> </a:t>
            </a:r>
            <a:r>
              <a:rPr lang="hu-HU" sz="1300" dirty="0" err="1"/>
              <a:t>on</a:t>
            </a:r>
            <a:r>
              <a:rPr lang="hu-HU" sz="1300" dirty="0"/>
              <a:t> </a:t>
            </a:r>
            <a:r>
              <a:rPr lang="hu-HU" sz="1300" dirty="0" err="1"/>
              <a:t>Folding</a:t>
            </a:r>
            <a:r>
              <a:rPr lang="hu-HU" sz="1300" dirty="0"/>
              <a:t> and ACE2 </a:t>
            </a:r>
            <a:r>
              <a:rPr lang="hu-HU" sz="1300" dirty="0" err="1"/>
              <a:t>Binding</a:t>
            </a:r>
            <a:r>
              <a:rPr lang="hu-HU" sz="1300" dirty="0"/>
              <a:t>,” </a:t>
            </a:r>
            <a:r>
              <a:rPr lang="hu-HU" sz="1300" i="1" dirty="0" err="1"/>
              <a:t>Cell</a:t>
            </a:r>
            <a:r>
              <a:rPr lang="hu-HU" sz="1300" dirty="0"/>
              <a:t>, </a:t>
            </a:r>
            <a:r>
              <a:rPr lang="hu-HU" sz="1300" dirty="0" err="1"/>
              <a:t>vol</a:t>
            </a:r>
            <a:r>
              <a:rPr lang="hu-HU" sz="1300" dirty="0"/>
              <a:t>. 182, no. 5, pp. 1295-1310.e20, </a:t>
            </a:r>
            <a:r>
              <a:rPr lang="hu-HU" sz="1300" dirty="0" err="1"/>
              <a:t>Sep</a:t>
            </a:r>
            <a:r>
              <a:rPr lang="hu-HU" sz="1300" dirty="0"/>
              <a:t>. 2020, </a:t>
            </a:r>
            <a:r>
              <a:rPr lang="hu-HU" sz="1300" dirty="0" err="1"/>
              <a:t>doi</a:t>
            </a:r>
            <a:r>
              <a:rPr lang="hu-HU" sz="1300" dirty="0"/>
              <a:t>: 10.1016/J.CELL.2020.08.012.</a:t>
            </a:r>
          </a:p>
        </p:txBody>
      </p:sp>
    </p:spTree>
    <p:extLst>
      <p:ext uri="{BB962C8B-B14F-4D97-AF65-F5344CB8AC3E}">
        <p14:creationId xmlns:p14="http://schemas.microsoft.com/office/powerpoint/2010/main" val="32135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17994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40877" y="5108330"/>
            <a:ext cx="1173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chemeClr val="bg1"/>
                </a:solidFill>
              </a:rPr>
              <a:t>RBD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076592" y="5561247"/>
            <a:ext cx="1378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chemeClr val="bg1"/>
                </a:solidFill>
              </a:rPr>
              <a:t>ACE2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7993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40877" y="5108330"/>
            <a:ext cx="1173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chemeClr val="bg1"/>
                </a:solidFill>
              </a:rPr>
              <a:t>RBD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9076592" y="5561247"/>
            <a:ext cx="1378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chemeClr val="bg1"/>
                </a:solidFill>
              </a:rPr>
              <a:t>ACE2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906" cy="720344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40877" y="5108330"/>
            <a:ext cx="11737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chemeClr val="bg1"/>
                </a:solidFill>
              </a:rPr>
              <a:t>RBD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1906" cy="7203440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3993" y="1846741"/>
            <a:ext cx="6859051" cy="4039335"/>
          </a:xfrm>
          <a:prstGeom prst="rect">
            <a:avLst/>
          </a:prstGeom>
        </p:spPr>
      </p:pic>
      <p:sp>
        <p:nvSpPr>
          <p:cNvPr id="4" name="Szalagnyíl jobbra 3"/>
          <p:cNvSpPr/>
          <p:nvPr/>
        </p:nvSpPr>
        <p:spPr>
          <a:xfrm>
            <a:off x="6882331" y="3373120"/>
            <a:ext cx="731520" cy="1216152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881678" y="1105916"/>
            <a:ext cx="1503680" cy="57505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955334" y="365567"/>
            <a:ext cx="3356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Binding interface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96" y="398922"/>
            <a:ext cx="3488592" cy="75519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45497" y="597334"/>
            <a:ext cx="185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err="1" smtClean="0"/>
              <a:t>RBD_Wuh_IF</a:t>
            </a:r>
            <a:endParaRPr lang="hu-HU" sz="2400" b="1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53" y="1294611"/>
            <a:ext cx="3492179" cy="75597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78" y="2191078"/>
            <a:ext cx="3492179" cy="75596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53" y="3087544"/>
            <a:ext cx="3492179" cy="75597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54" y="3984011"/>
            <a:ext cx="3492179" cy="75597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54" y="4880478"/>
            <a:ext cx="3492179" cy="75597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78" y="5776945"/>
            <a:ext cx="3470228" cy="751218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7786336" y="128814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</p:txBody>
      </p:sp>
      <p:sp>
        <p:nvSpPr>
          <p:cNvPr id="12" name="Téglalap 11"/>
          <p:cNvSpPr/>
          <p:nvPr/>
        </p:nvSpPr>
        <p:spPr>
          <a:xfrm>
            <a:off x="1445497" y="1478721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RBD_Y489E_IF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1445497" y="2360108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RBD_Y489R_IF</a:t>
            </a:r>
            <a:endParaRPr lang="hu-HU" sz="2400" b="1" dirty="0"/>
          </a:p>
        </p:txBody>
      </p:sp>
      <p:sp>
        <p:nvSpPr>
          <p:cNvPr id="14" name="Téglalap 13"/>
          <p:cNvSpPr/>
          <p:nvPr/>
        </p:nvSpPr>
        <p:spPr>
          <a:xfrm>
            <a:off x="1445497" y="3241495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RBD_Q493E_IF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1445497" y="412288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RBD_Q493R_IF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1445497" y="5004269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RBD_Y505E_IF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1445497" y="5885655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smtClean="0"/>
              <a:t>RBD_Y505R_IF</a:t>
            </a:r>
            <a:endParaRPr lang="hu-HU" dirty="0"/>
          </a:p>
        </p:txBody>
      </p:sp>
      <p:graphicFrame>
        <p:nvGraphicFramePr>
          <p:cNvPr id="18" name="Tábláza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017679"/>
              </p:ext>
            </p:extLst>
          </p:nvPr>
        </p:nvGraphicFramePr>
        <p:xfrm>
          <a:off x="7149273" y="398922"/>
          <a:ext cx="3720890" cy="6129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890">
                  <a:extLst>
                    <a:ext uri="{9D8B030D-6E8A-4147-A177-3AD203B41FA5}">
                      <a16:colId xmlns:a16="http://schemas.microsoft.com/office/drawing/2014/main" val="1411215714"/>
                    </a:ext>
                  </a:extLst>
                </a:gridCol>
              </a:tblGrid>
              <a:tr h="875606"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solidFill>
                            <a:schemeClr val="bg1"/>
                          </a:solidFill>
                        </a:rPr>
                        <a:t>Change in ACE2  binding</a:t>
                      </a:r>
                      <a:endParaRPr lang="en-US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304039"/>
                  </a:ext>
                </a:extLst>
              </a:tr>
              <a:tr h="875606">
                <a:tc>
                  <a:txBody>
                    <a:bodyPr/>
                    <a:lstStyle/>
                    <a:p>
                      <a:r>
                        <a:rPr lang="hu-HU" sz="4800" b="1" dirty="0" smtClean="0"/>
                        <a:t>-3.55</a:t>
                      </a:r>
                      <a:endParaRPr lang="hu-HU" sz="4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4352401"/>
                  </a:ext>
                </a:extLst>
              </a:tr>
              <a:tr h="875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4800" b="1" dirty="0" smtClean="0"/>
                        <a:t>-2.83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6459920"/>
                  </a:ext>
                </a:extLst>
              </a:tr>
              <a:tr h="875606">
                <a:tc>
                  <a:txBody>
                    <a:bodyPr/>
                    <a:lstStyle/>
                    <a:p>
                      <a:r>
                        <a:rPr lang="hu-HU" sz="4800" b="1" dirty="0" smtClean="0"/>
                        <a:t>-0.98</a:t>
                      </a:r>
                      <a:endParaRPr lang="hu-HU" sz="4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644295"/>
                  </a:ext>
                </a:extLst>
              </a:tr>
              <a:tr h="875606">
                <a:tc>
                  <a:txBody>
                    <a:bodyPr/>
                    <a:lstStyle/>
                    <a:p>
                      <a:r>
                        <a:rPr lang="hu-HU" sz="4800" b="1" dirty="0" smtClean="0"/>
                        <a:t>-0.30</a:t>
                      </a:r>
                      <a:endParaRPr lang="hu-HU" sz="4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351483"/>
                  </a:ext>
                </a:extLst>
              </a:tr>
              <a:tr h="875606">
                <a:tc>
                  <a:txBody>
                    <a:bodyPr/>
                    <a:lstStyle/>
                    <a:p>
                      <a:r>
                        <a:rPr lang="hu-HU" sz="4800" b="1" dirty="0" smtClean="0"/>
                        <a:t>-3.73</a:t>
                      </a:r>
                      <a:endParaRPr lang="hu-HU" sz="4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3835283"/>
                  </a:ext>
                </a:extLst>
              </a:tr>
              <a:tr h="875606">
                <a:tc>
                  <a:txBody>
                    <a:bodyPr/>
                    <a:lstStyle/>
                    <a:p>
                      <a:r>
                        <a:rPr lang="hu-HU" sz="4800" b="1" dirty="0" smtClean="0"/>
                        <a:t>-3.54</a:t>
                      </a:r>
                      <a:endParaRPr lang="hu-HU" sz="4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934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1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414</Words>
  <Application>Microsoft Office PowerPoint</Application>
  <PresentationFormat>Szélesvásznú</PresentationFormat>
  <Paragraphs>75</Paragraphs>
  <Slides>13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Sitka Heading</vt:lpstr>
      <vt:lpstr>Wingdings</vt:lpstr>
      <vt:lpstr>Office-téma</vt:lpstr>
      <vt:lpstr>Exploring SARS-CoV-2 receptor binding domain variants 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SARS-CoV-2 receptor binding domain variants   </dc:title>
  <dc:creator>Gellért Ákos</dc:creator>
  <cp:lastModifiedBy>Gellért Ákos</cp:lastModifiedBy>
  <cp:revision>37</cp:revision>
  <dcterms:created xsi:type="dcterms:W3CDTF">2022-06-18T20:16:39Z</dcterms:created>
  <dcterms:modified xsi:type="dcterms:W3CDTF">2022-06-20T21:05:53Z</dcterms:modified>
</cp:coreProperties>
</file>