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2" r:id="rId1"/>
  </p:sldMasterIdLst>
  <p:notesMasterIdLst>
    <p:notesMasterId r:id="rId27"/>
  </p:notesMasterIdLst>
  <p:sldIdLst>
    <p:sldId id="262" r:id="rId2"/>
    <p:sldId id="342" r:id="rId3"/>
    <p:sldId id="373" r:id="rId4"/>
    <p:sldId id="378" r:id="rId5"/>
    <p:sldId id="336" r:id="rId6"/>
    <p:sldId id="337" r:id="rId7"/>
    <p:sldId id="338" r:id="rId8"/>
    <p:sldId id="348" r:id="rId9"/>
    <p:sldId id="374" r:id="rId10"/>
    <p:sldId id="307" r:id="rId11"/>
    <p:sldId id="339" r:id="rId12"/>
    <p:sldId id="326" r:id="rId13"/>
    <p:sldId id="327" r:id="rId14"/>
    <p:sldId id="377" r:id="rId15"/>
    <p:sldId id="302" r:id="rId16"/>
    <p:sldId id="351" r:id="rId17"/>
    <p:sldId id="367" r:id="rId18"/>
    <p:sldId id="368" r:id="rId19"/>
    <p:sldId id="352" r:id="rId20"/>
    <p:sldId id="362" r:id="rId21"/>
    <p:sldId id="353" r:id="rId22"/>
    <p:sldId id="369" r:id="rId23"/>
    <p:sldId id="363" r:id="rId24"/>
    <p:sldId id="372" r:id="rId25"/>
    <p:sldId id="36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200B2-8412-4E80-B92E-57C0568F5C60}">
          <p14:sldIdLst>
            <p14:sldId id="262"/>
            <p14:sldId id="342"/>
            <p14:sldId id="373"/>
            <p14:sldId id="378"/>
            <p14:sldId id="336"/>
            <p14:sldId id="337"/>
            <p14:sldId id="338"/>
            <p14:sldId id="348"/>
            <p14:sldId id="374"/>
            <p14:sldId id="307"/>
            <p14:sldId id="339"/>
            <p14:sldId id="326"/>
            <p14:sldId id="327"/>
            <p14:sldId id="377"/>
            <p14:sldId id="302"/>
            <p14:sldId id="351"/>
            <p14:sldId id="367"/>
            <p14:sldId id="368"/>
            <p14:sldId id="352"/>
            <p14:sldId id="362"/>
            <p14:sldId id="353"/>
            <p14:sldId id="369"/>
            <p14:sldId id="363"/>
            <p14:sldId id="372"/>
            <p14:sldId id="3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Formánek" initials="MF" lastIdx="10" clrIdx="0">
    <p:extLst>
      <p:ext uri="{19B8F6BF-5375-455C-9EA6-DF929625EA0E}">
        <p15:presenceInfo xmlns:p15="http://schemas.microsoft.com/office/powerpoint/2012/main" userId="91277ffb62d55ea8" providerId="Windows Live"/>
      </p:ext>
    </p:extLst>
  </p:cmAuthor>
  <p:cmAuthor id="2" name="Formanek, Martin - (martinformanek)" initials="FM-(" lastIdx="1" clrIdx="1">
    <p:extLst>
      <p:ext uri="{19B8F6BF-5375-455C-9EA6-DF929625EA0E}">
        <p15:presenceInfo xmlns:p15="http://schemas.microsoft.com/office/powerpoint/2012/main" userId="Formanek, Martin - (martinformanek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ED3BE-2EC0-497A-AA5F-3884C0E629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073DB-892E-49AB-84C7-2D3FC8E6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6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11648016" y="1189204"/>
            <a:ext cx="543984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5"/>
            <a:ext cx="7034363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3" y="5537927"/>
            <a:ext cx="7034363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4" y="6314442"/>
            <a:ext cx="1596623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14D8AA99-3DB2-41BF-BB8B-5639DD89335E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2" y="6314442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Martin Formanek (UofA Physics Department)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8017" y="1416218"/>
            <a:ext cx="543983" cy="365125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786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1" y="640080"/>
            <a:ext cx="62483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98C-0373-44C6-AB88-0F31A1571ABB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6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11648016" y="5380580"/>
            <a:ext cx="543984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6" y="642931"/>
            <a:ext cx="2446671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642934"/>
            <a:ext cx="707067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3"/>
            <a:ext cx="3814856" cy="365125"/>
          </a:xfrm>
        </p:spPr>
        <p:txBody>
          <a:bodyPr/>
          <a:lstStyle/>
          <a:p>
            <a:fld id="{ABBD414F-85BF-4579-9F9C-3F8F3C33A1B1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51"/>
            <a:ext cx="3814856" cy="365125"/>
          </a:xfrm>
        </p:spPr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8017" y="5607594"/>
            <a:ext cx="543983" cy="365125"/>
          </a:xfrm>
        </p:spPr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102600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04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6456" userDrawn="1">
          <p15:clr>
            <a:srgbClr val="FBAE40"/>
          </p15:clr>
        </p15:guide>
        <p15:guide id="1" pos="8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C1D9-8B4D-4500-B626-7DD08D9DAEB1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4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11648016" y="1393748"/>
            <a:ext cx="543984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4" y="2571724"/>
            <a:ext cx="8296655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41"/>
            <a:ext cx="1596623" cy="365125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6A5ABFE6-B4B5-45C9-A6F7-B84596E7356A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2"/>
            <a:ext cx="6480227" cy="36512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Martin Formanek (UofA Physics Department)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8017" y="1620762"/>
            <a:ext cx="54398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" y="6178167"/>
            <a:ext cx="10244327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" y="6178167"/>
            <a:ext cx="1024432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21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6456" userDrawn="1">
          <p15:clr>
            <a:srgbClr val="FBAE40"/>
          </p15:clr>
        </p15:guide>
        <p15:guide id="1" pos="8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765B-5382-4149-B442-08ABDA62EC70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8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54496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123"/>
            <a:ext cx="6254496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9"/>
            <a:ext cx="6254496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54496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E9FC-67B3-4E27-ACDF-645C89EF686A}" type="datetime1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9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831F-466E-4C93-8368-5C4EFD9E8CD2}" type="datetime1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6569-753D-4FC9-8BFD-1131417A80A9}" type="datetime1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2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4"/>
            <a:ext cx="3838776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6E3-8EF4-41E8-A861-7A3EE5BE5AD0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557263"/>
            <a:ext cx="3843371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2"/>
            <a:ext cx="617220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2621512"/>
            <a:ext cx="3843371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ECAEE-ADB9-408F-807F-18E52B9C4F93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Formanek (UofA Physics Department)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0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648016" y="5380580"/>
            <a:ext cx="543984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7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1" y="569066"/>
            <a:ext cx="62483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A846DB22-240A-4B09-BCE2-4CE91E33EF8E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Martin Formanek (UofA Physics Department)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8017" y="5607594"/>
            <a:ext cx="5439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513DCCFC-384A-407F-9D4F-223AA7A5DA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hd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832" userDrawn="1">
          <p15:clr>
            <a:srgbClr val="F26B43"/>
          </p15:clr>
        </p15:guide>
        <p15:guide id="1" pos="3776" userDrawn="1">
          <p15:clr>
            <a:srgbClr val="F26B43"/>
          </p15:clr>
        </p15:guide>
        <p15:guide id="2" pos="640" userDrawn="1">
          <p15:clr>
            <a:srgbClr val="F26B43"/>
          </p15:clr>
        </p15:guide>
        <p15:guide id="3" pos="9600" userDrawn="1">
          <p15:clr>
            <a:srgbClr val="F26B43"/>
          </p15:clr>
        </p15:guide>
        <p15:guide id="4" pos="4352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orient="horz" pos="432" userDrawn="1">
          <p15:clr>
            <a:srgbClr val="F26B43"/>
          </p15:clr>
        </p15:guide>
        <p15:guide id="7" pos="7200" userDrawn="1">
          <p15:clr>
            <a:srgbClr val="F26B43"/>
          </p15:clr>
        </p15:guide>
        <p15:guide id="8" pos="3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00.png"/><Relationship Id="rId7" Type="http://schemas.openxmlformats.org/officeDocument/2006/relationships/image" Target="../media/image19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10.png"/><Relationship Id="rId10" Type="http://schemas.openxmlformats.org/officeDocument/2006/relationships/image" Target="../media/image220.png"/><Relationship Id="rId4" Type="http://schemas.openxmlformats.org/officeDocument/2006/relationships/image" Target="../media/image160.png"/><Relationship Id="rId9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60.png"/><Relationship Id="rId18" Type="http://schemas.openxmlformats.org/officeDocument/2006/relationships/image" Target="../media/image350.png"/><Relationship Id="rId3" Type="http://schemas.openxmlformats.org/officeDocument/2006/relationships/image" Target="../media/image24.png"/><Relationship Id="rId12" Type="http://schemas.openxmlformats.org/officeDocument/2006/relationships/image" Target="../media/image250.PNG"/><Relationship Id="rId17" Type="http://schemas.openxmlformats.org/officeDocument/2006/relationships/image" Target="../media/image340.png"/><Relationship Id="rId2" Type="http://schemas.openxmlformats.org/officeDocument/2006/relationships/image" Target="../media/image46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1.png"/><Relationship Id="rId15" Type="http://schemas.openxmlformats.org/officeDocument/2006/relationships/image" Target="../media/image280.png"/><Relationship Id="rId10" Type="http://schemas.openxmlformats.org/officeDocument/2006/relationships/image" Target="../media/image310.png"/><Relationship Id="rId4" Type="http://schemas.openxmlformats.org/officeDocument/2006/relationships/image" Target="../media/image47.PNG"/><Relationship Id="rId9" Type="http://schemas.openxmlformats.org/officeDocument/2006/relationships/image" Target="../media/image302.png"/><Relationship Id="rId1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50.gif"/><Relationship Id="rId5" Type="http://schemas.openxmlformats.org/officeDocument/2006/relationships/image" Target="../media/image71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0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52.gif"/><Relationship Id="rId12" Type="http://schemas.openxmlformats.org/officeDocument/2006/relationships/image" Target="../media/image9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53.png"/><Relationship Id="rId5" Type="http://schemas.openxmlformats.org/officeDocument/2006/relationships/image" Target="../media/image80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40.png"/><Relationship Id="rId7" Type="http://schemas.openxmlformats.org/officeDocument/2006/relationships/image" Target="../media/image139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46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660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67AF-207B-4B91-A842-3D21FE6A7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317" y="949346"/>
            <a:ext cx="10121505" cy="3101536"/>
          </a:xfrm>
        </p:spPr>
        <p:txBody>
          <a:bodyPr>
            <a:normAutofit/>
          </a:bodyPr>
          <a:lstStyle/>
          <a:p>
            <a:pPr algn="ctr"/>
            <a:r>
              <a:rPr lang="en-US" sz="3600" i="0" dirty="0"/>
              <a:t>High intensity laser-particle interactions in Flying Focus regime</a:t>
            </a:r>
            <a:endParaRPr lang="en-US" sz="16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E02894A-C0C6-4BF4-A409-4DC038BC2297}"/>
              </a:ext>
            </a:extLst>
          </p:cNvPr>
          <p:cNvSpPr txBox="1">
            <a:spLocks/>
          </p:cNvSpPr>
          <p:nvPr/>
        </p:nvSpPr>
        <p:spPr>
          <a:xfrm>
            <a:off x="954718" y="2906414"/>
            <a:ext cx="5275772" cy="70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5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35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2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Martin Formanek</a:t>
            </a:r>
          </a:p>
          <a:p>
            <a:pPr algn="ctr"/>
            <a:r>
              <a:rPr lang="en-US" sz="2400" i="0" dirty="0"/>
              <a:t>martin.formanek@eli-beams.eu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42296E-F200-DC76-1802-C9BF08068132}"/>
              </a:ext>
            </a:extLst>
          </p:cNvPr>
          <p:cNvGrpSpPr/>
          <p:nvPr/>
        </p:nvGrpSpPr>
        <p:grpSpPr>
          <a:xfrm>
            <a:off x="1155408" y="4077136"/>
            <a:ext cx="2937370" cy="1624010"/>
            <a:chOff x="1129805" y="4383940"/>
            <a:chExt cx="2937370" cy="1624010"/>
          </a:xfrm>
        </p:grpSpPr>
        <p:sp>
          <p:nvSpPr>
            <p:cNvPr id="8" name="Rectangle 7"/>
            <p:cNvSpPr/>
            <p:nvPr/>
          </p:nvSpPr>
          <p:spPr>
            <a:xfrm>
              <a:off x="1129805" y="4383940"/>
              <a:ext cx="2937370" cy="162401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0AABD2-45FD-3D25-2211-D2AAA967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937" y="4553007"/>
              <a:ext cx="2707105" cy="12858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A6044D7-1568-A648-8EC5-09A90B386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44" y="4050881"/>
            <a:ext cx="2476365" cy="1650265"/>
          </a:xfrm>
          <a:prstGeom prst="rect">
            <a:avLst/>
          </a:prstGeom>
        </p:spPr>
      </p:pic>
      <p:pic>
        <p:nvPicPr>
          <p:cNvPr id="9" name="Picture 4" descr="https://indico.wigner.hu/event/1081/images/168-areal_view2.jpg">
            <a:extLst>
              <a:ext uri="{FF2B5EF4-FFF2-40B4-BE49-F238E27FC236}">
                <a16:creationId xmlns:a16="http://schemas.microsoft.com/office/drawing/2014/main" id="{9756BF4F-5E16-BA09-0BB4-6DAB9466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04" y="2707969"/>
            <a:ext cx="4211767" cy="26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64AA5-88D8-3E92-5C35-EB2933249AC6}"/>
              </a:ext>
            </a:extLst>
          </p:cNvPr>
          <p:cNvSpPr txBox="1"/>
          <p:nvPr/>
        </p:nvSpPr>
        <p:spPr>
          <a:xfrm>
            <a:off x="7144741" y="5477444"/>
            <a:ext cx="454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Margaret Island Symposium 2023 on Vacuum Structure, Particles, and Plasmas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01D0A5-F031-1594-4226-A0963933C2BF}"/>
              </a:ext>
            </a:extLst>
          </p:cNvPr>
          <p:cNvSpPr txBox="1"/>
          <p:nvPr/>
        </p:nvSpPr>
        <p:spPr>
          <a:xfrm>
            <a:off x="903655" y="5958000"/>
            <a:ext cx="6049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This project is supported by EU Marie </a:t>
            </a:r>
            <a:r>
              <a:rPr lang="en-US" dirty="0" err="1"/>
              <a:t>Sklodowska</a:t>
            </a:r>
            <a:r>
              <a:rPr lang="en-US" dirty="0"/>
              <a:t>-Curie grant</a:t>
            </a:r>
          </a:p>
          <a:p>
            <a:pPr algn="ctr"/>
            <a:r>
              <a:rPr lang="en-US" dirty="0"/>
              <a:t>No. </a:t>
            </a:r>
            <a:r>
              <a:rPr lang="en-US" sz="1800" b="0" i="0" u="none" strike="noStrike" baseline="0" dirty="0">
                <a:latin typeface="Times-Roman"/>
              </a:rPr>
              <a:t>101105246-STEFF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823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1C61-1E47-49D1-AC0B-688809DB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10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6075E1-7EA8-4B2A-AF78-BEA28C702C41}"/>
              </a:ext>
            </a:extLst>
          </p:cNvPr>
          <p:cNvSpPr txBox="1"/>
          <p:nvPr/>
        </p:nvSpPr>
        <p:spPr>
          <a:xfrm>
            <a:off x="225934" y="78865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Analytical 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012F8-C602-470B-9582-A084D5FF6459}"/>
              </a:ext>
            </a:extLst>
          </p:cNvPr>
          <p:cNvSpPr txBox="1"/>
          <p:nvPr/>
        </p:nvSpPr>
        <p:spPr>
          <a:xfrm>
            <a:off x="255590" y="571984"/>
            <a:ext cx="863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B0F0"/>
                </a:solidFill>
              </a:rPr>
              <a:t>Esarey</a:t>
            </a:r>
            <a:r>
              <a:rPr lang="en-US" sz="1600" dirty="0">
                <a:solidFill>
                  <a:srgbClr val="00B0F0"/>
                </a:solidFill>
              </a:rPr>
              <a:t> et al., J. Opt. Soc. Am. B </a:t>
            </a:r>
            <a:r>
              <a:rPr lang="en-US" sz="1600" b="1" dirty="0">
                <a:solidFill>
                  <a:srgbClr val="00B0F0"/>
                </a:solidFill>
              </a:rPr>
              <a:t>12 </a:t>
            </a:r>
            <a:r>
              <a:rPr lang="en-US" sz="1600" dirty="0">
                <a:solidFill>
                  <a:srgbClr val="00B0F0"/>
                </a:solidFill>
              </a:rPr>
              <a:t>(1995)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1695;</a:t>
            </a:r>
          </a:p>
          <a:p>
            <a:r>
              <a:rPr lang="en-US" sz="1600" dirty="0" err="1">
                <a:solidFill>
                  <a:srgbClr val="00B0F0"/>
                </a:solidFill>
              </a:rPr>
              <a:t>Longhi</a:t>
            </a:r>
            <a:r>
              <a:rPr lang="en-US" sz="1600" dirty="0">
                <a:solidFill>
                  <a:srgbClr val="00B0F0"/>
                </a:solidFill>
              </a:rPr>
              <a:t>, Opt. Expr. </a:t>
            </a:r>
            <a:r>
              <a:rPr lang="en-US" sz="1600" b="1" dirty="0">
                <a:solidFill>
                  <a:srgbClr val="00B0F0"/>
                </a:solidFill>
              </a:rPr>
              <a:t>12 </a:t>
            </a:r>
            <a:r>
              <a:rPr lang="en-US" sz="1600" dirty="0">
                <a:solidFill>
                  <a:srgbClr val="00B0F0"/>
                </a:solidFill>
              </a:rPr>
              <a:t>(2004)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935;</a:t>
            </a:r>
          </a:p>
          <a:p>
            <a:r>
              <a:rPr lang="en-US" sz="1600" dirty="0">
                <a:solidFill>
                  <a:srgbClr val="00B0F0"/>
                </a:solidFill>
              </a:rPr>
              <a:t>Di Piazza, PRA </a:t>
            </a:r>
            <a:r>
              <a:rPr lang="en-US" sz="1600" b="1" dirty="0">
                <a:solidFill>
                  <a:srgbClr val="00B0F0"/>
                </a:solidFill>
              </a:rPr>
              <a:t>103</a:t>
            </a:r>
            <a:r>
              <a:rPr lang="en-US" sz="1600" dirty="0">
                <a:solidFill>
                  <a:srgbClr val="00B0F0"/>
                </a:solidFill>
              </a:rPr>
              <a:t> (2021) 012215.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DA9C4C-7E31-468F-A840-23B7819A2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67" y="1113845"/>
            <a:ext cx="5427345" cy="10497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B1EE74-EBE0-47C0-AE27-5D62C4D1D41F}"/>
                  </a:ext>
                </a:extLst>
              </p:cNvPr>
              <p:cNvSpPr txBox="1"/>
              <p:nvPr/>
            </p:nvSpPr>
            <p:spPr>
              <a:xfrm>
                <a:off x="1216745" y="1538890"/>
                <a:ext cx="278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Fourier transformation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B1EE74-EBE0-47C0-AE27-5D62C4D1D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745" y="1538890"/>
                <a:ext cx="2786468" cy="369332"/>
              </a:xfrm>
              <a:prstGeom prst="rect">
                <a:avLst/>
              </a:prstGeom>
              <a:blipFill>
                <a:blip r:embed="rId3"/>
                <a:stretch>
                  <a:fillRect l="-196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78F376-D510-4C09-80AB-C5B6B2999954}"/>
                  </a:ext>
                </a:extLst>
              </p:cNvPr>
              <p:cNvSpPr txBox="1"/>
              <p:nvPr/>
            </p:nvSpPr>
            <p:spPr>
              <a:xfrm>
                <a:off x="1243917" y="2159260"/>
                <a:ext cx="384432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Generalized light cone coordinates: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		(</a:t>
                </a:r>
                <a:r>
                  <a:rPr lang="en-US" dirty="0">
                    <a:solidFill>
                      <a:srgbClr val="FF0000"/>
                    </a:solidFill>
                  </a:rPr>
                  <a:t>phase oscillations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FF0000"/>
                    </a:solidFill>
                  </a:rPr>
                  <a:t>focus coordinate</a:t>
                </a:r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78F376-D510-4C09-80AB-C5B6B2999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917" y="2159260"/>
                <a:ext cx="3844322" cy="923330"/>
              </a:xfrm>
              <a:prstGeom prst="rect">
                <a:avLst/>
              </a:prstGeom>
              <a:blipFill>
                <a:blip r:embed="rId4"/>
                <a:stretch>
                  <a:fillRect l="-1268" t="-3289" r="-1268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55F6A1-87BA-475B-A385-F4990379C9D9}"/>
                  </a:ext>
                </a:extLst>
              </p:cNvPr>
              <p:cNvSpPr txBox="1"/>
              <p:nvPr/>
            </p:nvSpPr>
            <p:spPr>
              <a:xfrm>
                <a:off x="8409102" y="2311986"/>
                <a:ext cx="1589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55F6A1-87BA-475B-A385-F4990379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102" y="2311986"/>
                <a:ext cx="15896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4D5B81-2ECD-45FF-AE54-3E2D598C8B0F}"/>
                  </a:ext>
                </a:extLst>
              </p:cNvPr>
              <p:cNvSpPr txBox="1"/>
              <p:nvPr/>
            </p:nvSpPr>
            <p:spPr>
              <a:xfrm>
                <a:off x="1243917" y="3219869"/>
                <a:ext cx="8724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demand Lorenz condition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and additionally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two degrees of freedom remaining. Lorenz condition: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4D5B81-2ECD-45FF-AE54-3E2D598C8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917" y="3219869"/>
                <a:ext cx="8724301" cy="646331"/>
              </a:xfrm>
              <a:prstGeom prst="rect">
                <a:avLst/>
              </a:prstGeom>
              <a:blipFill>
                <a:blip r:embed="rId6"/>
                <a:stretch>
                  <a:fillRect l="-55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F0155C-6FBE-425A-B388-9408B36333A6}"/>
                  </a:ext>
                </a:extLst>
              </p:cNvPr>
              <p:cNvSpPr txBox="1"/>
              <p:nvPr/>
            </p:nvSpPr>
            <p:spPr>
              <a:xfrm>
                <a:off x="1243917" y="4994999"/>
                <a:ext cx="304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wave equation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F0155C-6FBE-425A-B388-9408B3633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917" y="4994999"/>
                <a:ext cx="3048527" cy="369332"/>
              </a:xfrm>
              <a:prstGeom prst="rect">
                <a:avLst/>
              </a:prstGeom>
              <a:blipFill>
                <a:blip r:embed="rId7"/>
                <a:stretch>
                  <a:fillRect l="-16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67BFC2-EAAC-4D19-96B5-1AD8EDE5211B}"/>
                  </a:ext>
                </a:extLst>
              </p:cNvPr>
              <p:cNvSpPr txBox="1"/>
              <p:nvPr/>
            </p:nvSpPr>
            <p:spPr>
              <a:xfrm>
                <a:off x="4159637" y="5533567"/>
                <a:ext cx="4920193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=0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67BFC2-EAAC-4D19-96B5-1AD8EDE52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637" y="5533567"/>
                <a:ext cx="4920193" cy="413831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7D8DF3-CF15-4BAA-B148-79834AB184CF}"/>
                  </a:ext>
                </a:extLst>
              </p:cNvPr>
              <p:cNvSpPr txBox="1"/>
              <p:nvPr/>
            </p:nvSpPr>
            <p:spPr>
              <a:xfrm>
                <a:off x="8408037" y="2647391"/>
                <a:ext cx="2196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7D8DF3-CF15-4BAA-B148-79834AB18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037" y="2647391"/>
                <a:ext cx="219649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80F40-060D-4ECB-A18E-5C318436F39C}"/>
                  </a:ext>
                </a:extLst>
              </p:cNvPr>
              <p:cNvSpPr txBox="1"/>
              <p:nvPr/>
            </p:nvSpPr>
            <p:spPr>
              <a:xfrm>
                <a:off x="6099563" y="2489335"/>
                <a:ext cx="126996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=−1−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80F40-060D-4ECB-A18E-5C318436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563" y="2489335"/>
                <a:ext cx="1269963" cy="299249"/>
              </a:xfrm>
              <a:prstGeom prst="rect">
                <a:avLst/>
              </a:prstGeom>
              <a:blipFill>
                <a:blip r:embed="rId10"/>
                <a:stretch>
                  <a:fillRect l="-6250" r="-192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E88872-DA07-4D00-B1F3-F9B459EFA726}"/>
                  </a:ext>
                </a:extLst>
              </p:cNvPr>
              <p:cNvSpPr txBox="1"/>
              <p:nvPr/>
            </p:nvSpPr>
            <p:spPr>
              <a:xfrm>
                <a:off x="4998198" y="3791815"/>
                <a:ext cx="2782237" cy="30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E88872-DA07-4D00-B1F3-F9B459EFA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98" y="3791815"/>
                <a:ext cx="2782237" cy="301749"/>
              </a:xfrm>
              <a:prstGeom prst="rect">
                <a:avLst/>
              </a:prstGeom>
              <a:blipFill>
                <a:blip r:embed="rId11"/>
                <a:stretch>
                  <a:fillRect l="-1974" r="-1754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E5F457-5180-4865-90A2-ABFBF578C3F0}"/>
                  </a:ext>
                </a:extLst>
              </p:cNvPr>
              <p:cNvSpPr txBox="1"/>
              <p:nvPr/>
            </p:nvSpPr>
            <p:spPr>
              <a:xfrm>
                <a:off x="1243917" y="4131070"/>
                <a:ext cx="33878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Which allows us to 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as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E5F457-5180-4865-90A2-ABFBF578C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917" y="4131070"/>
                <a:ext cx="3387851" cy="369332"/>
              </a:xfrm>
              <a:prstGeom prst="rect">
                <a:avLst/>
              </a:prstGeom>
              <a:blipFill>
                <a:blip r:embed="rId12"/>
                <a:stretch>
                  <a:fillRect l="-1439" t="-10000" r="-89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160AB3-FA4E-4AB4-91F3-9B2607FBC1D0}"/>
                  </a:ext>
                </a:extLst>
              </p:cNvPr>
              <p:cNvSpPr txBox="1"/>
              <p:nvPr/>
            </p:nvSpPr>
            <p:spPr>
              <a:xfrm>
                <a:off x="4500108" y="4340517"/>
                <a:ext cx="4041684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160AB3-FA4E-4AB4-91F3-9B2607FB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08" y="4340517"/>
                <a:ext cx="4041684" cy="8188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AADA3A9-CE24-07AA-5610-6DCAF485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509267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1C61-1E47-49D1-AC0B-688809DB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mtClean="0"/>
              <a:t>11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6075E1-7EA8-4B2A-AF78-BEA28C702C41}"/>
              </a:ext>
            </a:extLst>
          </p:cNvPr>
          <p:cNvSpPr txBox="1"/>
          <p:nvPr/>
        </p:nvSpPr>
        <p:spPr>
          <a:xfrm>
            <a:off x="664337" y="100947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Analytical 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6A1E97-13C8-4DB4-91EF-23D40251A20A}"/>
                  </a:ext>
                </a:extLst>
              </p:cNvPr>
              <p:cNvSpPr txBox="1"/>
              <p:nvPr/>
            </p:nvSpPr>
            <p:spPr>
              <a:xfrm>
                <a:off x="5129411" y="4133642"/>
                <a:ext cx="2872453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6A1E97-13C8-4DB4-91EF-23D40251A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411" y="4133642"/>
                <a:ext cx="2872453" cy="315727"/>
              </a:xfrm>
              <a:prstGeom prst="rect">
                <a:avLst/>
              </a:prstGeom>
              <a:blipFill>
                <a:blip r:embed="rId2"/>
                <a:stretch>
                  <a:fillRect l="-4873" t="-21154" r="-1907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8C4AB1F-54B8-4B0C-8F40-005BEFC88C56}"/>
                  </a:ext>
                </a:extLst>
              </p:cNvPr>
              <p:cNvSpPr txBox="1"/>
              <p:nvPr/>
            </p:nvSpPr>
            <p:spPr>
              <a:xfrm>
                <a:off x="1003955" y="4555171"/>
                <a:ext cx="3365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cylindrical coordinates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8C4AB1F-54B8-4B0C-8F40-005BEFC88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955" y="4555171"/>
                <a:ext cx="3365921" cy="369332"/>
              </a:xfrm>
              <a:prstGeom prst="rect">
                <a:avLst/>
              </a:prstGeom>
              <a:blipFill>
                <a:blip r:embed="rId3"/>
                <a:stretch>
                  <a:fillRect l="-1630" t="-8197" r="-36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FEDC49-E0C7-4BE9-B004-F1C84E4FB2B8}"/>
                  </a:ext>
                </a:extLst>
              </p:cNvPr>
              <p:cNvSpPr txBox="1"/>
              <p:nvPr/>
            </p:nvSpPr>
            <p:spPr>
              <a:xfrm>
                <a:off x="4091754" y="5005883"/>
                <a:ext cx="431336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FEDC49-E0C7-4BE9-B004-F1C84E4FB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754" y="5005883"/>
                <a:ext cx="4313360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B5FE73F-747E-4F7C-8090-9B78CF84B82A}"/>
              </a:ext>
            </a:extLst>
          </p:cNvPr>
          <p:cNvSpPr txBox="1"/>
          <p:nvPr/>
        </p:nvSpPr>
        <p:spPr>
          <a:xfrm>
            <a:off x="664337" y="580926"/>
            <a:ext cx="561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Fourier transformation for the perpendicular component: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7A0F43-0005-4112-8E29-E5AF803BE113}"/>
                  </a:ext>
                </a:extLst>
              </p:cNvPr>
              <p:cNvSpPr txBox="1"/>
              <p:nvPr/>
            </p:nvSpPr>
            <p:spPr>
              <a:xfrm>
                <a:off x="4043247" y="1047657"/>
                <a:ext cx="4410374" cy="321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7A0F43-0005-4112-8E29-E5AF803BE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247" y="1047657"/>
                <a:ext cx="4410374" cy="321435"/>
              </a:xfrm>
              <a:prstGeom prst="rect">
                <a:avLst/>
              </a:prstGeom>
              <a:blipFill>
                <a:blip r:embed="rId5"/>
                <a:stretch>
                  <a:fillRect t="-15094" r="-829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0AF56E-9F6C-4707-AB2F-F0964A251BE0}"/>
                  </a:ext>
                </a:extLst>
              </p:cNvPr>
              <p:cNvSpPr txBox="1"/>
              <p:nvPr/>
            </p:nvSpPr>
            <p:spPr>
              <a:xfrm>
                <a:off x="778894" y="1408691"/>
                <a:ext cx="8310182" cy="1521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Special cases: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=−2:</m:t>
                    </m:r>
                  </m:oMath>
                </a14:m>
                <a:r>
                  <a:rPr lang="en-US" dirty="0"/>
                  <a:t> In this case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linearly dependent,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and solution are usual plane waves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</m:oMath>
                </a14:m>
                <a:r>
                  <a:rPr lang="en-US" dirty="0"/>
                  <a:t> In this case we have ordinary light-cone coordinates,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and the wave equation reads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0AF56E-9F6C-4707-AB2F-F0964A251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94" y="1408691"/>
                <a:ext cx="8310182" cy="1521827"/>
              </a:xfrm>
              <a:prstGeom prst="rect">
                <a:avLst/>
              </a:prstGeom>
              <a:blipFill>
                <a:blip r:embed="rId6"/>
                <a:stretch>
                  <a:fillRect l="-660" t="-2000" r="-73" b="-5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9CFA66-7489-4924-888D-9652E144A0E2}"/>
                  </a:ext>
                </a:extLst>
              </p:cNvPr>
              <p:cNvSpPr txBox="1"/>
              <p:nvPr/>
            </p:nvSpPr>
            <p:spPr>
              <a:xfrm>
                <a:off x="5129411" y="2937541"/>
                <a:ext cx="2238049" cy="321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𝑖𝑘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9CFA66-7489-4924-888D-9652E144A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411" y="2937541"/>
                <a:ext cx="2238049" cy="321435"/>
              </a:xfrm>
              <a:prstGeom prst="rect">
                <a:avLst/>
              </a:prstGeom>
              <a:blipFill>
                <a:blip r:embed="rId7"/>
                <a:stretch>
                  <a:fillRect t="-15094" r="-2174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EE53D3-ED68-41B4-9F15-4EBDCD992DD8}"/>
              </a:ext>
            </a:extLst>
          </p:cNvPr>
          <p:cNvSpPr txBox="1"/>
          <p:nvPr/>
        </p:nvSpPr>
        <p:spPr>
          <a:xfrm>
            <a:off x="2447926" y="3258975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has exactly form of the paraxial wave equation.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117EC1-343E-4B10-9F35-0B71EE777401}"/>
                  </a:ext>
                </a:extLst>
              </p:cNvPr>
              <p:cNvSpPr txBox="1"/>
              <p:nvPr/>
            </p:nvSpPr>
            <p:spPr>
              <a:xfrm>
                <a:off x="737888" y="3628307"/>
                <a:ext cx="7263976" cy="399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General case: If either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negligible (paraxial approximation):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117EC1-343E-4B10-9F35-0B71EE777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8" y="3628307"/>
                <a:ext cx="7263976" cy="399533"/>
              </a:xfrm>
              <a:prstGeom prst="rect">
                <a:avLst/>
              </a:prstGeom>
              <a:blipFill>
                <a:blip r:embed="rId8"/>
                <a:stretch>
                  <a:fillRect l="-503"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E05AE5-2230-41F8-B882-B4AD51612997}"/>
                  </a:ext>
                </a:extLst>
              </p:cNvPr>
              <p:cNvSpPr txBox="1"/>
              <p:nvPr/>
            </p:nvSpPr>
            <p:spPr>
              <a:xfrm>
                <a:off x="8638033" y="218486"/>
                <a:ext cx="2247325" cy="945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=−1−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E05AE5-2230-41F8-B882-B4AD5161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033" y="218486"/>
                <a:ext cx="2247325" cy="945580"/>
              </a:xfrm>
              <a:prstGeom prst="rect">
                <a:avLst/>
              </a:prstGeom>
              <a:blipFill>
                <a:blip r:embed="rId9"/>
                <a:stretch>
                  <a:fillRect l="-1626" t="-1935" b="-5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24C0452-EB6C-F3D1-9DE7-BB97A96E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713979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554C5-5F39-4AE4-A764-BAE19E1A9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12</a:t>
            </a:fld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A7D46-6417-4E24-A4B5-43543E02353A}"/>
              </a:ext>
            </a:extLst>
          </p:cNvPr>
          <p:cNvSpPr txBox="1"/>
          <p:nvPr/>
        </p:nvSpPr>
        <p:spPr>
          <a:xfrm>
            <a:off x="300624" y="96193"/>
            <a:ext cx="5178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Analytical steady state beam 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101F3-1DA9-4FDD-8184-8E8F2C47A2F7}"/>
              </a:ext>
            </a:extLst>
          </p:cNvPr>
          <p:cNvSpPr txBox="1"/>
          <p:nvPr/>
        </p:nvSpPr>
        <p:spPr>
          <a:xfrm>
            <a:off x="6100247" y="4454437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“Rayleigh range”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BB5918-4590-47CD-9A95-A7D8571D7428}"/>
              </a:ext>
            </a:extLst>
          </p:cNvPr>
          <p:cNvSpPr txBox="1"/>
          <p:nvPr/>
        </p:nvSpPr>
        <p:spPr>
          <a:xfrm>
            <a:off x="9542563" y="442401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“Spot size”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E05B30-C056-4316-B540-BB5644FCE960}"/>
                  </a:ext>
                </a:extLst>
              </p:cNvPr>
              <p:cNvSpPr txBox="1"/>
              <p:nvPr/>
            </p:nvSpPr>
            <p:spPr>
              <a:xfrm>
                <a:off x="4341408" y="4738949"/>
                <a:ext cx="7256219" cy="6263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    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/2,       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E05B30-C056-4316-B540-BB5644FCE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408" y="4738949"/>
                <a:ext cx="7256219" cy="6263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52B4F4-F548-49E3-B14D-EAF3EED8EE69}"/>
                  </a:ext>
                </a:extLst>
              </p:cNvPr>
              <p:cNvSpPr txBox="1"/>
              <p:nvPr/>
            </p:nvSpPr>
            <p:spPr>
              <a:xfrm>
                <a:off x="522424" y="5430149"/>
                <a:ext cx="11236051" cy="738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000" dirty="0"/>
                  <a:t> we have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2000" dirty="0"/>
                  <a:t>this solution reduces to standard gaussian beam solution in paraxial approximation with Rayleigh 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52B4F4-F548-49E3-B14D-EAF3EED8E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24" y="5430149"/>
                <a:ext cx="11236051" cy="738536"/>
              </a:xfrm>
              <a:prstGeom prst="rect">
                <a:avLst/>
              </a:prstGeom>
              <a:blipFill>
                <a:blip r:embed="rId3"/>
                <a:stretch>
                  <a:fillRect l="-488" t="-4959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69180" y="629799"/>
                <a:ext cx="9678483" cy="13855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00" b="1" i="1" smtClean="0">
                              <a:latin typeface="Cambria Math" panose="02040503050406030204" pitchFamily="18" charset="0"/>
                            </a:rPr>
                            <m:t>,ℓ,⊥</m:t>
                          </m:r>
                        </m:sub>
                      </m:sSub>
                      <m:d>
                        <m:d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100" b="1" i="1" smtClean="0"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</m:sSub>
                      <m:f>
                        <m:f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1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1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1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d>
                                    <m:dPr>
                                      <m:ctrlPr>
                                        <a:rPr lang="en-US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sSubSup>
                        <m:sSub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bSup>
                      <m:d>
                        <m:d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100" b="0" i="1" dirty="0">
                  <a:latin typeface="Cambria Math" panose="02040503050406030204" pitchFamily="18" charset="0"/>
                </a:endParaRPr>
              </a:p>
              <a:p>
                <a:r>
                  <a:rPr lang="en-US" sz="2100" b="0" dirty="0"/>
                  <a:t>								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d>
                          </m:den>
                        </m:f>
                        <m:f>
                          <m:f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+ℓ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+ℓ+1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arctan</m:t>
                        </m:r>
                        <m:f>
                          <m:f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180" y="629799"/>
                <a:ext cx="9678483" cy="1385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11012F8-C602-470B-9582-A084D5FF6459}"/>
              </a:ext>
            </a:extLst>
          </p:cNvPr>
          <p:cNvSpPr txBox="1"/>
          <p:nvPr/>
        </p:nvSpPr>
        <p:spPr>
          <a:xfrm>
            <a:off x="5357067" y="1312"/>
            <a:ext cx="863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B0F0"/>
                </a:solidFill>
              </a:rPr>
              <a:t>Esarey</a:t>
            </a:r>
            <a:r>
              <a:rPr lang="en-US" sz="1600" dirty="0">
                <a:solidFill>
                  <a:srgbClr val="00B0F0"/>
                </a:solidFill>
              </a:rPr>
              <a:t> et al., J. Opt. Soc. Am. B </a:t>
            </a:r>
            <a:r>
              <a:rPr lang="en-US" sz="1600" b="1" dirty="0">
                <a:solidFill>
                  <a:srgbClr val="00B0F0"/>
                </a:solidFill>
              </a:rPr>
              <a:t>12 </a:t>
            </a:r>
            <a:r>
              <a:rPr lang="en-US" sz="1600" dirty="0">
                <a:solidFill>
                  <a:srgbClr val="00B0F0"/>
                </a:solidFill>
              </a:rPr>
              <a:t>(1995)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1695; </a:t>
            </a:r>
            <a:r>
              <a:rPr lang="en-US" sz="1600" dirty="0" err="1">
                <a:solidFill>
                  <a:srgbClr val="00B0F0"/>
                </a:solidFill>
              </a:rPr>
              <a:t>Longhi</a:t>
            </a:r>
            <a:r>
              <a:rPr lang="en-US" sz="1600" dirty="0">
                <a:solidFill>
                  <a:srgbClr val="00B0F0"/>
                </a:solidFill>
              </a:rPr>
              <a:t>, Opt. Expr. </a:t>
            </a:r>
            <a:r>
              <a:rPr lang="en-US" sz="1600" b="1" dirty="0">
                <a:solidFill>
                  <a:srgbClr val="00B0F0"/>
                </a:solidFill>
              </a:rPr>
              <a:t>12 </a:t>
            </a:r>
            <a:r>
              <a:rPr lang="en-US" sz="1600" dirty="0">
                <a:solidFill>
                  <a:srgbClr val="00B0F0"/>
                </a:solidFill>
              </a:rPr>
              <a:t>(2004)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935</a:t>
            </a:r>
          </a:p>
          <a:p>
            <a:r>
              <a:rPr lang="en-US" sz="1600" dirty="0">
                <a:solidFill>
                  <a:srgbClr val="00B0F0"/>
                </a:solidFill>
              </a:rPr>
              <a:t>Di Piazza, PRA </a:t>
            </a:r>
            <a:r>
              <a:rPr lang="en-US" sz="1600" b="1" dirty="0">
                <a:solidFill>
                  <a:srgbClr val="00B0F0"/>
                </a:solidFill>
              </a:rPr>
              <a:t>103</a:t>
            </a:r>
            <a:r>
              <a:rPr lang="en-US" sz="1600" dirty="0">
                <a:solidFill>
                  <a:srgbClr val="00B0F0"/>
                </a:solidFill>
              </a:rPr>
              <a:t> (2021) 012215; Ramsey et al., PRE </a:t>
            </a:r>
            <a:r>
              <a:rPr lang="en-US" sz="1600" b="1" dirty="0">
                <a:solidFill>
                  <a:srgbClr val="00B0F0"/>
                </a:solidFill>
              </a:rPr>
              <a:t>105</a:t>
            </a:r>
            <a:r>
              <a:rPr lang="en-US" sz="1600" dirty="0">
                <a:solidFill>
                  <a:srgbClr val="00B0F0"/>
                </a:solidFill>
              </a:rPr>
              <a:t> (2022) 065201.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2101F3-1DA9-4FDD-8184-8E8F2C47A2F7}"/>
              </a:ext>
            </a:extLst>
          </p:cNvPr>
          <p:cNvSpPr txBox="1"/>
          <p:nvPr/>
        </p:nvSpPr>
        <p:spPr>
          <a:xfrm>
            <a:off x="3776576" y="4432330"/>
            <a:ext cx="18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Cylindrical </a:t>
            </a:r>
            <a:r>
              <a:rPr lang="en-US" dirty="0" err="1">
                <a:solidFill>
                  <a:srgbClr val="FF0000"/>
                </a:solidFill>
              </a:rPr>
              <a:t>coord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78F376-D510-4C09-80AB-C5B6B2999954}"/>
                  </a:ext>
                </a:extLst>
              </p:cNvPr>
              <p:cNvSpPr txBox="1"/>
              <p:nvPr/>
            </p:nvSpPr>
            <p:spPr>
              <a:xfrm>
                <a:off x="1199505" y="2245246"/>
                <a:ext cx="42407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Generalized light cone coordinates: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		(</a:t>
                </a:r>
                <a:r>
                  <a:rPr lang="en-US" sz="2000" dirty="0">
                    <a:solidFill>
                      <a:srgbClr val="FF0000"/>
                    </a:solidFill>
                  </a:rPr>
                  <a:t>phase oscillations</a:t>
                </a:r>
                <a:r>
                  <a:rPr lang="en-US" sz="20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dirty="0">
                    <a:solidFill>
                      <a:srgbClr val="FF0000"/>
                    </a:solidFill>
                  </a:rPr>
                  <a:t>focus coordinate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78F376-D510-4C09-80AB-C5B6B2999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505" y="2245246"/>
                <a:ext cx="4240776" cy="1015663"/>
              </a:xfrm>
              <a:prstGeom prst="rect">
                <a:avLst/>
              </a:prstGeom>
              <a:blipFill>
                <a:blip r:embed="rId5"/>
                <a:stretch>
                  <a:fillRect l="-1583" t="-2994" r="-432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6140449" y="2149509"/>
            <a:ext cx="4871052" cy="2304928"/>
            <a:chOff x="5673123" y="565707"/>
            <a:chExt cx="4871052" cy="23049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5BC373-AD32-4061-9A06-95D5387F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707" y="565707"/>
              <a:ext cx="4474468" cy="2304928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8480843" y="1919122"/>
              <a:ext cx="415254" cy="6385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427178" y="1414428"/>
                  <a:ext cx="15601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Oscillations: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7178" y="1414428"/>
                  <a:ext cx="156017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125" t="-10000" r="-39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/>
            <p:nvPr/>
          </p:nvCxnSpPr>
          <p:spPr>
            <a:xfrm flipH="1">
              <a:off x="7502192" y="2406225"/>
              <a:ext cx="58206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673123" y="1880314"/>
                  <a:ext cx="23233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Distance from focus: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3123" y="1880314"/>
                  <a:ext cx="2323393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100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140970" y="3400285"/>
            <a:ext cx="1768811" cy="549053"/>
            <a:chOff x="3028175" y="4539921"/>
            <a:chExt cx="1768811" cy="5490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80F40-060D-4ECB-A18E-5C318436F39C}"/>
                    </a:ext>
                  </a:extLst>
                </p:cNvPr>
                <p:cNvSpPr txBox="1"/>
                <p:nvPr/>
              </p:nvSpPr>
              <p:spPr>
                <a:xfrm>
                  <a:off x="3207098" y="4639017"/>
                  <a:ext cx="14740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=−1−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80F40-060D-4ECB-A18E-5C318436F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7098" y="4639017"/>
                  <a:ext cx="1474057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4564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3028175" y="4539921"/>
              <a:ext cx="1768811" cy="5490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295510" y="3516192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Focal velocity: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1160" y="4255692"/>
                <a:ext cx="300550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92D050"/>
                    </a:solidFill>
                  </a:rPr>
                  <a:t>Analytic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>
                  <a:solidFill>
                    <a:srgbClr val="92D050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rgbClr val="92D050"/>
                    </a:solidFill>
                  </a:rPr>
                  <a:t>Paraxial approx.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24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0" y="4255692"/>
                <a:ext cx="3005503" cy="830997"/>
              </a:xfrm>
              <a:prstGeom prst="rect">
                <a:avLst/>
              </a:prstGeom>
              <a:blipFill>
                <a:blip r:embed="rId10"/>
                <a:stretch>
                  <a:fillRect l="-284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062F77A-B788-26BF-F6BF-86BEA10B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3024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8718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3" grpId="0"/>
      <p:bldP spid="22" grpId="0"/>
      <p:bldP spid="23" grpId="0"/>
      <p:bldP spid="3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A3FCC-A6C1-4A45-A5F7-F4E82667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13</a:t>
            </a:fld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E7A7C3-2412-48E9-B4F7-37276AB3845E}"/>
                  </a:ext>
                </a:extLst>
              </p:cNvPr>
              <p:cNvSpPr txBox="1"/>
              <p:nvPr/>
            </p:nvSpPr>
            <p:spPr>
              <a:xfrm>
                <a:off x="320319" y="141022"/>
                <a:ext cx="7077963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Illustration of the behavior 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E7A7C3-2412-48E9-B4F7-37276AB38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19" y="141022"/>
                <a:ext cx="7077963" cy="491288"/>
              </a:xfrm>
              <a:prstGeom prst="rect">
                <a:avLst/>
              </a:prstGeom>
              <a:blipFill>
                <a:blip r:embed="rId2"/>
                <a:stretch>
                  <a:fillRect l="-1378"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90604C-A42E-4E97-BCCB-5BA798BD9775}"/>
                  </a:ext>
                </a:extLst>
              </p:cNvPr>
              <p:cNvSpPr txBox="1"/>
              <p:nvPr/>
            </p:nvSpPr>
            <p:spPr>
              <a:xfrm>
                <a:off x="809294" y="1090871"/>
                <a:ext cx="25312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On the axis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ℓ=0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90604C-A42E-4E97-BCCB-5BA798BD9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94" y="1090871"/>
                <a:ext cx="2531270" cy="400110"/>
              </a:xfrm>
              <a:prstGeom prst="rect">
                <a:avLst/>
              </a:prstGeom>
              <a:blipFill>
                <a:blip r:embed="rId3"/>
                <a:stretch>
                  <a:fillRect l="-2651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082B60-8B73-43D3-AE7E-198A7124CF3F}"/>
              </a:ext>
            </a:extLst>
          </p:cNvPr>
          <p:cNvCxnSpPr/>
          <p:nvPr/>
        </p:nvCxnSpPr>
        <p:spPr>
          <a:xfrm>
            <a:off x="6264250" y="246522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223052" y="1952066"/>
            <a:ext cx="5198105" cy="3859022"/>
            <a:chOff x="5265070" y="2389121"/>
            <a:chExt cx="5198105" cy="3859022"/>
          </a:xfrm>
        </p:grpSpPr>
        <p:grpSp>
          <p:nvGrpSpPr>
            <p:cNvPr id="2" name="Group 1"/>
            <p:cNvGrpSpPr/>
            <p:nvPr/>
          </p:nvGrpSpPr>
          <p:grpSpPr>
            <a:xfrm>
              <a:off x="5265070" y="2389121"/>
              <a:ext cx="5198105" cy="3859022"/>
              <a:chOff x="5265070" y="2389121"/>
              <a:chExt cx="5198105" cy="3859022"/>
            </a:xfrm>
          </p:grpSpPr>
          <p:pic>
            <p:nvPicPr>
              <p:cNvPr id="17" name="Picture 16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5826C1ED-6EA9-461E-AFD5-F79076304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2258" y="2389121"/>
                <a:ext cx="4630917" cy="376727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DFAA9B9-CE20-4A00-B529-CCA8F9FBBBF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6213" y="5971144"/>
                    <a:ext cx="457200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DFAA9B9-CE20-4A00-B529-CCA8F9FBBB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6213" y="5971144"/>
                    <a:ext cx="457200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1333" t="-175556" r="-157333" b="-25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ECD6A8DA-1F80-4BFD-9904-ED3BC461DB7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070" y="3963764"/>
                    <a:ext cx="457200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ECD6A8DA-1F80-4BFD-9904-ED3BC461DB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5070" y="3963764"/>
                    <a:ext cx="457200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000" t="-175556" r="-158667" b="-25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DD0EB42-6A4C-42DB-BC71-B66A1DB2C940}"/>
                      </a:ext>
                    </a:extLst>
                  </p:cNvPr>
                  <p:cNvSpPr txBox="1"/>
                  <p:nvPr/>
                </p:nvSpPr>
                <p:spPr>
                  <a:xfrm>
                    <a:off x="9728220" y="2651978"/>
                    <a:ext cx="457200" cy="64953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  <a:p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DD0EB42-6A4C-42DB-BC71-B66A1DB2C9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28220" y="2651978"/>
                    <a:ext cx="457200" cy="64953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9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BCD34BB-C905-4659-868C-A134F8B47EE8}"/>
                      </a:ext>
                    </a:extLst>
                  </p:cNvPr>
                  <p:cNvSpPr txBox="1"/>
                  <p:nvPr/>
                </p:nvSpPr>
                <p:spPr>
                  <a:xfrm>
                    <a:off x="9717284" y="5741593"/>
                    <a:ext cx="60465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BCD34BB-C905-4659-868C-A134F8B47E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7284" y="5741593"/>
                    <a:ext cx="604653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101" r="-10101" b="-239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17FDE74-E1BC-42F6-AED6-2C85F470BF77}"/>
                </a:ext>
              </a:extLst>
            </p:cNvPr>
            <p:cNvCxnSpPr/>
            <p:nvPr/>
          </p:nvCxnSpPr>
          <p:spPr>
            <a:xfrm>
              <a:off x="6227674" y="2472539"/>
              <a:ext cx="3379622" cy="3310863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20319" y="1999912"/>
            <a:ext cx="2620013" cy="1603904"/>
            <a:chOff x="320319" y="1999912"/>
            <a:chExt cx="2620013" cy="16039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C254F16-6B47-468F-BB10-6A26B8419269}"/>
                    </a:ext>
                  </a:extLst>
                </p:cNvPr>
                <p:cNvSpPr txBox="1"/>
                <p:nvPr/>
              </p:nvSpPr>
              <p:spPr>
                <a:xfrm>
                  <a:off x="320319" y="2444536"/>
                  <a:ext cx="2620013" cy="8649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C254F16-6B47-468F-BB10-6A26B841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19" y="2444536"/>
                  <a:ext cx="2620013" cy="86498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1DB6E4-2802-4741-AE9F-F9F18FA0BD4B}"/>
                </a:ext>
              </a:extLst>
            </p:cNvPr>
            <p:cNvSpPr txBox="1"/>
            <p:nvPr/>
          </p:nvSpPr>
          <p:spPr>
            <a:xfrm>
              <a:off x="631493" y="1999912"/>
              <a:ext cx="21996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Intensity envelope: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987405" y="3326817"/>
                  <a:ext cx="1750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7405" y="3326817"/>
                  <a:ext cx="17504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34483" r="-3103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Left Brace 9"/>
            <p:cNvSpPr/>
            <p:nvPr/>
          </p:nvSpPr>
          <p:spPr>
            <a:xfrm rot="16200000">
              <a:off x="1985262" y="3029676"/>
              <a:ext cx="179335" cy="49977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58656" y="2036914"/>
            <a:ext cx="3100336" cy="1343378"/>
            <a:chOff x="3258656" y="2036914"/>
            <a:chExt cx="3100336" cy="13433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27798C-E775-41ED-B613-9280ADE2A8AF}"/>
                </a:ext>
              </a:extLst>
            </p:cNvPr>
            <p:cNvSpPr txBox="1"/>
            <p:nvPr/>
          </p:nvSpPr>
          <p:spPr>
            <a:xfrm>
              <a:off x="3258656" y="2036914"/>
              <a:ext cx="31003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Plane-wave-like oscillations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08F841-338C-49CB-B113-ABD205667181}"/>
                    </a:ext>
                  </a:extLst>
                </p:cNvPr>
                <p:cNvSpPr txBox="1"/>
                <p:nvPr/>
              </p:nvSpPr>
              <p:spPr>
                <a:xfrm>
                  <a:off x="3808613" y="2539691"/>
                  <a:ext cx="182325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08F841-338C-49CB-B113-ABD2056671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8613" y="2539691"/>
                  <a:ext cx="1823256" cy="400110"/>
                </a:xfrm>
                <a:prstGeom prst="rect">
                  <a:avLst/>
                </a:prstGeom>
                <a:blipFill>
                  <a:blip r:embed="rId14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788464" y="3103293"/>
                  <a:ext cx="20851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464" y="3103293"/>
                  <a:ext cx="208519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41176" r="-38235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Left Brace 28"/>
            <p:cNvSpPr/>
            <p:nvPr/>
          </p:nvSpPr>
          <p:spPr>
            <a:xfrm rot="16200000">
              <a:off x="4803056" y="2756268"/>
              <a:ext cx="179335" cy="49977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0319" y="3803708"/>
                <a:ext cx="6243061" cy="1040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The remaining components of the vector 4-potential can be calculated from the Lorenz gauge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and additional constraint – we use: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19" y="3803708"/>
                <a:ext cx="6243061" cy="1040349"/>
              </a:xfrm>
              <a:prstGeom prst="rect">
                <a:avLst/>
              </a:prstGeom>
              <a:blipFill>
                <a:blip r:embed="rId16"/>
                <a:stretch>
                  <a:fillRect l="-1074" t="-3509" b="-9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7D8DF3-CF15-4BAA-B148-79834AB184CF}"/>
                  </a:ext>
                </a:extLst>
              </p:cNvPr>
              <p:cNvSpPr txBox="1"/>
              <p:nvPr/>
            </p:nvSpPr>
            <p:spPr>
              <a:xfrm>
                <a:off x="1602723" y="4814494"/>
                <a:ext cx="40647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7D8DF3-CF15-4BAA-B148-79834AB18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723" y="4814494"/>
                <a:ext cx="4064702" cy="400110"/>
              </a:xfrm>
              <a:prstGeom prst="rect">
                <a:avLst/>
              </a:prstGeom>
              <a:blipFill>
                <a:blip r:embed="rId1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34326" y="909309"/>
                <a:ext cx="6291851" cy="7607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ℓ=0,⊥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=0,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arctan</m:t>
                              </m: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26" y="909309"/>
                <a:ext cx="6291851" cy="7607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198E6C1-D69C-AE42-F89F-60FDFD5A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3024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9907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1A7D46-6417-4E24-A4B5-43543E02353A}"/>
              </a:ext>
            </a:extLst>
          </p:cNvPr>
          <p:cNvSpPr txBox="1"/>
          <p:nvPr/>
        </p:nvSpPr>
        <p:spPr>
          <a:xfrm>
            <a:off x="300624" y="96193"/>
            <a:ext cx="582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Exact solution for </a:t>
            </a:r>
            <a:r>
              <a:rPr lang="en-US" sz="2400" b="1"/>
              <a:t>arbitrary focus velocities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0624" y="490194"/>
            <a:ext cx="383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(Ramsey et al., PRA </a:t>
            </a:r>
            <a:r>
              <a:rPr lang="en-US" b="1" dirty="0">
                <a:solidFill>
                  <a:srgbClr val="00B0F0"/>
                </a:solidFill>
              </a:rPr>
              <a:t>107</a:t>
            </a:r>
            <a:r>
              <a:rPr lang="en-US" dirty="0">
                <a:solidFill>
                  <a:srgbClr val="00B0F0"/>
                </a:solidFill>
              </a:rPr>
              <a:t> (2022) 013513)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3123B-4F6E-4912-BE34-AB4811CA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925" y="886312"/>
            <a:ext cx="9022143" cy="40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9079D-661A-4CDE-99F1-05E60E6F9174}"/>
              </a:ext>
            </a:extLst>
          </p:cNvPr>
          <p:cNvSpPr txBox="1"/>
          <p:nvPr/>
        </p:nvSpPr>
        <p:spPr>
          <a:xfrm>
            <a:off x="1250994" y="4810000"/>
            <a:ext cx="3067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Multipole spherical/hyperbolic 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B076-488C-493F-9403-12EAC9EEE768}"/>
              </a:ext>
            </a:extLst>
          </p:cNvPr>
          <p:cNvSpPr txBox="1"/>
          <p:nvPr/>
        </p:nvSpPr>
        <p:spPr>
          <a:xfrm>
            <a:off x="4609315" y="4853898"/>
            <a:ext cx="235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Beam solution with stationary focus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D2B59-3FE0-4D71-BF6F-199AF9498A08}"/>
              </a:ext>
            </a:extLst>
          </p:cNvPr>
          <p:cNvSpPr txBox="1"/>
          <p:nvPr/>
        </p:nvSpPr>
        <p:spPr>
          <a:xfrm>
            <a:off x="8026486" y="4940024"/>
            <a:ext cx="2358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Flying focus 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3FA32-4764-4830-A6BF-E43D88C4384D}"/>
              </a:ext>
            </a:extLst>
          </p:cNvPr>
          <p:cNvSpPr txBox="1"/>
          <p:nvPr/>
        </p:nvSpPr>
        <p:spPr>
          <a:xfrm>
            <a:off x="6091996" y="2602484"/>
            <a:ext cx="2661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Lorentz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0AE51-CF3C-4BDE-A829-C0CA41FBB8E0}"/>
                  </a:ext>
                </a:extLst>
              </p:cNvPr>
              <p:cNvSpPr txBox="1"/>
              <p:nvPr/>
            </p:nvSpPr>
            <p:spPr>
              <a:xfrm>
                <a:off x="2865754" y="2602484"/>
                <a:ext cx="2456020" cy="71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FF0000"/>
                    </a:solidFill>
                  </a:rPr>
                  <a:t>Displ</a:t>
                </a:r>
                <a:r>
                  <a:rPr lang="en-US" sz="2000" dirty="0">
                    <a:solidFill>
                      <a:srgbClr val="FF0000"/>
                    </a:solidFill>
                  </a:rPr>
                  <a:t>.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cs-CZ" sz="2000" dirty="0">
                    <a:solidFill>
                      <a:srgbClr val="FF000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coord</a:t>
                </a:r>
                <a:r>
                  <a:rPr lang="en-US" sz="2000" dirty="0">
                    <a:solidFill>
                      <a:srgbClr val="FF0000"/>
                    </a:solidFill>
                  </a:rPr>
                  <a:t>. to complex plane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0AE51-CF3C-4BDE-A829-C0CA41FBB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754" y="2602484"/>
                <a:ext cx="2456020" cy="715833"/>
              </a:xfrm>
              <a:prstGeom prst="rect">
                <a:avLst/>
              </a:prstGeom>
              <a:blipFill>
                <a:blip r:embed="rId3"/>
                <a:stretch>
                  <a:fillRect l="-744" t="-5128" r="-2978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73E1802-4EA2-4ADA-8B83-E3C183F700E5}"/>
              </a:ext>
            </a:extLst>
          </p:cNvPr>
          <p:cNvSpPr txBox="1"/>
          <p:nvPr/>
        </p:nvSpPr>
        <p:spPr>
          <a:xfrm>
            <a:off x="0" y="3581400"/>
            <a:ext cx="159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Superluminal</a:t>
            </a:r>
          </a:p>
          <a:p>
            <a:pPr algn="ctr"/>
            <a:r>
              <a:rPr lang="en-US" sz="2000" dirty="0"/>
              <a:t>Flying Focus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9B5A04-4EB4-4186-8A42-FE110F1B78ED}"/>
              </a:ext>
            </a:extLst>
          </p:cNvPr>
          <p:cNvSpPr txBox="1"/>
          <p:nvPr/>
        </p:nvSpPr>
        <p:spPr>
          <a:xfrm>
            <a:off x="75541" y="1651076"/>
            <a:ext cx="144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Subluminal Flying focus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0C32C-A37B-4623-8E6F-61437DE0A940}"/>
                  </a:ext>
                </a:extLst>
              </p:cNvPr>
              <p:cNvSpPr txBox="1"/>
              <p:nvPr/>
            </p:nvSpPr>
            <p:spPr>
              <a:xfrm>
                <a:off x="7201338" y="1858909"/>
                <a:ext cx="3888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0C32C-A37B-4623-8E6F-61437DE0A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338" y="1858909"/>
                <a:ext cx="388824" cy="369332"/>
              </a:xfrm>
              <a:prstGeom prst="rect">
                <a:avLst/>
              </a:prstGeom>
              <a:blipFill>
                <a:blip r:embed="rId4"/>
                <a:stretch>
                  <a:fillRect l="-28125" r="-4688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8F03DE-62DB-4BD0-956F-A39702EDEF40}"/>
                  </a:ext>
                </a:extLst>
              </p:cNvPr>
              <p:cNvSpPr txBox="1"/>
              <p:nvPr/>
            </p:nvSpPr>
            <p:spPr>
              <a:xfrm>
                <a:off x="7114615" y="3757534"/>
                <a:ext cx="562270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8F03DE-62DB-4BD0-956F-A39702EDE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615" y="3757534"/>
                <a:ext cx="562270" cy="373757"/>
              </a:xfrm>
              <a:prstGeom prst="rect">
                <a:avLst/>
              </a:prstGeom>
              <a:blipFill>
                <a:blip r:embed="rId5"/>
                <a:stretch>
                  <a:fillRect l="-19565" r="-5435" b="-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115657-5E04-450A-B971-17F804518D09}"/>
                  </a:ext>
                </a:extLst>
              </p:cNvPr>
              <p:cNvSpPr txBox="1"/>
              <p:nvPr/>
            </p:nvSpPr>
            <p:spPr>
              <a:xfrm>
                <a:off x="1740538" y="5797929"/>
                <a:ext cx="8777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Luminal focus </a:t>
                </a:r>
                <a:r>
                  <a:rPr lang="en-US" dirty="0"/>
                  <a:t>-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→−1</m:t>
                    </m:r>
                  </m:oMath>
                </a14:m>
                <a:r>
                  <a:rPr lang="en-US" dirty="0"/>
                  <a:t> of either case matches the previous exact analytical solution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115657-5E04-450A-B971-17F804518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538" y="5797929"/>
                <a:ext cx="8777852" cy="369332"/>
              </a:xfrm>
              <a:prstGeom prst="rect">
                <a:avLst/>
              </a:prstGeom>
              <a:blipFill>
                <a:blip r:embed="rId6"/>
                <a:stretch>
                  <a:fillRect l="-62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EBD9B-0CFA-11A3-5594-04EAB1E8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20717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2737950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1C61-1E47-49D1-AC0B-688809DB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15</a:t>
            </a:fld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A1825E-CE64-44E1-820E-A8944035CEE3}"/>
                  </a:ext>
                </a:extLst>
              </p:cNvPr>
              <p:cNvSpPr txBox="1"/>
              <p:nvPr/>
            </p:nvSpPr>
            <p:spPr>
              <a:xfrm>
                <a:off x="207759" y="94518"/>
                <a:ext cx="8746049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Electron interacting with Flying focus pulse</a:t>
                </a:r>
                <a:r>
                  <a:rPr lang="en-US" sz="2400" dirty="0"/>
                  <a:t> (on the axis,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A1825E-CE64-44E1-820E-A8944035C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59" y="94518"/>
                <a:ext cx="8746049" cy="491288"/>
              </a:xfrm>
              <a:prstGeom prst="rect">
                <a:avLst/>
              </a:prstGeom>
              <a:blipFill>
                <a:blip r:embed="rId2"/>
                <a:stretch>
                  <a:fillRect l="-1045" t="-8750" r="-139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C4B578-664A-4ADF-B81F-636A4169218A}"/>
                  </a:ext>
                </a:extLst>
              </p:cNvPr>
              <p:cNvSpPr txBox="1"/>
              <p:nvPr/>
            </p:nvSpPr>
            <p:spPr>
              <a:xfrm>
                <a:off x="6123226" y="3383531"/>
                <a:ext cx="57643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Electron 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sz="2000" dirty="0"/>
                  <a:t> (at focus) sees approximately field: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C4B578-664A-4ADF-B81F-636A4169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226" y="3383531"/>
                <a:ext cx="5764338" cy="400110"/>
              </a:xfrm>
              <a:prstGeom prst="rect">
                <a:avLst/>
              </a:prstGeom>
              <a:blipFill>
                <a:blip r:embed="rId3"/>
                <a:stretch>
                  <a:fillRect l="-1057" t="-7576" r="-52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5C3F3F-4AAB-47CD-BC9D-EC8E2E6BF7F9}"/>
                  </a:ext>
                </a:extLst>
              </p:cNvPr>
              <p:cNvSpPr txBox="1"/>
              <p:nvPr/>
            </p:nvSpPr>
            <p:spPr>
              <a:xfrm>
                <a:off x="7420594" y="3886091"/>
                <a:ext cx="3011402" cy="356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/2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p>
                      </m:sSup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⁡(2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5C3F3F-4AAB-47CD-BC9D-EC8E2E6BF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594" y="3886091"/>
                <a:ext cx="3011402" cy="356957"/>
              </a:xfrm>
              <a:prstGeom prst="rect">
                <a:avLst/>
              </a:prstGeom>
              <a:blipFill>
                <a:blip r:embed="rId4"/>
                <a:stretch>
                  <a:fillRect l="-1417" r="-2632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09FC5F-0FAD-4939-8731-D9516030C73A}"/>
                  </a:ext>
                </a:extLst>
              </p:cNvPr>
              <p:cNvSpPr txBox="1"/>
              <p:nvPr/>
            </p:nvSpPr>
            <p:spPr>
              <a:xfrm>
                <a:off x="6133543" y="4266249"/>
                <a:ext cx="2910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Which is on the axis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09FC5F-0FAD-4939-8731-D9516030C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543" y="4266249"/>
                <a:ext cx="2910412" cy="400110"/>
              </a:xfrm>
              <a:prstGeom prst="rect">
                <a:avLst/>
              </a:prstGeom>
              <a:blipFill>
                <a:blip r:embed="rId5"/>
                <a:stretch>
                  <a:fillRect l="-2092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FC9254-3F07-4B66-9CFA-2D4239457B9B}"/>
                  </a:ext>
                </a:extLst>
              </p:cNvPr>
              <p:cNvSpPr txBox="1"/>
              <p:nvPr/>
            </p:nvSpPr>
            <p:spPr>
              <a:xfrm>
                <a:off x="7900490" y="4745547"/>
                <a:ext cx="208954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⁡(2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FC9254-3F07-4B66-9CFA-2D4239457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490" y="4745547"/>
                <a:ext cx="2089546" cy="307777"/>
              </a:xfrm>
              <a:prstGeom prst="rect">
                <a:avLst/>
              </a:prstGeom>
              <a:blipFill>
                <a:blip r:embed="rId6"/>
                <a:stretch>
                  <a:fillRect l="-2332" t="-1961" r="-408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090D14-44BA-458C-B3C7-5E90016EABF5}"/>
              </a:ext>
            </a:extLst>
          </p:cNvPr>
          <p:cNvSpPr txBox="1"/>
          <p:nvPr/>
        </p:nvSpPr>
        <p:spPr>
          <a:xfrm>
            <a:off x="6133543" y="5120229"/>
            <a:ext cx="240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just plane wave field!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7982" y="588833"/>
            <a:ext cx="4555535" cy="2360884"/>
            <a:chOff x="1556165" y="501420"/>
            <a:chExt cx="4555535" cy="2360884"/>
          </a:xfrm>
        </p:grpSpPr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F83D71D7-A87F-4DA3-A140-5BB3D161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658" y="870752"/>
              <a:ext cx="3117212" cy="19915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601E86-FDFF-4751-B60A-66CC3D40DCB8}"/>
                </a:ext>
              </a:extLst>
            </p:cNvPr>
            <p:cNvSpPr txBox="1"/>
            <p:nvPr/>
          </p:nvSpPr>
          <p:spPr>
            <a:xfrm>
              <a:off x="3085502" y="501420"/>
              <a:ext cx="1893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Vector potential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E9477963-4973-4BD5-B8BC-94B88F83D6B9}"/>
                </a:ext>
              </a:extLst>
            </p:cNvPr>
            <p:cNvSpPr/>
            <p:nvPr/>
          </p:nvSpPr>
          <p:spPr>
            <a:xfrm rot="10800000">
              <a:off x="3002466" y="1860740"/>
              <a:ext cx="582765" cy="165463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36AD108-89EF-41FE-980C-57F9A556D452}"/>
                    </a:ext>
                  </a:extLst>
                </p:cNvPr>
                <p:cNvSpPr txBox="1"/>
                <p:nvPr/>
              </p:nvSpPr>
              <p:spPr>
                <a:xfrm>
                  <a:off x="3237261" y="1569239"/>
                  <a:ext cx="19005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/>
                    <a:t>-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36AD108-89EF-41FE-980C-57F9A556D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7261" y="1569239"/>
                  <a:ext cx="19005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4194" t="-28889" r="-29032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B986DDF-16B8-49F0-BEF2-29B3C19CE795}"/>
                    </a:ext>
                  </a:extLst>
                </p:cNvPr>
                <p:cNvSpPr txBox="1"/>
                <p:nvPr/>
              </p:nvSpPr>
              <p:spPr>
                <a:xfrm>
                  <a:off x="1556165" y="783516"/>
                  <a:ext cx="1802481" cy="8111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B986DDF-16B8-49F0-BEF2-29B3C19CE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165" y="783516"/>
                  <a:ext cx="1802481" cy="81118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7D3C5E-AEEB-4BE1-BA0D-E89CDE8144F2}"/>
                    </a:ext>
                  </a:extLst>
                </p:cNvPr>
                <p:cNvSpPr txBox="1"/>
                <p:nvPr/>
              </p:nvSpPr>
              <p:spPr>
                <a:xfrm>
                  <a:off x="4410144" y="2071651"/>
                  <a:ext cx="170155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7D3C5E-AEEB-4BE1-BA0D-E89CDE814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0144" y="2071651"/>
                  <a:ext cx="170155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151" t="-2174" r="-5018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4AF4FE-C7AA-431F-8ED4-BEA8EA55F9B1}"/>
                </a:ext>
              </a:extLst>
            </p:cNvPr>
            <p:cNvSpPr txBox="1"/>
            <p:nvPr/>
          </p:nvSpPr>
          <p:spPr>
            <a:xfrm>
              <a:off x="2201130" y="2043384"/>
              <a:ext cx="1378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Focus velocity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FEE36E-5694-4C42-A04B-217BB7B441A9}"/>
                </a:ext>
              </a:extLst>
            </p:cNvPr>
            <p:cNvSpPr txBox="1"/>
            <p:nvPr/>
          </p:nvSpPr>
          <p:spPr>
            <a:xfrm>
              <a:off x="4403399" y="1735873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Phase oscillations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B21508-D831-4158-9DF9-4B7E33DF87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88" y="3225876"/>
            <a:ext cx="3885585" cy="245007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27826" y="464719"/>
            <a:ext cx="3298874" cy="2648310"/>
            <a:chOff x="6498273" y="473641"/>
            <a:chExt cx="3298874" cy="2648310"/>
          </a:xfrm>
        </p:grpSpPr>
        <p:grpSp>
          <p:nvGrpSpPr>
            <p:cNvPr id="17" name="Group 16"/>
            <p:cNvGrpSpPr/>
            <p:nvPr/>
          </p:nvGrpSpPr>
          <p:grpSpPr>
            <a:xfrm>
              <a:off x="6498273" y="473641"/>
              <a:ext cx="3298874" cy="2447037"/>
              <a:chOff x="6498273" y="473641"/>
              <a:chExt cx="3298874" cy="24470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498273" y="473641"/>
                <a:ext cx="3298874" cy="2447037"/>
                <a:chOff x="6498273" y="473641"/>
                <a:chExt cx="3298874" cy="244703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6CBD29C-EA46-4C16-951F-4EB3DF2D69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498273" y="891900"/>
                  <a:ext cx="3225564" cy="202877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B1F5EF2F-E708-4BC6-B39B-E6617F53B9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64172" y="473641"/>
                      <a:ext cx="213308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/>
                        <a:t>Envelope </a:t>
                      </a:r>
                      <a14:m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B1F5EF2F-E708-4BC6-B39B-E6617F53B9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64172" y="473641"/>
                      <a:ext cx="2133084" cy="400110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143" t="-7576" r="-286" b="-257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6" name="Arrow: Right 25">
                  <a:extLst>
                    <a:ext uri="{FF2B5EF4-FFF2-40B4-BE49-F238E27FC236}">
                      <a16:creationId xmlns:a16="http://schemas.microsoft.com/office/drawing/2014/main" id="{AA0E3AA2-4D3A-4907-A88D-9D51860FC392}"/>
                    </a:ext>
                  </a:extLst>
                </p:cNvPr>
                <p:cNvSpPr/>
                <p:nvPr/>
              </p:nvSpPr>
              <p:spPr>
                <a:xfrm>
                  <a:off x="9165162" y="1814037"/>
                  <a:ext cx="582765" cy="165463"/>
                </a:xfrm>
                <a:prstGeom prst="rightArrow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36FF316-2317-42DD-9825-F9042FB82D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76687" y="1537038"/>
                      <a:ext cx="15959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36FF316-2317-42DD-9825-F9042FB82D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76687" y="1537038"/>
                      <a:ext cx="15959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23077" r="-192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Arrow: Right 26">
                  <a:extLst>
                    <a:ext uri="{FF2B5EF4-FFF2-40B4-BE49-F238E27FC236}">
                      <a16:creationId xmlns:a16="http://schemas.microsoft.com/office/drawing/2014/main" id="{62DC116A-003A-4872-BDA3-D211439137F0}"/>
                    </a:ext>
                  </a:extLst>
                </p:cNvPr>
                <p:cNvSpPr/>
                <p:nvPr/>
              </p:nvSpPr>
              <p:spPr>
                <a:xfrm rot="10800000">
                  <a:off x="8679664" y="2696008"/>
                  <a:ext cx="582765" cy="165463"/>
                </a:xfrm>
                <a:prstGeom prst="rightArrow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0A857F7F-C3B1-4003-A84E-2594091FD4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08423" y="2384049"/>
                      <a:ext cx="4887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0A857F7F-C3B1-4003-A84E-2594091FD4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08423" y="2384049"/>
                      <a:ext cx="488724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09CB94E-6CA6-4383-A853-F4F63586756F}"/>
                  </a:ext>
                </a:extLst>
              </p:cNvPr>
              <p:cNvSpPr/>
              <p:nvPr/>
            </p:nvSpPr>
            <p:spPr>
              <a:xfrm>
                <a:off x="9226891" y="2696007"/>
                <a:ext cx="163562" cy="1635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798DCD-61FF-45B6-B20C-ADFA2809DD25}"/>
                    </a:ext>
                  </a:extLst>
                </p:cNvPr>
                <p:cNvSpPr txBox="1"/>
                <p:nvPr/>
              </p:nvSpPr>
              <p:spPr>
                <a:xfrm>
                  <a:off x="8953808" y="2844952"/>
                  <a:ext cx="3327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798DCD-61FF-45B6-B20C-ADFA2809D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3808" y="2844952"/>
                  <a:ext cx="33272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3636" r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84F0BDD-F441-C54C-C1F6-9C8FC884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355078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1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1C61-1E47-49D1-AC0B-688809DB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16</a:t>
            </a:fld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1825E-CE64-44E1-820E-A8944035CEE3}"/>
              </a:ext>
            </a:extLst>
          </p:cNvPr>
          <p:cNvSpPr txBox="1"/>
          <p:nvPr/>
        </p:nvSpPr>
        <p:spPr>
          <a:xfrm>
            <a:off x="300624" y="122088"/>
            <a:ext cx="940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Electron interacting with Gaussian pulse </a:t>
            </a:r>
            <a:r>
              <a:rPr lang="en-US" sz="2400" dirty="0"/>
              <a:t>– stationary focus (on the axis)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14691" y="583753"/>
            <a:ext cx="3900531" cy="2486132"/>
            <a:chOff x="2223580" y="501420"/>
            <a:chExt cx="3900531" cy="24861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5BC373-AD32-4061-9A06-95D5387F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156" y="838255"/>
              <a:ext cx="3353703" cy="21492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601E86-FDFF-4751-B60A-66CC3D40DCB8}"/>
                </a:ext>
              </a:extLst>
            </p:cNvPr>
            <p:cNvSpPr txBox="1"/>
            <p:nvPr/>
          </p:nvSpPr>
          <p:spPr>
            <a:xfrm>
              <a:off x="3085502" y="501420"/>
              <a:ext cx="1893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Vector potential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B986DDF-16B8-49F0-BEF2-29B3C19CE795}"/>
                    </a:ext>
                  </a:extLst>
                </p:cNvPr>
                <p:cNvSpPr txBox="1"/>
                <p:nvPr/>
              </p:nvSpPr>
              <p:spPr>
                <a:xfrm>
                  <a:off x="2223580" y="935601"/>
                  <a:ext cx="1245469" cy="8111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B986DDF-16B8-49F0-BEF2-29B3C19CE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580" y="935601"/>
                  <a:ext cx="1245469" cy="8111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7D3C5E-AEEB-4BE1-BA0D-E89CDE8144F2}"/>
                    </a:ext>
                  </a:extLst>
                </p:cNvPr>
                <p:cNvSpPr txBox="1"/>
                <p:nvPr/>
              </p:nvSpPr>
              <p:spPr>
                <a:xfrm>
                  <a:off x="4422555" y="2079116"/>
                  <a:ext cx="170155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7D3C5E-AEEB-4BE1-BA0D-E89CDE814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2555" y="2079116"/>
                  <a:ext cx="170155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792" t="-4444" r="-5018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645C56-1E58-4396-9950-5D98E66CB259}"/>
                </a:ext>
              </a:extLst>
            </p:cNvPr>
            <p:cNvSpPr txBox="1"/>
            <p:nvPr/>
          </p:nvSpPr>
          <p:spPr>
            <a:xfrm>
              <a:off x="4403399" y="1735873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Phase oscillations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D75815-CA0F-4A72-8228-D3E775E6FD32}"/>
              </a:ext>
            </a:extLst>
          </p:cNvPr>
          <p:cNvSpPr txBox="1"/>
          <p:nvPr/>
        </p:nvSpPr>
        <p:spPr>
          <a:xfrm>
            <a:off x="5568681" y="3589922"/>
            <a:ext cx="607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Electron on the axis interacts approximately with a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B6C0F3-4048-4E67-AEE6-0B4A6A313BB4}"/>
                  </a:ext>
                </a:extLst>
              </p:cNvPr>
              <p:cNvSpPr txBox="1"/>
              <p:nvPr/>
            </p:nvSpPr>
            <p:spPr>
              <a:xfrm>
                <a:off x="7439993" y="4055343"/>
                <a:ext cx="3120470" cy="959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⁡(2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B6C0F3-4048-4E67-AEE6-0B4A6A313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993" y="4055343"/>
                <a:ext cx="3120470" cy="9598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439512-B3BE-47BB-8AFD-FA98616CE7BC}"/>
                  </a:ext>
                </a:extLst>
              </p:cNvPr>
              <p:cNvSpPr txBox="1"/>
              <p:nvPr/>
            </p:nvSpPr>
            <p:spPr>
              <a:xfrm>
                <a:off x="5862692" y="5036387"/>
                <a:ext cx="59654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000" dirty="0"/>
                  <a:t> – Interaction length / 2 (in units of Rayleigh range)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439512-B3BE-47BB-8AFD-FA98616CE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692" y="5036387"/>
                <a:ext cx="5965434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267492" y="3213921"/>
            <a:ext cx="4699251" cy="2867319"/>
            <a:chOff x="1948647" y="3199836"/>
            <a:chExt cx="4699251" cy="28673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E0349A-9E2D-4AF9-8F4F-151BD5433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647" y="3199836"/>
              <a:ext cx="4326739" cy="26441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1E18B3E-37C9-4F31-A027-37261E59A209}"/>
                    </a:ext>
                  </a:extLst>
                </p:cNvPr>
                <p:cNvSpPr txBox="1"/>
                <p:nvPr/>
              </p:nvSpPr>
              <p:spPr>
                <a:xfrm>
                  <a:off x="4226027" y="5759307"/>
                  <a:ext cx="39305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1E18B3E-37C9-4F31-A027-37261E59A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6027" y="5759307"/>
                  <a:ext cx="393056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5625" r="-6250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5FAF590-6ABB-4303-9764-2016A774CCC5}"/>
                    </a:ext>
                  </a:extLst>
                </p:cNvPr>
                <p:cNvSpPr txBox="1"/>
                <p:nvPr/>
              </p:nvSpPr>
              <p:spPr>
                <a:xfrm>
                  <a:off x="3469049" y="5759307"/>
                  <a:ext cx="5661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5FAF590-6ABB-4303-9764-2016A774CC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9049" y="5759307"/>
                  <a:ext cx="56618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151" r="-4301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9A7F53-230C-4DB4-B701-9E3674DE7106}"/>
                </a:ext>
              </a:extLst>
            </p:cNvPr>
            <p:cNvCxnSpPr>
              <a:cxnSpLocks/>
            </p:cNvCxnSpPr>
            <p:nvPr/>
          </p:nvCxnSpPr>
          <p:spPr>
            <a:xfrm>
              <a:off x="4422555" y="5463492"/>
              <a:ext cx="0" cy="2841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F63900-A886-41F9-B346-2A8552B96A2F}"/>
                </a:ext>
              </a:extLst>
            </p:cNvPr>
            <p:cNvCxnSpPr>
              <a:cxnSpLocks/>
            </p:cNvCxnSpPr>
            <p:nvPr/>
          </p:nvCxnSpPr>
          <p:spPr>
            <a:xfrm>
              <a:off x="3771602" y="5463492"/>
              <a:ext cx="0" cy="2841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7EF0DDD-C5D2-4AB7-9561-A6D8EF8F2B06}"/>
                    </a:ext>
                  </a:extLst>
                </p:cNvPr>
                <p:cNvSpPr txBox="1"/>
                <p:nvPr/>
              </p:nvSpPr>
              <p:spPr>
                <a:xfrm>
                  <a:off x="5802858" y="5790156"/>
                  <a:ext cx="8450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7EF0DDD-C5D2-4AB7-9561-A6D8EF8F2B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2858" y="5790156"/>
                  <a:ext cx="84504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5755" t="-169565" r="-44604" b="-2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7506240" y="502760"/>
            <a:ext cx="3365979" cy="2765317"/>
            <a:chOff x="6694860" y="473641"/>
            <a:chExt cx="3365979" cy="27653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AA178A-0E9D-41AC-86DC-7C2F0FF9C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94860" y="895385"/>
              <a:ext cx="3365979" cy="21170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1F5EF2F-E708-4BC6-B39B-E6617F53B9B2}"/>
                    </a:ext>
                  </a:extLst>
                </p:cNvPr>
                <p:cNvSpPr txBox="1"/>
                <p:nvPr/>
              </p:nvSpPr>
              <p:spPr>
                <a:xfrm>
                  <a:off x="7164172" y="473641"/>
                  <a:ext cx="21330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Envelope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1F5EF2F-E708-4BC6-B39B-E6617F53B9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4172" y="473641"/>
                  <a:ext cx="2133084" cy="400110"/>
                </a:xfrm>
                <a:prstGeom prst="rect">
                  <a:avLst/>
                </a:prstGeom>
                <a:blipFill>
                  <a:blip r:embed="rId12"/>
                  <a:stretch>
                    <a:fillRect l="-2857" t="-7576" r="-286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AA0E3AA2-4D3A-4907-A88D-9D51860FC392}"/>
                </a:ext>
              </a:extLst>
            </p:cNvPr>
            <p:cNvSpPr/>
            <p:nvPr/>
          </p:nvSpPr>
          <p:spPr>
            <a:xfrm>
              <a:off x="7742649" y="1813042"/>
              <a:ext cx="582765" cy="165463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36FF316-2317-42DD-9825-F9042FB82D52}"/>
                    </a:ext>
                  </a:extLst>
                </p:cNvPr>
                <p:cNvSpPr txBox="1"/>
                <p:nvPr/>
              </p:nvSpPr>
              <p:spPr>
                <a:xfrm>
                  <a:off x="7954233" y="1543829"/>
                  <a:ext cx="1595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36FF316-2317-42DD-9825-F9042FB82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233" y="1543829"/>
                  <a:ext cx="15959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3077" r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3EFB0679-1A33-4B31-91F3-8ECE83133C1D}"/>
                </a:ext>
              </a:extLst>
            </p:cNvPr>
            <p:cNvSpPr/>
            <p:nvPr/>
          </p:nvSpPr>
          <p:spPr>
            <a:xfrm rot="10800000">
              <a:off x="8940478" y="2783116"/>
              <a:ext cx="582765" cy="165463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47BB105-AEC9-4389-ACDA-0A7D88BAE022}"/>
                    </a:ext>
                  </a:extLst>
                </p:cNvPr>
                <p:cNvSpPr txBox="1"/>
                <p:nvPr/>
              </p:nvSpPr>
              <p:spPr>
                <a:xfrm>
                  <a:off x="9486467" y="2446393"/>
                  <a:ext cx="488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47BB105-AEC9-4389-ACDA-0A7D88BAE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6467" y="2446393"/>
                  <a:ext cx="488724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AB5DFBE-D170-4071-BA9B-F103D7AA6053}"/>
                </a:ext>
              </a:extLst>
            </p:cNvPr>
            <p:cNvSpPr/>
            <p:nvPr/>
          </p:nvSpPr>
          <p:spPr>
            <a:xfrm>
              <a:off x="9472565" y="2769124"/>
              <a:ext cx="163562" cy="1635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E125C44-28E2-494A-BC5A-0B483E670713}"/>
                    </a:ext>
                  </a:extLst>
                </p:cNvPr>
                <p:cNvSpPr txBox="1"/>
                <p:nvPr/>
              </p:nvSpPr>
              <p:spPr>
                <a:xfrm>
                  <a:off x="9286702" y="2961959"/>
                  <a:ext cx="3327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E125C44-28E2-494A-BC5A-0B483E6707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6702" y="2961959"/>
                  <a:ext cx="33272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5556" r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28B743B-4DE4-F1FF-4190-144333BD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2378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1C61-1E47-49D1-AC0B-688809DB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17</a:t>
            </a:fld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1825E-CE64-44E1-820E-A8944035CEE3}"/>
              </a:ext>
            </a:extLst>
          </p:cNvPr>
          <p:cNvSpPr txBox="1"/>
          <p:nvPr/>
        </p:nvSpPr>
        <p:spPr>
          <a:xfrm>
            <a:off x="647134" y="122088"/>
            <a:ext cx="8094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Nonlinear Thomson Scattering with ponderomotive control </a:t>
            </a:r>
          </a:p>
          <a:p>
            <a:r>
              <a:rPr lang="en-US" sz="2000" dirty="0">
                <a:solidFill>
                  <a:srgbClr val="00B0F0"/>
                </a:solidFill>
              </a:rPr>
              <a:t>(Ramsey, D. et al., PRE 105 (2022) 065201)</a:t>
            </a:r>
            <a:endParaRPr lang="en-US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4C8FA7E-6E3F-415E-AB6E-31162C95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497" y="885281"/>
            <a:ext cx="3806190" cy="23431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06D70DB-66C2-4509-8A14-5A818451232A}"/>
              </a:ext>
            </a:extLst>
          </p:cNvPr>
          <p:cNvGrpSpPr/>
          <p:nvPr/>
        </p:nvGrpSpPr>
        <p:grpSpPr>
          <a:xfrm>
            <a:off x="647134" y="2773706"/>
            <a:ext cx="7229475" cy="3350667"/>
            <a:chOff x="532766" y="2256927"/>
            <a:chExt cx="7229475" cy="3350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BABEEB-16AD-4FC9-83EB-ECF014E76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766" y="2256927"/>
              <a:ext cx="7229475" cy="335066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7A01BF-A0DA-4E63-8A69-1EDE42299E54}"/>
                </a:ext>
              </a:extLst>
            </p:cNvPr>
            <p:cNvSpPr/>
            <p:nvPr/>
          </p:nvSpPr>
          <p:spPr>
            <a:xfrm>
              <a:off x="4250267" y="2667000"/>
              <a:ext cx="660400" cy="304800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457C8B5-0F6D-424D-AC97-61706CAC90DF}"/>
                </a:ext>
              </a:extLst>
            </p:cNvPr>
            <p:cNvSpPr/>
            <p:nvPr/>
          </p:nvSpPr>
          <p:spPr>
            <a:xfrm>
              <a:off x="4104888" y="3317767"/>
              <a:ext cx="898911" cy="304800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C445CED-F079-40A4-954C-6260DEC10276}"/>
                </a:ext>
              </a:extLst>
            </p:cNvPr>
            <p:cNvSpPr/>
            <p:nvPr/>
          </p:nvSpPr>
          <p:spPr>
            <a:xfrm>
              <a:off x="6424755" y="3308134"/>
              <a:ext cx="898911" cy="304800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83FA80-08E1-4DF5-BA77-B64652C24D13}"/>
                </a:ext>
              </a:extLst>
            </p:cNvPr>
            <p:cNvSpPr/>
            <p:nvPr/>
          </p:nvSpPr>
          <p:spPr>
            <a:xfrm>
              <a:off x="1691889" y="3995101"/>
              <a:ext cx="907378" cy="263632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E4D1E3D-CFB4-4D20-89C8-9B86D2023F54}"/>
                </a:ext>
              </a:extLst>
            </p:cNvPr>
            <p:cNvSpPr/>
            <p:nvPr/>
          </p:nvSpPr>
          <p:spPr>
            <a:xfrm>
              <a:off x="1886622" y="4642595"/>
              <a:ext cx="712645" cy="263632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2E33F55-36EF-4869-B33B-9D26A2CF7A57}"/>
                </a:ext>
              </a:extLst>
            </p:cNvPr>
            <p:cNvSpPr/>
            <p:nvPr/>
          </p:nvSpPr>
          <p:spPr>
            <a:xfrm>
              <a:off x="6542302" y="2720755"/>
              <a:ext cx="739033" cy="251045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B41FBF2-C187-45F8-97BF-82CAFC46C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089" y="3759725"/>
            <a:ext cx="3169006" cy="1767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926142-54A4-4A2E-8902-5E63AC7021CF}"/>
                  </a:ext>
                </a:extLst>
              </p:cNvPr>
              <p:cNvSpPr txBox="1"/>
              <p:nvPr/>
            </p:nvSpPr>
            <p:spPr>
              <a:xfrm>
                <a:off x="729966" y="1099937"/>
                <a:ext cx="7063809" cy="1358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Drift-free</a:t>
                </a:r>
                <a:r>
                  <a:rPr lang="en-US" sz="2000" dirty="0"/>
                  <a:t>: superluminal focus compensating the ponderomotive deceleration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000" dirty="0"/>
                  <a:t> so that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Matched:  </a:t>
                </a:r>
                <a:r>
                  <a:rPr lang="en-US" sz="2000" dirty="0"/>
                  <a:t>subluminal focus accelerating the electrons so that they stay trapped in the pulse: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926142-54A4-4A2E-8902-5E63AC702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66" y="1099937"/>
                <a:ext cx="7063809" cy="1358834"/>
              </a:xfrm>
              <a:prstGeom prst="rect">
                <a:avLst/>
              </a:prstGeom>
              <a:blipFill>
                <a:blip r:embed="rId5"/>
                <a:stretch>
                  <a:fillRect l="-777" t="-2242" b="-7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3950AD-831D-F2B6-A25F-656CAC74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320880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1C61-1E47-49D1-AC0B-688809DB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18</a:t>
            </a:fld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1825E-CE64-44E1-820E-A8944035CEE3}"/>
              </a:ext>
            </a:extLst>
          </p:cNvPr>
          <p:cNvSpPr txBox="1"/>
          <p:nvPr/>
        </p:nvSpPr>
        <p:spPr>
          <a:xfrm>
            <a:off x="647134" y="122088"/>
            <a:ext cx="8094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Nonlinear Thomson Scattering with ponderomotive control </a:t>
            </a:r>
          </a:p>
          <a:p>
            <a:r>
              <a:rPr lang="en-US" sz="2000" dirty="0">
                <a:solidFill>
                  <a:srgbClr val="00B0F0"/>
                </a:solidFill>
              </a:rPr>
              <a:t>(Ramsey, D. et al., PRE 105 (2022) 065201)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5214C-4E4D-4A7B-9976-DA70FB5F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11" y="891529"/>
            <a:ext cx="5336089" cy="37700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406CAC6-4ED1-47AE-9F52-E2BFED6D6BCC}"/>
              </a:ext>
            </a:extLst>
          </p:cNvPr>
          <p:cNvGrpSpPr/>
          <p:nvPr/>
        </p:nvGrpSpPr>
        <p:grpSpPr>
          <a:xfrm>
            <a:off x="7329340" y="891529"/>
            <a:ext cx="3843485" cy="5396705"/>
            <a:chOff x="7024540" y="524896"/>
            <a:chExt cx="3843485" cy="53967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6E45B0-5C7C-42A3-A93D-D907EE7A1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4940" y="524896"/>
              <a:ext cx="3833085" cy="19405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BCEA5A-B5EB-4E38-9B55-0E701928D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9740" y="2216591"/>
              <a:ext cx="3833085" cy="17956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C31C03-AF74-4B75-B81F-DD9248C96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4540" y="4012194"/>
              <a:ext cx="3833085" cy="190940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421F36-E1BB-43C5-ACAF-8D853598F4C7}"/>
                  </a:ext>
                </a:extLst>
              </p:cNvPr>
              <p:cNvSpPr txBox="1"/>
              <p:nvPr/>
            </p:nvSpPr>
            <p:spPr>
              <a:xfrm>
                <a:off x="420597" y="4828557"/>
                <a:ext cx="64335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Radiated power normalized to the maximal value in each case </a:t>
                </a:r>
                <a:r>
                  <a:rPr lang="en-US" sz="1800" b="0" i="0" u="none" strike="noStrike" baseline="0" dirty="0">
                    <a:latin typeface="CMR10"/>
                  </a:rPr>
                  <a:t>0.016, 0.50, 204 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nor/>
                      </m:rPr>
                      <a:rPr lang="en-US" sz="1800" b="0" i="0" u="none" strike="noStrike" baseline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0" i="0" u="none" strike="noStrike" baseline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respectively,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– angle from the laser polarization direction.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– angle from the axis beam axis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421F36-E1BB-43C5-ACAF-8D853598F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97" y="4828557"/>
                <a:ext cx="6433551" cy="923330"/>
              </a:xfrm>
              <a:prstGeom prst="rect">
                <a:avLst/>
              </a:prstGeom>
              <a:blipFill>
                <a:blip r:embed="rId6"/>
                <a:stretch>
                  <a:fillRect l="-85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E95B0DB-7D11-3308-640A-9C344545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97419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F1B80-AD77-4CB1-92FF-BB67E795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19</a:t>
            </a:fld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E513D-2610-4E77-8B7B-CEE50BB6D0BA}"/>
              </a:ext>
            </a:extLst>
          </p:cNvPr>
          <p:cNvSpPr txBox="1"/>
          <p:nvPr/>
        </p:nvSpPr>
        <p:spPr>
          <a:xfrm>
            <a:off x="300624" y="176446"/>
            <a:ext cx="5587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Electron motion with Radiation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3D0D9F-E74B-446B-9FAD-C4D57222B67F}"/>
                  </a:ext>
                </a:extLst>
              </p:cNvPr>
              <p:cNvSpPr txBox="1"/>
              <p:nvPr/>
            </p:nvSpPr>
            <p:spPr>
              <a:xfrm>
                <a:off x="2559660" y="1922032"/>
                <a:ext cx="8101898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𝜈𝛼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3D0D9F-E74B-446B-9FAD-C4D57222B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660" y="1922032"/>
                <a:ext cx="8101898" cy="5442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46AAEBA-539B-40C3-A125-02C3D06EFBF6}"/>
              </a:ext>
            </a:extLst>
          </p:cNvPr>
          <p:cNvSpPr/>
          <p:nvPr/>
        </p:nvSpPr>
        <p:spPr>
          <a:xfrm rot="16200000">
            <a:off x="7374728" y="-402702"/>
            <a:ext cx="302187" cy="6010385"/>
          </a:xfrm>
          <a:prstGeom prst="leftBrac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6C428F-281F-4AE0-8E0C-2B4EEE52F98E}"/>
                  </a:ext>
                </a:extLst>
              </p:cNvPr>
              <p:cNvSpPr txBox="1"/>
              <p:nvPr/>
            </p:nvSpPr>
            <p:spPr>
              <a:xfrm>
                <a:off x="5407067" y="2850146"/>
                <a:ext cx="4237507" cy="42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Landau-</a:t>
                </a:r>
                <a:r>
                  <a:rPr lang="en-US" sz="2000" dirty="0" err="1"/>
                  <a:t>Lifshitz</a:t>
                </a:r>
                <a:r>
                  <a:rPr lang="en-US" sz="2000" dirty="0"/>
                  <a:t> Radiation reaction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𝐿𝐿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6C428F-281F-4AE0-8E0C-2B4EEE52F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067" y="2850146"/>
                <a:ext cx="4237507" cy="429156"/>
              </a:xfrm>
              <a:prstGeom prst="rect">
                <a:avLst/>
              </a:prstGeom>
              <a:blipFill>
                <a:blip r:embed="rId3"/>
                <a:stretch>
                  <a:fillRect l="-1583" t="-428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ECB29697-2EA0-438E-8C86-9858C5685ABB}"/>
              </a:ext>
            </a:extLst>
          </p:cNvPr>
          <p:cNvSpPr/>
          <p:nvPr/>
        </p:nvSpPr>
        <p:spPr>
          <a:xfrm rot="16200000">
            <a:off x="3461780" y="2140155"/>
            <a:ext cx="412195" cy="924673"/>
          </a:xfrm>
          <a:prstGeom prst="leftBrace">
            <a:avLst>
              <a:gd name="adj1" fmla="val 8333"/>
              <a:gd name="adj2" fmla="val 52251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8DABA-5F67-43E9-9CB5-B9828B6EE860}"/>
              </a:ext>
            </a:extLst>
          </p:cNvPr>
          <p:cNvSpPr txBox="1"/>
          <p:nvPr/>
        </p:nvSpPr>
        <p:spPr>
          <a:xfrm>
            <a:off x="2866215" y="2852325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Lorentz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01A286-A01D-4440-BB94-CE63DB123D83}"/>
                  </a:ext>
                </a:extLst>
              </p:cNvPr>
              <p:cNvSpPr txBox="1"/>
              <p:nvPr/>
            </p:nvSpPr>
            <p:spPr>
              <a:xfrm>
                <a:off x="628195" y="4186332"/>
                <a:ext cx="582540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If we assume that the electron interacts with approximately plane wave modulated by the intensity envelope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/>
                  <a:t> and pulse envelope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/>
                  <a:t> then for </a:t>
                </a:r>
                <a:r>
                  <a:rPr lang="en-US" sz="2000" dirty="0" err="1"/>
                  <a:t>ultrarelativistic</a:t>
                </a:r>
                <a:r>
                  <a:rPr lang="en-US" sz="2000" dirty="0"/>
                  <a:t> electron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01A286-A01D-4440-BB94-CE63DB123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5" y="4186332"/>
                <a:ext cx="5825409" cy="1323439"/>
              </a:xfrm>
              <a:prstGeom prst="rect">
                <a:avLst/>
              </a:prstGeom>
              <a:blipFill>
                <a:blip r:embed="rId4"/>
                <a:stretch>
                  <a:fillRect l="-1046" t="-2765" r="-167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D624C5-03E7-49A9-8659-2FF76F373E6F}"/>
                  </a:ext>
                </a:extLst>
              </p:cNvPr>
              <p:cNvSpPr txBox="1"/>
              <p:nvPr/>
            </p:nvSpPr>
            <p:spPr>
              <a:xfrm>
                <a:off x="6532955" y="4072263"/>
                <a:ext cx="4257319" cy="1279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D624C5-03E7-49A9-8659-2FF76F373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955" y="4072263"/>
                <a:ext cx="4257319" cy="1279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21E1CBA-C900-412E-84D6-69BBE85BE41B}"/>
              </a:ext>
            </a:extLst>
          </p:cNvPr>
          <p:cNvSpPr txBox="1"/>
          <p:nvPr/>
        </p:nvSpPr>
        <p:spPr>
          <a:xfrm>
            <a:off x="628195" y="3466785"/>
            <a:ext cx="8101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Exact solution for plane wave fields: </a:t>
            </a:r>
            <a:r>
              <a:rPr lang="en-US" dirty="0">
                <a:solidFill>
                  <a:srgbClr val="00B0F0"/>
                </a:solidFill>
              </a:rPr>
              <a:t>Di Piazza, Lett. Math. Phys. </a:t>
            </a:r>
            <a:r>
              <a:rPr lang="en-US" b="1" dirty="0">
                <a:solidFill>
                  <a:srgbClr val="00B0F0"/>
                </a:solidFill>
              </a:rPr>
              <a:t>83 </a:t>
            </a:r>
            <a:r>
              <a:rPr lang="en-US" dirty="0">
                <a:solidFill>
                  <a:srgbClr val="00B0F0"/>
                </a:solidFill>
              </a:rPr>
              <a:t>(2008) 305.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8195" y="718051"/>
            <a:ext cx="3403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From Lorentz-Abraham-Dirac: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11302" y="660518"/>
                <a:ext cx="4766690" cy="69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302" y="660518"/>
                <a:ext cx="4766690" cy="6976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28195" y="1356260"/>
            <a:ext cx="2217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 Landau-</a:t>
            </a:r>
            <a:r>
              <a:rPr lang="en-US" sz="2000" dirty="0" err="1"/>
              <a:t>Lifshitz</a:t>
            </a:r>
            <a:r>
              <a:rPr lang="en-US" sz="2000" dirty="0"/>
              <a:t>: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0F57262-74F7-8211-D409-98C6B8BA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12798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2</a:t>
            </a:fld>
            <a:endParaRPr lang="en-US" sz="1800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907EE91-1D76-461A-9FB9-01FAE58F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142111" y="108152"/>
            <a:ext cx="375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Outline of the talk: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B07F3-2ADC-4A79-9282-C700D932F551}"/>
              </a:ext>
            </a:extLst>
          </p:cNvPr>
          <p:cNvSpPr txBox="1"/>
          <p:nvPr/>
        </p:nvSpPr>
        <p:spPr>
          <a:xfrm>
            <a:off x="316070" y="784795"/>
            <a:ext cx="105458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Introduction:</a:t>
            </a:r>
            <a:r>
              <a:rPr lang="cs-CZ" sz="2000" dirty="0"/>
              <a:t> What are Flying Focus </a:t>
            </a:r>
            <a:r>
              <a:rPr lang="en-US" sz="2000" dirty="0"/>
              <a:t>(FF) </a:t>
            </a:r>
            <a:r>
              <a:rPr lang="cs-CZ" sz="2000" dirty="0"/>
              <a:t>pulses</a:t>
            </a:r>
            <a:r>
              <a:rPr lang="en-US" sz="2000" dirty="0"/>
              <a:t> and how are they generated?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Analytical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FF </a:t>
            </a:r>
            <a:r>
              <a:rPr lang="en-US" sz="2000" dirty="0"/>
              <a:t>beams and pulses with </a:t>
            </a:r>
            <a:r>
              <a:rPr lang="en-US" sz="2000" dirty="0" err="1"/>
              <a:t>arbit</a:t>
            </a:r>
            <a:r>
              <a:rPr lang="en-US" sz="2000" dirty="0"/>
              <a:t>. focus velocity </a:t>
            </a:r>
            <a:r>
              <a:rPr lang="en-US" dirty="0">
                <a:solidFill>
                  <a:srgbClr val="00B0F0"/>
                </a:solidFill>
              </a:rPr>
              <a:t>(Ramsey et al., PRA </a:t>
            </a:r>
            <a:r>
              <a:rPr lang="en-US" b="1" dirty="0">
                <a:solidFill>
                  <a:srgbClr val="00B0F0"/>
                </a:solidFill>
              </a:rPr>
              <a:t>107</a:t>
            </a:r>
            <a:r>
              <a:rPr lang="en-US" dirty="0">
                <a:solidFill>
                  <a:srgbClr val="00B0F0"/>
                </a:solidFill>
              </a:rPr>
              <a:t> (2022) 013513)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Illustration of the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Nonlinear Thomson scattering </a:t>
            </a:r>
            <a:r>
              <a:rPr lang="en-US" dirty="0">
                <a:solidFill>
                  <a:srgbClr val="00B0F0"/>
                </a:solidFill>
              </a:rPr>
              <a:t>(Ramsey et al., PRE </a:t>
            </a:r>
            <a:r>
              <a:rPr lang="en-US" b="1" dirty="0">
                <a:solidFill>
                  <a:srgbClr val="00B0F0"/>
                </a:solidFill>
              </a:rPr>
              <a:t>105</a:t>
            </a:r>
            <a:r>
              <a:rPr lang="en-US" dirty="0">
                <a:solidFill>
                  <a:srgbClr val="00B0F0"/>
                </a:solidFill>
              </a:rPr>
              <a:t> (2022) 065201)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Radiation reaction accumulation in FF pulses </a:t>
            </a:r>
            <a:r>
              <a:rPr lang="en-US" dirty="0">
                <a:solidFill>
                  <a:srgbClr val="00B0F0"/>
                </a:solidFill>
              </a:rPr>
              <a:t>(MF et al., PRA </a:t>
            </a:r>
            <a:r>
              <a:rPr lang="en-US" b="1" dirty="0">
                <a:solidFill>
                  <a:srgbClr val="00B0F0"/>
                </a:solidFill>
              </a:rPr>
              <a:t>105</a:t>
            </a:r>
            <a:r>
              <a:rPr lang="en-US" dirty="0">
                <a:solidFill>
                  <a:srgbClr val="00B0F0"/>
                </a:solidFill>
              </a:rPr>
              <a:t> (2022) L020203)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Flying focus beams and strong field QED </a:t>
            </a:r>
            <a:r>
              <a:rPr lang="en-US" dirty="0">
                <a:solidFill>
                  <a:srgbClr val="00B0F0"/>
                </a:solidFill>
              </a:rPr>
              <a:t>(Di Piazza, PRA </a:t>
            </a:r>
            <a:r>
              <a:rPr lang="en-US" b="1" dirty="0">
                <a:solidFill>
                  <a:srgbClr val="00B0F0"/>
                </a:solidFill>
              </a:rPr>
              <a:t>103</a:t>
            </a:r>
            <a:r>
              <a:rPr lang="en-US" dirty="0">
                <a:solidFill>
                  <a:srgbClr val="00B0F0"/>
                </a:solidFill>
              </a:rPr>
              <a:t> (2021) 012215)</a:t>
            </a:r>
            <a:endParaRPr lang="cs-CZ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Charged particle</a:t>
            </a:r>
            <a:r>
              <a:rPr lang="cs-CZ" sz="2000" dirty="0"/>
              <a:t> beam </a:t>
            </a:r>
            <a:r>
              <a:rPr lang="en-US" sz="2000" dirty="0"/>
              <a:t>control</a:t>
            </a:r>
            <a:r>
              <a:rPr lang="cs-CZ" sz="2000" dirty="0"/>
              <a:t> </a:t>
            </a:r>
            <a:r>
              <a:rPr lang="en-US" sz="2000" dirty="0"/>
              <a:t>with</a:t>
            </a:r>
            <a:r>
              <a:rPr lang="cs-CZ" sz="2000" dirty="0"/>
              <a:t> </a:t>
            </a:r>
            <a:r>
              <a:rPr lang="en-US" sz="2000" dirty="0"/>
              <a:t>FF pulses with OAM </a:t>
            </a:r>
            <a:r>
              <a:rPr lang="en-US" dirty="0">
                <a:solidFill>
                  <a:srgbClr val="00B0F0"/>
                </a:solidFill>
              </a:rPr>
              <a:t>(MF et al., PRE </a:t>
            </a:r>
            <a:r>
              <a:rPr lang="en-US" b="1" dirty="0">
                <a:solidFill>
                  <a:srgbClr val="00B0F0"/>
                </a:solidFill>
              </a:rPr>
              <a:t>107</a:t>
            </a:r>
            <a:r>
              <a:rPr lang="en-US" dirty="0">
                <a:solidFill>
                  <a:srgbClr val="00B0F0"/>
                </a:solidFill>
              </a:rPr>
              <a:t> (2023) 055213)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85BA97-EC2E-4FF6-A8F2-4E7F007C97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19" y="3826420"/>
            <a:ext cx="1273388" cy="1702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3C3C34-B398-4FD9-951D-C0DD53344DB7}"/>
              </a:ext>
            </a:extLst>
          </p:cNvPr>
          <p:cNvGrpSpPr/>
          <p:nvPr/>
        </p:nvGrpSpPr>
        <p:grpSpPr>
          <a:xfrm>
            <a:off x="1487181" y="3838811"/>
            <a:ext cx="1994457" cy="2342171"/>
            <a:chOff x="5098770" y="3864870"/>
            <a:chExt cx="1994457" cy="234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FF19C7-7002-45BA-A0AF-38CF581B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966" y="3864870"/>
              <a:ext cx="1110067" cy="16641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C9D15B-7A24-43D6-9D2E-28ABBD1BDA80}"/>
                </a:ext>
              </a:extLst>
            </p:cNvPr>
            <p:cNvSpPr txBox="1"/>
            <p:nvPr/>
          </p:nvSpPr>
          <p:spPr>
            <a:xfrm>
              <a:off x="5098770" y="5560710"/>
              <a:ext cx="1994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Antonino Di Piazza</a:t>
              </a:r>
            </a:p>
            <a:p>
              <a:pPr algn="ctr"/>
              <a:r>
                <a:rPr lang="en-US" dirty="0"/>
                <a:t>MPIK, Heidelberg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09E82C-128A-4BB5-ADB3-A403E380123E}"/>
              </a:ext>
            </a:extLst>
          </p:cNvPr>
          <p:cNvSpPr txBox="1"/>
          <p:nvPr/>
        </p:nvSpPr>
        <p:spPr>
          <a:xfrm>
            <a:off x="7187912" y="5554362"/>
            <a:ext cx="1416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Marija</a:t>
            </a:r>
            <a:r>
              <a:rPr lang="en-US" dirty="0"/>
              <a:t> </a:t>
            </a:r>
            <a:r>
              <a:rPr lang="en-US" dirty="0" err="1"/>
              <a:t>Vranic</a:t>
            </a:r>
            <a:endParaRPr lang="en-US" dirty="0"/>
          </a:p>
          <a:p>
            <a:pPr algn="ctr"/>
            <a:r>
              <a:rPr lang="en-US" dirty="0"/>
              <a:t>IST, Lisbon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73AFF8-5ABE-4C65-B7F3-4B1647CF2299}"/>
              </a:ext>
            </a:extLst>
          </p:cNvPr>
          <p:cNvGrpSpPr/>
          <p:nvPr/>
        </p:nvGrpSpPr>
        <p:grpSpPr>
          <a:xfrm>
            <a:off x="3444302" y="3832744"/>
            <a:ext cx="3403572" cy="2336795"/>
            <a:chOff x="1600513" y="3863898"/>
            <a:chExt cx="3403572" cy="23367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8B5D4B-4CEF-4CD5-A144-CA238FC75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868" y="3863898"/>
              <a:ext cx="1110067" cy="1665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EF7187-BF70-4228-9E84-BDBE082D1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4" y="3863898"/>
              <a:ext cx="1273388" cy="16742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9C4DDB-4C6A-4447-AC79-6CB93BFB0302}"/>
                </a:ext>
              </a:extLst>
            </p:cNvPr>
            <p:cNvSpPr txBox="1"/>
            <p:nvPr/>
          </p:nvSpPr>
          <p:spPr>
            <a:xfrm>
              <a:off x="1600513" y="5573458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John Palastro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20F50E-53CF-4876-B5B9-A9960FC2CA4F}"/>
                </a:ext>
              </a:extLst>
            </p:cNvPr>
            <p:cNvSpPr txBox="1"/>
            <p:nvPr/>
          </p:nvSpPr>
          <p:spPr>
            <a:xfrm>
              <a:off x="3454815" y="5549338"/>
              <a:ext cx="1549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Dillon Ramsey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0B3867-BEFB-4F7E-AC59-519C003A4058}"/>
                </a:ext>
              </a:extLst>
            </p:cNvPr>
            <p:cNvSpPr txBox="1"/>
            <p:nvPr/>
          </p:nvSpPr>
          <p:spPr>
            <a:xfrm>
              <a:off x="2534880" y="5831361"/>
              <a:ext cx="161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LLE, Rochester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D093BD-355D-439F-A0F5-53B3351D8BC7}"/>
              </a:ext>
            </a:extLst>
          </p:cNvPr>
          <p:cNvSpPr txBox="1"/>
          <p:nvPr/>
        </p:nvSpPr>
        <p:spPr>
          <a:xfrm>
            <a:off x="124447" y="4442003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Collaboration: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7286A-CBB7-4B00-9476-08905620151E}"/>
              </a:ext>
            </a:extLst>
          </p:cNvPr>
          <p:cNvSpPr txBox="1"/>
          <p:nvPr/>
        </p:nvSpPr>
        <p:spPr>
          <a:xfrm>
            <a:off x="9182100" y="223561"/>
            <a:ext cx="2867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and other people working on</a:t>
            </a:r>
            <a:r>
              <a:rPr lang="cs-CZ" sz="2000" dirty="0"/>
              <a:t> </a:t>
            </a:r>
            <a:r>
              <a:rPr lang="en-US" sz="2000" dirty="0"/>
              <a:t>Flying Focus fields at LLE</a:t>
            </a:r>
            <a:r>
              <a:rPr lang="cs-CZ" sz="2000" dirty="0"/>
              <a:t>, IST, and UCLA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9018F0-129D-4E6C-99A7-33D17509958A}"/>
              </a:ext>
            </a:extLst>
          </p:cNvPr>
          <p:cNvSpPr txBox="1"/>
          <p:nvPr/>
        </p:nvSpPr>
        <p:spPr>
          <a:xfrm>
            <a:off x="9723115" y="1523689"/>
            <a:ext cx="22170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Manfred Virgil </a:t>
            </a:r>
            <a:r>
              <a:rPr lang="en-US" dirty="0" err="1"/>
              <a:t>Ambat</a:t>
            </a:r>
            <a:endParaRPr lang="en-US" dirty="0"/>
          </a:p>
          <a:p>
            <a:r>
              <a:rPr lang="en-US" dirty="0"/>
              <a:t>Philip Franke</a:t>
            </a:r>
          </a:p>
          <a:p>
            <a:r>
              <a:rPr lang="en-US" dirty="0"/>
              <a:t>Dustin </a:t>
            </a:r>
            <a:r>
              <a:rPr lang="en-US" dirty="0" err="1"/>
              <a:t>Froula</a:t>
            </a:r>
            <a:endParaRPr lang="en-US" dirty="0"/>
          </a:p>
          <a:p>
            <a:r>
              <a:rPr lang="en-US" dirty="0"/>
              <a:t>Bernardo </a:t>
            </a:r>
            <a:r>
              <a:rPr lang="en-US" dirty="0" err="1"/>
              <a:t>Malaca</a:t>
            </a:r>
            <a:endParaRPr lang="en-US" dirty="0"/>
          </a:p>
          <a:p>
            <a:r>
              <a:rPr lang="en-US" dirty="0"/>
              <a:t>Warren Mori</a:t>
            </a:r>
          </a:p>
          <a:p>
            <a:r>
              <a:rPr lang="en-US" dirty="0"/>
              <a:t>Miguel </a:t>
            </a:r>
            <a:r>
              <a:rPr lang="en-US" dirty="0" err="1"/>
              <a:t>Pardal</a:t>
            </a:r>
            <a:endParaRPr lang="en-US" dirty="0"/>
          </a:p>
          <a:p>
            <a:r>
              <a:rPr lang="en-US" dirty="0"/>
              <a:t>Jacob Pierce</a:t>
            </a:r>
          </a:p>
          <a:p>
            <a:r>
              <a:rPr lang="en-US" dirty="0"/>
              <a:t>Jeremy Pigeon</a:t>
            </a:r>
          </a:p>
          <a:p>
            <a:r>
              <a:rPr lang="en-US" dirty="0"/>
              <a:t>Hans </a:t>
            </a:r>
            <a:r>
              <a:rPr lang="en-US" dirty="0" err="1"/>
              <a:t>Rinderknecht</a:t>
            </a:r>
            <a:endParaRPr lang="en-US" dirty="0"/>
          </a:p>
          <a:p>
            <a:r>
              <a:rPr lang="en-US" dirty="0" err="1"/>
              <a:t>Jessical</a:t>
            </a:r>
            <a:r>
              <a:rPr lang="en-US" dirty="0"/>
              <a:t> Shaw</a:t>
            </a:r>
          </a:p>
          <a:p>
            <a:r>
              <a:rPr lang="en-US" dirty="0"/>
              <a:t>Tanner Simpson</a:t>
            </a:r>
          </a:p>
          <a:p>
            <a:r>
              <a:rPr lang="en-US" dirty="0"/>
              <a:t>David Turnbull</a:t>
            </a:r>
          </a:p>
          <a:p>
            <a:r>
              <a:rPr lang="en-US" dirty="0"/>
              <a:t>Jorge Vieira</a:t>
            </a:r>
          </a:p>
          <a:p>
            <a:r>
              <a:rPr lang="en-US" dirty="0"/>
              <a:t>Kathleen </a:t>
            </a:r>
            <a:r>
              <a:rPr lang="en-US" dirty="0" err="1"/>
              <a:t>Weichman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938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F1B80-AD77-4CB1-92FF-BB67E795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20</a:t>
            </a:fld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CD16CD-05F6-48F5-B3FC-C0CC57C39F22}"/>
              </a:ext>
            </a:extLst>
          </p:cNvPr>
          <p:cNvSpPr txBox="1"/>
          <p:nvPr/>
        </p:nvSpPr>
        <p:spPr>
          <a:xfrm>
            <a:off x="300624" y="174251"/>
            <a:ext cx="6716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 of high-intensity lasers for RR measurements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EAEE16-486C-4AE6-8C56-B7F0A7FF3B0E}"/>
              </a:ext>
            </a:extLst>
          </p:cNvPr>
          <p:cNvSpPr txBox="1"/>
          <p:nvPr/>
        </p:nvSpPr>
        <p:spPr>
          <a:xfrm>
            <a:off x="787389" y="628478"/>
            <a:ext cx="6987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Cole et al., PRX 8 (2018) 011020; </a:t>
            </a:r>
            <a:r>
              <a:rPr lang="en-US" sz="1600" dirty="0" err="1">
                <a:solidFill>
                  <a:srgbClr val="00B0F0"/>
                </a:solidFill>
              </a:rPr>
              <a:t>Poder</a:t>
            </a:r>
            <a:r>
              <a:rPr lang="en-US" sz="1600" dirty="0">
                <a:solidFill>
                  <a:srgbClr val="00B0F0"/>
                </a:solidFill>
              </a:rPr>
              <a:t> et al., PRX 8 (2018) 031004 </a:t>
            </a:r>
            <a:r>
              <a:rPr lang="en-US" sz="1600" dirty="0"/>
              <a:t>Astra-Gemini</a:t>
            </a:r>
            <a:endParaRPr lang="en-US" sz="1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025255-ED15-4F34-8716-14BF55381CC4}"/>
                  </a:ext>
                </a:extLst>
              </p:cNvPr>
              <p:cNvSpPr txBox="1"/>
              <p:nvPr/>
            </p:nvSpPr>
            <p:spPr>
              <a:xfrm>
                <a:off x="822672" y="972475"/>
                <a:ext cx="7523342" cy="41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Laser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∼10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J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∼10,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ave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0.25</m:t>
                    </m:r>
                  </m:oMath>
                </a14:m>
                <a:r>
                  <a:rPr lang="en-US" sz="2000" dirty="0"/>
                  <a:t> PW,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∼40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025255-ED15-4F34-8716-14BF55381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72" y="972475"/>
                <a:ext cx="7523342" cy="411651"/>
              </a:xfrm>
              <a:prstGeom prst="rect">
                <a:avLst/>
              </a:prstGeom>
              <a:blipFill>
                <a:blip r:embed="rId2"/>
                <a:stretch>
                  <a:fillRect l="-891" t="-7463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090264" y="1492112"/>
            <a:ext cx="243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Deceleration formula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09" y="1497352"/>
            <a:ext cx="3499732" cy="1974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6755" y="3469544"/>
            <a:ext cx="603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(top, bottom) from </a:t>
            </a:r>
            <a:r>
              <a:rPr lang="en-US" dirty="0">
                <a:solidFill>
                  <a:srgbClr val="00B0F0"/>
                </a:solidFill>
              </a:rPr>
              <a:t>Cole et al., PRX 8 (2018) 011020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386" y="3838876"/>
            <a:ext cx="3113376" cy="2261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0D438B-8BC3-4A6D-A154-78C70BDBDCD8}"/>
              </a:ext>
            </a:extLst>
          </p:cNvPr>
          <p:cNvSpPr txBox="1"/>
          <p:nvPr/>
        </p:nvSpPr>
        <p:spPr>
          <a:xfrm>
            <a:off x="7759305" y="5670701"/>
            <a:ext cx="3568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(MF et al., PRA </a:t>
            </a:r>
            <a:r>
              <a:rPr lang="en-US" sz="1800" b="1" dirty="0">
                <a:solidFill>
                  <a:srgbClr val="00B0F0"/>
                </a:solidFill>
              </a:rPr>
              <a:t>105</a:t>
            </a:r>
            <a:r>
              <a:rPr lang="en-US" sz="1800" dirty="0">
                <a:solidFill>
                  <a:srgbClr val="00B0F0"/>
                </a:solidFill>
              </a:rPr>
              <a:t> (2022) L020203)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2C9921-FEF3-4AD0-8CAC-5A75C586C701}"/>
                  </a:ext>
                </a:extLst>
              </p:cNvPr>
              <p:cNvSpPr txBox="1"/>
              <p:nvPr/>
            </p:nvSpPr>
            <p:spPr>
              <a:xfrm>
                <a:off x="8249090" y="2135454"/>
                <a:ext cx="2112822" cy="69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2C9921-FEF3-4AD0-8CAC-5A75C586C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90" y="2135454"/>
                <a:ext cx="2112822" cy="697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6B6B6B-94A4-4797-8592-7479FF710774}"/>
                  </a:ext>
                </a:extLst>
              </p:cNvPr>
              <p:cNvSpPr txBox="1"/>
              <p:nvPr/>
            </p:nvSpPr>
            <p:spPr>
              <a:xfrm>
                <a:off x="7052935" y="2902532"/>
                <a:ext cx="49815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Where the deceleration factor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for both  ultrashort Gaussian pulses and FF pulses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6B6B6B-94A4-4797-8592-7479FF710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935" y="2902532"/>
                <a:ext cx="4981523" cy="707886"/>
              </a:xfrm>
              <a:prstGeom prst="rect">
                <a:avLst/>
              </a:prstGeom>
              <a:blipFill>
                <a:blip r:embed="rId6"/>
                <a:stretch>
                  <a:fillRect l="-1346" t="-4310" r="-257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2C55FB-537F-4E86-BB85-4754E5A196D9}"/>
                  </a:ext>
                </a:extLst>
              </p:cNvPr>
              <p:cNvSpPr txBox="1"/>
              <p:nvPr/>
            </p:nvSpPr>
            <p:spPr>
              <a:xfrm>
                <a:off x="7334112" y="3798698"/>
                <a:ext cx="3942778" cy="950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FFP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=2.03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2C55FB-537F-4E86-BB85-4754E5A1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12" y="3798698"/>
                <a:ext cx="3942778" cy="9507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85955C2-FA0A-4725-88EF-E1299DDD249E}"/>
              </a:ext>
            </a:extLst>
          </p:cNvPr>
          <p:cNvSpPr txBox="1"/>
          <p:nvPr/>
        </p:nvSpPr>
        <p:spPr>
          <a:xfrm>
            <a:off x="6964755" y="4606969"/>
            <a:ext cx="49815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Long </a:t>
            </a:r>
            <a:r>
              <a:rPr lang="en-US" sz="2000" dirty="0"/>
              <a:t>flying focus pulses</a:t>
            </a:r>
            <a:r>
              <a:rPr lang="cs-CZ" sz="2000" dirty="0"/>
              <a:t> </a:t>
            </a:r>
            <a:r>
              <a:rPr lang="en-US" sz="2000" dirty="0"/>
              <a:t>(tens of </a:t>
            </a:r>
            <a:r>
              <a:rPr lang="en-US" sz="2000" dirty="0" err="1"/>
              <a:t>ps</a:t>
            </a:r>
            <a:r>
              <a:rPr lang="en-US" sz="2000" dirty="0"/>
              <a:t>) reach the same RR deceleration as ultrashort gaussian pulses (tens of fs) of the same energy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B139C4C-0DAF-7914-48F1-F4D221D1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4804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66D1A-4565-4C48-9DC4-DDB99596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21</a:t>
            </a:fld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F33D4-4F0D-4905-911A-20BC0AAF1036}"/>
              </a:ext>
            </a:extLst>
          </p:cNvPr>
          <p:cNvSpPr txBox="1"/>
          <p:nvPr/>
        </p:nvSpPr>
        <p:spPr>
          <a:xfrm>
            <a:off x="300624" y="152979"/>
            <a:ext cx="5350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Comparison with short Gaussian pulses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B277AE-17B2-43DE-94DC-528750FB4BCA}"/>
                  </a:ext>
                </a:extLst>
              </p:cNvPr>
              <p:cNvSpPr txBox="1"/>
              <p:nvPr/>
            </p:nvSpPr>
            <p:spPr>
              <a:xfrm>
                <a:off x="398736" y="744162"/>
                <a:ext cx="10937119" cy="41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If we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</m:oMath>
                </a14:m>
                <a:r>
                  <a:rPr lang="en-US" sz="2000" dirty="0"/>
                  <a:t> fixed we can increase the interaction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sz="2000" dirty="0"/>
                  <a:t> and decrease the power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as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B277AE-17B2-43DE-94DC-528750FB4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6" y="744162"/>
                <a:ext cx="10937119" cy="411651"/>
              </a:xfrm>
              <a:prstGeom prst="rect">
                <a:avLst/>
              </a:prstGeom>
              <a:blipFill>
                <a:blip r:embed="rId2"/>
                <a:stretch>
                  <a:fillRect l="-557" t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8FAB3D-6C4E-45FE-A35A-00271AD20298}"/>
                  </a:ext>
                </a:extLst>
              </p:cNvPr>
              <p:cNvSpPr txBox="1"/>
              <p:nvPr/>
            </p:nvSpPr>
            <p:spPr>
              <a:xfrm>
                <a:off x="1513540" y="1337384"/>
                <a:ext cx="2013180" cy="313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ave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∝1/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8FAB3D-6C4E-45FE-A35A-00271AD20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540" y="1337384"/>
                <a:ext cx="2013180" cy="313804"/>
              </a:xfrm>
              <a:prstGeom prst="rect">
                <a:avLst/>
              </a:prstGeom>
              <a:blipFill>
                <a:blip r:embed="rId3"/>
                <a:stretch>
                  <a:fillRect l="-2417" t="-1923" r="-906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147176" y="1477422"/>
            <a:ext cx="6188680" cy="4428772"/>
            <a:chOff x="2980035" y="1453561"/>
            <a:chExt cx="6188680" cy="44287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42C73D-DCB4-4CA6-8BB7-C8FD8866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0035" y="1453561"/>
              <a:ext cx="5817436" cy="40171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D5FD90D-6855-4AFE-ADA7-2EC8DACA357D}"/>
                    </a:ext>
                  </a:extLst>
                </p:cNvPr>
                <p:cNvSpPr txBox="1"/>
                <p:nvPr/>
              </p:nvSpPr>
              <p:spPr>
                <a:xfrm>
                  <a:off x="6408792" y="5470682"/>
                  <a:ext cx="2759923" cy="41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m:rPr>
                          <m:nor/>
                        </m:rPr>
                        <a:rPr lang="en-US" sz="2000">
                          <a:latin typeface="Cambria Math" panose="02040503050406030204" pitchFamily="18" charset="0"/>
                        </a:rPr>
                        <m:t>ps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/>
                    <a:t>(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60</m:t>
                      </m:r>
                    </m:oMath>
                  </a14:m>
                  <a:r>
                    <a:rPr lang="en-US" sz="2000" dirty="0"/>
                    <a:t>k osc.)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D5FD90D-6855-4AFE-ADA7-2EC8DACA35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8792" y="5470682"/>
                  <a:ext cx="2759923" cy="411651"/>
                </a:xfrm>
                <a:prstGeom prst="rect">
                  <a:avLst/>
                </a:prstGeom>
                <a:blipFill>
                  <a:blip r:embed="rId7"/>
                  <a:stretch>
                    <a:fillRect t="-5882" r="-1325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5926975" y="4114800"/>
              <a:ext cx="1554480" cy="665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20C55B0-7AC2-415D-A38D-08EB90A986B8}"/>
              </a:ext>
            </a:extLst>
          </p:cNvPr>
          <p:cNvSpPr txBox="1"/>
          <p:nvPr/>
        </p:nvSpPr>
        <p:spPr>
          <a:xfrm>
            <a:off x="5034210" y="5534940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(MF et al., PRA </a:t>
            </a:r>
            <a:r>
              <a:rPr lang="en-US" sz="1800" b="1" dirty="0">
                <a:solidFill>
                  <a:srgbClr val="00B0F0"/>
                </a:solidFill>
              </a:rPr>
              <a:t>105</a:t>
            </a:r>
            <a:r>
              <a:rPr lang="en-US" sz="1800" dirty="0">
                <a:solidFill>
                  <a:srgbClr val="00B0F0"/>
                </a:solidFill>
              </a:rPr>
              <a:t> (2022) L020203)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B0C25C-E5C0-49BF-9304-B7CBEB86960C}"/>
                  </a:ext>
                </a:extLst>
              </p:cNvPr>
              <p:cNvSpPr txBox="1"/>
              <p:nvPr/>
            </p:nvSpPr>
            <p:spPr>
              <a:xfrm>
                <a:off x="398737" y="1727575"/>
                <a:ext cx="4635474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necessary power is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 times lower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is up to ~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sz="2000" dirty="0"/>
                  <a:t> times lower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This allows us to reach significant decelerations at lower powered laser systems.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 high intensities it is difficult to determine the pulse parameters precisely.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It is possible to use pulses with higher overall total energy since high intensities are not necessary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B0C25C-E5C0-49BF-9304-B7CBEB869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7" y="1727575"/>
                <a:ext cx="4635474" cy="3477875"/>
              </a:xfrm>
              <a:prstGeom prst="rect">
                <a:avLst/>
              </a:prstGeom>
              <a:blipFill>
                <a:blip r:embed="rId8"/>
                <a:stretch>
                  <a:fillRect l="-1183" t="-876" r="-1051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F9E745-B02F-5A8B-2566-989B47D9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32896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66D1A-4565-4C48-9DC4-DDB99596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22</a:t>
            </a:fld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F33D4-4F0D-4905-911A-20BC0AAF1036}"/>
              </a:ext>
            </a:extLst>
          </p:cNvPr>
          <p:cNvSpPr txBox="1"/>
          <p:nvPr/>
        </p:nvSpPr>
        <p:spPr>
          <a:xfrm>
            <a:off x="146309" y="104621"/>
            <a:ext cx="8979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FF beams and strong-field QED </a:t>
            </a:r>
            <a:r>
              <a:rPr lang="en-US" sz="2400" dirty="0">
                <a:solidFill>
                  <a:srgbClr val="00B0F0"/>
                </a:solidFill>
              </a:rPr>
              <a:t>(Di Piazza, PRA </a:t>
            </a:r>
            <a:r>
              <a:rPr lang="en-US" sz="2400" b="1" dirty="0">
                <a:solidFill>
                  <a:srgbClr val="00B0F0"/>
                </a:solidFill>
              </a:rPr>
              <a:t>103</a:t>
            </a:r>
            <a:r>
              <a:rPr lang="en-US" sz="2400" dirty="0">
                <a:solidFill>
                  <a:srgbClr val="00B0F0"/>
                </a:solidFill>
              </a:rPr>
              <a:t>, (2021) 012215)</a:t>
            </a:r>
          </a:p>
          <a:p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41AA31-5D97-4154-ADB7-64584FACF8FC}"/>
                  </a:ext>
                </a:extLst>
              </p:cNvPr>
              <p:cNvSpPr txBox="1"/>
              <p:nvPr/>
            </p:nvSpPr>
            <p:spPr>
              <a:xfrm>
                <a:off x="300624" y="559452"/>
                <a:ext cx="11590752" cy="128693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longitudinal formation length (LFL) is a classical concept </a:t>
                </a:r>
                <a:r>
                  <a:rPr lang="en-US" sz="2000" dirty="0">
                    <a:solidFill>
                      <a:srgbClr val="00B0F0"/>
                    </a:solidFill>
                  </a:rPr>
                  <a:t>(Jackson 1975)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An ultrarelativistic electron with energy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radiates along its instantaneous velocity within a cone of aperture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the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LFL</a:t>
                </a:r>
                <a:r>
                  <a:rPr lang="en-US" sz="2000" dirty="0"/>
                  <a:t> is given by </a:t>
                </a:r>
                <a:r>
                  <a:rPr lang="en-US" sz="2000" dirty="0">
                    <a:solidFill>
                      <a:srgbClr val="FF0000"/>
                    </a:solidFill>
                  </a:rPr>
                  <a:t>the curvature radius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of the trajectory times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41AA31-5D97-4154-ADB7-64584FACF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24" y="559452"/>
                <a:ext cx="11590752" cy="1286935"/>
              </a:xfrm>
              <a:prstGeom prst="rect">
                <a:avLst/>
              </a:prstGeom>
              <a:blipFill>
                <a:blip r:embed="rId2"/>
                <a:stretch>
                  <a:fillRect l="-473" t="-2844" r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2028E0-21F8-4F6E-B2FE-ED2F1F8D6C73}"/>
                  </a:ext>
                </a:extLst>
              </p:cNvPr>
              <p:cNvSpPr txBox="1"/>
              <p:nvPr/>
            </p:nvSpPr>
            <p:spPr>
              <a:xfrm>
                <a:off x="220129" y="2404527"/>
                <a:ext cx="11971871" cy="37883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The LFL is found to be comparable with the laser wavelength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00B0F0"/>
                    </a:solidFill>
                  </a:rPr>
                  <a:t>(</a:t>
                </a:r>
                <a:r>
                  <a:rPr lang="en-US" dirty="0" err="1">
                    <a:solidFill>
                      <a:srgbClr val="00B0F0"/>
                    </a:solidFill>
                  </a:rPr>
                  <a:t>Ritus</a:t>
                </a:r>
                <a:r>
                  <a:rPr lang="en-US" dirty="0">
                    <a:solidFill>
                      <a:srgbClr val="00B0F0"/>
                    </a:solidFill>
                  </a:rPr>
                  <a:t>, J. Laser Res., </a:t>
                </a:r>
                <a:r>
                  <a:rPr lang="en-US" b="1" dirty="0">
                    <a:solidFill>
                      <a:srgbClr val="00B0F0"/>
                    </a:solidFill>
                  </a:rPr>
                  <a:t>6</a:t>
                </a:r>
                <a:r>
                  <a:rPr lang="en-US" dirty="0">
                    <a:solidFill>
                      <a:srgbClr val="00B0F0"/>
                    </a:solidFill>
                  </a:rPr>
                  <a:t> (1985)) </a:t>
                </a:r>
                <a:r>
                  <a:rPr lang="en-US" sz="2000" dirty="0">
                    <a:solidFill>
                      <a:schemeClr val="tx1"/>
                    </a:solidFill>
                  </a:rPr>
                  <a:t>and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for sufficiently low emitted frequencies </a:t>
                </a:r>
                <a:r>
                  <a:rPr lang="en-US" dirty="0">
                    <a:solidFill>
                      <a:srgbClr val="00B0F0"/>
                    </a:solidFill>
                  </a:rPr>
                  <a:t>(Di Piazza et al., PRA </a:t>
                </a:r>
                <a:r>
                  <a:rPr lang="en-US" b="1" dirty="0">
                    <a:solidFill>
                      <a:srgbClr val="00B0F0"/>
                    </a:solidFill>
                  </a:rPr>
                  <a:t>98 </a:t>
                </a:r>
                <a:r>
                  <a:rPr lang="en-US" dirty="0">
                    <a:solidFill>
                      <a:srgbClr val="00B0F0"/>
                    </a:solidFill>
                  </a:rPr>
                  <a:t>(2018) 012134, </a:t>
                </a:r>
                <a:r>
                  <a:rPr lang="en-US" dirty="0" err="1">
                    <a:solidFill>
                      <a:srgbClr val="00B0F0"/>
                    </a:solidFill>
                  </a:rPr>
                  <a:t>Ilderton</a:t>
                </a:r>
                <a:r>
                  <a:rPr lang="en-US" dirty="0">
                    <a:solidFill>
                      <a:srgbClr val="00B0F0"/>
                    </a:solidFill>
                  </a:rPr>
                  <a:t> et al., PRD </a:t>
                </a:r>
                <a:r>
                  <a:rPr lang="en-US" b="1" dirty="0">
                    <a:solidFill>
                      <a:srgbClr val="00B0F0"/>
                    </a:solidFill>
                  </a:rPr>
                  <a:t>100 </a:t>
                </a:r>
                <a:r>
                  <a:rPr lang="en-US" dirty="0">
                    <a:solidFill>
                      <a:srgbClr val="00B0F0"/>
                    </a:solidFill>
                  </a:rPr>
                  <a:t>(2019) 076002)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transverse formation length (</a:t>
                </a:r>
                <a:r>
                  <a:rPr lang="en-US" sz="2000" dirty="0">
                    <a:solidFill>
                      <a:srgbClr val="00B050"/>
                    </a:solidFill>
                  </a:rPr>
                  <a:t>TFL</a:t>
                </a:r>
                <a:r>
                  <a:rPr lang="en-US" sz="2000" dirty="0"/>
                  <a:t>) is a quantum concept and its typical size is of the order of the </a:t>
                </a:r>
                <a:r>
                  <a:rPr lang="en-US" sz="2000" dirty="0">
                    <a:solidFill>
                      <a:srgbClr val="00B050"/>
                    </a:solidFill>
                  </a:rPr>
                  <a:t>Compton wavelength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𝑚𝑐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≈3.9×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 a conventional laser beam, TFL effects can be safely ignored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The TFL effects accumulate </a:t>
                </a:r>
                <a:r>
                  <a:rPr lang="en-US" sz="2000" dirty="0"/>
                  <a:t>as the electron propagates inside the field and they may become sizable in 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FF beam, with the focus co-propagating with the electron </a:t>
                </a:r>
                <a:r>
                  <a:rPr lang="en-US" sz="2000" dirty="0">
                    <a:solidFill>
                      <a:srgbClr val="00B0F0"/>
                    </a:solidFill>
                  </a:rPr>
                  <a:t>(Di Piazza, PRA </a:t>
                </a:r>
                <a:r>
                  <a:rPr lang="en-US" sz="2000" b="1" dirty="0">
                    <a:solidFill>
                      <a:srgbClr val="00B0F0"/>
                    </a:solidFill>
                  </a:rPr>
                  <a:t>103</a:t>
                </a:r>
                <a:r>
                  <a:rPr lang="en-US" sz="2000" dirty="0">
                    <a:solidFill>
                      <a:srgbClr val="00B0F0"/>
                    </a:solidFill>
                  </a:rPr>
                  <a:t>, (2021) 012215)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the emission probability is substantially modified by TFL effects if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 the pulse duration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 the spot radius)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 marL="176400" indent="-1764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ps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one obtains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=0.5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2028E0-21F8-4F6E-B2FE-ED2F1F8D6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29" y="2404527"/>
                <a:ext cx="11971871" cy="3788385"/>
              </a:xfrm>
              <a:prstGeom prst="rect">
                <a:avLst/>
              </a:prstGeom>
              <a:blipFill>
                <a:blip r:embed="rId3"/>
                <a:stretch>
                  <a:fillRect l="-458" t="-804" r="-560" b="-3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8D12AFC-EF2E-4D58-A3D0-60D3C40B18A1}"/>
              </a:ext>
            </a:extLst>
          </p:cNvPr>
          <p:cNvGrpSpPr/>
          <p:nvPr/>
        </p:nvGrpSpPr>
        <p:grpSpPr>
          <a:xfrm>
            <a:off x="2039404" y="1413684"/>
            <a:ext cx="7848600" cy="1001701"/>
            <a:chOff x="296341" y="1305460"/>
            <a:chExt cx="7848600" cy="10017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499909-16BB-4486-A3BE-66D3C990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53541" y="2002361"/>
              <a:ext cx="6934200" cy="255577"/>
            </a:xfrm>
            <a:prstGeom prst="rect">
              <a:avLst/>
            </a:prstGeom>
          </p:spPr>
        </p:pic>
        <p:sp>
          <p:nvSpPr>
            <p:cNvPr id="10" name="Freeform 41">
              <a:extLst>
                <a:ext uri="{FF2B5EF4-FFF2-40B4-BE49-F238E27FC236}">
                  <a16:creationId xmlns:a16="http://schemas.microsoft.com/office/drawing/2014/main" id="{7602B378-14D0-4766-9114-530E2C9F2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41" y="1811861"/>
              <a:ext cx="7848600" cy="495300"/>
            </a:xfrm>
            <a:custGeom>
              <a:avLst/>
              <a:gdLst>
                <a:gd name="T0" fmla="*/ 2147483647 w 1209"/>
                <a:gd name="T1" fmla="*/ 2147483647 h 603"/>
                <a:gd name="T2" fmla="*/ 2147483647 w 1209"/>
                <a:gd name="T3" fmla="*/ 2147483647 h 603"/>
                <a:gd name="T4" fmla="*/ 2147483647 w 1209"/>
                <a:gd name="T5" fmla="*/ 0 h 603"/>
                <a:gd name="T6" fmla="*/ 2147483647 w 1209"/>
                <a:gd name="T7" fmla="*/ 2147483647 h 603"/>
                <a:gd name="T8" fmla="*/ 2147483647 w 1209"/>
                <a:gd name="T9" fmla="*/ 2147483647 h 603"/>
                <a:gd name="T10" fmla="*/ 2147483647 w 1209"/>
                <a:gd name="T11" fmla="*/ 2147483647 h 6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9"/>
                <a:gd name="T19" fmla="*/ 0 h 603"/>
                <a:gd name="T20" fmla="*/ 1209 w 1209"/>
                <a:gd name="T21" fmla="*/ 603 h 6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9" h="603">
                  <a:moveTo>
                    <a:pt x="119" y="576"/>
                  </a:moveTo>
                  <a:cubicBezTo>
                    <a:pt x="0" y="565"/>
                    <a:pt x="276" y="603"/>
                    <a:pt x="363" y="507"/>
                  </a:cubicBezTo>
                  <a:cubicBezTo>
                    <a:pt x="450" y="411"/>
                    <a:pt x="505" y="0"/>
                    <a:pt x="639" y="0"/>
                  </a:cubicBezTo>
                  <a:cubicBezTo>
                    <a:pt x="789" y="2"/>
                    <a:pt x="828" y="411"/>
                    <a:pt x="901" y="507"/>
                  </a:cubicBezTo>
                  <a:cubicBezTo>
                    <a:pt x="974" y="603"/>
                    <a:pt x="1209" y="565"/>
                    <a:pt x="1079" y="576"/>
                  </a:cubicBezTo>
                  <a:cubicBezTo>
                    <a:pt x="949" y="587"/>
                    <a:pt x="119" y="576"/>
                    <a:pt x="119" y="576"/>
                  </a:cubicBezTo>
                  <a:close/>
                </a:path>
              </a:pathLst>
            </a:custGeom>
            <a:solidFill>
              <a:srgbClr val="FF0000">
                <a:alpha val="72000"/>
              </a:srgbClr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b"/>
            <a:lstStyle/>
            <a:p>
              <a:r>
                <a:rPr lang="en-US" sz="4000" dirty="0">
                  <a:solidFill>
                    <a:srgbClr val="000000"/>
                  </a:solidFill>
                  <a:latin typeface="cmsy10"/>
                </a:rPr>
                <a:t>  </a:t>
              </a:r>
              <a:r>
                <a:rPr lang="en-US" sz="4000" dirty="0">
                  <a:solidFill>
                    <a:srgbClr val="000000"/>
                  </a:solidFill>
                </a:rPr>
                <a:t>  </a:t>
              </a:r>
              <a:endParaRPr lang="de-DE" sz="6000" dirty="0">
                <a:solidFill>
                  <a:srgbClr val="000000"/>
                </a:solidFill>
                <a:latin typeface="MS Shell Dlg 2"/>
              </a:endParaRPr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94BAEE2-CDDC-4AAF-B642-1884FA21ADE2}"/>
                </a:ext>
              </a:extLst>
            </p:cNvPr>
            <p:cNvSpPr>
              <a:spLocks/>
            </p:cNvSpPr>
            <p:nvPr/>
          </p:nvSpPr>
          <p:spPr bwMode="auto">
            <a:xfrm rot="-6287560">
              <a:off x="3139513" y="1321122"/>
              <a:ext cx="152400" cy="1171575"/>
            </a:xfrm>
            <a:custGeom>
              <a:avLst/>
              <a:gdLst>
                <a:gd name="T0" fmla="*/ 2147483647 w 96"/>
                <a:gd name="T1" fmla="*/ 0 h 738"/>
                <a:gd name="T2" fmla="*/ 2147483647 w 96"/>
                <a:gd name="T3" fmla="*/ 2147483647 h 738"/>
                <a:gd name="T4" fmla="*/ 0 w 96"/>
                <a:gd name="T5" fmla="*/ 2147483647 h 738"/>
                <a:gd name="T6" fmla="*/ 2147483647 w 96"/>
                <a:gd name="T7" fmla="*/ 0 h 7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38"/>
                <a:gd name="T14" fmla="*/ 96 w 96"/>
                <a:gd name="T15" fmla="*/ 738 h 7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38">
                  <a:moveTo>
                    <a:pt x="48" y="0"/>
                  </a:moveTo>
                  <a:lnTo>
                    <a:pt x="96" y="633"/>
                  </a:lnTo>
                  <a:cubicBezTo>
                    <a:pt x="88" y="738"/>
                    <a:pt x="8" y="738"/>
                    <a:pt x="0" y="633"/>
                  </a:cubicBezTo>
                  <a:lnTo>
                    <a:pt x="48" y="0"/>
                  </a:lnTo>
                  <a:close/>
                </a:path>
              </a:pathLst>
            </a:custGeom>
            <a:gradFill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16110894-7D08-435B-A50E-49B175321FE0}"/>
                </a:ext>
              </a:extLst>
            </p:cNvPr>
            <p:cNvSpPr>
              <a:spLocks/>
            </p:cNvSpPr>
            <p:nvPr/>
          </p:nvSpPr>
          <p:spPr bwMode="auto">
            <a:xfrm rot="-6287560">
              <a:off x="5835169" y="1296913"/>
              <a:ext cx="152400" cy="1171575"/>
            </a:xfrm>
            <a:custGeom>
              <a:avLst/>
              <a:gdLst>
                <a:gd name="T0" fmla="*/ 2147483647 w 96"/>
                <a:gd name="T1" fmla="*/ 0 h 738"/>
                <a:gd name="T2" fmla="*/ 2147483647 w 96"/>
                <a:gd name="T3" fmla="*/ 2147483647 h 738"/>
                <a:gd name="T4" fmla="*/ 0 w 96"/>
                <a:gd name="T5" fmla="*/ 2147483647 h 738"/>
                <a:gd name="T6" fmla="*/ 2147483647 w 96"/>
                <a:gd name="T7" fmla="*/ 0 h 7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38"/>
                <a:gd name="T14" fmla="*/ 96 w 96"/>
                <a:gd name="T15" fmla="*/ 738 h 7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38">
                  <a:moveTo>
                    <a:pt x="48" y="0"/>
                  </a:moveTo>
                  <a:lnTo>
                    <a:pt x="96" y="633"/>
                  </a:lnTo>
                  <a:cubicBezTo>
                    <a:pt x="88" y="738"/>
                    <a:pt x="8" y="738"/>
                    <a:pt x="0" y="633"/>
                  </a:cubicBezTo>
                  <a:lnTo>
                    <a:pt x="48" y="0"/>
                  </a:lnTo>
                  <a:close/>
                </a:path>
              </a:pathLst>
            </a:custGeom>
            <a:gradFill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2F47F21E-DE0A-4515-927F-E491E9BCEFCC}"/>
                </a:ext>
              </a:extLst>
            </p:cNvPr>
            <p:cNvSpPr>
              <a:spLocks/>
            </p:cNvSpPr>
            <p:nvPr/>
          </p:nvSpPr>
          <p:spPr bwMode="auto">
            <a:xfrm rot="-7800000">
              <a:off x="4937889" y="1144515"/>
              <a:ext cx="152400" cy="1171575"/>
            </a:xfrm>
            <a:custGeom>
              <a:avLst/>
              <a:gdLst>
                <a:gd name="T0" fmla="*/ 2147483647 w 96"/>
                <a:gd name="T1" fmla="*/ 0 h 738"/>
                <a:gd name="T2" fmla="*/ 2147483647 w 96"/>
                <a:gd name="T3" fmla="*/ 2147483647 h 738"/>
                <a:gd name="T4" fmla="*/ 0 w 96"/>
                <a:gd name="T5" fmla="*/ 2147483647 h 738"/>
                <a:gd name="T6" fmla="*/ 2147483647 w 96"/>
                <a:gd name="T7" fmla="*/ 0 h 7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38"/>
                <a:gd name="T14" fmla="*/ 96 w 96"/>
                <a:gd name="T15" fmla="*/ 738 h 7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38">
                  <a:moveTo>
                    <a:pt x="48" y="0"/>
                  </a:moveTo>
                  <a:lnTo>
                    <a:pt x="96" y="633"/>
                  </a:lnTo>
                  <a:cubicBezTo>
                    <a:pt x="88" y="738"/>
                    <a:pt x="8" y="738"/>
                    <a:pt x="0" y="633"/>
                  </a:cubicBezTo>
                  <a:lnTo>
                    <a:pt x="48" y="0"/>
                  </a:lnTo>
                  <a:close/>
                </a:path>
              </a:pathLst>
            </a:custGeom>
            <a:gradFill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B2E0ACF-7BF2-42B0-ABC4-FC4EEC62812F}"/>
                </a:ext>
              </a:extLst>
            </p:cNvPr>
            <p:cNvCxnSpPr/>
            <p:nvPr/>
          </p:nvCxnSpPr>
          <p:spPr bwMode="auto">
            <a:xfrm>
              <a:off x="2472270" y="1676395"/>
              <a:ext cx="180397" cy="376605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55AB95-56DA-429A-9F5D-6217FC8D197E}"/>
                </a:ext>
              </a:extLst>
            </p:cNvPr>
            <p:cNvCxnSpPr/>
            <p:nvPr/>
          </p:nvCxnSpPr>
          <p:spPr bwMode="auto">
            <a:xfrm flipV="1">
              <a:off x="2646676" y="1659461"/>
              <a:ext cx="1094400" cy="402007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EFB815-E3FA-4677-B70D-08B56D021B53}"/>
                </a:ext>
              </a:extLst>
            </p:cNvPr>
            <p:cNvCxnSpPr/>
            <p:nvPr/>
          </p:nvCxnSpPr>
          <p:spPr bwMode="auto">
            <a:xfrm>
              <a:off x="2683937" y="1600194"/>
              <a:ext cx="47148" cy="440267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79832E-194C-4B2B-A49D-EDD2AA8D77E6}"/>
                </a:ext>
              </a:extLst>
            </p:cNvPr>
            <p:cNvCxnSpPr/>
            <p:nvPr/>
          </p:nvCxnSpPr>
          <p:spPr bwMode="auto">
            <a:xfrm flipV="1">
              <a:off x="2725054" y="1855061"/>
              <a:ext cx="1076487" cy="188021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3C107E-AA4C-4D52-AE0C-4286A1E2B557}"/>
                </a:ext>
              </a:extLst>
            </p:cNvPr>
            <p:cNvCxnSpPr/>
            <p:nvPr/>
          </p:nvCxnSpPr>
          <p:spPr bwMode="auto">
            <a:xfrm flipV="1">
              <a:off x="2226737" y="1405461"/>
              <a:ext cx="2794000" cy="770468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129112A3-CA83-41AF-A9C6-761A5C2C0C16}"/>
                </a:ext>
              </a:extLst>
            </p:cNvPr>
            <p:cNvSpPr/>
            <p:nvPr/>
          </p:nvSpPr>
          <p:spPr bwMode="auto">
            <a:xfrm rot="18117075">
              <a:off x="3481853" y="1619765"/>
              <a:ext cx="398592" cy="366669"/>
            </a:xfrm>
            <a:prstGeom prst="arc">
              <a:avLst>
                <a:gd name="adj1" fmla="val 21277028"/>
                <a:gd name="adj2" fmla="val 5368472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mr1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E622036-9F02-4278-ACA6-A6288BA6CA72}"/>
                    </a:ext>
                  </a:extLst>
                </p:cNvPr>
                <p:cNvSpPr/>
                <p:nvPr/>
              </p:nvSpPr>
              <p:spPr>
                <a:xfrm>
                  <a:off x="3775126" y="1305460"/>
                  <a:ext cx="4688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E622036-9F02-4278-ACA6-A6288BA6CA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5126" y="1305460"/>
                  <a:ext cx="46884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1822B82-2994-4179-B412-8F0AA5F38AA8}"/>
                    </a:ext>
                  </a:extLst>
                </p:cNvPr>
                <p:cNvSpPr txBox="1"/>
                <p:nvPr/>
              </p:nvSpPr>
              <p:spPr>
                <a:xfrm>
                  <a:off x="2447290" y="1369892"/>
                  <a:ext cx="261225" cy="2828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1822B82-2994-4179-B412-8F0AA5F38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7290" y="1369892"/>
                  <a:ext cx="261225" cy="282898"/>
                </a:xfrm>
                <a:prstGeom prst="rect">
                  <a:avLst/>
                </a:prstGeom>
                <a:blipFill>
                  <a:blip r:embed="rId6"/>
                  <a:stretch>
                    <a:fillRect l="-23256" r="-13953" b="-25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5898958-2E6A-4043-813A-9A4782B5D3C6}"/>
              </a:ext>
            </a:extLst>
          </p:cNvPr>
          <p:cNvSpPr txBox="1"/>
          <p:nvPr/>
        </p:nvSpPr>
        <p:spPr>
          <a:xfrm>
            <a:off x="10045619" y="1605385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Courtesy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A. Di Piazza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568DB88-4F94-4F45-6269-8FE6E2E1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20717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5342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548" y="259990"/>
            <a:ext cx="3782480" cy="23197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66D1A-4565-4C48-9DC4-DDB99596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23</a:t>
            </a:fld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F33D4-4F0D-4905-911A-20BC0AAF1036}"/>
              </a:ext>
            </a:extLst>
          </p:cNvPr>
          <p:cNvSpPr txBox="1"/>
          <p:nvPr/>
        </p:nvSpPr>
        <p:spPr>
          <a:xfrm>
            <a:off x="300624" y="105093"/>
            <a:ext cx="780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Charged particle beam control </a:t>
            </a:r>
            <a:r>
              <a:rPr lang="en-US" sz="2000" b="1" dirty="0">
                <a:solidFill>
                  <a:srgbClr val="00B0F0"/>
                </a:solidFill>
              </a:rPr>
              <a:t>(</a:t>
            </a:r>
            <a:r>
              <a:rPr lang="en-US" sz="2000" dirty="0">
                <a:solidFill>
                  <a:srgbClr val="00B0F0"/>
                </a:solidFill>
              </a:rPr>
              <a:t>MF et al., PRE </a:t>
            </a:r>
            <a:r>
              <a:rPr lang="en-US" sz="2000" b="1" dirty="0">
                <a:solidFill>
                  <a:srgbClr val="00B0F0"/>
                </a:solidFill>
              </a:rPr>
              <a:t>107</a:t>
            </a:r>
            <a:r>
              <a:rPr lang="en-US" sz="2000" dirty="0">
                <a:solidFill>
                  <a:srgbClr val="00B0F0"/>
                </a:solidFill>
              </a:rPr>
              <a:t> (2023) 055213</a:t>
            </a:r>
            <a:r>
              <a:rPr lang="en-US" sz="2000" b="1" dirty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3324" y="622273"/>
                <a:ext cx="60933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Ponderomotive potential barrier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ℓ=1</m:t>
                    </m:r>
                  </m:oMath>
                </a14:m>
                <a:r>
                  <a:rPr lang="en-US" sz="2000" dirty="0"/>
                  <a:t> OAM FF pulse: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24" y="622273"/>
                <a:ext cx="6093399" cy="400110"/>
              </a:xfrm>
              <a:prstGeom prst="rect">
                <a:avLst/>
              </a:prstGeom>
              <a:blipFill>
                <a:blip r:embed="rId6"/>
                <a:stretch>
                  <a:fillRect l="-1101" t="-7576" r="-20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0169" y="1134421"/>
            <a:ext cx="3099708" cy="9267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89502" y="2179604"/>
            <a:ext cx="4198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which travels with the electron bunch!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AC37A-1E9F-4F01-B0F8-D061E35C562C}"/>
              </a:ext>
            </a:extLst>
          </p:cNvPr>
          <p:cNvSpPr txBox="1"/>
          <p:nvPr/>
        </p:nvSpPr>
        <p:spPr>
          <a:xfrm>
            <a:off x="1853604" y="5808671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transverse phase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4D5BF-1CEF-4D58-9FBF-78FFAFBEEDE9}"/>
              </a:ext>
            </a:extLst>
          </p:cNvPr>
          <p:cNvSpPr txBox="1"/>
          <p:nvPr/>
        </p:nvSpPr>
        <p:spPr>
          <a:xfrm>
            <a:off x="6574346" y="5810531"/>
            <a:ext cx="459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transverse emittance of the bunch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28" y="2575159"/>
            <a:ext cx="4101706" cy="3238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85" y="2734611"/>
            <a:ext cx="5004383" cy="3074060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EFC5C2B-E893-4D33-DE03-DA150009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607555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66D1A-4565-4C48-9DC4-DDB99596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24</a:t>
            </a:fld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F33D4-4F0D-4905-911A-20BC0AAF1036}"/>
              </a:ext>
            </a:extLst>
          </p:cNvPr>
          <p:cNvSpPr txBox="1"/>
          <p:nvPr/>
        </p:nvSpPr>
        <p:spPr>
          <a:xfrm>
            <a:off x="300624" y="105093"/>
            <a:ext cx="780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Charged particle beam control </a:t>
            </a:r>
            <a:r>
              <a:rPr lang="en-US" sz="2000" b="1" dirty="0">
                <a:solidFill>
                  <a:srgbClr val="00B0F0"/>
                </a:solidFill>
              </a:rPr>
              <a:t>(</a:t>
            </a:r>
            <a:r>
              <a:rPr lang="en-US" sz="2000" dirty="0">
                <a:solidFill>
                  <a:srgbClr val="00B0F0"/>
                </a:solidFill>
              </a:rPr>
              <a:t>MF et al., PRE </a:t>
            </a:r>
            <a:r>
              <a:rPr lang="en-US" sz="2000" b="1" dirty="0">
                <a:solidFill>
                  <a:srgbClr val="00B0F0"/>
                </a:solidFill>
              </a:rPr>
              <a:t>107</a:t>
            </a:r>
            <a:r>
              <a:rPr lang="en-US" sz="2000" dirty="0">
                <a:solidFill>
                  <a:srgbClr val="00B0F0"/>
                </a:solidFill>
              </a:rPr>
              <a:t> (2023) 055213</a:t>
            </a:r>
            <a:r>
              <a:rPr lang="en-US" sz="2000" b="1" dirty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83644" y="4684030"/>
                <a:ext cx="23728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ℓ=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b="1" dirty="0"/>
                  <a:t> OAM FF pulse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644" y="4684030"/>
                <a:ext cx="2372894" cy="400110"/>
              </a:xfrm>
              <a:prstGeom prst="rect">
                <a:avLst/>
              </a:prstGeom>
              <a:blipFill>
                <a:blip r:embed="rId2"/>
                <a:stretch>
                  <a:fillRect t="-7576" r="-205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636199" y="4671416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No external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C59226-8ECB-4075-B492-3B6E7D6E01F3}"/>
                  </a:ext>
                </a:extLst>
              </p:cNvPr>
              <p:cNvSpPr txBox="1"/>
              <p:nvPr/>
            </p:nvSpPr>
            <p:spPr>
              <a:xfrm>
                <a:off x="447675" y="647700"/>
                <a:ext cx="71776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Evolution of the RMS radius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/>
                  <a:t> during the same interaction time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C59226-8ECB-4075-B492-3B6E7D6E0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647700"/>
                <a:ext cx="7177606" cy="400110"/>
              </a:xfrm>
              <a:prstGeom prst="rect">
                <a:avLst/>
              </a:prstGeom>
              <a:blipFill>
                <a:blip r:embed="rId3"/>
                <a:stretch>
                  <a:fillRect l="-849" t="-7576" r="-85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2BFC49-8F80-4421-A2D7-5D4904AB502F}"/>
                  </a:ext>
                </a:extLst>
              </p:cNvPr>
              <p:cNvSpPr txBox="1"/>
              <p:nvPr/>
            </p:nvSpPr>
            <p:spPr>
              <a:xfrm>
                <a:off x="8340917" y="5186213"/>
                <a:ext cx="1403846" cy="637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2BFC49-8F80-4421-A2D7-5D4904AB5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17" y="5186213"/>
                <a:ext cx="1403846" cy="6371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9" y="1451236"/>
            <a:ext cx="5224378" cy="3108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90" y="1451236"/>
            <a:ext cx="5116301" cy="3108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3844E4-EEAA-4A71-8349-85085B0F2F2E}"/>
                  </a:ext>
                </a:extLst>
              </p:cNvPr>
              <p:cNvSpPr txBox="1"/>
              <p:nvPr/>
            </p:nvSpPr>
            <p:spPr>
              <a:xfrm>
                <a:off x="2514273" y="5182895"/>
                <a:ext cx="2284793" cy="5384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3844E4-EEAA-4A71-8349-85085B0F2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273" y="5182895"/>
                <a:ext cx="2284793" cy="5384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11B5815-77E0-511A-03E0-8FF91C16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29214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401147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63720" y="6140258"/>
            <a:ext cx="5767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 for your attention!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F33D4-4F0D-4905-911A-20BC0AAF1036}"/>
              </a:ext>
            </a:extLst>
          </p:cNvPr>
          <p:cNvSpPr txBox="1"/>
          <p:nvPr/>
        </p:nvSpPr>
        <p:spPr>
          <a:xfrm>
            <a:off x="1103564" y="521630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Summary</a:t>
            </a:r>
            <a:r>
              <a:rPr lang="en-US" sz="2800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2800B-17FC-4307-A670-6F76999B31A7}"/>
              </a:ext>
            </a:extLst>
          </p:cNvPr>
          <p:cNvSpPr txBox="1"/>
          <p:nvPr/>
        </p:nvSpPr>
        <p:spPr>
          <a:xfrm>
            <a:off x="1316634" y="1096096"/>
            <a:ext cx="10113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Flying Focus pulses are useful in the situations when the long laser-particle interaction time is beneficial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example this can be exploited in cumulative effects such as radiation energy and momentum loss (radiation reaction)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Promising tool for charge particle beam control over macroscopic distances while maintaining good focus properties.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4E024-2BEF-4471-BA6E-84056B159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773" y="3546115"/>
            <a:ext cx="3782480" cy="2319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6AD06-40D8-462C-AE87-1BC87BA4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27" y="3546115"/>
            <a:ext cx="3806190" cy="23431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F66206-E25D-430B-984B-3F3404BEDE35}"/>
              </a:ext>
            </a:extLst>
          </p:cNvPr>
          <p:cNvGrpSpPr/>
          <p:nvPr/>
        </p:nvGrpSpPr>
        <p:grpSpPr>
          <a:xfrm>
            <a:off x="5007222" y="3230318"/>
            <a:ext cx="2868014" cy="2828224"/>
            <a:chOff x="1224893" y="3087472"/>
            <a:chExt cx="3928460" cy="37360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8F98B5-8240-49D1-9537-F53A0D12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93" y="3087472"/>
              <a:ext cx="3928460" cy="36782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D9EEDD-CFD7-48AC-9497-996AEF3CF44A}"/>
                </a:ext>
              </a:extLst>
            </p:cNvPr>
            <p:cNvSpPr txBox="1"/>
            <p:nvPr/>
          </p:nvSpPr>
          <p:spPr>
            <a:xfrm>
              <a:off x="2456551" y="4662319"/>
              <a:ext cx="1484741" cy="48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Gaussian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6D43E6-DBBE-4C92-8A0B-B0CA3E81A73B}"/>
                </a:ext>
              </a:extLst>
            </p:cNvPr>
            <p:cNvSpPr txBox="1"/>
            <p:nvPr/>
          </p:nvSpPr>
          <p:spPr>
            <a:xfrm>
              <a:off x="2420322" y="6376317"/>
              <a:ext cx="1695529" cy="447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Flying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882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3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398398" y="201395"/>
            <a:ext cx="559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</a:t>
            </a:r>
            <a:r>
              <a:rPr lang="en-US" sz="3600" dirty="0"/>
              <a:t>xtreme </a:t>
            </a:r>
            <a:r>
              <a:rPr lang="en-US" sz="3600" dirty="0">
                <a:solidFill>
                  <a:srgbClr val="FF0000"/>
                </a:solidFill>
              </a:rPr>
              <a:t>L</a:t>
            </a:r>
            <a:r>
              <a:rPr lang="en-US" sz="3600" dirty="0"/>
              <a:t>ight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nfrastructure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83984C1-61D8-2A01-8629-4E054483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05368F-2B1B-13C6-897B-DDEC3DA300A2}"/>
              </a:ext>
            </a:extLst>
          </p:cNvPr>
          <p:cNvPicPr/>
          <p:nvPr/>
        </p:nvPicPr>
        <p:blipFill>
          <a:blip r:embed="rId2"/>
          <a:srcRect l="9887" r="4747"/>
          <a:stretch/>
        </p:blipFill>
        <p:spPr>
          <a:xfrm>
            <a:off x="5845175" y="817352"/>
            <a:ext cx="6007155" cy="4972804"/>
          </a:xfrm>
          <a:prstGeom prst="rect">
            <a:avLst/>
          </a:prstGeom>
          <a:ln>
            <a:noFill/>
          </a:ln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FDF72230-B56A-78F4-775D-A6D94BDD5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582094"/>
            <a:ext cx="9940700" cy="329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project – 3 pillars</a:t>
            </a:r>
            <a:endParaRPr lang="de-DE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04063" indent="-504063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 Beamlines</a:t>
            </a:r>
            <a:endParaRPr lang="cs-CZ" altLang="en-US" sz="2000" dirty="0">
              <a:solidFill>
                <a:srgbClr val="FF66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(</a:t>
            </a:r>
            <a:r>
              <a:rPr lang="de-D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Dolni Brezany, Czech republic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504063" indent="-504063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</a:t>
            </a:r>
            <a:r>
              <a:rPr lang="cs-CZ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Attosecond</a:t>
            </a:r>
            <a:endParaRPr lang="cs-CZ" altLang="en-US" sz="2000" dirty="0">
              <a:solidFill>
                <a:srgbClr val="FF66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(</a:t>
            </a:r>
            <a:r>
              <a:rPr lang="de-D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Szeged, Hungary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504063" indent="-504063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</a:t>
            </a:r>
            <a:r>
              <a:rPr lang="cs-CZ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altLang="en-US" sz="2000" b="1" dirty="0">
                <a:solidFill>
                  <a:srgbClr val="FF66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uclear Physics</a:t>
            </a:r>
            <a:endParaRPr lang="cs-CZ" altLang="en-US" sz="2000" dirty="0">
              <a:solidFill>
                <a:srgbClr val="FF66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ts val="1103"/>
              </a:spcAft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(</a:t>
            </a:r>
            <a:r>
              <a:rPr lang="de-D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Magurele, Romania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8671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4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398398" y="201395"/>
            <a:ext cx="582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ELI Beamlines (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xtreme </a:t>
            </a:r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/>
              <a:t>ight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nfrastructure)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9" y="820207"/>
            <a:ext cx="4407740" cy="3297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3916" y="4163710"/>
            <a:ext cx="321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Dolni</a:t>
            </a:r>
            <a:r>
              <a:rPr lang="en-US" dirty="0"/>
              <a:t> </a:t>
            </a:r>
            <a:r>
              <a:rPr lang="en-US" dirty="0" err="1"/>
              <a:t>Brezany</a:t>
            </a:r>
            <a:r>
              <a:rPr lang="en-US" dirty="0"/>
              <a:t> (Prague), </a:t>
            </a:r>
            <a:r>
              <a:rPr lang="en-US" dirty="0" err="1"/>
              <a:t>Czechia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229" y="3793873"/>
            <a:ext cx="6360406" cy="142352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92229" y="820207"/>
          <a:ext cx="6360405" cy="275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081">
                  <a:extLst>
                    <a:ext uri="{9D8B030D-6E8A-4147-A177-3AD203B41FA5}">
                      <a16:colId xmlns:a16="http://schemas.microsoft.com/office/drawing/2014/main" val="1939547491"/>
                    </a:ext>
                  </a:extLst>
                </a:gridCol>
                <a:gridCol w="1272081">
                  <a:extLst>
                    <a:ext uri="{9D8B030D-6E8A-4147-A177-3AD203B41FA5}">
                      <a16:colId xmlns:a16="http://schemas.microsoft.com/office/drawing/2014/main" val="1631727172"/>
                    </a:ext>
                  </a:extLst>
                </a:gridCol>
                <a:gridCol w="1272081">
                  <a:extLst>
                    <a:ext uri="{9D8B030D-6E8A-4147-A177-3AD203B41FA5}">
                      <a16:colId xmlns:a16="http://schemas.microsoft.com/office/drawing/2014/main" val="1596521881"/>
                    </a:ext>
                  </a:extLst>
                </a:gridCol>
                <a:gridCol w="1272081">
                  <a:extLst>
                    <a:ext uri="{9D8B030D-6E8A-4147-A177-3AD203B41FA5}">
                      <a16:colId xmlns:a16="http://schemas.microsoft.com/office/drawing/2014/main" val="3437406079"/>
                    </a:ext>
                  </a:extLst>
                </a:gridCol>
                <a:gridCol w="1272081">
                  <a:extLst>
                    <a:ext uri="{9D8B030D-6E8A-4147-A177-3AD203B41FA5}">
                      <a16:colId xmlns:a16="http://schemas.microsoft.com/office/drawing/2014/main" val="66370661"/>
                    </a:ext>
                  </a:extLst>
                </a:gridCol>
              </a:tblGrid>
              <a:tr h="45912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L1 (2019)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L2 (2024/26)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L3 (2021/23)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L4(2024)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0544298"/>
                  </a:ext>
                </a:extLst>
              </a:tr>
              <a:tr h="45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 energy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mJ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/ 3 J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/ 30 J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KJ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883992"/>
                  </a:ext>
                </a:extLst>
              </a:tr>
              <a:tr h="45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power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TW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/ 120 TW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 TW / 1 PW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to 10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2874291"/>
                  </a:ext>
                </a:extLst>
              </a:tr>
              <a:tr h="45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 duration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fs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fs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fs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fs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8975063"/>
                  </a:ext>
                </a:extLst>
              </a:tr>
              <a:tr h="45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Repetition 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/ 50 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 / 10 Hz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shot / min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3769811"/>
                  </a:ext>
                </a:extLst>
              </a:tr>
              <a:tr h="45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750-920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820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 nm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647852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8045139" y="5313318"/>
                <a:ext cx="2890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L4 – Aton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dirty="0"/>
                  <a:t> W/c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139" y="5313318"/>
                <a:ext cx="2890343" cy="369332"/>
              </a:xfrm>
              <a:prstGeom prst="rect">
                <a:avLst/>
              </a:prstGeom>
              <a:blipFill>
                <a:blip r:embed="rId4"/>
                <a:stretch>
                  <a:fillRect l="-189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04C7BEE-A963-5C5E-C0A2-7D7431194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18" y="4670380"/>
            <a:ext cx="2707105" cy="1285875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83984C1-61D8-2A01-8629-4E054483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398625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5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420043" y="172830"/>
            <a:ext cx="10279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are Flying Focus pulses? Spatiotemporal control of laser peak intensity!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743746-1970-463C-B4D9-BE1D86E2C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0" y="1070713"/>
            <a:ext cx="5815584" cy="1859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3EEFF9-FBA0-4B04-855F-43D6C02513A5}"/>
              </a:ext>
            </a:extLst>
          </p:cNvPr>
          <p:cNvSpPr txBox="1"/>
          <p:nvPr/>
        </p:nvSpPr>
        <p:spPr>
          <a:xfrm>
            <a:off x="607690" y="2957454"/>
            <a:ext cx="7224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(top, right) from </a:t>
            </a:r>
            <a:r>
              <a:rPr lang="en-US" sz="2000" dirty="0" err="1">
                <a:solidFill>
                  <a:srgbClr val="00B0F0"/>
                </a:solidFill>
              </a:rPr>
              <a:t>Froula</a:t>
            </a:r>
            <a:r>
              <a:rPr lang="en-US" sz="2000" dirty="0">
                <a:solidFill>
                  <a:srgbClr val="00B0F0"/>
                </a:solidFill>
              </a:rPr>
              <a:t> et al., Nat. Photonics </a:t>
            </a:r>
            <a:r>
              <a:rPr lang="en-US" sz="2000" b="1" dirty="0">
                <a:solidFill>
                  <a:srgbClr val="00B0F0"/>
                </a:solidFill>
              </a:rPr>
              <a:t>12 </a:t>
            </a:r>
            <a:r>
              <a:rPr lang="en-US" sz="2000" dirty="0">
                <a:solidFill>
                  <a:srgbClr val="00B0F0"/>
                </a:solidFill>
              </a:rPr>
              <a:t>(2018) 262.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F981C-51D8-4F2A-9178-34F3BFFE2723}"/>
              </a:ext>
            </a:extLst>
          </p:cNvPr>
          <p:cNvSpPr txBox="1"/>
          <p:nvPr/>
        </p:nvSpPr>
        <p:spPr>
          <a:xfrm>
            <a:off x="420043" y="609048"/>
            <a:ext cx="286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a) Chromatic flying focus: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8C4B1B-94A4-4F1D-9E6D-998CFB13C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16" y="978380"/>
            <a:ext cx="2163758" cy="4907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702EA7-81E3-4910-B71D-3EA9D971D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73" y="3566769"/>
            <a:ext cx="6065907" cy="1806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6C0DE5-8455-4F30-8DD0-C72CDBEEA276}"/>
              </a:ext>
            </a:extLst>
          </p:cNvPr>
          <p:cNvSpPr txBox="1"/>
          <p:nvPr/>
        </p:nvSpPr>
        <p:spPr>
          <a:xfrm>
            <a:off x="1355619" y="5434118"/>
            <a:ext cx="572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 from </a:t>
            </a:r>
            <a:r>
              <a:rPr lang="en-US" sz="2000" dirty="0">
                <a:solidFill>
                  <a:srgbClr val="00B0F0"/>
                </a:solidFill>
              </a:rPr>
              <a:t>Sainte-Marie et al., Optica </a:t>
            </a:r>
            <a:r>
              <a:rPr lang="en-US" sz="2000" b="1" dirty="0">
                <a:solidFill>
                  <a:srgbClr val="00B0F0"/>
                </a:solidFill>
              </a:rPr>
              <a:t>4 </a:t>
            </a:r>
            <a:r>
              <a:rPr lang="en-US" sz="2000" dirty="0">
                <a:solidFill>
                  <a:srgbClr val="00B0F0"/>
                </a:solidFill>
              </a:rPr>
              <a:t>(2017) 1298.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11B32A-2783-4CC7-AF80-5F1A63A2C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45" y="1070713"/>
            <a:ext cx="1351870" cy="68620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074152E-DF37-6409-154A-120558AA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4028312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6</a:t>
            </a:fld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300624" y="160609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are Flying Focus pulses?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F981C-51D8-4F2A-9178-34F3BFFE2723}"/>
              </a:ext>
            </a:extLst>
          </p:cNvPr>
          <p:cNvSpPr txBox="1"/>
          <p:nvPr/>
        </p:nvSpPr>
        <p:spPr>
          <a:xfrm>
            <a:off x="300624" y="626408"/>
            <a:ext cx="286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a) Chromatic flying focus:</a:t>
            </a:r>
          </a:p>
        </p:txBody>
      </p:sp>
      <p:pic>
        <p:nvPicPr>
          <p:cNvPr id="2" name="41566_2018_121_MOESM4_ESM">
            <a:hlinkClick r:id="" action="ppaction://media"/>
            <a:extLst>
              <a:ext uri="{FF2B5EF4-FFF2-40B4-BE49-F238E27FC236}">
                <a16:creationId xmlns:a16="http://schemas.microsoft.com/office/drawing/2014/main" id="{6DE2B3CD-8492-45D0-8158-71572AD37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757" y="1331585"/>
            <a:ext cx="4683584" cy="3711910"/>
          </a:xfrm>
          <a:prstGeom prst="rect">
            <a:avLst/>
          </a:prstGeom>
        </p:spPr>
      </p:pic>
      <p:pic>
        <p:nvPicPr>
          <p:cNvPr id="3" name="41566_2018_121_MOESM3_ESM(1)">
            <a:hlinkClick r:id="" action="ppaction://media"/>
            <a:extLst>
              <a:ext uri="{FF2B5EF4-FFF2-40B4-BE49-F238E27FC236}">
                <a16:creationId xmlns:a16="http://schemas.microsoft.com/office/drawing/2014/main" id="{F5ADDF55-B376-4AD2-80F1-153266953B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9956" y="1312544"/>
            <a:ext cx="4818061" cy="38042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5EAA02-7ED8-4893-ACA9-A593000D1B68}"/>
              </a:ext>
            </a:extLst>
          </p:cNvPr>
          <p:cNvSpPr txBox="1"/>
          <p:nvPr/>
        </p:nvSpPr>
        <p:spPr>
          <a:xfrm>
            <a:off x="3180424" y="5326360"/>
            <a:ext cx="6480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Animations from </a:t>
            </a:r>
            <a:r>
              <a:rPr lang="en-US" sz="2000" dirty="0" err="1">
                <a:solidFill>
                  <a:srgbClr val="00B0F0"/>
                </a:solidFill>
              </a:rPr>
              <a:t>Froula</a:t>
            </a:r>
            <a:r>
              <a:rPr lang="en-US" sz="2000" dirty="0">
                <a:solidFill>
                  <a:srgbClr val="00B0F0"/>
                </a:solidFill>
              </a:rPr>
              <a:t> et al., Nat. Photonics </a:t>
            </a:r>
            <a:r>
              <a:rPr lang="en-US" sz="2000" b="1" dirty="0">
                <a:solidFill>
                  <a:srgbClr val="00B0F0"/>
                </a:solidFill>
              </a:rPr>
              <a:t>12 </a:t>
            </a:r>
            <a:r>
              <a:rPr lang="en-US" sz="2000" dirty="0">
                <a:solidFill>
                  <a:srgbClr val="00B0F0"/>
                </a:solidFill>
              </a:rPr>
              <a:t>(2018) 262.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0074C-9DBD-4634-B86A-C94556091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9516" y="135440"/>
            <a:ext cx="2140492" cy="108651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2B3F69-2631-E6F9-E83B-BD722478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125083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7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300624" y="162741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are Flying Focus pulses?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F981C-51D8-4F2A-9178-34F3BFFE2723}"/>
              </a:ext>
            </a:extLst>
          </p:cNvPr>
          <p:cNvSpPr txBox="1"/>
          <p:nvPr/>
        </p:nvSpPr>
        <p:spPr>
          <a:xfrm>
            <a:off x="300624" y="628095"/>
            <a:ext cx="3335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b) </a:t>
            </a:r>
            <a:r>
              <a:rPr lang="en-US" sz="2000" dirty="0" err="1"/>
              <a:t>Axiparabola</a:t>
            </a:r>
            <a:r>
              <a:rPr lang="en-US" sz="2000" dirty="0"/>
              <a:t>-echelon setup: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EAA02-7ED8-4893-ACA9-A593000D1B68}"/>
              </a:ext>
            </a:extLst>
          </p:cNvPr>
          <p:cNvSpPr txBox="1"/>
          <p:nvPr/>
        </p:nvSpPr>
        <p:spPr>
          <a:xfrm>
            <a:off x="4219348" y="3259275"/>
            <a:ext cx="6421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 adapted from </a:t>
            </a:r>
            <a:r>
              <a:rPr lang="en-US" sz="2000" dirty="0" err="1">
                <a:solidFill>
                  <a:srgbClr val="00B0F0"/>
                </a:solidFill>
              </a:rPr>
              <a:t>Palastro</a:t>
            </a:r>
            <a:r>
              <a:rPr lang="en-US" sz="2000" dirty="0">
                <a:solidFill>
                  <a:srgbClr val="00B0F0"/>
                </a:solidFill>
              </a:rPr>
              <a:t> et al., PRL </a:t>
            </a:r>
            <a:r>
              <a:rPr lang="en-US" sz="2000" b="1" dirty="0">
                <a:solidFill>
                  <a:srgbClr val="00B0F0"/>
                </a:solidFill>
              </a:rPr>
              <a:t>124 </a:t>
            </a:r>
            <a:r>
              <a:rPr lang="en-US" sz="2000" dirty="0">
                <a:solidFill>
                  <a:srgbClr val="00B0F0"/>
                </a:solidFill>
              </a:rPr>
              <a:t>(2020) 134802.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1D89D-9514-40FB-9CAF-86223901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0" y="1063495"/>
            <a:ext cx="7913079" cy="2149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01255-AA69-45AD-8B1A-A2A6872ACB58}"/>
              </a:ext>
            </a:extLst>
          </p:cNvPr>
          <p:cNvSpPr txBox="1"/>
          <p:nvPr/>
        </p:nvSpPr>
        <p:spPr>
          <a:xfrm>
            <a:off x="7896020" y="2729565"/>
            <a:ext cx="262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Stepped mirror “Echelon”</a:t>
            </a:r>
          </a:p>
          <a:p>
            <a:pPr algn="ctr"/>
            <a:r>
              <a:rPr lang="en-US" dirty="0"/>
              <a:t>Introduces time delay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387769-0CA8-4FBC-A229-672CB1375831}"/>
              </a:ext>
            </a:extLst>
          </p:cNvPr>
          <p:cNvSpPr txBox="1"/>
          <p:nvPr/>
        </p:nvSpPr>
        <p:spPr>
          <a:xfrm>
            <a:off x="1968580" y="3127134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Focusing mirror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28E85-3964-49DD-ACBA-A57B8A30B209}"/>
              </a:ext>
            </a:extLst>
          </p:cNvPr>
          <p:cNvSpPr txBox="1"/>
          <p:nvPr/>
        </p:nvSpPr>
        <p:spPr>
          <a:xfrm>
            <a:off x="300624" y="3619032"/>
            <a:ext cx="2923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c) Use of nonlinear media: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5C12D-A758-43C4-B014-B45AE66C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74" y="4042015"/>
            <a:ext cx="2143639" cy="20366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AF2F43-8F81-41B9-AD6D-B05E7022D87D}"/>
              </a:ext>
            </a:extLst>
          </p:cNvPr>
          <p:cNvSpPr txBox="1"/>
          <p:nvPr/>
        </p:nvSpPr>
        <p:spPr>
          <a:xfrm>
            <a:off x="3515140" y="4301338"/>
            <a:ext cx="6039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Image from </a:t>
            </a:r>
            <a:r>
              <a:rPr lang="en-US" sz="2000" dirty="0">
                <a:solidFill>
                  <a:srgbClr val="00B0F0"/>
                </a:solidFill>
              </a:rPr>
              <a:t>Simpson et al., Opt. Expr. </a:t>
            </a:r>
            <a:r>
              <a:rPr lang="en-US" sz="2000" b="1" dirty="0">
                <a:solidFill>
                  <a:srgbClr val="00B0F0"/>
                </a:solidFill>
              </a:rPr>
              <a:t>28 </a:t>
            </a:r>
            <a:r>
              <a:rPr lang="en-US" sz="2000" dirty="0">
                <a:solidFill>
                  <a:srgbClr val="00B0F0"/>
                </a:solidFill>
              </a:rPr>
              <a:t>(2020) 38516.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9EEC3-0883-41C1-8B86-12707F65872A}"/>
              </a:ext>
            </a:extLst>
          </p:cNvPr>
          <p:cNvSpPr txBox="1"/>
          <p:nvPr/>
        </p:nvSpPr>
        <p:spPr>
          <a:xfrm>
            <a:off x="6079785" y="4929416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 a setup involving a Kerr lens with high intensity pilot beam. 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3CFC925-A05C-B993-D451-9D51A514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67531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8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300624" y="138598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 of flying focus pulses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C966BF-69CB-47E0-9EFA-025DA7877B38}"/>
              </a:ext>
            </a:extLst>
          </p:cNvPr>
          <p:cNvSpPr txBox="1"/>
          <p:nvPr/>
        </p:nvSpPr>
        <p:spPr>
          <a:xfrm>
            <a:off x="618084" y="824175"/>
            <a:ext cx="54779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Generating plasma ionization waves of arbitrary velocity </a:t>
            </a:r>
            <a:r>
              <a:rPr lang="en-US" dirty="0">
                <a:solidFill>
                  <a:srgbClr val="00B0F0"/>
                </a:solidFill>
              </a:rPr>
              <a:t>Turnbull et al., PRL </a:t>
            </a:r>
            <a:r>
              <a:rPr lang="en-US" b="1" dirty="0">
                <a:solidFill>
                  <a:srgbClr val="00B0F0"/>
                </a:solidFill>
              </a:rPr>
              <a:t>120 </a:t>
            </a:r>
            <a:r>
              <a:rPr lang="en-US" dirty="0">
                <a:solidFill>
                  <a:srgbClr val="00B0F0"/>
                </a:solidFill>
              </a:rPr>
              <a:t>(2018) 225001; </a:t>
            </a:r>
            <a:r>
              <a:rPr lang="en-US" dirty="0" err="1">
                <a:solidFill>
                  <a:srgbClr val="00B0F0"/>
                </a:solidFill>
              </a:rPr>
              <a:t>Palastro</a:t>
            </a:r>
            <a:r>
              <a:rPr lang="en-US" dirty="0">
                <a:solidFill>
                  <a:srgbClr val="00B0F0"/>
                </a:solidFill>
              </a:rPr>
              <a:t> et al., PRA </a:t>
            </a:r>
            <a:r>
              <a:rPr lang="en-US" b="1" dirty="0">
                <a:solidFill>
                  <a:srgbClr val="00B0F0"/>
                </a:solidFill>
              </a:rPr>
              <a:t>97 </a:t>
            </a:r>
            <a:r>
              <a:rPr lang="en-US" dirty="0">
                <a:solidFill>
                  <a:srgbClr val="00B0F0"/>
                </a:solidFill>
              </a:rPr>
              <a:t>(2018) 033835.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E342E-D2AE-4E8A-B568-3956BDAF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822" y="684432"/>
            <a:ext cx="3806190" cy="22107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1D1B34-6141-4CB0-B6BD-A2D76C86696D}"/>
              </a:ext>
            </a:extLst>
          </p:cNvPr>
          <p:cNvSpPr txBox="1"/>
          <p:nvPr/>
        </p:nvSpPr>
        <p:spPr>
          <a:xfrm>
            <a:off x="618084" y="3630864"/>
            <a:ext cx="54779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Laser </a:t>
            </a:r>
            <a:r>
              <a:rPr lang="en-US" sz="2000" dirty="0" err="1"/>
              <a:t>wakefield</a:t>
            </a:r>
            <a:r>
              <a:rPr lang="en-US" sz="2000" dirty="0"/>
              <a:t> acceleration </a:t>
            </a:r>
            <a:r>
              <a:rPr lang="en-US" dirty="0" err="1">
                <a:solidFill>
                  <a:srgbClr val="00B0F0"/>
                </a:solidFill>
              </a:rPr>
              <a:t>Palastro</a:t>
            </a:r>
            <a:r>
              <a:rPr lang="en-US" dirty="0">
                <a:solidFill>
                  <a:srgbClr val="00B0F0"/>
                </a:solidFill>
              </a:rPr>
              <a:t> et al., PRL </a:t>
            </a:r>
            <a:r>
              <a:rPr lang="en-US" b="1" dirty="0">
                <a:solidFill>
                  <a:srgbClr val="00B0F0"/>
                </a:solidFill>
              </a:rPr>
              <a:t>124 </a:t>
            </a:r>
            <a:r>
              <a:rPr lang="en-US" dirty="0">
                <a:solidFill>
                  <a:srgbClr val="00B0F0"/>
                </a:solidFill>
              </a:rPr>
              <a:t>(2020) 134802.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392EF6-F9C7-458B-9A3B-1AA752BB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822" y="2895212"/>
            <a:ext cx="3806190" cy="23431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D54E76-3647-41FB-AC1E-BD82B1830B6F}"/>
              </a:ext>
            </a:extLst>
          </p:cNvPr>
          <p:cNvSpPr txBox="1"/>
          <p:nvPr/>
        </p:nvSpPr>
        <p:spPr>
          <a:xfrm>
            <a:off x="618084" y="4434700"/>
            <a:ext cx="547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Ponderomotive acceleration of electrons </a:t>
            </a:r>
            <a:r>
              <a:rPr lang="en-US" dirty="0">
                <a:solidFill>
                  <a:srgbClr val="00B0F0"/>
                </a:solidFill>
              </a:rPr>
              <a:t>Ramsey et al., PRE </a:t>
            </a:r>
            <a:r>
              <a:rPr lang="en-US" b="1" dirty="0">
                <a:solidFill>
                  <a:srgbClr val="00B0F0"/>
                </a:solidFill>
              </a:rPr>
              <a:t>102 </a:t>
            </a:r>
            <a:r>
              <a:rPr lang="en-US" dirty="0">
                <a:solidFill>
                  <a:srgbClr val="00B0F0"/>
                </a:solidFill>
              </a:rPr>
              <a:t>(2020) 043207;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  <a:latin typeface="Corbel" panose="020B0503020204020204" pitchFamily="34" charset="0"/>
              </a:rPr>
              <a:t>Ramsey et al., PRE 105 (2022)</a:t>
            </a:r>
            <a:r>
              <a:rPr lang="cs-CZ" dirty="0">
                <a:solidFill>
                  <a:srgbClr val="00B0F0"/>
                </a:solidFill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rgbClr val="00B0F0"/>
                </a:solidFill>
                <a:latin typeface="Corbel" panose="020B0503020204020204" pitchFamily="34" charset="0"/>
              </a:rPr>
              <a:t>065201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CB45FD-5F1A-4B02-8E7F-C1CBE74BE867}"/>
              </a:ext>
            </a:extLst>
          </p:cNvPr>
          <p:cNvSpPr txBox="1"/>
          <p:nvPr/>
        </p:nvSpPr>
        <p:spPr>
          <a:xfrm>
            <a:off x="618084" y="2211473"/>
            <a:ext cx="5477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Frequency upshifting of witness pulse photons by the plasma ionization front (photon acceleration) </a:t>
            </a:r>
            <a:r>
              <a:rPr lang="en-US" dirty="0">
                <a:solidFill>
                  <a:srgbClr val="00B0F0"/>
                </a:solidFill>
              </a:rPr>
              <a:t>Howard et al., PRL </a:t>
            </a:r>
            <a:r>
              <a:rPr lang="en-US" b="1" dirty="0">
                <a:solidFill>
                  <a:srgbClr val="00B0F0"/>
                </a:solidFill>
              </a:rPr>
              <a:t>123 </a:t>
            </a:r>
            <a:r>
              <a:rPr lang="en-US" dirty="0">
                <a:solidFill>
                  <a:srgbClr val="00B0F0"/>
                </a:solidFill>
              </a:rPr>
              <a:t>(2019) 124801.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263D144-A06B-D382-75F1-9062095B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37276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336635" y="3480043"/>
            <a:ext cx="442624" cy="2492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DDA0-0EAA-466D-870B-3C4F1414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CCFC-384A-407F-9D4F-223AA7A5DAA4}" type="slidenum">
              <a:rPr lang="en-US" sz="1800" smtClean="0"/>
              <a:t>9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213EE-96E7-46D3-8084-38D8606249F0}"/>
              </a:ext>
            </a:extLst>
          </p:cNvPr>
          <p:cNvSpPr txBox="1"/>
          <p:nvPr/>
        </p:nvSpPr>
        <p:spPr>
          <a:xfrm>
            <a:off x="300624" y="162741"/>
            <a:ext cx="11435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kern="0" dirty="0"/>
              <a:t>Experimental demonstrations of the “achromatic” flying focus (</a:t>
            </a:r>
            <a:r>
              <a:rPr lang="en-US" sz="2400" kern="0" dirty="0" err="1"/>
              <a:t>axiparabola</a:t>
            </a:r>
            <a:r>
              <a:rPr lang="en-US" sz="2400" kern="0" dirty="0"/>
              <a:t> + echelon) are underway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F2774-D81E-ED9F-09F0-577257045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 r="51709" b="2859"/>
          <a:stretch/>
        </p:blipFill>
        <p:spPr>
          <a:xfrm>
            <a:off x="445013" y="1497872"/>
            <a:ext cx="3414491" cy="2907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993" y="4573904"/>
            <a:ext cx="2509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LLE has developed an</a:t>
            </a:r>
            <a:br>
              <a:rPr lang="en-US" dirty="0"/>
            </a:br>
            <a:r>
              <a:rPr lang="en-US" dirty="0"/>
              <a:t>in-house capability to </a:t>
            </a:r>
            <a:br>
              <a:rPr lang="en-US" dirty="0"/>
            </a:br>
            <a:r>
              <a:rPr lang="en-US" dirty="0"/>
              <a:t>fabricate radial echelons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56FE4-3D66-CC99-34BF-A901369B7D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38" y="797848"/>
            <a:ext cx="3845108" cy="25233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5B0348-68BE-FD7E-29CA-3982AE6BDF91}"/>
              </a:ext>
            </a:extLst>
          </p:cNvPr>
          <p:cNvGrpSpPr/>
          <p:nvPr/>
        </p:nvGrpSpPr>
        <p:grpSpPr>
          <a:xfrm>
            <a:off x="4363952" y="3480043"/>
            <a:ext cx="4307913" cy="2492676"/>
            <a:chOff x="4028828" y="1883582"/>
            <a:chExt cx="3613099" cy="1925854"/>
          </a:xfrm>
          <a:solidFill>
            <a:schemeClr val="bg1"/>
          </a:solidFill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0E49C7-E89C-17C9-0601-78135F0ED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1"/>
            <a:stretch/>
          </p:blipFill>
          <p:spPr>
            <a:xfrm>
              <a:off x="4173414" y="1883582"/>
              <a:ext cx="3468513" cy="1925854"/>
            </a:xfrm>
            <a:prstGeom prst="rect">
              <a:avLst/>
            </a:prstGeom>
            <a:grpFill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942CD5-54BE-12F7-5078-7B7F2D576315}"/>
                </a:ext>
              </a:extLst>
            </p:cNvPr>
            <p:cNvSpPr/>
            <p:nvPr/>
          </p:nvSpPr>
          <p:spPr bwMode="auto">
            <a:xfrm>
              <a:off x="4110892" y="2008553"/>
              <a:ext cx="289170" cy="47673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921578-E4F3-041C-471D-2429A54D251A}"/>
                </a:ext>
              </a:extLst>
            </p:cNvPr>
            <p:cNvSpPr/>
            <p:nvPr/>
          </p:nvSpPr>
          <p:spPr bwMode="auto">
            <a:xfrm>
              <a:off x="4028828" y="2641675"/>
              <a:ext cx="433757" cy="103977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849230" y="1241110"/>
            <a:ext cx="3084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Spectral interference of a reference pulse with the imaged far-field of the </a:t>
            </a:r>
            <a:r>
              <a:rPr lang="en-US" dirty="0" err="1"/>
              <a:t>axiparabola</a:t>
            </a:r>
            <a:r>
              <a:rPr lang="en-US" dirty="0"/>
              <a:t>-echelon provides the relative delay and velocity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9100293" y="2748093"/>
            <a:ext cx="2819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Pigeon et al., to be submitted (2023)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16938" y="3641796"/>
            <a:ext cx="314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of John Palastro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904" y="4089649"/>
            <a:ext cx="2140492" cy="108651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5A4FED1-336A-63B9-4F48-A0E3210F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309" y="6311192"/>
            <a:ext cx="11891376" cy="365125"/>
          </a:xfrm>
        </p:spPr>
        <p:txBody>
          <a:bodyPr/>
          <a:lstStyle/>
          <a:p>
            <a:pPr algn="l"/>
            <a:r>
              <a:rPr lang="en-US" sz="1400" dirty="0"/>
              <a:t>Martin Formanek 					      				PP2023				          					June 8, 2023</a:t>
            </a:r>
          </a:p>
        </p:txBody>
      </p:sp>
    </p:spTree>
    <p:extLst>
      <p:ext uri="{BB962C8B-B14F-4D97-AF65-F5344CB8AC3E}">
        <p14:creationId xmlns:p14="http://schemas.microsoft.com/office/powerpoint/2010/main" val="4032818185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36CA9F4A-BB34-428E-BF18-E0AFB26A7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36101</TotalTime>
  <Words>3042</Words>
  <Application>Microsoft Office PowerPoint</Application>
  <PresentationFormat>Widescreen</PresentationFormat>
  <Paragraphs>329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Cambria Math</vt:lpstr>
      <vt:lpstr>Century Schoolbook</vt:lpstr>
      <vt:lpstr>CMR10</vt:lpstr>
      <vt:lpstr>CMR10</vt:lpstr>
      <vt:lpstr>cmsy10</vt:lpstr>
      <vt:lpstr>Corbel</vt:lpstr>
      <vt:lpstr>MS Shell Dlg 2</vt:lpstr>
      <vt:lpstr>Times-Roman</vt:lpstr>
      <vt:lpstr>Verdana</vt:lpstr>
      <vt:lpstr>Wingdings</vt:lpstr>
      <vt:lpstr>Headlines</vt:lpstr>
      <vt:lpstr>High intensity laser-particle interactions in Flying Focus regime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Lorentz force</dc:title>
  <dc:creator>Martin Formánek</dc:creator>
  <cp:lastModifiedBy>Martin Formánek</cp:lastModifiedBy>
  <cp:revision>595</cp:revision>
  <dcterms:created xsi:type="dcterms:W3CDTF">2020-09-19T17:07:16Z</dcterms:created>
  <dcterms:modified xsi:type="dcterms:W3CDTF">2023-06-07T08:47:41Z</dcterms:modified>
</cp:coreProperties>
</file>