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59"/>
  </p:notesMasterIdLst>
  <p:sldIdLst>
    <p:sldId id="531" r:id="rId5"/>
    <p:sldId id="518" r:id="rId6"/>
    <p:sldId id="502" r:id="rId7"/>
    <p:sldId id="485" r:id="rId8"/>
    <p:sldId id="504" r:id="rId9"/>
    <p:sldId id="505" r:id="rId10"/>
    <p:sldId id="351" r:id="rId11"/>
    <p:sldId id="459" r:id="rId12"/>
    <p:sldId id="471" r:id="rId13"/>
    <p:sldId id="506" r:id="rId14"/>
    <p:sldId id="472" r:id="rId15"/>
    <p:sldId id="473" r:id="rId16"/>
    <p:sldId id="475" r:id="rId17"/>
    <p:sldId id="507" r:id="rId18"/>
    <p:sldId id="429" r:id="rId19"/>
    <p:sldId id="511" r:id="rId20"/>
    <p:sldId id="458" r:id="rId21"/>
    <p:sldId id="435" r:id="rId22"/>
    <p:sldId id="430" r:id="rId23"/>
    <p:sldId id="431" r:id="rId24"/>
    <p:sldId id="513" r:id="rId25"/>
    <p:sldId id="468" r:id="rId26"/>
    <p:sldId id="524" r:id="rId27"/>
    <p:sldId id="519" r:id="rId28"/>
    <p:sldId id="520" r:id="rId29"/>
    <p:sldId id="521" r:id="rId30"/>
    <p:sldId id="525" r:id="rId31"/>
    <p:sldId id="514" r:id="rId32"/>
    <p:sldId id="455" r:id="rId33"/>
    <p:sldId id="516" r:id="rId34"/>
    <p:sldId id="460" r:id="rId35"/>
    <p:sldId id="528" r:id="rId36"/>
    <p:sldId id="530" r:id="rId37"/>
    <p:sldId id="529" r:id="rId38"/>
    <p:sldId id="261" r:id="rId39"/>
    <p:sldId id="536" r:id="rId40"/>
    <p:sldId id="537" r:id="rId41"/>
    <p:sldId id="538" r:id="rId42"/>
    <p:sldId id="470" r:id="rId43"/>
    <p:sldId id="539" r:id="rId44"/>
    <p:sldId id="535" r:id="rId45"/>
    <p:sldId id="540" r:id="rId46"/>
    <p:sldId id="478" r:id="rId47"/>
    <p:sldId id="486" r:id="rId48"/>
    <p:sldId id="550" r:id="rId49"/>
    <p:sldId id="481" r:id="rId50"/>
    <p:sldId id="556" r:id="rId51"/>
    <p:sldId id="256" r:id="rId52"/>
    <p:sldId id="552" r:id="rId53"/>
    <p:sldId id="554" r:id="rId54"/>
    <p:sldId id="553" r:id="rId55"/>
    <p:sldId id="557" r:id="rId56"/>
    <p:sldId id="469" r:id="rId57"/>
    <p:sldId id="555" r:id="rId58"/>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C00FF"/>
    <a:srgbClr val="008000"/>
    <a:srgbClr val="0000FF"/>
    <a:srgbClr val="009900"/>
    <a:srgbClr val="006600"/>
    <a:srgbClr val="FEDC32"/>
    <a:srgbClr val="FCA2FA"/>
    <a:srgbClr val="66FF99"/>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264" autoAdjust="0"/>
    <p:restoredTop sz="95500" autoAdjust="0"/>
  </p:normalViewPr>
  <p:slideViewPr>
    <p:cSldViewPr>
      <p:cViewPr varScale="1">
        <p:scale>
          <a:sx n="77" d="100"/>
          <a:sy n="77" d="100"/>
        </p:scale>
        <p:origin x="1320" y="54"/>
      </p:cViewPr>
      <p:guideLst/>
    </p:cSldViewPr>
  </p:slideViewPr>
  <p:notesTextViewPr>
    <p:cViewPr>
      <p:scale>
        <a:sx n="1" d="1"/>
        <a:sy n="1" d="1"/>
      </p:scale>
      <p:origin x="0" y="0"/>
    </p:cViewPr>
  </p:notesTextViewPr>
  <p:sorterViewPr>
    <p:cViewPr varScale="1">
      <p:scale>
        <a:sx n="1" d="1"/>
        <a:sy n="1" d="1"/>
      </p:scale>
      <p:origin x="0" y="-160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3713" tIns="46857" rIns="93713" bIns="46857" rtlCol="0"/>
          <a:lstStyle>
            <a:lvl1pPr algn="l">
              <a:defRPr sz="1300"/>
            </a:lvl1pPr>
          </a:lstStyle>
          <a:p>
            <a:endParaRPr lang="en-US"/>
          </a:p>
        </p:txBody>
      </p:sp>
      <p:sp>
        <p:nvSpPr>
          <p:cNvPr id="3" name="Date Placeholder 2"/>
          <p:cNvSpPr>
            <a:spLocks noGrp="1"/>
          </p:cNvSpPr>
          <p:nvPr>
            <p:ph type="dt" idx="1"/>
          </p:nvPr>
        </p:nvSpPr>
        <p:spPr>
          <a:xfrm>
            <a:off x="4143590" y="1"/>
            <a:ext cx="3169920" cy="481727"/>
          </a:xfrm>
          <a:prstGeom prst="rect">
            <a:avLst/>
          </a:prstGeom>
        </p:spPr>
        <p:txBody>
          <a:bodyPr vert="horz" lIns="93713" tIns="46857" rIns="93713" bIns="46857" rtlCol="0"/>
          <a:lstStyle>
            <a:lvl1pPr algn="r">
              <a:defRPr sz="1300"/>
            </a:lvl1pPr>
          </a:lstStyle>
          <a:p>
            <a:fld id="{310AED95-AE67-4FAE-A974-AC79CD56A8D8}" type="datetimeFigureOut">
              <a:rPr lang="en-US" smtClean="0"/>
              <a:t>6/6/2023</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3713" tIns="46857" rIns="93713" bIns="46857" rtlCol="0" anchor="ctr"/>
          <a:lstStyle/>
          <a:p>
            <a:endParaRPr lang="en-US"/>
          </a:p>
        </p:txBody>
      </p:sp>
      <p:sp>
        <p:nvSpPr>
          <p:cNvPr id="5" name="Notes Placeholder 4"/>
          <p:cNvSpPr>
            <a:spLocks noGrp="1"/>
          </p:cNvSpPr>
          <p:nvPr>
            <p:ph type="body" sz="quarter" idx="3"/>
          </p:nvPr>
        </p:nvSpPr>
        <p:spPr>
          <a:xfrm>
            <a:off x="731520" y="4620581"/>
            <a:ext cx="5852160" cy="3780473"/>
          </a:xfrm>
          <a:prstGeom prst="rect">
            <a:avLst/>
          </a:prstGeom>
        </p:spPr>
        <p:txBody>
          <a:bodyPr vert="horz" lIns="93713" tIns="46857" rIns="93713" bIns="468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3713" tIns="46857" rIns="93713" bIns="46857" rtlCol="0" anchor="b"/>
          <a:lstStyle>
            <a:lvl1pPr algn="l">
              <a:defRPr sz="1300"/>
            </a:lvl1pPr>
          </a:lstStyle>
          <a:p>
            <a:endParaRPr lang="en-US"/>
          </a:p>
        </p:txBody>
      </p:sp>
      <p:sp>
        <p:nvSpPr>
          <p:cNvPr id="7" name="Slide Number Placeholder 6"/>
          <p:cNvSpPr>
            <a:spLocks noGrp="1"/>
          </p:cNvSpPr>
          <p:nvPr>
            <p:ph type="sldNum" sz="quarter" idx="5"/>
          </p:nvPr>
        </p:nvSpPr>
        <p:spPr>
          <a:xfrm>
            <a:off x="4143590" y="9119474"/>
            <a:ext cx="3169920" cy="481726"/>
          </a:xfrm>
          <a:prstGeom prst="rect">
            <a:avLst/>
          </a:prstGeom>
        </p:spPr>
        <p:txBody>
          <a:bodyPr vert="horz" lIns="93713" tIns="46857" rIns="93713" bIns="46857" rtlCol="0" anchor="b"/>
          <a:lstStyle>
            <a:lvl1pPr algn="r">
              <a:defRPr sz="1300"/>
            </a:lvl1pPr>
          </a:lstStyle>
          <a:p>
            <a:fld id="{B3972853-E235-42AA-8A4C-85DE85ACE39B}" type="slidenum">
              <a:rPr lang="en-US" smtClean="0"/>
              <a:t>‹#›</a:t>
            </a:fld>
            <a:endParaRPr lang="en-US"/>
          </a:p>
        </p:txBody>
      </p:sp>
    </p:spTree>
    <p:extLst>
      <p:ext uri="{BB962C8B-B14F-4D97-AF65-F5344CB8AC3E}">
        <p14:creationId xmlns:p14="http://schemas.microsoft.com/office/powerpoint/2010/main" val="2334906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972853-E235-42AA-8A4C-85DE85ACE39B}" type="slidenum">
              <a:rPr lang="en-US" smtClean="0"/>
              <a:t>2</a:t>
            </a:fld>
            <a:endParaRPr lang="en-US"/>
          </a:p>
        </p:txBody>
      </p:sp>
    </p:spTree>
    <p:extLst>
      <p:ext uri="{BB962C8B-B14F-4D97-AF65-F5344CB8AC3E}">
        <p14:creationId xmlns:p14="http://schemas.microsoft.com/office/powerpoint/2010/main" val="539039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DFD5A-255A-456B-ACD1-0F639096B9A0}" type="slidenum">
              <a:rPr lang="hu-HU" smtClean="0"/>
              <a:t>5</a:t>
            </a:fld>
            <a:endParaRPr lang="hu-HU"/>
          </a:p>
        </p:txBody>
      </p:sp>
    </p:spTree>
    <p:extLst>
      <p:ext uri="{BB962C8B-B14F-4D97-AF65-F5344CB8AC3E}">
        <p14:creationId xmlns:p14="http://schemas.microsoft.com/office/powerpoint/2010/main" val="3056092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972853-E235-42AA-8A4C-85DE85ACE39B}" type="slidenum">
              <a:rPr lang="en-US" smtClean="0"/>
              <a:t>31</a:t>
            </a:fld>
            <a:endParaRPr lang="en-US"/>
          </a:p>
        </p:txBody>
      </p:sp>
    </p:spTree>
    <p:extLst>
      <p:ext uri="{BB962C8B-B14F-4D97-AF65-F5344CB8AC3E}">
        <p14:creationId xmlns:p14="http://schemas.microsoft.com/office/powerpoint/2010/main" val="1273061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zh-CN" altLang="zh-CN"/>
          </a:p>
        </p:txBody>
      </p:sp>
      <p:sp>
        <p:nvSpPr>
          <p:cNvPr id="5" name="Rectangle 5"/>
          <p:cNvSpPr>
            <a:spLocks noGrp="1" noChangeArrowheads="1"/>
          </p:cNvSpPr>
          <p:nvPr>
            <p:ph type="ftr" sz="quarter" idx="11"/>
          </p:nvPr>
        </p:nvSpPr>
        <p:spPr/>
        <p:txBody>
          <a:bodyPr/>
          <a:lstStyle>
            <a:lvl1pPr eaLnBrk="0" hangingPunct="0">
              <a:defRPr/>
            </a:lvl1pPr>
          </a:lstStyle>
          <a:p>
            <a:pPr>
              <a:defRPr/>
            </a:pPr>
            <a:r>
              <a:rPr lang="en-US" altLang="zh-CN"/>
              <a:t>Csernai, L.P. [NAPLIFE] </a:t>
            </a:r>
            <a:endParaRPr lang="zh-CN" altLang="zh-CN"/>
          </a:p>
        </p:txBody>
      </p:sp>
      <p:sp>
        <p:nvSpPr>
          <p:cNvPr id="6" name="Rectangle 6"/>
          <p:cNvSpPr>
            <a:spLocks noGrp="1" noChangeArrowheads="1"/>
          </p:cNvSpPr>
          <p:nvPr>
            <p:ph type="sldNum" sz="quarter" idx="12"/>
          </p:nvPr>
        </p:nvSpPr>
        <p:spPr/>
        <p:txBody>
          <a:bodyPr/>
          <a:lstStyle>
            <a:lvl1pPr eaLnBrk="0" hangingPunct="0">
              <a:defRPr/>
            </a:lvl1pPr>
          </a:lstStyle>
          <a:p>
            <a:pPr>
              <a:defRPr/>
            </a:pPr>
            <a:fld id="{EB4E4766-BCC9-4F85-B86B-C033A52E258D}" type="slidenum">
              <a:rPr lang="zh-CN" altLang="zh-CN"/>
              <a:pPr>
                <a:defRPr/>
              </a:pPr>
              <a:t>‹#›</a:t>
            </a:fld>
            <a:endParaRPr lang="zh-CN" altLang="zh-CN"/>
          </a:p>
        </p:txBody>
      </p:sp>
    </p:spTree>
    <p:extLst>
      <p:ext uri="{BB962C8B-B14F-4D97-AF65-F5344CB8AC3E}">
        <p14:creationId xmlns:p14="http://schemas.microsoft.com/office/powerpoint/2010/main" val="2985115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zh-CN" altLang="zh-CN"/>
          </a:p>
        </p:txBody>
      </p:sp>
      <p:sp>
        <p:nvSpPr>
          <p:cNvPr id="5" name="Rectangle 5"/>
          <p:cNvSpPr>
            <a:spLocks noGrp="1" noChangeArrowheads="1"/>
          </p:cNvSpPr>
          <p:nvPr>
            <p:ph type="ftr" sz="quarter" idx="11"/>
          </p:nvPr>
        </p:nvSpPr>
        <p:spPr/>
        <p:txBody>
          <a:bodyPr/>
          <a:lstStyle>
            <a:lvl1pPr eaLnBrk="0" hangingPunct="0">
              <a:defRPr/>
            </a:lvl1pPr>
          </a:lstStyle>
          <a:p>
            <a:pPr>
              <a:defRPr/>
            </a:pPr>
            <a:r>
              <a:rPr lang="en-US" altLang="zh-CN"/>
              <a:t>Csernai, L.P. [NAPLIFE] </a:t>
            </a:r>
            <a:endParaRPr lang="zh-CN" altLang="zh-CN"/>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289056C-326F-4987-B2F5-E08153BB974C}" type="slidenum">
              <a:rPr lang="zh-CN" altLang="zh-CN"/>
              <a:pPr>
                <a:defRPr/>
              </a:pPr>
              <a:t>‹#›</a:t>
            </a:fld>
            <a:endParaRPr lang="zh-CN" altLang="zh-CN"/>
          </a:p>
        </p:txBody>
      </p:sp>
    </p:spTree>
    <p:extLst>
      <p:ext uri="{BB962C8B-B14F-4D97-AF65-F5344CB8AC3E}">
        <p14:creationId xmlns:p14="http://schemas.microsoft.com/office/powerpoint/2010/main" val="4084501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zh-CN" altLang="zh-CN"/>
          </a:p>
        </p:txBody>
      </p:sp>
      <p:sp>
        <p:nvSpPr>
          <p:cNvPr id="5" name="Rectangle 5"/>
          <p:cNvSpPr>
            <a:spLocks noGrp="1" noChangeArrowheads="1"/>
          </p:cNvSpPr>
          <p:nvPr>
            <p:ph type="ftr" sz="quarter" idx="11"/>
          </p:nvPr>
        </p:nvSpPr>
        <p:spPr/>
        <p:txBody>
          <a:bodyPr/>
          <a:lstStyle>
            <a:lvl1pPr eaLnBrk="0" hangingPunct="0">
              <a:defRPr/>
            </a:lvl1pPr>
          </a:lstStyle>
          <a:p>
            <a:pPr>
              <a:defRPr/>
            </a:pPr>
            <a:r>
              <a:rPr lang="en-US" altLang="zh-CN"/>
              <a:t>Csernai, L.P. [NAPLIFE] </a:t>
            </a:r>
            <a:endParaRPr lang="zh-CN" altLang="zh-CN"/>
          </a:p>
        </p:txBody>
      </p:sp>
      <p:sp>
        <p:nvSpPr>
          <p:cNvPr id="6" name="Rectangle 6"/>
          <p:cNvSpPr>
            <a:spLocks noGrp="1" noChangeArrowheads="1"/>
          </p:cNvSpPr>
          <p:nvPr>
            <p:ph type="sldNum" sz="quarter" idx="12"/>
          </p:nvPr>
        </p:nvSpPr>
        <p:spPr/>
        <p:txBody>
          <a:bodyPr/>
          <a:lstStyle>
            <a:lvl1pPr eaLnBrk="0" hangingPunct="0">
              <a:defRPr/>
            </a:lvl1pPr>
          </a:lstStyle>
          <a:p>
            <a:pPr>
              <a:defRPr/>
            </a:pPr>
            <a:fld id="{96DF504D-08CA-4D31-91FF-728ADB608828}" type="slidenum">
              <a:rPr lang="zh-CN" altLang="zh-CN"/>
              <a:pPr>
                <a:defRPr/>
              </a:pPr>
              <a:t>‹#›</a:t>
            </a:fld>
            <a:endParaRPr lang="zh-CN" altLang="zh-CN"/>
          </a:p>
        </p:txBody>
      </p:sp>
    </p:spTree>
    <p:extLst>
      <p:ext uri="{BB962C8B-B14F-4D97-AF65-F5344CB8AC3E}">
        <p14:creationId xmlns:p14="http://schemas.microsoft.com/office/powerpoint/2010/main" val="3001110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zh-CN" altLang="zh-CN"/>
          </a:p>
        </p:txBody>
      </p:sp>
      <p:sp>
        <p:nvSpPr>
          <p:cNvPr id="5" name="Rectangle 5"/>
          <p:cNvSpPr>
            <a:spLocks noGrp="1" noChangeArrowheads="1"/>
          </p:cNvSpPr>
          <p:nvPr>
            <p:ph type="ftr" sz="quarter" idx="11"/>
          </p:nvPr>
        </p:nvSpPr>
        <p:spPr/>
        <p:txBody>
          <a:bodyPr/>
          <a:lstStyle>
            <a:lvl1pPr eaLnBrk="0" hangingPunct="0">
              <a:defRPr/>
            </a:lvl1pPr>
          </a:lstStyle>
          <a:p>
            <a:pPr>
              <a:defRPr/>
            </a:pPr>
            <a:r>
              <a:rPr lang="en-US" altLang="zh-CN"/>
              <a:t>Csernai, L.P. [NAPLIFE] </a:t>
            </a:r>
            <a:endParaRPr lang="zh-CN" altLang="zh-CN"/>
          </a:p>
        </p:txBody>
      </p:sp>
      <p:sp>
        <p:nvSpPr>
          <p:cNvPr id="6" name="Rectangle 6"/>
          <p:cNvSpPr>
            <a:spLocks noGrp="1" noChangeArrowheads="1"/>
          </p:cNvSpPr>
          <p:nvPr>
            <p:ph type="sldNum" sz="quarter" idx="12"/>
          </p:nvPr>
        </p:nvSpPr>
        <p:spPr/>
        <p:txBody>
          <a:bodyPr/>
          <a:lstStyle>
            <a:lvl1pPr eaLnBrk="0" hangingPunct="0">
              <a:defRPr/>
            </a:lvl1pPr>
          </a:lstStyle>
          <a:p>
            <a:pPr>
              <a:defRPr/>
            </a:pPr>
            <a:fld id="{1FF396D4-316B-4A4F-9B13-F9AF06E47416}" type="slidenum">
              <a:rPr lang="zh-CN" altLang="zh-CN"/>
              <a:pPr>
                <a:defRPr/>
              </a:pPr>
              <a:t>‹#›</a:t>
            </a:fld>
            <a:endParaRPr lang="zh-CN" altLang="zh-CN"/>
          </a:p>
        </p:txBody>
      </p:sp>
    </p:spTree>
    <p:extLst>
      <p:ext uri="{BB962C8B-B14F-4D97-AF65-F5344CB8AC3E}">
        <p14:creationId xmlns:p14="http://schemas.microsoft.com/office/powerpoint/2010/main" val="1365095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zh-CN" altLang="zh-CN"/>
          </a:p>
        </p:txBody>
      </p:sp>
      <p:sp>
        <p:nvSpPr>
          <p:cNvPr id="5" name="Rectangle 5"/>
          <p:cNvSpPr>
            <a:spLocks noGrp="1" noChangeArrowheads="1"/>
          </p:cNvSpPr>
          <p:nvPr>
            <p:ph type="ftr" sz="quarter" idx="11"/>
          </p:nvPr>
        </p:nvSpPr>
        <p:spPr/>
        <p:txBody>
          <a:bodyPr/>
          <a:lstStyle>
            <a:lvl1pPr eaLnBrk="0" hangingPunct="0">
              <a:defRPr/>
            </a:lvl1pPr>
          </a:lstStyle>
          <a:p>
            <a:pPr>
              <a:defRPr/>
            </a:pPr>
            <a:r>
              <a:rPr lang="en-US" altLang="zh-CN"/>
              <a:t>Csernai, L.P. [NAPLIFE] </a:t>
            </a:r>
            <a:endParaRPr lang="zh-CN" altLang="zh-CN"/>
          </a:p>
        </p:txBody>
      </p:sp>
      <p:sp>
        <p:nvSpPr>
          <p:cNvPr id="6" name="Rectangle 6"/>
          <p:cNvSpPr>
            <a:spLocks noGrp="1" noChangeArrowheads="1"/>
          </p:cNvSpPr>
          <p:nvPr>
            <p:ph type="sldNum" sz="quarter" idx="12"/>
          </p:nvPr>
        </p:nvSpPr>
        <p:spPr/>
        <p:txBody>
          <a:bodyPr/>
          <a:lstStyle>
            <a:lvl1pPr eaLnBrk="0" hangingPunct="0">
              <a:defRPr/>
            </a:lvl1pPr>
          </a:lstStyle>
          <a:p>
            <a:pPr>
              <a:defRPr/>
            </a:pPr>
            <a:fld id="{C05A96A4-A2BA-4DD7-AE38-3005A872F465}" type="slidenum">
              <a:rPr lang="zh-CN" altLang="zh-CN"/>
              <a:pPr>
                <a:defRPr/>
              </a:pPr>
              <a:t>‹#›</a:t>
            </a:fld>
            <a:endParaRPr lang="zh-CN" altLang="zh-CN"/>
          </a:p>
        </p:txBody>
      </p:sp>
    </p:spTree>
    <p:extLst>
      <p:ext uri="{BB962C8B-B14F-4D97-AF65-F5344CB8AC3E}">
        <p14:creationId xmlns:p14="http://schemas.microsoft.com/office/powerpoint/2010/main" val="4011835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zh-CN" altLang="zh-CN"/>
          </a:p>
        </p:txBody>
      </p:sp>
      <p:sp>
        <p:nvSpPr>
          <p:cNvPr id="6" name="Rectangle 5"/>
          <p:cNvSpPr>
            <a:spLocks noGrp="1" noChangeArrowheads="1"/>
          </p:cNvSpPr>
          <p:nvPr>
            <p:ph type="ftr" sz="quarter" idx="11"/>
          </p:nvPr>
        </p:nvSpPr>
        <p:spPr/>
        <p:txBody>
          <a:bodyPr/>
          <a:lstStyle>
            <a:lvl1pPr eaLnBrk="0" hangingPunct="0">
              <a:defRPr/>
            </a:lvl1pPr>
          </a:lstStyle>
          <a:p>
            <a:pPr>
              <a:defRPr/>
            </a:pPr>
            <a:r>
              <a:rPr lang="en-US" altLang="zh-CN"/>
              <a:t>Csernai, L.P. [NAPLIFE] </a:t>
            </a:r>
            <a:endParaRPr lang="zh-CN" altLang="zh-CN"/>
          </a:p>
        </p:txBody>
      </p:sp>
      <p:sp>
        <p:nvSpPr>
          <p:cNvPr id="7" name="Rectangle 6"/>
          <p:cNvSpPr>
            <a:spLocks noGrp="1" noChangeArrowheads="1"/>
          </p:cNvSpPr>
          <p:nvPr>
            <p:ph type="sldNum" sz="quarter" idx="12"/>
          </p:nvPr>
        </p:nvSpPr>
        <p:spPr/>
        <p:txBody>
          <a:bodyPr/>
          <a:lstStyle>
            <a:lvl1pPr eaLnBrk="0" hangingPunct="0">
              <a:defRPr/>
            </a:lvl1pPr>
          </a:lstStyle>
          <a:p>
            <a:pPr>
              <a:defRPr/>
            </a:pPr>
            <a:fld id="{5D5121E3-48D1-4EF2-816A-79E8A958EC8E}" type="slidenum">
              <a:rPr lang="zh-CN" altLang="zh-CN"/>
              <a:pPr>
                <a:defRPr/>
              </a:pPr>
              <a:t>‹#›</a:t>
            </a:fld>
            <a:endParaRPr lang="zh-CN" altLang="zh-CN"/>
          </a:p>
        </p:txBody>
      </p:sp>
    </p:spTree>
    <p:extLst>
      <p:ext uri="{BB962C8B-B14F-4D97-AF65-F5344CB8AC3E}">
        <p14:creationId xmlns:p14="http://schemas.microsoft.com/office/powerpoint/2010/main" val="3547147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zh-CN" altLang="zh-CN"/>
          </a:p>
        </p:txBody>
      </p:sp>
      <p:sp>
        <p:nvSpPr>
          <p:cNvPr id="8" name="Rectangle 5"/>
          <p:cNvSpPr>
            <a:spLocks noGrp="1" noChangeArrowheads="1"/>
          </p:cNvSpPr>
          <p:nvPr>
            <p:ph type="ftr" sz="quarter" idx="11"/>
          </p:nvPr>
        </p:nvSpPr>
        <p:spPr/>
        <p:txBody>
          <a:bodyPr/>
          <a:lstStyle>
            <a:lvl1pPr eaLnBrk="0" hangingPunct="0">
              <a:defRPr/>
            </a:lvl1pPr>
          </a:lstStyle>
          <a:p>
            <a:pPr>
              <a:defRPr/>
            </a:pPr>
            <a:r>
              <a:rPr lang="en-US" altLang="zh-CN"/>
              <a:t>Csernai, L.P. [NAPLIFE] </a:t>
            </a:r>
            <a:endParaRPr lang="zh-CN" altLang="zh-CN"/>
          </a:p>
        </p:txBody>
      </p:sp>
      <p:sp>
        <p:nvSpPr>
          <p:cNvPr id="9" name="Rectangle 6"/>
          <p:cNvSpPr>
            <a:spLocks noGrp="1" noChangeArrowheads="1"/>
          </p:cNvSpPr>
          <p:nvPr>
            <p:ph type="sldNum" sz="quarter" idx="12"/>
          </p:nvPr>
        </p:nvSpPr>
        <p:spPr/>
        <p:txBody>
          <a:bodyPr/>
          <a:lstStyle>
            <a:lvl1pPr eaLnBrk="0" hangingPunct="0">
              <a:defRPr/>
            </a:lvl1pPr>
          </a:lstStyle>
          <a:p>
            <a:pPr>
              <a:defRPr/>
            </a:pPr>
            <a:fld id="{48F5B073-337C-4BC1-8D2A-656CA0BEDD05}" type="slidenum">
              <a:rPr lang="zh-CN" altLang="zh-CN"/>
              <a:pPr>
                <a:defRPr/>
              </a:pPr>
              <a:t>‹#›</a:t>
            </a:fld>
            <a:endParaRPr lang="zh-CN" altLang="zh-CN"/>
          </a:p>
        </p:txBody>
      </p:sp>
    </p:spTree>
    <p:extLst>
      <p:ext uri="{BB962C8B-B14F-4D97-AF65-F5344CB8AC3E}">
        <p14:creationId xmlns:p14="http://schemas.microsoft.com/office/powerpoint/2010/main" val="3124734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zh-CN" altLang="zh-CN"/>
          </a:p>
        </p:txBody>
      </p:sp>
      <p:sp>
        <p:nvSpPr>
          <p:cNvPr id="4" name="Rectangle 5"/>
          <p:cNvSpPr>
            <a:spLocks noGrp="1" noChangeArrowheads="1"/>
          </p:cNvSpPr>
          <p:nvPr>
            <p:ph type="ftr" sz="quarter" idx="11"/>
          </p:nvPr>
        </p:nvSpPr>
        <p:spPr/>
        <p:txBody>
          <a:bodyPr/>
          <a:lstStyle>
            <a:lvl1pPr eaLnBrk="0" hangingPunct="0">
              <a:defRPr/>
            </a:lvl1pPr>
          </a:lstStyle>
          <a:p>
            <a:pPr>
              <a:defRPr/>
            </a:pPr>
            <a:r>
              <a:rPr lang="en-US" altLang="zh-CN"/>
              <a:t>Csernai, L.P. [NAPLIFE] </a:t>
            </a:r>
            <a:endParaRPr lang="zh-CN" altLang="zh-CN"/>
          </a:p>
        </p:txBody>
      </p:sp>
      <p:sp>
        <p:nvSpPr>
          <p:cNvPr id="5" name="Rectangle 6"/>
          <p:cNvSpPr>
            <a:spLocks noGrp="1" noChangeArrowheads="1"/>
          </p:cNvSpPr>
          <p:nvPr>
            <p:ph type="sldNum" sz="quarter" idx="12"/>
          </p:nvPr>
        </p:nvSpPr>
        <p:spPr/>
        <p:txBody>
          <a:bodyPr/>
          <a:lstStyle>
            <a:lvl1pPr eaLnBrk="0" hangingPunct="0">
              <a:defRPr/>
            </a:lvl1pPr>
          </a:lstStyle>
          <a:p>
            <a:pPr>
              <a:defRPr/>
            </a:pPr>
            <a:fld id="{D3F6D942-E24F-4C28-8CD4-20E50CB606EB}" type="slidenum">
              <a:rPr lang="zh-CN" altLang="zh-CN"/>
              <a:pPr>
                <a:defRPr/>
              </a:pPr>
              <a:t>‹#›</a:t>
            </a:fld>
            <a:endParaRPr lang="zh-CN" altLang="zh-CN"/>
          </a:p>
        </p:txBody>
      </p:sp>
    </p:spTree>
    <p:extLst>
      <p:ext uri="{BB962C8B-B14F-4D97-AF65-F5344CB8AC3E}">
        <p14:creationId xmlns:p14="http://schemas.microsoft.com/office/powerpoint/2010/main" val="4039798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zh-CN" altLang="zh-CN"/>
          </a:p>
        </p:txBody>
      </p:sp>
      <p:sp>
        <p:nvSpPr>
          <p:cNvPr id="3" name="Rectangle 5"/>
          <p:cNvSpPr>
            <a:spLocks noGrp="1" noChangeArrowheads="1"/>
          </p:cNvSpPr>
          <p:nvPr>
            <p:ph type="ftr" sz="quarter" idx="11"/>
          </p:nvPr>
        </p:nvSpPr>
        <p:spPr/>
        <p:txBody>
          <a:bodyPr/>
          <a:lstStyle>
            <a:lvl1pPr eaLnBrk="0" hangingPunct="0">
              <a:defRPr/>
            </a:lvl1pPr>
          </a:lstStyle>
          <a:p>
            <a:pPr>
              <a:defRPr/>
            </a:pPr>
            <a:r>
              <a:rPr lang="en-US" altLang="zh-CN"/>
              <a:t>Csernai, L.P. [NAPLIFE] </a:t>
            </a:r>
            <a:endParaRPr lang="zh-CN" altLang="zh-CN"/>
          </a:p>
        </p:txBody>
      </p:sp>
      <p:sp>
        <p:nvSpPr>
          <p:cNvPr id="4" name="Rectangle 6"/>
          <p:cNvSpPr>
            <a:spLocks noGrp="1" noChangeArrowheads="1"/>
          </p:cNvSpPr>
          <p:nvPr>
            <p:ph type="sldNum" sz="quarter" idx="12"/>
          </p:nvPr>
        </p:nvSpPr>
        <p:spPr/>
        <p:txBody>
          <a:bodyPr/>
          <a:lstStyle>
            <a:lvl1pPr eaLnBrk="0" hangingPunct="0">
              <a:defRPr/>
            </a:lvl1pPr>
          </a:lstStyle>
          <a:p>
            <a:pPr>
              <a:defRPr/>
            </a:pPr>
            <a:fld id="{26D725BA-69FE-410A-96DF-D2257EF0264F}" type="slidenum">
              <a:rPr lang="zh-CN" altLang="zh-CN"/>
              <a:pPr>
                <a:defRPr/>
              </a:pPr>
              <a:t>‹#›</a:t>
            </a:fld>
            <a:endParaRPr lang="zh-CN" altLang="zh-CN"/>
          </a:p>
        </p:txBody>
      </p:sp>
    </p:spTree>
    <p:extLst>
      <p:ext uri="{BB962C8B-B14F-4D97-AF65-F5344CB8AC3E}">
        <p14:creationId xmlns:p14="http://schemas.microsoft.com/office/powerpoint/2010/main" val="86002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zh-CN" altLang="zh-CN"/>
          </a:p>
        </p:txBody>
      </p:sp>
      <p:sp>
        <p:nvSpPr>
          <p:cNvPr id="6" name="Rectangle 5"/>
          <p:cNvSpPr>
            <a:spLocks noGrp="1" noChangeArrowheads="1"/>
          </p:cNvSpPr>
          <p:nvPr>
            <p:ph type="ftr" sz="quarter" idx="11"/>
          </p:nvPr>
        </p:nvSpPr>
        <p:spPr/>
        <p:txBody>
          <a:bodyPr/>
          <a:lstStyle>
            <a:lvl1pPr eaLnBrk="0" hangingPunct="0">
              <a:defRPr/>
            </a:lvl1pPr>
          </a:lstStyle>
          <a:p>
            <a:pPr>
              <a:defRPr/>
            </a:pPr>
            <a:r>
              <a:rPr lang="en-US" altLang="zh-CN"/>
              <a:t>Csernai, L.P. [NAPLIFE] </a:t>
            </a:r>
            <a:endParaRPr lang="zh-CN" altLang="zh-CN"/>
          </a:p>
        </p:txBody>
      </p:sp>
      <p:sp>
        <p:nvSpPr>
          <p:cNvPr id="7" name="Rectangle 6"/>
          <p:cNvSpPr>
            <a:spLocks noGrp="1" noChangeArrowheads="1"/>
          </p:cNvSpPr>
          <p:nvPr>
            <p:ph type="sldNum" sz="quarter" idx="12"/>
          </p:nvPr>
        </p:nvSpPr>
        <p:spPr/>
        <p:txBody>
          <a:bodyPr/>
          <a:lstStyle>
            <a:lvl1pPr eaLnBrk="0" hangingPunct="0">
              <a:defRPr/>
            </a:lvl1pPr>
          </a:lstStyle>
          <a:p>
            <a:pPr>
              <a:defRPr/>
            </a:pPr>
            <a:fld id="{F40B3F98-4967-44C6-AD00-AEDB7C190489}" type="slidenum">
              <a:rPr lang="zh-CN" altLang="zh-CN"/>
              <a:pPr>
                <a:defRPr/>
              </a:pPr>
              <a:t>‹#›</a:t>
            </a:fld>
            <a:endParaRPr lang="zh-CN" altLang="zh-CN"/>
          </a:p>
        </p:txBody>
      </p:sp>
    </p:spTree>
    <p:extLst>
      <p:ext uri="{BB962C8B-B14F-4D97-AF65-F5344CB8AC3E}">
        <p14:creationId xmlns:p14="http://schemas.microsoft.com/office/powerpoint/2010/main" val="103357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zh-CN" altLang="zh-CN"/>
          </a:p>
        </p:txBody>
      </p:sp>
      <p:sp>
        <p:nvSpPr>
          <p:cNvPr id="6" name="Rectangle 5"/>
          <p:cNvSpPr>
            <a:spLocks noGrp="1" noChangeArrowheads="1"/>
          </p:cNvSpPr>
          <p:nvPr>
            <p:ph type="ftr" sz="quarter" idx="11"/>
          </p:nvPr>
        </p:nvSpPr>
        <p:spPr/>
        <p:txBody>
          <a:bodyPr/>
          <a:lstStyle>
            <a:lvl1pPr eaLnBrk="0" hangingPunct="0">
              <a:defRPr/>
            </a:lvl1pPr>
          </a:lstStyle>
          <a:p>
            <a:pPr>
              <a:defRPr/>
            </a:pPr>
            <a:r>
              <a:rPr lang="en-US" altLang="zh-CN"/>
              <a:t>Csernai, L.P. [NAPLIFE] </a:t>
            </a:r>
            <a:endParaRPr lang="zh-CN" altLang="zh-CN"/>
          </a:p>
        </p:txBody>
      </p:sp>
      <p:sp>
        <p:nvSpPr>
          <p:cNvPr id="7" name="Rectangle 6"/>
          <p:cNvSpPr>
            <a:spLocks noGrp="1" noChangeArrowheads="1"/>
          </p:cNvSpPr>
          <p:nvPr>
            <p:ph type="sldNum" sz="quarter" idx="12"/>
          </p:nvPr>
        </p:nvSpPr>
        <p:spPr/>
        <p:txBody>
          <a:bodyPr/>
          <a:lstStyle>
            <a:lvl1pPr eaLnBrk="0" hangingPunct="0">
              <a:defRPr/>
            </a:lvl1pPr>
          </a:lstStyle>
          <a:p>
            <a:pPr>
              <a:defRPr/>
            </a:pPr>
            <a:fld id="{307480FF-6AAB-4E9E-B772-3E24B5714286}" type="slidenum">
              <a:rPr lang="zh-CN" altLang="zh-CN"/>
              <a:pPr>
                <a:defRPr/>
              </a:pPr>
              <a:t>‹#›</a:t>
            </a:fld>
            <a:endParaRPr lang="zh-CN" altLang="zh-CN"/>
          </a:p>
        </p:txBody>
      </p:sp>
    </p:spTree>
    <p:extLst>
      <p:ext uri="{BB962C8B-B14F-4D97-AF65-F5344CB8AC3E}">
        <p14:creationId xmlns:p14="http://schemas.microsoft.com/office/powerpoint/2010/main" val="445373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zh-CN"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r>
              <a:rPr lang="en-US" altLang="zh-CN"/>
              <a:t>Csernai, L.P. [NAPLIFE] </a:t>
            </a:r>
            <a:endParaRPr lang="zh-CN"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2E5AF999-A141-4DC0-B733-7C9BEF337A82}" type="slidenum">
              <a:rPr lang="zh-CN" altLang="zh-CN"/>
              <a:pPr>
                <a:defRPr/>
              </a:pPr>
              <a:t>‹#›</a:t>
            </a:fld>
            <a:endParaRPr lang="zh-CN" altLang="zh-CN"/>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doi.org/10.1007/s11468-021-01571-x" TargetMode="Externa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hyperlink" Target="https://doi.org/10.1007/s11468-021-01571-x"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7.xml"/><Relationship Id="rId4" Type="http://schemas.openxmlformats.org/officeDocument/2006/relationships/image" Target="../media/image43.emf"/></Relationships>
</file>

<file path=ppt/slides/_rels/slide3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7.xml"/><Relationship Id="rId4" Type="http://schemas.openxmlformats.org/officeDocument/2006/relationships/image" Target="../media/image48.emf"/></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 Id="rId4" Type="http://schemas.openxmlformats.org/officeDocument/2006/relationships/image" Target="../media/image55.emf"/></Relationships>
</file>

<file path=ppt/slides/_rels/slide44.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EE7D514-4B79-7A4E-3930-21AD55C5A5FE}"/>
              </a:ext>
            </a:extLst>
          </p:cNvPr>
          <p:cNvSpPr>
            <a:spLocks noGrp="1"/>
          </p:cNvSpPr>
          <p:nvPr>
            <p:ph type="ftr" sz="quarter" idx="11"/>
          </p:nvPr>
        </p:nvSpPr>
        <p:spPr/>
        <p:txBody>
          <a:bodyPr/>
          <a:lstStyle/>
          <a:p>
            <a:pPr>
              <a:defRPr/>
            </a:pPr>
            <a:r>
              <a:rPr lang="en-US" altLang="zh-CN"/>
              <a:t>Csernai, L.P. [NAPLIFE] </a:t>
            </a:r>
            <a:endParaRPr lang="zh-CN" altLang="zh-CN"/>
          </a:p>
        </p:txBody>
      </p:sp>
      <p:sp>
        <p:nvSpPr>
          <p:cNvPr id="3" name="Slide Number Placeholder 2">
            <a:extLst>
              <a:ext uri="{FF2B5EF4-FFF2-40B4-BE49-F238E27FC236}">
                <a16:creationId xmlns:a16="http://schemas.microsoft.com/office/drawing/2014/main" id="{E2E44AE8-2507-5475-157E-D2E2387D5465}"/>
              </a:ext>
            </a:extLst>
          </p:cNvPr>
          <p:cNvSpPr>
            <a:spLocks noGrp="1"/>
          </p:cNvSpPr>
          <p:nvPr>
            <p:ph type="sldNum" sz="quarter" idx="12"/>
          </p:nvPr>
        </p:nvSpPr>
        <p:spPr/>
        <p:txBody>
          <a:bodyPr/>
          <a:lstStyle/>
          <a:p>
            <a:pPr>
              <a:defRPr/>
            </a:pPr>
            <a:fld id="{26D725BA-69FE-410A-96DF-D2257EF0264F}" type="slidenum">
              <a:rPr lang="zh-CN" altLang="zh-CN" smtClean="0"/>
              <a:pPr>
                <a:defRPr/>
              </a:pPr>
              <a:t>1</a:t>
            </a:fld>
            <a:endParaRPr lang="zh-CN" altLang="zh-CN"/>
          </a:p>
        </p:txBody>
      </p:sp>
      <p:pic>
        <p:nvPicPr>
          <p:cNvPr id="1026" name="Picture 2" descr="See the source image">
            <a:extLst>
              <a:ext uri="{FF2B5EF4-FFF2-40B4-BE49-F238E27FC236}">
                <a16:creationId xmlns:a16="http://schemas.microsoft.com/office/drawing/2014/main" id="{5DB70A0B-1F7C-3576-3FE5-70603CFBB6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C4EA688-4426-4B13-7142-DB7A9F93A066}"/>
              </a:ext>
            </a:extLst>
          </p:cNvPr>
          <p:cNvSpPr txBox="1"/>
          <p:nvPr/>
        </p:nvSpPr>
        <p:spPr>
          <a:xfrm>
            <a:off x="1219200" y="335776"/>
            <a:ext cx="7964462" cy="2123658"/>
          </a:xfrm>
          <a:prstGeom prst="rect">
            <a:avLst/>
          </a:prstGeom>
          <a:noFill/>
        </p:spPr>
        <p:txBody>
          <a:bodyPr wrap="square">
            <a:spAutoFit/>
          </a:bodyPr>
          <a:lstStyle/>
          <a:p>
            <a:r>
              <a:rPr lang="en-US" sz="4400" b="1" dirty="0">
                <a:solidFill>
                  <a:srgbClr val="FF0000"/>
                </a:solidFill>
                <a:effectLst>
                  <a:outerShdw blurRad="63500" dist="50800" dir="5400000" algn="ctr" rotWithShape="0">
                    <a:srgbClr val="0000FF"/>
                  </a:outerShdw>
                </a:effectLst>
              </a:rPr>
              <a:t>Theoretical  advances in the </a:t>
            </a:r>
          </a:p>
          <a:p>
            <a:r>
              <a:rPr lang="en-US" sz="4400" b="1" dirty="0">
                <a:solidFill>
                  <a:srgbClr val="FF0000"/>
                </a:solidFill>
                <a:effectLst>
                  <a:outerShdw blurRad="63500" dist="50800" dir="5400000" algn="ctr" rotWithShape="0">
                    <a:srgbClr val="0000FF"/>
                  </a:outerShdw>
                </a:effectLst>
              </a:rPr>
              <a:t>NAPLIFE</a:t>
            </a:r>
          </a:p>
          <a:p>
            <a:r>
              <a:rPr lang="en-US" sz="4400" b="1" dirty="0">
                <a:solidFill>
                  <a:srgbClr val="FF0000"/>
                </a:solidFill>
                <a:effectLst>
                  <a:outerShdw blurRad="63500" dist="50800" dir="5400000" algn="ctr" rotWithShape="0">
                    <a:srgbClr val="0000FF"/>
                  </a:outerShdw>
                </a:effectLst>
              </a:rPr>
              <a:t>project</a:t>
            </a:r>
          </a:p>
        </p:txBody>
      </p:sp>
      <p:sp>
        <p:nvSpPr>
          <p:cNvPr id="8" name="TextBox 7">
            <a:extLst>
              <a:ext uri="{FF2B5EF4-FFF2-40B4-BE49-F238E27FC236}">
                <a16:creationId xmlns:a16="http://schemas.microsoft.com/office/drawing/2014/main" id="{D1D64B7E-F07C-E863-93E9-A4292A34876E}"/>
              </a:ext>
            </a:extLst>
          </p:cNvPr>
          <p:cNvSpPr txBox="1"/>
          <p:nvPr/>
        </p:nvSpPr>
        <p:spPr>
          <a:xfrm>
            <a:off x="0" y="0"/>
            <a:ext cx="9144000" cy="461665"/>
          </a:xfrm>
          <a:prstGeom prst="rect">
            <a:avLst/>
          </a:prstGeom>
          <a:noFill/>
        </p:spPr>
        <p:txBody>
          <a:bodyPr wrap="square">
            <a:spAutoFit/>
          </a:bodyPr>
          <a:lstStyle/>
          <a:p>
            <a:pPr algn="r"/>
            <a:r>
              <a:rPr lang="en-US" sz="2400" b="1" dirty="0">
                <a:solidFill>
                  <a:srgbClr val="0000CC"/>
                </a:solidFill>
                <a:effectLst>
                  <a:outerShdw blurRad="63500" dist="50800" dir="5400000" algn="ctr" rotWithShape="0">
                    <a:srgbClr val="FF0000"/>
                  </a:outerShdw>
                </a:effectLst>
              </a:rPr>
              <a:t>Margaret Island Symposium 20223 on  Particles and Plasmas</a:t>
            </a:r>
          </a:p>
        </p:txBody>
      </p:sp>
      <p:sp>
        <p:nvSpPr>
          <p:cNvPr id="10" name="TextBox 9">
            <a:extLst>
              <a:ext uri="{FF2B5EF4-FFF2-40B4-BE49-F238E27FC236}">
                <a16:creationId xmlns:a16="http://schemas.microsoft.com/office/drawing/2014/main" id="{CD0744B9-0150-9D9D-5CB5-329BD9295EBD}"/>
              </a:ext>
            </a:extLst>
          </p:cNvPr>
          <p:cNvSpPr txBox="1"/>
          <p:nvPr/>
        </p:nvSpPr>
        <p:spPr>
          <a:xfrm>
            <a:off x="1281213" y="5539662"/>
            <a:ext cx="3349677" cy="1200329"/>
          </a:xfrm>
          <a:prstGeom prst="rect">
            <a:avLst/>
          </a:prstGeom>
          <a:noFill/>
        </p:spPr>
        <p:txBody>
          <a:bodyPr wrap="square">
            <a:spAutoFit/>
          </a:bodyPr>
          <a:lstStyle/>
          <a:p>
            <a:r>
              <a:rPr lang="en-US" sz="1800" b="1" dirty="0">
                <a:solidFill>
                  <a:srgbClr val="FFFF00"/>
                </a:solidFill>
              </a:rPr>
              <a:t>Laszlo P. Csernai, for the</a:t>
            </a:r>
            <a:br>
              <a:rPr lang="en-US" sz="1800" b="1" dirty="0">
                <a:solidFill>
                  <a:srgbClr val="FFFF00"/>
                </a:solidFill>
              </a:rPr>
            </a:br>
            <a:r>
              <a:rPr lang="en-US" sz="1800" b="1" dirty="0">
                <a:solidFill>
                  <a:srgbClr val="FFFF00"/>
                </a:solidFill>
              </a:rPr>
              <a:t>NAPLIFE Collaboration</a:t>
            </a:r>
            <a:br>
              <a:rPr lang="en-US" sz="1800" b="1" dirty="0">
                <a:solidFill>
                  <a:srgbClr val="FFFF00"/>
                </a:solidFill>
              </a:rPr>
            </a:br>
            <a:r>
              <a:rPr lang="en-US" sz="1800" b="1" dirty="0">
                <a:solidFill>
                  <a:srgbClr val="FFFF00"/>
                </a:solidFill>
              </a:rPr>
              <a:t>Univ. of Bergen, Norway </a:t>
            </a:r>
          </a:p>
          <a:p>
            <a:r>
              <a:rPr lang="en-US" sz="1800" b="1" dirty="0">
                <a:solidFill>
                  <a:srgbClr val="FFFF00"/>
                </a:solidFill>
              </a:rPr>
              <a:t>Budapest, </a:t>
            </a:r>
            <a:r>
              <a:rPr lang="en-US" b="1" dirty="0">
                <a:solidFill>
                  <a:srgbClr val="FFFF00"/>
                </a:solidFill>
              </a:rPr>
              <a:t>June 9, </a:t>
            </a:r>
            <a:r>
              <a:rPr lang="en-US" sz="1800" b="1" dirty="0">
                <a:solidFill>
                  <a:srgbClr val="FFFF00"/>
                </a:solidFill>
              </a:rPr>
              <a:t>2023</a:t>
            </a:r>
          </a:p>
        </p:txBody>
      </p:sp>
      <p:sp>
        <p:nvSpPr>
          <p:cNvPr id="4" name="TextBox 3">
            <a:extLst>
              <a:ext uri="{FF2B5EF4-FFF2-40B4-BE49-F238E27FC236}">
                <a16:creationId xmlns:a16="http://schemas.microsoft.com/office/drawing/2014/main" id="{0DFCE5A6-9374-5D0B-B794-DF38CF3DC357}"/>
              </a:ext>
            </a:extLst>
          </p:cNvPr>
          <p:cNvSpPr txBox="1"/>
          <p:nvPr/>
        </p:nvSpPr>
        <p:spPr>
          <a:xfrm>
            <a:off x="7233797" y="4469411"/>
            <a:ext cx="1910203" cy="2308324"/>
          </a:xfrm>
          <a:prstGeom prst="rect">
            <a:avLst/>
          </a:prstGeom>
          <a:noFill/>
        </p:spPr>
        <p:txBody>
          <a:bodyPr wrap="square">
            <a:spAutoFit/>
          </a:bodyPr>
          <a:lstStyle/>
          <a:p>
            <a:r>
              <a:rPr lang="en-US" b="1" dirty="0" err="1">
                <a:solidFill>
                  <a:srgbClr val="FFFF00"/>
                </a:solidFill>
              </a:rPr>
              <a:t>E</a:t>
            </a:r>
            <a:r>
              <a:rPr lang="en-US" sz="1800" b="1" dirty="0" err="1">
                <a:solidFill>
                  <a:srgbClr val="FFFF00"/>
                </a:solidFill>
              </a:rPr>
              <a:t>nsana</a:t>
            </a:r>
            <a:r>
              <a:rPr lang="en-US" sz="1800" b="1" dirty="0">
                <a:solidFill>
                  <a:srgbClr val="FFFF00"/>
                </a:solidFill>
              </a:rPr>
              <a:t> </a:t>
            </a:r>
          </a:p>
          <a:p>
            <a:r>
              <a:rPr lang="en-US" sz="1800" b="1" dirty="0">
                <a:solidFill>
                  <a:srgbClr val="FFFF00"/>
                </a:solidFill>
              </a:rPr>
              <a:t>Margaret </a:t>
            </a:r>
          </a:p>
          <a:p>
            <a:r>
              <a:rPr lang="en-US" sz="1800" b="1" dirty="0">
                <a:solidFill>
                  <a:srgbClr val="FFFF00"/>
                </a:solidFill>
              </a:rPr>
              <a:t>Island Thermal </a:t>
            </a:r>
            <a:br>
              <a:rPr lang="en-US" sz="1800" b="1" dirty="0">
                <a:solidFill>
                  <a:srgbClr val="FFFF00"/>
                </a:solidFill>
              </a:rPr>
            </a:br>
            <a:r>
              <a:rPr lang="en-US" sz="1800" b="1" dirty="0">
                <a:solidFill>
                  <a:srgbClr val="FFFF00"/>
                </a:solidFill>
              </a:rPr>
              <a:t>Hotel, </a:t>
            </a:r>
          </a:p>
          <a:p>
            <a:r>
              <a:rPr lang="en-US" sz="1800" b="1" dirty="0">
                <a:solidFill>
                  <a:srgbClr val="FFFF00"/>
                </a:solidFill>
              </a:rPr>
              <a:t>Margaret Island, </a:t>
            </a:r>
          </a:p>
          <a:p>
            <a:r>
              <a:rPr lang="en-US" sz="1800" b="1" dirty="0">
                <a:solidFill>
                  <a:srgbClr val="FFFF00"/>
                </a:solidFill>
              </a:rPr>
              <a:t>1007 Budapest, </a:t>
            </a:r>
          </a:p>
          <a:p>
            <a:r>
              <a:rPr lang="en-US" sz="1800" b="1" dirty="0">
                <a:solidFill>
                  <a:srgbClr val="FFFF00"/>
                </a:solidFill>
              </a:rPr>
              <a:t>Hungary </a:t>
            </a:r>
          </a:p>
        </p:txBody>
      </p:sp>
    </p:spTree>
    <p:extLst>
      <p:ext uri="{BB962C8B-B14F-4D97-AF65-F5344CB8AC3E}">
        <p14:creationId xmlns:p14="http://schemas.microsoft.com/office/powerpoint/2010/main" val="738791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D725BA-69FE-410A-96DF-D2257EF0264F}" type="slidenum">
              <a:rPr lang="zh-CN" altLang="zh-CN" smtClean="0"/>
              <a:pPr>
                <a:defRPr/>
              </a:pPr>
              <a:t>10</a:t>
            </a:fld>
            <a:endParaRPr lang="zh-CN" altLang="zh-CN"/>
          </a:p>
        </p:txBody>
      </p:sp>
      <p:sp>
        <p:nvSpPr>
          <p:cNvPr id="3" name="Rectangle 2"/>
          <p:cNvSpPr/>
          <p:nvPr/>
        </p:nvSpPr>
        <p:spPr>
          <a:xfrm>
            <a:off x="2286000" y="2967335"/>
            <a:ext cx="4876800" cy="1077218"/>
          </a:xfrm>
          <a:prstGeom prst="rect">
            <a:avLst/>
          </a:prstGeom>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rPr>
              <a:t>How can we realize it</a:t>
            </a:r>
            <a:br>
              <a:rPr lang="en-US" sz="3200" b="1" dirty="0">
                <a:solidFill>
                  <a:srgbClr val="FF0000"/>
                </a:solidFill>
                <a:effectLst>
                  <a:outerShdw blurRad="38100" dist="38100" dir="2700000" algn="tl">
                    <a:srgbClr val="000000">
                      <a:alpha val="43137"/>
                    </a:srgbClr>
                  </a:outerShdw>
                </a:effectLst>
              </a:rPr>
            </a:br>
            <a:r>
              <a:rPr lang="en-US" sz="3200" b="1" dirty="0">
                <a:solidFill>
                  <a:srgbClr val="FF0000"/>
                </a:solidFill>
                <a:effectLst>
                  <a:outerShdw blurRad="38100" dist="38100" dir="2700000" algn="tl">
                    <a:srgbClr val="000000">
                      <a:alpha val="43137"/>
                    </a:srgbClr>
                  </a:outerShdw>
                </a:effectLst>
              </a:rPr>
              <a:t>Idea  - #2 </a:t>
            </a:r>
          </a:p>
        </p:txBody>
      </p:sp>
      <p:sp>
        <p:nvSpPr>
          <p:cNvPr id="4" name="Footer Placeholder 3"/>
          <p:cNvSpPr>
            <a:spLocks noGrp="1"/>
          </p:cNvSpPr>
          <p:nvPr>
            <p:ph type="ftr" sz="quarter" idx="11"/>
          </p:nvPr>
        </p:nvSpPr>
        <p:spPr/>
        <p:txBody>
          <a:bodyPr/>
          <a:lstStyle/>
          <a:p>
            <a:pPr>
              <a:defRPr/>
            </a:pPr>
            <a:r>
              <a:rPr lang="en-US" altLang="zh-CN"/>
              <a:t>Csernai, L.P. [NAPLIFE] </a:t>
            </a:r>
            <a:endParaRPr lang="zh-CN" altLang="zh-CN"/>
          </a:p>
        </p:txBody>
      </p:sp>
    </p:spTree>
    <p:extLst>
      <p:ext uri="{BB962C8B-B14F-4D97-AF65-F5344CB8AC3E}">
        <p14:creationId xmlns:p14="http://schemas.microsoft.com/office/powerpoint/2010/main" val="3714796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10400" y="6381750"/>
            <a:ext cx="2133600" cy="476250"/>
          </a:xfrm>
        </p:spPr>
        <p:txBody>
          <a:bodyPr/>
          <a:lstStyle/>
          <a:p>
            <a:pPr>
              <a:defRPr/>
            </a:pPr>
            <a:fld id="{26D725BA-69FE-410A-96DF-D2257EF0264F}" type="slidenum">
              <a:rPr lang="zh-CN" altLang="zh-CN" smtClean="0"/>
              <a:pPr>
                <a:defRPr/>
              </a:pPr>
              <a:t>11</a:t>
            </a:fld>
            <a:endParaRPr lang="zh-CN" altLang="zh-CN" dirty="0"/>
          </a:p>
        </p:txBody>
      </p:sp>
      <p:pic>
        <p:nvPicPr>
          <p:cNvPr id="3" name="Picture 2"/>
          <p:cNvPicPr>
            <a:picLocks noChangeAspect="1"/>
          </p:cNvPicPr>
          <p:nvPr/>
        </p:nvPicPr>
        <p:blipFill>
          <a:blip r:embed="rId2"/>
          <a:stretch>
            <a:fillRect/>
          </a:stretch>
        </p:blipFill>
        <p:spPr>
          <a:xfrm>
            <a:off x="0" y="-40800"/>
            <a:ext cx="9144000" cy="5974267"/>
          </a:xfrm>
          <a:prstGeom prst="rect">
            <a:avLst/>
          </a:prstGeom>
        </p:spPr>
      </p:pic>
      <p:cxnSp>
        <p:nvCxnSpPr>
          <p:cNvPr id="5" name="Straight Connector 4"/>
          <p:cNvCxnSpPr/>
          <p:nvPr/>
        </p:nvCxnSpPr>
        <p:spPr>
          <a:xfrm>
            <a:off x="76200" y="762000"/>
            <a:ext cx="2209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5334000"/>
            <a:ext cx="2362200" cy="1477328"/>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 and 35th </a:t>
            </a:r>
            <a:r>
              <a:rPr lang="en-US" dirty="0" err="1">
                <a:solidFill>
                  <a:srgbClr val="FF0000"/>
                </a:solidFill>
                <a:latin typeface="Times New Roman" panose="02020603050405020304" pitchFamily="18" charset="0"/>
                <a:cs typeface="Times New Roman" panose="02020603050405020304" pitchFamily="18" charset="0"/>
              </a:rPr>
              <a:t>Hirschegg</a:t>
            </a:r>
            <a:r>
              <a:rPr lang="en-US" dirty="0">
                <a:solidFill>
                  <a:srgbClr val="FF0000"/>
                </a:solidFill>
                <a:latin typeface="Times New Roman" panose="02020603050405020304" pitchFamily="18" charset="0"/>
                <a:cs typeface="Times New Roman" panose="02020603050405020304" pitchFamily="18" charset="0"/>
              </a:rPr>
              <a:t> Int. Workshop on High Energy Density Physics, Jan. 25‐30, </a:t>
            </a:r>
            <a:r>
              <a:rPr lang="en-US" b="1" dirty="0">
                <a:solidFill>
                  <a:srgbClr val="FF0000"/>
                </a:solidFill>
                <a:latin typeface="Times New Roman" panose="02020603050405020304" pitchFamily="18" charset="0"/>
                <a:cs typeface="Times New Roman" panose="02020603050405020304" pitchFamily="18" charset="0"/>
              </a:rPr>
              <a:t>2015</a:t>
            </a:r>
          </a:p>
        </p:txBody>
      </p:sp>
      <p:sp>
        <p:nvSpPr>
          <p:cNvPr id="6" name="TextBox 5"/>
          <p:cNvSpPr txBox="1"/>
          <p:nvPr/>
        </p:nvSpPr>
        <p:spPr>
          <a:xfrm>
            <a:off x="0" y="76200"/>
            <a:ext cx="2971800" cy="369332"/>
          </a:xfrm>
          <a:prstGeom prst="rect">
            <a:avLst/>
          </a:prstGeom>
          <a:noFill/>
        </p:spPr>
        <p:txBody>
          <a:bodyPr wrap="square" rtlCol="0">
            <a:spAutoFit/>
          </a:bodyPr>
          <a:lstStyle/>
          <a:p>
            <a:r>
              <a:rPr lang="en-US" sz="1600" b="1" dirty="0">
                <a:solidFill>
                  <a:srgbClr val="008000"/>
                </a:solidFill>
              </a:rPr>
              <a:t>LPB, 36(2), (2018) 171-178</a:t>
            </a:r>
            <a:r>
              <a:rPr lang="en-US" b="1" dirty="0">
                <a:solidFill>
                  <a:srgbClr val="008000"/>
                </a:solidFill>
              </a:rPr>
              <a:t>.</a:t>
            </a:r>
          </a:p>
        </p:txBody>
      </p:sp>
      <p:sp>
        <p:nvSpPr>
          <p:cNvPr id="7" name="Footer Placeholder 6"/>
          <p:cNvSpPr>
            <a:spLocks noGrp="1"/>
          </p:cNvSpPr>
          <p:nvPr>
            <p:ph type="ftr" sz="quarter" idx="11"/>
          </p:nvPr>
        </p:nvSpPr>
        <p:spPr>
          <a:xfrm>
            <a:off x="3124200" y="6381750"/>
            <a:ext cx="2895600" cy="476250"/>
          </a:xfrm>
        </p:spPr>
        <p:txBody>
          <a:bodyPr/>
          <a:lstStyle/>
          <a:p>
            <a:pPr>
              <a:defRPr/>
            </a:pPr>
            <a:r>
              <a:rPr lang="en-US" altLang="zh-CN"/>
              <a:t>Csernai, L.P. [NAPLIFE] </a:t>
            </a:r>
            <a:endParaRPr lang="zh-CN" altLang="zh-CN" dirty="0"/>
          </a:p>
        </p:txBody>
      </p:sp>
    </p:spTree>
    <p:extLst>
      <p:ext uri="{BB962C8B-B14F-4D97-AF65-F5344CB8AC3E}">
        <p14:creationId xmlns:p14="http://schemas.microsoft.com/office/powerpoint/2010/main" val="1274772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D725BA-69FE-410A-96DF-D2257EF0264F}" type="slidenum">
              <a:rPr lang="zh-CN" altLang="zh-CN" smtClean="0"/>
              <a:pPr>
                <a:defRPr/>
              </a:pPr>
              <a:t>12</a:t>
            </a:fld>
            <a:endParaRPr lang="zh-CN" altLang="zh-CN"/>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479451"/>
            <a:ext cx="7579871" cy="5003899"/>
          </a:xfrm>
          <a:prstGeom prst="rect">
            <a:avLst/>
          </a:prstGeom>
        </p:spPr>
      </p:pic>
      <p:sp>
        <p:nvSpPr>
          <p:cNvPr id="4" name="TextBox 3"/>
          <p:cNvSpPr txBox="1"/>
          <p:nvPr/>
        </p:nvSpPr>
        <p:spPr>
          <a:xfrm>
            <a:off x="88484" y="381000"/>
            <a:ext cx="8598316" cy="523220"/>
          </a:xfrm>
          <a:prstGeom prst="rect">
            <a:avLst/>
          </a:prstGeom>
          <a:noFill/>
        </p:spPr>
        <p:txBody>
          <a:bodyPr wrap="none" rtlCol="0">
            <a:spAutoFit/>
          </a:bodyPr>
          <a:lstStyle/>
          <a:p>
            <a:pPr algn="ctr"/>
            <a:r>
              <a:rPr lang="en-US" sz="2800" b="1" dirty="0">
                <a:solidFill>
                  <a:srgbClr val="FF0000"/>
                </a:solidFill>
                <a:effectLst>
                  <a:outerShdw blurRad="38100" dist="38100" dir="2700000" algn="tl">
                    <a:srgbClr val="000000">
                      <a:alpha val="43137"/>
                    </a:srgbClr>
                  </a:outerShdw>
                </a:effectLst>
              </a:rPr>
              <a:t>Golden Nano-Shells – Resonant Light Absorption</a:t>
            </a:r>
          </a:p>
        </p:txBody>
      </p:sp>
      <p:sp>
        <p:nvSpPr>
          <p:cNvPr id="5" name="Footer Placeholder 4"/>
          <p:cNvSpPr>
            <a:spLocks noGrp="1"/>
          </p:cNvSpPr>
          <p:nvPr>
            <p:ph type="ftr" sz="quarter" idx="11"/>
          </p:nvPr>
        </p:nvSpPr>
        <p:spPr>
          <a:xfrm>
            <a:off x="3200400" y="6477000"/>
            <a:ext cx="2895600" cy="476250"/>
          </a:xfrm>
        </p:spPr>
        <p:txBody>
          <a:bodyPr/>
          <a:lstStyle/>
          <a:p>
            <a:pPr>
              <a:defRPr/>
            </a:pPr>
            <a:r>
              <a:rPr lang="en-US" altLang="zh-CN" dirty="0"/>
              <a:t>Csernai, L.P. [NAPLIFE] </a:t>
            </a:r>
            <a:endParaRPr lang="zh-CN" altLang="zh-CN" dirty="0"/>
          </a:p>
        </p:txBody>
      </p:sp>
    </p:spTree>
    <p:extLst>
      <p:ext uri="{BB962C8B-B14F-4D97-AF65-F5344CB8AC3E}">
        <p14:creationId xmlns:p14="http://schemas.microsoft.com/office/powerpoint/2010/main" val="1636458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10400" y="6381750"/>
            <a:ext cx="2133600" cy="476250"/>
          </a:xfrm>
        </p:spPr>
        <p:txBody>
          <a:bodyPr/>
          <a:lstStyle/>
          <a:p>
            <a:pPr>
              <a:defRPr/>
            </a:pPr>
            <a:fld id="{26D725BA-69FE-410A-96DF-D2257EF0264F}" type="slidenum">
              <a:rPr lang="zh-CN" altLang="zh-CN" smtClean="0"/>
              <a:pPr>
                <a:defRPr/>
              </a:pPr>
              <a:t>13</a:t>
            </a:fld>
            <a:endParaRPr lang="zh-CN" altLang="zh-CN"/>
          </a:p>
        </p:txBody>
      </p:sp>
      <p:pic>
        <p:nvPicPr>
          <p:cNvPr id="4" name="Picture 3"/>
          <p:cNvPicPr>
            <a:picLocks noChangeAspect="1"/>
          </p:cNvPicPr>
          <p:nvPr/>
        </p:nvPicPr>
        <p:blipFill>
          <a:blip r:embed="rId2"/>
          <a:stretch>
            <a:fillRect/>
          </a:stretch>
        </p:blipFill>
        <p:spPr>
          <a:xfrm>
            <a:off x="13644" y="762000"/>
            <a:ext cx="5010829" cy="6019800"/>
          </a:xfrm>
          <a:prstGeom prst="rect">
            <a:avLst/>
          </a:prstGeom>
        </p:spPr>
      </p:pic>
      <p:sp>
        <p:nvSpPr>
          <p:cNvPr id="5" name="TextBox 4"/>
          <p:cNvSpPr txBox="1"/>
          <p:nvPr/>
        </p:nvSpPr>
        <p:spPr>
          <a:xfrm>
            <a:off x="5438387" y="657046"/>
            <a:ext cx="3124200" cy="6124754"/>
          </a:xfrm>
          <a:prstGeom prst="rect">
            <a:avLst/>
          </a:prstGeom>
          <a:noFill/>
        </p:spPr>
        <p:txBody>
          <a:bodyPr wrap="square" rtlCol="0">
            <a:spAutoFit/>
          </a:bodyPr>
          <a:lstStyle/>
          <a:p>
            <a:r>
              <a:rPr lang="en-US" sz="2400" dirty="0"/>
              <a:t>The absorption coefficient is </a:t>
            </a:r>
            <a:r>
              <a:rPr lang="en-US" sz="2400" b="1" dirty="0"/>
              <a:t>linearly</a:t>
            </a:r>
            <a:r>
              <a:rPr lang="en-US" sz="2400" dirty="0"/>
              <a:t> changing with the radius: In the center, r = 0,  </a:t>
            </a:r>
            <a:r>
              <a:rPr lang="el-GR" sz="3600" dirty="0">
                <a:latin typeface="Times New Roman" panose="02020603050405020304" pitchFamily="18" charset="0"/>
                <a:cs typeface="Times New Roman" panose="02020603050405020304" pitchFamily="18" charset="0"/>
              </a:rPr>
              <a:t>α</a:t>
            </a:r>
            <a:r>
              <a:rPr lang="en-US" sz="2400" baseline="-25000" dirty="0"/>
              <a:t>K</a:t>
            </a:r>
            <a:r>
              <a:rPr lang="en-US" sz="2400" dirty="0"/>
              <a:t> = 30 cm</a:t>
            </a:r>
            <a:r>
              <a:rPr lang="en-US" sz="2400" baseline="30000" dirty="0"/>
              <a:t>-1</a:t>
            </a:r>
            <a:r>
              <a:rPr lang="en-US" sz="2400" dirty="0"/>
              <a:t> while at the outside edge </a:t>
            </a:r>
            <a:r>
              <a:rPr lang="el-GR" sz="3600" dirty="0">
                <a:latin typeface="Times New Roman" panose="02020603050405020304" pitchFamily="18" charset="0"/>
                <a:cs typeface="Times New Roman" panose="02020603050405020304" pitchFamily="18" charset="0"/>
              </a:rPr>
              <a:t>α</a:t>
            </a:r>
            <a:r>
              <a:rPr lang="en-US" sz="2400" baseline="-25000" dirty="0"/>
              <a:t>K</a:t>
            </a:r>
            <a:r>
              <a:rPr lang="en-US" sz="2400" dirty="0"/>
              <a:t> = 8 cm</a:t>
            </a:r>
            <a:r>
              <a:rPr lang="en-US" sz="2400" baseline="30000" dirty="0"/>
              <a:t>-1</a:t>
            </a:r>
            <a:r>
              <a:rPr lang="en-US" sz="2400" dirty="0"/>
              <a:t>.   </a:t>
            </a:r>
          </a:p>
          <a:p>
            <a:endParaRPr lang="en-US" sz="800" dirty="0"/>
          </a:p>
          <a:p>
            <a:r>
              <a:rPr lang="en-US" sz="2400" dirty="0"/>
              <a:t>The temperature is measured in units of T</a:t>
            </a:r>
            <a:r>
              <a:rPr lang="en-US" sz="2400" baseline="-25000" dirty="0"/>
              <a:t>1</a:t>
            </a:r>
            <a:r>
              <a:rPr lang="en-US" sz="2400" dirty="0"/>
              <a:t> = 272 keV, and </a:t>
            </a:r>
            <a:r>
              <a:rPr lang="en-US" sz="2400" dirty="0" err="1"/>
              <a:t>T</a:t>
            </a:r>
            <a:r>
              <a:rPr lang="en-US" sz="2400" baseline="-25000" dirty="0" err="1"/>
              <a:t>n</a:t>
            </a:r>
            <a:r>
              <a:rPr lang="en-US" sz="2400" dirty="0"/>
              <a:t> = n T</a:t>
            </a:r>
            <a:r>
              <a:rPr lang="en-US" sz="2400" baseline="-25000" dirty="0"/>
              <a:t>1</a:t>
            </a:r>
            <a:r>
              <a:rPr lang="en-US" dirty="0"/>
              <a:t>.</a:t>
            </a:r>
          </a:p>
          <a:p>
            <a:r>
              <a:rPr lang="en-US" sz="2400" dirty="0">
                <a:solidFill>
                  <a:srgbClr val="FF0000"/>
                </a:solidFill>
              </a:rPr>
              <a:t>Simultaneous, volume ignition is up to 0.9 R, so </a:t>
            </a:r>
            <a:r>
              <a:rPr lang="en-US" sz="2400" b="1" dirty="0">
                <a:solidFill>
                  <a:srgbClr val="FF0000"/>
                </a:solidFill>
              </a:rPr>
              <a:t>73% of the fuel target!</a:t>
            </a:r>
          </a:p>
        </p:txBody>
      </p:sp>
      <p:sp>
        <p:nvSpPr>
          <p:cNvPr id="6" name="Freeform 5"/>
          <p:cNvSpPr/>
          <p:nvPr/>
        </p:nvSpPr>
        <p:spPr>
          <a:xfrm>
            <a:off x="685800" y="1905000"/>
            <a:ext cx="3138741" cy="279719"/>
          </a:xfrm>
          <a:custGeom>
            <a:avLst/>
            <a:gdLst>
              <a:gd name="connsiteX0" fmla="*/ 0 w 3138741"/>
              <a:gd name="connsiteY0" fmla="*/ 279719 h 279719"/>
              <a:gd name="connsiteX1" fmla="*/ 2312757 w 3138741"/>
              <a:gd name="connsiteY1" fmla="*/ 512 h 279719"/>
              <a:gd name="connsiteX2" fmla="*/ 3138741 w 3138741"/>
              <a:gd name="connsiteY2" fmla="*/ 205264 h 279719"/>
              <a:gd name="connsiteX3" fmla="*/ 3138741 w 3138741"/>
              <a:gd name="connsiteY3" fmla="*/ 205264 h 279719"/>
              <a:gd name="connsiteX4" fmla="*/ 3138741 w 3138741"/>
              <a:gd name="connsiteY4" fmla="*/ 205264 h 279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741" h="279719">
                <a:moveTo>
                  <a:pt x="0" y="279719"/>
                </a:moveTo>
                <a:cubicBezTo>
                  <a:pt x="894817" y="146320"/>
                  <a:pt x="1789634" y="12921"/>
                  <a:pt x="2312757" y="512"/>
                </a:cubicBezTo>
                <a:cubicBezTo>
                  <a:pt x="2835880" y="-11897"/>
                  <a:pt x="3138741" y="205264"/>
                  <a:pt x="3138741" y="205264"/>
                </a:cubicBezTo>
                <a:lnTo>
                  <a:pt x="3138741" y="205264"/>
                </a:lnTo>
                <a:lnTo>
                  <a:pt x="3138741" y="205264"/>
                </a:lnTo>
              </a:path>
            </a:pathLst>
          </a:custGeom>
          <a:noFill/>
          <a:ln w="222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895600" y="1066800"/>
            <a:ext cx="1014060" cy="369332"/>
          </a:xfrm>
          <a:prstGeom prst="rect">
            <a:avLst/>
          </a:prstGeom>
        </p:spPr>
        <p:txBody>
          <a:bodyPr wrap="none">
            <a:spAutoFit/>
          </a:bodyPr>
          <a:lstStyle/>
          <a:p>
            <a:r>
              <a:rPr lang="en-US" dirty="0"/>
              <a:t>T (MeV)</a:t>
            </a:r>
          </a:p>
        </p:txBody>
      </p:sp>
      <p:sp>
        <p:nvSpPr>
          <p:cNvPr id="7" name="Rectangle 6"/>
          <p:cNvSpPr/>
          <p:nvPr/>
        </p:nvSpPr>
        <p:spPr>
          <a:xfrm>
            <a:off x="3505200" y="70438"/>
            <a:ext cx="5638800" cy="369332"/>
          </a:xfrm>
          <a:prstGeom prst="rect">
            <a:avLst/>
          </a:prstGeom>
        </p:spPr>
        <p:txBody>
          <a:bodyPr wrap="square">
            <a:spAutoFit/>
          </a:bodyPr>
          <a:lstStyle/>
          <a:p>
            <a:r>
              <a:rPr lang="en-US" dirty="0">
                <a:solidFill>
                  <a:srgbClr val="008000"/>
                </a:solidFill>
              </a:rPr>
              <a:t>L.P. Csernai, N. </a:t>
            </a:r>
            <a:r>
              <a:rPr lang="en-US" dirty="0" err="1">
                <a:solidFill>
                  <a:srgbClr val="008000"/>
                </a:solidFill>
              </a:rPr>
              <a:t>Kroo</a:t>
            </a:r>
            <a:r>
              <a:rPr lang="en-US" dirty="0">
                <a:solidFill>
                  <a:srgbClr val="008000"/>
                </a:solidFill>
              </a:rPr>
              <a:t>, I. Papp [ Patent # P1700278/3 ]</a:t>
            </a:r>
          </a:p>
        </p:txBody>
      </p:sp>
      <p:sp>
        <p:nvSpPr>
          <p:cNvPr id="8" name="Footer Placeholder 7"/>
          <p:cNvSpPr>
            <a:spLocks noGrp="1"/>
          </p:cNvSpPr>
          <p:nvPr>
            <p:ph type="ftr" sz="quarter" idx="11"/>
          </p:nvPr>
        </p:nvSpPr>
        <p:spPr>
          <a:xfrm>
            <a:off x="2895600" y="6539984"/>
            <a:ext cx="2362200" cy="476250"/>
          </a:xfrm>
        </p:spPr>
        <p:txBody>
          <a:bodyPr/>
          <a:lstStyle/>
          <a:p>
            <a:pPr>
              <a:defRPr/>
            </a:pPr>
            <a:r>
              <a:rPr lang="en-US" altLang="zh-CN" dirty="0"/>
              <a:t>Csernai, L.P. [NAPLIFE] </a:t>
            </a:r>
            <a:endParaRPr lang="zh-CN" altLang="zh-CN" dirty="0"/>
          </a:p>
        </p:txBody>
      </p:sp>
    </p:spTree>
    <p:extLst>
      <p:ext uri="{BB962C8B-B14F-4D97-AF65-F5344CB8AC3E}">
        <p14:creationId xmlns:p14="http://schemas.microsoft.com/office/powerpoint/2010/main" val="1906029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D725BA-69FE-410A-96DF-D2257EF0264F}" type="slidenum">
              <a:rPr lang="zh-CN" altLang="zh-CN" smtClean="0"/>
              <a:pPr>
                <a:defRPr/>
              </a:pPr>
              <a:t>14</a:t>
            </a:fld>
            <a:endParaRPr lang="zh-CN" altLang="zh-CN"/>
          </a:p>
        </p:txBody>
      </p:sp>
      <p:sp>
        <p:nvSpPr>
          <p:cNvPr id="3" name="Rectangle 2"/>
          <p:cNvSpPr/>
          <p:nvPr/>
        </p:nvSpPr>
        <p:spPr>
          <a:xfrm>
            <a:off x="2286000" y="2967335"/>
            <a:ext cx="4876800" cy="1569660"/>
          </a:xfrm>
          <a:prstGeom prst="rect">
            <a:avLst/>
          </a:prstGeom>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rPr>
              <a:t>How can we realize it</a:t>
            </a:r>
            <a:br>
              <a:rPr lang="en-US" sz="3200" b="1" dirty="0">
                <a:solidFill>
                  <a:srgbClr val="FF0000"/>
                </a:solidFill>
                <a:effectLst>
                  <a:outerShdw blurRad="38100" dist="38100" dir="2700000" algn="tl">
                    <a:srgbClr val="000000">
                      <a:alpha val="43137"/>
                    </a:srgbClr>
                  </a:outerShdw>
                </a:effectLst>
              </a:rPr>
            </a:br>
            <a:r>
              <a:rPr lang="en-US" sz="3200" b="1" dirty="0">
                <a:solidFill>
                  <a:srgbClr val="FF0000"/>
                </a:solidFill>
                <a:effectLst>
                  <a:outerShdw blurRad="38100" dist="38100" dir="2700000" algn="tl">
                    <a:srgbClr val="000000">
                      <a:alpha val="43137"/>
                    </a:srgbClr>
                  </a:outerShdw>
                </a:effectLst>
              </a:rPr>
              <a:t>simpler and with less expense</a:t>
            </a:r>
          </a:p>
        </p:txBody>
      </p:sp>
      <p:sp>
        <p:nvSpPr>
          <p:cNvPr id="4" name="Footer Placeholder 3"/>
          <p:cNvSpPr>
            <a:spLocks noGrp="1"/>
          </p:cNvSpPr>
          <p:nvPr>
            <p:ph type="ftr" sz="quarter" idx="11"/>
          </p:nvPr>
        </p:nvSpPr>
        <p:spPr/>
        <p:txBody>
          <a:bodyPr/>
          <a:lstStyle/>
          <a:p>
            <a:pPr>
              <a:defRPr/>
            </a:pPr>
            <a:r>
              <a:rPr lang="en-US" altLang="zh-CN"/>
              <a:t>Csernai, L.P. [NAPLIFE] </a:t>
            </a:r>
            <a:endParaRPr lang="zh-CN" altLang="zh-CN"/>
          </a:p>
        </p:txBody>
      </p:sp>
    </p:spTree>
    <p:extLst>
      <p:ext uri="{BB962C8B-B14F-4D97-AF65-F5344CB8AC3E}">
        <p14:creationId xmlns:p14="http://schemas.microsoft.com/office/powerpoint/2010/main" val="2063353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1235782"/>
            <a:ext cx="5844209" cy="5291052"/>
          </a:xfrm>
          <a:prstGeom prst="rect">
            <a:avLst/>
          </a:prstGeom>
        </p:spPr>
      </p:pic>
      <p:sp>
        <p:nvSpPr>
          <p:cNvPr id="2" name="Slide Number Placeholder 1"/>
          <p:cNvSpPr>
            <a:spLocks noGrp="1"/>
          </p:cNvSpPr>
          <p:nvPr>
            <p:ph type="sldNum" sz="quarter" idx="12"/>
          </p:nvPr>
        </p:nvSpPr>
        <p:spPr>
          <a:xfrm>
            <a:off x="6997148" y="6381750"/>
            <a:ext cx="2133600" cy="476250"/>
          </a:xfrm>
        </p:spPr>
        <p:txBody>
          <a:bodyPr/>
          <a:lstStyle/>
          <a:p>
            <a:pPr>
              <a:defRPr/>
            </a:pPr>
            <a:fld id="{26D725BA-69FE-410A-96DF-D2257EF0264F}" type="slidenum">
              <a:rPr lang="zh-CN" altLang="zh-CN" smtClean="0"/>
              <a:pPr>
                <a:defRPr/>
              </a:pPr>
              <a:t>15</a:t>
            </a:fld>
            <a:endParaRPr lang="zh-CN" altLang="zh-CN" dirty="0"/>
          </a:p>
        </p:txBody>
      </p:sp>
      <p:sp>
        <p:nvSpPr>
          <p:cNvPr id="4" name="TextBox 3"/>
          <p:cNvSpPr txBox="1"/>
          <p:nvPr/>
        </p:nvSpPr>
        <p:spPr>
          <a:xfrm>
            <a:off x="76200" y="401681"/>
            <a:ext cx="8839200" cy="584775"/>
          </a:xfrm>
          <a:prstGeom prst="rect">
            <a:avLst/>
          </a:prstGeom>
          <a:noFill/>
        </p:spPr>
        <p:txBody>
          <a:bodyPr wrap="square" rtlCol="0">
            <a:spAutoFit/>
          </a:bodyPr>
          <a:lstStyle/>
          <a:p>
            <a:pPr algn="ctr"/>
            <a:r>
              <a:rPr lang="en-US" sz="3200" b="1" dirty="0">
                <a:solidFill>
                  <a:srgbClr val="FF0000"/>
                </a:solidFill>
                <a:effectLst>
                  <a:outerShdw blurRad="38100" dist="38100" dir="2700000" algn="tl">
                    <a:srgbClr val="000000">
                      <a:alpha val="43137"/>
                    </a:srgbClr>
                  </a:outerShdw>
                </a:effectLst>
              </a:rPr>
              <a:t>Thick coin like flat target  &amp;  Two beams only </a:t>
            </a:r>
            <a:endParaRPr lang="en-US" sz="2800" b="1" dirty="0">
              <a:solidFill>
                <a:srgbClr val="FF0000"/>
              </a:solidFill>
              <a:effectLst>
                <a:outerShdw blurRad="38100" dist="38100" dir="2700000" algn="tl">
                  <a:srgbClr val="000000">
                    <a:alpha val="43137"/>
                  </a:srgbClr>
                </a:outerShdw>
              </a:effectLst>
            </a:endParaRPr>
          </a:p>
        </p:txBody>
      </p:sp>
      <p:sp>
        <p:nvSpPr>
          <p:cNvPr id="5" name="TextBox 4"/>
          <p:cNvSpPr txBox="1"/>
          <p:nvPr/>
        </p:nvSpPr>
        <p:spPr>
          <a:xfrm>
            <a:off x="8001000" y="1371600"/>
            <a:ext cx="564808" cy="584775"/>
          </a:xfrm>
          <a:prstGeom prst="rect">
            <a:avLst/>
          </a:prstGeom>
          <a:noFill/>
        </p:spPr>
        <p:txBody>
          <a:bodyPr wrap="square" rtlCol="0">
            <a:spAutoFit/>
          </a:bodyPr>
          <a:lstStyle/>
          <a:p>
            <a:r>
              <a:rPr lang="en-US" sz="3200" b="1" i="1" dirty="0">
                <a:solidFill>
                  <a:srgbClr val="0000FF"/>
                </a:solidFill>
                <a:latin typeface="Times New Roman" panose="02020603050405020304" pitchFamily="18" charset="0"/>
                <a:cs typeface="Times New Roman" panose="02020603050405020304" pitchFamily="18" charset="0"/>
              </a:rPr>
              <a:t>X</a:t>
            </a:r>
          </a:p>
        </p:txBody>
      </p:sp>
      <p:sp>
        <p:nvSpPr>
          <p:cNvPr id="6" name="TextBox 5"/>
          <p:cNvSpPr txBox="1"/>
          <p:nvPr/>
        </p:nvSpPr>
        <p:spPr>
          <a:xfrm>
            <a:off x="533400" y="1295400"/>
            <a:ext cx="2743200" cy="2754600"/>
          </a:xfrm>
          <a:prstGeom prst="rect">
            <a:avLst/>
          </a:prstGeom>
          <a:noFill/>
        </p:spPr>
        <p:txBody>
          <a:bodyPr wrap="square" rtlCol="0">
            <a:spAutoFit/>
          </a:bodyPr>
          <a:lstStyle/>
          <a:p>
            <a:r>
              <a:rPr lang="en-US" sz="2800" dirty="0"/>
              <a:t>Thickness of the target is: </a:t>
            </a:r>
            <a:r>
              <a:rPr lang="en-US" sz="3200" i="1" dirty="0">
                <a:solidFill>
                  <a:srgbClr val="0000FF"/>
                </a:solidFill>
                <a:latin typeface="Times New Roman" panose="02020603050405020304" pitchFamily="18" charset="0"/>
                <a:cs typeface="Times New Roman" panose="02020603050405020304" pitchFamily="18" charset="0"/>
              </a:rPr>
              <a:t>h </a:t>
            </a:r>
            <a:r>
              <a:rPr lang="en-US" sz="900" i="1" dirty="0">
                <a:solidFill>
                  <a:srgbClr val="0000FF"/>
                </a:solidFill>
                <a:latin typeface="Times New Roman" panose="02020603050405020304" pitchFamily="18" charset="0"/>
                <a:cs typeface="Times New Roman" panose="02020603050405020304" pitchFamily="18" charset="0"/>
              </a:rPr>
              <a:t>…</a:t>
            </a:r>
            <a:br>
              <a:rPr lang="en-US" sz="900" i="1" dirty="0">
                <a:solidFill>
                  <a:srgbClr val="0000FF"/>
                </a:solidFill>
                <a:latin typeface="Times New Roman" panose="02020603050405020304" pitchFamily="18" charset="0"/>
                <a:cs typeface="Times New Roman" panose="02020603050405020304" pitchFamily="18" charset="0"/>
              </a:rPr>
            </a:br>
            <a:r>
              <a:rPr lang="en-US" sz="900" i="1" dirty="0">
                <a:solidFill>
                  <a:srgbClr val="0000FF"/>
                </a:solidFill>
                <a:latin typeface="Times New Roman" panose="02020603050405020304" pitchFamily="18" charset="0"/>
                <a:cs typeface="Times New Roman" panose="02020603050405020304" pitchFamily="18" charset="0"/>
              </a:rPr>
              <a:t>.</a:t>
            </a:r>
          </a:p>
          <a:p>
            <a:r>
              <a:rPr lang="en-US" sz="3200" i="1" dirty="0">
                <a:solidFill>
                  <a:srgbClr val="0000FF"/>
                </a:solidFill>
                <a:latin typeface="Times New Roman" panose="02020603050405020304" pitchFamily="18" charset="0"/>
                <a:cs typeface="Times New Roman" panose="02020603050405020304" pitchFamily="18" charset="0"/>
              </a:rPr>
              <a:t>h </a:t>
            </a:r>
            <a:r>
              <a:rPr lang="en-US" sz="2400" dirty="0">
                <a:latin typeface="+mn-lt"/>
                <a:cs typeface="Times New Roman" panose="02020603050405020304" pitchFamily="18" charset="0"/>
              </a:rPr>
              <a:t>depends on pulse energy, ignition energy, target mass, …</a:t>
            </a:r>
          </a:p>
        </p:txBody>
      </p:sp>
      <p:sp>
        <p:nvSpPr>
          <p:cNvPr id="9" name="TextBox 8"/>
          <p:cNvSpPr txBox="1"/>
          <p:nvPr/>
        </p:nvSpPr>
        <p:spPr>
          <a:xfrm>
            <a:off x="152400" y="5090259"/>
            <a:ext cx="2895600" cy="1631216"/>
          </a:xfrm>
          <a:prstGeom prst="rect">
            <a:avLst/>
          </a:prstGeom>
          <a:noFill/>
        </p:spPr>
        <p:txBody>
          <a:bodyPr wrap="square" rtlCol="0">
            <a:spAutoFit/>
          </a:bodyPr>
          <a:lstStyle/>
          <a:p>
            <a:r>
              <a:rPr lang="en-US" sz="2000" dirty="0">
                <a:solidFill>
                  <a:srgbClr val="008000"/>
                </a:solidFill>
              </a:rPr>
              <a:t>[ </a:t>
            </a:r>
            <a:r>
              <a:rPr lang="en-US" sz="2000" dirty="0" err="1">
                <a:solidFill>
                  <a:srgbClr val="008000"/>
                </a:solidFill>
              </a:rPr>
              <a:t>Csernai</a:t>
            </a:r>
            <a:r>
              <a:rPr lang="en-US" sz="2000" dirty="0">
                <a:solidFill>
                  <a:srgbClr val="008000"/>
                </a:solidFill>
              </a:rPr>
              <a:t> et al., (</a:t>
            </a:r>
            <a:r>
              <a:rPr lang="en-US" sz="2000" b="1" dirty="0">
                <a:solidFill>
                  <a:srgbClr val="008000"/>
                </a:solidFill>
              </a:rPr>
              <a:t>NAPLIFE</a:t>
            </a:r>
            <a:br>
              <a:rPr lang="en-US" sz="2000" dirty="0">
                <a:solidFill>
                  <a:srgbClr val="008000"/>
                </a:solidFill>
              </a:rPr>
            </a:br>
            <a:r>
              <a:rPr lang="en-US" sz="2000" dirty="0">
                <a:solidFill>
                  <a:srgbClr val="008000"/>
                </a:solidFill>
              </a:rPr>
              <a:t>Collaboration) </a:t>
            </a:r>
            <a:r>
              <a:rPr lang="en-US" sz="2000" i="1" dirty="0">
                <a:solidFill>
                  <a:srgbClr val="008000"/>
                </a:solidFill>
              </a:rPr>
              <a:t>Phys. of Wave Phenomena, </a:t>
            </a:r>
            <a:r>
              <a:rPr lang="en-US" sz="2000" b="1" dirty="0">
                <a:solidFill>
                  <a:srgbClr val="008000"/>
                </a:solidFill>
              </a:rPr>
              <a:t>28</a:t>
            </a:r>
            <a:r>
              <a:rPr lang="en-US" sz="2000" dirty="0">
                <a:solidFill>
                  <a:srgbClr val="008000"/>
                </a:solidFill>
              </a:rPr>
              <a:t> (3), 187-199 </a:t>
            </a:r>
            <a:r>
              <a:rPr lang="en-US" sz="2000" b="1" dirty="0">
                <a:solidFill>
                  <a:srgbClr val="008000"/>
                </a:solidFill>
              </a:rPr>
              <a:t>(2020). </a:t>
            </a:r>
            <a:r>
              <a:rPr lang="en-US" sz="2000" dirty="0">
                <a:solidFill>
                  <a:srgbClr val="008000"/>
                </a:solidFill>
              </a:rPr>
              <a:t>]</a:t>
            </a:r>
            <a:endParaRPr lang="en-US" sz="2000" i="1" dirty="0">
              <a:solidFill>
                <a:srgbClr val="008000"/>
              </a:solidFill>
            </a:endParaRPr>
          </a:p>
        </p:txBody>
      </p:sp>
      <p:sp>
        <p:nvSpPr>
          <p:cNvPr id="3" name="Footer Placeholder 2"/>
          <p:cNvSpPr>
            <a:spLocks noGrp="1"/>
          </p:cNvSpPr>
          <p:nvPr>
            <p:ph type="ftr" sz="quarter" idx="11"/>
          </p:nvPr>
        </p:nvSpPr>
        <p:spPr>
          <a:xfrm>
            <a:off x="3048000" y="6483350"/>
            <a:ext cx="2895600" cy="476250"/>
          </a:xfrm>
        </p:spPr>
        <p:txBody>
          <a:bodyPr/>
          <a:lstStyle/>
          <a:p>
            <a:pPr>
              <a:defRPr/>
            </a:pPr>
            <a:r>
              <a:rPr lang="en-US" altLang="zh-CN"/>
              <a:t>Csernai, L.P. [NAPLIFE] </a:t>
            </a:r>
            <a:endParaRPr lang="zh-CN" altLang="zh-CN"/>
          </a:p>
        </p:txBody>
      </p:sp>
    </p:spTree>
    <p:extLst>
      <p:ext uri="{BB962C8B-B14F-4D97-AF65-F5344CB8AC3E}">
        <p14:creationId xmlns:p14="http://schemas.microsoft.com/office/powerpoint/2010/main" val="1453935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D725BA-69FE-410A-96DF-D2257EF0264F}" type="slidenum">
              <a:rPr lang="zh-CN" altLang="zh-CN" smtClean="0"/>
              <a:pPr>
                <a:defRPr/>
              </a:pPr>
              <a:t>16</a:t>
            </a:fld>
            <a:endParaRPr lang="zh-CN" altLang="zh-CN"/>
          </a:p>
        </p:txBody>
      </p:sp>
      <p:sp>
        <p:nvSpPr>
          <p:cNvPr id="3" name="Rectangle 2"/>
          <p:cNvSpPr/>
          <p:nvPr/>
        </p:nvSpPr>
        <p:spPr>
          <a:xfrm>
            <a:off x="914400" y="2286000"/>
            <a:ext cx="7162800" cy="2062103"/>
          </a:xfrm>
          <a:prstGeom prst="rect">
            <a:avLst/>
          </a:prstGeom>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rPr>
              <a:t>However,</a:t>
            </a:r>
            <a:br>
              <a:rPr lang="en-US" sz="3200" b="1" dirty="0">
                <a:solidFill>
                  <a:srgbClr val="FF0000"/>
                </a:solidFill>
                <a:effectLst>
                  <a:outerShdw blurRad="38100" dist="38100" dir="2700000" algn="tl">
                    <a:srgbClr val="000000">
                      <a:alpha val="43137"/>
                    </a:srgbClr>
                  </a:outerShdw>
                </a:effectLst>
              </a:rPr>
            </a:br>
            <a:r>
              <a:rPr lang="en-US" sz="3200" b="1" dirty="0">
                <a:solidFill>
                  <a:srgbClr val="FF0000"/>
                </a:solidFill>
                <a:effectLst>
                  <a:outerShdw blurRad="38100" dist="38100" dir="2700000" algn="tl">
                    <a:srgbClr val="000000">
                      <a:alpha val="43137"/>
                    </a:srgbClr>
                  </a:outerShdw>
                </a:effectLst>
              </a:rPr>
              <a:t>- no simultaneous ignition, and</a:t>
            </a:r>
            <a:br>
              <a:rPr lang="en-US" sz="3200" b="1" dirty="0">
                <a:solidFill>
                  <a:srgbClr val="FF0000"/>
                </a:solidFill>
                <a:effectLst>
                  <a:outerShdw blurRad="38100" dist="38100" dir="2700000" algn="tl">
                    <a:srgbClr val="000000">
                      <a:alpha val="43137"/>
                    </a:srgbClr>
                  </a:outerShdw>
                </a:effectLst>
              </a:rPr>
            </a:br>
            <a:r>
              <a:rPr lang="en-US" sz="3200" b="1" dirty="0">
                <a:solidFill>
                  <a:srgbClr val="FF0000"/>
                </a:solidFill>
                <a:effectLst>
                  <a:outerShdw blurRad="38100" dist="38100" dir="2700000" algn="tl">
                    <a:srgbClr val="000000">
                      <a:alpha val="43137"/>
                    </a:srgbClr>
                  </a:outerShdw>
                </a:effectLst>
              </a:rPr>
              <a:t>- no </a:t>
            </a:r>
            <a:r>
              <a:rPr lang="en-US" sz="3200" b="1" dirty="0" err="1">
                <a:solidFill>
                  <a:srgbClr val="FF0000"/>
                </a:solidFill>
                <a:effectLst>
                  <a:outerShdw blurRad="38100" dist="38100" dir="2700000" algn="tl">
                    <a:srgbClr val="000000">
                      <a:alpha val="43137"/>
                    </a:srgbClr>
                  </a:outerShdw>
                </a:effectLst>
              </a:rPr>
              <a:t>nano</a:t>
            </a:r>
            <a:r>
              <a:rPr lang="en-US" sz="3200" b="1" dirty="0">
                <a:solidFill>
                  <a:srgbClr val="FF0000"/>
                </a:solidFill>
                <a:effectLst>
                  <a:outerShdw blurRad="38100" dist="38100" dir="2700000" algn="tl">
                    <a:srgbClr val="000000">
                      <a:alpha val="43137"/>
                    </a:srgbClr>
                  </a:outerShdw>
                </a:effectLst>
              </a:rPr>
              <a:t>-antennas up to now !</a:t>
            </a:r>
          </a:p>
          <a:p>
            <a:pPr algn="ctr"/>
            <a:r>
              <a:rPr lang="en-US" sz="3200" b="1" dirty="0">
                <a:solidFill>
                  <a:srgbClr val="FF0000"/>
                </a:solidFill>
                <a:effectLst>
                  <a:outerShdw blurRad="38100" dist="38100" dir="2700000" algn="tl">
                    <a:srgbClr val="000000">
                      <a:alpha val="43137"/>
                    </a:srgbClr>
                  </a:outerShdw>
                </a:effectLst>
              </a:rPr>
              <a:t> </a:t>
            </a:r>
          </a:p>
        </p:txBody>
      </p:sp>
      <p:sp>
        <p:nvSpPr>
          <p:cNvPr id="4" name="Footer Placeholder 3"/>
          <p:cNvSpPr>
            <a:spLocks noGrp="1"/>
          </p:cNvSpPr>
          <p:nvPr>
            <p:ph type="ftr" sz="quarter" idx="11"/>
          </p:nvPr>
        </p:nvSpPr>
        <p:spPr/>
        <p:txBody>
          <a:bodyPr/>
          <a:lstStyle/>
          <a:p>
            <a:pPr>
              <a:defRPr/>
            </a:pPr>
            <a:r>
              <a:rPr lang="en-US" altLang="zh-CN"/>
              <a:t>Csernai, L.P. [NAPLIFE] </a:t>
            </a:r>
            <a:endParaRPr lang="zh-CN" altLang="zh-CN"/>
          </a:p>
        </p:txBody>
      </p:sp>
    </p:spTree>
    <p:extLst>
      <p:ext uri="{BB962C8B-B14F-4D97-AF65-F5344CB8AC3E}">
        <p14:creationId xmlns:p14="http://schemas.microsoft.com/office/powerpoint/2010/main" val="2776503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D725BA-69FE-410A-96DF-D2257EF0264F}" type="slidenum">
              <a:rPr lang="zh-CN" altLang="zh-CN" smtClean="0"/>
              <a:pPr>
                <a:defRPr/>
              </a:pPr>
              <a:t>17</a:t>
            </a:fld>
            <a:endParaRPr lang="zh-CN" altLang="zh-CN"/>
          </a:p>
        </p:txBody>
      </p:sp>
      <p:sp>
        <p:nvSpPr>
          <p:cNvPr id="3" name="TextBox 2"/>
          <p:cNvSpPr txBox="1"/>
          <p:nvPr/>
        </p:nvSpPr>
        <p:spPr>
          <a:xfrm>
            <a:off x="5867400" y="381000"/>
            <a:ext cx="2576410" cy="954107"/>
          </a:xfrm>
          <a:prstGeom prst="rect">
            <a:avLst/>
          </a:prstGeom>
          <a:noFill/>
        </p:spPr>
        <p:txBody>
          <a:bodyPr wrap="none" rtlCol="0">
            <a:spAutoFit/>
          </a:bodyPr>
          <a:lstStyle/>
          <a:p>
            <a:pPr algn="ctr"/>
            <a:r>
              <a:rPr lang="en-US" sz="2800" b="1" dirty="0">
                <a:solidFill>
                  <a:srgbClr val="FF0000"/>
                </a:solidFill>
                <a:effectLst>
                  <a:outerShdw blurRad="38100" dist="38100" dir="2700000" algn="tl">
                    <a:srgbClr val="000000">
                      <a:alpha val="43137"/>
                    </a:srgbClr>
                  </a:outerShdw>
                </a:effectLst>
              </a:rPr>
              <a:t>Without nano </a:t>
            </a:r>
            <a:br>
              <a:rPr lang="en-US" sz="2800" b="1" dirty="0">
                <a:solidFill>
                  <a:srgbClr val="FF0000"/>
                </a:solidFill>
                <a:effectLst>
                  <a:outerShdw blurRad="38100" dist="38100" dir="2700000" algn="tl">
                    <a:srgbClr val="000000">
                      <a:alpha val="43137"/>
                    </a:srgbClr>
                  </a:outerShdw>
                </a:effectLst>
              </a:rPr>
            </a:br>
            <a:r>
              <a:rPr lang="en-US" sz="2800" b="1" dirty="0">
                <a:solidFill>
                  <a:srgbClr val="FF0000"/>
                </a:solidFill>
                <a:effectLst>
                  <a:outerShdw blurRad="38100" dist="38100" dir="2700000" algn="tl">
                    <a:srgbClr val="000000">
                      <a:alpha val="43137"/>
                    </a:srgbClr>
                  </a:outerShdw>
                </a:effectLst>
              </a:rPr>
              <a:t>antennas</a:t>
            </a:r>
          </a:p>
        </p:txBody>
      </p:sp>
      <p:pic>
        <p:nvPicPr>
          <p:cNvPr id="4" name="Picture 3"/>
          <p:cNvPicPr>
            <a:picLocks noChangeAspect="1"/>
          </p:cNvPicPr>
          <p:nvPr/>
        </p:nvPicPr>
        <p:blipFill>
          <a:blip r:embed="rId2"/>
          <a:stretch>
            <a:fillRect/>
          </a:stretch>
        </p:blipFill>
        <p:spPr>
          <a:xfrm>
            <a:off x="152400" y="228600"/>
            <a:ext cx="5791200" cy="3928114"/>
          </a:xfrm>
          <a:prstGeom prst="rect">
            <a:avLst/>
          </a:prstGeom>
        </p:spPr>
      </p:pic>
      <p:sp>
        <p:nvSpPr>
          <p:cNvPr id="5" name="TextBox 4"/>
          <p:cNvSpPr txBox="1"/>
          <p:nvPr/>
        </p:nvSpPr>
        <p:spPr>
          <a:xfrm>
            <a:off x="609600" y="4495800"/>
            <a:ext cx="5181600" cy="1477328"/>
          </a:xfrm>
          <a:prstGeom prst="rect">
            <a:avLst/>
          </a:prstGeom>
          <a:noFill/>
        </p:spPr>
        <p:txBody>
          <a:bodyPr wrap="square" rtlCol="0">
            <a:spAutoFit/>
          </a:bodyPr>
          <a:lstStyle/>
          <a:p>
            <a:r>
              <a:rPr lang="en-US" dirty="0"/>
              <a:t>The deposited energy from laser irradiation from one side only. The absorption is constant, this leads to an exponentially decreasing energy deposition, and only a negligibly small energy reaches the opposite end of the target.</a:t>
            </a:r>
          </a:p>
        </p:txBody>
      </p:sp>
      <p:sp>
        <p:nvSpPr>
          <p:cNvPr id="6" name="Footer Placeholder 5"/>
          <p:cNvSpPr>
            <a:spLocks noGrp="1"/>
          </p:cNvSpPr>
          <p:nvPr>
            <p:ph type="ftr" sz="quarter" idx="11"/>
          </p:nvPr>
        </p:nvSpPr>
        <p:spPr/>
        <p:txBody>
          <a:bodyPr/>
          <a:lstStyle/>
          <a:p>
            <a:pPr>
              <a:defRPr/>
            </a:pPr>
            <a:r>
              <a:rPr lang="en-US" altLang="zh-CN"/>
              <a:t>Csernai, L.P. [NAPLIFE] </a:t>
            </a:r>
            <a:endParaRPr lang="zh-CN" altLang="zh-CN"/>
          </a:p>
        </p:txBody>
      </p:sp>
    </p:spTree>
    <p:extLst>
      <p:ext uri="{BB962C8B-B14F-4D97-AF65-F5344CB8AC3E}">
        <p14:creationId xmlns:p14="http://schemas.microsoft.com/office/powerpoint/2010/main" val="1004023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D725BA-69FE-410A-96DF-D2257EF0264F}" type="slidenum">
              <a:rPr lang="zh-CN" altLang="zh-CN" smtClean="0"/>
              <a:pPr>
                <a:defRPr/>
              </a:pPr>
              <a:t>18</a:t>
            </a:fld>
            <a:endParaRPr lang="zh-CN" altLang="zh-CN"/>
          </a:p>
        </p:txBody>
      </p:sp>
      <p:sp>
        <p:nvSpPr>
          <p:cNvPr id="3" name="TextBox 2"/>
          <p:cNvSpPr txBox="1"/>
          <p:nvPr/>
        </p:nvSpPr>
        <p:spPr>
          <a:xfrm>
            <a:off x="6147123" y="381000"/>
            <a:ext cx="2016962" cy="954107"/>
          </a:xfrm>
          <a:prstGeom prst="rect">
            <a:avLst/>
          </a:prstGeom>
          <a:noFill/>
        </p:spPr>
        <p:txBody>
          <a:bodyPr wrap="square" rtlCol="0">
            <a:spAutoFit/>
          </a:bodyPr>
          <a:lstStyle/>
          <a:p>
            <a:pPr algn="ctr"/>
            <a:r>
              <a:rPr lang="en-US" sz="2800" b="1" dirty="0">
                <a:solidFill>
                  <a:srgbClr val="FF0000"/>
                </a:solidFill>
                <a:effectLst>
                  <a:outerShdw blurRad="38100" dist="38100" dir="2700000" algn="tl">
                    <a:srgbClr val="000000">
                      <a:alpha val="43137"/>
                    </a:srgbClr>
                  </a:outerShdw>
                </a:effectLst>
              </a:rPr>
              <a:t>With nano </a:t>
            </a:r>
            <a:br>
              <a:rPr lang="en-US" sz="2800" b="1" dirty="0">
                <a:solidFill>
                  <a:srgbClr val="FF0000"/>
                </a:solidFill>
                <a:effectLst>
                  <a:outerShdw blurRad="38100" dist="38100" dir="2700000" algn="tl">
                    <a:srgbClr val="000000">
                      <a:alpha val="43137"/>
                    </a:srgbClr>
                  </a:outerShdw>
                </a:effectLst>
              </a:rPr>
            </a:br>
            <a:r>
              <a:rPr lang="en-US" sz="2800" b="1" dirty="0">
                <a:solidFill>
                  <a:srgbClr val="FF0000"/>
                </a:solidFill>
                <a:effectLst>
                  <a:outerShdw blurRad="38100" dist="38100" dir="2700000" algn="tl">
                    <a:srgbClr val="000000">
                      <a:alpha val="43137"/>
                    </a:srgbClr>
                  </a:outerShdw>
                </a:effectLst>
              </a:rPr>
              <a:t>antennas</a:t>
            </a:r>
          </a:p>
        </p:txBody>
      </p:sp>
      <p:pic>
        <p:nvPicPr>
          <p:cNvPr id="4" name="Picture 3"/>
          <p:cNvPicPr>
            <a:picLocks noChangeAspect="1"/>
          </p:cNvPicPr>
          <p:nvPr/>
        </p:nvPicPr>
        <p:blipFill>
          <a:blip r:embed="rId2"/>
          <a:stretch>
            <a:fillRect/>
          </a:stretch>
        </p:blipFill>
        <p:spPr>
          <a:xfrm>
            <a:off x="76200" y="152400"/>
            <a:ext cx="5791201" cy="3815604"/>
          </a:xfrm>
          <a:prstGeom prst="rect">
            <a:avLst/>
          </a:prstGeom>
        </p:spPr>
      </p:pic>
      <p:sp>
        <p:nvSpPr>
          <p:cNvPr id="5" name="TextBox 4"/>
          <p:cNvSpPr txBox="1"/>
          <p:nvPr/>
        </p:nvSpPr>
        <p:spPr>
          <a:xfrm>
            <a:off x="152400" y="4343400"/>
            <a:ext cx="6248400" cy="2308324"/>
          </a:xfrm>
          <a:prstGeom prst="rect">
            <a:avLst/>
          </a:prstGeom>
          <a:noFill/>
        </p:spPr>
        <p:txBody>
          <a:bodyPr wrap="square" rtlCol="0">
            <a:spAutoFit/>
          </a:bodyPr>
          <a:lstStyle/>
          <a:p>
            <a:r>
              <a:rPr lang="en-US" dirty="0"/>
              <a:t>The deposited energy from laser irradiation from one side only. The absorption is modified by nano antennas so that the absorptivity is increasing towards the middle, so that the deposited energy is constant up to the middle. Then the absorptivity is decreasing, but hardly any energy is left in the irradiation front. Thus again only a negligibly small energy reaches the opposite end of the target.</a:t>
            </a:r>
          </a:p>
          <a:p>
            <a:endParaRPr lang="en-US" dirty="0"/>
          </a:p>
        </p:txBody>
      </p:sp>
      <p:sp>
        <p:nvSpPr>
          <p:cNvPr id="6" name="TextBox 5"/>
          <p:cNvSpPr txBox="1"/>
          <p:nvPr/>
        </p:nvSpPr>
        <p:spPr>
          <a:xfrm>
            <a:off x="6400800" y="2057400"/>
            <a:ext cx="2590800" cy="1477328"/>
          </a:xfrm>
          <a:prstGeom prst="rect">
            <a:avLst/>
          </a:prstGeom>
          <a:noFill/>
        </p:spPr>
        <p:txBody>
          <a:bodyPr wrap="square" rtlCol="0">
            <a:spAutoFit/>
          </a:bodyPr>
          <a:lstStyle/>
          <a:p>
            <a:r>
              <a:rPr lang="en-US" b="1" dirty="0"/>
              <a:t>The absorptivity is increased towards the center, due to the implanted nano antennas.</a:t>
            </a:r>
          </a:p>
        </p:txBody>
      </p:sp>
      <p:sp>
        <p:nvSpPr>
          <p:cNvPr id="7" name="Footer Placeholder 6"/>
          <p:cNvSpPr>
            <a:spLocks noGrp="1"/>
          </p:cNvSpPr>
          <p:nvPr>
            <p:ph type="ftr" sz="quarter" idx="11"/>
          </p:nvPr>
        </p:nvSpPr>
        <p:spPr/>
        <p:txBody>
          <a:bodyPr/>
          <a:lstStyle/>
          <a:p>
            <a:pPr>
              <a:defRPr/>
            </a:pPr>
            <a:r>
              <a:rPr lang="en-US" altLang="zh-CN"/>
              <a:t>Csernai, L.P. [NAPLIFE] </a:t>
            </a:r>
            <a:endParaRPr lang="zh-CN" altLang="zh-CN"/>
          </a:p>
        </p:txBody>
      </p:sp>
    </p:spTree>
    <p:extLst>
      <p:ext uri="{BB962C8B-B14F-4D97-AF65-F5344CB8AC3E}">
        <p14:creationId xmlns:p14="http://schemas.microsoft.com/office/powerpoint/2010/main" val="2981629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D725BA-69FE-410A-96DF-D2257EF0264F}" type="slidenum">
              <a:rPr lang="zh-CN" altLang="zh-CN" smtClean="0"/>
              <a:pPr>
                <a:defRPr/>
              </a:pPr>
              <a:t>19</a:t>
            </a:fld>
            <a:endParaRPr lang="zh-CN" altLang="zh-CN"/>
          </a:p>
        </p:txBody>
      </p:sp>
      <p:pic>
        <p:nvPicPr>
          <p:cNvPr id="3" name="Picture 2"/>
          <p:cNvPicPr>
            <a:picLocks noChangeAspect="1"/>
          </p:cNvPicPr>
          <p:nvPr/>
        </p:nvPicPr>
        <p:blipFill>
          <a:blip r:embed="rId2"/>
          <a:stretch>
            <a:fillRect/>
          </a:stretch>
        </p:blipFill>
        <p:spPr>
          <a:xfrm>
            <a:off x="228599" y="228600"/>
            <a:ext cx="5064887" cy="6400800"/>
          </a:xfrm>
          <a:prstGeom prst="rect">
            <a:avLst/>
          </a:prstGeom>
        </p:spPr>
      </p:pic>
      <p:sp>
        <p:nvSpPr>
          <p:cNvPr id="4" name="TextBox 3"/>
          <p:cNvSpPr txBox="1"/>
          <p:nvPr/>
        </p:nvSpPr>
        <p:spPr>
          <a:xfrm>
            <a:off x="6147123" y="381000"/>
            <a:ext cx="2016962" cy="954107"/>
          </a:xfrm>
          <a:prstGeom prst="rect">
            <a:avLst/>
          </a:prstGeom>
          <a:noFill/>
        </p:spPr>
        <p:txBody>
          <a:bodyPr wrap="square" rtlCol="0">
            <a:spAutoFit/>
          </a:bodyPr>
          <a:lstStyle/>
          <a:p>
            <a:pPr algn="ctr"/>
            <a:r>
              <a:rPr lang="en-US" sz="2800" b="1" dirty="0">
                <a:solidFill>
                  <a:srgbClr val="FF0000"/>
                </a:solidFill>
                <a:effectLst>
                  <a:outerShdw blurRad="38100" dist="38100" dir="2700000" algn="tl">
                    <a:srgbClr val="000000">
                      <a:alpha val="43137"/>
                    </a:srgbClr>
                  </a:outerShdw>
                </a:effectLst>
              </a:rPr>
              <a:t>With nano </a:t>
            </a:r>
            <a:br>
              <a:rPr lang="en-US" sz="2800" b="1" dirty="0">
                <a:solidFill>
                  <a:srgbClr val="FF0000"/>
                </a:solidFill>
                <a:effectLst>
                  <a:outerShdw blurRad="38100" dist="38100" dir="2700000" algn="tl">
                    <a:srgbClr val="000000">
                      <a:alpha val="43137"/>
                    </a:srgbClr>
                  </a:outerShdw>
                </a:effectLst>
              </a:rPr>
            </a:br>
            <a:r>
              <a:rPr lang="en-US" sz="2800" b="1" dirty="0">
                <a:solidFill>
                  <a:srgbClr val="FF0000"/>
                </a:solidFill>
                <a:effectLst>
                  <a:outerShdw blurRad="38100" dist="38100" dir="2700000" algn="tl">
                    <a:srgbClr val="000000">
                      <a:alpha val="43137"/>
                    </a:srgbClr>
                  </a:outerShdw>
                </a:effectLst>
              </a:rPr>
              <a:t>antennas</a:t>
            </a:r>
          </a:p>
        </p:txBody>
      </p:sp>
      <p:sp>
        <p:nvSpPr>
          <p:cNvPr id="5" name="TextBox 4"/>
          <p:cNvSpPr txBox="1"/>
          <p:nvPr/>
        </p:nvSpPr>
        <p:spPr>
          <a:xfrm>
            <a:off x="5403004" y="2819400"/>
            <a:ext cx="3505200" cy="2646878"/>
          </a:xfrm>
          <a:prstGeom prst="rect">
            <a:avLst/>
          </a:prstGeom>
          <a:noFill/>
        </p:spPr>
        <p:txBody>
          <a:bodyPr wrap="square" rtlCol="0">
            <a:spAutoFit/>
          </a:bodyPr>
          <a:lstStyle/>
          <a:p>
            <a:r>
              <a:rPr lang="en-US" dirty="0"/>
              <a:t>Ignition energy is: </a:t>
            </a:r>
            <a:r>
              <a:rPr lang="en-US" i="1" dirty="0">
                <a:solidFill>
                  <a:srgbClr val="0000FF"/>
                </a:solidFill>
                <a:latin typeface="Times New Roman" panose="02020603050405020304" pitchFamily="18" charset="0"/>
                <a:cs typeface="Times New Roman" panose="02020603050405020304" pitchFamily="18" charset="0"/>
              </a:rPr>
              <a:t>Q</a:t>
            </a:r>
            <a:r>
              <a:rPr lang="en-US" i="1" baseline="-25000" dirty="0">
                <a:solidFill>
                  <a:srgbClr val="0000FF"/>
                </a:solidFill>
                <a:latin typeface="Times New Roman" panose="02020603050405020304" pitchFamily="18" charset="0"/>
                <a:cs typeface="Times New Roman" panose="02020603050405020304" pitchFamily="18" charset="0"/>
              </a:rPr>
              <a:t>i </a:t>
            </a:r>
            <a:r>
              <a:rPr lang="en-US" sz="2000" i="1" dirty="0">
                <a:solidFill>
                  <a:srgbClr val="0000FF"/>
                </a:solidFill>
                <a:latin typeface="Times New Roman" panose="02020603050405020304" pitchFamily="18" charset="0"/>
                <a:cs typeface="Times New Roman" panose="02020603050405020304" pitchFamily="18" charset="0"/>
              </a:rPr>
              <a:t>/m</a:t>
            </a:r>
            <a:br>
              <a:rPr lang="en-US" sz="2000" i="1" dirty="0">
                <a:solidFill>
                  <a:srgbClr val="0000FF"/>
                </a:solidFill>
                <a:latin typeface="Times New Roman" panose="02020603050405020304" pitchFamily="18" charset="0"/>
                <a:cs typeface="Times New Roman" panose="02020603050405020304" pitchFamily="18" charset="0"/>
              </a:rPr>
            </a:br>
            <a:r>
              <a:rPr lang="en-US" dirty="0">
                <a:latin typeface="+mn-lt"/>
                <a:cs typeface="Times New Roman" panose="02020603050405020304" pitchFamily="18" charset="0"/>
              </a:rPr>
              <a:t>e.g. for DT target: </a:t>
            </a:r>
            <a:r>
              <a:rPr lang="en-US" i="1" dirty="0">
                <a:solidFill>
                  <a:srgbClr val="0000FF"/>
                </a:solidFill>
                <a:latin typeface="Times New Roman" panose="02020603050405020304" pitchFamily="18" charset="0"/>
                <a:cs typeface="Times New Roman" panose="02020603050405020304" pitchFamily="18" charset="0"/>
              </a:rPr>
              <a:t>Q</a:t>
            </a:r>
            <a:r>
              <a:rPr lang="en-US" i="1" baseline="-25000" dirty="0">
                <a:solidFill>
                  <a:srgbClr val="0000FF"/>
                </a:solidFill>
                <a:latin typeface="Times New Roman" panose="02020603050405020304" pitchFamily="18" charset="0"/>
                <a:cs typeface="Times New Roman" panose="02020603050405020304" pitchFamily="18" charset="0"/>
              </a:rPr>
              <a:t>i </a:t>
            </a:r>
            <a:r>
              <a:rPr lang="en-US" i="1" dirty="0">
                <a:solidFill>
                  <a:srgbClr val="0000FF"/>
                </a:solidFill>
                <a:latin typeface="Times New Roman" panose="02020603050405020304" pitchFamily="18" charset="0"/>
                <a:cs typeface="Times New Roman" panose="02020603050405020304" pitchFamily="18" charset="0"/>
              </a:rPr>
              <a:t>/m = </a:t>
            </a:r>
            <a:r>
              <a:rPr lang="en-US" dirty="0">
                <a:solidFill>
                  <a:srgbClr val="0000FF"/>
                </a:solidFill>
                <a:latin typeface="Times New Roman" panose="02020603050405020304" pitchFamily="18" charset="0"/>
                <a:cs typeface="Times New Roman" panose="02020603050405020304" pitchFamily="18" charset="0"/>
              </a:rPr>
              <a:t>27 kJ/g</a:t>
            </a:r>
            <a:br>
              <a:rPr lang="en-US" dirty="0">
                <a:solidFill>
                  <a:srgbClr val="0000FF"/>
                </a:solidFill>
                <a:latin typeface="Times New Roman" panose="02020603050405020304" pitchFamily="18" charset="0"/>
                <a:cs typeface="Times New Roman" panose="02020603050405020304" pitchFamily="18" charset="0"/>
              </a:rPr>
            </a:br>
            <a:r>
              <a:rPr lang="en-US"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a:latin typeface="+mj-lt"/>
                <a:cs typeface="Times New Roman" panose="02020603050405020304" pitchFamily="18" charset="0"/>
                <a:sym typeface="Wingdings" panose="05000000000000000000" pitchFamily="2" charset="2"/>
              </a:rPr>
              <a:t>if we have  </a:t>
            </a:r>
            <a:r>
              <a:rPr lang="en-US" i="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Q =</a:t>
            </a:r>
            <a:r>
              <a:rPr lang="en-US"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100 J , </a:t>
            </a:r>
            <a:r>
              <a:rPr lang="en-US" dirty="0">
                <a:cs typeface="Times New Roman" panose="02020603050405020304" pitchFamily="18" charset="0"/>
                <a:sym typeface="Wingdings" panose="05000000000000000000" pitchFamily="2" charset="2"/>
              </a:rPr>
              <a:t>then </a:t>
            </a:r>
          </a:p>
          <a:p>
            <a:r>
              <a:rPr lang="en-US" dirty="0">
                <a:latin typeface="+mn-lt"/>
                <a:cs typeface="Times New Roman" panose="02020603050405020304" pitchFamily="18" charset="0"/>
                <a:sym typeface="Wingdings" panose="05000000000000000000" pitchFamily="2" charset="2"/>
              </a:rPr>
              <a:t>we can have a target mass:</a:t>
            </a:r>
          </a:p>
          <a:p>
            <a:r>
              <a:rPr lang="en-US" i="1" dirty="0" err="1">
                <a:solidFill>
                  <a:srgbClr val="0000FF"/>
                </a:solidFill>
                <a:latin typeface="Times New Roman" panose="02020603050405020304" pitchFamily="18" charset="0"/>
                <a:cs typeface="Times New Roman" panose="02020603050405020304" pitchFamily="18" charset="0"/>
              </a:rPr>
              <a:t>m</a:t>
            </a:r>
            <a:r>
              <a:rPr lang="en-US" i="1" baseline="-25000" dirty="0" err="1">
                <a:solidFill>
                  <a:srgbClr val="0000FF"/>
                </a:solidFill>
                <a:latin typeface="Times New Roman" panose="02020603050405020304" pitchFamily="18" charset="0"/>
                <a:cs typeface="Times New Roman" panose="02020603050405020304" pitchFamily="18" charset="0"/>
              </a:rPr>
              <a:t>DT</a:t>
            </a:r>
            <a:r>
              <a:rPr lang="en-US" i="1" dirty="0">
                <a:solidFill>
                  <a:srgbClr val="0000FF"/>
                </a:solidFill>
                <a:latin typeface="Times New Roman" panose="02020603050405020304" pitchFamily="18" charset="0"/>
                <a:cs typeface="Times New Roman" panose="02020603050405020304" pitchFamily="18" charset="0"/>
              </a:rPr>
              <a:t>  = </a:t>
            </a:r>
            <a:r>
              <a:rPr lang="en-US" i="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Q / </a:t>
            </a:r>
            <a:r>
              <a:rPr lang="en-US" i="1" dirty="0">
                <a:solidFill>
                  <a:srgbClr val="0000FF"/>
                </a:solidFill>
                <a:latin typeface="Times New Roman" panose="02020603050405020304" pitchFamily="18" charset="0"/>
                <a:cs typeface="Times New Roman" panose="02020603050405020304" pitchFamily="18" charset="0"/>
              </a:rPr>
              <a:t>Q</a:t>
            </a:r>
            <a:r>
              <a:rPr lang="en-US" i="1" baseline="-25000" dirty="0">
                <a:solidFill>
                  <a:srgbClr val="0000FF"/>
                </a:solidFill>
                <a:latin typeface="Times New Roman" panose="02020603050405020304" pitchFamily="18" charset="0"/>
                <a:cs typeface="Times New Roman" panose="02020603050405020304" pitchFamily="18" charset="0"/>
              </a:rPr>
              <a:t>i</a:t>
            </a:r>
            <a:r>
              <a:rPr lang="en-US" i="1" dirty="0">
                <a:solidFill>
                  <a:srgbClr val="0000FF"/>
                </a:solidFill>
                <a:latin typeface="Times New Roman" panose="02020603050405020304" pitchFamily="18" charset="0"/>
                <a:cs typeface="Times New Roman" panose="02020603050405020304" pitchFamily="18" charset="0"/>
              </a:rPr>
              <a:t>  </a:t>
            </a:r>
            <a:r>
              <a:rPr lang="en-US" dirty="0">
                <a:solidFill>
                  <a:srgbClr val="0000FF"/>
                </a:solidFill>
                <a:latin typeface="Times New Roman" panose="02020603050405020304" pitchFamily="18" charset="0"/>
                <a:cs typeface="Times New Roman" panose="02020603050405020304" pitchFamily="18" charset="0"/>
              </a:rPr>
              <a:t>g = 3.703 mg.</a:t>
            </a:r>
          </a:p>
          <a:p>
            <a:endParaRPr lang="en-US" dirty="0">
              <a:solidFill>
                <a:srgbClr val="0000FF"/>
              </a:solidFill>
              <a:latin typeface="Times New Roman" panose="02020603050405020304" pitchFamily="18" charset="0"/>
              <a:cs typeface="Times New Roman" panose="02020603050405020304" pitchFamily="18" charset="0"/>
            </a:endParaRPr>
          </a:p>
          <a:p>
            <a:r>
              <a:rPr lang="en-US" dirty="0">
                <a:latin typeface="+mj-lt"/>
                <a:cs typeface="Times New Roman" panose="02020603050405020304" pitchFamily="18" charset="0"/>
              </a:rPr>
              <a:t>Then with </a:t>
            </a:r>
            <a:r>
              <a:rPr lang="en-US" i="1" dirty="0" err="1">
                <a:solidFill>
                  <a:srgbClr val="0000FF"/>
                </a:solidFill>
                <a:latin typeface="Times New Roman" panose="02020603050405020304" pitchFamily="18" charset="0"/>
                <a:cs typeface="Times New Roman" panose="02020603050405020304" pitchFamily="18" charset="0"/>
              </a:rPr>
              <a:t>m</a:t>
            </a:r>
            <a:r>
              <a:rPr lang="en-US" i="1" baseline="-25000" dirty="0" err="1">
                <a:solidFill>
                  <a:srgbClr val="0000FF"/>
                </a:solidFill>
                <a:latin typeface="Times New Roman" panose="02020603050405020304" pitchFamily="18" charset="0"/>
                <a:cs typeface="Times New Roman" panose="02020603050405020304" pitchFamily="18" charset="0"/>
              </a:rPr>
              <a:t>DT</a:t>
            </a:r>
            <a:r>
              <a:rPr lang="en-US" i="1" baseline="-25000" dirty="0">
                <a:solidFill>
                  <a:srgbClr val="0000FF"/>
                </a:solidFill>
                <a:latin typeface="Times New Roman" panose="02020603050405020304" pitchFamily="18" charset="0"/>
                <a:cs typeface="Times New Roman" panose="02020603050405020304" pitchFamily="18" charset="0"/>
              </a:rPr>
              <a:t> </a:t>
            </a:r>
            <a:r>
              <a:rPr lang="en-US" dirty="0">
                <a:cs typeface="Times New Roman" panose="02020603050405020304" pitchFamily="18" charset="0"/>
                <a:sym typeface="Wingdings" panose="05000000000000000000" pitchFamily="2" charset="2"/>
              </a:rPr>
              <a:t> and  </a:t>
            </a:r>
            <a:r>
              <a:rPr lang="el-GR" sz="2000" i="1" dirty="0">
                <a:solidFill>
                  <a:srgbClr val="0000FF"/>
                </a:solidFill>
                <a:latin typeface="Times New Roman" panose="02020603050405020304" pitchFamily="18" charset="0"/>
                <a:cs typeface="Times New Roman" panose="02020603050405020304" pitchFamily="18" charset="0"/>
              </a:rPr>
              <a:t>ρ</a:t>
            </a:r>
            <a:r>
              <a:rPr lang="en-US" i="1" baseline="-25000" dirty="0">
                <a:solidFill>
                  <a:srgbClr val="0000FF"/>
                </a:solidFill>
                <a:latin typeface="Times New Roman" panose="02020603050405020304" pitchFamily="18" charset="0"/>
                <a:cs typeface="Times New Roman" panose="02020603050405020304" pitchFamily="18" charset="0"/>
              </a:rPr>
              <a:t>DT </a:t>
            </a:r>
            <a:r>
              <a:rPr lang="en-US" dirty="0">
                <a:cs typeface="Times New Roman" panose="02020603050405020304" pitchFamily="18" charset="0"/>
                <a:sym typeface="Wingdings" panose="05000000000000000000" pitchFamily="2" charset="2"/>
              </a:rPr>
              <a:t> given </a:t>
            </a:r>
            <a:br>
              <a:rPr lang="en-US" dirty="0">
                <a:cs typeface="Times New Roman" panose="02020603050405020304" pitchFamily="18" charset="0"/>
                <a:sym typeface="Wingdings" panose="05000000000000000000" pitchFamily="2" charset="2"/>
              </a:rPr>
            </a:br>
            <a:r>
              <a:rPr lang="en-US" dirty="0">
                <a:cs typeface="Times New Roman" panose="02020603050405020304" pitchFamily="18" charset="0"/>
                <a:sym typeface="Wingdings" panose="05000000000000000000" pitchFamily="2" charset="2"/>
              </a:rPr>
              <a:t>we get the DT-target’s volume, </a:t>
            </a:r>
            <a:r>
              <a:rPr lang="en-US" i="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a:t>
            </a:r>
            <a:r>
              <a:rPr lang="en-US" i="1" baseline="-25000" dirty="0">
                <a:solidFill>
                  <a:srgbClr val="0000FF"/>
                </a:solidFill>
                <a:latin typeface="Times New Roman" panose="02020603050405020304" pitchFamily="18" charset="0"/>
                <a:cs typeface="Times New Roman" panose="02020603050405020304" pitchFamily="18" charset="0"/>
              </a:rPr>
              <a:t>DT   </a:t>
            </a:r>
            <a:r>
              <a:rPr lang="en-US" dirty="0">
                <a:cs typeface="Times New Roman" panose="02020603050405020304" pitchFamily="18" charset="0"/>
                <a:sym typeface="Wingdings" panose="05000000000000000000" pitchFamily="2" charset="2"/>
              </a:rPr>
              <a:t>and   </a:t>
            </a:r>
            <a:r>
              <a:rPr lang="en-US" i="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h</a:t>
            </a:r>
            <a:r>
              <a:rPr lang="en-US" i="1" baseline="-25000" dirty="0" err="1">
                <a:solidFill>
                  <a:srgbClr val="0000FF"/>
                </a:solidFill>
                <a:latin typeface="Times New Roman" panose="02020603050405020304" pitchFamily="18" charset="0"/>
                <a:cs typeface="Times New Roman" panose="02020603050405020304" pitchFamily="18" charset="0"/>
              </a:rPr>
              <a:t>DT</a:t>
            </a:r>
            <a:r>
              <a:rPr lang="en-US" i="1" baseline="-25000" dirty="0">
                <a:solidFill>
                  <a:srgbClr val="0000FF"/>
                </a:solidFill>
                <a:latin typeface="Times New Roman" panose="02020603050405020304" pitchFamily="18" charset="0"/>
                <a:cs typeface="Times New Roman" panose="02020603050405020304" pitchFamily="18" charset="0"/>
              </a:rPr>
              <a:t> </a:t>
            </a:r>
            <a:r>
              <a:rPr lang="en-US" dirty="0">
                <a:cs typeface="Times New Roman" panose="02020603050405020304" pitchFamily="18" charset="0"/>
                <a:sym typeface="Wingdings" panose="05000000000000000000" pitchFamily="2" charset="2"/>
              </a:rPr>
              <a:t> </a:t>
            </a:r>
            <a:r>
              <a:rPr lang="en-US" i="1" dirty="0">
                <a:solidFill>
                  <a:srgbClr val="0000FF"/>
                </a:solidFill>
                <a:cs typeface="Times New Roman" panose="02020603050405020304" pitchFamily="18" charset="0"/>
                <a:sym typeface="Wingdings" panose="05000000000000000000" pitchFamily="2" charset="2"/>
              </a:rPr>
              <a:t>=  </a:t>
            </a:r>
            <a:r>
              <a:rPr lang="en-US"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2.67 mm</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a:cs typeface="Times New Roman" panose="02020603050405020304" pitchFamily="18" charset="0"/>
                <a:sym typeface="Wingdings" panose="05000000000000000000" pitchFamily="2" charset="2"/>
              </a:rPr>
              <a:t>.</a:t>
            </a:r>
            <a:endParaRPr lang="en-US" dirty="0">
              <a:latin typeface="+mj-lt"/>
              <a:cs typeface="Times New Roman" panose="02020603050405020304" pitchFamily="18" charset="0"/>
            </a:endParaRPr>
          </a:p>
        </p:txBody>
      </p:sp>
      <p:sp>
        <p:nvSpPr>
          <p:cNvPr id="6" name="TextBox 5"/>
          <p:cNvSpPr txBox="1"/>
          <p:nvPr/>
        </p:nvSpPr>
        <p:spPr>
          <a:xfrm>
            <a:off x="5555404" y="1640343"/>
            <a:ext cx="3200400" cy="400110"/>
          </a:xfrm>
          <a:prstGeom prst="rect">
            <a:avLst/>
          </a:prstGeom>
          <a:noFill/>
        </p:spPr>
        <p:txBody>
          <a:bodyPr wrap="square" rtlCol="0">
            <a:spAutoFit/>
          </a:bodyPr>
          <a:lstStyle/>
          <a:p>
            <a:r>
              <a:rPr lang="en-US" sz="2000" dirty="0"/>
              <a:t>Irradiation from both sides.</a:t>
            </a:r>
          </a:p>
        </p:txBody>
      </p:sp>
      <p:sp>
        <p:nvSpPr>
          <p:cNvPr id="7" name="Footer Placeholder 6"/>
          <p:cNvSpPr>
            <a:spLocks noGrp="1"/>
          </p:cNvSpPr>
          <p:nvPr>
            <p:ph type="ftr" sz="quarter" idx="11"/>
          </p:nvPr>
        </p:nvSpPr>
        <p:spPr/>
        <p:txBody>
          <a:bodyPr/>
          <a:lstStyle/>
          <a:p>
            <a:pPr>
              <a:defRPr/>
            </a:pPr>
            <a:r>
              <a:rPr lang="en-US" altLang="zh-CN"/>
              <a:t>Csernai, L.P. [NAPLIFE] </a:t>
            </a:r>
            <a:endParaRPr lang="zh-CN" altLang="zh-CN"/>
          </a:p>
        </p:txBody>
      </p:sp>
    </p:spTree>
    <p:extLst>
      <p:ext uri="{BB962C8B-B14F-4D97-AF65-F5344CB8AC3E}">
        <p14:creationId xmlns:p14="http://schemas.microsoft.com/office/powerpoint/2010/main" val="1099167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58000" y="6381750"/>
            <a:ext cx="2133600" cy="476250"/>
          </a:xfrm>
        </p:spPr>
        <p:txBody>
          <a:bodyPr/>
          <a:lstStyle/>
          <a:p>
            <a:pPr>
              <a:defRPr/>
            </a:pPr>
            <a:fld id="{26D725BA-69FE-410A-96DF-D2257EF0264F}" type="slidenum">
              <a:rPr lang="zh-CN" altLang="zh-CN" smtClean="0"/>
              <a:pPr>
                <a:defRPr/>
              </a:pPr>
              <a:t>2</a:t>
            </a:fld>
            <a:endParaRPr lang="zh-CN" altLang="zh-CN" dirty="0"/>
          </a:p>
        </p:txBody>
      </p:sp>
      <p:sp>
        <p:nvSpPr>
          <p:cNvPr id="4" name="TextBox 3"/>
          <p:cNvSpPr txBox="1"/>
          <p:nvPr/>
        </p:nvSpPr>
        <p:spPr>
          <a:xfrm>
            <a:off x="457200" y="762000"/>
            <a:ext cx="8001000" cy="3693319"/>
          </a:xfrm>
          <a:prstGeom prst="rect">
            <a:avLst/>
          </a:prstGeom>
          <a:noFill/>
        </p:spPr>
        <p:txBody>
          <a:bodyPr wrap="square" rtlCol="0">
            <a:spAutoFit/>
          </a:bodyPr>
          <a:lstStyle/>
          <a:p>
            <a:r>
              <a:rPr lang="en-US" b="1" dirty="0">
                <a:solidFill>
                  <a:srgbClr val="0000FF"/>
                </a:solidFill>
              </a:rPr>
              <a:t>NAPLIFE Collaboration – Participants -  ELKH, National Res. Lab.</a:t>
            </a:r>
          </a:p>
          <a:p>
            <a:endParaRPr lang="en-US" dirty="0"/>
          </a:p>
          <a:p>
            <a:r>
              <a:rPr lang="en-US" dirty="0"/>
              <a:t>Laszlo P. Csernai, </a:t>
            </a:r>
            <a:r>
              <a:rPr lang="en-US" dirty="0" err="1"/>
              <a:t>Tamás</a:t>
            </a:r>
            <a:r>
              <a:rPr lang="en-US" dirty="0"/>
              <a:t> S. </a:t>
            </a:r>
            <a:r>
              <a:rPr lang="en-US" dirty="0" err="1"/>
              <a:t>Biró</a:t>
            </a:r>
            <a:r>
              <a:rPr lang="en-US" dirty="0"/>
              <a:t>, Norbert Kroó, Peter J. </a:t>
            </a:r>
            <a:r>
              <a:rPr lang="en-US" dirty="0" err="1"/>
              <a:t>Lévai</a:t>
            </a:r>
            <a:r>
              <a:rPr lang="en-US" dirty="0"/>
              <a:t>, </a:t>
            </a:r>
            <a:r>
              <a:rPr lang="en-US" dirty="0" err="1"/>
              <a:t>Márk</a:t>
            </a:r>
            <a:r>
              <a:rPr lang="en-US" dirty="0"/>
              <a:t> </a:t>
            </a:r>
            <a:r>
              <a:rPr lang="en-US" dirty="0" err="1"/>
              <a:t>Aladi</a:t>
            </a:r>
            <a:r>
              <a:rPr lang="en-US" dirty="0"/>
              <a:t>,  Roman </a:t>
            </a:r>
            <a:r>
              <a:rPr lang="en-US" dirty="0" err="1"/>
              <a:t>Holomb</a:t>
            </a:r>
            <a:r>
              <a:rPr lang="en-US" dirty="0"/>
              <a:t>,  </a:t>
            </a:r>
            <a:r>
              <a:rPr lang="en-US" dirty="0" err="1"/>
              <a:t>Miklós</a:t>
            </a:r>
            <a:r>
              <a:rPr lang="en-US" dirty="0"/>
              <a:t> </a:t>
            </a:r>
            <a:r>
              <a:rPr lang="en-US" dirty="0" err="1"/>
              <a:t>Kedves</a:t>
            </a:r>
            <a:r>
              <a:rPr lang="en-US" dirty="0"/>
              <a:t>,  Archana Kumari,  </a:t>
            </a:r>
            <a:r>
              <a:rPr lang="en-US" dirty="0" err="1"/>
              <a:t>István</a:t>
            </a:r>
            <a:r>
              <a:rPr lang="en-US" dirty="0"/>
              <a:t> Papp,  </a:t>
            </a:r>
            <a:r>
              <a:rPr lang="en-US" dirty="0" err="1"/>
              <a:t>Péter</a:t>
            </a:r>
            <a:r>
              <a:rPr lang="en-US" dirty="0"/>
              <a:t> Petrik,  Béla </a:t>
            </a:r>
            <a:r>
              <a:rPr lang="en-US" dirty="0" err="1"/>
              <a:t>Ráczkevi</a:t>
            </a:r>
            <a:r>
              <a:rPr lang="en-US" dirty="0"/>
              <a:t>,  </a:t>
            </a:r>
            <a:r>
              <a:rPr lang="en-US" dirty="0" err="1"/>
              <a:t>István</a:t>
            </a:r>
            <a:r>
              <a:rPr lang="en-US" dirty="0"/>
              <a:t> </a:t>
            </a:r>
            <a:r>
              <a:rPr lang="en-US" dirty="0" err="1"/>
              <a:t>Rigó</a:t>
            </a:r>
            <a:r>
              <a:rPr lang="en-US" dirty="0"/>
              <a:t>,  </a:t>
            </a:r>
            <a:r>
              <a:rPr lang="en-US" dirty="0" err="1"/>
              <a:t>Miklós</a:t>
            </a:r>
            <a:r>
              <a:rPr lang="en-US" dirty="0"/>
              <a:t> </a:t>
            </a:r>
            <a:r>
              <a:rPr lang="en-US" dirty="0" err="1"/>
              <a:t>Veres</a:t>
            </a:r>
            <a:r>
              <a:rPr lang="en-US" dirty="0"/>
              <a:t>, </a:t>
            </a:r>
            <a:r>
              <a:rPr lang="en-US" dirty="0" err="1"/>
              <a:t>Anett</a:t>
            </a:r>
            <a:r>
              <a:rPr lang="en-US" dirty="0"/>
              <a:t> </a:t>
            </a:r>
            <a:r>
              <a:rPr lang="en-US" dirty="0" err="1"/>
              <a:t>Szeledi</a:t>
            </a:r>
            <a:r>
              <a:rPr lang="en-US" dirty="0"/>
              <a:t>, </a:t>
            </a:r>
            <a:r>
              <a:rPr lang="en-US" dirty="0" err="1"/>
              <a:t>Ágnes</a:t>
            </a:r>
            <a:r>
              <a:rPr lang="en-US" dirty="0"/>
              <a:t> </a:t>
            </a:r>
            <a:r>
              <a:rPr lang="en-US" dirty="0" err="1"/>
              <a:t>Nagyné</a:t>
            </a:r>
            <a:r>
              <a:rPr lang="en-US" dirty="0"/>
              <a:t> </a:t>
            </a:r>
            <a:r>
              <a:rPr lang="en-US" dirty="0" err="1"/>
              <a:t>Szokol</a:t>
            </a:r>
            <a:r>
              <a:rPr lang="en-US" dirty="0"/>
              <a:t>;  </a:t>
            </a:r>
            <a:r>
              <a:rPr lang="en-US" dirty="0" err="1"/>
              <a:t>Gábor</a:t>
            </a:r>
            <a:r>
              <a:rPr lang="en-US" dirty="0"/>
              <a:t> </a:t>
            </a:r>
            <a:r>
              <a:rPr lang="en-US" dirty="0" err="1"/>
              <a:t>Galbács</a:t>
            </a:r>
            <a:r>
              <a:rPr lang="en-US" dirty="0"/>
              <a:t>,  </a:t>
            </a:r>
            <a:r>
              <a:rPr lang="en-US" dirty="0" err="1"/>
              <a:t>Balázs</a:t>
            </a:r>
            <a:r>
              <a:rPr lang="en-US" dirty="0"/>
              <a:t> </a:t>
            </a:r>
            <a:r>
              <a:rPr lang="en-US" dirty="0" err="1"/>
              <a:t>Bánhelyi</a:t>
            </a:r>
            <a:r>
              <a:rPr lang="en-US" dirty="0"/>
              <a:t>,  </a:t>
            </a:r>
            <a:r>
              <a:rPr lang="en-US" dirty="0" err="1"/>
              <a:t>Mária</a:t>
            </a:r>
            <a:r>
              <a:rPr lang="en-US" dirty="0"/>
              <a:t> </a:t>
            </a:r>
            <a:r>
              <a:rPr lang="en-US" dirty="0" err="1"/>
              <a:t>Csete</a:t>
            </a:r>
            <a:r>
              <a:rPr lang="en-US" dirty="0"/>
              <a:t>,  Attila </a:t>
            </a:r>
            <a:r>
              <a:rPr lang="en-US" dirty="0" err="1"/>
              <a:t>Czirják</a:t>
            </a:r>
            <a:r>
              <a:rPr lang="en-US" dirty="0"/>
              <a:t>, </a:t>
            </a:r>
            <a:r>
              <a:rPr lang="en-US" dirty="0" err="1"/>
              <a:t>Olivér</a:t>
            </a:r>
            <a:r>
              <a:rPr lang="en-US" dirty="0"/>
              <a:t> </a:t>
            </a:r>
            <a:r>
              <a:rPr lang="en-US" dirty="0" err="1"/>
              <a:t>Antal</a:t>
            </a:r>
            <a:r>
              <a:rPr lang="en-US" dirty="0"/>
              <a:t> Fekete, </a:t>
            </a:r>
            <a:r>
              <a:rPr lang="en-US" dirty="0" err="1"/>
              <a:t>Péter</a:t>
            </a:r>
            <a:r>
              <a:rPr lang="en-US" dirty="0"/>
              <a:t> </a:t>
            </a:r>
            <a:r>
              <a:rPr lang="en-US" dirty="0" err="1"/>
              <a:t>Földi</a:t>
            </a:r>
            <a:r>
              <a:rPr lang="en-US" dirty="0"/>
              <a:t>, </a:t>
            </a:r>
            <a:r>
              <a:rPr lang="en-US" dirty="0" err="1"/>
              <a:t>Emese</a:t>
            </a:r>
            <a:r>
              <a:rPr lang="en-US" dirty="0"/>
              <a:t> </a:t>
            </a:r>
            <a:r>
              <a:rPr lang="en-US" dirty="0" err="1"/>
              <a:t>Tóth</a:t>
            </a:r>
            <a:r>
              <a:rPr lang="en-US" dirty="0"/>
              <a:t>, </a:t>
            </a:r>
            <a:r>
              <a:rPr lang="en-US" dirty="0" err="1"/>
              <a:t>András</a:t>
            </a:r>
            <a:r>
              <a:rPr lang="en-US" dirty="0"/>
              <a:t> </a:t>
            </a:r>
            <a:r>
              <a:rPr lang="en-US" dirty="0" err="1"/>
              <a:t>Szenes</a:t>
            </a:r>
            <a:r>
              <a:rPr lang="en-US" dirty="0"/>
              <a:t>,  </a:t>
            </a:r>
            <a:r>
              <a:rPr lang="en-US" dirty="0" err="1"/>
              <a:t>Dávid</a:t>
            </a:r>
            <a:r>
              <a:rPr lang="en-US" dirty="0"/>
              <a:t> Vass;   Attila Bonyár, Nour Jalal </a:t>
            </a:r>
            <a:r>
              <a:rPr lang="en-US" dirty="0" err="1"/>
              <a:t>Abdulameer</a:t>
            </a:r>
            <a:r>
              <a:rPr lang="en-US" dirty="0"/>
              <a:t>, </a:t>
            </a:r>
            <a:r>
              <a:rPr lang="en-US" dirty="0" err="1"/>
              <a:t>Judit</a:t>
            </a:r>
            <a:r>
              <a:rPr lang="en-US" dirty="0"/>
              <a:t> </a:t>
            </a:r>
            <a:r>
              <a:rPr lang="en-US" dirty="0" err="1"/>
              <a:t>Kámán</a:t>
            </a:r>
            <a:r>
              <a:rPr lang="en-US" dirty="0"/>
              <a:t>, Alexandra </a:t>
            </a:r>
            <a:r>
              <a:rPr lang="en-US" dirty="0" err="1"/>
              <a:t>Borók</a:t>
            </a:r>
            <a:r>
              <a:rPr lang="en-US" dirty="0"/>
              <a:t>; </a:t>
            </a:r>
            <a:r>
              <a:rPr lang="en-US" dirty="0" err="1"/>
              <a:t>Zsolt</a:t>
            </a:r>
            <a:r>
              <a:rPr lang="en-US" dirty="0"/>
              <a:t> </a:t>
            </a:r>
            <a:r>
              <a:rPr lang="en-US" dirty="0" err="1"/>
              <a:t>Fogarassy</a:t>
            </a:r>
            <a:r>
              <a:rPr lang="en-US" dirty="0"/>
              <a:t>, </a:t>
            </a:r>
            <a:r>
              <a:rPr lang="en-US" dirty="0" err="1"/>
              <a:t>Kolos</a:t>
            </a:r>
            <a:r>
              <a:rPr lang="en-US" dirty="0"/>
              <a:t> Molnár, Roman </a:t>
            </a:r>
            <a:r>
              <a:rPr lang="en-US" dirty="0" err="1"/>
              <a:t>Holomb</a:t>
            </a:r>
            <a:r>
              <a:rPr lang="en-US" dirty="0"/>
              <a:t>, </a:t>
            </a:r>
            <a:r>
              <a:rPr lang="en-US" dirty="0" err="1"/>
              <a:t>Péter</a:t>
            </a:r>
            <a:r>
              <a:rPr lang="en-US" dirty="0"/>
              <a:t> </a:t>
            </a:r>
            <a:r>
              <a:rPr lang="en-US" dirty="0" err="1"/>
              <a:t>Dombi</a:t>
            </a:r>
            <a:r>
              <a:rPr lang="en-US" dirty="0"/>
              <a:t>,  Melinda </a:t>
            </a:r>
            <a:r>
              <a:rPr lang="en-US" dirty="0" err="1"/>
              <a:t>Szalóki</a:t>
            </a:r>
            <a:r>
              <a:rPr lang="en-US" dirty="0"/>
              <a:t>, Laura </a:t>
            </a:r>
            <a:r>
              <a:rPr lang="en-US" dirty="0" err="1"/>
              <a:t>Juhász</a:t>
            </a:r>
            <a:r>
              <a:rPr lang="en-US" dirty="0"/>
              <a:t>;   Horst </a:t>
            </a:r>
            <a:r>
              <a:rPr lang="en-US" dirty="0" err="1"/>
              <a:t>Stoecker</a:t>
            </a:r>
            <a:r>
              <a:rPr lang="en-US" dirty="0"/>
              <a:t>, Leonid </a:t>
            </a:r>
            <a:r>
              <a:rPr lang="en-US" dirty="0" err="1"/>
              <a:t>Satarov</a:t>
            </a:r>
            <a:r>
              <a:rPr lang="en-US" dirty="0"/>
              <a:t>, Johann Rafelski, Anton </a:t>
            </a:r>
            <a:r>
              <a:rPr lang="en-US" dirty="0" err="1"/>
              <a:t>Motornenko</a:t>
            </a:r>
            <a:r>
              <a:rPr lang="en-US" dirty="0"/>
              <a:t>;   Larissa </a:t>
            </a:r>
            <a:r>
              <a:rPr lang="en-US" dirty="0" err="1"/>
              <a:t>Bravina</a:t>
            </a:r>
            <a:r>
              <a:rPr lang="en-US" dirty="0"/>
              <a:t>,  </a:t>
            </a:r>
            <a:r>
              <a:rPr lang="en-US" dirty="0" err="1"/>
              <a:t>Evgeny</a:t>
            </a:r>
            <a:r>
              <a:rPr lang="en-US" dirty="0"/>
              <a:t> E. </a:t>
            </a:r>
            <a:r>
              <a:rPr lang="en-US" dirty="0" err="1"/>
              <a:t>Zabrodin</a:t>
            </a:r>
            <a:r>
              <a:rPr lang="en-US" dirty="0"/>
              <a:t>;    Igor N. </a:t>
            </a:r>
            <a:r>
              <a:rPr lang="en-US" dirty="0" err="1"/>
              <a:t>Mishustin</a:t>
            </a:r>
            <a:r>
              <a:rPr lang="en-US" dirty="0"/>
              <a:t>,   Daniel D. Strottman,  Csaba </a:t>
            </a:r>
            <a:r>
              <a:rPr lang="en-US" dirty="0" err="1"/>
              <a:t>Tóth</a:t>
            </a:r>
            <a:r>
              <a:rPr lang="en-US" dirty="0"/>
              <a:t>, Shereen </a:t>
            </a:r>
            <a:r>
              <a:rPr lang="en-US" dirty="0" err="1"/>
              <a:t>Zangana</a:t>
            </a:r>
            <a:r>
              <a:rPr lang="en-US" dirty="0"/>
              <a:t>, Konstantin </a:t>
            </a:r>
            <a:r>
              <a:rPr lang="en-US" dirty="0" err="1"/>
              <a:t>Zhukovsky</a:t>
            </a:r>
            <a:r>
              <a:rPr lang="en-US" dirty="0"/>
              <a:t>   (~&gt; 40)</a:t>
            </a:r>
          </a:p>
        </p:txBody>
      </p:sp>
      <p:sp>
        <p:nvSpPr>
          <p:cNvPr id="3" name="Footer Placeholder 2"/>
          <p:cNvSpPr>
            <a:spLocks noGrp="1"/>
          </p:cNvSpPr>
          <p:nvPr>
            <p:ph type="ftr" sz="quarter" idx="11"/>
          </p:nvPr>
        </p:nvSpPr>
        <p:spPr>
          <a:xfrm>
            <a:off x="3124200" y="6393955"/>
            <a:ext cx="2895600" cy="476250"/>
          </a:xfrm>
        </p:spPr>
        <p:txBody>
          <a:bodyPr/>
          <a:lstStyle/>
          <a:p>
            <a:pPr>
              <a:defRPr/>
            </a:pPr>
            <a:r>
              <a:rPr lang="en-US" altLang="zh-CN"/>
              <a:t>Csernai, L.P. [NAPLIFE] </a:t>
            </a:r>
            <a:endParaRPr lang="zh-CN" altLang="zh-CN"/>
          </a:p>
        </p:txBody>
      </p:sp>
    </p:spTree>
    <p:extLst>
      <p:ext uri="{BB962C8B-B14F-4D97-AF65-F5344CB8AC3E}">
        <p14:creationId xmlns:p14="http://schemas.microsoft.com/office/powerpoint/2010/main" val="61918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381750"/>
            <a:ext cx="2133600" cy="476250"/>
          </a:xfrm>
        </p:spPr>
        <p:txBody>
          <a:bodyPr/>
          <a:lstStyle/>
          <a:p>
            <a:pPr>
              <a:defRPr/>
            </a:pPr>
            <a:fld id="{26D725BA-69FE-410A-96DF-D2257EF0264F}" type="slidenum">
              <a:rPr lang="zh-CN" altLang="zh-CN" smtClean="0"/>
              <a:pPr>
                <a:defRPr/>
              </a:pPr>
              <a:t>20</a:t>
            </a:fld>
            <a:endParaRPr lang="zh-CN" altLang="zh-CN"/>
          </a:p>
        </p:txBody>
      </p:sp>
      <p:pic>
        <p:nvPicPr>
          <p:cNvPr id="3" name="Picture 2"/>
          <p:cNvPicPr>
            <a:picLocks noChangeAspect="1"/>
          </p:cNvPicPr>
          <p:nvPr/>
        </p:nvPicPr>
        <p:blipFill>
          <a:blip r:embed="rId2"/>
          <a:stretch>
            <a:fillRect/>
          </a:stretch>
        </p:blipFill>
        <p:spPr>
          <a:xfrm>
            <a:off x="228599" y="208722"/>
            <a:ext cx="5379985" cy="6400800"/>
          </a:xfrm>
          <a:prstGeom prst="rect">
            <a:avLst/>
          </a:prstGeom>
        </p:spPr>
      </p:pic>
      <p:sp>
        <p:nvSpPr>
          <p:cNvPr id="4" name="Diamond 3"/>
          <p:cNvSpPr/>
          <p:nvPr/>
        </p:nvSpPr>
        <p:spPr>
          <a:xfrm>
            <a:off x="1447800" y="2057400"/>
            <a:ext cx="152400" cy="152400"/>
          </a:xfrm>
          <a:prstGeom prst="diamond">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4"/>
          <p:cNvSpPr/>
          <p:nvPr/>
        </p:nvSpPr>
        <p:spPr>
          <a:xfrm>
            <a:off x="4191000" y="2057400"/>
            <a:ext cx="152400" cy="152400"/>
          </a:xfrm>
          <a:prstGeom prst="diamond">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147123" y="381000"/>
            <a:ext cx="2016962" cy="954107"/>
          </a:xfrm>
          <a:prstGeom prst="rect">
            <a:avLst/>
          </a:prstGeom>
          <a:noFill/>
        </p:spPr>
        <p:txBody>
          <a:bodyPr wrap="none" rtlCol="0">
            <a:spAutoFit/>
          </a:bodyPr>
          <a:lstStyle/>
          <a:p>
            <a:pPr algn="ctr"/>
            <a:r>
              <a:rPr lang="en-US" sz="2800" b="1" dirty="0">
                <a:solidFill>
                  <a:srgbClr val="FF0000"/>
                </a:solidFill>
                <a:effectLst>
                  <a:outerShdw blurRad="38100" dist="38100" dir="2700000" algn="tl">
                    <a:srgbClr val="000000">
                      <a:alpha val="43137"/>
                    </a:srgbClr>
                  </a:outerShdw>
                </a:effectLst>
              </a:rPr>
              <a:t>With nano </a:t>
            </a:r>
            <a:br>
              <a:rPr lang="en-US" sz="2800" b="1" dirty="0">
                <a:solidFill>
                  <a:srgbClr val="FF0000"/>
                </a:solidFill>
                <a:effectLst>
                  <a:outerShdw blurRad="38100" dist="38100" dir="2700000" algn="tl">
                    <a:srgbClr val="000000">
                      <a:alpha val="43137"/>
                    </a:srgbClr>
                  </a:outerShdw>
                </a:effectLst>
              </a:rPr>
            </a:br>
            <a:r>
              <a:rPr lang="en-US" sz="2800" b="1" dirty="0">
                <a:solidFill>
                  <a:srgbClr val="FF0000"/>
                </a:solidFill>
                <a:effectLst>
                  <a:outerShdw blurRad="38100" dist="38100" dir="2700000" algn="tl">
                    <a:srgbClr val="000000">
                      <a:alpha val="43137"/>
                    </a:srgbClr>
                  </a:outerShdw>
                </a:effectLst>
              </a:rPr>
              <a:t>antennas</a:t>
            </a:r>
          </a:p>
        </p:txBody>
      </p:sp>
      <p:sp>
        <p:nvSpPr>
          <p:cNvPr id="7" name="TextBox 6"/>
          <p:cNvSpPr txBox="1"/>
          <p:nvPr/>
        </p:nvSpPr>
        <p:spPr>
          <a:xfrm>
            <a:off x="5943600" y="2209800"/>
            <a:ext cx="2895600" cy="4616648"/>
          </a:xfrm>
          <a:prstGeom prst="rect">
            <a:avLst/>
          </a:prstGeom>
          <a:noFill/>
        </p:spPr>
        <p:txBody>
          <a:bodyPr wrap="square" rtlCol="0">
            <a:spAutoFit/>
          </a:bodyPr>
          <a:lstStyle/>
          <a:p>
            <a:r>
              <a:rPr lang="en-US" dirty="0"/>
              <a:t>Ignition is reached at contour line  </a:t>
            </a:r>
            <a:r>
              <a:rPr lang="en-US" sz="2000" i="1" dirty="0">
                <a:solidFill>
                  <a:srgbClr val="0000FF"/>
                </a:solidFill>
                <a:latin typeface="Times New Roman" panose="02020603050405020304" pitchFamily="18" charset="0"/>
                <a:cs typeface="Times New Roman" panose="02020603050405020304" pitchFamily="18" charset="0"/>
              </a:rPr>
              <a:t>Q = 1.</a:t>
            </a:r>
          </a:p>
          <a:p>
            <a:endParaRPr lang="en-US" sz="2000" i="1" dirty="0">
              <a:solidFill>
                <a:srgbClr val="0000FF"/>
              </a:solidFill>
              <a:latin typeface="Times New Roman" panose="02020603050405020304" pitchFamily="18" charset="0"/>
              <a:cs typeface="Times New Roman" panose="02020603050405020304" pitchFamily="18" charset="0"/>
            </a:endParaRPr>
          </a:p>
          <a:p>
            <a:r>
              <a:rPr lang="en-US" dirty="0">
                <a:solidFill>
                  <a:srgbClr val="008000"/>
                </a:solidFill>
                <a:latin typeface="+mn-lt"/>
              </a:rPr>
              <a:t>[ </a:t>
            </a:r>
            <a:r>
              <a:rPr lang="en-US" dirty="0" err="1">
                <a:solidFill>
                  <a:srgbClr val="008000"/>
                </a:solidFill>
                <a:latin typeface="+mn-lt"/>
              </a:rPr>
              <a:t>Csernai</a:t>
            </a:r>
            <a:r>
              <a:rPr lang="en-US" dirty="0">
                <a:solidFill>
                  <a:srgbClr val="008000"/>
                </a:solidFill>
                <a:latin typeface="+mn-lt"/>
              </a:rPr>
              <a:t> et al., (</a:t>
            </a:r>
            <a:r>
              <a:rPr lang="en-US" b="1" dirty="0">
                <a:solidFill>
                  <a:srgbClr val="008000"/>
                </a:solidFill>
                <a:latin typeface="+mn-lt"/>
              </a:rPr>
              <a:t>NAPLIFE</a:t>
            </a:r>
            <a:br>
              <a:rPr lang="en-US" dirty="0">
                <a:solidFill>
                  <a:srgbClr val="008000"/>
                </a:solidFill>
                <a:latin typeface="+mn-lt"/>
              </a:rPr>
            </a:br>
            <a:r>
              <a:rPr lang="en-US" dirty="0">
                <a:solidFill>
                  <a:srgbClr val="008000"/>
                </a:solidFill>
                <a:latin typeface="+mn-lt"/>
              </a:rPr>
              <a:t>Collaboration) </a:t>
            </a:r>
            <a:r>
              <a:rPr lang="en-US" i="1" dirty="0">
                <a:solidFill>
                  <a:srgbClr val="008000"/>
                </a:solidFill>
                <a:latin typeface="+mn-lt"/>
              </a:rPr>
              <a:t>Phys. of Wave Phenomena, </a:t>
            </a:r>
            <a:r>
              <a:rPr lang="en-US" b="1" dirty="0">
                <a:solidFill>
                  <a:srgbClr val="008000"/>
                </a:solidFill>
                <a:latin typeface="+mn-lt"/>
              </a:rPr>
              <a:t>28</a:t>
            </a:r>
            <a:r>
              <a:rPr lang="en-US" dirty="0">
                <a:solidFill>
                  <a:srgbClr val="008000"/>
                </a:solidFill>
                <a:latin typeface="+mn-lt"/>
              </a:rPr>
              <a:t> (3), 187-199 </a:t>
            </a:r>
            <a:r>
              <a:rPr lang="en-US" b="1" dirty="0">
                <a:solidFill>
                  <a:srgbClr val="008000"/>
                </a:solidFill>
                <a:latin typeface="+mn-lt"/>
              </a:rPr>
              <a:t>(2020). </a:t>
            </a:r>
            <a:r>
              <a:rPr lang="en-US" dirty="0">
                <a:solidFill>
                  <a:srgbClr val="008000"/>
                </a:solidFill>
                <a:latin typeface="+mn-lt"/>
              </a:rPr>
              <a:t>]</a:t>
            </a:r>
            <a:endParaRPr lang="en-US" i="1" dirty="0">
              <a:solidFill>
                <a:srgbClr val="008000"/>
              </a:solidFill>
              <a:latin typeface="+mn-lt"/>
              <a:cs typeface="Times New Roman" panose="02020603050405020304" pitchFamily="18" charset="0"/>
            </a:endParaRPr>
          </a:p>
          <a:p>
            <a:endParaRPr lang="en-US" sz="2000" i="1" dirty="0">
              <a:solidFill>
                <a:srgbClr val="0000FF"/>
              </a:solidFill>
              <a:latin typeface="Times New Roman" panose="02020603050405020304" pitchFamily="18" charset="0"/>
              <a:cs typeface="Times New Roman" panose="02020603050405020304" pitchFamily="18" charset="0"/>
            </a:endParaRPr>
          </a:p>
          <a:p>
            <a:r>
              <a:rPr lang="en-US" sz="2400" b="1" dirty="0">
                <a:solidFill>
                  <a:srgbClr val="FF0000"/>
                </a:solidFill>
                <a:latin typeface="+mn-lt"/>
                <a:cs typeface="Times New Roman" panose="02020603050405020304" pitchFamily="18" charset="0"/>
              </a:rPr>
              <a:t>Simultaneous  ignition in the whole target volume </a:t>
            </a:r>
            <a:r>
              <a:rPr lang="en-US" sz="2400" b="1" dirty="0">
                <a:solidFill>
                  <a:srgbClr val="FF0000"/>
                </a:solidFill>
                <a:latin typeface="+mn-lt"/>
                <a:cs typeface="Times New Roman" panose="02020603050405020304" pitchFamily="18" charset="0"/>
                <a:sym typeface="Wingdings" panose="05000000000000000000" pitchFamily="2" charset="2"/>
              </a:rPr>
              <a:t> </a:t>
            </a:r>
            <a:br>
              <a:rPr lang="en-US" sz="2400" b="1" dirty="0">
                <a:solidFill>
                  <a:srgbClr val="FF0000"/>
                </a:solidFill>
                <a:latin typeface="+mn-lt"/>
                <a:cs typeface="Times New Roman" panose="02020603050405020304" pitchFamily="18" charset="0"/>
                <a:sym typeface="Wingdings" panose="05000000000000000000" pitchFamily="2" charset="2"/>
              </a:rPr>
            </a:br>
            <a:r>
              <a:rPr lang="en-US" sz="2400" b="1" dirty="0">
                <a:solidFill>
                  <a:srgbClr val="FF0000"/>
                </a:solidFill>
                <a:latin typeface="+mn-lt"/>
                <a:cs typeface="Times New Roman" panose="02020603050405020304" pitchFamily="18" charset="0"/>
                <a:sym typeface="Wingdings" panose="05000000000000000000" pitchFamily="2" charset="2"/>
              </a:rPr>
              <a:t>Short Pulse: </a:t>
            </a:r>
            <a:br>
              <a:rPr lang="en-US" sz="2400" b="1" dirty="0">
                <a:solidFill>
                  <a:srgbClr val="FF0000"/>
                </a:solidFill>
                <a:latin typeface="+mn-lt"/>
                <a:cs typeface="Times New Roman" panose="02020603050405020304" pitchFamily="18" charset="0"/>
                <a:sym typeface="Wingdings" panose="05000000000000000000" pitchFamily="2" charset="2"/>
              </a:rPr>
            </a:br>
            <a:r>
              <a:rPr lang="en-US" sz="2400" b="1" dirty="0">
                <a:solidFill>
                  <a:srgbClr val="0000FF"/>
                </a:solidFill>
                <a:latin typeface="+mn-lt"/>
                <a:cs typeface="Times New Roman" panose="02020603050405020304" pitchFamily="18" charset="0"/>
                <a:sym typeface="Wingdings" panose="05000000000000000000" pitchFamily="2" charset="2"/>
              </a:rPr>
              <a:t>ELI - ALPS </a:t>
            </a:r>
            <a:endParaRPr lang="en-US" sz="2400" b="1" dirty="0">
              <a:solidFill>
                <a:srgbClr val="0000FF"/>
              </a:solidFill>
              <a:latin typeface="+mn-lt"/>
              <a:cs typeface="Times New Roman" panose="02020603050405020304" pitchFamily="18" charset="0"/>
            </a:endParaRPr>
          </a:p>
        </p:txBody>
      </p:sp>
      <p:sp>
        <p:nvSpPr>
          <p:cNvPr id="8" name="Footer Placeholder 7"/>
          <p:cNvSpPr>
            <a:spLocks noGrp="1"/>
          </p:cNvSpPr>
          <p:nvPr>
            <p:ph type="ftr" sz="quarter" idx="11"/>
          </p:nvPr>
        </p:nvSpPr>
        <p:spPr>
          <a:xfrm>
            <a:off x="3048000" y="6462998"/>
            <a:ext cx="2895600" cy="476250"/>
          </a:xfrm>
        </p:spPr>
        <p:txBody>
          <a:bodyPr/>
          <a:lstStyle/>
          <a:p>
            <a:pPr>
              <a:defRPr/>
            </a:pPr>
            <a:r>
              <a:rPr lang="en-US" altLang="zh-CN"/>
              <a:t>Csernai, L.P. [NAPLIFE] </a:t>
            </a:r>
            <a:endParaRPr lang="zh-CN" altLang="zh-CN" dirty="0"/>
          </a:p>
        </p:txBody>
      </p:sp>
    </p:spTree>
    <p:extLst>
      <p:ext uri="{BB962C8B-B14F-4D97-AF65-F5344CB8AC3E}">
        <p14:creationId xmlns:p14="http://schemas.microsoft.com/office/powerpoint/2010/main" val="2416374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D725BA-69FE-410A-96DF-D2257EF0264F}" type="slidenum">
              <a:rPr lang="zh-CN" altLang="zh-CN" smtClean="0"/>
              <a:pPr>
                <a:defRPr/>
              </a:pPr>
              <a:t>21</a:t>
            </a:fld>
            <a:endParaRPr lang="zh-CN" altLang="zh-CN"/>
          </a:p>
        </p:txBody>
      </p:sp>
      <p:sp>
        <p:nvSpPr>
          <p:cNvPr id="3" name="Rectangle 2"/>
          <p:cNvSpPr/>
          <p:nvPr/>
        </p:nvSpPr>
        <p:spPr>
          <a:xfrm>
            <a:off x="914400" y="2286000"/>
            <a:ext cx="7162800" cy="2062103"/>
          </a:xfrm>
          <a:prstGeom prst="rect">
            <a:avLst/>
          </a:prstGeom>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rPr>
              <a:t>Validation tests at lower energies</a:t>
            </a:r>
            <a:br>
              <a:rPr lang="en-US" sz="3200" b="1" dirty="0">
                <a:solidFill>
                  <a:srgbClr val="FF0000"/>
                </a:solidFill>
                <a:effectLst>
                  <a:outerShdw blurRad="38100" dist="38100" dir="2700000" algn="tl">
                    <a:srgbClr val="000000">
                      <a:alpha val="43137"/>
                    </a:srgbClr>
                  </a:outerShdw>
                </a:effectLst>
              </a:rPr>
            </a:br>
            <a:r>
              <a:rPr lang="en-US" sz="3200" b="1" dirty="0">
                <a:solidFill>
                  <a:srgbClr val="FF0000"/>
                </a:solidFill>
                <a:effectLst>
                  <a:outerShdw blurRad="38100" dist="38100" dir="2700000" algn="tl">
                    <a:srgbClr val="000000">
                      <a:alpha val="43137"/>
                    </a:srgbClr>
                  </a:outerShdw>
                </a:effectLst>
              </a:rPr>
              <a:t>idea  #2  increased absorption via</a:t>
            </a:r>
            <a:br>
              <a:rPr lang="en-US" sz="3200" b="1" dirty="0">
                <a:solidFill>
                  <a:srgbClr val="FF0000"/>
                </a:solidFill>
                <a:effectLst>
                  <a:outerShdw blurRad="38100" dist="38100" dir="2700000" algn="tl">
                    <a:srgbClr val="000000">
                      <a:alpha val="43137"/>
                    </a:srgbClr>
                  </a:outerShdw>
                </a:effectLst>
              </a:rPr>
            </a:br>
            <a:r>
              <a:rPr lang="en-US" sz="3200" b="1" dirty="0" err="1">
                <a:solidFill>
                  <a:srgbClr val="FF0000"/>
                </a:solidFill>
                <a:effectLst>
                  <a:outerShdw blurRad="38100" dist="38100" dir="2700000" algn="tl">
                    <a:srgbClr val="000000">
                      <a:alpha val="43137"/>
                    </a:srgbClr>
                  </a:outerShdw>
                </a:effectLst>
              </a:rPr>
              <a:t>nano</a:t>
            </a:r>
            <a:r>
              <a:rPr lang="en-US" sz="3200" b="1" dirty="0">
                <a:solidFill>
                  <a:srgbClr val="FF0000"/>
                </a:solidFill>
                <a:effectLst>
                  <a:outerShdw blurRad="38100" dist="38100" dir="2700000" algn="tl">
                    <a:srgbClr val="000000">
                      <a:alpha val="43137"/>
                    </a:srgbClr>
                  </a:outerShdw>
                </a:effectLst>
              </a:rPr>
              <a:t>-antennas</a:t>
            </a:r>
          </a:p>
          <a:p>
            <a:pPr algn="ctr"/>
            <a:r>
              <a:rPr lang="en-US" sz="3200" b="1" dirty="0">
                <a:solidFill>
                  <a:srgbClr val="FF0000"/>
                </a:solidFill>
                <a:effectLst>
                  <a:outerShdw blurRad="38100" dist="38100" dir="2700000" algn="tl">
                    <a:srgbClr val="000000">
                      <a:alpha val="43137"/>
                    </a:srgbClr>
                  </a:outerShdw>
                </a:effectLst>
              </a:rPr>
              <a:t> </a:t>
            </a:r>
          </a:p>
        </p:txBody>
      </p:sp>
      <p:sp>
        <p:nvSpPr>
          <p:cNvPr id="4" name="Footer Placeholder 3"/>
          <p:cNvSpPr>
            <a:spLocks noGrp="1"/>
          </p:cNvSpPr>
          <p:nvPr>
            <p:ph type="ftr" sz="quarter" idx="11"/>
          </p:nvPr>
        </p:nvSpPr>
        <p:spPr/>
        <p:txBody>
          <a:bodyPr/>
          <a:lstStyle/>
          <a:p>
            <a:pPr>
              <a:defRPr/>
            </a:pPr>
            <a:r>
              <a:rPr lang="en-US" altLang="zh-CN"/>
              <a:t>Csernai, L.P. [NAPLIFE] </a:t>
            </a:r>
            <a:endParaRPr lang="zh-CN" altLang="zh-CN"/>
          </a:p>
        </p:txBody>
      </p:sp>
    </p:spTree>
    <p:extLst>
      <p:ext uri="{BB962C8B-B14F-4D97-AF65-F5344CB8AC3E}">
        <p14:creationId xmlns:p14="http://schemas.microsoft.com/office/powerpoint/2010/main" val="2728131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D725BA-69FE-410A-96DF-D2257EF0264F}" type="slidenum">
              <a:rPr lang="zh-CN" altLang="zh-CN" smtClean="0"/>
              <a:pPr>
                <a:defRPr/>
              </a:pPr>
              <a:t>22</a:t>
            </a:fld>
            <a:endParaRPr lang="zh-CN" altLang="zh-CN"/>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79" y="762000"/>
            <a:ext cx="7551821" cy="5024753"/>
          </a:xfrm>
          <a:prstGeom prst="rect">
            <a:avLst/>
          </a:prstGeom>
        </p:spPr>
      </p:pic>
      <p:sp>
        <p:nvSpPr>
          <p:cNvPr id="4" name="Rectangle 3"/>
          <p:cNvSpPr/>
          <p:nvPr/>
        </p:nvSpPr>
        <p:spPr>
          <a:xfrm>
            <a:off x="990600" y="104277"/>
            <a:ext cx="7315200" cy="6340197"/>
          </a:xfrm>
          <a:prstGeom prst="rect">
            <a:avLst/>
          </a:prstGeom>
        </p:spPr>
        <p:txBody>
          <a:bodyPr wrap="square">
            <a:spAutoFit/>
          </a:bodyPr>
          <a:lstStyle/>
          <a:p>
            <a:r>
              <a:rPr lang="en-US" sz="2800" b="1" dirty="0">
                <a:solidFill>
                  <a:srgbClr val="FF0000"/>
                </a:solidFill>
                <a:effectLst>
                  <a:outerShdw blurRad="38100" dist="38100" dir="2700000" algn="tl">
                    <a:srgbClr val="000000">
                      <a:alpha val="43137"/>
                    </a:srgbClr>
                  </a:outerShdw>
                </a:effectLst>
              </a:rPr>
              <a:t>Wigner RCP, Budapest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br>
              <a:rPr lang="en-US" dirty="0"/>
            </a:br>
            <a:r>
              <a:rPr lang="en-US" dirty="0"/>
              <a:t>                                                                                     </a:t>
            </a:r>
            <a:br>
              <a:rPr lang="en-US" dirty="0"/>
            </a:br>
            <a:r>
              <a:rPr lang="it-IT" dirty="0"/>
              <a:t>Ti:Sa Hidra Laser: 30mJ, 10Hz, 40fs</a:t>
            </a:r>
            <a:r>
              <a:rPr lang="hu-HU" dirty="0"/>
              <a:t>   </a:t>
            </a:r>
            <a:r>
              <a:rPr lang="en-US" b="1" dirty="0">
                <a:solidFill>
                  <a:srgbClr val="008000"/>
                </a:solidFill>
              </a:rPr>
              <a:t>[P. </a:t>
            </a:r>
            <a:r>
              <a:rPr lang="en-US" b="1" dirty="0" err="1">
                <a:solidFill>
                  <a:srgbClr val="008000"/>
                </a:solidFill>
              </a:rPr>
              <a:t>Racz</a:t>
            </a:r>
            <a:r>
              <a:rPr lang="en-US" b="1" dirty="0">
                <a:solidFill>
                  <a:srgbClr val="008000"/>
                </a:solidFill>
              </a:rPr>
              <a:t> et al., Wigner RCP]</a:t>
            </a:r>
          </a:p>
        </p:txBody>
      </p:sp>
      <p:sp>
        <p:nvSpPr>
          <p:cNvPr id="5" name="Footer Placeholder 4"/>
          <p:cNvSpPr>
            <a:spLocks noGrp="1"/>
          </p:cNvSpPr>
          <p:nvPr>
            <p:ph type="ftr" sz="quarter" idx="11"/>
          </p:nvPr>
        </p:nvSpPr>
        <p:spPr>
          <a:xfrm>
            <a:off x="3124200" y="6400799"/>
            <a:ext cx="2895600" cy="320675"/>
          </a:xfrm>
        </p:spPr>
        <p:txBody>
          <a:bodyPr/>
          <a:lstStyle/>
          <a:p>
            <a:pPr>
              <a:defRPr/>
            </a:pPr>
            <a:r>
              <a:rPr lang="en-US" altLang="zh-CN"/>
              <a:t>Csernai, L.P. [NAPLIFE] </a:t>
            </a:r>
            <a:endParaRPr lang="zh-CN" altLang="zh-CN" dirty="0"/>
          </a:p>
        </p:txBody>
      </p:sp>
    </p:spTree>
    <p:extLst>
      <p:ext uri="{BB962C8B-B14F-4D97-AF65-F5344CB8AC3E}">
        <p14:creationId xmlns:p14="http://schemas.microsoft.com/office/powerpoint/2010/main" val="3740531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D725BA-69FE-410A-96DF-D2257EF0264F}" type="slidenum">
              <a:rPr lang="zh-CN" altLang="zh-CN" smtClean="0"/>
              <a:pPr>
                <a:defRPr/>
              </a:pPr>
              <a:t>23</a:t>
            </a:fld>
            <a:endParaRPr lang="zh-CN" altLang="zh-CN"/>
          </a:p>
        </p:txBody>
      </p:sp>
      <p:sp>
        <p:nvSpPr>
          <p:cNvPr id="3" name="Rectangle 2"/>
          <p:cNvSpPr/>
          <p:nvPr/>
        </p:nvSpPr>
        <p:spPr>
          <a:xfrm>
            <a:off x="914400" y="2286000"/>
            <a:ext cx="7162800" cy="584775"/>
          </a:xfrm>
          <a:prstGeom prst="rect">
            <a:avLst/>
          </a:prstGeom>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rPr>
              <a:t>Target Modeling and Manufacturing  </a:t>
            </a:r>
          </a:p>
        </p:txBody>
      </p:sp>
      <p:sp>
        <p:nvSpPr>
          <p:cNvPr id="4" name="Footer Placeholder 3"/>
          <p:cNvSpPr>
            <a:spLocks noGrp="1"/>
          </p:cNvSpPr>
          <p:nvPr>
            <p:ph type="ftr" sz="quarter" idx="11"/>
          </p:nvPr>
        </p:nvSpPr>
        <p:spPr/>
        <p:txBody>
          <a:bodyPr/>
          <a:lstStyle/>
          <a:p>
            <a:pPr>
              <a:defRPr/>
            </a:pPr>
            <a:r>
              <a:rPr lang="en-US" altLang="zh-CN"/>
              <a:t>Csernai, L.P. [NAPLIFE] </a:t>
            </a:r>
            <a:endParaRPr lang="zh-CN" altLang="zh-CN"/>
          </a:p>
        </p:txBody>
      </p:sp>
      <p:sp>
        <p:nvSpPr>
          <p:cNvPr id="6" name="TextBox 5">
            <a:extLst>
              <a:ext uri="{FF2B5EF4-FFF2-40B4-BE49-F238E27FC236}">
                <a16:creationId xmlns:a16="http://schemas.microsoft.com/office/drawing/2014/main" id="{7824B3B8-D660-0BC3-B905-1720321A11A0}"/>
              </a:ext>
            </a:extLst>
          </p:cNvPr>
          <p:cNvSpPr txBox="1"/>
          <p:nvPr/>
        </p:nvSpPr>
        <p:spPr>
          <a:xfrm>
            <a:off x="5486400" y="4953000"/>
            <a:ext cx="2514600" cy="369332"/>
          </a:xfrm>
          <a:prstGeom prst="rect">
            <a:avLst/>
          </a:prstGeom>
          <a:noFill/>
        </p:spPr>
        <p:txBody>
          <a:bodyPr wrap="square">
            <a:spAutoFit/>
          </a:bodyPr>
          <a:lstStyle/>
          <a:p>
            <a:r>
              <a:rPr lang="en-US" dirty="0">
                <a:sym typeface="Wingdings" panose="05000000000000000000" pitchFamily="2" charset="2"/>
              </a:rPr>
              <a:t>  </a:t>
            </a:r>
            <a:r>
              <a:rPr lang="en-US" dirty="0"/>
              <a:t>Attila </a:t>
            </a:r>
            <a:r>
              <a:rPr lang="en-US" dirty="0" err="1"/>
              <a:t>Bonyár’s</a:t>
            </a:r>
            <a:r>
              <a:rPr lang="en-US" dirty="0"/>
              <a:t>  talk </a:t>
            </a:r>
          </a:p>
        </p:txBody>
      </p:sp>
    </p:spTree>
    <p:extLst>
      <p:ext uri="{BB962C8B-B14F-4D97-AF65-F5344CB8AC3E}">
        <p14:creationId xmlns:p14="http://schemas.microsoft.com/office/powerpoint/2010/main" val="2315535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D725BA-69FE-410A-96DF-D2257EF0264F}" type="slidenum">
              <a:rPr lang="zh-CN" altLang="zh-CN" smtClean="0"/>
              <a:pPr>
                <a:defRPr/>
              </a:pPr>
              <a:t>24</a:t>
            </a:fld>
            <a:endParaRPr lang="zh-CN" altLang="zh-CN"/>
          </a:p>
        </p:txBody>
      </p:sp>
      <p:pic>
        <p:nvPicPr>
          <p:cNvPr id="3" name="Picture 2"/>
          <p:cNvPicPr>
            <a:picLocks noChangeAspect="1"/>
          </p:cNvPicPr>
          <p:nvPr/>
        </p:nvPicPr>
        <p:blipFill>
          <a:blip r:embed="rId2"/>
          <a:stretch>
            <a:fillRect/>
          </a:stretch>
        </p:blipFill>
        <p:spPr>
          <a:xfrm>
            <a:off x="304800" y="228600"/>
            <a:ext cx="6477000" cy="6537074"/>
          </a:xfrm>
          <a:prstGeom prst="rect">
            <a:avLst/>
          </a:prstGeom>
        </p:spPr>
      </p:pic>
      <p:sp>
        <p:nvSpPr>
          <p:cNvPr id="4" name="TextBox 3"/>
          <p:cNvSpPr txBox="1"/>
          <p:nvPr/>
        </p:nvSpPr>
        <p:spPr>
          <a:xfrm>
            <a:off x="6934200" y="533400"/>
            <a:ext cx="2133600" cy="4832092"/>
          </a:xfrm>
          <a:prstGeom prst="rect">
            <a:avLst/>
          </a:prstGeom>
          <a:noFill/>
        </p:spPr>
        <p:txBody>
          <a:bodyPr wrap="square" rtlCol="0">
            <a:spAutoFit/>
          </a:bodyPr>
          <a:lstStyle/>
          <a:p>
            <a:r>
              <a:rPr lang="en-US" sz="2400" dirty="0"/>
              <a:t>Transmission Electron-microscopy photos of 75x25 nm gold </a:t>
            </a:r>
            <a:r>
              <a:rPr lang="en-US" sz="2400" dirty="0" err="1"/>
              <a:t>nano</a:t>
            </a:r>
            <a:r>
              <a:rPr lang="en-US" sz="2400" dirty="0"/>
              <a:t>-rod antennas</a:t>
            </a:r>
          </a:p>
          <a:p>
            <a:r>
              <a:rPr lang="en-US" sz="2400" b="1" dirty="0">
                <a:solidFill>
                  <a:srgbClr val="008000"/>
                </a:solidFill>
              </a:rPr>
              <a:t>[</a:t>
            </a:r>
            <a:r>
              <a:rPr lang="en-US" sz="2000" b="1" i="0" dirty="0" err="1">
                <a:solidFill>
                  <a:srgbClr val="008000"/>
                </a:solidFill>
                <a:effectLst/>
                <a:latin typeface="+mn-lt"/>
              </a:rPr>
              <a:t>Judit</a:t>
            </a:r>
            <a:r>
              <a:rPr lang="en-US" sz="2000" b="1" i="0" dirty="0">
                <a:solidFill>
                  <a:srgbClr val="008000"/>
                </a:solidFill>
                <a:effectLst/>
                <a:latin typeface="+mn-lt"/>
              </a:rPr>
              <a:t> </a:t>
            </a:r>
            <a:r>
              <a:rPr lang="en-US" sz="2000" b="1" i="0" dirty="0" err="1">
                <a:solidFill>
                  <a:srgbClr val="008000"/>
                </a:solidFill>
                <a:effectLst/>
                <a:latin typeface="+mn-lt"/>
              </a:rPr>
              <a:t>Kámán</a:t>
            </a:r>
            <a:r>
              <a:rPr lang="en-US" sz="2000" b="1" dirty="0">
                <a:solidFill>
                  <a:srgbClr val="008000"/>
                </a:solidFill>
                <a:latin typeface="+mn-lt"/>
              </a:rPr>
              <a:t>,</a:t>
            </a:r>
            <a:r>
              <a:rPr lang="en-US" sz="2000" dirty="0">
                <a:solidFill>
                  <a:srgbClr val="008000"/>
                </a:solidFill>
                <a:latin typeface="+mn-lt"/>
              </a:rPr>
              <a:t> </a:t>
            </a:r>
            <a:r>
              <a:rPr lang="en-US" sz="2000" b="1" dirty="0">
                <a:solidFill>
                  <a:srgbClr val="008000"/>
                </a:solidFill>
                <a:latin typeface="+mn-lt"/>
              </a:rPr>
              <a:t>A. Bony</a:t>
            </a:r>
            <a:r>
              <a:rPr lang="hu-HU" sz="2000" b="1" dirty="0">
                <a:solidFill>
                  <a:srgbClr val="008000"/>
                </a:solidFill>
                <a:latin typeface="+mn-lt"/>
              </a:rPr>
              <a:t>á</a:t>
            </a:r>
            <a:r>
              <a:rPr lang="en-US" sz="2000" b="1" dirty="0">
                <a:solidFill>
                  <a:srgbClr val="008000"/>
                </a:solidFill>
                <a:latin typeface="+mn-lt"/>
              </a:rPr>
              <a:t>r </a:t>
            </a:r>
            <a:r>
              <a:rPr lang="en-US" sz="2000" dirty="0">
                <a:solidFill>
                  <a:srgbClr val="008000"/>
                </a:solidFill>
                <a:latin typeface="+mn-lt"/>
              </a:rPr>
              <a:t>et al. (</a:t>
            </a:r>
            <a:r>
              <a:rPr lang="en-US" sz="2000" b="0" i="0" dirty="0">
                <a:solidFill>
                  <a:srgbClr val="008000"/>
                </a:solidFill>
                <a:effectLst/>
                <a:latin typeface="+mn-lt"/>
              </a:rPr>
              <a:t>NAPLIFE Collab.)., </a:t>
            </a:r>
            <a:r>
              <a:rPr lang="en-US" sz="2000" b="0" i="0" dirty="0">
                <a:solidFill>
                  <a:srgbClr val="000000"/>
                </a:solidFill>
                <a:effectLst/>
                <a:latin typeface="+mn-lt"/>
              </a:rPr>
              <a:t>Gold nanorods …, </a:t>
            </a:r>
            <a:r>
              <a:rPr lang="en-US" b="0" i="0" dirty="0">
                <a:solidFill>
                  <a:srgbClr val="008000"/>
                </a:solidFill>
                <a:effectLst/>
                <a:latin typeface="+mn-lt"/>
              </a:rPr>
              <a:t>10th ICNFP</a:t>
            </a:r>
            <a:r>
              <a:rPr lang="hu-HU" b="0" i="0" dirty="0">
                <a:solidFill>
                  <a:srgbClr val="008000"/>
                </a:solidFill>
                <a:effectLst/>
                <a:latin typeface="+mn-lt"/>
              </a:rPr>
              <a:t> </a:t>
            </a:r>
            <a:r>
              <a:rPr lang="en-US" b="0" i="0" dirty="0">
                <a:solidFill>
                  <a:srgbClr val="008000"/>
                </a:solidFill>
                <a:effectLst/>
                <a:latin typeface="+mn-lt"/>
              </a:rPr>
              <a:t>2021,  </a:t>
            </a:r>
            <a:r>
              <a:rPr lang="en-US" b="1" i="0" dirty="0" err="1">
                <a:solidFill>
                  <a:srgbClr val="008000"/>
                </a:solidFill>
                <a:effectLst/>
                <a:latin typeface="+mn-lt"/>
              </a:rPr>
              <a:t>Kolymbari</a:t>
            </a:r>
            <a:r>
              <a:rPr lang="en-US" b="1" dirty="0">
                <a:solidFill>
                  <a:srgbClr val="008000"/>
                </a:solidFill>
                <a:latin typeface="+mn-lt"/>
              </a:rPr>
              <a:t>]</a:t>
            </a:r>
            <a:endParaRPr lang="en-US" b="1" dirty="0">
              <a:solidFill>
                <a:srgbClr val="008000"/>
              </a:solidFill>
            </a:endParaRPr>
          </a:p>
        </p:txBody>
      </p:sp>
      <p:sp>
        <p:nvSpPr>
          <p:cNvPr id="5" name="Footer Placeholder 4"/>
          <p:cNvSpPr>
            <a:spLocks noGrp="1"/>
          </p:cNvSpPr>
          <p:nvPr>
            <p:ph type="ftr" sz="quarter" idx="11"/>
          </p:nvPr>
        </p:nvSpPr>
        <p:spPr>
          <a:xfrm>
            <a:off x="4114800" y="6381750"/>
            <a:ext cx="2895600" cy="476250"/>
          </a:xfrm>
        </p:spPr>
        <p:txBody>
          <a:bodyPr/>
          <a:lstStyle/>
          <a:p>
            <a:pPr>
              <a:defRPr/>
            </a:pPr>
            <a:r>
              <a:rPr lang="en-US" altLang="zh-CN"/>
              <a:t>Csernai, L.P. [NAPLIFE] </a:t>
            </a:r>
            <a:endParaRPr lang="zh-CN" altLang="zh-CN" dirty="0"/>
          </a:p>
        </p:txBody>
      </p:sp>
    </p:spTree>
    <p:extLst>
      <p:ext uri="{BB962C8B-B14F-4D97-AF65-F5344CB8AC3E}">
        <p14:creationId xmlns:p14="http://schemas.microsoft.com/office/powerpoint/2010/main" val="1740783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D725BA-69FE-410A-96DF-D2257EF0264F}" type="slidenum">
              <a:rPr lang="zh-CN" altLang="zh-CN" smtClean="0"/>
              <a:pPr>
                <a:defRPr/>
              </a:pPr>
              <a:t>25</a:t>
            </a:fld>
            <a:endParaRPr lang="zh-CN" altLang="zh-CN"/>
          </a:p>
        </p:txBody>
      </p:sp>
      <p:pic>
        <p:nvPicPr>
          <p:cNvPr id="3" name="Picture 2"/>
          <p:cNvPicPr>
            <a:picLocks noChangeAspect="1"/>
          </p:cNvPicPr>
          <p:nvPr/>
        </p:nvPicPr>
        <p:blipFill>
          <a:blip r:embed="rId2"/>
          <a:stretch>
            <a:fillRect/>
          </a:stretch>
        </p:blipFill>
        <p:spPr>
          <a:xfrm>
            <a:off x="152400" y="152400"/>
            <a:ext cx="6490959" cy="6477000"/>
          </a:xfrm>
          <a:prstGeom prst="rect">
            <a:avLst/>
          </a:prstGeom>
        </p:spPr>
      </p:pic>
      <p:sp>
        <p:nvSpPr>
          <p:cNvPr id="4" name="TextBox 3"/>
          <p:cNvSpPr txBox="1"/>
          <p:nvPr/>
        </p:nvSpPr>
        <p:spPr>
          <a:xfrm>
            <a:off x="6705600" y="381000"/>
            <a:ext cx="2362200" cy="6186309"/>
          </a:xfrm>
          <a:prstGeom prst="rect">
            <a:avLst/>
          </a:prstGeom>
          <a:noFill/>
        </p:spPr>
        <p:txBody>
          <a:bodyPr wrap="square" rtlCol="0">
            <a:spAutoFit/>
          </a:bodyPr>
          <a:lstStyle/>
          <a:p>
            <a:r>
              <a:rPr lang="en-US" sz="2400" dirty="0"/>
              <a:t>TEM Photo of ~uniformly implanted </a:t>
            </a:r>
            <a:r>
              <a:rPr lang="en-US" sz="2400" dirty="0" err="1"/>
              <a:t>nanorod</a:t>
            </a:r>
            <a:r>
              <a:rPr lang="en-US" sz="2400" dirty="0"/>
              <a:t> antennas in UDMA target polymer. The density is </a:t>
            </a:r>
            <a:br>
              <a:rPr lang="en-US" sz="2400" dirty="0"/>
            </a:br>
            <a:r>
              <a:rPr lang="en-US" sz="2400" dirty="0"/>
              <a:t>9-20 / </a:t>
            </a:r>
            <a:r>
              <a:rPr lang="el-GR" sz="2400" dirty="0"/>
              <a:t>μ</a:t>
            </a:r>
            <a:r>
              <a:rPr lang="en-US" sz="2400" dirty="0"/>
              <a:t>m</a:t>
            </a:r>
            <a:r>
              <a:rPr lang="en-US" sz="2400" baseline="30000" dirty="0"/>
              <a:t>3 </a:t>
            </a:r>
            <a:br>
              <a:rPr lang="en-US" sz="2400" baseline="30000" dirty="0"/>
            </a:br>
            <a:r>
              <a:rPr lang="en-US" sz="2400" b="1" dirty="0">
                <a:solidFill>
                  <a:srgbClr val="008000"/>
                </a:solidFill>
              </a:rPr>
              <a:t>[</a:t>
            </a:r>
            <a:r>
              <a:rPr lang="en-US" b="1" i="0" dirty="0" err="1">
                <a:solidFill>
                  <a:srgbClr val="008000"/>
                </a:solidFill>
                <a:effectLst/>
                <a:latin typeface="+mn-lt"/>
              </a:rPr>
              <a:t>Judit</a:t>
            </a:r>
            <a:r>
              <a:rPr lang="en-US" b="1" i="0" dirty="0">
                <a:solidFill>
                  <a:srgbClr val="008000"/>
                </a:solidFill>
                <a:effectLst/>
                <a:latin typeface="+mn-lt"/>
              </a:rPr>
              <a:t> </a:t>
            </a:r>
            <a:r>
              <a:rPr lang="en-US" b="1" i="0" dirty="0" err="1">
                <a:solidFill>
                  <a:srgbClr val="008000"/>
                </a:solidFill>
                <a:effectLst/>
                <a:latin typeface="+mn-lt"/>
              </a:rPr>
              <a:t>Kámán</a:t>
            </a:r>
            <a:r>
              <a:rPr lang="en-US" b="1" dirty="0">
                <a:solidFill>
                  <a:srgbClr val="008000"/>
                </a:solidFill>
                <a:latin typeface="+mn-lt"/>
              </a:rPr>
              <a:t>,</a:t>
            </a:r>
            <a:r>
              <a:rPr lang="en-US" dirty="0">
                <a:solidFill>
                  <a:srgbClr val="008000"/>
                </a:solidFill>
                <a:latin typeface="+mn-lt"/>
              </a:rPr>
              <a:t> </a:t>
            </a:r>
            <a:r>
              <a:rPr lang="en-US" b="1" dirty="0">
                <a:solidFill>
                  <a:srgbClr val="008000"/>
                </a:solidFill>
                <a:latin typeface="+mn-lt"/>
              </a:rPr>
              <a:t>A. Bony</a:t>
            </a:r>
            <a:r>
              <a:rPr lang="hu-HU" b="1" dirty="0">
                <a:solidFill>
                  <a:srgbClr val="008000"/>
                </a:solidFill>
                <a:latin typeface="+mn-lt"/>
              </a:rPr>
              <a:t>á</a:t>
            </a:r>
            <a:r>
              <a:rPr lang="en-US" b="1" dirty="0">
                <a:solidFill>
                  <a:srgbClr val="008000"/>
                </a:solidFill>
                <a:latin typeface="+mn-lt"/>
              </a:rPr>
              <a:t>r </a:t>
            </a:r>
            <a:r>
              <a:rPr lang="en-US" dirty="0">
                <a:solidFill>
                  <a:srgbClr val="008000"/>
                </a:solidFill>
                <a:latin typeface="+mn-lt"/>
              </a:rPr>
              <a:t>et al. (</a:t>
            </a:r>
            <a:r>
              <a:rPr lang="en-US" b="0" i="0" dirty="0">
                <a:solidFill>
                  <a:srgbClr val="008000"/>
                </a:solidFill>
                <a:effectLst/>
                <a:latin typeface="+mn-lt"/>
              </a:rPr>
              <a:t>NAPLIFE Collab.)., </a:t>
            </a:r>
            <a:r>
              <a:rPr lang="en-US" b="0" i="0" dirty="0">
                <a:solidFill>
                  <a:srgbClr val="000000"/>
                </a:solidFill>
                <a:effectLst/>
                <a:latin typeface="+mn-lt"/>
              </a:rPr>
              <a:t>Gold nanorods …, </a:t>
            </a:r>
            <a:r>
              <a:rPr lang="en-US" b="0" i="0" dirty="0">
                <a:solidFill>
                  <a:srgbClr val="008000"/>
                </a:solidFill>
                <a:effectLst/>
                <a:latin typeface="+mn-lt"/>
              </a:rPr>
              <a:t>10th ICNFP</a:t>
            </a:r>
            <a:r>
              <a:rPr lang="hu-HU" b="0" i="0" dirty="0">
                <a:solidFill>
                  <a:srgbClr val="008000"/>
                </a:solidFill>
                <a:effectLst/>
                <a:latin typeface="+mn-lt"/>
              </a:rPr>
              <a:t> </a:t>
            </a:r>
            <a:r>
              <a:rPr lang="en-US" b="0" i="0" dirty="0">
                <a:solidFill>
                  <a:srgbClr val="008000"/>
                </a:solidFill>
                <a:effectLst/>
                <a:latin typeface="+mn-lt"/>
              </a:rPr>
              <a:t>2021,  </a:t>
            </a:r>
            <a:r>
              <a:rPr lang="en-US" b="0" i="0" dirty="0" err="1">
                <a:solidFill>
                  <a:srgbClr val="008000"/>
                </a:solidFill>
                <a:effectLst/>
                <a:latin typeface="+mn-lt"/>
              </a:rPr>
              <a:t>K</a:t>
            </a:r>
            <a:r>
              <a:rPr lang="en-US" b="1" i="0" dirty="0" err="1">
                <a:solidFill>
                  <a:srgbClr val="008000"/>
                </a:solidFill>
                <a:effectLst/>
                <a:latin typeface="+mn-lt"/>
              </a:rPr>
              <a:t>olymbari</a:t>
            </a:r>
            <a:r>
              <a:rPr lang="en-US" b="0" i="0" dirty="0">
                <a:solidFill>
                  <a:srgbClr val="008000"/>
                </a:solidFill>
                <a:effectLst/>
                <a:latin typeface="+mn-lt"/>
              </a:rPr>
              <a:t>, Crete, Greece, 30 August 2021</a:t>
            </a:r>
            <a:r>
              <a:rPr lang="en-US" b="0" i="0" dirty="0">
                <a:solidFill>
                  <a:srgbClr val="000000"/>
                </a:solidFill>
                <a:effectLst/>
                <a:latin typeface="+mn-lt"/>
              </a:rPr>
              <a:t>.</a:t>
            </a:r>
            <a:r>
              <a:rPr lang="en-US" b="1" dirty="0">
                <a:solidFill>
                  <a:srgbClr val="008000"/>
                </a:solidFill>
                <a:latin typeface="+mn-lt"/>
              </a:rPr>
              <a:t>]</a:t>
            </a:r>
            <a:br>
              <a:rPr lang="en-US" sz="2400" b="1" dirty="0">
                <a:solidFill>
                  <a:srgbClr val="008000"/>
                </a:solidFill>
              </a:rPr>
            </a:br>
            <a:endParaRPr lang="en-US" sz="2400" b="1" dirty="0">
              <a:solidFill>
                <a:srgbClr val="008000"/>
              </a:solidFill>
            </a:endParaRPr>
          </a:p>
        </p:txBody>
      </p:sp>
      <p:sp>
        <p:nvSpPr>
          <p:cNvPr id="5" name="Footer Placeholder 4"/>
          <p:cNvSpPr>
            <a:spLocks noGrp="1"/>
          </p:cNvSpPr>
          <p:nvPr>
            <p:ph type="ftr" sz="quarter" idx="11"/>
          </p:nvPr>
        </p:nvSpPr>
        <p:spPr/>
        <p:txBody>
          <a:bodyPr/>
          <a:lstStyle/>
          <a:p>
            <a:pPr>
              <a:defRPr/>
            </a:pPr>
            <a:r>
              <a:rPr lang="en-US" altLang="zh-CN"/>
              <a:t>Csernai, L.P. [NAPLIFE] </a:t>
            </a:r>
            <a:endParaRPr lang="zh-CN" altLang="zh-CN"/>
          </a:p>
        </p:txBody>
      </p:sp>
    </p:spTree>
    <p:extLst>
      <p:ext uri="{BB962C8B-B14F-4D97-AF65-F5344CB8AC3E}">
        <p14:creationId xmlns:p14="http://schemas.microsoft.com/office/powerpoint/2010/main" val="2505311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97148" y="6378575"/>
            <a:ext cx="2133600" cy="476250"/>
          </a:xfrm>
        </p:spPr>
        <p:txBody>
          <a:bodyPr/>
          <a:lstStyle/>
          <a:p>
            <a:pPr>
              <a:defRPr/>
            </a:pPr>
            <a:fld id="{26D725BA-69FE-410A-96DF-D2257EF0264F}" type="slidenum">
              <a:rPr lang="zh-CN" altLang="zh-CN" smtClean="0"/>
              <a:pPr>
                <a:defRPr/>
              </a:pPr>
              <a:t>26</a:t>
            </a:fld>
            <a:endParaRPr lang="zh-CN" altLang="zh-CN" dirty="0"/>
          </a:p>
        </p:txBody>
      </p:sp>
      <p:sp>
        <p:nvSpPr>
          <p:cNvPr id="3" name="Rectangle 2"/>
          <p:cNvSpPr/>
          <p:nvPr/>
        </p:nvSpPr>
        <p:spPr>
          <a:xfrm>
            <a:off x="2514600" y="76200"/>
            <a:ext cx="3825086" cy="461665"/>
          </a:xfrm>
          <a:prstGeom prst="rect">
            <a:avLst/>
          </a:prstGeom>
        </p:spPr>
        <p:txBody>
          <a:bodyPr wrap="none">
            <a:spAutoFit/>
          </a:bodyPr>
          <a:lstStyle/>
          <a:p>
            <a:r>
              <a:rPr lang="hu-HU" sz="2400" b="1" dirty="0" err="1">
                <a:solidFill>
                  <a:srgbClr val="FF0000"/>
                </a:solidFill>
                <a:effectLst>
                  <a:outerShdw blurRad="38100" dist="38100" dir="2700000" algn="tl">
                    <a:srgbClr val="000000">
                      <a:alpha val="43137"/>
                    </a:srgbClr>
                  </a:outerShdw>
                </a:effectLst>
              </a:rPr>
              <a:t>Nano</a:t>
            </a:r>
            <a:r>
              <a:rPr lang="en-US" sz="2400" b="1" dirty="0">
                <a:solidFill>
                  <a:srgbClr val="FF0000"/>
                </a:solidFill>
                <a:effectLst>
                  <a:outerShdw blurRad="38100" dist="38100" dir="2700000" algn="tl">
                    <a:srgbClr val="000000">
                      <a:alpha val="43137"/>
                    </a:srgbClr>
                  </a:outerShdw>
                </a:effectLst>
              </a:rPr>
              <a:t>-</a:t>
            </a:r>
            <a:r>
              <a:rPr lang="hu-HU" sz="2400" b="1" dirty="0" err="1">
                <a:solidFill>
                  <a:srgbClr val="FF0000"/>
                </a:solidFill>
                <a:effectLst>
                  <a:outerShdw blurRad="38100" dist="38100" dir="2700000" algn="tl">
                    <a:srgbClr val="000000">
                      <a:alpha val="43137"/>
                    </a:srgbClr>
                  </a:outerShdw>
                </a:effectLst>
              </a:rPr>
              <a:t>particle</a:t>
            </a:r>
            <a:r>
              <a:rPr lang="hu-HU" sz="2400" b="1" dirty="0">
                <a:solidFill>
                  <a:srgbClr val="FF0000"/>
                </a:solidFill>
                <a:effectLst>
                  <a:outerShdw blurRad="38100" dist="38100" dir="2700000" algn="tl">
                    <a:srgbClr val="000000">
                      <a:alpha val="43137"/>
                    </a:srgbClr>
                  </a:outerShdw>
                </a:effectLst>
              </a:rPr>
              <a:t> </a:t>
            </a:r>
            <a:r>
              <a:rPr lang="en-US" sz="2400" b="1" dirty="0">
                <a:solidFill>
                  <a:srgbClr val="FF0000"/>
                </a:solidFill>
                <a:effectLst>
                  <a:outerShdw blurRad="38100" dist="38100" dir="2700000" algn="tl">
                    <a:srgbClr val="000000">
                      <a:alpha val="43137"/>
                    </a:srgbClr>
                  </a:outerShdw>
                </a:effectLst>
              </a:rPr>
              <a:t>absorption</a:t>
            </a:r>
            <a:endParaRPr lang="en-US" sz="2400" dirty="0"/>
          </a:p>
        </p:txBody>
      </p:sp>
      <p:sp>
        <p:nvSpPr>
          <p:cNvPr id="4" name="TextBox 3"/>
          <p:cNvSpPr txBox="1"/>
          <p:nvPr/>
        </p:nvSpPr>
        <p:spPr>
          <a:xfrm>
            <a:off x="121843" y="5024356"/>
            <a:ext cx="8610600" cy="1600438"/>
          </a:xfrm>
          <a:prstGeom prst="rect">
            <a:avLst/>
          </a:prstGeom>
          <a:noFill/>
        </p:spPr>
        <p:txBody>
          <a:bodyPr wrap="square" rtlCol="0">
            <a:spAutoFit/>
          </a:bodyPr>
          <a:lstStyle/>
          <a:p>
            <a:r>
              <a:rPr lang="en-US" dirty="0"/>
              <a:t>1 </a:t>
            </a:r>
            <a:r>
              <a:rPr lang="en-US" dirty="0" err="1"/>
              <a:t>ps</a:t>
            </a:r>
            <a:r>
              <a:rPr lang="en-US" dirty="0"/>
              <a:t> laser pulse length,  </a:t>
            </a:r>
            <a:r>
              <a:rPr lang="el-GR" sz="2000" b="1" dirty="0">
                <a:latin typeface="Times New Roman" panose="02020603050405020304" pitchFamily="18" charset="0"/>
                <a:cs typeface="Times New Roman" panose="02020603050405020304" pitchFamily="18" charset="0"/>
              </a:rPr>
              <a:t>λ</a:t>
            </a:r>
            <a:r>
              <a:rPr lang="el-GR" dirty="0"/>
              <a:t> = 800 </a:t>
            </a:r>
            <a:r>
              <a:rPr lang="en-US" dirty="0"/>
              <a:t>nm, one-sided &amp; two-sided irradiation tested, </a:t>
            </a:r>
          </a:p>
          <a:p>
            <a:r>
              <a:rPr lang="en-US" dirty="0"/>
              <a:t>85-100 % absorption in the target length  </a:t>
            </a:r>
            <a:r>
              <a:rPr lang="en-US" sz="2000" i="1" dirty="0">
                <a:latin typeface="Times New Roman" panose="02020603050405020304" pitchFamily="18" charset="0"/>
                <a:cs typeface="Times New Roman" panose="02020603050405020304" pitchFamily="18" charset="0"/>
              </a:rPr>
              <a:t>h</a:t>
            </a:r>
            <a:r>
              <a:rPr lang="en-US" dirty="0"/>
              <a:t>.  </a:t>
            </a:r>
            <a:br>
              <a:rPr lang="en-US" dirty="0"/>
            </a:br>
            <a:r>
              <a:rPr lang="en-US" dirty="0"/>
              <a:t>Nano-antenna shapes, layer configurations, layer distribution  varied &amp; analyzed.</a:t>
            </a:r>
          </a:p>
          <a:p>
            <a:r>
              <a:rPr lang="en-US" sz="2000" dirty="0">
                <a:solidFill>
                  <a:srgbClr val="008000"/>
                </a:solidFill>
              </a:rPr>
              <a:t>[</a:t>
            </a:r>
            <a:r>
              <a:rPr lang="en-US" sz="2000" b="1" dirty="0">
                <a:solidFill>
                  <a:srgbClr val="008000"/>
                </a:solidFill>
              </a:rPr>
              <a:t>M. Csete</a:t>
            </a:r>
            <a:r>
              <a:rPr lang="en-US" sz="2000" dirty="0">
                <a:solidFill>
                  <a:srgbClr val="008000"/>
                </a:solidFill>
              </a:rPr>
              <a:t>, et al.,  U. Szeged, HU   </a:t>
            </a:r>
            <a:r>
              <a:rPr lang="en-US" sz="1600" dirty="0">
                <a:hlinkClick r:id="rId2"/>
              </a:rPr>
              <a:t>https://doi.org/10.1007/s11468-021-01571-x</a:t>
            </a:r>
            <a:r>
              <a:rPr lang="en-US" sz="1600" dirty="0"/>
              <a:t> </a:t>
            </a:r>
            <a:r>
              <a:rPr lang="en-GB" sz="1600" dirty="0">
                <a:solidFill>
                  <a:srgbClr val="FFC000"/>
                </a:solidFill>
              </a:rPr>
              <a:t>10.3103/S1541308X20030048</a:t>
            </a:r>
            <a:r>
              <a:rPr lang="en-US" sz="1600" dirty="0">
                <a:solidFill>
                  <a:srgbClr val="FFC000"/>
                </a:solidFill>
              </a:rPr>
              <a:t>  </a:t>
            </a:r>
            <a:r>
              <a:rPr lang="en-US" sz="2000" dirty="0">
                <a:solidFill>
                  <a:srgbClr val="009900"/>
                </a:solidFill>
              </a:rPr>
              <a:t>]</a:t>
            </a:r>
            <a:r>
              <a:rPr lang="en-US" sz="1600" dirty="0"/>
              <a:t>    </a:t>
            </a:r>
            <a:endParaRPr lang="en-US" sz="1600" dirty="0">
              <a:solidFill>
                <a:srgbClr val="008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752136"/>
            <a:ext cx="3637656" cy="320086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1752136"/>
            <a:ext cx="3810000" cy="3262421"/>
          </a:xfrm>
          <a:prstGeom prst="rect">
            <a:avLst/>
          </a:prstGeom>
        </p:spPr>
      </p:pic>
      <p:sp>
        <p:nvSpPr>
          <p:cNvPr id="7" name="TextBox 6"/>
          <p:cNvSpPr txBox="1"/>
          <p:nvPr/>
        </p:nvSpPr>
        <p:spPr>
          <a:xfrm>
            <a:off x="304800" y="685800"/>
            <a:ext cx="8382000" cy="923330"/>
          </a:xfrm>
          <a:prstGeom prst="rect">
            <a:avLst/>
          </a:prstGeom>
          <a:noFill/>
        </p:spPr>
        <p:txBody>
          <a:bodyPr wrap="square" rtlCol="0">
            <a:spAutoFit/>
          </a:bodyPr>
          <a:lstStyle/>
          <a:p>
            <a:r>
              <a:rPr lang="en-US" dirty="0"/>
              <a:t>The target absorptivity is increased via core-shell type </a:t>
            </a:r>
            <a:r>
              <a:rPr lang="en-US" dirty="0" err="1"/>
              <a:t>plasmonic</a:t>
            </a:r>
            <a:r>
              <a:rPr lang="en-US" dirty="0"/>
              <a:t> </a:t>
            </a:r>
            <a:r>
              <a:rPr lang="en-US" dirty="0" err="1"/>
              <a:t>nano</a:t>
            </a:r>
            <a:r>
              <a:rPr lang="en-US" dirty="0"/>
              <a:t>-shells.  Calculations via solving the Maxwell equations, and evaluating the </a:t>
            </a:r>
            <a:r>
              <a:rPr lang="en-US" dirty="0" err="1"/>
              <a:t>ohmic</a:t>
            </a:r>
            <a:r>
              <a:rPr lang="en-US" dirty="0"/>
              <a:t> heating were performed</a:t>
            </a:r>
            <a:r>
              <a:rPr lang="hu-HU" dirty="0"/>
              <a:t> </a:t>
            </a:r>
            <a:r>
              <a:rPr lang="hu-HU" dirty="0" err="1"/>
              <a:t>using</a:t>
            </a:r>
            <a:r>
              <a:rPr lang="hu-HU" dirty="0"/>
              <a:t> </a:t>
            </a:r>
            <a:r>
              <a:rPr lang="hu-HU" dirty="0" err="1"/>
              <a:t>the</a:t>
            </a:r>
            <a:r>
              <a:rPr lang="hu-HU" dirty="0"/>
              <a:t> COMSOL </a:t>
            </a:r>
            <a:r>
              <a:rPr lang="hu-HU" dirty="0" err="1"/>
              <a:t>simulation</a:t>
            </a:r>
            <a:r>
              <a:rPr lang="hu-HU" dirty="0"/>
              <a:t> </a:t>
            </a:r>
            <a:r>
              <a:rPr lang="hu-HU" dirty="0" err="1"/>
              <a:t>package</a:t>
            </a:r>
            <a:r>
              <a:rPr lang="en-US" dirty="0"/>
              <a:t>.</a:t>
            </a:r>
          </a:p>
        </p:txBody>
      </p:sp>
      <p:sp>
        <p:nvSpPr>
          <p:cNvPr id="8" name="Footer Placeholder 7"/>
          <p:cNvSpPr>
            <a:spLocks noGrp="1"/>
          </p:cNvSpPr>
          <p:nvPr>
            <p:ph type="ftr" sz="quarter" idx="11"/>
          </p:nvPr>
        </p:nvSpPr>
        <p:spPr>
          <a:xfrm>
            <a:off x="3200400" y="6378575"/>
            <a:ext cx="2895600" cy="476250"/>
          </a:xfrm>
        </p:spPr>
        <p:txBody>
          <a:bodyPr/>
          <a:lstStyle/>
          <a:p>
            <a:pPr>
              <a:defRPr/>
            </a:pPr>
            <a:r>
              <a:rPr lang="en-US" altLang="zh-CN"/>
              <a:t>Csernai, L.P. [NAPLIFE] </a:t>
            </a:r>
            <a:endParaRPr lang="zh-CN" altLang="zh-CN" dirty="0"/>
          </a:p>
        </p:txBody>
      </p:sp>
    </p:spTree>
    <p:extLst>
      <p:ext uri="{BB962C8B-B14F-4D97-AF65-F5344CB8AC3E}">
        <p14:creationId xmlns:p14="http://schemas.microsoft.com/office/powerpoint/2010/main" val="786169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200400" y="6483350"/>
            <a:ext cx="2895600" cy="476250"/>
          </a:xfrm>
        </p:spPr>
        <p:txBody>
          <a:bodyPr/>
          <a:lstStyle/>
          <a:p>
            <a:pPr>
              <a:defRPr/>
            </a:pPr>
            <a:r>
              <a:rPr lang="en-US" altLang="zh-CN"/>
              <a:t>Csernai, L.P. [NAPLIFE] </a:t>
            </a:r>
            <a:endParaRPr lang="zh-CN" altLang="zh-CN" dirty="0"/>
          </a:p>
        </p:txBody>
      </p:sp>
      <p:sp>
        <p:nvSpPr>
          <p:cNvPr id="3" name="Slide Number Placeholder 2"/>
          <p:cNvSpPr>
            <a:spLocks noGrp="1"/>
          </p:cNvSpPr>
          <p:nvPr>
            <p:ph type="sldNum" sz="quarter" idx="12"/>
          </p:nvPr>
        </p:nvSpPr>
        <p:spPr>
          <a:xfrm>
            <a:off x="6858000" y="6381750"/>
            <a:ext cx="2133600" cy="476250"/>
          </a:xfrm>
        </p:spPr>
        <p:txBody>
          <a:bodyPr/>
          <a:lstStyle/>
          <a:p>
            <a:pPr>
              <a:defRPr/>
            </a:pPr>
            <a:fld id="{26D725BA-69FE-410A-96DF-D2257EF0264F}" type="slidenum">
              <a:rPr lang="zh-CN" altLang="zh-CN" smtClean="0"/>
              <a:pPr>
                <a:defRPr/>
              </a:pPr>
              <a:t>27</a:t>
            </a:fld>
            <a:endParaRPr lang="zh-CN" altLang="zh-CN" dirty="0"/>
          </a:p>
        </p:txBody>
      </p:sp>
      <p:sp>
        <p:nvSpPr>
          <p:cNvPr id="4" name="TextBox 3"/>
          <p:cNvSpPr txBox="1"/>
          <p:nvPr/>
        </p:nvSpPr>
        <p:spPr>
          <a:xfrm>
            <a:off x="259081" y="228600"/>
            <a:ext cx="6675119" cy="461665"/>
          </a:xfrm>
          <a:prstGeom prst="rect">
            <a:avLst/>
          </a:prstGeom>
          <a:noFill/>
        </p:spPr>
        <p:txBody>
          <a:bodyPr wrap="square" rtlCol="0">
            <a:spAutoFit/>
          </a:bodyPr>
          <a:lstStyle/>
          <a:p>
            <a:r>
              <a:rPr lang="en-US" sz="2400" b="1" dirty="0">
                <a:solidFill>
                  <a:srgbClr val="FF0000"/>
                </a:solidFill>
              </a:rPr>
              <a:t>Layered target with variable light absorption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60057" y="49814"/>
            <a:ext cx="1905000" cy="3164237"/>
          </a:xfrm>
          <a:prstGeom prst="rect">
            <a:avLst/>
          </a:prstGeom>
        </p:spPr>
      </p:pic>
      <p:sp>
        <p:nvSpPr>
          <p:cNvPr id="7" name="TextBox 6"/>
          <p:cNvSpPr txBox="1"/>
          <p:nvPr/>
        </p:nvSpPr>
        <p:spPr>
          <a:xfrm>
            <a:off x="507168" y="2229296"/>
            <a:ext cx="3531431" cy="1569660"/>
          </a:xfrm>
          <a:prstGeom prst="rect">
            <a:avLst/>
          </a:prstGeom>
          <a:noFill/>
        </p:spPr>
        <p:txBody>
          <a:bodyPr wrap="square" rtlCol="0">
            <a:spAutoFit/>
          </a:bodyPr>
          <a:lstStyle/>
          <a:p>
            <a:r>
              <a:rPr lang="en-US" sz="1600" dirty="0"/>
              <a:t>Representative uniform </a:t>
            </a:r>
            <a:r>
              <a:rPr lang="en-US" sz="1600" dirty="0">
                <a:solidFill>
                  <a:srgbClr val="FFC000"/>
                </a:solidFill>
              </a:rPr>
              <a:t>&amp; Gaussian</a:t>
            </a:r>
          </a:p>
          <a:p>
            <a:r>
              <a:rPr lang="en-US" sz="1600" dirty="0"/>
              <a:t>number density distributions of (d) 70 oriented </a:t>
            </a:r>
            <a:r>
              <a:rPr lang="en-US" sz="1600" dirty="0" err="1"/>
              <a:t>nanorods</a:t>
            </a:r>
            <a:r>
              <a:rPr lang="en-US" sz="1600" dirty="0"/>
              <a:t>, in a 1 × 1 × 21 µm3 supercell of UDMA polymer target, with random location distribution.</a:t>
            </a:r>
          </a:p>
        </p:txBody>
      </p:sp>
      <p:pic>
        <p:nvPicPr>
          <p:cNvPr id="10" name="Picture 9" descr="Chart, bar chart&#10;&#10;Description automatically generated">
            <a:extLst>
              <a:ext uri="{FF2B5EF4-FFF2-40B4-BE49-F238E27FC236}">
                <a16:creationId xmlns:a16="http://schemas.microsoft.com/office/drawing/2014/main" id="{98A781D1-CD51-E4FE-751A-620E649C07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5631" y="883562"/>
            <a:ext cx="3874938" cy="3508246"/>
          </a:xfrm>
          <a:prstGeom prst="rect">
            <a:avLst/>
          </a:prstGeom>
        </p:spPr>
      </p:pic>
      <p:pic>
        <p:nvPicPr>
          <p:cNvPr id="12" name="Picture 11">
            <a:extLst>
              <a:ext uri="{FF2B5EF4-FFF2-40B4-BE49-F238E27FC236}">
                <a16:creationId xmlns:a16="http://schemas.microsoft.com/office/drawing/2014/main" id="{124DFD0C-74E1-2891-FAB0-749F12B2AF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89" y="3710692"/>
            <a:ext cx="2979454" cy="515587"/>
          </a:xfrm>
          <a:prstGeom prst="rect">
            <a:avLst/>
          </a:prstGeom>
        </p:spPr>
      </p:pic>
      <p:pic>
        <p:nvPicPr>
          <p:cNvPr id="14" name="Picture 13">
            <a:extLst>
              <a:ext uri="{FF2B5EF4-FFF2-40B4-BE49-F238E27FC236}">
                <a16:creationId xmlns:a16="http://schemas.microsoft.com/office/drawing/2014/main" id="{DD5CC0D7-470A-EC75-0495-16FD3592D7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38" y="4226279"/>
            <a:ext cx="4589031" cy="743009"/>
          </a:xfrm>
          <a:prstGeom prst="rect">
            <a:avLst/>
          </a:prstGeom>
        </p:spPr>
      </p:pic>
      <p:sp>
        <p:nvSpPr>
          <p:cNvPr id="8" name="Szövegdoboz 7"/>
          <p:cNvSpPr txBox="1"/>
          <p:nvPr/>
        </p:nvSpPr>
        <p:spPr>
          <a:xfrm>
            <a:off x="25619" y="5078438"/>
            <a:ext cx="9081397" cy="1077218"/>
          </a:xfrm>
          <a:prstGeom prst="rect">
            <a:avLst/>
          </a:prstGeom>
          <a:noFill/>
        </p:spPr>
        <p:txBody>
          <a:bodyPr wrap="none" rtlCol="0">
            <a:spAutoFit/>
          </a:bodyPr>
          <a:lstStyle/>
          <a:p>
            <a:r>
              <a:rPr lang="de-DE" sz="1600" dirty="0">
                <a:solidFill>
                  <a:srgbClr val="008000"/>
                </a:solidFill>
              </a:rPr>
              <a:t>[ </a:t>
            </a:r>
            <a:r>
              <a:rPr lang="de-DE" sz="1600" b="1" dirty="0">
                <a:solidFill>
                  <a:srgbClr val="008000"/>
                </a:solidFill>
              </a:rPr>
              <a:t>M. </a:t>
            </a:r>
            <a:r>
              <a:rPr lang="de-DE" sz="1600" b="1" dirty="0" err="1">
                <a:solidFill>
                  <a:srgbClr val="008000"/>
                </a:solidFill>
              </a:rPr>
              <a:t>Csete</a:t>
            </a:r>
            <a:r>
              <a:rPr lang="de-DE" sz="1600" dirty="0">
                <a:solidFill>
                  <a:srgbClr val="008000"/>
                </a:solidFill>
              </a:rPr>
              <a:t>, A. </a:t>
            </a:r>
            <a:r>
              <a:rPr lang="de-DE" sz="1600" dirty="0" err="1">
                <a:solidFill>
                  <a:srgbClr val="008000"/>
                </a:solidFill>
              </a:rPr>
              <a:t>Szenes</a:t>
            </a:r>
            <a:r>
              <a:rPr lang="de-DE" sz="1600" dirty="0">
                <a:solidFill>
                  <a:srgbClr val="008000"/>
                </a:solidFill>
              </a:rPr>
              <a:t>, E. </a:t>
            </a:r>
            <a:r>
              <a:rPr lang="de-DE" sz="1600" dirty="0" err="1">
                <a:solidFill>
                  <a:srgbClr val="008000"/>
                </a:solidFill>
              </a:rPr>
              <a:t>Tóth</a:t>
            </a:r>
            <a:r>
              <a:rPr lang="de-DE" sz="1600" dirty="0">
                <a:solidFill>
                  <a:srgbClr val="008000"/>
                </a:solidFill>
              </a:rPr>
              <a:t>, D. </a:t>
            </a:r>
            <a:r>
              <a:rPr lang="de-DE" sz="1600" dirty="0" err="1">
                <a:solidFill>
                  <a:srgbClr val="008000"/>
                </a:solidFill>
              </a:rPr>
              <a:t>Vass</a:t>
            </a:r>
            <a:r>
              <a:rPr lang="de-DE" sz="1600" dirty="0">
                <a:solidFill>
                  <a:srgbClr val="008000"/>
                </a:solidFill>
              </a:rPr>
              <a:t>, O. </a:t>
            </a:r>
            <a:r>
              <a:rPr lang="de-DE" sz="1600" dirty="0" err="1">
                <a:solidFill>
                  <a:srgbClr val="008000"/>
                </a:solidFill>
              </a:rPr>
              <a:t>Fekete</a:t>
            </a:r>
            <a:r>
              <a:rPr lang="de-DE" sz="1600" dirty="0">
                <a:solidFill>
                  <a:srgbClr val="008000"/>
                </a:solidFill>
              </a:rPr>
              <a:t>, B. </a:t>
            </a:r>
            <a:r>
              <a:rPr lang="de-DE" sz="1600" dirty="0" err="1">
                <a:solidFill>
                  <a:srgbClr val="008000"/>
                </a:solidFill>
              </a:rPr>
              <a:t>Bánhelyi</a:t>
            </a:r>
            <a:r>
              <a:rPr lang="de-DE" sz="1600" dirty="0">
                <a:solidFill>
                  <a:srgbClr val="008000"/>
                </a:solidFill>
              </a:rPr>
              <a:t>, T. S. </a:t>
            </a:r>
            <a:r>
              <a:rPr lang="de-DE" sz="1600" dirty="0" err="1">
                <a:solidFill>
                  <a:srgbClr val="008000"/>
                </a:solidFill>
              </a:rPr>
              <a:t>Bíró</a:t>
            </a:r>
            <a:r>
              <a:rPr lang="de-DE" sz="1600" dirty="0">
                <a:solidFill>
                  <a:srgbClr val="008000"/>
                </a:solidFill>
              </a:rPr>
              <a:t>, L. P. </a:t>
            </a:r>
            <a:r>
              <a:rPr lang="de-DE" sz="1600" dirty="0" err="1">
                <a:solidFill>
                  <a:srgbClr val="008000"/>
                </a:solidFill>
              </a:rPr>
              <a:t>Csernai</a:t>
            </a:r>
            <a:r>
              <a:rPr lang="de-DE" sz="1600" dirty="0">
                <a:solidFill>
                  <a:srgbClr val="008000"/>
                </a:solidFill>
              </a:rPr>
              <a:t>, N. </a:t>
            </a:r>
            <a:r>
              <a:rPr lang="de-DE" sz="1600" dirty="0" err="1">
                <a:solidFill>
                  <a:srgbClr val="008000"/>
                </a:solidFill>
              </a:rPr>
              <a:t>Kroó</a:t>
            </a:r>
            <a:r>
              <a:rPr lang="de-DE" sz="1600" dirty="0">
                <a:solidFill>
                  <a:srgbClr val="008000"/>
                </a:solidFill>
              </a:rPr>
              <a:t>: </a:t>
            </a:r>
          </a:p>
          <a:p>
            <a:r>
              <a:rPr lang="de-DE" sz="1600" dirty="0">
                <a:solidFill>
                  <a:srgbClr val="008000"/>
                </a:solidFill>
              </a:rPr>
              <a:t>„</a:t>
            </a:r>
            <a:r>
              <a:rPr lang="de-DE" sz="1600" i="1" dirty="0" err="1">
                <a:solidFill>
                  <a:srgbClr val="008000"/>
                </a:solidFill>
              </a:rPr>
              <a:t>Comparative</a:t>
            </a:r>
            <a:r>
              <a:rPr lang="de-DE" sz="1600" i="1" dirty="0">
                <a:solidFill>
                  <a:srgbClr val="008000"/>
                </a:solidFill>
              </a:rPr>
              <a:t> </a:t>
            </a:r>
            <a:r>
              <a:rPr lang="de-DE" sz="1600" i="1" dirty="0" err="1">
                <a:solidFill>
                  <a:srgbClr val="008000"/>
                </a:solidFill>
              </a:rPr>
              <a:t>study</a:t>
            </a:r>
            <a:r>
              <a:rPr lang="de-DE" sz="1600" i="1" dirty="0">
                <a:solidFill>
                  <a:srgbClr val="008000"/>
                </a:solidFill>
              </a:rPr>
              <a:t> on </a:t>
            </a:r>
            <a:r>
              <a:rPr lang="de-DE" sz="1600" i="1" dirty="0" err="1">
                <a:solidFill>
                  <a:srgbClr val="008000"/>
                </a:solidFill>
              </a:rPr>
              <a:t>the</a:t>
            </a:r>
            <a:r>
              <a:rPr lang="de-DE" sz="1600" i="1" dirty="0">
                <a:solidFill>
                  <a:srgbClr val="008000"/>
                </a:solidFill>
              </a:rPr>
              <a:t> uniform </a:t>
            </a:r>
            <a:r>
              <a:rPr lang="de-DE" sz="1600" i="1" dirty="0" err="1">
                <a:solidFill>
                  <a:srgbClr val="008000"/>
                </a:solidFill>
              </a:rPr>
              <a:t>energy</a:t>
            </a:r>
            <a:r>
              <a:rPr lang="de-DE" sz="1600" i="1" dirty="0">
                <a:solidFill>
                  <a:srgbClr val="008000"/>
                </a:solidFill>
              </a:rPr>
              <a:t> </a:t>
            </a:r>
            <a:r>
              <a:rPr lang="de-DE" sz="1600" i="1" dirty="0" err="1">
                <a:solidFill>
                  <a:srgbClr val="008000"/>
                </a:solidFill>
              </a:rPr>
              <a:t>deposition</a:t>
            </a:r>
            <a:r>
              <a:rPr lang="de-DE" sz="1600" i="1" dirty="0">
                <a:solidFill>
                  <a:srgbClr val="008000"/>
                </a:solidFill>
              </a:rPr>
              <a:t> </a:t>
            </a:r>
            <a:r>
              <a:rPr lang="de-DE" sz="1600" i="1" dirty="0" err="1">
                <a:solidFill>
                  <a:srgbClr val="008000"/>
                </a:solidFill>
              </a:rPr>
              <a:t>achievable</a:t>
            </a:r>
            <a:r>
              <a:rPr lang="de-DE" sz="1600" i="1" dirty="0">
                <a:solidFill>
                  <a:srgbClr val="008000"/>
                </a:solidFill>
              </a:rPr>
              <a:t> </a:t>
            </a:r>
          </a:p>
          <a:p>
            <a:r>
              <a:rPr lang="de-DE" sz="1600" i="1" dirty="0">
                <a:solidFill>
                  <a:srgbClr val="008000"/>
                </a:solidFill>
              </a:rPr>
              <a:t>via </a:t>
            </a:r>
            <a:r>
              <a:rPr lang="de-DE" sz="1600" i="1" dirty="0" err="1">
                <a:solidFill>
                  <a:srgbClr val="008000"/>
                </a:solidFill>
              </a:rPr>
              <a:t>optimized</a:t>
            </a:r>
            <a:r>
              <a:rPr lang="de-DE" sz="1600" i="1" dirty="0">
                <a:solidFill>
                  <a:srgbClr val="008000"/>
                </a:solidFill>
              </a:rPr>
              <a:t> </a:t>
            </a:r>
            <a:r>
              <a:rPr lang="de-DE" sz="1600" i="1" dirty="0" err="1">
                <a:solidFill>
                  <a:srgbClr val="008000"/>
                </a:solidFill>
              </a:rPr>
              <a:t>plasmonic</a:t>
            </a:r>
            <a:r>
              <a:rPr lang="de-DE" sz="1600" i="1" dirty="0">
                <a:solidFill>
                  <a:srgbClr val="008000"/>
                </a:solidFill>
              </a:rPr>
              <a:t> </a:t>
            </a:r>
            <a:r>
              <a:rPr lang="de-DE" sz="1600" i="1" dirty="0" err="1">
                <a:solidFill>
                  <a:srgbClr val="008000"/>
                </a:solidFill>
              </a:rPr>
              <a:t>nanoresonator</a:t>
            </a:r>
            <a:r>
              <a:rPr lang="de-DE" sz="1600" i="1" dirty="0">
                <a:solidFill>
                  <a:srgbClr val="008000"/>
                </a:solidFill>
              </a:rPr>
              <a:t> </a:t>
            </a:r>
            <a:r>
              <a:rPr lang="de-DE" sz="1600" i="1" dirty="0" err="1">
                <a:solidFill>
                  <a:srgbClr val="008000"/>
                </a:solidFill>
              </a:rPr>
              <a:t>distributions</a:t>
            </a:r>
            <a:r>
              <a:rPr lang="de-DE" sz="1600" dirty="0">
                <a:solidFill>
                  <a:srgbClr val="008000"/>
                </a:solidFill>
              </a:rPr>
              <a:t>“, </a:t>
            </a:r>
          </a:p>
          <a:p>
            <a:r>
              <a:rPr lang="de-DE" sz="1600" dirty="0">
                <a:solidFill>
                  <a:srgbClr val="008000"/>
                </a:solidFill>
              </a:rPr>
              <a:t>Plasmonics (2022), 17: 775-787; </a:t>
            </a:r>
            <a:r>
              <a:rPr lang="de-DE" sz="1600" dirty="0">
                <a:solidFill>
                  <a:srgbClr val="008000"/>
                </a:solidFill>
                <a:hlinkClick r:id="rId6"/>
              </a:rPr>
              <a:t>https://doi.org/10.1007/s11468-021-01571-x</a:t>
            </a:r>
            <a:r>
              <a:rPr lang="de-DE" sz="1600" dirty="0">
                <a:solidFill>
                  <a:srgbClr val="008000"/>
                </a:solidFill>
              </a:rPr>
              <a:t>.  ]</a:t>
            </a:r>
            <a:endParaRPr lang="en-GB" sz="1600" dirty="0">
              <a:solidFill>
                <a:srgbClr val="008000"/>
              </a:solidFill>
            </a:endParaRPr>
          </a:p>
        </p:txBody>
      </p:sp>
    </p:spTree>
    <p:extLst>
      <p:ext uri="{BB962C8B-B14F-4D97-AF65-F5344CB8AC3E}">
        <p14:creationId xmlns:p14="http://schemas.microsoft.com/office/powerpoint/2010/main" val="3002004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D725BA-69FE-410A-96DF-D2257EF0264F}" type="slidenum">
              <a:rPr lang="zh-CN" altLang="zh-CN" smtClean="0"/>
              <a:pPr>
                <a:defRPr/>
              </a:pPr>
              <a:t>28</a:t>
            </a:fld>
            <a:endParaRPr lang="zh-CN" altLang="zh-CN"/>
          </a:p>
        </p:txBody>
      </p:sp>
      <p:sp>
        <p:nvSpPr>
          <p:cNvPr id="3" name="Rectangle 2"/>
          <p:cNvSpPr/>
          <p:nvPr/>
        </p:nvSpPr>
        <p:spPr>
          <a:xfrm>
            <a:off x="914400" y="1752600"/>
            <a:ext cx="7162800" cy="2554545"/>
          </a:xfrm>
          <a:prstGeom prst="rect">
            <a:avLst/>
          </a:prstGeom>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rPr>
              <a:t>Validation tests at lower energies</a:t>
            </a:r>
            <a:br>
              <a:rPr lang="en-US" sz="3200" b="1" dirty="0">
                <a:solidFill>
                  <a:srgbClr val="FF0000"/>
                </a:solidFill>
                <a:effectLst>
                  <a:outerShdw blurRad="38100" dist="38100" dir="2700000" algn="tl">
                    <a:srgbClr val="000000">
                      <a:alpha val="43137"/>
                    </a:srgbClr>
                  </a:outerShdw>
                </a:effectLst>
              </a:rPr>
            </a:br>
            <a:r>
              <a:rPr lang="en-US" sz="3200" b="1" dirty="0">
                <a:solidFill>
                  <a:srgbClr val="FF0000"/>
                </a:solidFill>
                <a:effectLst>
                  <a:outerShdw blurRad="38100" dist="38100" dir="2700000" algn="tl">
                    <a:srgbClr val="000000">
                      <a:alpha val="43137"/>
                    </a:srgbClr>
                  </a:outerShdw>
                </a:effectLst>
              </a:rPr>
              <a:t>idea  #1 Simultaneous (time-like)</a:t>
            </a:r>
            <a:br>
              <a:rPr lang="en-US" sz="3200" b="1" dirty="0">
                <a:solidFill>
                  <a:srgbClr val="FF0000"/>
                </a:solidFill>
                <a:effectLst>
                  <a:outerShdw blurRad="38100" dist="38100" dir="2700000" algn="tl">
                    <a:srgbClr val="000000">
                      <a:alpha val="43137"/>
                    </a:srgbClr>
                  </a:outerShdw>
                </a:effectLst>
              </a:rPr>
            </a:br>
            <a:r>
              <a:rPr lang="en-US" sz="3200" b="1" dirty="0">
                <a:solidFill>
                  <a:srgbClr val="FF0000"/>
                </a:solidFill>
                <a:effectLst>
                  <a:outerShdw blurRad="38100" dist="38100" dir="2700000" algn="tl">
                    <a:srgbClr val="000000">
                      <a:alpha val="43137"/>
                    </a:srgbClr>
                  </a:outerShdw>
                </a:effectLst>
              </a:rPr>
              <a:t>transition (ignition) </a:t>
            </a:r>
          </a:p>
          <a:p>
            <a:pPr algn="ctr"/>
            <a:r>
              <a:rPr lang="en-US" sz="3200" b="1" dirty="0">
                <a:solidFill>
                  <a:srgbClr val="FF0000"/>
                </a:solidFill>
                <a:effectLst>
                  <a:outerShdw blurRad="38100" dist="38100" dir="2700000" algn="tl">
                    <a:srgbClr val="000000">
                      <a:alpha val="43137"/>
                    </a:srgbClr>
                  </a:outerShdw>
                </a:effectLst>
                <a:sym typeface="Wingdings" panose="05000000000000000000" pitchFamily="2" charset="2"/>
              </a:rPr>
              <a:t></a:t>
            </a:r>
            <a:br>
              <a:rPr lang="en-US" sz="3200" b="1" dirty="0">
                <a:solidFill>
                  <a:srgbClr val="FF0000"/>
                </a:solidFill>
                <a:effectLst>
                  <a:outerShdw blurRad="38100" dist="38100" dir="2700000" algn="tl">
                    <a:srgbClr val="000000">
                      <a:alpha val="43137"/>
                    </a:srgbClr>
                  </a:outerShdw>
                </a:effectLst>
                <a:sym typeface="Wingdings" panose="05000000000000000000" pitchFamily="2" charset="2"/>
              </a:rPr>
            </a:br>
            <a:r>
              <a:rPr lang="en-US" sz="3200" b="1" dirty="0">
                <a:solidFill>
                  <a:srgbClr val="FF0000"/>
                </a:solidFill>
                <a:effectLst>
                  <a:outerShdw blurRad="38100" dist="38100" dir="2700000" algn="tl">
                    <a:srgbClr val="000000">
                      <a:alpha val="43137"/>
                    </a:srgbClr>
                  </a:outerShdw>
                </a:effectLst>
                <a:sym typeface="Wingdings" panose="05000000000000000000" pitchFamily="2" charset="2"/>
              </a:rPr>
              <a:t>Two opposing beams </a:t>
            </a:r>
            <a:endParaRPr lang="en-US" sz="3200" b="1" dirty="0">
              <a:solidFill>
                <a:srgbClr val="FF0000"/>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altLang="zh-CN"/>
              <a:t>Csernai, L.P. [NAPLIFE] </a:t>
            </a:r>
            <a:endParaRPr lang="zh-CN" altLang="zh-CN"/>
          </a:p>
        </p:txBody>
      </p:sp>
    </p:spTree>
    <p:extLst>
      <p:ext uri="{BB962C8B-B14F-4D97-AF65-F5344CB8AC3E}">
        <p14:creationId xmlns:p14="http://schemas.microsoft.com/office/powerpoint/2010/main" val="982255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D725BA-69FE-410A-96DF-D2257EF0264F}" type="slidenum">
              <a:rPr lang="zh-CN" altLang="zh-CN" smtClean="0"/>
              <a:pPr>
                <a:defRPr/>
              </a:pPr>
              <a:t>29</a:t>
            </a:fld>
            <a:endParaRPr lang="zh-CN" altLang="zh-CN"/>
          </a:p>
        </p:txBody>
      </p:sp>
      <p:sp>
        <p:nvSpPr>
          <p:cNvPr id="3" name="Rectangle 2"/>
          <p:cNvSpPr/>
          <p:nvPr/>
        </p:nvSpPr>
        <p:spPr>
          <a:xfrm>
            <a:off x="495300" y="609600"/>
            <a:ext cx="7848600" cy="584775"/>
          </a:xfrm>
          <a:prstGeom prst="rect">
            <a:avLst/>
          </a:prstGeom>
        </p:spPr>
        <p:txBody>
          <a:bodyPr wrap="square">
            <a:spAutoFit/>
          </a:bodyPr>
          <a:lstStyle/>
          <a:p>
            <a:r>
              <a:rPr lang="en-US" sz="3200" b="1" dirty="0">
                <a:ln w="9525">
                  <a:solidFill>
                    <a:schemeClr val="bg1"/>
                  </a:solidFill>
                  <a:prstDash val="solid"/>
                </a:ln>
                <a:solidFill>
                  <a:srgbClr val="FF0000"/>
                </a:solidFill>
                <a:effectLst>
                  <a:outerShdw blurRad="12700" dist="38100" dir="2700000" algn="tl" rotWithShape="0">
                    <a:schemeClr val="tx1">
                      <a:lumMod val="85000"/>
                      <a:lumOff val="15000"/>
                    </a:schemeClr>
                  </a:outerShdw>
                </a:effectLst>
              </a:rPr>
              <a:t>Validation tests – Target manufacturing</a:t>
            </a:r>
            <a:endParaRPr lang="en-US" sz="3200" dirty="0"/>
          </a:p>
        </p:txBody>
      </p:sp>
      <p:sp>
        <p:nvSpPr>
          <p:cNvPr id="4" name="TextBox 3"/>
          <p:cNvSpPr txBox="1"/>
          <p:nvPr/>
        </p:nvSpPr>
        <p:spPr>
          <a:xfrm>
            <a:off x="152400" y="1447800"/>
            <a:ext cx="8686800" cy="1661993"/>
          </a:xfrm>
          <a:prstGeom prst="rect">
            <a:avLst/>
          </a:prstGeom>
          <a:noFill/>
        </p:spPr>
        <p:txBody>
          <a:bodyPr wrap="square" rtlCol="0">
            <a:spAutoFit/>
          </a:bodyPr>
          <a:lstStyle/>
          <a:p>
            <a:r>
              <a:rPr lang="en-US" b="1" dirty="0">
                <a:latin typeface="+mj-lt"/>
              </a:rPr>
              <a:t>Two basic principles are tested on non-fusion material targets at low energies</a:t>
            </a:r>
          </a:p>
          <a:p>
            <a:endParaRPr lang="en-US" b="1" dirty="0">
              <a:latin typeface="+mj-lt"/>
            </a:endParaRPr>
          </a:p>
          <a:p>
            <a:pPr marL="285750" indent="-285750">
              <a:buFont typeface="Arial" panose="020B0604020202020204" pitchFamily="34" charset="0"/>
              <a:buChar char="•"/>
            </a:pPr>
            <a:r>
              <a:rPr lang="en-US" sz="2000" b="1" dirty="0">
                <a:latin typeface="+mj-lt"/>
              </a:rPr>
              <a:t>Implanted with </a:t>
            </a:r>
            <a:r>
              <a:rPr lang="en-US" sz="2000" b="1" dirty="0" err="1">
                <a:latin typeface="+mj-lt"/>
              </a:rPr>
              <a:t>nano</a:t>
            </a:r>
            <a:r>
              <a:rPr lang="en-US" sz="2000" b="1" dirty="0">
                <a:latin typeface="+mj-lt"/>
              </a:rPr>
              <a:t>-antennas  </a:t>
            </a:r>
            <a:r>
              <a:rPr lang="en-US" sz="2000" b="1" dirty="0">
                <a:latin typeface="+mj-lt"/>
                <a:sym typeface="Wingdings" panose="05000000000000000000" pitchFamily="2" charset="2"/>
              </a:rPr>
              <a:t></a:t>
            </a:r>
            <a:r>
              <a:rPr lang="en-US" sz="2000" b="1" dirty="0">
                <a:latin typeface="+mj-lt"/>
              </a:rPr>
              <a:t>      Amplified absorption  </a:t>
            </a:r>
            <a:r>
              <a:rPr lang="en-US" sz="2800" b="1" i="1" dirty="0">
                <a:solidFill>
                  <a:srgbClr val="FF0000"/>
                </a:solidFill>
                <a:latin typeface="+mj-lt"/>
              </a:rPr>
              <a:t>√</a:t>
            </a:r>
            <a:r>
              <a:rPr lang="en-US" sz="2000" b="1" dirty="0">
                <a:latin typeface="+mj-lt"/>
              </a:rPr>
              <a:t> </a:t>
            </a:r>
          </a:p>
          <a:p>
            <a:pPr marL="285750" indent="-285750">
              <a:buFont typeface="Arial" panose="020B0604020202020204" pitchFamily="34" charset="0"/>
              <a:buChar char="•"/>
            </a:pPr>
            <a:r>
              <a:rPr lang="en-US" sz="2000" b="1" dirty="0">
                <a:latin typeface="+mj-lt"/>
              </a:rPr>
              <a:t>Multilayer targets  </a:t>
            </a:r>
            <a:r>
              <a:rPr lang="en-US" sz="2000" b="1" dirty="0">
                <a:latin typeface="+mj-lt"/>
                <a:sym typeface="Wingdings" panose="05000000000000000000" pitchFamily="2" charset="2"/>
              </a:rPr>
              <a:t>  Simultaneous Ignition   (in progress)</a:t>
            </a:r>
            <a:endParaRPr lang="en-US" sz="2000" b="1" dirty="0">
              <a:latin typeface="+mj-lt"/>
            </a:endParaRPr>
          </a:p>
          <a:p>
            <a:pPr marL="285750" indent="-285750">
              <a:buFont typeface="Arial" panose="020B0604020202020204" pitchFamily="34" charset="0"/>
              <a:buChar char="•"/>
            </a:pPr>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591" y="2855257"/>
            <a:ext cx="6826157" cy="3839714"/>
          </a:xfrm>
          <a:prstGeom prst="rect">
            <a:avLst/>
          </a:prstGeom>
        </p:spPr>
      </p:pic>
      <p:sp>
        <p:nvSpPr>
          <p:cNvPr id="6" name="TextBox 5"/>
          <p:cNvSpPr txBox="1"/>
          <p:nvPr/>
        </p:nvSpPr>
        <p:spPr>
          <a:xfrm>
            <a:off x="7162800" y="2971801"/>
            <a:ext cx="1905000" cy="2215991"/>
          </a:xfrm>
          <a:prstGeom prst="rect">
            <a:avLst/>
          </a:prstGeom>
          <a:noFill/>
        </p:spPr>
        <p:txBody>
          <a:bodyPr wrap="square" rtlCol="0">
            <a:spAutoFit/>
          </a:bodyPr>
          <a:lstStyle/>
          <a:p>
            <a:r>
              <a:rPr lang="en-US" sz="2400" b="1" dirty="0">
                <a:solidFill>
                  <a:srgbClr val="008000"/>
                </a:solidFill>
              </a:rPr>
              <a:t>[M. </a:t>
            </a:r>
            <a:r>
              <a:rPr lang="en-US" sz="2400" b="1" dirty="0" err="1">
                <a:solidFill>
                  <a:srgbClr val="008000"/>
                </a:solidFill>
              </a:rPr>
              <a:t>Csete</a:t>
            </a:r>
            <a:r>
              <a:rPr lang="en-US" sz="2400" b="1" dirty="0">
                <a:solidFill>
                  <a:srgbClr val="008000"/>
                </a:solidFill>
              </a:rPr>
              <a:t>,</a:t>
            </a:r>
            <a:br>
              <a:rPr lang="en-US" sz="2400" b="1" dirty="0">
                <a:solidFill>
                  <a:srgbClr val="008000"/>
                </a:solidFill>
              </a:rPr>
            </a:br>
            <a:r>
              <a:rPr lang="en-US" sz="2400" b="1" dirty="0">
                <a:solidFill>
                  <a:srgbClr val="008000"/>
                </a:solidFill>
              </a:rPr>
              <a:t>A. Bony</a:t>
            </a:r>
            <a:r>
              <a:rPr lang="hu-HU" sz="2400" b="1" dirty="0">
                <a:solidFill>
                  <a:srgbClr val="008000"/>
                </a:solidFill>
              </a:rPr>
              <a:t>á</a:t>
            </a:r>
            <a:r>
              <a:rPr lang="en-US" sz="2400" b="1" dirty="0">
                <a:solidFill>
                  <a:srgbClr val="008000"/>
                </a:solidFill>
              </a:rPr>
              <a:t>r,</a:t>
            </a:r>
          </a:p>
          <a:p>
            <a:r>
              <a:rPr lang="en-US" sz="2400" b="1" dirty="0">
                <a:solidFill>
                  <a:srgbClr val="008000"/>
                </a:solidFill>
              </a:rPr>
              <a:t>I. Papp,</a:t>
            </a:r>
            <a:br>
              <a:rPr lang="hu-HU" sz="2400" b="1" dirty="0">
                <a:solidFill>
                  <a:srgbClr val="008000"/>
                </a:solidFill>
              </a:rPr>
            </a:br>
            <a:r>
              <a:rPr lang="hu-HU" sz="2400" b="1" dirty="0">
                <a:solidFill>
                  <a:srgbClr val="008000"/>
                </a:solidFill>
              </a:rPr>
              <a:t>P. Rácz,</a:t>
            </a:r>
            <a:br>
              <a:rPr lang="en-US" sz="2400" b="1" dirty="0">
                <a:solidFill>
                  <a:srgbClr val="008000"/>
                </a:solidFill>
              </a:rPr>
            </a:br>
            <a:r>
              <a:rPr lang="en-US" sz="2400" b="1" dirty="0">
                <a:solidFill>
                  <a:srgbClr val="008000"/>
                </a:solidFill>
              </a:rPr>
              <a:t>et al.]</a:t>
            </a:r>
            <a:br>
              <a:rPr lang="en-US" b="1" dirty="0">
                <a:solidFill>
                  <a:srgbClr val="008000"/>
                </a:solidFill>
              </a:rPr>
            </a:br>
            <a:r>
              <a:rPr lang="en-US" b="1" dirty="0">
                <a:solidFill>
                  <a:srgbClr val="008000"/>
                </a:solidFill>
              </a:rPr>
              <a:t>   </a:t>
            </a:r>
            <a:r>
              <a:rPr lang="en-US" dirty="0"/>
              <a:t>In preparation</a:t>
            </a:r>
          </a:p>
        </p:txBody>
      </p:sp>
      <p:sp>
        <p:nvSpPr>
          <p:cNvPr id="7" name="5-Point Star 6"/>
          <p:cNvSpPr/>
          <p:nvPr/>
        </p:nvSpPr>
        <p:spPr>
          <a:xfrm>
            <a:off x="7924800" y="5562600"/>
            <a:ext cx="596348" cy="609599"/>
          </a:xfrm>
          <a:prstGeom prst="star5">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p:cNvSpPr>
            <a:spLocks noGrp="1"/>
          </p:cNvSpPr>
          <p:nvPr>
            <p:ph type="ftr" sz="quarter" idx="11"/>
          </p:nvPr>
        </p:nvSpPr>
        <p:spPr>
          <a:xfrm>
            <a:off x="4300330" y="6318251"/>
            <a:ext cx="2895600" cy="476250"/>
          </a:xfrm>
        </p:spPr>
        <p:txBody>
          <a:bodyPr/>
          <a:lstStyle/>
          <a:p>
            <a:pPr>
              <a:defRPr/>
            </a:pPr>
            <a:r>
              <a:rPr lang="en-US" altLang="zh-CN"/>
              <a:t>Csernai, L.P. [NAPLIFE] </a:t>
            </a:r>
            <a:endParaRPr lang="zh-CN" altLang="zh-CN" dirty="0"/>
          </a:p>
        </p:txBody>
      </p:sp>
    </p:spTree>
    <p:extLst>
      <p:ext uri="{BB962C8B-B14F-4D97-AF65-F5344CB8AC3E}">
        <p14:creationId xmlns:p14="http://schemas.microsoft.com/office/powerpoint/2010/main" val="3231672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D725BA-69FE-410A-96DF-D2257EF0264F}" type="slidenum">
              <a:rPr lang="zh-CN" altLang="zh-CN" smtClean="0"/>
              <a:pPr>
                <a:defRPr/>
              </a:pPr>
              <a:t>3</a:t>
            </a:fld>
            <a:endParaRPr lang="zh-CN" altLang="zh-CN"/>
          </a:p>
        </p:txBody>
      </p:sp>
      <p:sp>
        <p:nvSpPr>
          <p:cNvPr id="3" name="Rectangle 2"/>
          <p:cNvSpPr/>
          <p:nvPr/>
        </p:nvSpPr>
        <p:spPr>
          <a:xfrm>
            <a:off x="2286000" y="2967335"/>
            <a:ext cx="4876800" cy="1077218"/>
          </a:xfrm>
          <a:prstGeom prst="rect">
            <a:avLst/>
          </a:prstGeom>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rPr>
              <a:t>Rayleigh-Taylor Instability </a:t>
            </a:r>
          </a:p>
        </p:txBody>
      </p:sp>
      <p:sp>
        <p:nvSpPr>
          <p:cNvPr id="4" name="Footer Placeholder 3"/>
          <p:cNvSpPr>
            <a:spLocks noGrp="1"/>
          </p:cNvSpPr>
          <p:nvPr>
            <p:ph type="ftr" sz="quarter" idx="11"/>
          </p:nvPr>
        </p:nvSpPr>
        <p:spPr/>
        <p:txBody>
          <a:bodyPr/>
          <a:lstStyle/>
          <a:p>
            <a:pPr>
              <a:defRPr/>
            </a:pPr>
            <a:r>
              <a:rPr lang="en-US" altLang="zh-CN"/>
              <a:t>Csernai, L.P. [NAPLIFE] </a:t>
            </a:r>
            <a:endParaRPr lang="zh-CN" altLang="zh-CN"/>
          </a:p>
        </p:txBody>
      </p:sp>
    </p:spTree>
    <p:extLst>
      <p:ext uri="{BB962C8B-B14F-4D97-AF65-F5344CB8AC3E}">
        <p14:creationId xmlns:p14="http://schemas.microsoft.com/office/powerpoint/2010/main" val="1114525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D725BA-69FE-410A-96DF-D2257EF0264F}" type="slidenum">
              <a:rPr lang="zh-CN" altLang="zh-CN" smtClean="0"/>
              <a:pPr>
                <a:defRPr/>
              </a:pPr>
              <a:t>30</a:t>
            </a:fld>
            <a:endParaRPr lang="zh-CN" altLang="zh-CN"/>
          </a:p>
        </p:txBody>
      </p:sp>
      <p:pic>
        <p:nvPicPr>
          <p:cNvPr id="3" name="Picture 2"/>
          <p:cNvPicPr>
            <a:picLocks noChangeAspect="1"/>
          </p:cNvPicPr>
          <p:nvPr/>
        </p:nvPicPr>
        <p:blipFill>
          <a:blip r:embed="rId2"/>
          <a:stretch>
            <a:fillRect/>
          </a:stretch>
        </p:blipFill>
        <p:spPr>
          <a:xfrm>
            <a:off x="228600" y="1219200"/>
            <a:ext cx="8010112" cy="5379051"/>
          </a:xfrm>
          <a:prstGeom prst="rect">
            <a:avLst/>
          </a:prstGeom>
        </p:spPr>
      </p:pic>
      <p:sp>
        <p:nvSpPr>
          <p:cNvPr id="4" name="TextBox 3"/>
          <p:cNvSpPr txBox="1"/>
          <p:nvPr/>
        </p:nvSpPr>
        <p:spPr>
          <a:xfrm>
            <a:off x="685800" y="457200"/>
            <a:ext cx="6629400" cy="646331"/>
          </a:xfrm>
          <a:prstGeom prst="rect">
            <a:avLst/>
          </a:prstGeom>
          <a:noFill/>
        </p:spPr>
        <p:txBody>
          <a:bodyPr wrap="square" rtlCol="0">
            <a:spAutoFit/>
          </a:bodyPr>
          <a:lstStyle/>
          <a:p>
            <a:r>
              <a:rPr lang="en-US" sz="3600" dirty="0">
                <a:solidFill>
                  <a:srgbClr val="FF0000"/>
                </a:solidFill>
              </a:rPr>
              <a:t>Multilayered fuel target</a:t>
            </a:r>
          </a:p>
        </p:txBody>
      </p:sp>
      <p:sp>
        <p:nvSpPr>
          <p:cNvPr id="5" name="Footer Placeholder 4"/>
          <p:cNvSpPr>
            <a:spLocks noGrp="1"/>
          </p:cNvSpPr>
          <p:nvPr>
            <p:ph type="ftr" sz="quarter" idx="11"/>
          </p:nvPr>
        </p:nvSpPr>
        <p:spPr/>
        <p:txBody>
          <a:bodyPr/>
          <a:lstStyle/>
          <a:p>
            <a:pPr>
              <a:defRPr/>
            </a:pPr>
            <a:r>
              <a:rPr lang="en-US" altLang="zh-CN"/>
              <a:t>Csernai, L.P. [NAPLIFE] </a:t>
            </a:r>
            <a:endParaRPr lang="zh-CN" altLang="zh-CN"/>
          </a:p>
        </p:txBody>
      </p:sp>
    </p:spTree>
    <p:extLst>
      <p:ext uri="{BB962C8B-B14F-4D97-AF65-F5344CB8AC3E}">
        <p14:creationId xmlns:p14="http://schemas.microsoft.com/office/powerpoint/2010/main" val="3563239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381750"/>
            <a:ext cx="2133600" cy="476250"/>
          </a:xfrm>
        </p:spPr>
        <p:txBody>
          <a:bodyPr/>
          <a:lstStyle/>
          <a:p>
            <a:pPr>
              <a:defRPr/>
            </a:pPr>
            <a:fld id="{26D725BA-69FE-410A-96DF-D2257EF0264F}" type="slidenum">
              <a:rPr lang="zh-CN" altLang="zh-CN" smtClean="0"/>
              <a:pPr>
                <a:defRPr/>
              </a:pPr>
              <a:t>31</a:t>
            </a:fld>
            <a:endParaRPr lang="zh-CN" altLang="zh-CN" dirty="0"/>
          </a:p>
        </p:txBody>
      </p:sp>
      <p:sp>
        <p:nvSpPr>
          <p:cNvPr id="3" name="Rectangle 2"/>
          <p:cNvSpPr/>
          <p:nvPr/>
        </p:nvSpPr>
        <p:spPr>
          <a:xfrm>
            <a:off x="304800" y="228600"/>
            <a:ext cx="8229600" cy="646331"/>
          </a:xfrm>
          <a:prstGeom prst="rect">
            <a:avLst/>
          </a:prstGeom>
        </p:spPr>
        <p:txBody>
          <a:bodyPr wrap="square">
            <a:spAutoFit/>
          </a:bodyPr>
          <a:lstStyle/>
          <a:p>
            <a:pPr algn="ctr"/>
            <a:r>
              <a:rPr lang="en-US" sz="3600" b="1" dirty="0">
                <a:ln w="9525">
                  <a:solidFill>
                    <a:schemeClr val="bg1"/>
                  </a:solidFill>
                  <a:prstDash val="solid"/>
                </a:ln>
                <a:solidFill>
                  <a:srgbClr val="FF0000"/>
                </a:solidFill>
                <a:effectLst>
                  <a:outerShdw blurRad="12700" dist="38100" dir="2700000" algn="tl" rotWithShape="0">
                    <a:schemeClr val="tx1">
                      <a:lumMod val="85000"/>
                      <a:lumOff val="15000"/>
                    </a:schemeClr>
                  </a:outerShdw>
                </a:effectLst>
              </a:rPr>
              <a:t>Laser Wake Field Collider</a:t>
            </a:r>
          </a:p>
        </p:txBody>
      </p:sp>
      <p:sp>
        <p:nvSpPr>
          <p:cNvPr id="4" name="TextBox 3"/>
          <p:cNvSpPr txBox="1"/>
          <p:nvPr/>
        </p:nvSpPr>
        <p:spPr>
          <a:xfrm>
            <a:off x="381000" y="1104918"/>
            <a:ext cx="8686800" cy="2523768"/>
          </a:xfrm>
          <a:prstGeom prst="rect">
            <a:avLst/>
          </a:prstGeom>
          <a:noFill/>
        </p:spPr>
        <p:txBody>
          <a:bodyPr wrap="square" rtlCol="0">
            <a:spAutoFit/>
          </a:bodyPr>
          <a:lstStyle/>
          <a:p>
            <a:r>
              <a:rPr lang="en-US" sz="2400" dirty="0">
                <a:cs typeface="Arial" panose="020B0604020202020204" pitchFamily="34" charset="0"/>
              </a:rPr>
              <a:t>Ǝ </a:t>
            </a:r>
            <a:r>
              <a:rPr lang="en-US" sz="2400" dirty="0">
                <a:latin typeface="+mn-lt"/>
              </a:rPr>
              <a:t>Pre-compression/acceleration,     before ignition</a:t>
            </a:r>
          </a:p>
          <a:p>
            <a:r>
              <a:rPr lang="en-US" sz="2400" dirty="0">
                <a:latin typeface="+mn-lt"/>
              </a:rPr>
              <a:t>Ion (e.g. p) Energy E</a:t>
            </a:r>
            <a:r>
              <a:rPr lang="en-US" sz="2400" baseline="-25000" dirty="0">
                <a:latin typeface="+mn-lt"/>
              </a:rPr>
              <a:t>p</a:t>
            </a:r>
            <a:r>
              <a:rPr lang="en-US" sz="2400" dirty="0">
                <a:latin typeface="+mn-lt"/>
              </a:rPr>
              <a:t> </a:t>
            </a:r>
            <a:r>
              <a:rPr lang="en-US" sz="2400" dirty="0">
                <a:latin typeface="+mn-lt"/>
                <a:cs typeface="Calibri" panose="020F0502020204030204" pitchFamily="34" charset="0"/>
              </a:rPr>
              <a:t>≈ </a:t>
            </a:r>
            <a:r>
              <a:rPr lang="en-US" sz="2400" dirty="0">
                <a:latin typeface="+mn-lt"/>
              </a:rPr>
              <a:t>50 MeV (or more)   </a:t>
            </a:r>
          </a:p>
          <a:p>
            <a:r>
              <a:rPr lang="en-US" sz="2000" dirty="0">
                <a:cs typeface="Times New Roman" panose="02020603050405020304" pitchFamily="18" charset="0"/>
                <a:sym typeface="Wingdings" panose="05000000000000000000" pitchFamily="2" charset="2"/>
              </a:rPr>
              <a:t>Initial b</a:t>
            </a:r>
            <a:r>
              <a:rPr lang="en-US" dirty="0">
                <a:cs typeface="Times New Roman" panose="02020603050405020304" pitchFamily="18" charset="0"/>
                <a:sym typeface="Wingdings" panose="05000000000000000000" pitchFamily="2" charset="2"/>
              </a:rPr>
              <a:t>eam densities assumed:  </a:t>
            </a:r>
            <a:r>
              <a:rPr lang="en-US" dirty="0" err="1">
                <a:cs typeface="Times New Roman" panose="02020603050405020304" pitchFamily="18" charset="0"/>
                <a:sym typeface="Wingdings" panose="05000000000000000000" pitchFamily="2" charset="2"/>
              </a:rPr>
              <a:t>n</a:t>
            </a:r>
            <a:r>
              <a:rPr lang="en-US" baseline="-25000" dirty="0" err="1">
                <a:cs typeface="Times New Roman" panose="02020603050405020304" pitchFamily="18" charset="0"/>
                <a:sym typeface="Wingdings" panose="05000000000000000000" pitchFamily="2" charset="2"/>
              </a:rPr>
              <a:t>H</a:t>
            </a:r>
            <a:r>
              <a:rPr lang="en-US" dirty="0">
                <a:cs typeface="Times New Roman" panose="02020603050405020304" pitchFamily="18" charset="0"/>
                <a:sym typeface="Wingdings" panose="05000000000000000000" pitchFamily="2" charset="2"/>
              </a:rPr>
              <a:t> </a:t>
            </a:r>
            <a:r>
              <a:rPr lang="en-US" dirty="0">
                <a:latin typeface="Calibri" panose="020F0502020204030204" pitchFamily="34" charset="0"/>
                <a:cs typeface="Calibri" panose="020F0502020204030204" pitchFamily="34" charset="0"/>
                <a:sym typeface="Wingdings" panose="05000000000000000000" pitchFamily="2" charset="2"/>
              </a:rPr>
              <a:t>≈</a:t>
            </a:r>
            <a:r>
              <a:rPr lang="en-US" dirty="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rPr>
              <a:t>γ</a:t>
            </a:r>
            <a:r>
              <a:rPr lang="en-US" dirty="0">
                <a:cs typeface="Times New Roman" panose="02020603050405020304" pitchFamily="18" charset="0"/>
                <a:sym typeface="Wingdings" panose="05000000000000000000" pitchFamily="2" charset="2"/>
              </a:rPr>
              <a:t> n</a:t>
            </a:r>
            <a:r>
              <a:rPr lang="en-US" baseline="-25000" dirty="0">
                <a:cs typeface="Times New Roman" panose="02020603050405020304" pitchFamily="18" charset="0"/>
                <a:sym typeface="Wingdings" panose="05000000000000000000" pitchFamily="2" charset="2"/>
              </a:rPr>
              <a:t>0</a:t>
            </a:r>
            <a:r>
              <a:rPr lang="en-US" dirty="0">
                <a:cs typeface="Times New Roman" panose="02020603050405020304" pitchFamily="18" charset="0"/>
                <a:sym typeface="Wingdings" panose="05000000000000000000" pitchFamily="2" charset="2"/>
              </a:rPr>
              <a:t> = 2</a:t>
            </a:r>
            <a:r>
              <a:rPr lang="en-US" dirty="0">
                <a:cs typeface="Arial" panose="020B0604020202020204" pitchFamily="34" charset="0"/>
                <a:sym typeface="Wingdings" panose="05000000000000000000" pitchFamily="2" charset="2"/>
              </a:rPr>
              <a:t>·10</a:t>
            </a:r>
            <a:r>
              <a:rPr lang="en-US" baseline="30000" dirty="0">
                <a:cs typeface="Arial" panose="020B0604020202020204" pitchFamily="34" charset="0"/>
                <a:sym typeface="Wingdings" panose="05000000000000000000" pitchFamily="2" charset="2"/>
              </a:rPr>
              <a:t>-19</a:t>
            </a:r>
            <a:r>
              <a:rPr lang="en-US" dirty="0">
                <a:cs typeface="Times New Roman" panose="02020603050405020304" pitchFamily="18" charset="0"/>
                <a:sym typeface="Wingdings" panose="05000000000000000000" pitchFamily="2" charset="2"/>
              </a:rPr>
              <a:t>/cm</a:t>
            </a:r>
            <a:r>
              <a:rPr lang="en-US" baseline="30000" dirty="0">
                <a:cs typeface="Times New Roman" panose="02020603050405020304" pitchFamily="18" charset="0"/>
                <a:sym typeface="Wingdings" panose="05000000000000000000" pitchFamily="2" charset="2"/>
              </a:rPr>
              <a:t>3 </a:t>
            </a:r>
            <a:r>
              <a:rPr lang="en-US" dirty="0">
                <a:cs typeface="Times New Roman" panose="02020603050405020304" pitchFamily="18" charset="0"/>
                <a:sym typeface="Wingdings" panose="05000000000000000000" pitchFamily="2" charset="2"/>
              </a:rPr>
              <a:t>and 2</a:t>
            </a:r>
            <a:r>
              <a:rPr lang="en-US" dirty="0">
                <a:cs typeface="Arial" panose="020B0604020202020204" pitchFamily="34" charset="0"/>
                <a:sym typeface="Wingdings" panose="05000000000000000000" pitchFamily="2" charset="2"/>
              </a:rPr>
              <a:t>·10</a:t>
            </a:r>
            <a:r>
              <a:rPr lang="en-US" baseline="30000" dirty="0">
                <a:cs typeface="Arial" panose="020B0604020202020204" pitchFamily="34" charset="0"/>
                <a:sym typeface="Wingdings" panose="05000000000000000000" pitchFamily="2" charset="2"/>
              </a:rPr>
              <a:t>-21</a:t>
            </a:r>
            <a:r>
              <a:rPr lang="en-US" dirty="0">
                <a:cs typeface="Times New Roman" panose="02020603050405020304" pitchFamily="18" charset="0"/>
                <a:sym typeface="Wingdings" panose="05000000000000000000" pitchFamily="2" charset="2"/>
              </a:rPr>
              <a:t>/cm</a:t>
            </a:r>
            <a:r>
              <a:rPr lang="en-US" baseline="30000" dirty="0">
                <a:cs typeface="Times New Roman" panose="02020603050405020304" pitchFamily="18" charset="0"/>
                <a:sym typeface="Wingdings" panose="05000000000000000000" pitchFamily="2" charset="2"/>
              </a:rPr>
              <a:t>3</a:t>
            </a:r>
          </a:p>
          <a:p>
            <a:r>
              <a:rPr lang="en-US" baseline="30000" dirty="0">
                <a:cs typeface="Times New Roman" panose="02020603050405020304" pitchFamily="18" charset="0"/>
                <a:sym typeface="Wingdings" panose="05000000000000000000" pitchFamily="2" charset="2"/>
              </a:rPr>
              <a:t>				</a:t>
            </a:r>
            <a:r>
              <a:rPr lang="en-US" dirty="0">
                <a:latin typeface="Calibri" panose="020F0502020204030204" pitchFamily="34" charset="0"/>
                <a:cs typeface="Calibri" panose="020F0502020204030204" pitchFamily="34" charset="0"/>
                <a:sym typeface="Wingdings" panose="05000000000000000000" pitchFamily="2" charset="2"/>
              </a:rPr>
              <a:t> ≈</a:t>
            </a:r>
            <a:r>
              <a:rPr lang="en-US" dirty="0">
                <a:cs typeface="Times New Roman" panose="02020603050405020304" pitchFamily="18" charset="0"/>
                <a:sym typeface="Wingdings" panose="05000000000000000000" pitchFamily="2" charset="2"/>
              </a:rPr>
              <a:t>  n</a:t>
            </a:r>
            <a:r>
              <a:rPr lang="en-US" baseline="-25000" dirty="0">
                <a:cs typeface="Times New Roman" panose="02020603050405020304" pitchFamily="18" charset="0"/>
                <a:sym typeface="Wingdings" panose="05000000000000000000" pitchFamily="2" charset="2"/>
              </a:rPr>
              <a:t>liquid-H</a:t>
            </a:r>
            <a:r>
              <a:rPr lang="en-US" dirty="0">
                <a:cs typeface="Times New Roman" panose="02020603050405020304" pitchFamily="18" charset="0"/>
                <a:sym typeface="Wingdings" panose="05000000000000000000" pitchFamily="2" charset="2"/>
              </a:rPr>
              <a:t> ,     </a:t>
            </a:r>
            <a:r>
              <a:rPr lang="en-US" dirty="0">
                <a:latin typeface="Calibri" panose="020F0502020204030204" pitchFamily="34" charset="0"/>
                <a:cs typeface="Calibri" panose="020F0502020204030204" pitchFamily="34" charset="0"/>
                <a:sym typeface="Wingdings" panose="05000000000000000000" pitchFamily="2" charset="2"/>
              </a:rPr>
              <a:t>≈</a:t>
            </a:r>
            <a:r>
              <a:rPr lang="en-US" dirty="0">
                <a:cs typeface="Times New Roman" panose="02020603050405020304" pitchFamily="18" charset="0"/>
                <a:sym typeface="Wingdings" panose="05000000000000000000" pitchFamily="2" charset="2"/>
              </a:rPr>
              <a:t> n</a:t>
            </a:r>
            <a:r>
              <a:rPr lang="en-US" baseline="-25000" dirty="0">
                <a:cs typeface="Times New Roman" panose="02020603050405020304" pitchFamily="18" charset="0"/>
                <a:sym typeface="Wingdings" panose="05000000000000000000" pitchFamily="2" charset="2"/>
              </a:rPr>
              <a:t>NIF</a:t>
            </a:r>
            <a:r>
              <a:rPr lang="en-US" dirty="0">
                <a:cs typeface="Times New Roman" panose="02020603050405020304" pitchFamily="18" charset="0"/>
                <a:sym typeface="Wingdings" panose="05000000000000000000" pitchFamily="2" charset="2"/>
              </a:rPr>
              <a:t> /</a:t>
            </a:r>
            <a:r>
              <a:rPr lang="en-US" sz="1600" dirty="0">
                <a:cs typeface="Times New Roman" panose="02020603050405020304" pitchFamily="18" charset="0"/>
                <a:sym typeface="Wingdings" panose="05000000000000000000" pitchFamily="2" charset="2"/>
              </a:rPr>
              <a:t>1000</a:t>
            </a:r>
            <a:r>
              <a:rPr lang="en-US" baseline="30000" dirty="0">
                <a:cs typeface="Times New Roman" panose="02020603050405020304" pitchFamily="18" charset="0"/>
                <a:sym typeface="Wingdings" panose="05000000000000000000" pitchFamily="2" charset="2"/>
              </a:rPr>
              <a:t>	(/wo </a:t>
            </a:r>
            <a:r>
              <a:rPr lang="en-US" baseline="30000" dirty="0" err="1">
                <a:cs typeface="Times New Roman" panose="02020603050405020304" pitchFamily="18" charset="0"/>
                <a:sym typeface="Wingdings" panose="05000000000000000000" pitchFamily="2" charset="2"/>
              </a:rPr>
              <a:t>precompression</a:t>
            </a:r>
            <a:r>
              <a:rPr lang="en-US" baseline="30000" dirty="0">
                <a:cs typeface="Times New Roman" panose="02020603050405020304" pitchFamily="18" charset="0"/>
                <a:sym typeface="Wingdings" panose="05000000000000000000" pitchFamily="2" charset="2"/>
              </a:rPr>
              <a:t>!)</a:t>
            </a:r>
            <a:br>
              <a:rPr lang="en-US" baseline="30000" dirty="0">
                <a:cs typeface="Times New Roman" panose="02020603050405020304" pitchFamily="18" charset="0"/>
                <a:sym typeface="Wingdings" panose="05000000000000000000" pitchFamily="2" charset="2"/>
              </a:rPr>
            </a:br>
            <a:r>
              <a:rPr lang="en-US" baseline="30000" dirty="0">
                <a:cs typeface="Times New Roman" panose="02020603050405020304" pitchFamily="18" charset="0"/>
                <a:sym typeface="Wingdings" panose="05000000000000000000" pitchFamily="2" charset="2"/>
              </a:rPr>
              <a:t>		</a:t>
            </a:r>
            <a:r>
              <a:rPr lang="en-US" dirty="0">
                <a:cs typeface="Times New Roman" panose="02020603050405020304" pitchFamily="18" charset="0"/>
                <a:sym typeface="Wingdings" panose="05000000000000000000" pitchFamily="2" charset="2"/>
              </a:rPr>
              <a:t> </a:t>
            </a:r>
          </a:p>
          <a:p>
            <a:r>
              <a:rPr lang="en-US" dirty="0">
                <a:cs typeface="Times New Roman" panose="02020603050405020304" pitchFamily="18" charset="0"/>
                <a:sym typeface="Wingdings" panose="05000000000000000000" pitchFamily="2" charset="2"/>
              </a:rPr>
              <a:t>Target  density after interpenetration: </a:t>
            </a:r>
            <a:r>
              <a:rPr lang="en-US" dirty="0" err="1">
                <a:cs typeface="Times New Roman" panose="02020603050405020304" pitchFamily="18" charset="0"/>
                <a:sym typeface="Wingdings" panose="05000000000000000000" pitchFamily="2" charset="2"/>
              </a:rPr>
              <a:t>n</a:t>
            </a:r>
            <a:r>
              <a:rPr lang="en-US" baseline="-25000" dirty="0" err="1">
                <a:cs typeface="Times New Roman" panose="02020603050405020304" pitchFamily="18" charset="0"/>
                <a:sym typeface="Wingdings" panose="05000000000000000000" pitchFamily="2" charset="2"/>
              </a:rPr>
              <a:t>t</a:t>
            </a:r>
            <a:r>
              <a:rPr lang="en-US" dirty="0">
                <a:cs typeface="Times New Roman" panose="02020603050405020304" pitchFamily="18" charset="0"/>
                <a:sym typeface="Wingdings" panose="05000000000000000000" pitchFamily="2" charset="2"/>
              </a:rPr>
              <a:t> ≥ 2 </a:t>
            </a:r>
            <a:r>
              <a:rPr lang="en-US" dirty="0" err="1">
                <a:cs typeface="Times New Roman" panose="02020603050405020304" pitchFamily="18" charset="0"/>
                <a:sym typeface="Wingdings" panose="05000000000000000000" pitchFamily="2" charset="2"/>
              </a:rPr>
              <a:t>n</a:t>
            </a:r>
            <a:r>
              <a:rPr lang="en-US" baseline="-25000" dirty="0" err="1">
                <a:cs typeface="Times New Roman" panose="02020603050405020304" pitchFamily="18" charset="0"/>
                <a:sym typeface="Wingdings" panose="05000000000000000000" pitchFamily="2" charset="2"/>
              </a:rPr>
              <a:t>H</a:t>
            </a:r>
            <a:r>
              <a:rPr lang="en-US" dirty="0">
                <a:cs typeface="Times New Roman" panose="02020603050405020304" pitchFamily="18" charset="0"/>
                <a:sym typeface="Wingdings" panose="05000000000000000000" pitchFamily="2" charset="2"/>
              </a:rPr>
              <a:t> 	</a:t>
            </a:r>
          </a:p>
          <a:p>
            <a:r>
              <a:rPr lang="en-US" b="1" dirty="0">
                <a:cs typeface="Times New Roman" panose="02020603050405020304" pitchFamily="18" charset="0"/>
                <a:sym typeface="Wingdings" panose="05000000000000000000" pitchFamily="2" charset="2"/>
              </a:rPr>
              <a:t>						</a:t>
            </a:r>
          </a:p>
          <a:p>
            <a:endParaRPr lang="en-US" b="1" dirty="0">
              <a:cs typeface="Times New Roman" panose="02020603050405020304" pitchFamily="18" charset="0"/>
              <a:sym typeface="Wingdings" panose="05000000000000000000" pitchFamily="2" charset="2"/>
            </a:endParaRPr>
          </a:p>
        </p:txBody>
      </p:sp>
      <p:pic>
        <p:nvPicPr>
          <p:cNvPr id="7" name="Picture 6"/>
          <p:cNvPicPr>
            <a:picLocks noChangeAspect="1"/>
          </p:cNvPicPr>
          <p:nvPr/>
        </p:nvPicPr>
        <p:blipFill>
          <a:blip r:embed="rId3"/>
          <a:stretch>
            <a:fillRect/>
          </a:stretch>
        </p:blipFill>
        <p:spPr>
          <a:xfrm>
            <a:off x="127864" y="3147456"/>
            <a:ext cx="7134327" cy="1962284"/>
          </a:xfrm>
          <a:prstGeom prst="rect">
            <a:avLst/>
          </a:prstGeom>
        </p:spPr>
      </p:pic>
      <p:sp>
        <p:nvSpPr>
          <p:cNvPr id="8" name="TextBox 7"/>
          <p:cNvSpPr txBox="1"/>
          <p:nvPr/>
        </p:nvSpPr>
        <p:spPr>
          <a:xfrm>
            <a:off x="38100" y="5040260"/>
            <a:ext cx="7200900" cy="677108"/>
          </a:xfrm>
          <a:prstGeom prst="rect">
            <a:avLst/>
          </a:prstGeom>
          <a:noFill/>
        </p:spPr>
        <p:txBody>
          <a:bodyPr wrap="square" rtlCol="0">
            <a:spAutoFit/>
          </a:bodyPr>
          <a:lstStyle/>
          <a:p>
            <a:r>
              <a:rPr lang="en-US" dirty="0">
                <a:cs typeface="Arial" panose="020B0604020202020204" pitchFamily="34" charset="0"/>
              </a:rPr>
              <a:t>The ionization of the H atoms at ignition in a Laser Wake Field (LWF)</a:t>
            </a:r>
            <a:br>
              <a:rPr lang="en-US" dirty="0">
                <a:cs typeface="Arial" panose="020B0604020202020204" pitchFamily="34" charset="0"/>
              </a:rPr>
            </a:br>
            <a:r>
              <a:rPr lang="en-US" dirty="0">
                <a:cs typeface="Arial" panose="020B0604020202020204" pitchFamily="34" charset="0"/>
              </a:rPr>
              <a:t> wave due to the irradiation from both the </a:t>
            </a:r>
            <a:r>
              <a:rPr lang="en-US" sz="2000" i="1" dirty="0">
                <a:cs typeface="Arial" panose="020B0604020202020204" pitchFamily="34" charset="0"/>
              </a:rPr>
              <a:t>+/- x </a:t>
            </a:r>
            <a:r>
              <a:rPr lang="en-US" dirty="0">
                <a:cs typeface="Arial" panose="020B0604020202020204" pitchFamily="34" charset="0"/>
              </a:rPr>
              <a:t>directions</a:t>
            </a:r>
          </a:p>
        </p:txBody>
      </p:sp>
      <p:sp>
        <p:nvSpPr>
          <p:cNvPr id="9" name="Rectangle 8"/>
          <p:cNvSpPr/>
          <p:nvPr/>
        </p:nvSpPr>
        <p:spPr>
          <a:xfrm>
            <a:off x="228600" y="6119023"/>
            <a:ext cx="8229600" cy="369332"/>
          </a:xfrm>
          <a:prstGeom prst="rect">
            <a:avLst/>
          </a:prstGeom>
        </p:spPr>
        <p:txBody>
          <a:bodyPr wrap="square">
            <a:spAutoFit/>
          </a:bodyPr>
          <a:lstStyle/>
          <a:p>
            <a:r>
              <a:rPr lang="en-US" b="1" dirty="0">
                <a:solidFill>
                  <a:srgbClr val="008000"/>
                </a:solidFill>
              </a:rPr>
              <a:t>[ Papp, I., et al., NAPLIFE,     Phys. Lett. A </a:t>
            </a:r>
            <a:r>
              <a:rPr lang="en-US" b="1" dirty="0"/>
              <a:t>396</a:t>
            </a:r>
            <a:r>
              <a:rPr lang="en-US" dirty="0"/>
              <a:t>, </a:t>
            </a:r>
            <a:r>
              <a:rPr lang="en-US" b="1" dirty="0">
                <a:solidFill>
                  <a:srgbClr val="009900"/>
                </a:solidFill>
              </a:rPr>
              <a:t>12724 (2021). </a:t>
            </a:r>
            <a:r>
              <a:rPr lang="en-US" b="1" dirty="0">
                <a:solidFill>
                  <a:srgbClr val="008000"/>
                </a:solidFill>
              </a:rPr>
              <a:t> ]  </a:t>
            </a:r>
            <a:endParaRPr lang="en-US" sz="1600" dirty="0">
              <a:solidFill>
                <a:srgbClr val="FF0000"/>
              </a:solidFill>
            </a:endParaRPr>
          </a:p>
        </p:txBody>
      </p:sp>
      <p:sp>
        <p:nvSpPr>
          <p:cNvPr id="5" name="Footer Placeholder 4"/>
          <p:cNvSpPr>
            <a:spLocks noGrp="1"/>
          </p:cNvSpPr>
          <p:nvPr>
            <p:ph type="ftr" sz="quarter" idx="11"/>
          </p:nvPr>
        </p:nvSpPr>
        <p:spPr>
          <a:xfrm>
            <a:off x="3124200" y="6473549"/>
            <a:ext cx="2895600" cy="476250"/>
          </a:xfrm>
        </p:spPr>
        <p:txBody>
          <a:bodyPr/>
          <a:lstStyle/>
          <a:p>
            <a:pPr>
              <a:defRPr/>
            </a:pPr>
            <a:r>
              <a:rPr lang="en-US" altLang="zh-CN"/>
              <a:t>Csernai, L.P. [NAPLIFE] </a:t>
            </a:r>
            <a:endParaRPr lang="zh-CN" altLang="zh-CN" dirty="0"/>
          </a:p>
        </p:txBody>
      </p:sp>
    </p:spTree>
    <p:extLst>
      <p:ext uri="{BB962C8B-B14F-4D97-AF65-F5344CB8AC3E}">
        <p14:creationId xmlns:p14="http://schemas.microsoft.com/office/powerpoint/2010/main" val="941062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zh-CN"/>
              <a:t>Csernai, L.P. [NAPLIFE] </a:t>
            </a:r>
            <a:endParaRPr lang="zh-CN" altLang="zh-CN"/>
          </a:p>
        </p:txBody>
      </p:sp>
      <p:sp>
        <p:nvSpPr>
          <p:cNvPr id="3" name="Slide Number Placeholder 2"/>
          <p:cNvSpPr>
            <a:spLocks noGrp="1"/>
          </p:cNvSpPr>
          <p:nvPr>
            <p:ph type="sldNum" sz="quarter" idx="12"/>
          </p:nvPr>
        </p:nvSpPr>
        <p:spPr/>
        <p:txBody>
          <a:bodyPr/>
          <a:lstStyle/>
          <a:p>
            <a:pPr>
              <a:defRPr/>
            </a:pPr>
            <a:fld id="{26D725BA-69FE-410A-96DF-D2257EF0264F}" type="slidenum">
              <a:rPr lang="zh-CN" altLang="zh-CN" smtClean="0"/>
              <a:pPr>
                <a:defRPr/>
              </a:pPr>
              <a:t>32</a:t>
            </a:fld>
            <a:endParaRPr lang="zh-CN" altLang="zh-CN"/>
          </a:p>
        </p:txBody>
      </p:sp>
      <p:sp>
        <p:nvSpPr>
          <p:cNvPr id="4" name="Rectangle 3"/>
          <p:cNvSpPr/>
          <p:nvPr/>
        </p:nvSpPr>
        <p:spPr>
          <a:xfrm>
            <a:off x="1524000" y="1676400"/>
            <a:ext cx="5791200" cy="1815882"/>
          </a:xfrm>
          <a:prstGeom prst="rect">
            <a:avLst/>
          </a:prstGeom>
        </p:spPr>
        <p:txBody>
          <a:bodyPr wrap="square">
            <a:spAutoFit/>
          </a:bodyPr>
          <a:lstStyle/>
          <a:p>
            <a:pPr algn="ctr"/>
            <a:r>
              <a:rPr lang="en-US" sz="2800" b="1" dirty="0">
                <a:solidFill>
                  <a:srgbClr val="FF0000"/>
                </a:solidFill>
                <a:effectLst>
                  <a:outerShdw blurRad="38100" dist="38100" dir="2700000" algn="tl">
                    <a:srgbClr val="000000">
                      <a:alpha val="43137"/>
                    </a:srgbClr>
                  </a:outerShdw>
                </a:effectLst>
              </a:rPr>
              <a:t>Validation tests </a:t>
            </a:r>
            <a:r>
              <a:rPr lang="en-US" sz="2800" b="1" dirty="0">
                <a:solidFill>
                  <a:srgbClr val="FF0000"/>
                </a:solidFill>
                <a:effectLst>
                  <a:outerShdw blurRad="38100" dist="38100" dir="2700000" algn="tl">
                    <a:srgbClr val="000000">
                      <a:alpha val="43137"/>
                    </a:srgbClr>
                  </a:outerShdw>
                </a:effectLst>
                <a:sym typeface="Wingdings" panose="05000000000000000000" pitchFamily="2" charset="2"/>
              </a:rPr>
              <a:t></a:t>
            </a:r>
            <a:br>
              <a:rPr lang="en-US" sz="2800" b="1" dirty="0">
                <a:solidFill>
                  <a:srgbClr val="FF0000"/>
                </a:solidFill>
                <a:effectLst>
                  <a:outerShdw blurRad="38100" dist="38100" dir="2700000" algn="tl">
                    <a:srgbClr val="000000">
                      <a:alpha val="43137"/>
                    </a:srgbClr>
                  </a:outerShdw>
                </a:effectLst>
                <a:sym typeface="Wingdings" panose="05000000000000000000" pitchFamily="2" charset="2"/>
              </a:rPr>
            </a:br>
            <a:br>
              <a:rPr lang="en-US" sz="2800" b="1" dirty="0">
                <a:solidFill>
                  <a:srgbClr val="FF0000"/>
                </a:solidFill>
                <a:effectLst>
                  <a:outerShdw blurRad="38100" dist="38100" dir="2700000" algn="tl">
                    <a:srgbClr val="000000">
                      <a:alpha val="43137"/>
                    </a:srgbClr>
                  </a:outerShdw>
                </a:effectLst>
              </a:rPr>
            </a:br>
            <a:r>
              <a:rPr lang="en-US" sz="2800" b="1" dirty="0">
                <a:solidFill>
                  <a:srgbClr val="FF0000"/>
                </a:solidFill>
                <a:effectLst>
                  <a:outerShdw blurRad="38100" dist="38100" dir="2700000" algn="tl">
                    <a:srgbClr val="000000">
                      <a:alpha val="43137"/>
                    </a:srgbClr>
                  </a:outerShdw>
                </a:effectLst>
              </a:rPr>
              <a:t>Laser Induced Fusion</a:t>
            </a:r>
          </a:p>
          <a:p>
            <a:pPr algn="ctr"/>
            <a:r>
              <a:rPr lang="en-US" sz="2800" b="1" dirty="0">
                <a:solidFill>
                  <a:srgbClr val="FF0000"/>
                </a:solidFill>
                <a:effectLst>
                  <a:outerShdw blurRad="38100" dist="38100" dir="2700000" algn="tl">
                    <a:srgbClr val="000000">
                      <a:alpha val="43137"/>
                    </a:srgbClr>
                  </a:outerShdw>
                </a:effectLst>
              </a:rPr>
              <a:t>with </a:t>
            </a:r>
            <a:r>
              <a:rPr lang="en-US" sz="2800" b="1" dirty="0" err="1">
                <a:solidFill>
                  <a:srgbClr val="FF0000"/>
                </a:solidFill>
                <a:effectLst>
                  <a:outerShdw blurRad="38100" dist="38100" dir="2700000" algn="tl">
                    <a:srgbClr val="000000">
                      <a:alpha val="43137"/>
                    </a:srgbClr>
                  </a:outerShdw>
                </a:effectLst>
              </a:rPr>
              <a:t>Nanoantennas</a:t>
            </a:r>
            <a:endParaRPr lang="en-US"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5563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724400" y="6486801"/>
            <a:ext cx="2895600" cy="476250"/>
          </a:xfrm>
        </p:spPr>
        <p:txBody>
          <a:bodyPr/>
          <a:lstStyle/>
          <a:p>
            <a:pPr>
              <a:defRPr/>
            </a:pPr>
            <a:r>
              <a:rPr lang="en-US" altLang="zh-CN"/>
              <a:t>Csernai, L.P. [NAPLIFE] </a:t>
            </a:r>
            <a:endParaRPr lang="zh-CN" altLang="zh-CN" dirty="0"/>
          </a:p>
        </p:txBody>
      </p:sp>
      <p:sp>
        <p:nvSpPr>
          <p:cNvPr id="3" name="Slide Number Placeholder 2"/>
          <p:cNvSpPr>
            <a:spLocks noGrp="1"/>
          </p:cNvSpPr>
          <p:nvPr>
            <p:ph type="sldNum" sz="quarter" idx="12"/>
          </p:nvPr>
        </p:nvSpPr>
        <p:spPr/>
        <p:txBody>
          <a:bodyPr/>
          <a:lstStyle/>
          <a:p>
            <a:pPr>
              <a:defRPr/>
            </a:pPr>
            <a:fld id="{26D725BA-69FE-410A-96DF-D2257EF0264F}" type="slidenum">
              <a:rPr lang="zh-CN" altLang="zh-CN" smtClean="0"/>
              <a:pPr>
                <a:defRPr/>
              </a:pPr>
              <a:t>33</a:t>
            </a:fld>
            <a:endParaRPr lang="zh-CN" altLang="zh-CN"/>
          </a:p>
        </p:txBody>
      </p:sp>
      <p:sp>
        <p:nvSpPr>
          <p:cNvPr id="4" name="Rectangle 3"/>
          <p:cNvSpPr/>
          <p:nvPr/>
        </p:nvSpPr>
        <p:spPr>
          <a:xfrm>
            <a:off x="304800" y="228600"/>
            <a:ext cx="7524817" cy="461665"/>
          </a:xfrm>
          <a:prstGeom prst="rect">
            <a:avLst/>
          </a:prstGeom>
        </p:spPr>
        <p:txBody>
          <a:bodyPr wrap="none">
            <a:spAutoFit/>
          </a:bodyPr>
          <a:lstStyle/>
          <a:p>
            <a:r>
              <a:rPr lang="en-US" sz="2400" b="1" dirty="0">
                <a:solidFill>
                  <a:srgbClr val="FF0000"/>
                </a:solidFill>
              </a:rPr>
              <a:t>Deuterium production            (  PRELIMINARY ! ) </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688" y="709840"/>
            <a:ext cx="4343400" cy="306494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5150" y="672789"/>
            <a:ext cx="4356100" cy="3073906"/>
          </a:xfrm>
          <a:prstGeom prst="rect">
            <a:avLst/>
          </a:prstGeom>
        </p:spPr>
      </p:pic>
      <p:sp>
        <p:nvSpPr>
          <p:cNvPr id="7" name="TextBox 6"/>
          <p:cNvSpPr txBox="1"/>
          <p:nvPr/>
        </p:nvSpPr>
        <p:spPr>
          <a:xfrm>
            <a:off x="3124200" y="1981200"/>
            <a:ext cx="351378" cy="369332"/>
          </a:xfrm>
          <a:prstGeom prst="rect">
            <a:avLst/>
          </a:prstGeom>
          <a:noFill/>
        </p:spPr>
        <p:txBody>
          <a:bodyPr wrap="none" rtlCol="0">
            <a:spAutoFit/>
          </a:bodyPr>
          <a:lstStyle/>
          <a:p>
            <a:r>
              <a:rPr lang="en-US" b="1" dirty="0">
                <a:solidFill>
                  <a:srgbClr val="0000FF"/>
                </a:solidFill>
              </a:rPr>
              <a:t>H</a:t>
            </a:r>
          </a:p>
        </p:txBody>
      </p:sp>
      <p:sp>
        <p:nvSpPr>
          <p:cNvPr id="8" name="TextBox 7"/>
          <p:cNvSpPr txBox="1"/>
          <p:nvPr/>
        </p:nvSpPr>
        <p:spPr>
          <a:xfrm>
            <a:off x="7086600" y="1981200"/>
            <a:ext cx="351378" cy="369332"/>
          </a:xfrm>
          <a:prstGeom prst="rect">
            <a:avLst/>
          </a:prstGeom>
          <a:noFill/>
        </p:spPr>
        <p:txBody>
          <a:bodyPr wrap="none" rtlCol="0">
            <a:spAutoFit/>
          </a:bodyPr>
          <a:lstStyle/>
          <a:p>
            <a:r>
              <a:rPr lang="en-US" b="1" dirty="0">
                <a:solidFill>
                  <a:srgbClr val="0000FF"/>
                </a:solidFill>
              </a:rPr>
              <a:t>H</a:t>
            </a:r>
          </a:p>
        </p:txBody>
      </p:sp>
      <p:sp>
        <p:nvSpPr>
          <p:cNvPr id="9" name="TextBox 8"/>
          <p:cNvSpPr txBox="1"/>
          <p:nvPr/>
        </p:nvSpPr>
        <p:spPr>
          <a:xfrm>
            <a:off x="1869638" y="1981200"/>
            <a:ext cx="351378" cy="369332"/>
          </a:xfrm>
          <a:prstGeom prst="rect">
            <a:avLst/>
          </a:prstGeom>
          <a:noFill/>
        </p:spPr>
        <p:txBody>
          <a:bodyPr wrap="none" rtlCol="0">
            <a:spAutoFit/>
          </a:bodyPr>
          <a:lstStyle/>
          <a:p>
            <a:r>
              <a:rPr lang="en-US" b="1" dirty="0">
                <a:solidFill>
                  <a:srgbClr val="0000FF"/>
                </a:solidFill>
              </a:rPr>
              <a:t>D</a:t>
            </a:r>
          </a:p>
        </p:txBody>
      </p:sp>
      <p:sp>
        <p:nvSpPr>
          <p:cNvPr id="10" name="TextBox 9"/>
          <p:cNvSpPr txBox="1"/>
          <p:nvPr/>
        </p:nvSpPr>
        <p:spPr>
          <a:xfrm>
            <a:off x="152400" y="3638457"/>
            <a:ext cx="8001000" cy="738664"/>
          </a:xfrm>
          <a:prstGeom prst="rect">
            <a:avLst/>
          </a:prstGeom>
          <a:noFill/>
        </p:spPr>
        <p:txBody>
          <a:bodyPr wrap="square" rtlCol="0">
            <a:spAutoFit/>
          </a:bodyPr>
          <a:lstStyle/>
          <a:p>
            <a:r>
              <a:rPr lang="en-US" b="1" dirty="0">
                <a:solidFill>
                  <a:srgbClr val="0000FF"/>
                </a:solidFill>
              </a:rPr>
              <a:t>                  </a:t>
            </a:r>
            <a:r>
              <a:rPr lang="en-US" dirty="0">
                <a:solidFill>
                  <a:srgbClr val="0000FF"/>
                </a:solidFill>
              </a:rPr>
              <a:t>5-12%</a:t>
            </a:r>
            <a:r>
              <a:rPr lang="en-US" b="1" dirty="0">
                <a:solidFill>
                  <a:srgbClr val="0000FF"/>
                </a:solidFill>
              </a:rPr>
              <a:t> D + </a:t>
            </a:r>
            <a:r>
              <a:rPr lang="en-US" dirty="0">
                <a:solidFill>
                  <a:srgbClr val="0000FF"/>
                </a:solidFill>
              </a:rPr>
              <a:t>88-95%</a:t>
            </a:r>
            <a:r>
              <a:rPr lang="en-US" b="1" dirty="0">
                <a:solidFill>
                  <a:srgbClr val="0000FF"/>
                </a:solidFill>
              </a:rPr>
              <a:t> H                                             </a:t>
            </a:r>
            <a:r>
              <a:rPr lang="en-US" dirty="0">
                <a:solidFill>
                  <a:srgbClr val="0000FF"/>
                </a:solidFill>
              </a:rPr>
              <a:t>100%</a:t>
            </a:r>
            <a:r>
              <a:rPr lang="en-US" b="1" dirty="0">
                <a:solidFill>
                  <a:srgbClr val="0000FF"/>
                </a:solidFill>
              </a:rPr>
              <a:t> H</a:t>
            </a:r>
            <a:br>
              <a:rPr lang="en-US" b="1" dirty="0">
                <a:solidFill>
                  <a:srgbClr val="0000FF"/>
                </a:solidFill>
              </a:rPr>
            </a:br>
            <a:r>
              <a:rPr lang="en-US" b="1" dirty="0">
                <a:solidFill>
                  <a:srgbClr val="0000FF"/>
                </a:solidFill>
              </a:rPr>
              <a:t>                 ~  10</a:t>
            </a:r>
            <a:r>
              <a:rPr lang="en-US" b="1" baseline="30000" dirty="0">
                <a:solidFill>
                  <a:srgbClr val="0000FF"/>
                </a:solidFill>
              </a:rPr>
              <a:t>17</a:t>
            </a:r>
            <a:r>
              <a:rPr lang="en-US" b="1" dirty="0">
                <a:solidFill>
                  <a:srgbClr val="0000FF"/>
                </a:solidFill>
              </a:rPr>
              <a:t> D </a:t>
            </a:r>
            <a:r>
              <a:rPr lang="en-US" dirty="0">
                <a:solidFill>
                  <a:srgbClr val="0000FF"/>
                </a:solidFill>
              </a:rPr>
              <a:t>/ pulse (10Hz)                                         </a:t>
            </a:r>
            <a:r>
              <a:rPr lang="en-US">
                <a:solidFill>
                  <a:srgbClr val="0000FF"/>
                </a:solidFill>
              </a:rPr>
              <a:t>Balmer-</a:t>
            </a:r>
            <a:r>
              <a:rPr lang="el-GR" sz="2400" dirty="0">
                <a:solidFill>
                  <a:srgbClr val="0000FF"/>
                </a:solidFill>
                <a:latin typeface="Times New Roman" panose="02020603050405020304" pitchFamily="18" charset="0"/>
                <a:cs typeface="Times New Roman" panose="02020603050405020304" pitchFamily="18" charset="0"/>
              </a:rPr>
              <a:t>α </a:t>
            </a:r>
            <a:r>
              <a:rPr lang="en-US" dirty="0">
                <a:solidFill>
                  <a:srgbClr val="0000FF"/>
                </a:solidFill>
                <a:cs typeface="Arial" panose="020B0604020202020204" pitchFamily="34" charset="0"/>
              </a:rPr>
              <a:t>line</a:t>
            </a:r>
            <a:r>
              <a:rPr lang="el-GR" sz="2400" dirty="0">
                <a:solidFill>
                  <a:srgbClr val="0000FF"/>
                </a:solidFill>
                <a:latin typeface="Times New Roman" panose="02020603050405020304" pitchFamily="18" charset="0"/>
                <a:cs typeface="Times New Roman" panose="02020603050405020304" pitchFamily="18" charset="0"/>
              </a:rPr>
              <a:t> </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36550" y="4445013"/>
            <a:ext cx="8077200" cy="1969770"/>
          </a:xfrm>
          <a:prstGeom prst="rect">
            <a:avLst/>
          </a:prstGeom>
          <a:noFill/>
        </p:spPr>
        <p:txBody>
          <a:bodyPr wrap="square" rtlCol="0">
            <a:spAutoFit/>
          </a:bodyPr>
          <a:lstStyle/>
          <a:p>
            <a:r>
              <a:rPr lang="en-US" dirty="0"/>
              <a:t>Two step process  (average of 20 shots):</a:t>
            </a:r>
          </a:p>
          <a:p>
            <a:r>
              <a:rPr lang="en-US" dirty="0"/>
              <a:t>p + e* </a:t>
            </a:r>
            <a:r>
              <a:rPr lang="en-US" dirty="0">
                <a:sym typeface="Wingdings" panose="05000000000000000000" pitchFamily="2" charset="2"/>
              </a:rPr>
              <a:t>  n +  </a:t>
            </a:r>
            <a:r>
              <a:rPr lang="el-GR" sz="2400" b="1" dirty="0">
                <a:latin typeface="Times New Roman" panose="02020603050405020304" pitchFamily="18" charset="0"/>
                <a:cs typeface="Times New Roman" panose="02020603050405020304" pitchFamily="18" charset="0"/>
                <a:sym typeface="Wingdings" panose="05000000000000000000" pitchFamily="2" charset="2"/>
              </a:rPr>
              <a:t>ν</a:t>
            </a:r>
            <a:r>
              <a:rPr lang="en-US" sz="2400" dirty="0">
                <a:latin typeface="Times New Roman" panose="02020603050405020304" pitchFamily="18" charset="0"/>
                <a:cs typeface="Times New Roman" panose="02020603050405020304" pitchFamily="18" charset="0"/>
              </a:rPr>
              <a:t> \ </a:t>
            </a:r>
            <a:r>
              <a:rPr lang="en-US" dirty="0">
                <a:cs typeface="Arial" panose="020B0604020202020204" pitchFamily="34" charset="0"/>
              </a:rPr>
              <a:t>electron capture (-1.24 MeV)</a:t>
            </a:r>
            <a:endParaRPr lang="el-GR" dirty="0">
              <a:cs typeface="Arial" panose="020B0604020202020204" pitchFamily="34" charset="0"/>
            </a:endParaRPr>
          </a:p>
          <a:p>
            <a:r>
              <a:rPr lang="en-US" dirty="0">
                <a:cs typeface="Arial" panose="020B0604020202020204" pitchFamily="34" charset="0"/>
              </a:rPr>
              <a:t>n + p  </a:t>
            </a:r>
            <a:r>
              <a:rPr lang="en-US" dirty="0">
                <a:cs typeface="Arial" panose="020B0604020202020204" pitchFamily="34" charset="0"/>
                <a:sym typeface="Wingdings" panose="05000000000000000000" pitchFamily="2" charset="2"/>
              </a:rPr>
              <a:t>  d +  </a:t>
            </a:r>
            <a:r>
              <a:rPr lang="el-GR" sz="2400" b="1" dirty="0">
                <a:latin typeface="Times New Roman" panose="02020603050405020304" pitchFamily="18" charset="0"/>
                <a:cs typeface="Times New Roman" panose="02020603050405020304" pitchFamily="18" charset="0"/>
                <a:sym typeface="Wingdings" panose="05000000000000000000" pitchFamily="2" charset="2"/>
              </a:rPr>
              <a:t>γ</a:t>
            </a:r>
            <a:r>
              <a:rPr lang="en-US" sz="2400" b="1" dirty="0">
                <a:latin typeface="Times New Roman" panose="02020603050405020304" pitchFamily="18" charset="0"/>
                <a:cs typeface="Times New Roman" panose="02020603050405020304" pitchFamily="18" charset="0"/>
                <a:sym typeface="Wingdings" panose="05000000000000000000" pitchFamily="2" charset="2"/>
              </a:rPr>
              <a:t> \ </a:t>
            </a:r>
            <a:r>
              <a:rPr lang="en-US" dirty="0">
                <a:cs typeface="Arial" panose="020B0604020202020204" pitchFamily="34" charset="0"/>
                <a:sym typeface="Wingdings" panose="05000000000000000000" pitchFamily="2" charset="2"/>
              </a:rPr>
              <a:t>neu</a:t>
            </a:r>
            <a:r>
              <a:rPr lang="en-US" dirty="0">
                <a:cs typeface="Arial" panose="020B0604020202020204" pitchFamily="34" charset="0"/>
              </a:rPr>
              <a:t>tron capture  (+2.22 MeV)</a:t>
            </a:r>
          </a:p>
          <a:p>
            <a:r>
              <a:rPr lang="en-US" b="1" dirty="0">
                <a:latin typeface="Times New Roman" panose="02020603050405020304" pitchFamily="18" charset="0"/>
                <a:cs typeface="Arial" panose="020B0604020202020204" pitchFamily="34" charset="0"/>
              </a:rPr>
              <a:t>Electron capture may happen spontaneously in heavy nuclei,</a:t>
            </a:r>
            <a:br>
              <a:rPr lang="en-US" b="1" dirty="0">
                <a:latin typeface="Times New Roman" panose="02020603050405020304" pitchFamily="18" charset="0"/>
                <a:cs typeface="Arial" panose="020B0604020202020204" pitchFamily="34" charset="0"/>
              </a:rPr>
            </a:br>
            <a:r>
              <a:rPr lang="en-US" b="1" dirty="0">
                <a:latin typeface="Times New Roman" panose="02020603050405020304" pitchFamily="18" charset="0"/>
                <a:cs typeface="Arial" panose="020B0604020202020204" pitchFamily="34" charset="0"/>
              </a:rPr>
              <a:t>here laser light and resonant </a:t>
            </a:r>
            <a:r>
              <a:rPr lang="en-US" b="1" dirty="0" err="1">
                <a:latin typeface="Times New Roman" panose="02020603050405020304" pitchFamily="18" charset="0"/>
                <a:cs typeface="Arial" panose="020B0604020202020204" pitchFamily="34" charset="0"/>
              </a:rPr>
              <a:t>nanorods</a:t>
            </a:r>
            <a:r>
              <a:rPr lang="en-US" b="1" dirty="0">
                <a:latin typeface="Times New Roman" panose="02020603050405020304" pitchFamily="18" charset="0"/>
                <a:cs typeface="Arial" panose="020B0604020202020204" pitchFamily="34" charset="0"/>
              </a:rPr>
              <a:t> act similarly, high </a:t>
            </a:r>
            <a:r>
              <a:rPr lang="en-US" sz="2000" dirty="0">
                <a:cs typeface="Arial" panose="020B0604020202020204" pitchFamily="34" charset="0"/>
              </a:rPr>
              <a:t>e</a:t>
            </a:r>
            <a:r>
              <a:rPr lang="en-US" b="1" dirty="0">
                <a:latin typeface="Times New Roman" panose="02020603050405020304" pitchFamily="18" charset="0"/>
                <a:cs typeface="Arial" panose="020B0604020202020204" pitchFamily="34" charset="0"/>
              </a:rPr>
              <a:t> density</a:t>
            </a:r>
          </a:p>
          <a:p>
            <a:r>
              <a:rPr lang="en-US" sz="1600" dirty="0">
                <a:cs typeface="Arial" panose="020B0604020202020204" pitchFamily="34" charset="0"/>
              </a:rPr>
              <a:t>UDMA (470: H38, C23, O8, N2)</a:t>
            </a:r>
          </a:p>
        </p:txBody>
      </p:sp>
      <p:cxnSp>
        <p:nvCxnSpPr>
          <p:cNvPr id="13" name="Straight Connector 12"/>
          <p:cNvCxnSpPr/>
          <p:nvPr/>
        </p:nvCxnSpPr>
        <p:spPr>
          <a:xfrm>
            <a:off x="1600200" y="4377121"/>
            <a:ext cx="1371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E918612-5E4E-884B-29A0-27C20C281AC9}"/>
              </a:ext>
            </a:extLst>
          </p:cNvPr>
          <p:cNvSpPr txBox="1"/>
          <p:nvPr/>
        </p:nvSpPr>
        <p:spPr>
          <a:xfrm>
            <a:off x="7958285" y="78964"/>
            <a:ext cx="1136707" cy="461665"/>
          </a:xfrm>
          <a:prstGeom prst="rect">
            <a:avLst/>
          </a:prstGeom>
          <a:noFill/>
        </p:spPr>
        <p:txBody>
          <a:bodyPr wrap="square" rtlCol="0">
            <a:spAutoFit/>
          </a:bodyPr>
          <a:lstStyle/>
          <a:p>
            <a:r>
              <a:rPr lang="en-US" sz="2400" b="1" dirty="0">
                <a:solidFill>
                  <a:srgbClr val="CC00FF"/>
                </a:solidFill>
              </a:rPr>
              <a:t>(N.K.*)</a:t>
            </a:r>
          </a:p>
        </p:txBody>
      </p:sp>
    </p:spTree>
    <p:extLst>
      <p:ext uri="{BB962C8B-B14F-4D97-AF65-F5344CB8AC3E}">
        <p14:creationId xmlns:p14="http://schemas.microsoft.com/office/powerpoint/2010/main" val="1969135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zh-CN"/>
              <a:t>Csernai, L.P. [NAPLIFE] </a:t>
            </a:r>
            <a:endParaRPr lang="zh-CN" altLang="zh-CN"/>
          </a:p>
        </p:txBody>
      </p:sp>
      <p:sp>
        <p:nvSpPr>
          <p:cNvPr id="3" name="Slide Number Placeholder 2"/>
          <p:cNvSpPr>
            <a:spLocks noGrp="1"/>
          </p:cNvSpPr>
          <p:nvPr>
            <p:ph type="sldNum" sz="quarter" idx="12"/>
          </p:nvPr>
        </p:nvSpPr>
        <p:spPr/>
        <p:txBody>
          <a:bodyPr/>
          <a:lstStyle/>
          <a:p>
            <a:pPr>
              <a:defRPr/>
            </a:pPr>
            <a:fld id="{26D725BA-69FE-410A-96DF-D2257EF0264F}" type="slidenum">
              <a:rPr lang="zh-CN" altLang="zh-CN" smtClean="0"/>
              <a:pPr>
                <a:defRPr/>
              </a:pPr>
              <a:t>34</a:t>
            </a:fld>
            <a:endParaRPr lang="zh-CN" altLang="zh-CN"/>
          </a:p>
        </p:txBody>
      </p:sp>
      <p:sp>
        <p:nvSpPr>
          <p:cNvPr id="4" name="TextBox 3"/>
          <p:cNvSpPr txBox="1"/>
          <p:nvPr/>
        </p:nvSpPr>
        <p:spPr>
          <a:xfrm>
            <a:off x="114300" y="228600"/>
            <a:ext cx="6134100" cy="830997"/>
          </a:xfrm>
          <a:prstGeom prst="rect">
            <a:avLst/>
          </a:prstGeom>
          <a:noFill/>
        </p:spPr>
        <p:txBody>
          <a:bodyPr wrap="square" rtlCol="0">
            <a:spAutoFit/>
          </a:bodyPr>
          <a:lstStyle/>
          <a:p>
            <a:r>
              <a:rPr lang="en-US" sz="2400" b="1" dirty="0">
                <a:solidFill>
                  <a:srgbClr val="FF0000"/>
                </a:solidFill>
              </a:rPr>
              <a:t>Deuterium production </a:t>
            </a:r>
            <a:r>
              <a:rPr lang="en-US" dirty="0"/>
              <a:t>w</a:t>
            </a:r>
            <a:br>
              <a:rPr lang="en-US" dirty="0"/>
            </a:br>
            <a:r>
              <a:rPr lang="en-US" dirty="0" err="1"/>
              <a:t>ith</a:t>
            </a:r>
            <a:r>
              <a:rPr lang="en-US" dirty="0"/>
              <a:t> 795nm 40fs </a:t>
            </a:r>
            <a:r>
              <a:rPr lang="en-US" dirty="0" err="1"/>
              <a:t>Ti:Sa</a:t>
            </a:r>
            <a:r>
              <a:rPr lang="en-US" dirty="0"/>
              <a:t> laser  </a:t>
            </a:r>
            <a:r>
              <a:rPr lang="hu-HU" dirty="0"/>
              <a:t>10</a:t>
            </a:r>
            <a:r>
              <a:rPr lang="hu-HU" baseline="30000" dirty="0"/>
              <a:t>16</a:t>
            </a:r>
            <a:r>
              <a:rPr lang="en-US" dirty="0"/>
              <a:t>-10</a:t>
            </a:r>
            <a:r>
              <a:rPr lang="hu-HU" baseline="30000" dirty="0"/>
              <a:t>17</a:t>
            </a:r>
            <a:r>
              <a:rPr lang="en-US" baseline="30000" dirty="0"/>
              <a:t> </a:t>
            </a:r>
            <a:r>
              <a:rPr lang="hu-HU" dirty="0"/>
              <a:t>W/cm</a:t>
            </a:r>
            <a:r>
              <a:rPr lang="hu-HU" baseline="30000" dirty="0"/>
              <a:t>2</a:t>
            </a:r>
            <a:r>
              <a:rPr lang="en-US" baseline="30000" dirty="0"/>
              <a:t> </a:t>
            </a:r>
            <a:r>
              <a:rPr lang="hu-HU" dirty="0" err="1"/>
              <a:t>inten</a:t>
            </a:r>
            <a:r>
              <a:rPr lang="en-US" dirty="0"/>
              <a:t>s</a:t>
            </a:r>
            <a:r>
              <a:rPr lang="hu-HU" dirty="0" err="1"/>
              <a:t>it</a:t>
            </a:r>
            <a:r>
              <a:rPr lang="en-US" dirty="0"/>
              <a:t>y</a:t>
            </a:r>
            <a:endParaRPr lang="en-US" sz="2400" b="1" dirty="0">
              <a:solidFill>
                <a:srgbClr val="FF0000"/>
              </a:solidFill>
            </a:endParaRPr>
          </a:p>
        </p:txBody>
      </p:sp>
      <p:sp>
        <p:nvSpPr>
          <p:cNvPr id="5" name="TextBox 4"/>
          <p:cNvSpPr txBox="1"/>
          <p:nvPr/>
        </p:nvSpPr>
        <p:spPr>
          <a:xfrm>
            <a:off x="114300" y="1513357"/>
            <a:ext cx="8915400" cy="707886"/>
          </a:xfrm>
          <a:prstGeom prst="rect">
            <a:avLst/>
          </a:prstGeom>
          <a:noFill/>
        </p:spPr>
        <p:txBody>
          <a:bodyPr wrap="square" rtlCol="0">
            <a:spAutoFit/>
          </a:bodyPr>
          <a:lstStyle/>
          <a:p>
            <a:pPr>
              <a:tabLst>
                <a:tab pos="4572000" algn="l"/>
              </a:tabLst>
            </a:pPr>
            <a:r>
              <a:rPr lang="en-US" sz="2000" dirty="0"/>
              <a:t>UDMA-TEGDMA target 20-100 </a:t>
            </a:r>
            <a:r>
              <a:rPr lang="el-GR" sz="2000" dirty="0"/>
              <a:t>μ</a:t>
            </a:r>
            <a:r>
              <a:rPr lang="en-US" sz="2000" dirty="0"/>
              <a:t>m thick, \w &amp; \wo  Au </a:t>
            </a:r>
            <a:r>
              <a:rPr lang="en-US" sz="2000" dirty="0" err="1"/>
              <a:t>nanorods</a:t>
            </a:r>
            <a:r>
              <a:rPr lang="en-US" sz="2000" dirty="0"/>
              <a:t> 25x85nm.</a:t>
            </a:r>
            <a:br>
              <a:rPr lang="en-US" sz="2000" dirty="0"/>
            </a:br>
            <a:r>
              <a:rPr lang="en-US" sz="2000" dirty="0">
                <a:sym typeface="Wingdings" panose="05000000000000000000" pitchFamily="2" charset="2"/>
              </a:rPr>
              <a:t> 5 </a:t>
            </a:r>
            <a:r>
              <a:rPr lang="en-US" sz="2000" dirty="0" err="1">
                <a:sym typeface="Wingdings" panose="05000000000000000000" pitchFamily="2" charset="2"/>
              </a:rPr>
              <a:t>mJ</a:t>
            </a:r>
            <a:r>
              <a:rPr lang="en-US" sz="2000" dirty="0">
                <a:sym typeface="Wingdings" panose="05000000000000000000" pitchFamily="2" charset="2"/>
              </a:rPr>
              <a:t> pulse -&gt;  crater of 4.55-1.07</a:t>
            </a:r>
            <a:r>
              <a:rPr lang="en-US" sz="2000" dirty="0">
                <a:cs typeface="Arial" panose="020B0604020202020204" pitchFamily="34" charset="0"/>
                <a:sym typeface="Wingdings" panose="05000000000000000000" pitchFamily="2" charset="2"/>
              </a:rPr>
              <a:t>·10</a:t>
            </a:r>
            <a:r>
              <a:rPr lang="en-US" sz="2000" baseline="30000" dirty="0">
                <a:cs typeface="Arial" panose="020B0604020202020204" pitchFamily="34" charset="0"/>
                <a:sym typeface="Wingdings" panose="05000000000000000000" pitchFamily="2" charset="2"/>
              </a:rPr>
              <a:t>14</a:t>
            </a:r>
            <a:r>
              <a:rPr lang="en-US" sz="2000" dirty="0">
                <a:sym typeface="Wingdings" panose="05000000000000000000" pitchFamily="2" charset="2"/>
              </a:rPr>
              <a:t> </a:t>
            </a:r>
            <a:r>
              <a:rPr lang="el-GR" sz="2000" dirty="0"/>
              <a:t>μ</a:t>
            </a:r>
            <a:r>
              <a:rPr lang="en-US" sz="2000" dirty="0"/>
              <a:t>m</a:t>
            </a:r>
            <a:r>
              <a:rPr lang="en-US" sz="2000" baseline="30000" dirty="0"/>
              <a:t>3</a:t>
            </a:r>
            <a:r>
              <a:rPr lang="en-US" sz="2000" dirty="0"/>
              <a:t> \w &amp;\wo Au  ~ 15/</a:t>
            </a:r>
            <a:r>
              <a:rPr lang="el-GR" sz="2000" dirty="0"/>
              <a:t> μ</a:t>
            </a:r>
            <a:r>
              <a:rPr lang="en-US" sz="2000" dirty="0"/>
              <a:t>m</a:t>
            </a:r>
            <a:r>
              <a:rPr lang="en-US" sz="2000" baseline="30000" dirty="0"/>
              <a:t>3</a:t>
            </a:r>
            <a:r>
              <a:rPr lang="en-US" sz="2000" dirty="0"/>
              <a:t> </a:t>
            </a:r>
          </a:p>
        </p:txBody>
      </p:sp>
      <p:pic>
        <p:nvPicPr>
          <p:cNvPr id="6" name="Kép 5"/>
          <p:cNvPicPr/>
          <p:nvPr/>
        </p:nvPicPr>
        <p:blipFill>
          <a:blip r:embed="rId2"/>
          <a:stretch>
            <a:fillRect/>
          </a:stretch>
        </p:blipFill>
        <p:spPr>
          <a:xfrm>
            <a:off x="4681231" y="2446668"/>
            <a:ext cx="3743937" cy="2767592"/>
          </a:xfrm>
          <a:prstGeom prst="rect">
            <a:avLst/>
          </a:prstGeom>
        </p:spPr>
      </p:pic>
      <p:pic>
        <p:nvPicPr>
          <p:cNvPr id="7" name="Kép 6"/>
          <p:cNvPicPr/>
          <p:nvPr/>
        </p:nvPicPr>
        <p:blipFill>
          <a:blip r:embed="rId3"/>
          <a:stretch>
            <a:fillRect/>
          </a:stretch>
        </p:blipFill>
        <p:spPr>
          <a:xfrm>
            <a:off x="223602" y="2467904"/>
            <a:ext cx="4191000" cy="2767592"/>
          </a:xfrm>
          <a:prstGeom prst="rect">
            <a:avLst/>
          </a:prstGeom>
        </p:spPr>
      </p:pic>
      <p:sp>
        <p:nvSpPr>
          <p:cNvPr id="8" name="TextBox 7"/>
          <p:cNvSpPr txBox="1"/>
          <p:nvPr/>
        </p:nvSpPr>
        <p:spPr>
          <a:xfrm>
            <a:off x="299731" y="5373469"/>
            <a:ext cx="8239737" cy="646331"/>
          </a:xfrm>
          <a:prstGeom prst="rect">
            <a:avLst/>
          </a:prstGeom>
          <a:noFill/>
        </p:spPr>
        <p:txBody>
          <a:bodyPr wrap="square" rtlCol="0">
            <a:spAutoFit/>
          </a:bodyPr>
          <a:lstStyle/>
          <a:p>
            <a:r>
              <a:rPr lang="en-US" dirty="0">
                <a:sym typeface="Wingdings" panose="05000000000000000000" pitchFamily="2" charset="2"/>
              </a:rPr>
              <a:t> From the crater the emitted matter was </a:t>
            </a:r>
            <a:r>
              <a:rPr lang="en-US" dirty="0" err="1">
                <a:sym typeface="Wingdings" panose="05000000000000000000" pitchFamily="2" charset="2"/>
              </a:rPr>
              <a:t>analysed</a:t>
            </a:r>
            <a:r>
              <a:rPr lang="en-US" dirty="0">
                <a:sym typeface="Wingdings" panose="05000000000000000000" pitchFamily="2" charset="2"/>
              </a:rPr>
              <a:t> by Raman spectr</a:t>
            </a:r>
            <a:r>
              <a:rPr lang="en-US" dirty="0">
                <a:solidFill>
                  <a:srgbClr val="FFC000"/>
                </a:solidFill>
                <a:sym typeface="Wingdings" panose="05000000000000000000" pitchFamily="2" charset="2"/>
              </a:rPr>
              <a:t>oscopy</a:t>
            </a:r>
            <a:r>
              <a:rPr lang="en-US" dirty="0">
                <a:sym typeface="Wingdings" panose="05000000000000000000" pitchFamily="2" charset="2"/>
              </a:rPr>
              <a:t>  &amp; L</a:t>
            </a:r>
            <a:r>
              <a:rPr lang="hu-HU" dirty="0" err="1"/>
              <a:t>aser</a:t>
            </a:r>
            <a:r>
              <a:rPr lang="hu-HU" dirty="0"/>
              <a:t> </a:t>
            </a:r>
            <a:r>
              <a:rPr lang="en-US" dirty="0"/>
              <a:t>I</a:t>
            </a:r>
            <a:r>
              <a:rPr lang="hu-HU" dirty="0" err="1"/>
              <a:t>nduced</a:t>
            </a:r>
            <a:r>
              <a:rPr lang="hu-HU" dirty="0"/>
              <a:t> </a:t>
            </a:r>
            <a:r>
              <a:rPr lang="en-US" dirty="0" err="1"/>
              <a:t>B</a:t>
            </a:r>
            <a:r>
              <a:rPr lang="hu-HU" dirty="0" err="1"/>
              <a:t>reakdown</a:t>
            </a:r>
            <a:r>
              <a:rPr lang="hu-HU" dirty="0"/>
              <a:t> </a:t>
            </a:r>
            <a:r>
              <a:rPr lang="en-US" dirty="0" err="1"/>
              <a:t>S</a:t>
            </a:r>
            <a:r>
              <a:rPr lang="hu-HU" dirty="0" err="1"/>
              <a:t>pectroscopy</a:t>
            </a:r>
            <a:r>
              <a:rPr lang="en-US" dirty="0"/>
              <a:t> (LIBS).</a:t>
            </a:r>
            <a:r>
              <a:rPr lang="en-US" dirty="0">
                <a:sym typeface="Wingdings" panose="05000000000000000000" pitchFamily="2" charset="2"/>
              </a:rPr>
              <a:t> </a:t>
            </a:r>
            <a:endParaRPr lang="en-US" dirty="0"/>
          </a:p>
        </p:txBody>
      </p:sp>
      <p:sp>
        <p:nvSpPr>
          <p:cNvPr id="9" name="TextBox 8">
            <a:extLst>
              <a:ext uri="{FF2B5EF4-FFF2-40B4-BE49-F238E27FC236}">
                <a16:creationId xmlns:a16="http://schemas.microsoft.com/office/drawing/2014/main" id="{740FC62C-4E73-2465-972F-7C41F7C8B612}"/>
              </a:ext>
            </a:extLst>
          </p:cNvPr>
          <p:cNvSpPr txBox="1"/>
          <p:nvPr/>
        </p:nvSpPr>
        <p:spPr>
          <a:xfrm>
            <a:off x="7958285" y="78964"/>
            <a:ext cx="1136707" cy="461665"/>
          </a:xfrm>
          <a:prstGeom prst="rect">
            <a:avLst/>
          </a:prstGeom>
          <a:noFill/>
        </p:spPr>
        <p:txBody>
          <a:bodyPr wrap="square" rtlCol="0">
            <a:spAutoFit/>
          </a:bodyPr>
          <a:lstStyle/>
          <a:p>
            <a:r>
              <a:rPr lang="en-US" sz="2400" b="1" dirty="0">
                <a:solidFill>
                  <a:srgbClr val="CC00FF"/>
                </a:solidFill>
              </a:rPr>
              <a:t>(N.K.*)</a:t>
            </a:r>
          </a:p>
        </p:txBody>
      </p:sp>
    </p:spTree>
    <p:extLst>
      <p:ext uri="{BB962C8B-B14F-4D97-AF65-F5344CB8AC3E}">
        <p14:creationId xmlns:p14="http://schemas.microsoft.com/office/powerpoint/2010/main" val="544495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793"/>
            <a:ext cx="9144000" cy="6560414"/>
          </a:xfrm>
          <a:prstGeom prst="rect">
            <a:avLst/>
          </a:prstGeom>
        </p:spPr>
      </p:pic>
    </p:spTree>
    <p:extLst>
      <p:ext uri="{BB962C8B-B14F-4D97-AF65-F5344CB8AC3E}">
        <p14:creationId xmlns:p14="http://schemas.microsoft.com/office/powerpoint/2010/main" val="2749482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7F3294-B1D2-31AC-5F67-D3F0A4DD6211}"/>
              </a:ext>
            </a:extLst>
          </p:cNvPr>
          <p:cNvSpPr>
            <a:spLocks noGrp="1"/>
          </p:cNvSpPr>
          <p:nvPr>
            <p:ph type="sldNum" sz="quarter" idx="12"/>
          </p:nvPr>
        </p:nvSpPr>
        <p:spPr/>
        <p:txBody>
          <a:bodyPr/>
          <a:lstStyle/>
          <a:p>
            <a:pPr>
              <a:defRPr/>
            </a:pPr>
            <a:fld id="{26D725BA-69FE-410A-96DF-D2257EF0264F}" type="slidenum">
              <a:rPr lang="zh-CN" altLang="zh-CN" smtClean="0"/>
              <a:pPr>
                <a:defRPr/>
              </a:pPr>
              <a:t>36</a:t>
            </a:fld>
            <a:endParaRPr lang="zh-CN" altLang="zh-CN"/>
          </a:p>
        </p:txBody>
      </p:sp>
      <p:pic>
        <p:nvPicPr>
          <p:cNvPr id="4" name="Picture 3">
            <a:extLst>
              <a:ext uri="{FF2B5EF4-FFF2-40B4-BE49-F238E27FC236}">
                <a16:creationId xmlns:a16="http://schemas.microsoft.com/office/drawing/2014/main" id="{B6CA8655-3F93-BB0B-5A87-EFDC331916E4}"/>
              </a:ext>
            </a:extLst>
          </p:cNvPr>
          <p:cNvPicPr>
            <a:picLocks noChangeAspect="1"/>
          </p:cNvPicPr>
          <p:nvPr/>
        </p:nvPicPr>
        <p:blipFill>
          <a:blip r:embed="rId2"/>
          <a:stretch>
            <a:fillRect/>
          </a:stretch>
        </p:blipFill>
        <p:spPr>
          <a:xfrm>
            <a:off x="143338" y="2514600"/>
            <a:ext cx="8857324" cy="2240280"/>
          </a:xfrm>
          <a:prstGeom prst="rect">
            <a:avLst/>
          </a:prstGeom>
        </p:spPr>
      </p:pic>
      <p:pic>
        <p:nvPicPr>
          <p:cNvPr id="6" name="Picture 5">
            <a:extLst>
              <a:ext uri="{FF2B5EF4-FFF2-40B4-BE49-F238E27FC236}">
                <a16:creationId xmlns:a16="http://schemas.microsoft.com/office/drawing/2014/main" id="{00F58639-6856-0FF6-CFF5-669D86BF73A0}"/>
              </a:ext>
            </a:extLst>
          </p:cNvPr>
          <p:cNvPicPr>
            <a:picLocks noChangeAspect="1"/>
          </p:cNvPicPr>
          <p:nvPr/>
        </p:nvPicPr>
        <p:blipFill>
          <a:blip r:embed="rId3"/>
          <a:stretch>
            <a:fillRect/>
          </a:stretch>
        </p:blipFill>
        <p:spPr>
          <a:xfrm>
            <a:off x="228600" y="1219200"/>
            <a:ext cx="8586651" cy="2477589"/>
          </a:xfrm>
          <a:prstGeom prst="rect">
            <a:avLst/>
          </a:prstGeom>
        </p:spPr>
      </p:pic>
      <p:sp>
        <p:nvSpPr>
          <p:cNvPr id="7" name="TextBox 6">
            <a:extLst>
              <a:ext uri="{FF2B5EF4-FFF2-40B4-BE49-F238E27FC236}">
                <a16:creationId xmlns:a16="http://schemas.microsoft.com/office/drawing/2014/main" id="{AAEC8BAF-61AE-324A-3B30-C2B9C5EA5A69}"/>
              </a:ext>
            </a:extLst>
          </p:cNvPr>
          <p:cNvSpPr txBox="1"/>
          <p:nvPr/>
        </p:nvSpPr>
        <p:spPr>
          <a:xfrm>
            <a:off x="7620000" y="457200"/>
            <a:ext cx="1066800" cy="400110"/>
          </a:xfrm>
          <a:prstGeom prst="rect">
            <a:avLst/>
          </a:prstGeom>
          <a:noFill/>
        </p:spPr>
        <p:txBody>
          <a:bodyPr wrap="square" rtlCol="0">
            <a:spAutoFit/>
          </a:bodyPr>
          <a:lstStyle/>
          <a:p>
            <a:r>
              <a:rPr lang="en-US" sz="2000" b="1" dirty="0">
                <a:solidFill>
                  <a:srgbClr val="0000FF"/>
                </a:solidFill>
              </a:rPr>
              <a:t>( 2022 )  </a:t>
            </a:r>
          </a:p>
        </p:txBody>
      </p:sp>
    </p:spTree>
    <p:extLst>
      <p:ext uri="{BB962C8B-B14F-4D97-AF65-F5344CB8AC3E}">
        <p14:creationId xmlns:p14="http://schemas.microsoft.com/office/powerpoint/2010/main" val="3948119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CABFF9-806B-8906-C45C-91C45E4A00AB}"/>
              </a:ext>
            </a:extLst>
          </p:cNvPr>
          <p:cNvSpPr>
            <a:spLocks noGrp="1"/>
          </p:cNvSpPr>
          <p:nvPr>
            <p:ph type="sldNum" sz="quarter" idx="12"/>
          </p:nvPr>
        </p:nvSpPr>
        <p:spPr/>
        <p:txBody>
          <a:bodyPr/>
          <a:lstStyle/>
          <a:p>
            <a:pPr>
              <a:defRPr/>
            </a:pPr>
            <a:fld id="{26D725BA-69FE-410A-96DF-D2257EF0264F}" type="slidenum">
              <a:rPr lang="zh-CN" altLang="zh-CN" smtClean="0"/>
              <a:pPr>
                <a:defRPr/>
              </a:pPr>
              <a:t>37</a:t>
            </a:fld>
            <a:endParaRPr lang="zh-CN" altLang="zh-CN"/>
          </a:p>
        </p:txBody>
      </p:sp>
      <p:pic>
        <p:nvPicPr>
          <p:cNvPr id="4" name="Picture 3">
            <a:extLst>
              <a:ext uri="{FF2B5EF4-FFF2-40B4-BE49-F238E27FC236}">
                <a16:creationId xmlns:a16="http://schemas.microsoft.com/office/drawing/2014/main" id="{6B97B5BA-A087-2840-CF33-5E4B8108B586}"/>
              </a:ext>
            </a:extLst>
          </p:cNvPr>
          <p:cNvPicPr>
            <a:picLocks noChangeAspect="1"/>
          </p:cNvPicPr>
          <p:nvPr/>
        </p:nvPicPr>
        <p:blipFill>
          <a:blip r:embed="rId2"/>
          <a:stretch>
            <a:fillRect/>
          </a:stretch>
        </p:blipFill>
        <p:spPr>
          <a:xfrm>
            <a:off x="254542" y="2412274"/>
            <a:ext cx="5597618" cy="4445726"/>
          </a:xfrm>
          <a:prstGeom prst="rect">
            <a:avLst/>
          </a:prstGeom>
        </p:spPr>
      </p:pic>
      <p:pic>
        <p:nvPicPr>
          <p:cNvPr id="6" name="Picture 5">
            <a:extLst>
              <a:ext uri="{FF2B5EF4-FFF2-40B4-BE49-F238E27FC236}">
                <a16:creationId xmlns:a16="http://schemas.microsoft.com/office/drawing/2014/main" id="{296A2188-D7F3-6447-41CC-60A8B3886AAC}"/>
              </a:ext>
            </a:extLst>
          </p:cNvPr>
          <p:cNvPicPr>
            <a:picLocks noChangeAspect="1"/>
          </p:cNvPicPr>
          <p:nvPr/>
        </p:nvPicPr>
        <p:blipFill>
          <a:blip r:embed="rId3"/>
          <a:stretch>
            <a:fillRect/>
          </a:stretch>
        </p:blipFill>
        <p:spPr>
          <a:xfrm>
            <a:off x="1219200" y="0"/>
            <a:ext cx="4100446" cy="2286000"/>
          </a:xfrm>
          <a:prstGeom prst="rect">
            <a:avLst/>
          </a:prstGeom>
        </p:spPr>
      </p:pic>
      <p:sp>
        <p:nvSpPr>
          <p:cNvPr id="3" name="TextBox 2">
            <a:extLst>
              <a:ext uri="{FF2B5EF4-FFF2-40B4-BE49-F238E27FC236}">
                <a16:creationId xmlns:a16="http://schemas.microsoft.com/office/drawing/2014/main" id="{DC64BC3B-0121-05EA-BAAC-9EDB796B84DC}"/>
              </a:ext>
            </a:extLst>
          </p:cNvPr>
          <p:cNvSpPr txBox="1"/>
          <p:nvPr/>
        </p:nvSpPr>
        <p:spPr>
          <a:xfrm>
            <a:off x="6096000" y="1676400"/>
            <a:ext cx="2514600" cy="1477328"/>
          </a:xfrm>
          <a:prstGeom prst="rect">
            <a:avLst/>
          </a:prstGeom>
          <a:noFill/>
        </p:spPr>
        <p:txBody>
          <a:bodyPr wrap="square" rtlCol="0">
            <a:spAutoFit/>
          </a:bodyPr>
          <a:lstStyle/>
          <a:p>
            <a:r>
              <a:rPr lang="en-US" dirty="0"/>
              <a:t>With Nanorods (Au2) at 25 </a:t>
            </a:r>
            <a:r>
              <a:rPr lang="en-US" dirty="0" err="1"/>
              <a:t>mJ</a:t>
            </a:r>
            <a:r>
              <a:rPr lang="en-US" dirty="0"/>
              <a:t> laser pulse</a:t>
            </a:r>
          </a:p>
          <a:p>
            <a:r>
              <a:rPr lang="en-US" dirty="0"/>
              <a:t>~4 times  increased  D production, compared to  1 </a:t>
            </a:r>
            <a:r>
              <a:rPr lang="en-US" dirty="0" err="1"/>
              <a:t>mJ</a:t>
            </a:r>
            <a:r>
              <a:rPr lang="en-US" dirty="0"/>
              <a:t>  pulse</a:t>
            </a:r>
          </a:p>
        </p:txBody>
      </p:sp>
    </p:spTree>
    <p:extLst>
      <p:ext uri="{BB962C8B-B14F-4D97-AF65-F5344CB8AC3E}">
        <p14:creationId xmlns:p14="http://schemas.microsoft.com/office/powerpoint/2010/main" val="1172204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C4E1E5-B1A8-9234-E744-7B6C4432D077}"/>
              </a:ext>
            </a:extLst>
          </p:cNvPr>
          <p:cNvPicPr>
            <a:picLocks noChangeAspect="1"/>
          </p:cNvPicPr>
          <p:nvPr/>
        </p:nvPicPr>
        <p:blipFill>
          <a:blip r:embed="rId2"/>
          <a:stretch>
            <a:fillRect/>
          </a:stretch>
        </p:blipFill>
        <p:spPr>
          <a:xfrm>
            <a:off x="168759" y="-76200"/>
            <a:ext cx="8798748" cy="2529992"/>
          </a:xfrm>
          <a:prstGeom prst="rect">
            <a:avLst/>
          </a:prstGeom>
        </p:spPr>
      </p:pic>
      <p:pic>
        <p:nvPicPr>
          <p:cNvPr id="6" name="Picture 5">
            <a:extLst>
              <a:ext uri="{FF2B5EF4-FFF2-40B4-BE49-F238E27FC236}">
                <a16:creationId xmlns:a16="http://schemas.microsoft.com/office/drawing/2014/main" id="{A4796DB3-17ED-E0D1-BBD6-11142A724C21}"/>
              </a:ext>
            </a:extLst>
          </p:cNvPr>
          <p:cNvPicPr>
            <a:picLocks noChangeAspect="1"/>
          </p:cNvPicPr>
          <p:nvPr/>
        </p:nvPicPr>
        <p:blipFill>
          <a:blip r:embed="rId3"/>
          <a:stretch>
            <a:fillRect/>
          </a:stretch>
        </p:blipFill>
        <p:spPr>
          <a:xfrm>
            <a:off x="0" y="1877633"/>
            <a:ext cx="8908676" cy="4975314"/>
          </a:xfrm>
          <a:prstGeom prst="rect">
            <a:avLst/>
          </a:prstGeom>
        </p:spPr>
      </p:pic>
      <p:sp>
        <p:nvSpPr>
          <p:cNvPr id="2" name="Slide Number Placeholder 1">
            <a:extLst>
              <a:ext uri="{FF2B5EF4-FFF2-40B4-BE49-F238E27FC236}">
                <a16:creationId xmlns:a16="http://schemas.microsoft.com/office/drawing/2014/main" id="{00D2CB19-B381-6025-A26C-EC2CF936EF22}"/>
              </a:ext>
            </a:extLst>
          </p:cNvPr>
          <p:cNvSpPr>
            <a:spLocks noGrp="1"/>
          </p:cNvSpPr>
          <p:nvPr>
            <p:ph type="sldNum" sz="quarter" idx="12"/>
          </p:nvPr>
        </p:nvSpPr>
        <p:spPr/>
        <p:txBody>
          <a:bodyPr/>
          <a:lstStyle/>
          <a:p>
            <a:pPr>
              <a:defRPr/>
            </a:pPr>
            <a:fld id="{26D725BA-69FE-410A-96DF-D2257EF0264F}" type="slidenum">
              <a:rPr lang="zh-CN" altLang="zh-CN" smtClean="0"/>
              <a:pPr>
                <a:defRPr/>
              </a:pPr>
              <a:t>38</a:t>
            </a:fld>
            <a:endParaRPr lang="zh-CN" altLang="zh-CN"/>
          </a:p>
        </p:txBody>
      </p:sp>
      <p:pic>
        <p:nvPicPr>
          <p:cNvPr id="4" name="Picture 3">
            <a:extLst>
              <a:ext uri="{FF2B5EF4-FFF2-40B4-BE49-F238E27FC236}">
                <a16:creationId xmlns:a16="http://schemas.microsoft.com/office/drawing/2014/main" id="{92A9C722-AA9C-4AB9-0FEF-1430373AF2B1}"/>
              </a:ext>
            </a:extLst>
          </p:cNvPr>
          <p:cNvPicPr>
            <a:picLocks noChangeAspect="1"/>
          </p:cNvPicPr>
          <p:nvPr/>
        </p:nvPicPr>
        <p:blipFill>
          <a:blip r:embed="rId4">
            <a:alphaModFix amt="0"/>
          </a:blip>
          <a:stretch>
            <a:fillRect/>
          </a:stretch>
        </p:blipFill>
        <p:spPr>
          <a:xfrm>
            <a:off x="457200" y="1844528"/>
            <a:ext cx="8686800" cy="5008419"/>
          </a:xfrm>
          <a:prstGeom prst="rect">
            <a:avLst/>
          </a:prstGeom>
        </p:spPr>
      </p:pic>
      <p:sp>
        <p:nvSpPr>
          <p:cNvPr id="5" name="TextBox 4">
            <a:extLst>
              <a:ext uri="{FF2B5EF4-FFF2-40B4-BE49-F238E27FC236}">
                <a16:creationId xmlns:a16="http://schemas.microsoft.com/office/drawing/2014/main" id="{454BE585-6F85-AA25-E4EA-244B9E3BCC9B}"/>
              </a:ext>
            </a:extLst>
          </p:cNvPr>
          <p:cNvSpPr txBox="1"/>
          <p:nvPr/>
        </p:nvSpPr>
        <p:spPr>
          <a:xfrm>
            <a:off x="7959538" y="3461264"/>
            <a:ext cx="1066800" cy="400110"/>
          </a:xfrm>
          <a:prstGeom prst="rect">
            <a:avLst/>
          </a:prstGeom>
          <a:noFill/>
        </p:spPr>
        <p:txBody>
          <a:bodyPr wrap="square" rtlCol="0">
            <a:spAutoFit/>
          </a:bodyPr>
          <a:lstStyle/>
          <a:p>
            <a:r>
              <a:rPr lang="en-US" sz="2000" b="1" dirty="0">
                <a:solidFill>
                  <a:srgbClr val="0000FF"/>
                </a:solidFill>
              </a:rPr>
              <a:t>( 2022 )  </a:t>
            </a:r>
          </a:p>
        </p:txBody>
      </p:sp>
    </p:spTree>
    <p:extLst>
      <p:ext uri="{BB962C8B-B14F-4D97-AF65-F5344CB8AC3E}">
        <p14:creationId xmlns:p14="http://schemas.microsoft.com/office/powerpoint/2010/main" val="3278312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E93B33-79B3-18F4-4C3F-CE8890ADCD23}"/>
              </a:ext>
            </a:extLst>
          </p:cNvPr>
          <p:cNvSpPr>
            <a:spLocks noGrp="1"/>
          </p:cNvSpPr>
          <p:nvPr>
            <p:ph type="sldNum" sz="quarter" idx="12"/>
          </p:nvPr>
        </p:nvSpPr>
        <p:spPr/>
        <p:txBody>
          <a:bodyPr/>
          <a:lstStyle/>
          <a:p>
            <a:pPr>
              <a:defRPr/>
            </a:pPr>
            <a:fld id="{26D725BA-69FE-410A-96DF-D2257EF0264F}" type="slidenum">
              <a:rPr lang="zh-CN" altLang="zh-CN" smtClean="0"/>
              <a:pPr>
                <a:defRPr/>
              </a:pPr>
              <a:t>39</a:t>
            </a:fld>
            <a:endParaRPr lang="zh-CN" altLang="zh-CN"/>
          </a:p>
        </p:txBody>
      </p:sp>
      <p:pic>
        <p:nvPicPr>
          <p:cNvPr id="4" name="Picture 3">
            <a:extLst>
              <a:ext uri="{FF2B5EF4-FFF2-40B4-BE49-F238E27FC236}">
                <a16:creationId xmlns:a16="http://schemas.microsoft.com/office/drawing/2014/main" id="{90E009BC-CA11-BF36-A637-5FDD1C3A404B}"/>
              </a:ext>
            </a:extLst>
          </p:cNvPr>
          <p:cNvPicPr>
            <a:picLocks noChangeAspect="1"/>
          </p:cNvPicPr>
          <p:nvPr/>
        </p:nvPicPr>
        <p:blipFill>
          <a:blip r:embed="rId2"/>
          <a:stretch>
            <a:fillRect/>
          </a:stretch>
        </p:blipFill>
        <p:spPr>
          <a:xfrm>
            <a:off x="0" y="-198293"/>
            <a:ext cx="5486400" cy="6951517"/>
          </a:xfrm>
          <a:prstGeom prst="rect">
            <a:avLst/>
          </a:prstGeom>
        </p:spPr>
      </p:pic>
      <p:pic>
        <p:nvPicPr>
          <p:cNvPr id="6" name="Picture 5">
            <a:extLst>
              <a:ext uri="{FF2B5EF4-FFF2-40B4-BE49-F238E27FC236}">
                <a16:creationId xmlns:a16="http://schemas.microsoft.com/office/drawing/2014/main" id="{C9468721-1155-1911-277E-9990EF34046E}"/>
              </a:ext>
            </a:extLst>
          </p:cNvPr>
          <p:cNvPicPr>
            <a:picLocks noChangeAspect="1"/>
          </p:cNvPicPr>
          <p:nvPr/>
        </p:nvPicPr>
        <p:blipFill>
          <a:blip r:embed="rId3"/>
          <a:stretch>
            <a:fillRect/>
          </a:stretch>
        </p:blipFill>
        <p:spPr>
          <a:xfrm>
            <a:off x="5333530" y="2286000"/>
            <a:ext cx="3911913" cy="1384663"/>
          </a:xfrm>
          <a:prstGeom prst="rect">
            <a:avLst/>
          </a:prstGeom>
        </p:spPr>
      </p:pic>
      <p:sp>
        <p:nvSpPr>
          <p:cNvPr id="3" name="TextBox 2">
            <a:extLst>
              <a:ext uri="{FF2B5EF4-FFF2-40B4-BE49-F238E27FC236}">
                <a16:creationId xmlns:a16="http://schemas.microsoft.com/office/drawing/2014/main" id="{02829A0A-A47F-0CFB-5B23-EE75B7B10173}"/>
              </a:ext>
            </a:extLst>
          </p:cNvPr>
          <p:cNvSpPr txBox="1"/>
          <p:nvPr/>
        </p:nvSpPr>
        <p:spPr>
          <a:xfrm>
            <a:off x="5994086" y="304800"/>
            <a:ext cx="2590800" cy="584775"/>
          </a:xfrm>
          <a:prstGeom prst="rect">
            <a:avLst/>
          </a:prstGeom>
          <a:noFill/>
        </p:spPr>
        <p:txBody>
          <a:bodyPr wrap="square" rtlCol="0">
            <a:spAutoFit/>
          </a:bodyPr>
          <a:lstStyle/>
          <a:p>
            <a:r>
              <a:rPr lang="en-US" sz="1600" dirty="0"/>
              <a:t>25x130 nm antennas, resonant for </a:t>
            </a:r>
            <a:r>
              <a:rPr lang="el-GR" sz="1600" dirty="0"/>
              <a:t>λ=795 </a:t>
            </a:r>
            <a:r>
              <a:rPr lang="en-US" sz="1600" dirty="0"/>
              <a:t>nm</a:t>
            </a:r>
            <a:endParaRPr lang="en-US" sz="1600" dirty="0">
              <a:solidFill>
                <a:srgbClr val="0000FF"/>
              </a:solidFill>
            </a:endParaRPr>
          </a:p>
        </p:txBody>
      </p:sp>
      <p:sp>
        <p:nvSpPr>
          <p:cNvPr id="5" name="TextBox 4">
            <a:extLst>
              <a:ext uri="{FF2B5EF4-FFF2-40B4-BE49-F238E27FC236}">
                <a16:creationId xmlns:a16="http://schemas.microsoft.com/office/drawing/2014/main" id="{1EC9432E-225C-CDAB-1D7C-39C34AC1BFDD}"/>
              </a:ext>
            </a:extLst>
          </p:cNvPr>
          <p:cNvSpPr txBox="1"/>
          <p:nvPr/>
        </p:nvSpPr>
        <p:spPr>
          <a:xfrm>
            <a:off x="6184586" y="2061523"/>
            <a:ext cx="2209800" cy="369332"/>
          </a:xfrm>
          <a:prstGeom prst="rect">
            <a:avLst/>
          </a:prstGeom>
          <a:noFill/>
        </p:spPr>
        <p:txBody>
          <a:bodyPr wrap="square" rtlCol="0">
            <a:spAutoFit/>
          </a:bodyPr>
          <a:lstStyle/>
          <a:p>
            <a:r>
              <a:rPr lang="en-US" dirty="0"/>
              <a:t>[L. </a:t>
            </a:r>
            <a:r>
              <a:rPr lang="hu-HU" dirty="0" err="1"/>
              <a:t>Novotny</a:t>
            </a:r>
            <a:r>
              <a:rPr lang="hu-HU" dirty="0"/>
              <a:t> </a:t>
            </a:r>
            <a:r>
              <a:rPr lang="en-US" dirty="0"/>
              <a:t>(2007)]</a:t>
            </a:r>
          </a:p>
        </p:txBody>
      </p:sp>
      <p:sp>
        <p:nvSpPr>
          <p:cNvPr id="7" name="TextBox 6">
            <a:extLst>
              <a:ext uri="{FF2B5EF4-FFF2-40B4-BE49-F238E27FC236}">
                <a16:creationId xmlns:a16="http://schemas.microsoft.com/office/drawing/2014/main" id="{DFD3D850-9E91-4897-BFB7-A6C67AFDC7D5}"/>
              </a:ext>
            </a:extLst>
          </p:cNvPr>
          <p:cNvSpPr txBox="1"/>
          <p:nvPr/>
        </p:nvSpPr>
        <p:spPr>
          <a:xfrm>
            <a:off x="6019800" y="1327243"/>
            <a:ext cx="2819400" cy="400110"/>
          </a:xfrm>
          <a:prstGeom prst="rect">
            <a:avLst/>
          </a:prstGeom>
          <a:noFill/>
        </p:spPr>
        <p:txBody>
          <a:bodyPr wrap="square" rtlCol="0">
            <a:spAutoFit/>
          </a:bodyPr>
          <a:lstStyle/>
          <a:p>
            <a:r>
              <a:rPr lang="en-US" sz="2000" dirty="0"/>
              <a:t>Initial   2 ord. </a:t>
            </a:r>
            <a:r>
              <a:rPr lang="en-US" sz="2000" dirty="0" err="1"/>
              <a:t>magn</a:t>
            </a:r>
            <a:r>
              <a:rPr lang="en-US" sz="2000" dirty="0"/>
              <a:t>. </a:t>
            </a:r>
          </a:p>
        </p:txBody>
      </p:sp>
      <p:sp>
        <p:nvSpPr>
          <p:cNvPr id="8" name="TextBox 7">
            <a:extLst>
              <a:ext uri="{FF2B5EF4-FFF2-40B4-BE49-F238E27FC236}">
                <a16:creationId xmlns:a16="http://schemas.microsoft.com/office/drawing/2014/main" id="{D3044C41-9D00-AE53-126F-2D7729FDA8D7}"/>
              </a:ext>
            </a:extLst>
          </p:cNvPr>
          <p:cNvSpPr txBox="1"/>
          <p:nvPr/>
        </p:nvSpPr>
        <p:spPr>
          <a:xfrm>
            <a:off x="6835980" y="5257800"/>
            <a:ext cx="907011" cy="400110"/>
          </a:xfrm>
          <a:prstGeom prst="rect">
            <a:avLst/>
          </a:prstGeom>
          <a:noFill/>
        </p:spPr>
        <p:txBody>
          <a:bodyPr wrap="square" rtlCol="0">
            <a:spAutoFit/>
          </a:bodyPr>
          <a:lstStyle/>
          <a:p>
            <a:r>
              <a:rPr lang="en-US" sz="2000" dirty="0"/>
              <a:t>“Final.</a:t>
            </a:r>
          </a:p>
        </p:txBody>
      </p:sp>
    </p:spTree>
    <p:extLst>
      <p:ext uri="{BB962C8B-B14F-4D97-AF65-F5344CB8AC3E}">
        <p14:creationId xmlns:p14="http://schemas.microsoft.com/office/powerpoint/2010/main" val="2022760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D725BA-69FE-410A-96DF-D2257EF0264F}" type="slidenum">
              <a:rPr lang="zh-CN" altLang="zh-CN" smtClean="0"/>
              <a:pPr>
                <a:defRPr/>
              </a:pPr>
              <a:t>4</a:t>
            </a:fld>
            <a:endParaRPr lang="zh-CN" altLang="zh-CN"/>
          </a:p>
        </p:txBody>
      </p:sp>
      <p:pic>
        <p:nvPicPr>
          <p:cNvPr id="4" name="Picture 3"/>
          <p:cNvPicPr>
            <a:picLocks noChangeAspect="1"/>
          </p:cNvPicPr>
          <p:nvPr/>
        </p:nvPicPr>
        <p:blipFill>
          <a:blip r:embed="rId2"/>
          <a:stretch>
            <a:fillRect/>
          </a:stretch>
        </p:blipFill>
        <p:spPr>
          <a:xfrm>
            <a:off x="2667000" y="-86138"/>
            <a:ext cx="6477000" cy="3407691"/>
          </a:xfrm>
          <a:prstGeom prst="rect">
            <a:avLst/>
          </a:prstGeom>
        </p:spPr>
      </p:pic>
      <p:pic>
        <p:nvPicPr>
          <p:cNvPr id="5" name="Picture 4"/>
          <p:cNvPicPr>
            <a:picLocks noChangeAspect="1"/>
          </p:cNvPicPr>
          <p:nvPr/>
        </p:nvPicPr>
        <p:blipFill>
          <a:blip r:embed="rId3"/>
          <a:stretch>
            <a:fillRect/>
          </a:stretch>
        </p:blipFill>
        <p:spPr>
          <a:xfrm>
            <a:off x="0" y="3513083"/>
            <a:ext cx="6298307" cy="3344917"/>
          </a:xfrm>
          <a:prstGeom prst="rect">
            <a:avLst/>
          </a:prstGeom>
        </p:spPr>
      </p:pic>
      <p:sp>
        <p:nvSpPr>
          <p:cNvPr id="6" name="TextBox 5"/>
          <p:cNvSpPr txBox="1"/>
          <p:nvPr/>
        </p:nvSpPr>
        <p:spPr>
          <a:xfrm>
            <a:off x="0" y="-21977"/>
            <a:ext cx="2743200" cy="3046988"/>
          </a:xfrm>
          <a:prstGeom prst="rect">
            <a:avLst/>
          </a:prstGeom>
          <a:noFill/>
        </p:spPr>
        <p:txBody>
          <a:bodyPr wrap="square" rtlCol="0">
            <a:spAutoFit/>
          </a:bodyPr>
          <a:lstStyle/>
          <a:p>
            <a:r>
              <a:rPr lang="en-US" sz="1600" dirty="0"/>
              <a:t>[Clark et al., Phys. Plasmas,</a:t>
            </a:r>
          </a:p>
          <a:p>
            <a:r>
              <a:rPr lang="en-US" sz="1600" b="1" dirty="0"/>
              <a:t>22</a:t>
            </a:r>
            <a:r>
              <a:rPr lang="en-US" sz="1600" dirty="0"/>
              <a:t>, 022703 (2015).]</a:t>
            </a:r>
          </a:p>
          <a:p>
            <a:endParaRPr lang="en-US" sz="1600" dirty="0"/>
          </a:p>
          <a:p>
            <a:r>
              <a:rPr lang="en-US" sz="1600" dirty="0"/>
              <a:t>Snapshots of 3D simulation</a:t>
            </a:r>
          </a:p>
          <a:p>
            <a:r>
              <a:rPr lang="en-US" sz="1600" dirty="0"/>
              <a:t>22.53ns: peak </a:t>
            </a:r>
            <a:r>
              <a:rPr lang="en-US" sz="1600" dirty="0" err="1"/>
              <a:t>impl</a:t>
            </a:r>
            <a:r>
              <a:rPr lang="en-US" sz="1600" dirty="0"/>
              <a:t>. Velocity</a:t>
            </a:r>
          </a:p>
          <a:p>
            <a:r>
              <a:rPr lang="en-US" sz="1600" dirty="0"/>
              <a:t>23.83ns: bang, max </a:t>
            </a:r>
            <a:r>
              <a:rPr lang="en-US" sz="1600" dirty="0" err="1"/>
              <a:t>compr</a:t>
            </a:r>
            <a:r>
              <a:rPr lang="en-US" sz="1600" dirty="0"/>
              <a:t>.</a:t>
            </a:r>
          </a:p>
          <a:p>
            <a:r>
              <a:rPr lang="en-US" sz="1600" dirty="0"/>
              <a:t>22.96ns: jet out, up left</a:t>
            </a:r>
            <a:br>
              <a:rPr lang="en-US" sz="1600" dirty="0"/>
            </a:br>
            <a:r>
              <a:rPr lang="en-US" sz="1600" dirty="0"/>
              <a:t>Green surface: Ablator/DT-f.</a:t>
            </a:r>
            <a:br>
              <a:rPr lang="en-US" sz="1600" dirty="0"/>
            </a:br>
            <a:r>
              <a:rPr lang="en-US" sz="1600" dirty="0"/>
              <a:t>Peaks: Ablator defects</a:t>
            </a:r>
          </a:p>
          <a:p>
            <a:r>
              <a:rPr lang="en-US" sz="1600" dirty="0" err="1"/>
              <a:t>Colours</a:t>
            </a:r>
            <a:r>
              <a:rPr lang="en-US" sz="1600" dirty="0"/>
              <a:t>:</a:t>
            </a:r>
            <a:br>
              <a:rPr lang="en-US" sz="1600" dirty="0"/>
            </a:br>
            <a:r>
              <a:rPr lang="en-US" sz="1600" dirty="0"/>
              <a:t>Left: fluid speed</a:t>
            </a:r>
            <a:br>
              <a:rPr lang="en-US" sz="1600" dirty="0"/>
            </a:br>
            <a:r>
              <a:rPr lang="en-US" sz="1600" dirty="0"/>
              <a:t>Right: matter density</a:t>
            </a:r>
          </a:p>
        </p:txBody>
      </p:sp>
      <p:sp>
        <p:nvSpPr>
          <p:cNvPr id="7" name="Notched Right Arrow 6"/>
          <p:cNvSpPr/>
          <p:nvPr/>
        </p:nvSpPr>
        <p:spPr>
          <a:xfrm rot="9220059">
            <a:off x="6030719" y="3810394"/>
            <a:ext cx="381000" cy="152400"/>
          </a:xfrm>
          <a:prstGeom prst="notchedRight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otched Right Arrow 7"/>
          <p:cNvSpPr/>
          <p:nvPr/>
        </p:nvSpPr>
        <p:spPr>
          <a:xfrm rot="9220059">
            <a:off x="3062033" y="3810396"/>
            <a:ext cx="381000" cy="152400"/>
          </a:xfrm>
          <a:prstGeom prst="notchedRight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442318" y="4039389"/>
            <a:ext cx="2514600" cy="1815882"/>
          </a:xfrm>
          <a:prstGeom prst="rect">
            <a:avLst/>
          </a:prstGeom>
          <a:noFill/>
        </p:spPr>
        <p:txBody>
          <a:bodyPr wrap="square" rtlCol="0">
            <a:sp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~adiabatic compression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a:solidFill>
                  <a:srgbClr val="FF0000"/>
                </a:solidFill>
                <a:latin typeface="Times New Roman" panose="02020603050405020304" pitchFamily="18" charset="0"/>
                <a:cs typeface="Times New Roman" panose="02020603050405020304" pitchFamily="18" charset="0"/>
              </a:rPr>
              <a:t> 80 </a:t>
            </a:r>
            <a:r>
              <a:rPr lang="el-GR" sz="2800" dirty="0">
                <a:solidFill>
                  <a:srgbClr val="FF0000"/>
                </a:solidFill>
                <a:latin typeface="Times New Roman" panose="02020603050405020304" pitchFamily="18" charset="0"/>
                <a:cs typeface="Times New Roman" panose="02020603050405020304" pitchFamily="18" charset="0"/>
              </a:rPr>
              <a:t>μ</a:t>
            </a:r>
            <a:r>
              <a:rPr lang="en-US" sz="2800" dirty="0">
                <a:solidFill>
                  <a:srgbClr val="FF0000"/>
                </a:solidFill>
                <a:latin typeface="Times New Roman" panose="02020603050405020304" pitchFamily="18" charset="0"/>
                <a:cs typeface="Times New Roman" panose="02020603050405020304" pitchFamily="18" charset="0"/>
              </a:rPr>
              <a:t>m</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&amp; heating</a:t>
            </a:r>
          </a:p>
        </p:txBody>
      </p:sp>
      <p:sp>
        <p:nvSpPr>
          <p:cNvPr id="9" name="Footer Placeholder 8"/>
          <p:cNvSpPr>
            <a:spLocks noGrp="1"/>
          </p:cNvSpPr>
          <p:nvPr>
            <p:ph type="ftr" sz="quarter" idx="11"/>
          </p:nvPr>
        </p:nvSpPr>
        <p:spPr/>
        <p:txBody>
          <a:bodyPr/>
          <a:lstStyle/>
          <a:p>
            <a:pPr>
              <a:defRPr/>
            </a:pPr>
            <a:r>
              <a:rPr lang="en-US" altLang="zh-CN"/>
              <a:t>Csernai, L.P. [NAPLIFE] </a:t>
            </a:r>
            <a:endParaRPr lang="zh-CN" altLang="zh-CN"/>
          </a:p>
        </p:txBody>
      </p:sp>
    </p:spTree>
    <p:extLst>
      <p:ext uri="{BB962C8B-B14F-4D97-AF65-F5344CB8AC3E}">
        <p14:creationId xmlns:p14="http://schemas.microsoft.com/office/powerpoint/2010/main" val="1947438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E76B1A-B599-BAEE-DEFA-BCADB7902D70}"/>
              </a:ext>
            </a:extLst>
          </p:cNvPr>
          <p:cNvSpPr>
            <a:spLocks noGrp="1"/>
          </p:cNvSpPr>
          <p:nvPr>
            <p:ph type="sldNum" sz="quarter" idx="12"/>
          </p:nvPr>
        </p:nvSpPr>
        <p:spPr/>
        <p:txBody>
          <a:bodyPr/>
          <a:lstStyle/>
          <a:p>
            <a:pPr>
              <a:defRPr/>
            </a:pPr>
            <a:fld id="{26D725BA-69FE-410A-96DF-D2257EF0264F}" type="slidenum">
              <a:rPr lang="zh-CN" altLang="zh-CN" smtClean="0"/>
              <a:pPr>
                <a:defRPr/>
              </a:pPr>
              <a:t>40</a:t>
            </a:fld>
            <a:endParaRPr lang="zh-CN" altLang="zh-CN"/>
          </a:p>
        </p:txBody>
      </p:sp>
      <p:pic>
        <p:nvPicPr>
          <p:cNvPr id="4" name="Picture 3">
            <a:extLst>
              <a:ext uri="{FF2B5EF4-FFF2-40B4-BE49-F238E27FC236}">
                <a16:creationId xmlns:a16="http://schemas.microsoft.com/office/drawing/2014/main" id="{B9C73079-AECD-D00C-0E1D-D16B7EA2935A}"/>
              </a:ext>
            </a:extLst>
          </p:cNvPr>
          <p:cNvPicPr>
            <a:picLocks noChangeAspect="1"/>
          </p:cNvPicPr>
          <p:nvPr/>
        </p:nvPicPr>
        <p:blipFill>
          <a:blip r:embed="rId2"/>
          <a:stretch>
            <a:fillRect/>
          </a:stretch>
        </p:blipFill>
        <p:spPr>
          <a:xfrm>
            <a:off x="-23395" y="304800"/>
            <a:ext cx="9161419" cy="3657600"/>
          </a:xfrm>
          <a:prstGeom prst="rect">
            <a:avLst/>
          </a:prstGeom>
        </p:spPr>
      </p:pic>
      <p:pic>
        <p:nvPicPr>
          <p:cNvPr id="6" name="Picture 5">
            <a:extLst>
              <a:ext uri="{FF2B5EF4-FFF2-40B4-BE49-F238E27FC236}">
                <a16:creationId xmlns:a16="http://schemas.microsoft.com/office/drawing/2014/main" id="{BACF6EF4-9473-E8EF-3DD7-F68E4F1B6355}"/>
              </a:ext>
            </a:extLst>
          </p:cNvPr>
          <p:cNvPicPr>
            <a:picLocks noChangeAspect="1"/>
          </p:cNvPicPr>
          <p:nvPr/>
        </p:nvPicPr>
        <p:blipFill>
          <a:blip r:embed="rId3"/>
          <a:stretch>
            <a:fillRect/>
          </a:stretch>
        </p:blipFill>
        <p:spPr>
          <a:xfrm>
            <a:off x="-23395" y="3947383"/>
            <a:ext cx="4290595" cy="2774092"/>
          </a:xfrm>
          <a:prstGeom prst="rect">
            <a:avLst/>
          </a:prstGeom>
        </p:spPr>
      </p:pic>
      <p:pic>
        <p:nvPicPr>
          <p:cNvPr id="8" name="Picture 7">
            <a:extLst>
              <a:ext uri="{FF2B5EF4-FFF2-40B4-BE49-F238E27FC236}">
                <a16:creationId xmlns:a16="http://schemas.microsoft.com/office/drawing/2014/main" id="{AB011FC9-D5F2-94CA-B94B-9EE5D865BBB2}"/>
              </a:ext>
            </a:extLst>
          </p:cNvPr>
          <p:cNvPicPr>
            <a:picLocks noChangeAspect="1"/>
          </p:cNvPicPr>
          <p:nvPr/>
        </p:nvPicPr>
        <p:blipFill>
          <a:blip r:embed="rId4"/>
          <a:stretch>
            <a:fillRect/>
          </a:stretch>
        </p:blipFill>
        <p:spPr>
          <a:xfrm>
            <a:off x="4038600" y="4953000"/>
            <a:ext cx="5029200" cy="1094067"/>
          </a:xfrm>
          <a:prstGeom prst="rect">
            <a:avLst/>
          </a:prstGeom>
        </p:spPr>
      </p:pic>
    </p:spTree>
    <p:extLst>
      <p:ext uri="{BB962C8B-B14F-4D97-AF65-F5344CB8AC3E}">
        <p14:creationId xmlns:p14="http://schemas.microsoft.com/office/powerpoint/2010/main" val="1726961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2C6EAA17-9C31-E25F-CCFA-52A3C7773977}"/>
              </a:ext>
            </a:extLst>
          </p:cNvPr>
          <p:cNvSpPr>
            <a:spLocks noGrp="1"/>
          </p:cNvSpPr>
          <p:nvPr>
            <p:ph type="ftr" sz="quarter" idx="11"/>
          </p:nvPr>
        </p:nvSpPr>
        <p:spPr/>
        <p:txBody>
          <a:bodyPr/>
          <a:lstStyle/>
          <a:p>
            <a:pPr>
              <a:defRPr/>
            </a:pPr>
            <a:r>
              <a:rPr lang="en-US" altLang="zh-CN"/>
              <a:t>Csernai, L.P. [NAPLIFE] </a:t>
            </a:r>
            <a:endParaRPr lang="zh-CN" altLang="zh-CN"/>
          </a:p>
        </p:txBody>
      </p:sp>
      <p:sp>
        <p:nvSpPr>
          <p:cNvPr id="3" name="Dia számának helye 2">
            <a:extLst>
              <a:ext uri="{FF2B5EF4-FFF2-40B4-BE49-F238E27FC236}">
                <a16:creationId xmlns:a16="http://schemas.microsoft.com/office/drawing/2014/main" id="{BCC48F7F-5211-0ED0-2BE5-859EA215048C}"/>
              </a:ext>
            </a:extLst>
          </p:cNvPr>
          <p:cNvSpPr>
            <a:spLocks noGrp="1"/>
          </p:cNvSpPr>
          <p:nvPr>
            <p:ph type="sldNum" sz="quarter" idx="12"/>
          </p:nvPr>
        </p:nvSpPr>
        <p:spPr/>
        <p:txBody>
          <a:bodyPr/>
          <a:lstStyle/>
          <a:p>
            <a:pPr>
              <a:defRPr/>
            </a:pPr>
            <a:fld id="{26D725BA-69FE-410A-96DF-D2257EF0264F}" type="slidenum">
              <a:rPr lang="zh-CN" altLang="zh-CN" smtClean="0"/>
              <a:pPr>
                <a:defRPr/>
              </a:pPr>
              <a:t>41</a:t>
            </a:fld>
            <a:endParaRPr lang="zh-CN" altLang="zh-CN"/>
          </a:p>
        </p:txBody>
      </p:sp>
      <p:pic>
        <p:nvPicPr>
          <p:cNvPr id="5" name="Kép 4">
            <a:extLst>
              <a:ext uri="{FF2B5EF4-FFF2-40B4-BE49-F238E27FC236}">
                <a16:creationId xmlns:a16="http://schemas.microsoft.com/office/drawing/2014/main" id="{873954C5-F27B-F1DE-0B4F-90453052B64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185654"/>
            <a:ext cx="6248399" cy="4781502"/>
          </a:xfrm>
          <a:prstGeom prst="rect">
            <a:avLst/>
          </a:prstGeom>
        </p:spPr>
      </p:pic>
      <p:sp>
        <p:nvSpPr>
          <p:cNvPr id="6" name="TextBox 6">
            <a:extLst>
              <a:ext uri="{FF2B5EF4-FFF2-40B4-BE49-F238E27FC236}">
                <a16:creationId xmlns:a16="http://schemas.microsoft.com/office/drawing/2014/main" id="{39BB4F9B-0B1E-6F2C-0CEC-F90A65F5947D}"/>
              </a:ext>
            </a:extLst>
          </p:cNvPr>
          <p:cNvSpPr txBox="1"/>
          <p:nvPr/>
        </p:nvSpPr>
        <p:spPr>
          <a:xfrm>
            <a:off x="0" y="167755"/>
            <a:ext cx="5181600" cy="369332"/>
          </a:xfrm>
          <a:prstGeom prst="rect">
            <a:avLst/>
          </a:prstGeom>
          <a:noFill/>
        </p:spPr>
        <p:txBody>
          <a:bodyPr wrap="square">
            <a:spAutoFit/>
          </a:bodyPr>
          <a:lstStyle/>
          <a:p>
            <a:pPr algn="ctr"/>
            <a:r>
              <a:rPr lang="en-US" sz="1800" b="1" dirty="0">
                <a:solidFill>
                  <a:srgbClr val="FF0000"/>
                </a:solidFill>
              </a:rPr>
              <a:t>Resilience of Nanorod Antenna</a:t>
            </a:r>
            <a:r>
              <a:rPr lang="hu-HU" sz="1800" b="1" dirty="0">
                <a:solidFill>
                  <a:srgbClr val="FF0000"/>
                </a:solidFill>
              </a:rPr>
              <a:t> with COMSOL</a:t>
            </a:r>
            <a:r>
              <a:rPr lang="en-US" sz="1800" b="1" dirty="0">
                <a:solidFill>
                  <a:srgbClr val="FF0000"/>
                </a:solidFill>
              </a:rPr>
              <a:t> </a:t>
            </a:r>
          </a:p>
        </p:txBody>
      </p:sp>
      <p:sp>
        <p:nvSpPr>
          <p:cNvPr id="7" name="TextBox 22">
            <a:extLst>
              <a:ext uri="{FF2B5EF4-FFF2-40B4-BE49-F238E27FC236}">
                <a16:creationId xmlns:a16="http://schemas.microsoft.com/office/drawing/2014/main" id="{A41C1C81-7621-F743-688A-F0CB18E10002}"/>
              </a:ext>
            </a:extLst>
          </p:cNvPr>
          <p:cNvSpPr txBox="1"/>
          <p:nvPr/>
        </p:nvSpPr>
        <p:spPr>
          <a:xfrm>
            <a:off x="78542" y="4684704"/>
            <a:ext cx="8839200" cy="1569660"/>
          </a:xfrm>
          <a:prstGeom prst="rect">
            <a:avLst/>
          </a:prstGeom>
          <a:noFill/>
        </p:spPr>
        <p:txBody>
          <a:bodyPr wrap="square" rtlCol="0">
            <a:spAutoFit/>
          </a:bodyPr>
          <a:lstStyle/>
          <a:p>
            <a:pPr algn="l"/>
            <a:r>
              <a:rPr lang="hu-HU" sz="2400" dirty="0">
                <a:latin typeface="NimbusRomNo9L-Regu"/>
              </a:rPr>
              <a:t>G</a:t>
            </a:r>
            <a:r>
              <a:rPr lang="en-US" sz="2400" b="0" i="0" u="none" strike="noStrike" baseline="0" dirty="0" err="1">
                <a:latin typeface="NimbusRomNo9L-Regu"/>
              </a:rPr>
              <a:t>ood</a:t>
            </a:r>
            <a:r>
              <a:rPr lang="en-US" sz="2400" b="0" i="0" u="none" strike="noStrike" baseline="0" dirty="0">
                <a:latin typeface="NimbusRomNo9L-Regu"/>
              </a:rPr>
              <a:t> qualitative agreement between </a:t>
            </a:r>
            <a:r>
              <a:rPr lang="hu-HU" sz="2400" dirty="0">
                <a:latin typeface="NimbusRomNo9L-Regu"/>
              </a:rPr>
              <a:t>FEM and </a:t>
            </a:r>
            <a:r>
              <a:rPr lang="en-US" sz="2400" dirty="0">
                <a:latin typeface="NimbusRomNo9L-Regu"/>
              </a:rPr>
              <a:t> EPOCH/</a:t>
            </a:r>
            <a:r>
              <a:rPr lang="hu-HU" sz="2400" dirty="0">
                <a:latin typeface="NimbusRomNo9L-Regu"/>
              </a:rPr>
              <a:t>PIC methods Quantitative difference: </a:t>
            </a:r>
            <a:br>
              <a:rPr lang="en-GB" sz="2400" dirty="0">
                <a:latin typeface="NimbusRomNo9L-Regu"/>
              </a:rPr>
            </a:br>
            <a:r>
              <a:rPr lang="en-US" sz="2400" dirty="0">
                <a:latin typeface="NimbusRomNo9L-Regu"/>
              </a:rPr>
              <a:t>the hydrodynamic model of the electron plasma</a:t>
            </a:r>
            <a:r>
              <a:rPr lang="hu-HU" sz="2400" dirty="0">
                <a:latin typeface="NimbusRomNo9L-Regu"/>
              </a:rPr>
              <a:t> (FEM)</a:t>
            </a:r>
            <a:r>
              <a:rPr lang="en-US" sz="2400" dirty="0">
                <a:latin typeface="NimbusRomNo9L-Regu"/>
              </a:rPr>
              <a:t> predicts a sharper resonance than the kinetic</a:t>
            </a:r>
            <a:r>
              <a:rPr lang="hu-HU" sz="2400" dirty="0">
                <a:latin typeface="NimbusRomNo9L-Regu"/>
              </a:rPr>
              <a:t> model (</a:t>
            </a:r>
            <a:r>
              <a:rPr lang="en-US" sz="2400" dirty="0">
                <a:latin typeface="NimbusRomNo9L-Regu"/>
              </a:rPr>
              <a:t>EPOCH/</a:t>
            </a:r>
            <a:r>
              <a:rPr lang="hu-HU" sz="2400" dirty="0">
                <a:latin typeface="NimbusRomNo9L-Regu"/>
              </a:rPr>
              <a:t>PIC)</a:t>
            </a:r>
            <a:endParaRPr lang="en-US" sz="2400" dirty="0"/>
          </a:p>
        </p:txBody>
      </p:sp>
      <p:sp>
        <p:nvSpPr>
          <p:cNvPr id="12" name="TextBox 20">
            <a:extLst>
              <a:ext uri="{FF2B5EF4-FFF2-40B4-BE49-F238E27FC236}">
                <a16:creationId xmlns:a16="http://schemas.microsoft.com/office/drawing/2014/main" id="{806851F6-21D3-1498-8B63-1C8DEE2B09CD}"/>
              </a:ext>
            </a:extLst>
          </p:cNvPr>
          <p:cNvSpPr txBox="1"/>
          <p:nvPr/>
        </p:nvSpPr>
        <p:spPr>
          <a:xfrm>
            <a:off x="5638800" y="163016"/>
            <a:ext cx="3326567" cy="1015663"/>
          </a:xfrm>
          <a:prstGeom prst="rect">
            <a:avLst/>
          </a:prstGeom>
          <a:noFill/>
        </p:spPr>
        <p:txBody>
          <a:bodyPr wrap="square" rtlCol="0">
            <a:spAutoFit/>
          </a:bodyPr>
          <a:lstStyle/>
          <a:p>
            <a:r>
              <a:rPr lang="en-US" sz="2000" dirty="0"/>
              <a:t> </a:t>
            </a:r>
            <a:r>
              <a:rPr lang="hu-HU" sz="2000" dirty="0"/>
              <a:t>FEM </a:t>
            </a:r>
            <a:r>
              <a:rPr lang="hu-HU" sz="2000" dirty="0" err="1"/>
              <a:t>computations</a:t>
            </a:r>
            <a:r>
              <a:rPr lang="hu-HU" sz="2000" dirty="0"/>
              <a:t> with </a:t>
            </a:r>
            <a:r>
              <a:rPr lang="hu-HU" sz="2000" dirty="0" err="1"/>
              <a:t>the</a:t>
            </a:r>
            <a:r>
              <a:rPr lang="hu-HU" sz="2000" dirty="0"/>
              <a:t> </a:t>
            </a:r>
            <a:r>
              <a:rPr lang="hu-HU" sz="2000" dirty="0" err="1"/>
              <a:t>same</a:t>
            </a:r>
            <a:r>
              <a:rPr lang="hu-HU" sz="2000" dirty="0"/>
              <a:t> </a:t>
            </a:r>
            <a:r>
              <a:rPr lang="hu-HU" sz="2000" dirty="0" err="1"/>
              <a:t>model</a:t>
            </a:r>
            <a:r>
              <a:rPr lang="hu-HU" sz="2000" dirty="0"/>
              <a:t> </a:t>
            </a:r>
            <a:r>
              <a:rPr lang="hu-HU" sz="2000" dirty="0" err="1"/>
              <a:t>parameters</a:t>
            </a:r>
            <a:br>
              <a:rPr lang="en-US" sz="2000" dirty="0"/>
            </a:br>
            <a:r>
              <a:rPr lang="en-US" sz="2000" b="1" dirty="0"/>
              <a:t>[</a:t>
            </a:r>
            <a:r>
              <a:rPr lang="en-US" sz="2000" b="1" dirty="0" err="1"/>
              <a:t>M.Csete</a:t>
            </a:r>
            <a:r>
              <a:rPr lang="en-US" sz="2000" b="1" dirty="0"/>
              <a:t> et al.]</a:t>
            </a:r>
          </a:p>
        </p:txBody>
      </p:sp>
      <p:pic>
        <p:nvPicPr>
          <p:cNvPr id="10" name="Kép 9">
            <a:extLst>
              <a:ext uri="{FF2B5EF4-FFF2-40B4-BE49-F238E27FC236}">
                <a16:creationId xmlns:a16="http://schemas.microsoft.com/office/drawing/2014/main" id="{F7C713AD-B98E-4D8B-33F1-B8C9919C4280}"/>
              </a:ext>
            </a:extLst>
          </p:cNvPr>
          <p:cNvPicPr>
            <a:picLocks noChangeAspect="1"/>
          </p:cNvPicPr>
          <p:nvPr/>
        </p:nvPicPr>
        <p:blipFill>
          <a:blip r:embed="rId3"/>
          <a:stretch>
            <a:fillRect/>
          </a:stretch>
        </p:blipFill>
        <p:spPr>
          <a:xfrm>
            <a:off x="5955243" y="1346775"/>
            <a:ext cx="2965104" cy="2615625"/>
          </a:xfrm>
          <a:prstGeom prst="rect">
            <a:avLst/>
          </a:prstGeom>
        </p:spPr>
      </p:pic>
      <p:sp>
        <p:nvSpPr>
          <p:cNvPr id="11" name="Arrow: Right 19">
            <a:extLst>
              <a:ext uri="{FF2B5EF4-FFF2-40B4-BE49-F238E27FC236}">
                <a16:creationId xmlns:a16="http://schemas.microsoft.com/office/drawing/2014/main" id="{47B8693D-5858-09DB-E3DD-9B0447542A95}"/>
              </a:ext>
            </a:extLst>
          </p:cNvPr>
          <p:cNvSpPr/>
          <p:nvPr/>
        </p:nvSpPr>
        <p:spPr>
          <a:xfrm rot="19384484">
            <a:off x="6271220" y="3331207"/>
            <a:ext cx="685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34448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1D86E5-8495-3422-62A8-453941D425EC}"/>
              </a:ext>
            </a:extLst>
          </p:cNvPr>
          <p:cNvSpPr>
            <a:spLocks noGrp="1"/>
          </p:cNvSpPr>
          <p:nvPr>
            <p:ph type="sldNum" sz="quarter" idx="12"/>
          </p:nvPr>
        </p:nvSpPr>
        <p:spPr/>
        <p:txBody>
          <a:bodyPr/>
          <a:lstStyle/>
          <a:p>
            <a:pPr>
              <a:defRPr/>
            </a:pPr>
            <a:fld id="{26D725BA-69FE-410A-96DF-D2257EF0264F}" type="slidenum">
              <a:rPr lang="zh-CN" altLang="zh-CN" smtClean="0"/>
              <a:pPr>
                <a:defRPr/>
              </a:pPr>
              <a:t>42</a:t>
            </a:fld>
            <a:endParaRPr lang="zh-CN" altLang="zh-CN"/>
          </a:p>
        </p:txBody>
      </p:sp>
      <p:pic>
        <p:nvPicPr>
          <p:cNvPr id="4" name="Picture 3">
            <a:extLst>
              <a:ext uri="{FF2B5EF4-FFF2-40B4-BE49-F238E27FC236}">
                <a16:creationId xmlns:a16="http://schemas.microsoft.com/office/drawing/2014/main" id="{6B6D473D-E692-2673-38FF-3352E3462EF4}"/>
              </a:ext>
            </a:extLst>
          </p:cNvPr>
          <p:cNvPicPr>
            <a:picLocks noChangeAspect="1"/>
          </p:cNvPicPr>
          <p:nvPr/>
        </p:nvPicPr>
        <p:blipFill>
          <a:blip r:embed="rId2"/>
          <a:stretch>
            <a:fillRect/>
          </a:stretch>
        </p:blipFill>
        <p:spPr>
          <a:xfrm>
            <a:off x="199178" y="152400"/>
            <a:ext cx="8745644" cy="476249"/>
          </a:xfrm>
          <a:prstGeom prst="rect">
            <a:avLst/>
          </a:prstGeom>
        </p:spPr>
      </p:pic>
      <p:pic>
        <p:nvPicPr>
          <p:cNvPr id="6" name="Picture 5">
            <a:extLst>
              <a:ext uri="{FF2B5EF4-FFF2-40B4-BE49-F238E27FC236}">
                <a16:creationId xmlns:a16="http://schemas.microsoft.com/office/drawing/2014/main" id="{C5EB8B4F-E25D-9E29-98AA-B0A3D281BAAB}"/>
              </a:ext>
            </a:extLst>
          </p:cNvPr>
          <p:cNvPicPr>
            <a:picLocks noChangeAspect="1"/>
          </p:cNvPicPr>
          <p:nvPr/>
        </p:nvPicPr>
        <p:blipFill>
          <a:blip r:embed="rId3"/>
          <a:stretch>
            <a:fillRect/>
          </a:stretch>
        </p:blipFill>
        <p:spPr>
          <a:xfrm>
            <a:off x="381000" y="728293"/>
            <a:ext cx="8563822" cy="5988314"/>
          </a:xfrm>
          <a:prstGeom prst="rect">
            <a:avLst/>
          </a:prstGeom>
        </p:spPr>
      </p:pic>
      <p:sp>
        <p:nvSpPr>
          <p:cNvPr id="3" name="TextBox 2">
            <a:extLst>
              <a:ext uri="{FF2B5EF4-FFF2-40B4-BE49-F238E27FC236}">
                <a16:creationId xmlns:a16="http://schemas.microsoft.com/office/drawing/2014/main" id="{D70E3F90-F031-BD8A-F36E-92ED96B99CCB}"/>
              </a:ext>
            </a:extLst>
          </p:cNvPr>
          <p:cNvSpPr txBox="1"/>
          <p:nvPr/>
        </p:nvSpPr>
        <p:spPr>
          <a:xfrm>
            <a:off x="7641771" y="1676400"/>
            <a:ext cx="1371600" cy="461665"/>
          </a:xfrm>
          <a:prstGeom prst="rect">
            <a:avLst/>
          </a:prstGeom>
          <a:noFill/>
        </p:spPr>
        <p:txBody>
          <a:bodyPr wrap="square" rtlCol="0">
            <a:spAutoFit/>
          </a:bodyPr>
          <a:lstStyle/>
          <a:p>
            <a:r>
              <a:rPr lang="en-US" sz="2400" b="1" dirty="0">
                <a:solidFill>
                  <a:srgbClr val="0000FF"/>
                </a:solidFill>
              </a:rPr>
              <a:t>( 2023 )  </a:t>
            </a:r>
          </a:p>
        </p:txBody>
      </p:sp>
      <p:cxnSp>
        <p:nvCxnSpPr>
          <p:cNvPr id="7" name="Straight Connector 6">
            <a:extLst>
              <a:ext uri="{FF2B5EF4-FFF2-40B4-BE49-F238E27FC236}">
                <a16:creationId xmlns:a16="http://schemas.microsoft.com/office/drawing/2014/main" id="{1B918E9D-5B77-F2FD-6674-A70CF9C6677D}"/>
              </a:ext>
            </a:extLst>
          </p:cNvPr>
          <p:cNvCxnSpPr/>
          <p:nvPr/>
        </p:nvCxnSpPr>
        <p:spPr>
          <a:xfrm>
            <a:off x="304800" y="2138065"/>
            <a:ext cx="0" cy="98613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9494DA4F-8471-8A3F-D2CC-1A4AEFCC4D05}"/>
              </a:ext>
            </a:extLst>
          </p:cNvPr>
          <p:cNvSpPr/>
          <p:nvPr/>
        </p:nvSpPr>
        <p:spPr>
          <a:xfrm>
            <a:off x="304800" y="4953000"/>
            <a:ext cx="2438393" cy="1763607"/>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47670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8BB768-A7AF-E1B6-8B75-CCD2341E5FB7}"/>
              </a:ext>
            </a:extLst>
          </p:cNvPr>
          <p:cNvSpPr>
            <a:spLocks noGrp="1"/>
          </p:cNvSpPr>
          <p:nvPr>
            <p:ph type="sldNum" sz="quarter" idx="12"/>
          </p:nvPr>
        </p:nvSpPr>
        <p:spPr/>
        <p:txBody>
          <a:bodyPr/>
          <a:lstStyle/>
          <a:p>
            <a:pPr>
              <a:defRPr/>
            </a:pPr>
            <a:fld id="{1FF396D4-316B-4A4F-9B13-F9AF06E47416}" type="slidenum">
              <a:rPr lang="zh-CN" altLang="zh-CN" smtClean="0"/>
              <a:pPr>
                <a:defRPr/>
              </a:pPr>
              <a:t>43</a:t>
            </a:fld>
            <a:endParaRPr lang="zh-CN" altLang="zh-CN"/>
          </a:p>
        </p:txBody>
      </p:sp>
      <p:pic>
        <p:nvPicPr>
          <p:cNvPr id="3" name="Picture 2">
            <a:extLst>
              <a:ext uri="{FF2B5EF4-FFF2-40B4-BE49-F238E27FC236}">
                <a16:creationId xmlns:a16="http://schemas.microsoft.com/office/drawing/2014/main" id="{733C9FD3-719F-AF9C-8BE5-5D8AA68C44A7}"/>
              </a:ext>
            </a:extLst>
          </p:cNvPr>
          <p:cNvPicPr>
            <a:picLocks noChangeAspect="1"/>
          </p:cNvPicPr>
          <p:nvPr/>
        </p:nvPicPr>
        <p:blipFill>
          <a:blip r:embed="rId2"/>
          <a:stretch>
            <a:fillRect/>
          </a:stretch>
        </p:blipFill>
        <p:spPr>
          <a:xfrm>
            <a:off x="304799" y="228600"/>
            <a:ext cx="4975551" cy="3048000"/>
          </a:xfrm>
          <a:prstGeom prst="rect">
            <a:avLst/>
          </a:prstGeom>
        </p:spPr>
      </p:pic>
      <p:pic>
        <p:nvPicPr>
          <p:cNvPr id="6" name="Picture 5">
            <a:extLst>
              <a:ext uri="{FF2B5EF4-FFF2-40B4-BE49-F238E27FC236}">
                <a16:creationId xmlns:a16="http://schemas.microsoft.com/office/drawing/2014/main" id="{4FF3639B-778F-15F4-ADD5-59D78C9F295C}"/>
              </a:ext>
            </a:extLst>
          </p:cNvPr>
          <p:cNvPicPr>
            <a:picLocks noChangeAspect="1"/>
          </p:cNvPicPr>
          <p:nvPr/>
        </p:nvPicPr>
        <p:blipFill>
          <a:blip r:embed="rId3"/>
          <a:stretch>
            <a:fillRect/>
          </a:stretch>
        </p:blipFill>
        <p:spPr>
          <a:xfrm>
            <a:off x="609600" y="3810000"/>
            <a:ext cx="4267200" cy="2954216"/>
          </a:xfrm>
          <a:prstGeom prst="rect">
            <a:avLst/>
          </a:prstGeom>
        </p:spPr>
      </p:pic>
      <p:pic>
        <p:nvPicPr>
          <p:cNvPr id="8" name="Picture 7">
            <a:extLst>
              <a:ext uri="{FF2B5EF4-FFF2-40B4-BE49-F238E27FC236}">
                <a16:creationId xmlns:a16="http://schemas.microsoft.com/office/drawing/2014/main" id="{980C4124-8250-CC35-8A3D-53B40BE4BF0A}"/>
              </a:ext>
            </a:extLst>
          </p:cNvPr>
          <p:cNvPicPr>
            <a:picLocks noChangeAspect="1"/>
          </p:cNvPicPr>
          <p:nvPr/>
        </p:nvPicPr>
        <p:blipFill>
          <a:blip r:embed="rId4"/>
          <a:stretch>
            <a:fillRect/>
          </a:stretch>
        </p:blipFill>
        <p:spPr>
          <a:xfrm>
            <a:off x="5538650" y="2841171"/>
            <a:ext cx="3605350" cy="1175657"/>
          </a:xfrm>
          <a:prstGeom prst="rect">
            <a:avLst/>
          </a:prstGeom>
        </p:spPr>
      </p:pic>
      <p:sp>
        <p:nvSpPr>
          <p:cNvPr id="2" name="TextBox 1">
            <a:extLst>
              <a:ext uri="{FF2B5EF4-FFF2-40B4-BE49-F238E27FC236}">
                <a16:creationId xmlns:a16="http://schemas.microsoft.com/office/drawing/2014/main" id="{97742F88-4010-AFA7-C25A-9BAD4FB0B10C}"/>
              </a:ext>
            </a:extLst>
          </p:cNvPr>
          <p:cNvSpPr txBox="1"/>
          <p:nvPr/>
        </p:nvSpPr>
        <p:spPr>
          <a:xfrm>
            <a:off x="4876800" y="5055195"/>
            <a:ext cx="4062550" cy="923330"/>
          </a:xfrm>
          <a:prstGeom prst="rect">
            <a:avLst/>
          </a:prstGeom>
          <a:noFill/>
        </p:spPr>
        <p:txBody>
          <a:bodyPr wrap="square" rtlCol="0">
            <a:spAutoFit/>
          </a:bodyPr>
          <a:lstStyle/>
          <a:p>
            <a:r>
              <a:rPr lang="en-US" dirty="0"/>
              <a:t>Accumulated momentum of conduction electrons in vacuum (blue) and in UDMA (black)</a:t>
            </a:r>
          </a:p>
        </p:txBody>
      </p:sp>
      <p:sp>
        <p:nvSpPr>
          <p:cNvPr id="5" name="TextBox 4">
            <a:extLst>
              <a:ext uri="{FF2B5EF4-FFF2-40B4-BE49-F238E27FC236}">
                <a16:creationId xmlns:a16="http://schemas.microsoft.com/office/drawing/2014/main" id="{8BD66941-4E91-1F50-24DD-FF609DAF34A9}"/>
              </a:ext>
            </a:extLst>
          </p:cNvPr>
          <p:cNvSpPr txBox="1"/>
          <p:nvPr/>
        </p:nvSpPr>
        <p:spPr>
          <a:xfrm>
            <a:off x="5994086" y="304800"/>
            <a:ext cx="2590800" cy="830997"/>
          </a:xfrm>
          <a:prstGeom prst="rect">
            <a:avLst/>
          </a:prstGeom>
          <a:noFill/>
        </p:spPr>
        <p:txBody>
          <a:bodyPr wrap="square" rtlCol="0">
            <a:spAutoFit/>
          </a:bodyPr>
          <a:lstStyle/>
          <a:p>
            <a:r>
              <a:rPr lang="en-US" sz="1600" dirty="0"/>
              <a:t>25x85 nm  antennas, resonant for </a:t>
            </a:r>
            <a:r>
              <a:rPr lang="el-GR" sz="1600" dirty="0"/>
              <a:t>λ=795 </a:t>
            </a:r>
            <a:r>
              <a:rPr lang="en-US" sz="1600" dirty="0"/>
              <a:t>nm in</a:t>
            </a:r>
            <a:br>
              <a:rPr lang="en-US" sz="1600" dirty="0"/>
            </a:br>
            <a:r>
              <a:rPr lang="en-US" sz="1600" dirty="0"/>
              <a:t>UDMA polymer</a:t>
            </a:r>
            <a:endParaRPr lang="en-US" sz="1600" dirty="0">
              <a:solidFill>
                <a:srgbClr val="0000FF"/>
              </a:solidFill>
            </a:endParaRPr>
          </a:p>
        </p:txBody>
      </p:sp>
      <p:sp>
        <p:nvSpPr>
          <p:cNvPr id="7" name="TextBox 6">
            <a:extLst>
              <a:ext uri="{FF2B5EF4-FFF2-40B4-BE49-F238E27FC236}">
                <a16:creationId xmlns:a16="http://schemas.microsoft.com/office/drawing/2014/main" id="{E1AC7D32-42CD-97BB-DEFC-109DB47ACA59}"/>
              </a:ext>
            </a:extLst>
          </p:cNvPr>
          <p:cNvSpPr txBox="1"/>
          <p:nvPr/>
        </p:nvSpPr>
        <p:spPr>
          <a:xfrm>
            <a:off x="6345106" y="2531710"/>
            <a:ext cx="2209800" cy="369332"/>
          </a:xfrm>
          <a:prstGeom prst="rect">
            <a:avLst/>
          </a:prstGeom>
          <a:noFill/>
        </p:spPr>
        <p:txBody>
          <a:bodyPr wrap="square" rtlCol="0">
            <a:spAutoFit/>
          </a:bodyPr>
          <a:lstStyle/>
          <a:p>
            <a:r>
              <a:rPr lang="en-US" dirty="0"/>
              <a:t>[L. </a:t>
            </a:r>
            <a:r>
              <a:rPr lang="hu-HU" dirty="0" err="1"/>
              <a:t>Novotny</a:t>
            </a:r>
            <a:r>
              <a:rPr lang="hu-HU" dirty="0"/>
              <a:t> </a:t>
            </a:r>
            <a:r>
              <a:rPr lang="en-US" dirty="0"/>
              <a:t>(2007)]</a:t>
            </a:r>
          </a:p>
        </p:txBody>
      </p:sp>
    </p:spTree>
    <p:extLst>
      <p:ext uri="{BB962C8B-B14F-4D97-AF65-F5344CB8AC3E}">
        <p14:creationId xmlns:p14="http://schemas.microsoft.com/office/powerpoint/2010/main" val="17610959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8BB768-A7AF-E1B6-8B75-CCD2341E5FB7}"/>
              </a:ext>
            </a:extLst>
          </p:cNvPr>
          <p:cNvSpPr>
            <a:spLocks noGrp="1"/>
          </p:cNvSpPr>
          <p:nvPr>
            <p:ph type="sldNum" sz="quarter" idx="12"/>
          </p:nvPr>
        </p:nvSpPr>
        <p:spPr/>
        <p:txBody>
          <a:bodyPr/>
          <a:lstStyle/>
          <a:p>
            <a:pPr>
              <a:defRPr/>
            </a:pPr>
            <a:fld id="{1FF396D4-316B-4A4F-9B13-F9AF06E47416}" type="slidenum">
              <a:rPr lang="zh-CN" altLang="zh-CN" smtClean="0"/>
              <a:pPr>
                <a:defRPr/>
              </a:pPr>
              <a:t>44</a:t>
            </a:fld>
            <a:endParaRPr lang="zh-CN" altLang="zh-CN"/>
          </a:p>
        </p:txBody>
      </p:sp>
      <p:pic>
        <p:nvPicPr>
          <p:cNvPr id="3" name="Picture 2">
            <a:extLst>
              <a:ext uri="{FF2B5EF4-FFF2-40B4-BE49-F238E27FC236}">
                <a16:creationId xmlns:a16="http://schemas.microsoft.com/office/drawing/2014/main" id="{0BD43090-ADA4-4028-A062-203B93F64FF2}"/>
              </a:ext>
            </a:extLst>
          </p:cNvPr>
          <p:cNvPicPr>
            <a:picLocks noChangeAspect="1"/>
          </p:cNvPicPr>
          <p:nvPr/>
        </p:nvPicPr>
        <p:blipFill>
          <a:blip r:embed="rId2"/>
          <a:stretch>
            <a:fillRect/>
          </a:stretch>
        </p:blipFill>
        <p:spPr>
          <a:xfrm>
            <a:off x="152400" y="76200"/>
            <a:ext cx="8879324" cy="2819400"/>
          </a:xfrm>
          <a:prstGeom prst="rect">
            <a:avLst/>
          </a:prstGeom>
        </p:spPr>
      </p:pic>
      <p:pic>
        <p:nvPicPr>
          <p:cNvPr id="6" name="Picture 5">
            <a:extLst>
              <a:ext uri="{FF2B5EF4-FFF2-40B4-BE49-F238E27FC236}">
                <a16:creationId xmlns:a16="http://schemas.microsoft.com/office/drawing/2014/main" id="{66C4EEED-CE13-28A4-493F-E156D3EBD241}"/>
              </a:ext>
            </a:extLst>
          </p:cNvPr>
          <p:cNvPicPr>
            <a:picLocks noChangeAspect="1"/>
          </p:cNvPicPr>
          <p:nvPr/>
        </p:nvPicPr>
        <p:blipFill>
          <a:blip r:embed="rId3"/>
          <a:stretch>
            <a:fillRect/>
          </a:stretch>
        </p:blipFill>
        <p:spPr>
          <a:xfrm>
            <a:off x="0" y="3293156"/>
            <a:ext cx="8305800" cy="3353276"/>
          </a:xfrm>
          <a:prstGeom prst="rect">
            <a:avLst/>
          </a:prstGeom>
        </p:spPr>
      </p:pic>
      <p:sp>
        <p:nvSpPr>
          <p:cNvPr id="7" name="TextBox 6">
            <a:extLst>
              <a:ext uri="{FF2B5EF4-FFF2-40B4-BE49-F238E27FC236}">
                <a16:creationId xmlns:a16="http://schemas.microsoft.com/office/drawing/2014/main" id="{25B052CA-D32E-6B37-3AAA-CF9B07783F99}"/>
              </a:ext>
            </a:extLst>
          </p:cNvPr>
          <p:cNvSpPr txBox="1"/>
          <p:nvPr/>
        </p:nvSpPr>
        <p:spPr>
          <a:xfrm>
            <a:off x="7772400" y="2894323"/>
            <a:ext cx="1066800" cy="400110"/>
          </a:xfrm>
          <a:prstGeom prst="rect">
            <a:avLst/>
          </a:prstGeom>
          <a:noFill/>
        </p:spPr>
        <p:txBody>
          <a:bodyPr wrap="square" rtlCol="0">
            <a:spAutoFit/>
          </a:bodyPr>
          <a:lstStyle/>
          <a:p>
            <a:r>
              <a:rPr lang="en-US" sz="2000" b="1" dirty="0">
                <a:solidFill>
                  <a:srgbClr val="0000FF"/>
                </a:solidFill>
              </a:rPr>
              <a:t>( 2022 )  </a:t>
            </a:r>
          </a:p>
        </p:txBody>
      </p:sp>
    </p:spTree>
    <p:extLst>
      <p:ext uri="{BB962C8B-B14F-4D97-AF65-F5344CB8AC3E}">
        <p14:creationId xmlns:p14="http://schemas.microsoft.com/office/powerpoint/2010/main" val="9968669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8BB768-A7AF-E1B6-8B75-CCD2341E5FB7}"/>
              </a:ext>
            </a:extLst>
          </p:cNvPr>
          <p:cNvSpPr>
            <a:spLocks noGrp="1"/>
          </p:cNvSpPr>
          <p:nvPr>
            <p:ph type="sldNum" sz="quarter" idx="12"/>
          </p:nvPr>
        </p:nvSpPr>
        <p:spPr>
          <a:xfrm>
            <a:off x="6553200" y="6232784"/>
            <a:ext cx="2133600" cy="476250"/>
          </a:xfrm>
        </p:spPr>
        <p:txBody>
          <a:bodyPr/>
          <a:lstStyle/>
          <a:p>
            <a:pPr>
              <a:defRPr/>
            </a:pPr>
            <a:fld id="{1FF396D4-316B-4A4F-9B13-F9AF06E47416}" type="slidenum">
              <a:rPr lang="zh-CN" altLang="zh-CN" smtClean="0"/>
              <a:pPr>
                <a:defRPr/>
              </a:pPr>
              <a:t>45</a:t>
            </a:fld>
            <a:endParaRPr lang="zh-CN" altLang="zh-CN"/>
          </a:p>
        </p:txBody>
      </p:sp>
      <p:pic>
        <p:nvPicPr>
          <p:cNvPr id="3" name="Picture 2">
            <a:extLst>
              <a:ext uri="{FF2B5EF4-FFF2-40B4-BE49-F238E27FC236}">
                <a16:creationId xmlns:a16="http://schemas.microsoft.com/office/drawing/2014/main" id="{C483D3D1-3474-9CEA-9F48-98D8DCCFA573}"/>
              </a:ext>
            </a:extLst>
          </p:cNvPr>
          <p:cNvPicPr>
            <a:picLocks noChangeAspect="1"/>
          </p:cNvPicPr>
          <p:nvPr/>
        </p:nvPicPr>
        <p:blipFill>
          <a:blip r:embed="rId2"/>
          <a:stretch>
            <a:fillRect/>
          </a:stretch>
        </p:blipFill>
        <p:spPr>
          <a:xfrm>
            <a:off x="7748" y="0"/>
            <a:ext cx="9136251" cy="5796116"/>
          </a:xfrm>
          <a:prstGeom prst="rect">
            <a:avLst/>
          </a:prstGeom>
        </p:spPr>
      </p:pic>
      <p:pic>
        <p:nvPicPr>
          <p:cNvPr id="5" name="Picture 4">
            <a:extLst>
              <a:ext uri="{FF2B5EF4-FFF2-40B4-BE49-F238E27FC236}">
                <a16:creationId xmlns:a16="http://schemas.microsoft.com/office/drawing/2014/main" id="{2D08F00F-19F9-8C75-1BD3-6F9E51F8BCC7}"/>
              </a:ext>
            </a:extLst>
          </p:cNvPr>
          <p:cNvPicPr>
            <a:picLocks noChangeAspect="1"/>
          </p:cNvPicPr>
          <p:nvPr/>
        </p:nvPicPr>
        <p:blipFill>
          <a:blip r:embed="rId3"/>
          <a:stretch>
            <a:fillRect/>
          </a:stretch>
        </p:blipFill>
        <p:spPr>
          <a:xfrm>
            <a:off x="1981200" y="4876800"/>
            <a:ext cx="3177620" cy="2077372"/>
          </a:xfrm>
          <a:prstGeom prst="rect">
            <a:avLst/>
          </a:prstGeom>
        </p:spPr>
      </p:pic>
      <p:cxnSp>
        <p:nvCxnSpPr>
          <p:cNvPr id="7" name="Straight Arrow Connector 6">
            <a:extLst>
              <a:ext uri="{FF2B5EF4-FFF2-40B4-BE49-F238E27FC236}">
                <a16:creationId xmlns:a16="http://schemas.microsoft.com/office/drawing/2014/main" id="{4419533C-3B91-B2CF-EBCD-D54A7495EB23}"/>
              </a:ext>
            </a:extLst>
          </p:cNvPr>
          <p:cNvCxnSpPr/>
          <p:nvPr/>
        </p:nvCxnSpPr>
        <p:spPr>
          <a:xfrm>
            <a:off x="2438400" y="6172200"/>
            <a:ext cx="1905000" cy="536834"/>
          </a:xfrm>
          <a:prstGeom prst="straightConnector1">
            <a:avLst/>
          </a:prstGeom>
          <a:ln w="15875">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67D1D5D-E13C-4552-45F0-AEE164D7F2BC}"/>
              </a:ext>
            </a:extLst>
          </p:cNvPr>
          <p:cNvSpPr txBox="1"/>
          <p:nvPr/>
        </p:nvSpPr>
        <p:spPr>
          <a:xfrm rot="19685581">
            <a:off x="710300" y="5870346"/>
            <a:ext cx="1278884" cy="400110"/>
          </a:xfrm>
          <a:prstGeom prst="rect">
            <a:avLst/>
          </a:prstGeom>
          <a:noFill/>
        </p:spPr>
        <p:txBody>
          <a:bodyPr wrap="square" rtlCol="0">
            <a:spAutoFit/>
          </a:bodyPr>
          <a:lstStyle/>
          <a:p>
            <a:r>
              <a:rPr lang="en-US" sz="2000" dirty="0">
                <a:solidFill>
                  <a:srgbClr val="FF0000"/>
                </a:solidFill>
                <a:latin typeface="Arial Rounded MT Bold" panose="020F0704030504030204" pitchFamily="34" charset="0"/>
              </a:rPr>
              <a:t>Puzzle ?</a:t>
            </a:r>
          </a:p>
        </p:txBody>
      </p:sp>
    </p:spTree>
    <p:extLst>
      <p:ext uri="{BB962C8B-B14F-4D97-AF65-F5344CB8AC3E}">
        <p14:creationId xmlns:p14="http://schemas.microsoft.com/office/powerpoint/2010/main" val="9462189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8BB768-A7AF-E1B6-8B75-CCD2341E5FB7}"/>
              </a:ext>
            </a:extLst>
          </p:cNvPr>
          <p:cNvSpPr>
            <a:spLocks noGrp="1"/>
          </p:cNvSpPr>
          <p:nvPr>
            <p:ph type="sldNum" sz="quarter" idx="12"/>
          </p:nvPr>
        </p:nvSpPr>
        <p:spPr/>
        <p:txBody>
          <a:bodyPr/>
          <a:lstStyle/>
          <a:p>
            <a:pPr>
              <a:defRPr/>
            </a:pPr>
            <a:fld id="{1FF396D4-316B-4A4F-9B13-F9AF06E47416}" type="slidenum">
              <a:rPr lang="zh-CN" altLang="zh-CN" smtClean="0"/>
              <a:pPr>
                <a:defRPr/>
              </a:pPr>
              <a:t>46</a:t>
            </a:fld>
            <a:endParaRPr lang="zh-CN" altLang="zh-CN"/>
          </a:p>
        </p:txBody>
      </p:sp>
      <p:pic>
        <p:nvPicPr>
          <p:cNvPr id="3" name="Picture 2">
            <a:extLst>
              <a:ext uri="{FF2B5EF4-FFF2-40B4-BE49-F238E27FC236}">
                <a16:creationId xmlns:a16="http://schemas.microsoft.com/office/drawing/2014/main" id="{9D2DFC0B-9652-FDC5-8DB8-5B187FF7EF60}"/>
              </a:ext>
            </a:extLst>
          </p:cNvPr>
          <p:cNvPicPr>
            <a:picLocks noChangeAspect="1"/>
          </p:cNvPicPr>
          <p:nvPr/>
        </p:nvPicPr>
        <p:blipFill>
          <a:blip r:embed="rId2"/>
          <a:stretch>
            <a:fillRect/>
          </a:stretch>
        </p:blipFill>
        <p:spPr>
          <a:xfrm>
            <a:off x="533400" y="533400"/>
            <a:ext cx="5458552" cy="2133600"/>
          </a:xfrm>
          <a:prstGeom prst="rect">
            <a:avLst/>
          </a:prstGeom>
        </p:spPr>
      </p:pic>
      <p:pic>
        <p:nvPicPr>
          <p:cNvPr id="5" name="Picture 4">
            <a:extLst>
              <a:ext uri="{FF2B5EF4-FFF2-40B4-BE49-F238E27FC236}">
                <a16:creationId xmlns:a16="http://schemas.microsoft.com/office/drawing/2014/main" id="{BC0D7770-C857-548E-9E76-684813995BAB}"/>
              </a:ext>
            </a:extLst>
          </p:cNvPr>
          <p:cNvPicPr>
            <a:picLocks noChangeAspect="1"/>
          </p:cNvPicPr>
          <p:nvPr/>
        </p:nvPicPr>
        <p:blipFill>
          <a:blip r:embed="rId3"/>
          <a:stretch>
            <a:fillRect/>
          </a:stretch>
        </p:blipFill>
        <p:spPr>
          <a:xfrm>
            <a:off x="1280184" y="3200400"/>
            <a:ext cx="7046264" cy="2514600"/>
          </a:xfrm>
          <a:prstGeom prst="rect">
            <a:avLst/>
          </a:prstGeom>
        </p:spPr>
      </p:pic>
    </p:spTree>
    <p:extLst>
      <p:ext uri="{BB962C8B-B14F-4D97-AF65-F5344CB8AC3E}">
        <p14:creationId xmlns:p14="http://schemas.microsoft.com/office/powerpoint/2010/main" val="13141398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D725BA-69FE-410A-96DF-D2257EF0264F}" type="slidenum">
              <a:rPr lang="zh-CN" altLang="zh-CN" smtClean="0"/>
              <a:pPr>
                <a:defRPr/>
              </a:pPr>
              <a:t>47</a:t>
            </a:fld>
            <a:endParaRPr lang="zh-CN" altLang="zh-CN"/>
          </a:p>
        </p:txBody>
      </p:sp>
      <p:sp>
        <p:nvSpPr>
          <p:cNvPr id="4" name="Footer Placeholder 3"/>
          <p:cNvSpPr>
            <a:spLocks noGrp="1"/>
          </p:cNvSpPr>
          <p:nvPr>
            <p:ph type="ftr" sz="quarter" idx="11"/>
          </p:nvPr>
        </p:nvSpPr>
        <p:spPr/>
        <p:txBody>
          <a:bodyPr/>
          <a:lstStyle/>
          <a:p>
            <a:pPr>
              <a:defRPr/>
            </a:pPr>
            <a:r>
              <a:rPr lang="en-US" altLang="zh-CN"/>
              <a:t>Csernai, L.P. [NAPLIFE] </a:t>
            </a:r>
            <a:endParaRPr lang="zh-CN" altLang="zh-CN"/>
          </a:p>
        </p:txBody>
      </p:sp>
      <p:sp>
        <p:nvSpPr>
          <p:cNvPr id="3" name="TextBox 2">
            <a:extLst>
              <a:ext uri="{FF2B5EF4-FFF2-40B4-BE49-F238E27FC236}">
                <a16:creationId xmlns:a16="http://schemas.microsoft.com/office/drawing/2014/main" id="{77669220-4E78-7834-7647-3C688E96A4CC}"/>
              </a:ext>
            </a:extLst>
          </p:cNvPr>
          <p:cNvSpPr txBox="1"/>
          <p:nvPr/>
        </p:nvSpPr>
        <p:spPr>
          <a:xfrm>
            <a:off x="914400" y="685800"/>
            <a:ext cx="7391400" cy="523220"/>
          </a:xfrm>
          <a:prstGeom prst="rect">
            <a:avLst/>
          </a:prstGeom>
          <a:noFill/>
        </p:spPr>
        <p:txBody>
          <a:bodyPr wrap="square" rtlCol="0">
            <a:spAutoFit/>
          </a:bodyPr>
          <a:lstStyle/>
          <a:p>
            <a:pPr algn="ctr"/>
            <a:r>
              <a:rPr lang="en-US" sz="2800" b="1" dirty="0">
                <a:solidFill>
                  <a:srgbClr val="FF0000"/>
                </a:solidFill>
              </a:rPr>
              <a:t>Theoretical studies in progress   =&gt;</a:t>
            </a:r>
          </a:p>
        </p:txBody>
      </p:sp>
      <p:sp>
        <p:nvSpPr>
          <p:cNvPr id="5" name="TextBox 4">
            <a:extLst>
              <a:ext uri="{FF2B5EF4-FFF2-40B4-BE49-F238E27FC236}">
                <a16:creationId xmlns:a16="http://schemas.microsoft.com/office/drawing/2014/main" id="{DEBFE78D-E4FA-4586-1533-F9177A119063}"/>
              </a:ext>
            </a:extLst>
          </p:cNvPr>
          <p:cNvSpPr txBox="1"/>
          <p:nvPr/>
        </p:nvSpPr>
        <p:spPr>
          <a:xfrm>
            <a:off x="838200" y="2551837"/>
            <a:ext cx="7696200" cy="1754326"/>
          </a:xfrm>
          <a:prstGeom prst="rect">
            <a:avLst/>
          </a:prstGeom>
          <a:noFill/>
        </p:spPr>
        <p:txBody>
          <a:bodyPr wrap="square" rtlCol="0">
            <a:spAutoFit/>
          </a:bodyPr>
          <a:lstStyle/>
          <a:p>
            <a:r>
              <a:rPr lang="en-US" dirty="0"/>
              <a:t>We pursue kinetic model (EPOCH) studies in the same  Calculational Box, where the nano-rod antenna is surrounded be  hydrogen target.</a:t>
            </a:r>
          </a:p>
          <a:p>
            <a:endParaRPr lang="en-US" dirty="0"/>
          </a:p>
          <a:p>
            <a:r>
              <a:rPr lang="en-US" dirty="0"/>
              <a:t>W assume that the hydrogen is relatively dense and ionized,  in order to study what effect will have the nano-rod antennas   on the surrounding  protons.</a:t>
            </a:r>
          </a:p>
        </p:txBody>
      </p:sp>
      <p:sp>
        <p:nvSpPr>
          <p:cNvPr id="6" name="TextBox 5">
            <a:extLst>
              <a:ext uri="{FF2B5EF4-FFF2-40B4-BE49-F238E27FC236}">
                <a16:creationId xmlns:a16="http://schemas.microsoft.com/office/drawing/2014/main" id="{9FFBD0F7-D15F-D59B-101D-2B477DEB7CD5}"/>
              </a:ext>
            </a:extLst>
          </p:cNvPr>
          <p:cNvSpPr txBox="1"/>
          <p:nvPr/>
        </p:nvSpPr>
        <p:spPr>
          <a:xfrm>
            <a:off x="914400" y="1752600"/>
            <a:ext cx="7391400" cy="523220"/>
          </a:xfrm>
          <a:prstGeom prst="rect">
            <a:avLst/>
          </a:prstGeom>
          <a:noFill/>
        </p:spPr>
        <p:txBody>
          <a:bodyPr wrap="square" rtlCol="0">
            <a:spAutoFit/>
          </a:bodyPr>
          <a:lstStyle/>
          <a:p>
            <a:pPr algn="ctr"/>
            <a:r>
              <a:rPr lang="en-US" sz="2800" b="1" dirty="0">
                <a:solidFill>
                  <a:srgbClr val="FF0000"/>
                </a:solidFill>
              </a:rPr>
              <a:t>   Idea #3</a:t>
            </a:r>
          </a:p>
        </p:txBody>
      </p:sp>
    </p:spTree>
    <p:extLst>
      <p:ext uri="{BB962C8B-B14F-4D97-AF65-F5344CB8AC3E}">
        <p14:creationId xmlns:p14="http://schemas.microsoft.com/office/powerpoint/2010/main" val="39404981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6A3A71-755F-606E-EDFC-F66BC08AB8A4}"/>
              </a:ext>
            </a:extLst>
          </p:cNvPr>
          <p:cNvPicPr>
            <a:picLocks noChangeAspect="1"/>
          </p:cNvPicPr>
          <p:nvPr/>
        </p:nvPicPr>
        <p:blipFill>
          <a:blip r:embed="rId2"/>
          <a:stretch>
            <a:fillRect/>
          </a:stretch>
        </p:blipFill>
        <p:spPr>
          <a:xfrm>
            <a:off x="0" y="2984159"/>
            <a:ext cx="9143999" cy="3265715"/>
          </a:xfrm>
          <a:prstGeom prst="rect">
            <a:avLst/>
          </a:prstGeom>
        </p:spPr>
      </p:pic>
      <p:pic>
        <p:nvPicPr>
          <p:cNvPr id="7" name="Picture 6">
            <a:extLst>
              <a:ext uri="{FF2B5EF4-FFF2-40B4-BE49-F238E27FC236}">
                <a16:creationId xmlns:a16="http://schemas.microsoft.com/office/drawing/2014/main" id="{B9F1648D-3FAA-DA7F-C36E-1E105FFFF1BA}"/>
              </a:ext>
            </a:extLst>
          </p:cNvPr>
          <p:cNvPicPr>
            <a:picLocks noChangeAspect="1"/>
          </p:cNvPicPr>
          <p:nvPr/>
        </p:nvPicPr>
        <p:blipFill>
          <a:blip r:embed="rId3"/>
          <a:stretch>
            <a:fillRect/>
          </a:stretch>
        </p:blipFill>
        <p:spPr>
          <a:xfrm>
            <a:off x="-14297" y="1002889"/>
            <a:ext cx="9158296" cy="1386349"/>
          </a:xfrm>
          <a:prstGeom prst="rect">
            <a:avLst/>
          </a:prstGeom>
        </p:spPr>
      </p:pic>
      <p:sp>
        <p:nvSpPr>
          <p:cNvPr id="8" name="TextBox 7">
            <a:extLst>
              <a:ext uri="{FF2B5EF4-FFF2-40B4-BE49-F238E27FC236}">
                <a16:creationId xmlns:a16="http://schemas.microsoft.com/office/drawing/2014/main" id="{AF76F1CB-4CBC-1C5E-200F-A7FB4E9BE1B8}"/>
              </a:ext>
            </a:extLst>
          </p:cNvPr>
          <p:cNvSpPr txBox="1"/>
          <p:nvPr/>
        </p:nvSpPr>
        <p:spPr>
          <a:xfrm>
            <a:off x="371659" y="406503"/>
            <a:ext cx="1946787" cy="400110"/>
          </a:xfrm>
          <a:prstGeom prst="rect">
            <a:avLst/>
          </a:prstGeom>
          <a:noFill/>
        </p:spPr>
        <p:txBody>
          <a:bodyPr wrap="square" rtlCol="0">
            <a:spAutoFit/>
          </a:bodyPr>
          <a:lstStyle/>
          <a:p>
            <a:r>
              <a:rPr lang="en-US" sz="2000" b="1" dirty="0">
                <a:solidFill>
                  <a:srgbClr val="FF0000"/>
                </a:solidFill>
              </a:rPr>
              <a:t>Laser</a:t>
            </a:r>
          </a:p>
        </p:txBody>
      </p:sp>
      <p:sp>
        <p:nvSpPr>
          <p:cNvPr id="9" name="Arrow: Right 8">
            <a:extLst>
              <a:ext uri="{FF2B5EF4-FFF2-40B4-BE49-F238E27FC236}">
                <a16:creationId xmlns:a16="http://schemas.microsoft.com/office/drawing/2014/main" id="{EA1F2A2A-3CB0-7BC4-D7C0-D26B5D59E49E}"/>
              </a:ext>
            </a:extLst>
          </p:cNvPr>
          <p:cNvSpPr/>
          <p:nvPr/>
        </p:nvSpPr>
        <p:spPr>
          <a:xfrm>
            <a:off x="1309656" y="491395"/>
            <a:ext cx="1008790" cy="282123"/>
          </a:xfrm>
          <a:prstGeom prst="rightArrow">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79492F6-57CA-3DBB-3FF1-A624312EFDC2}"/>
              </a:ext>
            </a:extLst>
          </p:cNvPr>
          <p:cNvSpPr txBox="1"/>
          <p:nvPr/>
        </p:nvSpPr>
        <p:spPr>
          <a:xfrm>
            <a:off x="4406818" y="432401"/>
            <a:ext cx="4642792" cy="400110"/>
          </a:xfrm>
          <a:prstGeom prst="rect">
            <a:avLst/>
          </a:prstGeom>
          <a:noFill/>
        </p:spPr>
        <p:txBody>
          <a:bodyPr wrap="square" rtlCol="0">
            <a:spAutoFit/>
          </a:bodyPr>
          <a:lstStyle/>
          <a:p>
            <a:r>
              <a:rPr lang="en-US" sz="2000" b="1" dirty="0"/>
              <a:t>I = 4 </a:t>
            </a:r>
            <a:r>
              <a:rPr lang="en-US" sz="2000" b="1" dirty="0">
                <a:latin typeface="Arial" panose="020B0604020202020204" pitchFamily="34" charset="0"/>
                <a:cs typeface="Arial" panose="020B0604020202020204" pitchFamily="34" charset="0"/>
              </a:rPr>
              <a:t>∙ 10</a:t>
            </a:r>
            <a:r>
              <a:rPr lang="en-US" sz="2000" b="1" baseline="30000" dirty="0">
                <a:latin typeface="Arial" panose="020B0604020202020204" pitchFamily="34" charset="0"/>
                <a:cs typeface="Arial" panose="020B0604020202020204" pitchFamily="34" charset="0"/>
              </a:rPr>
              <a:t>17</a:t>
            </a:r>
            <a:r>
              <a:rPr lang="en-US" sz="2000" b="1" dirty="0">
                <a:latin typeface="Arial" panose="020B0604020202020204" pitchFamily="34" charset="0"/>
                <a:cs typeface="Arial" panose="020B0604020202020204" pitchFamily="34" charset="0"/>
              </a:rPr>
              <a:t> W/cm</a:t>
            </a:r>
            <a:r>
              <a:rPr lang="en-US" sz="2000" b="1" baseline="30000" dirty="0">
                <a:latin typeface="Arial" panose="020B0604020202020204" pitchFamily="34" charset="0"/>
                <a:cs typeface="Arial" panose="020B0604020202020204" pitchFamily="34" charset="0"/>
              </a:rPr>
              <a:t>2      </a:t>
            </a:r>
            <a:r>
              <a:rPr lang="en-US" sz="2000" b="1" dirty="0">
                <a:latin typeface="Arial" panose="020B0604020202020204" pitchFamily="34" charset="0"/>
                <a:cs typeface="Arial" panose="020B0604020202020204" pitchFamily="34" charset="0"/>
              </a:rPr>
              <a:t>V ~ 7.1 ∙ 10</a:t>
            </a:r>
            <a:r>
              <a:rPr lang="en-US" sz="2000" b="1" baseline="30000" dirty="0">
                <a:latin typeface="Arial" panose="020B0604020202020204" pitchFamily="34" charset="0"/>
                <a:cs typeface="Arial" panose="020B0604020202020204" pitchFamily="34" charset="0"/>
              </a:rPr>
              <a:t>12</a:t>
            </a:r>
            <a:r>
              <a:rPr lang="en-US" sz="2000" b="1" dirty="0">
                <a:latin typeface="Arial" panose="020B0604020202020204" pitchFamily="34" charset="0"/>
                <a:cs typeface="Arial" panose="020B0604020202020204" pitchFamily="34" charset="0"/>
              </a:rPr>
              <a:t>  V/m</a:t>
            </a:r>
            <a:endParaRPr lang="en-US" sz="2000" b="1" dirty="0"/>
          </a:p>
        </p:txBody>
      </p:sp>
      <p:sp>
        <p:nvSpPr>
          <p:cNvPr id="11" name="TextBox 10">
            <a:extLst>
              <a:ext uri="{FF2B5EF4-FFF2-40B4-BE49-F238E27FC236}">
                <a16:creationId xmlns:a16="http://schemas.microsoft.com/office/drawing/2014/main" id="{3D63CF25-DB67-265B-7D94-AE05EE7FECE5}"/>
              </a:ext>
            </a:extLst>
          </p:cNvPr>
          <p:cNvSpPr txBox="1"/>
          <p:nvPr/>
        </p:nvSpPr>
        <p:spPr>
          <a:xfrm>
            <a:off x="4477610" y="2418554"/>
            <a:ext cx="4666390" cy="400110"/>
          </a:xfrm>
          <a:prstGeom prst="rect">
            <a:avLst/>
          </a:prstGeom>
          <a:noFill/>
        </p:spPr>
        <p:txBody>
          <a:bodyPr wrap="square" rtlCol="0">
            <a:spAutoFit/>
          </a:bodyPr>
          <a:lstStyle/>
          <a:p>
            <a:r>
              <a:rPr lang="en-US" sz="2000" b="1" dirty="0"/>
              <a:t>I = 4 </a:t>
            </a:r>
            <a:r>
              <a:rPr lang="en-US" sz="2000" b="1" dirty="0">
                <a:latin typeface="Arial" panose="020B0604020202020204" pitchFamily="34" charset="0"/>
                <a:cs typeface="Arial" panose="020B0604020202020204" pitchFamily="34" charset="0"/>
              </a:rPr>
              <a:t>∙ 10</a:t>
            </a:r>
            <a:r>
              <a:rPr lang="en-US" sz="2000" b="1" baseline="30000" dirty="0">
                <a:latin typeface="Arial" panose="020B0604020202020204" pitchFamily="34" charset="0"/>
                <a:cs typeface="Arial" panose="020B0604020202020204" pitchFamily="34" charset="0"/>
              </a:rPr>
              <a:t>15</a:t>
            </a:r>
            <a:r>
              <a:rPr lang="en-US" sz="2000" b="1" dirty="0">
                <a:latin typeface="Arial" panose="020B0604020202020204" pitchFamily="34" charset="0"/>
                <a:cs typeface="Arial" panose="020B0604020202020204" pitchFamily="34" charset="0"/>
              </a:rPr>
              <a:t> W/cm</a:t>
            </a:r>
            <a:r>
              <a:rPr lang="en-US" sz="2000" b="1" baseline="30000" dirty="0">
                <a:latin typeface="Arial" panose="020B0604020202020204" pitchFamily="34" charset="0"/>
                <a:cs typeface="Arial" panose="020B0604020202020204" pitchFamily="34" charset="0"/>
              </a:rPr>
              <a:t>2     </a:t>
            </a:r>
            <a:r>
              <a:rPr lang="en-US" sz="2000" b="1" dirty="0">
                <a:latin typeface="Arial" panose="020B0604020202020204" pitchFamily="34" charset="0"/>
                <a:cs typeface="Arial" panose="020B0604020202020204" pitchFamily="34" charset="0"/>
              </a:rPr>
              <a:t>V ~ 2.6 ∙ 10</a:t>
            </a:r>
            <a:r>
              <a:rPr lang="en-US" sz="2000" b="1" baseline="30000" dirty="0">
                <a:latin typeface="Arial" panose="020B0604020202020204" pitchFamily="34" charset="0"/>
                <a:cs typeface="Arial" panose="020B0604020202020204" pitchFamily="34" charset="0"/>
              </a:rPr>
              <a:t>12</a:t>
            </a:r>
            <a:r>
              <a:rPr lang="en-US" sz="2000" b="1" dirty="0">
                <a:latin typeface="Arial" panose="020B0604020202020204" pitchFamily="34" charset="0"/>
                <a:cs typeface="Arial" panose="020B0604020202020204" pitchFamily="34" charset="0"/>
              </a:rPr>
              <a:t>  V/m</a:t>
            </a:r>
            <a:r>
              <a:rPr lang="en-US" sz="2000" b="1" baseline="30000" dirty="0">
                <a:latin typeface="Arial" panose="020B0604020202020204" pitchFamily="34" charset="0"/>
                <a:cs typeface="Arial" panose="020B0604020202020204" pitchFamily="34" charset="0"/>
              </a:rPr>
              <a:t> </a:t>
            </a:r>
            <a:endParaRPr lang="en-US" sz="2000" b="1" baseline="30000" dirty="0"/>
          </a:p>
        </p:txBody>
      </p:sp>
    </p:spTree>
    <p:extLst>
      <p:ext uri="{BB962C8B-B14F-4D97-AF65-F5344CB8AC3E}">
        <p14:creationId xmlns:p14="http://schemas.microsoft.com/office/powerpoint/2010/main" val="5741727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1E3D182-121C-D6E6-D0B8-54D1CE032572}"/>
              </a:ext>
            </a:extLst>
          </p:cNvPr>
          <p:cNvSpPr>
            <a:spLocks noGrp="1"/>
          </p:cNvSpPr>
          <p:nvPr>
            <p:ph type="ftr" sz="quarter" idx="11"/>
          </p:nvPr>
        </p:nvSpPr>
        <p:spPr/>
        <p:txBody>
          <a:bodyPr/>
          <a:lstStyle/>
          <a:p>
            <a:pPr>
              <a:defRPr/>
            </a:pPr>
            <a:r>
              <a:rPr lang="en-US" altLang="zh-CN"/>
              <a:t>Csernai, L.P. [NAPLIFE] </a:t>
            </a:r>
            <a:endParaRPr lang="zh-CN" altLang="zh-CN"/>
          </a:p>
        </p:txBody>
      </p:sp>
      <p:sp>
        <p:nvSpPr>
          <p:cNvPr id="5" name="Slide Number Placeholder 4">
            <a:extLst>
              <a:ext uri="{FF2B5EF4-FFF2-40B4-BE49-F238E27FC236}">
                <a16:creationId xmlns:a16="http://schemas.microsoft.com/office/drawing/2014/main" id="{DC727F0F-41C8-237C-84D3-529808A592DF}"/>
              </a:ext>
            </a:extLst>
          </p:cNvPr>
          <p:cNvSpPr>
            <a:spLocks noGrp="1"/>
          </p:cNvSpPr>
          <p:nvPr>
            <p:ph type="sldNum" sz="quarter" idx="12"/>
          </p:nvPr>
        </p:nvSpPr>
        <p:spPr/>
        <p:txBody>
          <a:bodyPr/>
          <a:lstStyle/>
          <a:p>
            <a:pPr>
              <a:defRPr/>
            </a:pPr>
            <a:fld id="{1FF396D4-316B-4A4F-9B13-F9AF06E47416}" type="slidenum">
              <a:rPr lang="zh-CN" altLang="zh-CN" smtClean="0"/>
              <a:pPr>
                <a:defRPr/>
              </a:pPr>
              <a:t>49</a:t>
            </a:fld>
            <a:endParaRPr lang="zh-CN" altLang="zh-CN"/>
          </a:p>
        </p:txBody>
      </p:sp>
      <p:pic>
        <p:nvPicPr>
          <p:cNvPr id="7" name="Picture 6">
            <a:extLst>
              <a:ext uri="{FF2B5EF4-FFF2-40B4-BE49-F238E27FC236}">
                <a16:creationId xmlns:a16="http://schemas.microsoft.com/office/drawing/2014/main" id="{F9686FD2-3167-FC79-739D-4DBF0A07C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07302"/>
            <a:ext cx="6798618" cy="4185985"/>
          </a:xfrm>
          <a:prstGeom prst="rect">
            <a:avLst/>
          </a:prstGeom>
        </p:spPr>
      </p:pic>
      <p:sp>
        <p:nvSpPr>
          <p:cNvPr id="9" name="TextBox 8">
            <a:extLst>
              <a:ext uri="{FF2B5EF4-FFF2-40B4-BE49-F238E27FC236}">
                <a16:creationId xmlns:a16="http://schemas.microsoft.com/office/drawing/2014/main" id="{F31F4A0B-C5D3-D3FF-5326-237E28EE8781}"/>
              </a:ext>
            </a:extLst>
          </p:cNvPr>
          <p:cNvSpPr txBox="1"/>
          <p:nvPr/>
        </p:nvSpPr>
        <p:spPr>
          <a:xfrm>
            <a:off x="3962400" y="4000709"/>
            <a:ext cx="4953000" cy="400110"/>
          </a:xfrm>
          <a:prstGeom prst="rect">
            <a:avLst/>
          </a:prstGeom>
          <a:noFill/>
        </p:spPr>
        <p:txBody>
          <a:bodyPr wrap="square">
            <a:spAutoFit/>
          </a:bodyPr>
          <a:lstStyle/>
          <a:p>
            <a:r>
              <a:rPr lang="en-US" sz="2000" b="1" dirty="0"/>
              <a:t>I = 4 </a:t>
            </a:r>
            <a:r>
              <a:rPr lang="en-US" sz="2000" b="1" dirty="0">
                <a:latin typeface="Arial" panose="020B0604020202020204" pitchFamily="34" charset="0"/>
                <a:cs typeface="Arial" panose="020B0604020202020204" pitchFamily="34" charset="0"/>
              </a:rPr>
              <a:t>∙ 10</a:t>
            </a:r>
            <a:r>
              <a:rPr lang="en-US" sz="2000" b="1" baseline="30000" dirty="0">
                <a:latin typeface="Arial" panose="020B0604020202020204" pitchFamily="34" charset="0"/>
                <a:cs typeface="Arial" panose="020B0604020202020204" pitchFamily="34" charset="0"/>
              </a:rPr>
              <a:t>17</a:t>
            </a:r>
            <a:r>
              <a:rPr lang="en-US" sz="2000" b="1" dirty="0">
                <a:latin typeface="Arial" panose="020B0604020202020204" pitchFamily="34" charset="0"/>
                <a:cs typeface="Arial" panose="020B0604020202020204" pitchFamily="34" charset="0"/>
              </a:rPr>
              <a:t> W/cm</a:t>
            </a:r>
            <a:r>
              <a:rPr lang="en-US" sz="2000" b="1" baseline="30000" dirty="0">
                <a:latin typeface="Arial" panose="020B0604020202020204" pitchFamily="34" charset="0"/>
                <a:cs typeface="Arial" panose="020B0604020202020204" pitchFamily="34" charset="0"/>
              </a:rPr>
              <a:t>2               </a:t>
            </a:r>
            <a:r>
              <a:rPr lang="en-US" sz="2000" b="1" dirty="0" err="1">
                <a:cs typeface="Arial" panose="020B0604020202020204" pitchFamily="34" charset="0"/>
              </a:rPr>
              <a:t>d</a:t>
            </a:r>
            <a:r>
              <a:rPr lang="en-US" sz="2000" b="1" dirty="0" err="1">
                <a:latin typeface="Arial" panose="020B0604020202020204" pitchFamily="34" charset="0"/>
                <a:cs typeface="Arial" panose="020B0604020202020204" pitchFamily="34" charset="0"/>
              </a:rPr>
              <a:t>V</a:t>
            </a:r>
            <a:r>
              <a:rPr lang="en-US" sz="2000" b="1" dirty="0">
                <a:latin typeface="Arial" panose="020B0604020202020204" pitchFamily="34" charset="0"/>
                <a:cs typeface="Arial" panose="020B0604020202020204" pitchFamily="34" charset="0"/>
              </a:rPr>
              <a:t> ~ </a:t>
            </a:r>
            <a:r>
              <a:rPr lang="en-US" sz="2000" b="1" dirty="0">
                <a:cs typeface="Arial" panose="020B0604020202020204" pitchFamily="34" charset="0"/>
              </a:rPr>
              <a:t>8</a:t>
            </a:r>
            <a:r>
              <a:rPr lang="en-US" sz="2000" b="1" dirty="0">
                <a:latin typeface="Arial" panose="020B0604020202020204" pitchFamily="34" charset="0"/>
                <a:cs typeface="Arial" panose="020B0604020202020204" pitchFamily="34" charset="0"/>
              </a:rPr>
              <a:t> ∙ 10</a:t>
            </a:r>
            <a:r>
              <a:rPr lang="en-US" sz="2000" b="1" baseline="30000" dirty="0">
                <a:latin typeface="Arial" panose="020B0604020202020204" pitchFamily="34" charset="0"/>
                <a:cs typeface="Arial" panose="020B0604020202020204" pitchFamily="34" charset="0"/>
              </a:rPr>
              <a:t>12</a:t>
            </a:r>
            <a:r>
              <a:rPr lang="en-US" sz="2000" b="1" dirty="0">
                <a:latin typeface="Arial" panose="020B0604020202020204" pitchFamily="34" charset="0"/>
                <a:cs typeface="Arial" panose="020B0604020202020204" pitchFamily="34" charset="0"/>
              </a:rPr>
              <a:t> V/m </a:t>
            </a:r>
            <a:endParaRPr lang="en-US" sz="2000" b="1" dirty="0"/>
          </a:p>
        </p:txBody>
      </p:sp>
      <p:sp>
        <p:nvSpPr>
          <p:cNvPr id="10" name="TextBox 9">
            <a:extLst>
              <a:ext uri="{FF2B5EF4-FFF2-40B4-BE49-F238E27FC236}">
                <a16:creationId xmlns:a16="http://schemas.microsoft.com/office/drawing/2014/main" id="{BCC99801-24F4-1EA0-8028-5D0F6C08E99B}"/>
              </a:ext>
            </a:extLst>
          </p:cNvPr>
          <p:cNvSpPr txBox="1"/>
          <p:nvPr/>
        </p:nvSpPr>
        <p:spPr>
          <a:xfrm>
            <a:off x="6553200" y="3600599"/>
            <a:ext cx="2327988" cy="400110"/>
          </a:xfrm>
          <a:prstGeom prst="rect">
            <a:avLst/>
          </a:prstGeom>
          <a:noFill/>
        </p:spPr>
        <p:txBody>
          <a:bodyPr wrap="square" rtlCol="0">
            <a:spAutoFit/>
          </a:bodyPr>
          <a:lstStyle/>
          <a:p>
            <a:r>
              <a:rPr lang="en-US" sz="2000" b="1" dirty="0"/>
              <a:t>Dipole  L = 85 nm</a:t>
            </a:r>
          </a:p>
        </p:txBody>
      </p:sp>
      <p:pic>
        <p:nvPicPr>
          <p:cNvPr id="12" name="Picture 11">
            <a:extLst>
              <a:ext uri="{FF2B5EF4-FFF2-40B4-BE49-F238E27FC236}">
                <a16:creationId xmlns:a16="http://schemas.microsoft.com/office/drawing/2014/main" id="{9C5553B4-C6CF-CF30-6DA9-547EA5F265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561026"/>
            <a:ext cx="3429000" cy="2155784"/>
          </a:xfrm>
          <a:prstGeom prst="rect">
            <a:avLst/>
          </a:prstGeom>
        </p:spPr>
      </p:pic>
      <p:sp>
        <p:nvSpPr>
          <p:cNvPr id="13" name="TextBox 12">
            <a:extLst>
              <a:ext uri="{FF2B5EF4-FFF2-40B4-BE49-F238E27FC236}">
                <a16:creationId xmlns:a16="http://schemas.microsoft.com/office/drawing/2014/main" id="{81B7068C-B598-9640-8423-7B8A82B78C56}"/>
              </a:ext>
            </a:extLst>
          </p:cNvPr>
          <p:cNvSpPr txBox="1"/>
          <p:nvPr/>
        </p:nvSpPr>
        <p:spPr>
          <a:xfrm>
            <a:off x="3708918" y="5203071"/>
            <a:ext cx="5330890" cy="400110"/>
          </a:xfrm>
          <a:prstGeom prst="rect">
            <a:avLst/>
          </a:prstGeom>
          <a:noFill/>
        </p:spPr>
        <p:txBody>
          <a:bodyPr wrap="square">
            <a:spAutoFit/>
          </a:bodyPr>
          <a:lstStyle/>
          <a:p>
            <a:r>
              <a:rPr lang="en-US" sz="2000" b="1" baseline="30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LHC</a:t>
            </a:r>
            <a:r>
              <a:rPr lang="en-US" sz="2000" b="1" baseline="30000" dirty="0">
                <a:latin typeface="Arial" panose="020B0604020202020204" pitchFamily="34" charset="0"/>
                <a:cs typeface="Arial" panose="020B0604020202020204" pitchFamily="34" charset="0"/>
              </a:rPr>
              <a:t>                     </a:t>
            </a:r>
            <a:r>
              <a:rPr lang="en-US" sz="2000" b="1" baseline="30000" dirty="0">
                <a:cs typeface="Arial" panose="020B0604020202020204" pitchFamily="34" charset="0"/>
              </a:rPr>
              <a:t>                            </a:t>
            </a:r>
            <a:r>
              <a:rPr lang="en-US" sz="2000" b="1" dirty="0" err="1">
                <a:latin typeface="Arial" panose="020B0604020202020204" pitchFamily="34" charset="0"/>
                <a:cs typeface="Arial" panose="020B0604020202020204" pitchFamily="34" charset="0"/>
              </a:rPr>
              <a:t>dV</a:t>
            </a:r>
            <a:r>
              <a:rPr lang="en-US" sz="2000" b="1" dirty="0">
                <a:latin typeface="Arial" panose="020B0604020202020204" pitchFamily="34" charset="0"/>
                <a:cs typeface="Arial" panose="020B0604020202020204" pitchFamily="34" charset="0"/>
              </a:rPr>
              <a:t> ~ </a:t>
            </a:r>
            <a:r>
              <a:rPr lang="en-US" sz="2000" b="1" dirty="0">
                <a:cs typeface="Arial" panose="020B0604020202020204" pitchFamily="34" charset="0"/>
              </a:rPr>
              <a:t>1</a:t>
            </a:r>
            <a:r>
              <a:rPr lang="en-US" sz="2000" b="1" dirty="0">
                <a:latin typeface="Arial" panose="020B0604020202020204" pitchFamily="34" charset="0"/>
                <a:cs typeface="Arial" panose="020B0604020202020204" pitchFamily="34" charset="0"/>
              </a:rPr>
              <a:t> ∙ 10</a:t>
            </a:r>
            <a:r>
              <a:rPr lang="en-US" sz="2000" b="1" baseline="30000" dirty="0">
                <a:latin typeface="Arial" panose="020B0604020202020204" pitchFamily="34" charset="0"/>
                <a:cs typeface="Arial" panose="020B0604020202020204" pitchFamily="34" charset="0"/>
              </a:rPr>
              <a:t>6</a:t>
            </a:r>
            <a:r>
              <a:rPr lang="en-US" sz="2000" b="1" dirty="0">
                <a:latin typeface="Arial" panose="020B0604020202020204" pitchFamily="34" charset="0"/>
                <a:cs typeface="Arial" panose="020B0604020202020204" pitchFamily="34" charset="0"/>
              </a:rPr>
              <a:t> V/m </a:t>
            </a:r>
            <a:endParaRPr lang="en-US" sz="2000" b="1" dirty="0"/>
          </a:p>
        </p:txBody>
      </p:sp>
      <p:sp>
        <p:nvSpPr>
          <p:cNvPr id="14" name="TextBox 13">
            <a:extLst>
              <a:ext uri="{FF2B5EF4-FFF2-40B4-BE49-F238E27FC236}">
                <a16:creationId xmlns:a16="http://schemas.microsoft.com/office/drawing/2014/main" id="{8F9418AC-C0C6-94F1-2B34-1A2A6970A87C}"/>
              </a:ext>
            </a:extLst>
          </p:cNvPr>
          <p:cNvSpPr txBox="1"/>
          <p:nvPr/>
        </p:nvSpPr>
        <p:spPr>
          <a:xfrm>
            <a:off x="6711820" y="5584143"/>
            <a:ext cx="2327988" cy="400110"/>
          </a:xfrm>
          <a:prstGeom prst="rect">
            <a:avLst/>
          </a:prstGeom>
          <a:noFill/>
        </p:spPr>
        <p:txBody>
          <a:bodyPr wrap="square" rtlCol="0">
            <a:spAutoFit/>
          </a:bodyPr>
          <a:lstStyle/>
          <a:p>
            <a:r>
              <a:rPr lang="en-US" sz="2000" b="1" dirty="0"/>
              <a:t>Dipole  L ~  16 cm</a:t>
            </a:r>
          </a:p>
        </p:txBody>
      </p:sp>
      <p:sp>
        <p:nvSpPr>
          <p:cNvPr id="15" name="TextBox 14">
            <a:extLst>
              <a:ext uri="{FF2B5EF4-FFF2-40B4-BE49-F238E27FC236}">
                <a16:creationId xmlns:a16="http://schemas.microsoft.com/office/drawing/2014/main" id="{4BE0538D-0E89-1EB1-2E01-53158166EC72}"/>
              </a:ext>
            </a:extLst>
          </p:cNvPr>
          <p:cNvSpPr txBox="1"/>
          <p:nvPr/>
        </p:nvSpPr>
        <p:spPr>
          <a:xfrm flipH="1">
            <a:off x="7104195" y="223154"/>
            <a:ext cx="1828800" cy="1323439"/>
          </a:xfrm>
          <a:prstGeom prst="rect">
            <a:avLst/>
          </a:prstGeom>
          <a:noFill/>
        </p:spPr>
        <p:txBody>
          <a:bodyPr wrap="square" rtlCol="0">
            <a:spAutoFit/>
          </a:bodyPr>
          <a:lstStyle/>
          <a:p>
            <a:r>
              <a:rPr lang="en-US" sz="2000" b="1" dirty="0">
                <a:solidFill>
                  <a:srgbClr val="FF0000"/>
                </a:solidFill>
              </a:rPr>
              <a:t>Neighboring</a:t>
            </a:r>
            <a:br>
              <a:rPr lang="en-US" sz="2000" b="1" dirty="0">
                <a:solidFill>
                  <a:srgbClr val="FF0000"/>
                </a:solidFill>
              </a:rPr>
            </a:br>
            <a:r>
              <a:rPr lang="en-US" sz="2000" b="1" dirty="0">
                <a:solidFill>
                  <a:srgbClr val="FF0000"/>
                </a:solidFill>
              </a:rPr>
              <a:t>protons are</a:t>
            </a:r>
            <a:br>
              <a:rPr lang="en-US" sz="2000" b="1" dirty="0">
                <a:solidFill>
                  <a:srgbClr val="FF0000"/>
                </a:solidFill>
              </a:rPr>
            </a:br>
            <a:r>
              <a:rPr lang="en-US" sz="2000" b="1" dirty="0">
                <a:solidFill>
                  <a:srgbClr val="FF0000"/>
                </a:solidFill>
              </a:rPr>
              <a:t>accelerated</a:t>
            </a:r>
            <a:br>
              <a:rPr lang="en-US" sz="2000" b="1" dirty="0">
                <a:solidFill>
                  <a:srgbClr val="FF0000"/>
                </a:solidFill>
              </a:rPr>
            </a:br>
            <a:r>
              <a:rPr lang="en-US" sz="2000" b="1" dirty="0">
                <a:solidFill>
                  <a:srgbClr val="FF0000"/>
                </a:solidFill>
              </a:rPr>
              <a:t>(100-200 nm)</a:t>
            </a:r>
          </a:p>
        </p:txBody>
      </p:sp>
    </p:spTree>
    <p:extLst>
      <p:ext uri="{BB962C8B-B14F-4D97-AF65-F5344CB8AC3E}">
        <p14:creationId xmlns:p14="http://schemas.microsoft.com/office/powerpoint/2010/main" val="3169887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6425" y="140915"/>
            <a:ext cx="2951450" cy="461665"/>
          </a:xfrm>
          <a:prstGeom prst="rect">
            <a:avLst/>
          </a:prstGeom>
        </p:spPr>
        <p:txBody>
          <a:bodyPr wrap="none">
            <a:spAutoFit/>
          </a:bodyPr>
          <a:lstStyle/>
          <a:p>
            <a:pPr algn="ctr"/>
            <a:r>
              <a:rPr lang="hu-HU" sz="2400" b="1" dirty="0">
                <a:solidFill>
                  <a:srgbClr val="FF0000"/>
                </a:solidFill>
                <a:latin typeface="Arial" panose="020B0604020202020204" pitchFamily="34" charset="0"/>
                <a:cs typeface="Arial" panose="020B0604020202020204" pitchFamily="34" charset="0"/>
              </a:rPr>
              <a:t>NIF – RT </a:t>
            </a:r>
            <a:r>
              <a:rPr lang="hu-HU" sz="2400" b="1" dirty="0" err="1">
                <a:solidFill>
                  <a:srgbClr val="FF0000"/>
                </a:solidFill>
                <a:latin typeface="Arial" panose="020B0604020202020204" pitchFamily="34" charset="0"/>
                <a:cs typeface="Arial" panose="020B0604020202020204" pitchFamily="34" charset="0"/>
              </a:rPr>
              <a:t>instabilit</a:t>
            </a:r>
            <a:r>
              <a:rPr lang="en-US" sz="2400" b="1" dirty="0">
                <a:solidFill>
                  <a:srgbClr val="FF0000"/>
                </a:solidFill>
                <a:latin typeface="Arial" panose="020B0604020202020204" pitchFamily="34" charset="0"/>
                <a:cs typeface="Arial" panose="020B0604020202020204" pitchFamily="34" charset="0"/>
              </a:rPr>
              <a:t>y</a:t>
            </a:r>
            <a:endParaRPr lang="hu-HU" sz="2400" b="1" dirty="0">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250357" y="1214256"/>
            <a:ext cx="6594391" cy="4399129"/>
          </a:xfrm>
          <a:prstGeom prst="rect">
            <a:avLst/>
          </a:prstGeom>
        </p:spPr>
      </p:pic>
      <p:sp>
        <p:nvSpPr>
          <p:cNvPr id="4" name="TextBox 3"/>
          <p:cNvSpPr txBox="1"/>
          <p:nvPr/>
        </p:nvSpPr>
        <p:spPr>
          <a:xfrm>
            <a:off x="6957391" y="1060174"/>
            <a:ext cx="1961322" cy="452431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target is compressed to density</a:t>
            </a:r>
            <a:endParaRPr lang="hu-HU"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700 g/cm</a:t>
            </a:r>
            <a:r>
              <a:rPr lang="en-US" baseline="30000" dirty="0">
                <a:latin typeface="Arial" panose="020B0604020202020204" pitchFamily="34" charset="0"/>
                <a:cs typeface="Arial" panose="020B0604020202020204" pitchFamily="34" charset="0"/>
              </a:rPr>
              <a:t>3</a:t>
            </a:r>
            <a:r>
              <a:rPr lang="en-US" dirty="0">
                <a:cs typeface="Arial" panose="020B0604020202020204" pitchFamily="34" charset="0"/>
              </a:rPr>
              <a:t>.</a:t>
            </a:r>
            <a:endParaRPr lang="hu-HU" dirty="0">
              <a:latin typeface="Arial" panose="020B0604020202020204" pitchFamily="34" charset="0"/>
              <a:cs typeface="Arial" panose="020B0604020202020204" pitchFamily="34" charset="0"/>
            </a:endParaRPr>
          </a:p>
          <a:p>
            <a:endParaRPr lang="hu-HU"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But, although an ablator layer is used, only ~</a:t>
            </a:r>
            <a:r>
              <a:rPr lang="hu-HU" dirty="0">
                <a:latin typeface="Arial" panose="020B0604020202020204" pitchFamily="34" charset="0"/>
                <a:cs typeface="Arial" panose="020B0604020202020204" pitchFamily="34" charset="0"/>
              </a:rPr>
              <a:t> </a:t>
            </a:r>
            <a:r>
              <a:rPr lang="hu-HU" b="1" dirty="0">
                <a:cs typeface="Arial" panose="020B0604020202020204" pitchFamily="34" charset="0"/>
              </a:rPr>
              <a:t>10%-</a:t>
            </a:r>
            <a:r>
              <a:rPr lang="en-US" b="1" dirty="0">
                <a:cs typeface="Arial" panose="020B0604020202020204" pitchFamily="34" charset="0"/>
              </a:rPr>
              <a:t>of the target </a:t>
            </a:r>
            <a:r>
              <a:rPr lang="en-US" dirty="0">
                <a:cs typeface="Arial" panose="020B0604020202020204" pitchFamily="34" charset="0"/>
              </a:rPr>
              <a:t>is ignited.</a:t>
            </a:r>
          </a:p>
          <a:p>
            <a:r>
              <a:rPr lang="hu-HU"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Elsewhere</a:t>
            </a:r>
          </a:p>
          <a:p>
            <a:r>
              <a:rPr lang="en-US" dirty="0">
                <a:cs typeface="Arial" panose="020B0604020202020204" pitchFamily="34" charset="0"/>
              </a:rPr>
              <a:t>the surface </a:t>
            </a:r>
            <a:r>
              <a:rPr lang="en-US" dirty="0">
                <a:latin typeface="Arial" panose="020B0604020202020204" pitchFamily="34" charset="0"/>
                <a:cs typeface="Arial" panose="020B0604020202020204" pitchFamily="34" charset="0"/>
              </a:rPr>
              <a:t>protruded as “potato from the potato press”:</a:t>
            </a:r>
          </a:p>
          <a:p>
            <a:r>
              <a:rPr lang="hu-HU" dirty="0">
                <a:latin typeface="Arial" panose="020B0604020202020204" pitchFamily="34" charset="0"/>
                <a:cs typeface="Arial" panose="020B0604020202020204" pitchFamily="34" charset="0"/>
              </a:rPr>
              <a:t> </a:t>
            </a:r>
            <a:r>
              <a:rPr lang="hu-HU" b="1" dirty="0">
                <a:latin typeface="Arial" panose="020B0604020202020204" pitchFamily="34" charset="0"/>
                <a:cs typeface="Arial" panose="020B0604020202020204" pitchFamily="34" charset="0"/>
              </a:rPr>
              <a:t>RT- </a:t>
            </a:r>
            <a:r>
              <a:rPr lang="hu-HU" b="1" dirty="0" err="1">
                <a:latin typeface="Arial" panose="020B0604020202020204" pitchFamily="34" charset="0"/>
                <a:cs typeface="Arial" panose="020B0604020202020204" pitchFamily="34" charset="0"/>
              </a:rPr>
              <a:t>instabilit</a:t>
            </a:r>
            <a:r>
              <a:rPr lang="en-US" b="1" dirty="0">
                <a:latin typeface="Arial" panose="020B0604020202020204" pitchFamily="34" charset="0"/>
                <a:cs typeface="Arial" panose="020B0604020202020204" pitchFamily="34" charset="0"/>
              </a:rPr>
              <a:t>y</a:t>
            </a:r>
            <a:r>
              <a:rPr lang="hu-HU" b="1" dirty="0">
                <a:latin typeface="Arial" panose="020B0604020202020204" pitchFamily="34" charset="0"/>
                <a:cs typeface="Arial" panose="020B0604020202020204" pitchFamily="34" charset="0"/>
              </a:rPr>
              <a:t>.</a:t>
            </a:r>
          </a:p>
        </p:txBody>
      </p:sp>
      <p:sp>
        <p:nvSpPr>
          <p:cNvPr id="5" name="Footer Placeholder 4"/>
          <p:cNvSpPr>
            <a:spLocks noGrp="1"/>
          </p:cNvSpPr>
          <p:nvPr>
            <p:ph type="ftr" sz="quarter" idx="11"/>
          </p:nvPr>
        </p:nvSpPr>
        <p:spPr/>
        <p:txBody>
          <a:bodyPr/>
          <a:lstStyle/>
          <a:p>
            <a:r>
              <a:rPr lang="hu-HU"/>
              <a:t>Csernai, L.P. [NAPLIFE] </a:t>
            </a:r>
          </a:p>
        </p:txBody>
      </p:sp>
      <p:sp>
        <p:nvSpPr>
          <p:cNvPr id="8" name="Slide Number Placeholder 7"/>
          <p:cNvSpPr>
            <a:spLocks noGrp="1"/>
          </p:cNvSpPr>
          <p:nvPr>
            <p:ph type="sldNum" sz="quarter" idx="12"/>
          </p:nvPr>
        </p:nvSpPr>
        <p:spPr/>
        <p:txBody>
          <a:bodyPr/>
          <a:lstStyle/>
          <a:p>
            <a:fld id="{161E6FF9-746D-4FA2-B5A2-2E34B137FA88}" type="slidenum">
              <a:rPr lang="hu-HU" smtClean="0"/>
              <a:pPr/>
              <a:t>5</a:t>
            </a:fld>
            <a:r>
              <a:rPr lang="en-US"/>
              <a:t>/21</a:t>
            </a:r>
            <a:endParaRPr lang="hu-HU" dirty="0"/>
          </a:p>
        </p:txBody>
      </p:sp>
    </p:spTree>
    <p:extLst>
      <p:ext uri="{BB962C8B-B14F-4D97-AF65-F5344CB8AC3E}">
        <p14:creationId xmlns:p14="http://schemas.microsoft.com/office/powerpoint/2010/main" val="13122040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D981A03-5F68-BA97-2509-D6AE20A57F14}"/>
              </a:ext>
            </a:extLst>
          </p:cNvPr>
          <p:cNvSpPr>
            <a:spLocks noGrp="1"/>
          </p:cNvSpPr>
          <p:nvPr>
            <p:ph type="ftr" sz="quarter" idx="11"/>
          </p:nvPr>
        </p:nvSpPr>
        <p:spPr/>
        <p:txBody>
          <a:bodyPr/>
          <a:lstStyle/>
          <a:p>
            <a:pPr>
              <a:defRPr/>
            </a:pPr>
            <a:r>
              <a:rPr lang="en-US" altLang="zh-CN"/>
              <a:t>Csernai, L.P. [NAPLIFE] </a:t>
            </a:r>
            <a:endParaRPr lang="zh-CN" altLang="zh-CN"/>
          </a:p>
        </p:txBody>
      </p:sp>
      <p:sp>
        <p:nvSpPr>
          <p:cNvPr id="5" name="Slide Number Placeholder 4">
            <a:extLst>
              <a:ext uri="{FF2B5EF4-FFF2-40B4-BE49-F238E27FC236}">
                <a16:creationId xmlns:a16="http://schemas.microsoft.com/office/drawing/2014/main" id="{E55ECA2A-666B-6BB5-473C-2C2B27246349}"/>
              </a:ext>
            </a:extLst>
          </p:cNvPr>
          <p:cNvSpPr>
            <a:spLocks noGrp="1"/>
          </p:cNvSpPr>
          <p:nvPr>
            <p:ph type="sldNum" sz="quarter" idx="12"/>
          </p:nvPr>
        </p:nvSpPr>
        <p:spPr/>
        <p:txBody>
          <a:bodyPr/>
          <a:lstStyle/>
          <a:p>
            <a:pPr>
              <a:defRPr/>
            </a:pPr>
            <a:fld id="{1FF396D4-316B-4A4F-9B13-F9AF06E47416}" type="slidenum">
              <a:rPr lang="zh-CN" altLang="zh-CN" smtClean="0"/>
              <a:pPr>
                <a:defRPr/>
              </a:pPr>
              <a:t>50</a:t>
            </a:fld>
            <a:endParaRPr lang="zh-CN" altLang="zh-CN"/>
          </a:p>
        </p:txBody>
      </p:sp>
      <p:pic>
        <p:nvPicPr>
          <p:cNvPr id="9" name="Picture 8">
            <a:extLst>
              <a:ext uri="{FF2B5EF4-FFF2-40B4-BE49-F238E27FC236}">
                <a16:creationId xmlns:a16="http://schemas.microsoft.com/office/drawing/2014/main" id="{7B8FDA99-A5F1-28E4-45CE-FDF9A9E13BE0}"/>
              </a:ext>
            </a:extLst>
          </p:cNvPr>
          <p:cNvPicPr>
            <a:picLocks noChangeAspect="1"/>
          </p:cNvPicPr>
          <p:nvPr/>
        </p:nvPicPr>
        <p:blipFill>
          <a:blip r:embed="rId2"/>
          <a:stretch>
            <a:fillRect/>
          </a:stretch>
        </p:blipFill>
        <p:spPr>
          <a:xfrm>
            <a:off x="474306" y="1673225"/>
            <a:ext cx="7046380" cy="4572000"/>
          </a:xfrm>
          <a:prstGeom prst="rect">
            <a:avLst/>
          </a:prstGeom>
        </p:spPr>
      </p:pic>
      <p:sp>
        <p:nvSpPr>
          <p:cNvPr id="10" name="TextBox 9">
            <a:extLst>
              <a:ext uri="{FF2B5EF4-FFF2-40B4-BE49-F238E27FC236}">
                <a16:creationId xmlns:a16="http://schemas.microsoft.com/office/drawing/2014/main" id="{8B931327-D77A-4430-1A41-320B4413F305}"/>
              </a:ext>
            </a:extLst>
          </p:cNvPr>
          <p:cNvSpPr txBox="1"/>
          <p:nvPr/>
        </p:nvSpPr>
        <p:spPr>
          <a:xfrm>
            <a:off x="990600" y="609600"/>
            <a:ext cx="5334000" cy="369332"/>
          </a:xfrm>
          <a:prstGeom prst="rect">
            <a:avLst/>
          </a:prstGeom>
          <a:noFill/>
        </p:spPr>
        <p:txBody>
          <a:bodyPr wrap="square" rtlCol="0">
            <a:spAutoFit/>
          </a:bodyPr>
          <a:lstStyle/>
          <a:p>
            <a:r>
              <a:rPr lang="en-US" b="1" dirty="0">
                <a:solidFill>
                  <a:srgbClr val="FF0000"/>
                </a:solidFill>
              </a:rPr>
              <a:t>Laser wake field acceleration mechanism  </a:t>
            </a:r>
            <a:r>
              <a:rPr lang="en-US" dirty="0"/>
              <a:t>=&gt;</a:t>
            </a:r>
          </a:p>
        </p:txBody>
      </p:sp>
      <p:sp>
        <p:nvSpPr>
          <p:cNvPr id="11" name="TextBox 10">
            <a:extLst>
              <a:ext uri="{FF2B5EF4-FFF2-40B4-BE49-F238E27FC236}">
                <a16:creationId xmlns:a16="http://schemas.microsoft.com/office/drawing/2014/main" id="{850BC736-9DB0-ED4C-82C2-6220488BFADF}"/>
              </a:ext>
            </a:extLst>
          </p:cNvPr>
          <p:cNvSpPr txBox="1"/>
          <p:nvPr/>
        </p:nvSpPr>
        <p:spPr>
          <a:xfrm>
            <a:off x="7772400" y="685800"/>
            <a:ext cx="1295400" cy="1754326"/>
          </a:xfrm>
          <a:prstGeom prst="rect">
            <a:avLst/>
          </a:prstGeom>
          <a:noFill/>
        </p:spPr>
        <p:txBody>
          <a:bodyPr wrap="square" rtlCol="0">
            <a:spAutoFit/>
          </a:bodyPr>
          <a:lstStyle/>
          <a:p>
            <a:r>
              <a:rPr lang="en-US" dirty="0"/>
              <a:t>BUT</a:t>
            </a:r>
            <a:br>
              <a:rPr lang="en-US" dirty="0"/>
            </a:br>
            <a:r>
              <a:rPr lang="en-US" dirty="0"/>
              <a:t>Proton</a:t>
            </a:r>
            <a:br>
              <a:rPr lang="en-US" dirty="0"/>
            </a:br>
            <a:r>
              <a:rPr lang="en-US" dirty="0"/>
              <a:t>amplitudes</a:t>
            </a:r>
          </a:p>
          <a:p>
            <a:r>
              <a:rPr lang="en-US" dirty="0"/>
              <a:t>&amp;  speeds are  smaller</a:t>
            </a:r>
          </a:p>
        </p:txBody>
      </p:sp>
    </p:spTree>
    <p:extLst>
      <p:ext uri="{BB962C8B-B14F-4D97-AF65-F5344CB8AC3E}">
        <p14:creationId xmlns:p14="http://schemas.microsoft.com/office/powerpoint/2010/main" val="34102517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D725BA-69FE-410A-96DF-D2257EF0264F}" type="slidenum">
              <a:rPr lang="zh-CN" altLang="zh-CN" smtClean="0"/>
              <a:pPr>
                <a:defRPr/>
              </a:pPr>
              <a:t>51</a:t>
            </a:fld>
            <a:endParaRPr lang="zh-CN" altLang="zh-CN"/>
          </a:p>
        </p:txBody>
      </p:sp>
      <p:sp>
        <p:nvSpPr>
          <p:cNvPr id="4" name="Footer Placeholder 3"/>
          <p:cNvSpPr>
            <a:spLocks noGrp="1"/>
          </p:cNvSpPr>
          <p:nvPr>
            <p:ph type="ftr" sz="quarter" idx="11"/>
          </p:nvPr>
        </p:nvSpPr>
        <p:spPr/>
        <p:txBody>
          <a:bodyPr/>
          <a:lstStyle/>
          <a:p>
            <a:pPr>
              <a:defRPr/>
            </a:pPr>
            <a:r>
              <a:rPr lang="en-US" altLang="zh-CN"/>
              <a:t>Csernai, L.P. [NAPLIFE] </a:t>
            </a:r>
            <a:endParaRPr lang="zh-CN" altLang="zh-CN"/>
          </a:p>
        </p:txBody>
      </p:sp>
      <p:pic>
        <p:nvPicPr>
          <p:cNvPr id="7" name="Picture 6">
            <a:extLst>
              <a:ext uri="{FF2B5EF4-FFF2-40B4-BE49-F238E27FC236}">
                <a16:creationId xmlns:a16="http://schemas.microsoft.com/office/drawing/2014/main" id="{F1FF364A-4AAC-6DA9-5E54-7C1DAAC788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531" y="127523"/>
            <a:ext cx="6324599" cy="6377598"/>
          </a:xfrm>
          <a:prstGeom prst="rect">
            <a:avLst/>
          </a:prstGeom>
        </p:spPr>
      </p:pic>
      <p:sp>
        <p:nvSpPr>
          <p:cNvPr id="8" name="TextBox 7">
            <a:extLst>
              <a:ext uri="{FF2B5EF4-FFF2-40B4-BE49-F238E27FC236}">
                <a16:creationId xmlns:a16="http://schemas.microsoft.com/office/drawing/2014/main" id="{818D6745-8337-F8C7-B6D5-B9F409916CCE}"/>
              </a:ext>
            </a:extLst>
          </p:cNvPr>
          <p:cNvSpPr txBox="1"/>
          <p:nvPr/>
        </p:nvSpPr>
        <p:spPr>
          <a:xfrm>
            <a:off x="7162800" y="1372372"/>
            <a:ext cx="1676400" cy="3693319"/>
          </a:xfrm>
          <a:prstGeom prst="rect">
            <a:avLst/>
          </a:prstGeom>
          <a:noFill/>
        </p:spPr>
        <p:txBody>
          <a:bodyPr wrap="square" rtlCol="0">
            <a:spAutoFit/>
          </a:bodyPr>
          <a:lstStyle/>
          <a:p>
            <a:r>
              <a:rPr lang="en-US" b="1" dirty="0"/>
              <a:t>Number of  </a:t>
            </a:r>
            <a:br>
              <a:rPr lang="en-US" b="1" dirty="0"/>
            </a:br>
            <a:r>
              <a:rPr lang="en-US" b="1" dirty="0"/>
              <a:t>1-2 MeV protons is about 1-100</a:t>
            </a:r>
          </a:p>
          <a:p>
            <a:r>
              <a:rPr lang="en-US" b="1" dirty="0"/>
              <a:t>        =&gt;</a:t>
            </a:r>
          </a:p>
          <a:p>
            <a:r>
              <a:rPr lang="en-US" b="1" dirty="0"/>
              <a:t>About 3 </a:t>
            </a:r>
            <a:r>
              <a:rPr lang="en-US" b="1" dirty="0" err="1"/>
              <a:t>ordrs</a:t>
            </a:r>
            <a:r>
              <a:rPr lang="en-US" b="1" dirty="0"/>
              <a:t> of magnitude less than electrons</a:t>
            </a:r>
            <a:br>
              <a:rPr lang="en-US" b="1" dirty="0"/>
            </a:br>
            <a:r>
              <a:rPr lang="en-US" b="1" dirty="0"/>
              <a:t>        =&gt; </a:t>
            </a:r>
            <a:br>
              <a:rPr lang="en-US" b="1" dirty="0"/>
            </a:br>
            <a:r>
              <a:rPr lang="en-US" b="1" dirty="0"/>
              <a:t>small number </a:t>
            </a:r>
            <a:br>
              <a:rPr lang="en-US" b="1" dirty="0"/>
            </a:br>
            <a:r>
              <a:rPr lang="en-US" b="1" dirty="0"/>
              <a:t>of  Deuterium</a:t>
            </a:r>
          </a:p>
        </p:txBody>
      </p:sp>
    </p:spTree>
    <p:extLst>
      <p:ext uri="{BB962C8B-B14F-4D97-AF65-F5344CB8AC3E}">
        <p14:creationId xmlns:p14="http://schemas.microsoft.com/office/powerpoint/2010/main" val="25753650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D725BA-69FE-410A-96DF-D2257EF0264F}" type="slidenum">
              <a:rPr lang="zh-CN" altLang="zh-CN" smtClean="0"/>
              <a:pPr>
                <a:defRPr/>
              </a:pPr>
              <a:t>52</a:t>
            </a:fld>
            <a:endParaRPr lang="zh-CN" altLang="zh-CN"/>
          </a:p>
        </p:txBody>
      </p:sp>
      <p:sp>
        <p:nvSpPr>
          <p:cNvPr id="4" name="Footer Placeholder 3"/>
          <p:cNvSpPr>
            <a:spLocks noGrp="1"/>
          </p:cNvSpPr>
          <p:nvPr>
            <p:ph type="ftr" sz="quarter" idx="11"/>
          </p:nvPr>
        </p:nvSpPr>
        <p:spPr/>
        <p:txBody>
          <a:bodyPr/>
          <a:lstStyle/>
          <a:p>
            <a:pPr>
              <a:defRPr/>
            </a:pPr>
            <a:r>
              <a:rPr lang="en-US" altLang="zh-CN"/>
              <a:t>Csernai, L.P. [NAPLIFE] </a:t>
            </a:r>
            <a:endParaRPr lang="zh-CN" altLang="zh-CN"/>
          </a:p>
        </p:txBody>
      </p:sp>
      <p:sp>
        <p:nvSpPr>
          <p:cNvPr id="3" name="TextBox 2">
            <a:extLst>
              <a:ext uri="{FF2B5EF4-FFF2-40B4-BE49-F238E27FC236}">
                <a16:creationId xmlns:a16="http://schemas.microsoft.com/office/drawing/2014/main" id="{3D6980ED-0953-AB97-4F96-8901FC5F0DAF}"/>
              </a:ext>
            </a:extLst>
          </p:cNvPr>
          <p:cNvSpPr txBox="1"/>
          <p:nvPr/>
        </p:nvSpPr>
        <p:spPr>
          <a:xfrm flipH="1">
            <a:off x="762000" y="379080"/>
            <a:ext cx="7772400" cy="523220"/>
          </a:xfrm>
          <a:prstGeom prst="rect">
            <a:avLst/>
          </a:prstGeom>
          <a:noFill/>
        </p:spPr>
        <p:txBody>
          <a:bodyPr wrap="square" rtlCol="0">
            <a:spAutoFit/>
          </a:bodyPr>
          <a:lstStyle/>
          <a:p>
            <a:r>
              <a:rPr lang="en-US" sz="2000" b="1" dirty="0">
                <a:solidFill>
                  <a:srgbClr val="FF0000"/>
                </a:solidFill>
                <a:sym typeface="Wingdings" panose="05000000000000000000" pitchFamily="2" charset="2"/>
              </a:rPr>
              <a:t>    </a:t>
            </a:r>
            <a:r>
              <a:rPr lang="en-US" sz="2800" b="1" dirty="0">
                <a:solidFill>
                  <a:srgbClr val="FF0000"/>
                </a:solidFill>
                <a:sym typeface="Wingdings" panose="05000000000000000000" pitchFamily="2" charset="2"/>
              </a:rPr>
              <a:t>IDEA # 3:  </a:t>
            </a:r>
            <a:r>
              <a:rPr lang="en-US" sz="2800" b="1" dirty="0">
                <a:solidFill>
                  <a:srgbClr val="FF0000"/>
                </a:solidFill>
              </a:rPr>
              <a:t>New fusion mechanism</a:t>
            </a:r>
          </a:p>
        </p:txBody>
      </p:sp>
      <p:sp>
        <p:nvSpPr>
          <p:cNvPr id="5" name="TextBox 4">
            <a:extLst>
              <a:ext uri="{FF2B5EF4-FFF2-40B4-BE49-F238E27FC236}">
                <a16:creationId xmlns:a16="http://schemas.microsoft.com/office/drawing/2014/main" id="{D23E6E8A-5F22-C41D-5C8C-5447CB36ABC2}"/>
              </a:ext>
            </a:extLst>
          </p:cNvPr>
          <p:cNvSpPr txBox="1"/>
          <p:nvPr/>
        </p:nvSpPr>
        <p:spPr>
          <a:xfrm>
            <a:off x="685800" y="1752600"/>
            <a:ext cx="8077200" cy="3139321"/>
          </a:xfrm>
          <a:prstGeom prst="rect">
            <a:avLst/>
          </a:prstGeom>
          <a:noFill/>
        </p:spPr>
        <p:txBody>
          <a:bodyPr wrap="square" rtlCol="0">
            <a:spAutoFit/>
          </a:bodyPr>
          <a:lstStyle/>
          <a:p>
            <a:r>
              <a:rPr lang="en-US" dirty="0"/>
              <a:t>Traditionally (NIF)  after ignition,   DT burning is spreading by </a:t>
            </a:r>
            <a:r>
              <a:rPr lang="en-US" i="1" dirty="0">
                <a:solidFill>
                  <a:srgbClr val="0000CC"/>
                </a:solidFill>
              </a:rPr>
              <a:t>alpha particle self heating</a:t>
            </a:r>
            <a:r>
              <a:rPr lang="en-US" dirty="0"/>
              <a:t>.  This turns out to be slower than expansion after extreme compression and extreme pressure.</a:t>
            </a:r>
            <a:br>
              <a:rPr lang="en-US" dirty="0"/>
            </a:br>
            <a:endParaRPr lang="en-US" dirty="0"/>
          </a:p>
          <a:p>
            <a:r>
              <a:rPr lang="en-US" b="1" dirty="0">
                <a:solidFill>
                  <a:srgbClr val="0000CC"/>
                </a:solidFill>
              </a:rPr>
              <a:t>HINT:</a:t>
            </a:r>
            <a:br>
              <a:rPr lang="en-US" dirty="0"/>
            </a:br>
            <a:r>
              <a:rPr lang="en-US" dirty="0"/>
              <a:t>Here after simultaneous (time-like) ignition attraction of large  number of electrons </a:t>
            </a:r>
            <a:r>
              <a:rPr lang="en-US" b="1" i="1" dirty="0">
                <a:solidFill>
                  <a:srgbClr val="0000CC"/>
                </a:solidFill>
              </a:rPr>
              <a:t>collectively accelerate protons</a:t>
            </a:r>
            <a:r>
              <a:rPr lang="en-US" i="1" dirty="0">
                <a:solidFill>
                  <a:srgbClr val="0000CC"/>
                </a:solidFill>
              </a:rPr>
              <a:t>,</a:t>
            </a:r>
            <a:r>
              <a:rPr lang="en-US" dirty="0"/>
              <a:t> which  can induce nuclear reaction (e.g. transmutation).</a:t>
            </a:r>
          </a:p>
          <a:p>
            <a:endParaRPr lang="en-US" dirty="0"/>
          </a:p>
          <a:p>
            <a:r>
              <a:rPr lang="en-US" dirty="0"/>
              <a:t>We try to verify this mechanism and  evaluate if the rate that can be achieved  this way   is sufficient for massive energy production</a:t>
            </a:r>
          </a:p>
        </p:txBody>
      </p:sp>
    </p:spTree>
    <p:extLst>
      <p:ext uri="{BB962C8B-B14F-4D97-AF65-F5344CB8AC3E}">
        <p14:creationId xmlns:p14="http://schemas.microsoft.com/office/powerpoint/2010/main" val="5018042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D725BA-69FE-410A-96DF-D2257EF0264F}" type="slidenum">
              <a:rPr lang="zh-CN" altLang="zh-CN" smtClean="0"/>
              <a:pPr>
                <a:defRPr/>
              </a:pPr>
              <a:t>53</a:t>
            </a:fld>
            <a:endParaRPr lang="zh-CN" altLang="zh-CN"/>
          </a:p>
        </p:txBody>
      </p:sp>
      <p:sp>
        <p:nvSpPr>
          <p:cNvPr id="3" name="TextBox 2"/>
          <p:cNvSpPr txBox="1"/>
          <p:nvPr/>
        </p:nvSpPr>
        <p:spPr>
          <a:xfrm>
            <a:off x="1524000" y="2133600"/>
            <a:ext cx="6477000" cy="707886"/>
          </a:xfrm>
          <a:prstGeom prst="rect">
            <a:avLst/>
          </a:prstGeom>
          <a:noFill/>
        </p:spPr>
        <p:txBody>
          <a:bodyPr wrap="square" rtlCol="0">
            <a:spAutoFit/>
          </a:bodyPr>
          <a:lstStyle/>
          <a:p>
            <a:r>
              <a:rPr lang="en-US" sz="4000" b="1" dirty="0">
                <a:solidFill>
                  <a:srgbClr val="0000FF"/>
                </a:solidFill>
              </a:rPr>
              <a:t>Thanks for your attention</a:t>
            </a:r>
          </a:p>
        </p:txBody>
      </p:sp>
      <p:sp>
        <p:nvSpPr>
          <p:cNvPr id="4" name="Footer Placeholder 3"/>
          <p:cNvSpPr>
            <a:spLocks noGrp="1"/>
          </p:cNvSpPr>
          <p:nvPr>
            <p:ph type="ftr" sz="quarter" idx="11"/>
          </p:nvPr>
        </p:nvSpPr>
        <p:spPr/>
        <p:txBody>
          <a:bodyPr/>
          <a:lstStyle/>
          <a:p>
            <a:pPr>
              <a:defRPr/>
            </a:pPr>
            <a:r>
              <a:rPr lang="en-US" altLang="zh-CN"/>
              <a:t>Csernai, L.P. [NAPLIFE] </a:t>
            </a:r>
            <a:endParaRPr lang="zh-CN" altLang="zh-CN"/>
          </a:p>
        </p:txBody>
      </p:sp>
      <p:pic>
        <p:nvPicPr>
          <p:cNvPr id="5" name="Kép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139" y="3092754"/>
            <a:ext cx="2305722" cy="2882153"/>
          </a:xfrm>
          <a:prstGeom prst="rect">
            <a:avLst/>
          </a:prstGeom>
        </p:spPr>
      </p:pic>
    </p:spTree>
    <p:extLst>
      <p:ext uri="{BB962C8B-B14F-4D97-AF65-F5344CB8AC3E}">
        <p14:creationId xmlns:p14="http://schemas.microsoft.com/office/powerpoint/2010/main" val="9517530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D725BA-69FE-410A-96DF-D2257EF0264F}" type="slidenum">
              <a:rPr lang="zh-CN" altLang="zh-CN" smtClean="0"/>
              <a:pPr>
                <a:defRPr/>
              </a:pPr>
              <a:t>54</a:t>
            </a:fld>
            <a:endParaRPr lang="zh-CN" altLang="zh-CN"/>
          </a:p>
        </p:txBody>
      </p:sp>
      <p:sp>
        <p:nvSpPr>
          <p:cNvPr id="4" name="Footer Placeholder 3"/>
          <p:cNvSpPr>
            <a:spLocks noGrp="1"/>
          </p:cNvSpPr>
          <p:nvPr>
            <p:ph type="ftr" sz="quarter" idx="11"/>
          </p:nvPr>
        </p:nvSpPr>
        <p:spPr/>
        <p:txBody>
          <a:bodyPr/>
          <a:lstStyle/>
          <a:p>
            <a:pPr>
              <a:defRPr/>
            </a:pPr>
            <a:r>
              <a:rPr lang="en-US" altLang="zh-CN"/>
              <a:t>Csernai, L.P. [NAPLIFE] </a:t>
            </a:r>
            <a:endParaRPr lang="zh-CN" altLang="zh-CN"/>
          </a:p>
        </p:txBody>
      </p:sp>
    </p:spTree>
    <p:extLst>
      <p:ext uri="{BB962C8B-B14F-4D97-AF65-F5344CB8AC3E}">
        <p14:creationId xmlns:p14="http://schemas.microsoft.com/office/powerpoint/2010/main" val="3764999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D725BA-69FE-410A-96DF-D2257EF0264F}" type="slidenum">
              <a:rPr lang="zh-CN" altLang="zh-CN" smtClean="0"/>
              <a:pPr>
                <a:defRPr/>
              </a:pPr>
              <a:t>6</a:t>
            </a:fld>
            <a:endParaRPr lang="zh-CN" altLang="zh-CN"/>
          </a:p>
        </p:txBody>
      </p:sp>
      <p:sp>
        <p:nvSpPr>
          <p:cNvPr id="3" name="Rectangle 2"/>
          <p:cNvSpPr/>
          <p:nvPr/>
        </p:nvSpPr>
        <p:spPr>
          <a:xfrm>
            <a:off x="2286000" y="2967335"/>
            <a:ext cx="4876800" cy="1077218"/>
          </a:xfrm>
          <a:prstGeom prst="rect">
            <a:avLst/>
          </a:prstGeom>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rPr>
              <a:t>How can we prevent it</a:t>
            </a:r>
            <a:br>
              <a:rPr lang="en-US" sz="3200" b="1" dirty="0">
                <a:solidFill>
                  <a:srgbClr val="FF0000"/>
                </a:solidFill>
                <a:effectLst>
                  <a:outerShdw blurRad="38100" dist="38100" dir="2700000" algn="tl">
                    <a:srgbClr val="000000">
                      <a:alpha val="43137"/>
                    </a:srgbClr>
                  </a:outerShdw>
                </a:effectLst>
              </a:rPr>
            </a:br>
            <a:r>
              <a:rPr lang="en-US" sz="3200" b="1" dirty="0">
                <a:solidFill>
                  <a:srgbClr val="FF0000"/>
                </a:solidFill>
                <a:effectLst>
                  <a:outerShdw blurRad="38100" dist="38100" dir="2700000" algn="tl">
                    <a:srgbClr val="000000">
                      <a:alpha val="43137"/>
                    </a:srgbClr>
                  </a:outerShdw>
                </a:effectLst>
              </a:rPr>
              <a:t>Idea  - #1 </a:t>
            </a:r>
          </a:p>
        </p:txBody>
      </p:sp>
      <p:sp>
        <p:nvSpPr>
          <p:cNvPr id="4" name="Footer Placeholder 3"/>
          <p:cNvSpPr>
            <a:spLocks noGrp="1"/>
          </p:cNvSpPr>
          <p:nvPr>
            <p:ph type="ftr" sz="quarter" idx="11"/>
          </p:nvPr>
        </p:nvSpPr>
        <p:spPr/>
        <p:txBody>
          <a:bodyPr/>
          <a:lstStyle/>
          <a:p>
            <a:pPr>
              <a:defRPr/>
            </a:pPr>
            <a:r>
              <a:rPr lang="en-US" altLang="zh-CN"/>
              <a:t>Csernai, L.P. [NAPLIFE] </a:t>
            </a:r>
            <a:endParaRPr lang="zh-CN" altLang="zh-CN"/>
          </a:p>
        </p:txBody>
      </p:sp>
    </p:spTree>
    <p:extLst>
      <p:ext uri="{BB962C8B-B14F-4D97-AF65-F5344CB8AC3E}">
        <p14:creationId xmlns:p14="http://schemas.microsoft.com/office/powerpoint/2010/main" val="2472531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D725BA-69FE-410A-96DF-D2257EF0264F}" type="slidenum">
              <a:rPr lang="zh-CN" altLang="zh-CN" smtClean="0"/>
              <a:pPr>
                <a:defRPr/>
              </a:pPr>
              <a:t>7</a:t>
            </a:fld>
            <a:endParaRPr lang="zh-CN" altLang="zh-CN"/>
          </a:p>
        </p:txBody>
      </p:sp>
      <p:sp>
        <p:nvSpPr>
          <p:cNvPr id="4" name="TextBox 3"/>
          <p:cNvSpPr txBox="1"/>
          <p:nvPr/>
        </p:nvSpPr>
        <p:spPr>
          <a:xfrm>
            <a:off x="5867400" y="457200"/>
            <a:ext cx="3200400" cy="4339650"/>
          </a:xfrm>
          <a:prstGeom prst="rect">
            <a:avLst/>
          </a:prstGeom>
          <a:noFill/>
        </p:spPr>
        <p:txBody>
          <a:bodyPr wrap="square" rtlCol="0">
            <a:spAutoFit/>
          </a:bodyPr>
          <a:lstStyle/>
          <a:p>
            <a:r>
              <a:rPr lang="de-DE" sz="2400" dirty="0"/>
              <a:t>[ </a:t>
            </a:r>
            <a:r>
              <a:rPr lang="de-DE" sz="2400" b="1" dirty="0"/>
              <a:t>L. P. Csernai</a:t>
            </a:r>
            <a:r>
              <a:rPr lang="de-DE" sz="2400" dirty="0"/>
              <a:t>, </a:t>
            </a:r>
            <a:r>
              <a:rPr lang="de-DE" sz="2400" dirty="0" err="1"/>
              <a:t>Zh</a:t>
            </a:r>
            <a:r>
              <a:rPr lang="de-DE" sz="2400" dirty="0"/>
              <a:t>. </a:t>
            </a:r>
            <a:r>
              <a:rPr lang="de-DE" sz="2400" dirty="0" err="1"/>
              <a:t>Eksp</a:t>
            </a:r>
            <a:r>
              <a:rPr lang="de-DE" sz="2400" dirty="0"/>
              <a:t>. </a:t>
            </a:r>
            <a:r>
              <a:rPr lang="de-DE" sz="2400" dirty="0" err="1"/>
              <a:t>Teor</a:t>
            </a:r>
            <a:r>
              <a:rPr lang="de-DE" sz="2400" dirty="0"/>
              <a:t>. </a:t>
            </a:r>
            <a:r>
              <a:rPr lang="de-DE" sz="2400" dirty="0" err="1"/>
              <a:t>Fiz</a:t>
            </a:r>
            <a:r>
              <a:rPr lang="de-DE" sz="2400" dirty="0"/>
              <a:t>. 92, 379-386 (</a:t>
            </a:r>
            <a:r>
              <a:rPr lang="de-DE" sz="2400" b="1" dirty="0">
                <a:solidFill>
                  <a:srgbClr val="FF0000"/>
                </a:solidFill>
              </a:rPr>
              <a:t>1987</a:t>
            </a:r>
            <a:r>
              <a:rPr lang="de-DE" sz="2400" dirty="0"/>
              <a:t>)  &amp;</a:t>
            </a:r>
            <a:br>
              <a:rPr lang="de-DE" sz="2400" dirty="0"/>
            </a:br>
            <a:r>
              <a:rPr lang="de-DE" sz="2400" dirty="0" err="1"/>
              <a:t>Sov</a:t>
            </a:r>
            <a:r>
              <a:rPr lang="de-DE" sz="2400" dirty="0"/>
              <a:t>. Phys. JETP 65, 216-220 (1987) ]</a:t>
            </a:r>
          </a:p>
          <a:p>
            <a:endParaRPr lang="de-DE" sz="2400" dirty="0"/>
          </a:p>
          <a:p>
            <a:r>
              <a:rPr lang="de-DE" sz="2400" dirty="0" err="1"/>
              <a:t>corrected</a:t>
            </a:r>
            <a:r>
              <a:rPr lang="de-DE" sz="2400" dirty="0"/>
              <a:t> </a:t>
            </a:r>
            <a:r>
              <a:rPr lang="de-DE" sz="2400" dirty="0" err="1"/>
              <a:t>the</a:t>
            </a:r>
            <a:r>
              <a:rPr lang="de-DE" sz="2400" dirty="0"/>
              <a:t> </a:t>
            </a:r>
            <a:r>
              <a:rPr lang="de-DE" sz="2400" dirty="0" err="1"/>
              <a:t>work</a:t>
            </a:r>
            <a:r>
              <a:rPr lang="de-DE" sz="2400" dirty="0"/>
              <a:t> </a:t>
            </a:r>
            <a:r>
              <a:rPr lang="de-DE" sz="2400" dirty="0" err="1"/>
              <a:t>of</a:t>
            </a:r>
            <a:br>
              <a:rPr lang="de-DE" sz="2400" dirty="0"/>
            </a:br>
            <a:r>
              <a:rPr lang="de-DE" sz="2400" dirty="0"/>
              <a:t>[ </a:t>
            </a:r>
            <a:r>
              <a:rPr lang="de-DE" sz="2400" b="1" dirty="0"/>
              <a:t>A. Taub</a:t>
            </a:r>
            <a:r>
              <a:rPr lang="de-DE" sz="2400" dirty="0"/>
              <a:t>, Phys. </a:t>
            </a:r>
            <a:r>
              <a:rPr lang="de-DE" sz="2400" dirty="0" err="1"/>
              <a:t>Rev</a:t>
            </a:r>
            <a:r>
              <a:rPr lang="de-DE" sz="2400" dirty="0"/>
              <a:t>. 74, 328 (</a:t>
            </a:r>
            <a:r>
              <a:rPr lang="de-DE" sz="2400" b="1" dirty="0">
                <a:solidFill>
                  <a:srgbClr val="FF0000"/>
                </a:solidFill>
              </a:rPr>
              <a:t>1948</a:t>
            </a:r>
            <a:r>
              <a:rPr lang="de-DE" sz="2400" dirty="0"/>
              <a:t>) ]</a:t>
            </a:r>
          </a:p>
          <a:p>
            <a:endParaRPr lang="de-DE" sz="2400" dirty="0"/>
          </a:p>
          <a:p>
            <a:r>
              <a:rPr lang="el-GR" sz="3600" b="1" dirty="0">
                <a:solidFill>
                  <a:srgbClr val="FF0000"/>
                </a:solidFill>
                <a:latin typeface="Times New Roman" panose="02020603050405020304" pitchFamily="18" charset="0"/>
                <a:cs typeface="Times New Roman" panose="02020603050405020304" pitchFamily="18" charset="0"/>
              </a:rPr>
              <a:t>λ</a:t>
            </a:r>
            <a:r>
              <a:rPr lang="el-GR" sz="3600" b="1" baseline="-25000" dirty="0">
                <a:solidFill>
                  <a:srgbClr val="FF0000"/>
                </a:solidFill>
                <a:latin typeface="Times New Roman" panose="02020603050405020304" pitchFamily="18" charset="0"/>
                <a:cs typeface="Times New Roman" panose="02020603050405020304" pitchFamily="18" charset="0"/>
              </a:rPr>
              <a:t>α</a:t>
            </a:r>
            <a:r>
              <a:rPr lang="el-GR" sz="3600" b="1" dirty="0">
                <a:solidFill>
                  <a:srgbClr val="FF0000"/>
                </a:solidFill>
                <a:latin typeface="Times New Roman" panose="02020603050405020304" pitchFamily="18" charset="0"/>
                <a:cs typeface="Times New Roman" panose="02020603050405020304" pitchFamily="18" charset="0"/>
              </a:rPr>
              <a:t> λ</a:t>
            </a:r>
            <a:r>
              <a:rPr lang="el-GR" sz="3600" b="1" baseline="30000" dirty="0">
                <a:solidFill>
                  <a:srgbClr val="FF0000"/>
                </a:solidFill>
                <a:latin typeface="Times New Roman" panose="02020603050405020304" pitchFamily="18" charset="0"/>
                <a:cs typeface="Times New Roman" panose="02020603050405020304" pitchFamily="18" charset="0"/>
              </a:rPr>
              <a:t>α</a:t>
            </a:r>
            <a:r>
              <a:rPr lang="el-GR" sz="3600" b="1" dirty="0">
                <a:solidFill>
                  <a:srgbClr val="FF0000"/>
                </a:solidFill>
                <a:latin typeface="Times New Roman" panose="02020603050405020304" pitchFamily="18" charset="0"/>
                <a:cs typeface="Times New Roman" panose="02020603050405020304" pitchFamily="18" charset="0"/>
              </a:rPr>
              <a:t> = ± 1</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04800" y="188877"/>
            <a:ext cx="5105400" cy="5483605"/>
          </a:xfrm>
          <a:prstGeom prst="rect">
            <a:avLst/>
          </a:prstGeom>
        </p:spPr>
      </p:pic>
      <p:pic>
        <p:nvPicPr>
          <p:cNvPr id="6" name="Picture 5"/>
          <p:cNvPicPr>
            <a:picLocks noChangeAspect="1"/>
          </p:cNvPicPr>
          <p:nvPr/>
        </p:nvPicPr>
        <p:blipFill>
          <a:blip r:embed="rId3"/>
          <a:stretch>
            <a:fillRect/>
          </a:stretch>
        </p:blipFill>
        <p:spPr>
          <a:xfrm>
            <a:off x="6262855" y="5311273"/>
            <a:ext cx="1927289" cy="381000"/>
          </a:xfrm>
          <a:prstGeom prst="rect">
            <a:avLst/>
          </a:prstGeom>
        </p:spPr>
      </p:pic>
      <p:pic>
        <p:nvPicPr>
          <p:cNvPr id="7" name="Picture 6"/>
          <p:cNvPicPr>
            <a:picLocks noChangeAspect="1"/>
          </p:cNvPicPr>
          <p:nvPr/>
        </p:nvPicPr>
        <p:blipFill>
          <a:blip r:embed="rId4"/>
          <a:stretch>
            <a:fillRect/>
          </a:stretch>
        </p:blipFill>
        <p:spPr>
          <a:xfrm>
            <a:off x="3810000" y="5749590"/>
            <a:ext cx="4905710" cy="495635"/>
          </a:xfrm>
          <a:prstGeom prst="rect">
            <a:avLst/>
          </a:prstGeom>
        </p:spPr>
      </p:pic>
      <p:sp>
        <p:nvSpPr>
          <p:cNvPr id="3" name="TextBox 2"/>
          <p:cNvSpPr txBox="1"/>
          <p:nvPr/>
        </p:nvSpPr>
        <p:spPr>
          <a:xfrm flipH="1">
            <a:off x="1341119" y="868681"/>
            <a:ext cx="640081" cy="400110"/>
          </a:xfrm>
          <a:prstGeom prst="rect">
            <a:avLst/>
          </a:prstGeom>
          <a:noFill/>
        </p:spPr>
        <p:txBody>
          <a:bodyPr wrap="square" rtlCol="0">
            <a:spAutoFit/>
          </a:bodyPr>
          <a:lstStyle/>
          <a:p>
            <a:r>
              <a:rPr lang="en-US" sz="2000" b="1" dirty="0">
                <a:solidFill>
                  <a:srgbClr val="FF0000"/>
                </a:solidFill>
              </a:rPr>
              <a:t>+1</a:t>
            </a:r>
          </a:p>
        </p:txBody>
      </p:sp>
      <p:sp>
        <p:nvSpPr>
          <p:cNvPr id="9" name="TextBox 8"/>
          <p:cNvSpPr txBox="1"/>
          <p:nvPr/>
        </p:nvSpPr>
        <p:spPr>
          <a:xfrm flipH="1">
            <a:off x="4099559" y="2330391"/>
            <a:ext cx="640081" cy="400110"/>
          </a:xfrm>
          <a:prstGeom prst="rect">
            <a:avLst/>
          </a:prstGeom>
          <a:noFill/>
        </p:spPr>
        <p:txBody>
          <a:bodyPr wrap="square" rtlCol="0">
            <a:spAutoFit/>
          </a:bodyPr>
          <a:lstStyle/>
          <a:p>
            <a:r>
              <a:rPr lang="en-US" sz="2000" b="1" dirty="0">
                <a:solidFill>
                  <a:srgbClr val="FF0000"/>
                </a:solidFill>
              </a:rPr>
              <a:t>-1</a:t>
            </a:r>
          </a:p>
        </p:txBody>
      </p:sp>
      <p:cxnSp>
        <p:nvCxnSpPr>
          <p:cNvPr id="13" name="Straight Arrow Connector 12"/>
          <p:cNvCxnSpPr/>
          <p:nvPr/>
        </p:nvCxnSpPr>
        <p:spPr>
          <a:xfrm flipV="1">
            <a:off x="1943100" y="1143000"/>
            <a:ext cx="76200" cy="457200"/>
          </a:xfrm>
          <a:prstGeom prst="straightConnector1">
            <a:avLst/>
          </a:prstGeom>
          <a:ln w="22225">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232908" y="2787818"/>
            <a:ext cx="373381" cy="228600"/>
          </a:xfrm>
          <a:prstGeom prst="straightConnector1">
            <a:avLst/>
          </a:prstGeom>
          <a:ln w="22225">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0" name="Footer Placeholder 9"/>
          <p:cNvSpPr>
            <a:spLocks noGrp="1"/>
          </p:cNvSpPr>
          <p:nvPr>
            <p:ph type="ftr" sz="quarter" idx="11"/>
          </p:nvPr>
        </p:nvSpPr>
        <p:spPr/>
        <p:txBody>
          <a:bodyPr/>
          <a:lstStyle/>
          <a:p>
            <a:pPr>
              <a:defRPr/>
            </a:pPr>
            <a:r>
              <a:rPr lang="en-US" altLang="zh-CN"/>
              <a:t>Csernai, L.P. [NAPLIFE] </a:t>
            </a:r>
            <a:endParaRPr lang="zh-CN" altLang="zh-CN"/>
          </a:p>
        </p:txBody>
      </p:sp>
      <p:pic>
        <p:nvPicPr>
          <p:cNvPr id="8" name="Picture 7"/>
          <p:cNvPicPr>
            <a:picLocks noChangeAspect="1"/>
          </p:cNvPicPr>
          <p:nvPr/>
        </p:nvPicPr>
        <p:blipFill>
          <a:blip r:embed="rId5"/>
          <a:stretch>
            <a:fillRect/>
          </a:stretch>
        </p:blipFill>
        <p:spPr>
          <a:xfrm>
            <a:off x="3581400" y="6255461"/>
            <a:ext cx="4354858" cy="515473"/>
          </a:xfrm>
          <a:prstGeom prst="rect">
            <a:avLst/>
          </a:prstGeom>
        </p:spPr>
      </p:pic>
    </p:spTree>
    <p:extLst>
      <p:ext uri="{BB962C8B-B14F-4D97-AF65-F5344CB8AC3E}">
        <p14:creationId xmlns:p14="http://schemas.microsoft.com/office/powerpoint/2010/main" val="378337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D725BA-69FE-410A-96DF-D2257EF0264F}" type="slidenum">
              <a:rPr lang="zh-CN" altLang="zh-CN" smtClean="0"/>
              <a:pPr>
                <a:defRPr/>
              </a:pPr>
              <a:t>8</a:t>
            </a:fld>
            <a:endParaRPr lang="zh-CN" altLang="zh-CN" dirty="0"/>
          </a:p>
        </p:txBody>
      </p:sp>
      <p:pic>
        <p:nvPicPr>
          <p:cNvPr id="3" name="Picture 2"/>
          <p:cNvPicPr>
            <a:picLocks noChangeAspect="1"/>
          </p:cNvPicPr>
          <p:nvPr/>
        </p:nvPicPr>
        <p:blipFill>
          <a:blip r:embed="rId2"/>
          <a:stretch>
            <a:fillRect/>
          </a:stretch>
        </p:blipFill>
        <p:spPr>
          <a:xfrm>
            <a:off x="152400" y="249310"/>
            <a:ext cx="5867400" cy="5360563"/>
          </a:xfrm>
          <a:prstGeom prst="rect">
            <a:avLst/>
          </a:prstGeom>
        </p:spPr>
      </p:pic>
      <p:sp>
        <p:nvSpPr>
          <p:cNvPr id="4" name="TextBox 3"/>
          <p:cNvSpPr txBox="1"/>
          <p:nvPr/>
        </p:nvSpPr>
        <p:spPr>
          <a:xfrm>
            <a:off x="6006590" y="3733800"/>
            <a:ext cx="3200400" cy="1938992"/>
          </a:xfrm>
          <a:prstGeom prst="rect">
            <a:avLst/>
          </a:prstGeom>
          <a:noFill/>
        </p:spPr>
        <p:txBody>
          <a:bodyPr wrap="square" rtlCol="0">
            <a:spAutoFit/>
          </a:bodyPr>
          <a:lstStyle/>
          <a:p>
            <a:r>
              <a:rPr lang="de-DE" sz="2400" dirty="0">
                <a:solidFill>
                  <a:srgbClr val="008000"/>
                </a:solidFill>
              </a:rPr>
              <a:t>[ Stefan </a:t>
            </a:r>
            <a:r>
              <a:rPr lang="de-DE" sz="2400" dirty="0" err="1">
                <a:solidFill>
                  <a:srgbClr val="008000"/>
                </a:solidFill>
              </a:rPr>
              <a:t>Floerchinger</a:t>
            </a:r>
            <a:r>
              <a:rPr lang="de-DE" sz="2400" dirty="0">
                <a:solidFill>
                  <a:srgbClr val="008000"/>
                </a:solidFill>
              </a:rPr>
              <a:t>, </a:t>
            </a:r>
            <a:r>
              <a:rPr lang="de-DE" sz="2400" dirty="0" err="1">
                <a:solidFill>
                  <a:srgbClr val="008000"/>
                </a:solidFill>
              </a:rPr>
              <a:t>and</a:t>
            </a:r>
            <a:r>
              <a:rPr lang="de-DE" sz="2400" dirty="0">
                <a:solidFill>
                  <a:srgbClr val="008000"/>
                </a:solidFill>
              </a:rPr>
              <a:t> Urs Achim Wiedemann,</a:t>
            </a:r>
          </a:p>
          <a:p>
            <a:r>
              <a:rPr lang="de-DE" sz="2400" dirty="0">
                <a:solidFill>
                  <a:srgbClr val="008000"/>
                </a:solidFill>
              </a:rPr>
              <a:t>Phys. </a:t>
            </a:r>
            <a:r>
              <a:rPr lang="de-DE" sz="2400" dirty="0" err="1">
                <a:solidFill>
                  <a:srgbClr val="008000"/>
                </a:solidFill>
              </a:rPr>
              <a:t>Rev</a:t>
            </a:r>
            <a:r>
              <a:rPr lang="de-DE" sz="2400" dirty="0">
                <a:solidFill>
                  <a:srgbClr val="008000"/>
                </a:solidFill>
              </a:rPr>
              <a:t>. C 89, 034914 (2014) ]</a:t>
            </a:r>
            <a:endParaRPr lang="en-US" sz="2400" dirty="0">
              <a:solidFill>
                <a:srgbClr val="008000"/>
              </a:solidFill>
            </a:endParaRPr>
          </a:p>
        </p:txBody>
      </p:sp>
      <p:cxnSp>
        <p:nvCxnSpPr>
          <p:cNvPr id="6" name="Straight Connector 5"/>
          <p:cNvCxnSpPr/>
          <p:nvPr/>
        </p:nvCxnSpPr>
        <p:spPr>
          <a:xfrm flipV="1">
            <a:off x="2133600" y="2057400"/>
            <a:ext cx="3276600" cy="29718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724400" y="2560259"/>
            <a:ext cx="1249060" cy="369332"/>
          </a:xfrm>
          <a:prstGeom prst="rect">
            <a:avLst/>
          </a:prstGeom>
        </p:spPr>
        <p:txBody>
          <a:bodyPr wrap="none">
            <a:spAutoFit/>
          </a:bodyPr>
          <a:lstStyle/>
          <a:p>
            <a:r>
              <a:rPr lang="en-US" dirty="0">
                <a:solidFill>
                  <a:srgbClr val="0000FF"/>
                </a:solidFill>
              </a:rPr>
              <a:t>Light cone</a:t>
            </a:r>
          </a:p>
        </p:txBody>
      </p:sp>
      <p:sp>
        <p:nvSpPr>
          <p:cNvPr id="8" name="TextBox 7"/>
          <p:cNvSpPr txBox="1"/>
          <p:nvPr/>
        </p:nvSpPr>
        <p:spPr>
          <a:xfrm>
            <a:off x="5791200" y="460650"/>
            <a:ext cx="3200400" cy="1384995"/>
          </a:xfrm>
          <a:prstGeom prst="rect">
            <a:avLst/>
          </a:prstGeom>
          <a:noFill/>
        </p:spPr>
        <p:txBody>
          <a:bodyPr wrap="square" rtlCol="0">
            <a:spAutoFit/>
          </a:bodyPr>
          <a:lstStyle/>
          <a:p>
            <a:r>
              <a:rPr lang="en-US" sz="2800" b="1" dirty="0">
                <a:solidFill>
                  <a:srgbClr val="FF0000"/>
                </a:solidFill>
              </a:rPr>
              <a:t>@ CERN  in  High energy heavy ion collisions</a:t>
            </a:r>
          </a:p>
        </p:txBody>
      </p:sp>
      <p:sp>
        <p:nvSpPr>
          <p:cNvPr id="5" name="Footer Placeholder 4"/>
          <p:cNvSpPr>
            <a:spLocks noGrp="1"/>
          </p:cNvSpPr>
          <p:nvPr>
            <p:ph type="ftr" sz="quarter" idx="11"/>
          </p:nvPr>
        </p:nvSpPr>
        <p:spPr/>
        <p:txBody>
          <a:bodyPr/>
          <a:lstStyle/>
          <a:p>
            <a:pPr>
              <a:defRPr/>
            </a:pPr>
            <a:r>
              <a:rPr lang="en-US" altLang="zh-CN"/>
              <a:t>Csernai, L.P. [NAPLIFE] </a:t>
            </a:r>
            <a:endParaRPr lang="zh-CN" altLang="zh-CN"/>
          </a:p>
        </p:txBody>
      </p:sp>
    </p:spTree>
    <p:extLst>
      <p:ext uri="{BB962C8B-B14F-4D97-AF65-F5344CB8AC3E}">
        <p14:creationId xmlns:p14="http://schemas.microsoft.com/office/powerpoint/2010/main" val="1664594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2361" y="2514600"/>
            <a:ext cx="4280452" cy="3845719"/>
          </a:xfrm>
          <a:prstGeom prst="rect">
            <a:avLst/>
          </a:prstGeom>
        </p:spPr>
      </p:pic>
      <p:sp>
        <p:nvSpPr>
          <p:cNvPr id="2" name="Slide Number Placeholder 1"/>
          <p:cNvSpPr>
            <a:spLocks noGrp="1"/>
          </p:cNvSpPr>
          <p:nvPr>
            <p:ph type="sldNum" sz="quarter" idx="12"/>
          </p:nvPr>
        </p:nvSpPr>
        <p:spPr/>
        <p:txBody>
          <a:bodyPr/>
          <a:lstStyle/>
          <a:p>
            <a:pPr>
              <a:defRPr/>
            </a:pPr>
            <a:fld id="{26D725BA-69FE-410A-96DF-D2257EF0264F}" type="slidenum">
              <a:rPr lang="zh-CN" altLang="zh-CN" smtClean="0"/>
              <a:pPr>
                <a:defRPr/>
              </a:pPr>
              <a:t>9</a:t>
            </a:fld>
            <a:endParaRPr lang="zh-CN" altLang="zh-CN"/>
          </a:p>
        </p:txBody>
      </p:sp>
      <p:sp>
        <p:nvSpPr>
          <p:cNvPr id="3" name="Rectangle 2"/>
          <p:cNvSpPr/>
          <p:nvPr/>
        </p:nvSpPr>
        <p:spPr>
          <a:xfrm>
            <a:off x="4267200" y="533400"/>
            <a:ext cx="4800600" cy="3724096"/>
          </a:xfrm>
          <a:prstGeom prst="rect">
            <a:avLst/>
          </a:prstGeom>
          <a:solidFill>
            <a:schemeClr val="bg1"/>
          </a:solidFill>
        </p:spPr>
        <p:txBody>
          <a:bodyPr wrap="square">
            <a:spAutoFit/>
          </a:bodyPr>
          <a:lstStyle/>
          <a:p>
            <a:r>
              <a:rPr lang="en-US" sz="2400" b="1" dirty="0">
                <a:solidFill>
                  <a:srgbClr val="FF0000"/>
                </a:solidFill>
              </a:rPr>
              <a:t>Fusion reaction</a:t>
            </a:r>
            <a:r>
              <a:rPr lang="en-US" sz="2400" dirty="0"/>
              <a:t>: </a:t>
            </a:r>
            <a:br>
              <a:rPr lang="en-US" sz="2400" dirty="0"/>
            </a:br>
            <a:r>
              <a:rPr lang="en-US" sz="2400" dirty="0"/>
              <a:t>D + T </a:t>
            </a:r>
            <a:r>
              <a:rPr lang="en-US" sz="2400" dirty="0">
                <a:sym typeface="Wingdings" panose="05000000000000000000" pitchFamily="2" charset="2"/>
              </a:rPr>
              <a:t>  </a:t>
            </a:r>
            <a:r>
              <a:rPr lang="en-US" dirty="0"/>
              <a:t>n(14.1 MeV) + 4He (3.5 MeV)</a:t>
            </a:r>
          </a:p>
          <a:p>
            <a:endParaRPr lang="en-US" sz="2000" dirty="0"/>
          </a:p>
          <a:p>
            <a:r>
              <a:rPr lang="en-US" sz="2000" dirty="0"/>
              <a:t>Constant  absorptivity,</a:t>
            </a:r>
          </a:p>
          <a:p>
            <a:r>
              <a:rPr lang="en-US" sz="2000" dirty="0"/>
              <a:t>Spherical irradiation</a:t>
            </a:r>
          </a:p>
          <a:p>
            <a:r>
              <a:rPr lang="en-US" sz="2000" dirty="0"/>
              <a:t>Ignition temperature = T1   </a:t>
            </a:r>
            <a:r>
              <a:rPr lang="en-US" sz="2000" dirty="0">
                <a:sym typeface="Wingdings" panose="05000000000000000000" pitchFamily="2" charset="2"/>
              </a:rPr>
              <a:t></a:t>
            </a:r>
          </a:p>
          <a:p>
            <a:endParaRPr lang="en-US" sz="2000" dirty="0">
              <a:sym typeface="Wingdings" panose="05000000000000000000" pitchFamily="2" charset="2"/>
            </a:endParaRPr>
          </a:p>
          <a:p>
            <a:r>
              <a:rPr lang="en-US" sz="2000" dirty="0">
                <a:sym typeface="Wingdings" panose="05000000000000000000" pitchFamily="2" charset="2"/>
              </a:rPr>
              <a:t>Simultaneous, volume ignition up to</a:t>
            </a:r>
          </a:p>
          <a:p>
            <a:r>
              <a:rPr lang="en-US" sz="2000" dirty="0">
                <a:sym typeface="Wingdings" panose="05000000000000000000" pitchFamily="2" charset="2"/>
              </a:rPr>
              <a:t>0.5 R      (i.e. </a:t>
            </a:r>
            <a:r>
              <a:rPr lang="en-US" sz="2800" b="1" dirty="0">
                <a:solidFill>
                  <a:srgbClr val="FF0000"/>
                </a:solidFill>
                <a:sym typeface="Wingdings" panose="05000000000000000000" pitchFamily="2" charset="2"/>
              </a:rPr>
              <a:t>12%</a:t>
            </a:r>
            <a:r>
              <a:rPr lang="en-US" sz="2000" dirty="0">
                <a:sym typeface="Wingdings" panose="05000000000000000000" pitchFamily="2" charset="2"/>
              </a:rPr>
              <a:t> of the volume).</a:t>
            </a:r>
          </a:p>
          <a:p>
            <a:endParaRPr lang="en-US" sz="2000" dirty="0">
              <a:sym typeface="Wingdings" panose="05000000000000000000" pitchFamily="2" charset="2"/>
            </a:endParaRPr>
          </a:p>
          <a:p>
            <a:r>
              <a:rPr lang="en-US" sz="2000" dirty="0">
                <a:sym typeface="Wingdings" panose="05000000000000000000" pitchFamily="2" charset="2"/>
              </a:rPr>
              <a:t>Not too good, but better than:</a:t>
            </a:r>
            <a:endParaRPr lang="en-US" sz="2000" dirty="0"/>
          </a:p>
        </p:txBody>
      </p:sp>
      <p:pic>
        <p:nvPicPr>
          <p:cNvPr id="4" name="Picture 3"/>
          <p:cNvPicPr>
            <a:picLocks noChangeAspect="1"/>
          </p:cNvPicPr>
          <p:nvPr/>
        </p:nvPicPr>
        <p:blipFill>
          <a:blip r:embed="rId3"/>
          <a:stretch>
            <a:fillRect/>
          </a:stretch>
        </p:blipFill>
        <p:spPr>
          <a:xfrm>
            <a:off x="427703" y="609600"/>
            <a:ext cx="3538744" cy="5334000"/>
          </a:xfrm>
          <a:prstGeom prst="rect">
            <a:avLst/>
          </a:prstGeom>
        </p:spPr>
      </p:pic>
      <p:sp>
        <p:nvSpPr>
          <p:cNvPr id="7" name="Freeform 6"/>
          <p:cNvSpPr/>
          <p:nvPr/>
        </p:nvSpPr>
        <p:spPr>
          <a:xfrm>
            <a:off x="843617" y="2904990"/>
            <a:ext cx="1353543" cy="300466"/>
          </a:xfrm>
          <a:custGeom>
            <a:avLst/>
            <a:gdLst>
              <a:gd name="connsiteX0" fmla="*/ 0 w 1353543"/>
              <a:gd name="connsiteY0" fmla="*/ 0 h 300466"/>
              <a:gd name="connsiteX1" fmla="*/ 710719 w 1353543"/>
              <a:gd name="connsiteY1" fmla="*/ 63560 h 300466"/>
              <a:gd name="connsiteX2" fmla="*/ 1353543 w 1353543"/>
              <a:gd name="connsiteY2" fmla="*/ 300466 h 300466"/>
              <a:gd name="connsiteX3" fmla="*/ 1353543 w 1353543"/>
              <a:gd name="connsiteY3" fmla="*/ 300466 h 300466"/>
              <a:gd name="connsiteX4" fmla="*/ 1353543 w 1353543"/>
              <a:gd name="connsiteY4" fmla="*/ 300466 h 300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3543" h="300466">
                <a:moveTo>
                  <a:pt x="0" y="0"/>
                </a:moveTo>
                <a:cubicBezTo>
                  <a:pt x="242564" y="6741"/>
                  <a:pt x="485129" y="13482"/>
                  <a:pt x="710719" y="63560"/>
                </a:cubicBezTo>
                <a:cubicBezTo>
                  <a:pt x="936309" y="113638"/>
                  <a:pt x="1353543" y="300466"/>
                  <a:pt x="1353543" y="300466"/>
                </a:cubicBezTo>
                <a:lnTo>
                  <a:pt x="1353543" y="300466"/>
                </a:lnTo>
                <a:lnTo>
                  <a:pt x="1353543" y="300466"/>
                </a:lnTo>
              </a:path>
            </a:pathLst>
          </a:custGeom>
          <a:noFill/>
          <a:ln w="12700">
            <a:solidFill>
              <a:srgbClr val="FED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5943600"/>
            <a:ext cx="4572000" cy="646331"/>
          </a:xfrm>
          <a:prstGeom prst="rect">
            <a:avLst/>
          </a:prstGeom>
          <a:noFill/>
        </p:spPr>
        <p:txBody>
          <a:bodyPr wrap="square" rtlCol="0">
            <a:spAutoFit/>
          </a:bodyPr>
          <a:lstStyle/>
          <a:p>
            <a:r>
              <a:rPr lang="en-US" dirty="0">
                <a:solidFill>
                  <a:srgbClr val="008000"/>
                </a:solidFill>
              </a:rPr>
              <a:t>[ L.P. Csernai &amp; D.D. Strottman, </a:t>
            </a:r>
          </a:p>
          <a:p>
            <a:r>
              <a:rPr lang="en-US" dirty="0">
                <a:solidFill>
                  <a:srgbClr val="008000"/>
                </a:solidFill>
              </a:rPr>
              <a:t>Laser and Particle Beams 33, 279 (2015).]</a:t>
            </a:r>
          </a:p>
        </p:txBody>
      </p:sp>
      <p:sp>
        <p:nvSpPr>
          <p:cNvPr id="6" name="Footer Placeholder 5"/>
          <p:cNvSpPr>
            <a:spLocks noGrp="1"/>
          </p:cNvSpPr>
          <p:nvPr>
            <p:ph type="ftr" sz="quarter" idx="11"/>
          </p:nvPr>
        </p:nvSpPr>
        <p:spPr>
          <a:xfrm>
            <a:off x="4734339" y="6500053"/>
            <a:ext cx="2895600" cy="476250"/>
          </a:xfrm>
        </p:spPr>
        <p:txBody>
          <a:bodyPr/>
          <a:lstStyle/>
          <a:p>
            <a:pPr>
              <a:defRPr/>
            </a:pPr>
            <a:r>
              <a:rPr lang="en-US" altLang="zh-CN"/>
              <a:t>Csernai, L.P. [NAPLIFE] </a:t>
            </a:r>
            <a:endParaRPr lang="zh-CN" altLang="zh-CN" dirty="0"/>
          </a:p>
        </p:txBody>
      </p:sp>
    </p:spTree>
    <p:extLst>
      <p:ext uri="{BB962C8B-B14F-4D97-AF65-F5344CB8AC3E}">
        <p14:creationId xmlns:p14="http://schemas.microsoft.com/office/powerpoint/2010/main" val="1135780717"/>
      </p:ext>
    </p:extLst>
  </p:cSld>
  <p:clrMapOvr>
    <a:masterClrMapping/>
  </p:clrMapOvr>
</p:sld>
</file>

<file path=ppt/theme/theme1.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94CE38F38CEEB4580CFC83962FA79E9" ma:contentTypeVersion="2" ma:contentTypeDescription="Create a new document." ma:contentTypeScope="" ma:versionID="63ab499d6d0ed051d4e38faedacd1b6f">
  <xsd:schema xmlns:xsd="http://www.w3.org/2001/XMLSchema" xmlns:xs="http://www.w3.org/2001/XMLSchema" xmlns:p="http://schemas.microsoft.com/office/2006/metadata/properties" xmlns:ns3="042bbf4b-2c64-4367-885e-d0dc76a4177d" targetNamespace="http://schemas.microsoft.com/office/2006/metadata/properties" ma:root="true" ma:fieldsID="6e3839b29c6576aacbd66e60d3f8fe19" ns3:_="">
    <xsd:import namespace="042bbf4b-2c64-4367-885e-d0dc76a4177d"/>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bbf4b-2c64-4367-885e-d0dc76a417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8A94F4-9EA8-4115-9DB6-F0E3DE7CE013}">
  <ds:schemaRefs>
    <ds:schemaRef ds:uri="http://purl.org/dc/terms/"/>
    <ds:schemaRef ds:uri="http://schemas.microsoft.com/office/infopath/2007/PartnerControls"/>
    <ds:schemaRef ds:uri="042bbf4b-2c64-4367-885e-d0dc76a4177d"/>
    <ds:schemaRef ds:uri="http://www.w3.org/XML/1998/namespace"/>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62373D87-F185-4509-8484-86FCD7E92E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bbf4b-2c64-4367-885e-d0dc76a417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2E30B7-BEBB-4939-9508-5D7FF563DD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13120</TotalTime>
  <Words>2684</Words>
  <Application>Microsoft Office PowerPoint</Application>
  <PresentationFormat>On-screen Show (4:3)</PresentationFormat>
  <Paragraphs>307</Paragraphs>
  <Slides>54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Arial Rounded MT Bold</vt:lpstr>
      <vt:lpstr>Calibri</vt:lpstr>
      <vt:lpstr>NimbusRomNo9L-Regu</vt:lpstr>
      <vt:lpstr>Times New Roman</vt:lpstr>
      <vt:lpstr>1_默认设计模板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XYL</dc:creator>
  <cp:lastModifiedBy>Csernai Laszlo P</cp:lastModifiedBy>
  <cp:revision>541</cp:revision>
  <cp:lastPrinted>2023-06-05T16:07:17Z</cp:lastPrinted>
  <dcterms:created xsi:type="dcterms:W3CDTF">2015-07-27T09:06:46Z</dcterms:created>
  <dcterms:modified xsi:type="dcterms:W3CDTF">2023-06-06T09:06:31Z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0x010100D94CE38F38CEEB4580CFC83962FA79E9</vt:lpwstr>
  </property>
</Properties>
</file>