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7" r:id="rId2"/>
    <p:sldId id="280" r:id="rId3"/>
    <p:sldId id="258" r:id="rId4"/>
    <p:sldId id="259" r:id="rId5"/>
    <p:sldId id="260" r:id="rId6"/>
    <p:sldId id="300" r:id="rId7"/>
    <p:sldId id="261" r:id="rId8"/>
    <p:sldId id="262" r:id="rId9"/>
    <p:sldId id="293" r:id="rId10"/>
    <p:sldId id="281" r:id="rId11"/>
    <p:sldId id="305" r:id="rId12"/>
    <p:sldId id="301" r:id="rId13"/>
    <p:sldId id="302" r:id="rId14"/>
    <p:sldId id="265" r:id="rId15"/>
    <p:sldId id="264" r:id="rId16"/>
    <p:sldId id="266" r:id="rId17"/>
    <p:sldId id="311" r:id="rId18"/>
    <p:sldId id="267" r:id="rId19"/>
    <p:sldId id="268" r:id="rId20"/>
    <p:sldId id="269" r:id="rId21"/>
    <p:sldId id="306" r:id="rId22"/>
    <p:sldId id="310" r:id="rId23"/>
    <p:sldId id="271" r:id="rId24"/>
    <p:sldId id="272" r:id="rId25"/>
    <p:sldId id="273" r:id="rId26"/>
    <p:sldId id="289" r:id="rId27"/>
    <p:sldId id="297" r:id="rId28"/>
    <p:sldId id="313" r:id="rId29"/>
    <p:sldId id="299" r:id="rId30"/>
    <p:sldId id="303" r:id="rId31"/>
    <p:sldId id="274" r:id="rId32"/>
    <p:sldId id="275" r:id="rId33"/>
    <p:sldId id="276" r:id="rId34"/>
    <p:sldId id="277" r:id="rId35"/>
    <p:sldId id="284" r:id="rId36"/>
    <p:sldId id="287" r:id="rId37"/>
    <p:sldId id="308" r:id="rId38"/>
    <p:sldId id="278" r:id="rId39"/>
    <p:sldId id="304" r:id="rId40"/>
    <p:sldId id="309" r:id="rId4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86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ro&#243;%20Norbert\Downloads\L03_S06.21.12.13.240_Au0%20es%20Au2_Reflexiomeres_2023.02.20._27,7%20&#233;s%2010%20mJ-os%20eredm&#233;nyek%202023.04.19-i%20&#225;llapot%20(2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\L03_S06.21.12.13.240_Au0%20es%20Au2_Reflexiomeres_2023.02.20._27,7%20&#233;s%2010%20mJ-os%20eredm&#233;nyek%202023.04.19-i%20&#225;llapo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\L03_S06.21.12.13.240_Au0%20es%20Au2_Reflexiomeres_2023.02.20._27,7%20&#233;s%2010%20mJ-os%20eredm&#233;nyek%202023.04.19-i%20&#225;llap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6735243063041"/>
          <c:y val="5.5271713194941542E-2"/>
          <c:w val="0.49248193276467189"/>
          <c:h val="0.73260225540663682"/>
        </c:manualLayout>
      </c:layout>
      <c:scatterChart>
        <c:scatterStyle val="lineMarker"/>
        <c:varyColors val="0"/>
        <c:ser>
          <c:idx val="0"/>
          <c:order val="0"/>
          <c:tx>
            <c:v>Volume Au2 - 10 mJ</c:v>
          </c:tx>
          <c:spPr>
            <a:ln w="28575">
              <a:noFill/>
            </a:ln>
          </c:spPr>
          <c:xVal>
            <c:numRef>
              <c:f>'[L03_S06.21.12.13.240_Au0 es Au2_Reflexiomeres_2023.02.20._27,7 és 10 mJ-os eredmények 2023.04.19-i állapot (2).xlsx]L03_20230220._10 mJ'!$D$60:$AF$60</c:f>
              <c:numCache>
                <c:formatCode>General</c:formatCode>
                <c:ptCount val="29"/>
                <c:pt idx="0">
                  <c:v>3.6</c:v>
                </c:pt>
                <c:pt idx="1">
                  <c:v>3.6</c:v>
                </c:pt>
                <c:pt idx="2">
                  <c:v>3.4</c:v>
                </c:pt>
                <c:pt idx="3">
                  <c:v>3.2</c:v>
                </c:pt>
                <c:pt idx="4">
                  <c:v>3</c:v>
                </c:pt>
                <c:pt idx="5">
                  <c:v>2.8</c:v>
                </c:pt>
                <c:pt idx="6">
                  <c:v>2.6</c:v>
                </c:pt>
                <c:pt idx="7">
                  <c:v>2.4</c:v>
                </c:pt>
                <c:pt idx="8">
                  <c:v>2.2000000000000002</c:v>
                </c:pt>
                <c:pt idx="9">
                  <c:v>2</c:v>
                </c:pt>
                <c:pt idx="10">
                  <c:v>1.8</c:v>
                </c:pt>
                <c:pt idx="11">
                  <c:v>1.6</c:v>
                </c:pt>
                <c:pt idx="12">
                  <c:v>1.4</c:v>
                </c:pt>
                <c:pt idx="13">
                  <c:v>1.2</c:v>
                </c:pt>
                <c:pt idx="14">
                  <c:v>1</c:v>
                </c:pt>
                <c:pt idx="15">
                  <c:v>0.6</c:v>
                </c:pt>
                <c:pt idx="16">
                  <c:v>0.4</c:v>
                </c:pt>
                <c:pt idx="17">
                  <c:v>0.2</c:v>
                </c:pt>
                <c:pt idx="18">
                  <c:v>0</c:v>
                </c:pt>
                <c:pt idx="19">
                  <c:v>0</c:v>
                </c:pt>
                <c:pt idx="20">
                  <c:v>-0.2</c:v>
                </c:pt>
                <c:pt idx="21">
                  <c:v>-0.4</c:v>
                </c:pt>
                <c:pt idx="22">
                  <c:v>-0.6</c:v>
                </c:pt>
                <c:pt idx="23">
                  <c:v>-0.8</c:v>
                </c:pt>
                <c:pt idx="24">
                  <c:v>-1</c:v>
                </c:pt>
                <c:pt idx="25">
                  <c:v>-1.2</c:v>
                </c:pt>
                <c:pt idx="26">
                  <c:v>-1.4</c:v>
                </c:pt>
                <c:pt idx="27">
                  <c:v>-1.4</c:v>
                </c:pt>
                <c:pt idx="28">
                  <c:v>-1.6</c:v>
                </c:pt>
              </c:numCache>
            </c:numRef>
          </c:xVal>
          <c:yVal>
            <c:numRef>
              <c:f>'[L03_S06.21.12.13.240_Au0 es Au2_Reflexiomeres_2023.02.20._27,7 és 10 mJ-os eredmények 2023.04.19-i állapot (2).xlsx]L03_20230220._10 mJ'!$D$82:$AF$82</c:f>
              <c:numCache>
                <c:formatCode>0.00E+00</c:formatCode>
                <c:ptCount val="29"/>
                <c:pt idx="0">
                  <c:v>95250.999687581076</c:v>
                </c:pt>
                <c:pt idx="1">
                  <c:v>96412.595113104675</c:v>
                </c:pt>
                <c:pt idx="2">
                  <c:v>84604.397103459967</c:v>
                </c:pt>
                <c:pt idx="3">
                  <c:v>75419.986677283538</c:v>
                </c:pt>
                <c:pt idx="4">
                  <c:v>101118.19046083301</c:v>
                </c:pt>
                <c:pt idx="5">
                  <c:v>85074.204442535149</c:v>
                </c:pt>
                <c:pt idx="6">
                  <c:v>84343.05436345833</c:v>
                </c:pt>
                <c:pt idx="7">
                  <c:v>72965.338285964361</c:v>
                </c:pt>
                <c:pt idx="8">
                  <c:v>52681.584039206209</c:v>
                </c:pt>
                <c:pt idx="9">
                  <c:v>56078.264503551763</c:v>
                </c:pt>
                <c:pt idx="10">
                  <c:v>49107.967036632501</c:v>
                </c:pt>
                <c:pt idx="11">
                  <c:v>44054.045553714197</c:v>
                </c:pt>
                <c:pt idx="12">
                  <c:v>55422.873157291673</c:v>
                </c:pt>
                <c:pt idx="13">
                  <c:v>107902.45347692873</c:v>
                </c:pt>
                <c:pt idx="14">
                  <c:v>81869.353767871115</c:v>
                </c:pt>
                <c:pt idx="15">
                  <c:v>40089.154470904949</c:v>
                </c:pt>
                <c:pt idx="16">
                  <c:v>30865.172980102536</c:v>
                </c:pt>
                <c:pt idx="17">
                  <c:v>32390.751973748051</c:v>
                </c:pt>
                <c:pt idx="18">
                  <c:v>41080.823416186526</c:v>
                </c:pt>
                <c:pt idx="19">
                  <c:v>40356.222217527677</c:v>
                </c:pt>
                <c:pt idx="20">
                  <c:v>50275.057897241204</c:v>
                </c:pt>
                <c:pt idx="21">
                  <c:v>56164.072237273445</c:v>
                </c:pt>
                <c:pt idx="22">
                  <c:v>67908.630477447921</c:v>
                </c:pt>
                <c:pt idx="23">
                  <c:v>75215.569663367525</c:v>
                </c:pt>
                <c:pt idx="24">
                  <c:v>85022.577579128905</c:v>
                </c:pt>
                <c:pt idx="25">
                  <c:v>99452.937044889637</c:v>
                </c:pt>
                <c:pt idx="26">
                  <c:v>105115.58109013086</c:v>
                </c:pt>
                <c:pt idx="27">
                  <c:v>105135.59484643326</c:v>
                </c:pt>
                <c:pt idx="28">
                  <c:v>121388.94027410074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A95-46EF-92A4-F24D1C2E05D4}"/>
            </c:ext>
          </c:extLst>
        </c:ser>
        <c:ser>
          <c:idx val="1"/>
          <c:order val="1"/>
          <c:tx>
            <c:v>Volume Au2 - 25 mJ</c:v>
          </c:tx>
          <c:spPr>
            <a:ln w="28575">
              <a:noFill/>
            </a:ln>
          </c:spPr>
          <c:xVal>
            <c:numRef>
              <c:f>'[L03_S06.21.12.13.240_Au0 es Au2_Reflexiomeres_2023.02.20._27,7 és 10 mJ-os eredmények 2023.04.19-i állapot (2).xlsx]L03_20230220._25-27,7 mJ'!$D$62:$AH$62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0.2</c:v>
                </c:pt>
                <c:pt idx="3">
                  <c:v>0.6</c:v>
                </c:pt>
                <c:pt idx="4">
                  <c:v>0.6</c:v>
                </c:pt>
                <c:pt idx="5">
                  <c:v>0.8</c:v>
                </c:pt>
                <c:pt idx="6">
                  <c:v>0.6</c:v>
                </c:pt>
                <c:pt idx="7">
                  <c:v>0.4</c:v>
                </c:pt>
                <c:pt idx="8">
                  <c:v>0.2</c:v>
                </c:pt>
                <c:pt idx="9">
                  <c:v>0</c:v>
                </c:pt>
                <c:pt idx="10">
                  <c:v>-0.2</c:v>
                </c:pt>
                <c:pt idx="11">
                  <c:v>-0.2</c:v>
                </c:pt>
                <c:pt idx="12">
                  <c:v>-0.4</c:v>
                </c:pt>
                <c:pt idx="13">
                  <c:v>-0.6</c:v>
                </c:pt>
                <c:pt idx="14">
                  <c:v>-0.8</c:v>
                </c:pt>
                <c:pt idx="15">
                  <c:v>-0.6</c:v>
                </c:pt>
                <c:pt idx="16">
                  <c:v>-0.4</c:v>
                </c:pt>
                <c:pt idx="17">
                  <c:v>-0.2</c:v>
                </c:pt>
                <c:pt idx="18">
                  <c:v>0</c:v>
                </c:pt>
                <c:pt idx="19">
                  <c:v>0.2</c:v>
                </c:pt>
                <c:pt idx="20">
                  <c:v>0.4</c:v>
                </c:pt>
                <c:pt idx="21">
                  <c:v>0.6</c:v>
                </c:pt>
                <c:pt idx="22">
                  <c:v>0.6</c:v>
                </c:pt>
                <c:pt idx="23">
                  <c:v>0.8</c:v>
                </c:pt>
                <c:pt idx="24">
                  <c:v>1</c:v>
                </c:pt>
                <c:pt idx="25">
                  <c:v>1.2</c:v>
                </c:pt>
                <c:pt idx="26">
                  <c:v>1.4</c:v>
                </c:pt>
                <c:pt idx="27">
                  <c:v>1.4</c:v>
                </c:pt>
                <c:pt idx="28">
                  <c:v>1.6</c:v>
                </c:pt>
                <c:pt idx="29">
                  <c:v>1.8</c:v>
                </c:pt>
                <c:pt idx="30">
                  <c:v>2.6</c:v>
                </c:pt>
              </c:numCache>
            </c:numRef>
          </c:xVal>
          <c:yVal>
            <c:numRef>
              <c:f>'[L03_S06.21.12.13.240_Au0 es Au2_Reflexiomeres_2023.02.20._27,7 és 10 mJ-os eredmények 2023.04.19-i állapot (2).xlsx]L03_20230220._25-27,7 mJ'!$D$84:$AH$84</c:f>
              <c:numCache>
                <c:formatCode>0.00E+00</c:formatCode>
                <c:ptCount val="31"/>
                <c:pt idx="0">
                  <c:v>171796.19354819012</c:v>
                </c:pt>
                <c:pt idx="1">
                  <c:v>77927.039710148107</c:v>
                </c:pt>
                <c:pt idx="2">
                  <c:v>77317.698610966792</c:v>
                </c:pt>
                <c:pt idx="3">
                  <c:v>322204.14419996261</c:v>
                </c:pt>
                <c:pt idx="4">
                  <c:v>524509.45096350112</c:v>
                </c:pt>
                <c:pt idx="5">
                  <c:v>367102.87146099127</c:v>
                </c:pt>
                <c:pt idx="6">
                  <c:v>381845.79522445321</c:v>
                </c:pt>
                <c:pt idx="7">
                  <c:v>163521.64297660647</c:v>
                </c:pt>
                <c:pt idx="8">
                  <c:v>108193.09540512043</c:v>
                </c:pt>
                <c:pt idx="9">
                  <c:v>90780.447927324203</c:v>
                </c:pt>
                <c:pt idx="10">
                  <c:v>84447.49490049803</c:v>
                </c:pt>
                <c:pt idx="11">
                  <c:v>77988.368499588236</c:v>
                </c:pt>
                <c:pt idx="12">
                  <c:v>85079.524946490885</c:v>
                </c:pt>
                <c:pt idx="13">
                  <c:v>92261.192133489589</c:v>
                </c:pt>
                <c:pt idx="14">
                  <c:v>102338.16588180827</c:v>
                </c:pt>
                <c:pt idx="15">
                  <c:v>89308.428058406585</c:v>
                </c:pt>
                <c:pt idx="16">
                  <c:v>94785.607974038081</c:v>
                </c:pt>
                <c:pt idx="17">
                  <c:v>72368.291080348325</c:v>
                </c:pt>
                <c:pt idx="18">
                  <c:v>85196.942053442399</c:v>
                </c:pt>
                <c:pt idx="19">
                  <c:v>93173.633115971665</c:v>
                </c:pt>
                <c:pt idx="20">
                  <c:v>125389.82063822429</c:v>
                </c:pt>
                <c:pt idx="21">
                  <c:v>473151.69892455079</c:v>
                </c:pt>
                <c:pt idx="22">
                  <c:v>458566.0215220704</c:v>
                </c:pt>
                <c:pt idx="23">
                  <c:v>343329.69001125649</c:v>
                </c:pt>
                <c:pt idx="24">
                  <c:v>239761.3744303906</c:v>
                </c:pt>
                <c:pt idx="25">
                  <c:v>129269.2733765739</c:v>
                </c:pt>
                <c:pt idx="26">
                  <c:v>118171.67633168297</c:v>
                </c:pt>
                <c:pt idx="27">
                  <c:v>142357.8027099121</c:v>
                </c:pt>
                <c:pt idx="28">
                  <c:v>111276.51424476074</c:v>
                </c:pt>
                <c:pt idx="29">
                  <c:v>112844.03465478515</c:v>
                </c:pt>
                <c:pt idx="30">
                  <c:v>161534.93753922265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A95-46EF-92A4-F24D1C2E05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398208"/>
        <c:axId val="172398784"/>
      </c:scatterChart>
      <c:valAx>
        <c:axId val="172398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/>
                </a:pPr>
                <a:r>
                  <a:rPr lang="hu-HU" sz="1400" b="1" i="0" baseline="0">
                    <a:effectLst/>
                  </a:rPr>
                  <a:t>Longitudinal position [mm]</a:t>
                </a:r>
                <a:endParaRPr lang="hu-HU" sz="80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2398784"/>
        <c:crosses val="autoZero"/>
        <c:crossBetween val="midCat"/>
      </c:valAx>
      <c:valAx>
        <c:axId val="172398784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400" b="1" i="0" baseline="0">
                    <a:effectLst/>
                  </a:rPr>
                  <a:t>Volume [</a:t>
                </a:r>
                <a:r>
                  <a:rPr lang="hu-HU" sz="1400" b="1" i="0" baseline="0">
                    <a:effectLst/>
                    <a:sym typeface="Symbol"/>
                  </a:rPr>
                  <a:t></a:t>
                </a:r>
                <a:r>
                  <a:rPr lang="hu-HU" sz="1400" b="1" i="0" baseline="0">
                    <a:effectLst/>
                  </a:rPr>
                  <a:t>m</a:t>
                </a:r>
                <a:r>
                  <a:rPr lang="hu-HU" sz="1400" b="1" i="0" baseline="30000">
                    <a:effectLst/>
                  </a:rPr>
                  <a:t>3</a:t>
                </a:r>
                <a:r>
                  <a:rPr lang="hu-HU" sz="1400" b="1" i="0" baseline="0">
                    <a:effectLst/>
                  </a:rPr>
                  <a:t>]</a:t>
                </a:r>
                <a:endParaRPr lang="hu-HU" sz="1400" b="1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hu-HU" sz="1400" b="1"/>
              </a:p>
            </c:rich>
          </c:tx>
          <c:layout>
            <c:manualLayout>
              <c:xMode val="edge"/>
              <c:yMode val="edge"/>
              <c:x val="0.1266255553204525"/>
              <c:y val="0.24922423049391551"/>
            </c:manualLayout>
          </c:layout>
          <c:overlay val="0"/>
        </c:title>
        <c:numFmt formatCode="0.00E+00" sourceLinked="1"/>
        <c:majorTickMark val="out"/>
        <c:minorTickMark val="none"/>
        <c:tickLblPos val="nextTo"/>
        <c:crossAx val="172398208"/>
        <c:crossesAt val="-2"/>
        <c:crossBetween val="midCat"/>
      </c:valAx>
    </c:plotArea>
    <c:legend>
      <c:legendPos val="r"/>
      <c:layout>
        <c:manualLayout>
          <c:xMode val="edge"/>
          <c:yMode val="edge"/>
          <c:x val="0.71181453565624231"/>
          <c:y val="0.41635260081126224"/>
          <c:w val="0.18042575626496291"/>
          <c:h val="0.1521432832259603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28449216913576"/>
          <c:y val="0.30315821245969987"/>
          <c:w val="0.65122486340992181"/>
          <c:h val="0.56808918975653411"/>
        </c:manualLayout>
      </c:layout>
      <c:scatterChart>
        <c:scatterStyle val="lineMarker"/>
        <c:varyColors val="0"/>
        <c:ser>
          <c:idx val="0"/>
          <c:order val="0"/>
          <c:tx>
            <c:v>Volume - Au2 - 25 mJ</c:v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chemeClr val="accent6"/>
              </a:soli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xVal>
            <c:numRef>
              <c:f>'L03_20230220._25-27,7 mJ'!$D$62:$AH$62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0.2</c:v>
                </c:pt>
                <c:pt idx="3">
                  <c:v>0.6</c:v>
                </c:pt>
                <c:pt idx="4">
                  <c:v>0.6</c:v>
                </c:pt>
                <c:pt idx="5">
                  <c:v>0.8</c:v>
                </c:pt>
                <c:pt idx="6">
                  <c:v>0.6</c:v>
                </c:pt>
                <c:pt idx="7">
                  <c:v>0.4</c:v>
                </c:pt>
                <c:pt idx="8">
                  <c:v>0.2</c:v>
                </c:pt>
                <c:pt idx="9">
                  <c:v>0</c:v>
                </c:pt>
                <c:pt idx="10">
                  <c:v>-0.2</c:v>
                </c:pt>
                <c:pt idx="11">
                  <c:v>-0.2</c:v>
                </c:pt>
                <c:pt idx="12">
                  <c:v>-0.4</c:v>
                </c:pt>
                <c:pt idx="13">
                  <c:v>-0.6</c:v>
                </c:pt>
                <c:pt idx="14">
                  <c:v>-0.8</c:v>
                </c:pt>
                <c:pt idx="15">
                  <c:v>-0.6</c:v>
                </c:pt>
                <c:pt idx="16">
                  <c:v>-0.4</c:v>
                </c:pt>
                <c:pt idx="17">
                  <c:v>-0.2</c:v>
                </c:pt>
                <c:pt idx="18">
                  <c:v>0</c:v>
                </c:pt>
                <c:pt idx="19">
                  <c:v>0.2</c:v>
                </c:pt>
                <c:pt idx="20">
                  <c:v>0.4</c:v>
                </c:pt>
                <c:pt idx="21">
                  <c:v>0.6</c:v>
                </c:pt>
                <c:pt idx="22">
                  <c:v>0.6</c:v>
                </c:pt>
                <c:pt idx="23">
                  <c:v>0.8</c:v>
                </c:pt>
                <c:pt idx="24">
                  <c:v>1</c:v>
                </c:pt>
                <c:pt idx="25">
                  <c:v>1.2</c:v>
                </c:pt>
                <c:pt idx="26">
                  <c:v>1.4</c:v>
                </c:pt>
                <c:pt idx="27">
                  <c:v>1.4</c:v>
                </c:pt>
                <c:pt idx="28">
                  <c:v>1.6</c:v>
                </c:pt>
                <c:pt idx="29">
                  <c:v>1.8</c:v>
                </c:pt>
                <c:pt idx="30">
                  <c:v>2.6</c:v>
                </c:pt>
              </c:numCache>
            </c:numRef>
          </c:xVal>
          <c:yVal>
            <c:numRef>
              <c:f>'L03_20230220._25-27,7 mJ'!$D$84:$AH$84</c:f>
              <c:numCache>
                <c:formatCode>0.00E+00</c:formatCode>
                <c:ptCount val="31"/>
                <c:pt idx="0">
                  <c:v>171796.19354819012</c:v>
                </c:pt>
                <c:pt idx="1">
                  <c:v>77927.039710148107</c:v>
                </c:pt>
                <c:pt idx="2">
                  <c:v>77317.698610966792</c:v>
                </c:pt>
                <c:pt idx="3">
                  <c:v>322204.14419996261</c:v>
                </c:pt>
                <c:pt idx="4">
                  <c:v>524509.45096350112</c:v>
                </c:pt>
                <c:pt idx="5">
                  <c:v>367102.87146099127</c:v>
                </c:pt>
                <c:pt idx="6">
                  <c:v>381845.79522445321</c:v>
                </c:pt>
                <c:pt idx="7">
                  <c:v>163521.64297660647</c:v>
                </c:pt>
                <c:pt idx="8">
                  <c:v>108193.09540512043</c:v>
                </c:pt>
                <c:pt idx="9">
                  <c:v>90780.447927324203</c:v>
                </c:pt>
                <c:pt idx="10">
                  <c:v>84447.49490049803</c:v>
                </c:pt>
                <c:pt idx="11">
                  <c:v>77988.368499588236</c:v>
                </c:pt>
                <c:pt idx="12">
                  <c:v>85079.524946490885</c:v>
                </c:pt>
                <c:pt idx="13">
                  <c:v>92261.192133489589</c:v>
                </c:pt>
                <c:pt idx="14">
                  <c:v>102338.16588180827</c:v>
                </c:pt>
                <c:pt idx="15">
                  <c:v>89308.428058406585</c:v>
                </c:pt>
                <c:pt idx="16">
                  <c:v>94785.607974038081</c:v>
                </c:pt>
                <c:pt idx="17">
                  <c:v>72368.291080348325</c:v>
                </c:pt>
                <c:pt idx="18">
                  <c:v>85196.942053442399</c:v>
                </c:pt>
                <c:pt idx="19">
                  <c:v>93173.633115971665</c:v>
                </c:pt>
                <c:pt idx="20">
                  <c:v>125389.82063822429</c:v>
                </c:pt>
                <c:pt idx="21">
                  <c:v>473151.69892455079</c:v>
                </c:pt>
                <c:pt idx="22">
                  <c:v>458566.0215220704</c:v>
                </c:pt>
                <c:pt idx="23">
                  <c:v>343329.69001125649</c:v>
                </c:pt>
                <c:pt idx="24">
                  <c:v>239761.3744303906</c:v>
                </c:pt>
                <c:pt idx="25">
                  <c:v>129269.2733765739</c:v>
                </c:pt>
                <c:pt idx="26">
                  <c:v>118171.67633168297</c:v>
                </c:pt>
                <c:pt idx="27">
                  <c:v>142357.8027099121</c:v>
                </c:pt>
                <c:pt idx="28">
                  <c:v>111276.51424476074</c:v>
                </c:pt>
                <c:pt idx="29">
                  <c:v>112844.03465478515</c:v>
                </c:pt>
                <c:pt idx="30">
                  <c:v>161534.93753922265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70-4A19-ACE7-A7C89711EBB6}"/>
            </c:ext>
          </c:extLst>
        </c:ser>
        <c:ser>
          <c:idx val="1"/>
          <c:order val="1"/>
          <c:tx>
            <c:v>Volume - Au0 - 27,7 mJ</c:v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chemeClr val="accent5"/>
              </a:soli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xVal>
            <c:numRef>
              <c:f>'L03_20230220._25-27,7 mJ'!$D$4:$AC$4</c:f>
              <c:numCache>
                <c:formatCode>General</c:formatCode>
                <c:ptCount val="26"/>
                <c:pt idx="0">
                  <c:v>-1.6</c:v>
                </c:pt>
                <c:pt idx="1">
                  <c:v>-1.4</c:v>
                </c:pt>
                <c:pt idx="2">
                  <c:v>-1.2</c:v>
                </c:pt>
                <c:pt idx="3">
                  <c:v>-1</c:v>
                </c:pt>
                <c:pt idx="4">
                  <c:v>-0.8</c:v>
                </c:pt>
                <c:pt idx="5">
                  <c:v>-0.4</c:v>
                </c:pt>
                <c:pt idx="6">
                  <c:v>-0.2</c:v>
                </c:pt>
                <c:pt idx="7">
                  <c:v>-0.4</c:v>
                </c:pt>
                <c:pt idx="8">
                  <c:v>-0.4</c:v>
                </c:pt>
                <c:pt idx="9">
                  <c:v>-0.2</c:v>
                </c:pt>
                <c:pt idx="10">
                  <c:v>0</c:v>
                </c:pt>
                <c:pt idx="11">
                  <c:v>0.2</c:v>
                </c:pt>
                <c:pt idx="12">
                  <c:v>0.4</c:v>
                </c:pt>
                <c:pt idx="13">
                  <c:v>0.6</c:v>
                </c:pt>
                <c:pt idx="14">
                  <c:v>0.8</c:v>
                </c:pt>
                <c:pt idx="15">
                  <c:v>1</c:v>
                </c:pt>
                <c:pt idx="16">
                  <c:v>1.2</c:v>
                </c:pt>
                <c:pt idx="17">
                  <c:v>1.4</c:v>
                </c:pt>
                <c:pt idx="18">
                  <c:v>1.6</c:v>
                </c:pt>
                <c:pt idx="19">
                  <c:v>1.8</c:v>
                </c:pt>
                <c:pt idx="20">
                  <c:v>2</c:v>
                </c:pt>
                <c:pt idx="21">
                  <c:v>2.2000000000000002</c:v>
                </c:pt>
                <c:pt idx="22">
                  <c:v>2.4</c:v>
                </c:pt>
                <c:pt idx="23">
                  <c:v>2.6</c:v>
                </c:pt>
                <c:pt idx="24">
                  <c:v>2.8</c:v>
                </c:pt>
                <c:pt idx="25">
                  <c:v>3</c:v>
                </c:pt>
              </c:numCache>
            </c:numRef>
          </c:xVal>
          <c:yVal>
            <c:numRef>
              <c:f>'L03_20230220._25-27,7 mJ'!$D$26:$AC$26</c:f>
              <c:numCache>
                <c:formatCode>0.00E+00</c:formatCode>
                <c:ptCount val="26"/>
                <c:pt idx="0">
                  <c:v>160946.96520216146</c:v>
                </c:pt>
                <c:pt idx="1">
                  <c:v>142535.46828410644</c:v>
                </c:pt>
                <c:pt idx="2">
                  <c:v>128882.90429426757</c:v>
                </c:pt>
                <c:pt idx="3">
                  <c:v>114670.36943776204</c:v>
                </c:pt>
                <c:pt idx="4">
                  <c:v>92810.558980442715</c:v>
                </c:pt>
                <c:pt idx="5">
                  <c:v>76026.882121831062</c:v>
                </c:pt>
                <c:pt idx="6">
                  <c:v>69164.455263281256</c:v>
                </c:pt>
                <c:pt idx="7">
                  <c:v>70659.714120727527</c:v>
                </c:pt>
                <c:pt idx="8">
                  <c:v>66100.603300581075</c:v>
                </c:pt>
                <c:pt idx="9">
                  <c:v>57342.235495932626</c:v>
                </c:pt>
                <c:pt idx="10">
                  <c:v>49468.178959687502</c:v>
                </c:pt>
                <c:pt idx="11">
                  <c:v>43929.630012789719</c:v>
                </c:pt>
                <c:pt idx="12">
                  <c:v>46265.560084158533</c:v>
                </c:pt>
                <c:pt idx="13">
                  <c:v>66359.764175450851</c:v>
                </c:pt>
                <c:pt idx="14">
                  <c:v>112720.19396773441</c:v>
                </c:pt>
                <c:pt idx="15">
                  <c:v>142992.36730981446</c:v>
                </c:pt>
                <c:pt idx="16">
                  <c:v>74496.54664769044</c:v>
                </c:pt>
                <c:pt idx="17">
                  <c:v>86969.534074648429</c:v>
                </c:pt>
                <c:pt idx="18">
                  <c:v>92720.072949451511</c:v>
                </c:pt>
                <c:pt idx="19">
                  <c:v>105941.99711255077</c:v>
                </c:pt>
                <c:pt idx="20">
                  <c:v>115066.90484846974</c:v>
                </c:pt>
                <c:pt idx="21">
                  <c:v>134806.28987581463</c:v>
                </c:pt>
                <c:pt idx="22">
                  <c:v>157088.44020015624</c:v>
                </c:pt>
                <c:pt idx="23">
                  <c:v>163777.43919174431</c:v>
                </c:pt>
                <c:pt idx="24">
                  <c:v>178881.15042025977</c:v>
                </c:pt>
                <c:pt idx="25">
                  <c:v>191782.95981151075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70-4A19-ACE7-A7C89711E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744704"/>
        <c:axId val="178746432"/>
      </c:scatterChart>
      <c:valAx>
        <c:axId val="178744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400"/>
                  <a:t>Longitudinal position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8746432"/>
        <c:crossesAt val="-1"/>
        <c:crossBetween val="midCat"/>
      </c:valAx>
      <c:valAx>
        <c:axId val="17874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400"/>
                  <a:t>Volume [</a:t>
                </a:r>
                <a:r>
                  <a:rPr lang="hu-HU" sz="1400" b="1" i="0" u="none" strike="noStrike" baseline="0">
                    <a:effectLst/>
                    <a:sym typeface="Symbol"/>
                  </a:rPr>
                  <a:t></a:t>
                </a:r>
                <a:r>
                  <a:rPr lang="hu-HU" sz="1400"/>
                  <a:t>m3]</a:t>
                </a:r>
              </a:p>
            </c:rich>
          </c:tx>
          <c:layout>
            <c:manualLayout>
              <c:xMode val="edge"/>
              <c:yMode val="edge"/>
              <c:x val="6.6257846683324597E-3"/>
              <c:y val="0.419728321304755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0.00E+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8744704"/>
        <c:crossesAt val="-2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313633723139989"/>
          <c:y val="0.42375993634922077"/>
          <c:w val="0.18686366276860011"/>
          <c:h val="0.12533192419195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 dirty="0" err="1" smtClean="0"/>
              <a:t>Surface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roughness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 </a:t>
            </a:r>
            <a:r>
              <a:rPr lang="hu-HU" dirty="0" err="1"/>
              <a:t>function</a:t>
            </a:r>
            <a:r>
              <a:rPr lang="hu-HU" dirty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longitudinal</a:t>
            </a:r>
            <a:r>
              <a:rPr lang="hu-HU" dirty="0" smtClean="0"/>
              <a:t> </a:t>
            </a:r>
            <a:r>
              <a:rPr lang="hu-HU" dirty="0" err="1"/>
              <a:t>position</a:t>
            </a:r>
            <a:r>
              <a:rPr lang="hu-HU" dirty="0"/>
              <a:t> </a:t>
            </a:r>
          </a:p>
          <a:p>
            <a:pPr>
              <a:defRPr/>
            </a:pPr>
            <a:r>
              <a:rPr lang="hu-HU" dirty="0" smtClean="0"/>
              <a:t>of </a:t>
            </a:r>
            <a:r>
              <a:rPr lang="hu-HU" dirty="0" err="1" smtClean="0"/>
              <a:t>the</a:t>
            </a:r>
            <a:r>
              <a:rPr lang="hu-HU" dirty="0" smtClean="0"/>
              <a:t> Au2 </a:t>
            </a:r>
            <a:r>
              <a:rPr lang="hu-HU" dirty="0"/>
              <a:t>vs. </a:t>
            </a:r>
            <a:r>
              <a:rPr lang="hu-HU" dirty="0" smtClean="0"/>
              <a:t>Au0 </a:t>
            </a:r>
            <a:r>
              <a:rPr lang="hu-HU" dirty="0" err="1" smtClean="0"/>
              <a:t>samples</a:t>
            </a:r>
            <a:endParaRPr lang="hu-HU" dirty="0"/>
          </a:p>
          <a:p>
            <a:pPr>
              <a:defRPr/>
            </a:pPr>
            <a:r>
              <a:rPr lang="hu-HU" dirty="0" err="1"/>
              <a:t>Energy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impulse</a:t>
            </a:r>
            <a:r>
              <a:rPr lang="hu-HU" dirty="0"/>
              <a:t>: 27,7 </a:t>
            </a:r>
            <a:r>
              <a:rPr lang="hu-HU" dirty="0" err="1"/>
              <a:t>mJ</a:t>
            </a:r>
            <a:r>
              <a:rPr lang="hu-HU" dirty="0"/>
              <a:t> (Au0) and 25 </a:t>
            </a:r>
            <a:r>
              <a:rPr lang="hu-HU" dirty="0" err="1"/>
              <a:t>mJ</a:t>
            </a:r>
            <a:r>
              <a:rPr lang="hu-HU" dirty="0"/>
              <a:t> (Au2)</a:t>
            </a:r>
          </a:p>
          <a:p>
            <a:pPr>
              <a:defRPr/>
            </a:pPr>
            <a:endParaRPr lang="hu-HU" dirty="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Sa - Au2 - 25 mJ</c:v>
          </c:tx>
          <c:spPr>
            <a:ln w="28575">
              <a:noFill/>
            </a:ln>
          </c:spPr>
          <c:xVal>
            <c:numRef>
              <c:f>'L03_20230220._25-27,7 mJ'!$D$62:$AH$62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0.2</c:v>
                </c:pt>
                <c:pt idx="3">
                  <c:v>0.6</c:v>
                </c:pt>
                <c:pt idx="4">
                  <c:v>0.6</c:v>
                </c:pt>
                <c:pt idx="5">
                  <c:v>0.8</c:v>
                </c:pt>
                <c:pt idx="6">
                  <c:v>0.6</c:v>
                </c:pt>
                <c:pt idx="7">
                  <c:v>0.4</c:v>
                </c:pt>
                <c:pt idx="8">
                  <c:v>0.2</c:v>
                </c:pt>
                <c:pt idx="9">
                  <c:v>0</c:v>
                </c:pt>
                <c:pt idx="10">
                  <c:v>-0.2</c:v>
                </c:pt>
                <c:pt idx="11">
                  <c:v>-0.2</c:v>
                </c:pt>
                <c:pt idx="12">
                  <c:v>-0.4</c:v>
                </c:pt>
                <c:pt idx="13">
                  <c:v>-0.6</c:v>
                </c:pt>
                <c:pt idx="14">
                  <c:v>-0.8</c:v>
                </c:pt>
                <c:pt idx="15">
                  <c:v>-0.6</c:v>
                </c:pt>
                <c:pt idx="16">
                  <c:v>-0.4</c:v>
                </c:pt>
                <c:pt idx="17">
                  <c:v>-0.2</c:v>
                </c:pt>
                <c:pt idx="18">
                  <c:v>0</c:v>
                </c:pt>
                <c:pt idx="19">
                  <c:v>0.2</c:v>
                </c:pt>
                <c:pt idx="20">
                  <c:v>0.4</c:v>
                </c:pt>
                <c:pt idx="21">
                  <c:v>0.6</c:v>
                </c:pt>
                <c:pt idx="22">
                  <c:v>0.6</c:v>
                </c:pt>
                <c:pt idx="23">
                  <c:v>0.8</c:v>
                </c:pt>
                <c:pt idx="24">
                  <c:v>1</c:v>
                </c:pt>
                <c:pt idx="25">
                  <c:v>1.2</c:v>
                </c:pt>
                <c:pt idx="26">
                  <c:v>1.4</c:v>
                </c:pt>
                <c:pt idx="27">
                  <c:v>1.4</c:v>
                </c:pt>
                <c:pt idx="28">
                  <c:v>1.6</c:v>
                </c:pt>
                <c:pt idx="29">
                  <c:v>1.8</c:v>
                </c:pt>
                <c:pt idx="30">
                  <c:v>2.6</c:v>
                </c:pt>
              </c:numCache>
            </c:numRef>
          </c:xVal>
          <c:yVal>
            <c:numRef>
              <c:f>'L03_20230220._25-27,7 mJ'!$D$81:$AH$81</c:f>
              <c:numCache>
                <c:formatCode>General</c:formatCode>
                <c:ptCount val="31"/>
                <c:pt idx="0">
                  <c:v>2.16</c:v>
                </c:pt>
                <c:pt idx="1">
                  <c:v>2.1160000000000001</c:v>
                </c:pt>
                <c:pt idx="2">
                  <c:v>2.8340000000000001</c:v>
                </c:pt>
                <c:pt idx="3">
                  <c:v>6.7039999999999997</c:v>
                </c:pt>
                <c:pt idx="4">
                  <c:v>8.57</c:v>
                </c:pt>
                <c:pt idx="5">
                  <c:v>7.0019999999999998</c:v>
                </c:pt>
                <c:pt idx="6">
                  <c:v>7.4690000000000003</c:v>
                </c:pt>
                <c:pt idx="7">
                  <c:v>4.093</c:v>
                </c:pt>
                <c:pt idx="8">
                  <c:v>3.7010000000000001</c:v>
                </c:pt>
                <c:pt idx="9">
                  <c:v>2.3660000000000001</c:v>
                </c:pt>
                <c:pt idx="10">
                  <c:v>1.6160000000000001</c:v>
                </c:pt>
                <c:pt idx="11">
                  <c:v>1.448</c:v>
                </c:pt>
                <c:pt idx="12">
                  <c:v>1.0389999999999999</c:v>
                </c:pt>
                <c:pt idx="13">
                  <c:v>0.88</c:v>
                </c:pt>
                <c:pt idx="14">
                  <c:v>0.73299999999999998</c:v>
                </c:pt>
                <c:pt idx="15">
                  <c:v>0.86199999999999999</c:v>
                </c:pt>
                <c:pt idx="16">
                  <c:v>1.2</c:v>
                </c:pt>
                <c:pt idx="17">
                  <c:v>1.252</c:v>
                </c:pt>
                <c:pt idx="18">
                  <c:v>2.1659999999999999</c:v>
                </c:pt>
                <c:pt idx="19">
                  <c:v>2.9460000000000002</c:v>
                </c:pt>
                <c:pt idx="20">
                  <c:v>4.2460000000000004</c:v>
                </c:pt>
                <c:pt idx="21">
                  <c:v>9.27</c:v>
                </c:pt>
                <c:pt idx="22">
                  <c:v>8.8010000000000002</c:v>
                </c:pt>
                <c:pt idx="23">
                  <c:v>6.1769999999999996</c:v>
                </c:pt>
                <c:pt idx="24">
                  <c:v>4.6879999999999997</c:v>
                </c:pt>
                <c:pt idx="25">
                  <c:v>2.56</c:v>
                </c:pt>
                <c:pt idx="26">
                  <c:v>2.2189999999999999</c:v>
                </c:pt>
                <c:pt idx="27">
                  <c:v>2.4169999999999998</c:v>
                </c:pt>
                <c:pt idx="28">
                  <c:v>1.7969999999999999</c:v>
                </c:pt>
                <c:pt idx="29">
                  <c:v>1.2629999999999999</c:v>
                </c:pt>
                <c:pt idx="30">
                  <c:v>0.57999999999999996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C7E-4A42-869F-17E4F864AA1C}"/>
            </c:ext>
          </c:extLst>
        </c:ser>
        <c:ser>
          <c:idx val="1"/>
          <c:order val="1"/>
          <c:tx>
            <c:v>Sa - Au0 - 27,7 mJ</c:v>
          </c:tx>
          <c:spPr>
            <a:ln w="28575">
              <a:noFill/>
            </a:ln>
          </c:spPr>
          <c:xVal>
            <c:numRef>
              <c:f>'L03_20230220._25-27,7 mJ'!$D$4:$AC$4</c:f>
              <c:numCache>
                <c:formatCode>General</c:formatCode>
                <c:ptCount val="26"/>
                <c:pt idx="0">
                  <c:v>-1.6</c:v>
                </c:pt>
                <c:pt idx="1">
                  <c:v>-1.4</c:v>
                </c:pt>
                <c:pt idx="2">
                  <c:v>-1.2</c:v>
                </c:pt>
                <c:pt idx="3">
                  <c:v>-1</c:v>
                </c:pt>
                <c:pt idx="4">
                  <c:v>-0.8</c:v>
                </c:pt>
                <c:pt idx="5">
                  <c:v>-0.4</c:v>
                </c:pt>
                <c:pt idx="6">
                  <c:v>-0.2</c:v>
                </c:pt>
                <c:pt idx="7">
                  <c:v>-0.4</c:v>
                </c:pt>
                <c:pt idx="8">
                  <c:v>-0.4</c:v>
                </c:pt>
                <c:pt idx="9">
                  <c:v>-0.2</c:v>
                </c:pt>
                <c:pt idx="10">
                  <c:v>0</c:v>
                </c:pt>
                <c:pt idx="11">
                  <c:v>0.2</c:v>
                </c:pt>
                <c:pt idx="12">
                  <c:v>0.4</c:v>
                </c:pt>
                <c:pt idx="13">
                  <c:v>0.6</c:v>
                </c:pt>
                <c:pt idx="14">
                  <c:v>0.8</c:v>
                </c:pt>
                <c:pt idx="15">
                  <c:v>1</c:v>
                </c:pt>
                <c:pt idx="16">
                  <c:v>1.2</c:v>
                </c:pt>
                <c:pt idx="17">
                  <c:v>1.4</c:v>
                </c:pt>
                <c:pt idx="18">
                  <c:v>1.6</c:v>
                </c:pt>
                <c:pt idx="19">
                  <c:v>1.8</c:v>
                </c:pt>
                <c:pt idx="20">
                  <c:v>2</c:v>
                </c:pt>
                <c:pt idx="21">
                  <c:v>2.2000000000000002</c:v>
                </c:pt>
                <c:pt idx="22">
                  <c:v>2.4</c:v>
                </c:pt>
                <c:pt idx="23">
                  <c:v>2.6</c:v>
                </c:pt>
                <c:pt idx="24">
                  <c:v>2.8</c:v>
                </c:pt>
                <c:pt idx="25">
                  <c:v>3</c:v>
                </c:pt>
              </c:numCache>
            </c:numRef>
          </c:xVal>
          <c:yVal>
            <c:numRef>
              <c:f>'L03_20230220._25-27,7 mJ'!$D$23:$AC$23</c:f>
              <c:numCache>
                <c:formatCode>General</c:formatCode>
                <c:ptCount val="26"/>
                <c:pt idx="0">
                  <c:v>0.55500000000000005</c:v>
                </c:pt>
                <c:pt idx="1">
                  <c:v>0.629</c:v>
                </c:pt>
                <c:pt idx="2">
                  <c:v>0.66800000000000004</c:v>
                </c:pt>
                <c:pt idx="3">
                  <c:v>0.749</c:v>
                </c:pt>
                <c:pt idx="4">
                  <c:v>0.81399999999999995</c:v>
                </c:pt>
                <c:pt idx="5">
                  <c:v>1.0640000000000001</c:v>
                </c:pt>
                <c:pt idx="6">
                  <c:v>0.98399999999999999</c:v>
                </c:pt>
                <c:pt idx="7">
                  <c:v>0.98</c:v>
                </c:pt>
                <c:pt idx="8">
                  <c:v>1.1060000000000001</c:v>
                </c:pt>
                <c:pt idx="9">
                  <c:v>1.173</c:v>
                </c:pt>
                <c:pt idx="10">
                  <c:v>1.3440000000000001</c:v>
                </c:pt>
                <c:pt idx="11">
                  <c:v>1.409</c:v>
                </c:pt>
                <c:pt idx="12">
                  <c:v>1.5720000000000001</c:v>
                </c:pt>
                <c:pt idx="13">
                  <c:v>1.72</c:v>
                </c:pt>
                <c:pt idx="14">
                  <c:v>2.8180000000000001</c:v>
                </c:pt>
                <c:pt idx="15">
                  <c:v>3.524</c:v>
                </c:pt>
                <c:pt idx="16">
                  <c:v>1.3720000000000001</c:v>
                </c:pt>
                <c:pt idx="17">
                  <c:v>1.2729999999999999</c:v>
                </c:pt>
                <c:pt idx="18">
                  <c:v>0.93899999999999995</c:v>
                </c:pt>
                <c:pt idx="19">
                  <c:v>0.81599999999999995</c:v>
                </c:pt>
                <c:pt idx="20">
                  <c:v>0.76200000000000001</c:v>
                </c:pt>
                <c:pt idx="21">
                  <c:v>0.71899999999999997</c:v>
                </c:pt>
                <c:pt idx="22">
                  <c:v>0.66</c:v>
                </c:pt>
                <c:pt idx="23">
                  <c:v>0.58299999999999996</c:v>
                </c:pt>
                <c:pt idx="24">
                  <c:v>0.56899999999999995</c:v>
                </c:pt>
                <c:pt idx="25">
                  <c:v>0.55200000000000005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C7E-4A42-869F-17E4F864AA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5113280"/>
        <c:axId val="235115008"/>
      </c:scatterChart>
      <c:valAx>
        <c:axId val="235113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hu-HU" sz="1400"/>
                  <a:t>Longitudinal position [mm]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35115008"/>
        <c:crossesAt val="-1"/>
        <c:crossBetween val="midCat"/>
      </c:valAx>
      <c:valAx>
        <c:axId val="2351150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hu-HU" sz="1400"/>
                  <a:t>Sa [</a:t>
                </a:r>
                <a:r>
                  <a:rPr lang="hu-HU" sz="1400" b="1" i="0" u="none" strike="noStrike" baseline="0">
                    <a:effectLst/>
                    <a:sym typeface="Symbol"/>
                  </a:rPr>
                  <a:t></a:t>
                </a:r>
                <a:r>
                  <a:rPr lang="hu-HU" sz="1400"/>
                  <a:t>m]</a:t>
                </a:r>
              </a:p>
            </c:rich>
          </c:tx>
          <c:layout>
            <c:manualLayout>
              <c:xMode val="edge"/>
              <c:yMode val="edge"/>
              <c:x val="1.8582799243117867E-2"/>
              <c:y val="0.42787268666963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35113280"/>
        <c:crossesAt val="-2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emf"/><Relationship Id="rId4" Type="http://schemas.openxmlformats.org/officeDocument/2006/relationships/image" Target="../media/image9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47793-D674-4FB6-87C9-DC7EBF1475A5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CBCFE-F396-43F6-B288-3BA5353274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69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AEE092-1239-499D-BF03-2D800B11E87D}" type="slidenum">
              <a:rPr lang="hu-HU" altLang="hu-H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95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600140-653F-4C0B-8B76-119D70E1C811}" type="slidenum">
              <a:rPr lang="hu-HU" altLang="hu-HU" smtClean="0"/>
              <a:pPr eaLnBrk="1" hangingPunct="1"/>
              <a:t>8</a:t>
            </a:fld>
            <a:endParaRPr lang="hu-HU" altLang="hu-HU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hu-HU" altLang="hu-H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5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ADDFB1-2A91-4FBB-A047-66263A920061}" type="slidenum">
              <a:rPr lang="en-US" altLang="hu-HU"/>
              <a:pPr>
                <a:spcBef>
                  <a:spcPct val="0"/>
                </a:spcBef>
              </a:pPr>
              <a:t>26</a:t>
            </a:fld>
            <a:endParaRPr lang="en-US" altLang="hu-HU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3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696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410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389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407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855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4996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314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401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5346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850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623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2B27A-6BD6-44DB-B49C-FBD8EA4B3069}" type="datetimeFigureOut">
              <a:rPr lang="hu-HU" smtClean="0"/>
              <a:t>2023. 06. 08.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29554-FAEA-47F7-B3BE-6ABE5A8E0CC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20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fif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f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66.jp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gif"/><Relationship Id="rId9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9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66.jpg"/><Relationship Id="rId4" Type="http://schemas.openxmlformats.org/officeDocument/2006/relationships/image" Target="../media/image7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8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97.jp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96.png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3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94.wmf"/><Relationship Id="rId4" Type="http://schemas.openxmlformats.org/officeDocument/2006/relationships/image" Target="../media/image92.emf"/><Relationship Id="rId9" Type="http://schemas.openxmlformats.org/officeDocument/2006/relationships/oleObject" Target="../embeddings/oleObject1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0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gi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32387" y="1396181"/>
            <a:ext cx="70890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HIGH FIELD </a:t>
            </a:r>
            <a:r>
              <a:rPr lang="hu-HU" sz="3600" b="1" dirty="0" smtClean="0"/>
              <a:t>PLASMONICS              AND SOME APPLICATIONS</a:t>
            </a:r>
          </a:p>
          <a:p>
            <a:pPr algn="ctr"/>
            <a:endParaRPr lang="hu-HU" sz="3600" dirty="0"/>
          </a:p>
          <a:p>
            <a:pPr algn="ctr"/>
            <a:r>
              <a:rPr lang="hu-HU" sz="2400" dirty="0" smtClean="0"/>
              <a:t>NORBERT KROO</a:t>
            </a:r>
          </a:p>
          <a:p>
            <a:pPr algn="ctr"/>
            <a:r>
              <a:rPr lang="hu-HU" sz="2400" dirty="0" smtClean="0"/>
              <a:t>(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behalf</a:t>
            </a:r>
            <a:r>
              <a:rPr lang="hu-HU" sz="2400" dirty="0" smtClean="0"/>
              <a:t> of </a:t>
            </a:r>
            <a:r>
              <a:rPr lang="hu-HU" sz="2400" dirty="0" err="1" smtClean="0"/>
              <a:t>the</a:t>
            </a:r>
            <a:r>
              <a:rPr lang="hu-HU" sz="2400" dirty="0" smtClean="0"/>
              <a:t> NAPLIFE Programme)</a:t>
            </a:r>
          </a:p>
          <a:p>
            <a:pPr algn="ctr"/>
            <a:endParaRPr lang="hu-HU" sz="2400" dirty="0" smtClean="0"/>
          </a:p>
          <a:p>
            <a:pPr algn="ctr"/>
            <a:r>
              <a:rPr lang="hu-HU" sz="2400" dirty="0" smtClean="0">
                <a:solidFill>
                  <a:srgbClr val="0070C0"/>
                </a:solidFill>
              </a:rPr>
              <a:t>WIGNER PHYSICS RESEARCH CENTER and</a:t>
            </a:r>
          </a:p>
          <a:p>
            <a:pPr algn="ctr"/>
            <a:r>
              <a:rPr lang="hu-HU" sz="2400" dirty="0" smtClean="0">
                <a:solidFill>
                  <a:srgbClr val="0070C0"/>
                </a:solidFill>
              </a:rPr>
              <a:t>HUNGARIAN ACADEMY OF SCIENCES</a:t>
            </a:r>
          </a:p>
          <a:p>
            <a:pPr algn="ctr"/>
            <a:endParaRPr lang="hu-HU" sz="2400" dirty="0"/>
          </a:p>
          <a:p>
            <a:pPr algn="ctr"/>
            <a:endParaRPr lang="hu-HU" sz="2400" dirty="0" smtClean="0"/>
          </a:p>
          <a:p>
            <a:pPr algn="ctr"/>
            <a:endParaRPr lang="hu-HU" sz="2400" dirty="0"/>
          </a:p>
          <a:p>
            <a:pPr algn="ctr"/>
            <a:r>
              <a:rPr lang="hu-HU" sz="2400" dirty="0" smtClean="0"/>
              <a:t>PP2023, 06.09.2023</a:t>
            </a:r>
            <a:endParaRPr lang="hu-HU" sz="2400" dirty="0"/>
          </a:p>
        </p:txBody>
      </p:sp>
      <p:pic>
        <p:nvPicPr>
          <p:cNvPr id="3" name="Picture 3" descr="MTA kerek log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15328" cy="113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87261"/>
            <a:ext cx="2408452" cy="127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80" y="5480729"/>
            <a:ext cx="1552490" cy="123995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91" y="257931"/>
            <a:ext cx="1739362" cy="6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5" y="168157"/>
            <a:ext cx="8538172" cy="6689843"/>
          </a:xfrm>
          <a:prstGeom prst="rect">
            <a:avLst/>
          </a:prstGeom>
        </p:spPr>
      </p:pic>
      <p:cxnSp>
        <p:nvCxnSpPr>
          <p:cNvPr id="4" name="Egyenes összekötő nyíllal 3"/>
          <p:cNvCxnSpPr/>
          <p:nvPr/>
        </p:nvCxnSpPr>
        <p:spPr>
          <a:xfrm flipH="1" flipV="1">
            <a:off x="3713259" y="4047215"/>
            <a:ext cx="7951" cy="8189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3323645" y="4579951"/>
            <a:ext cx="51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we</a:t>
            </a:r>
            <a:endParaRPr lang="hu-H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94" y="3894132"/>
            <a:ext cx="1423283" cy="197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93" y="458842"/>
            <a:ext cx="1839131" cy="14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8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67338" y="365760"/>
            <a:ext cx="5359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</a:rPr>
              <a:t>PLASMA MIRROR REFLECTIVITY</a:t>
            </a:r>
            <a:endParaRPr lang="hu-HU" sz="2800" b="1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3" y="989534"/>
            <a:ext cx="7249246" cy="53132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637969" y="6424654"/>
            <a:ext cx="578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Ch.Ziener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al</a:t>
            </a:r>
            <a:r>
              <a:rPr lang="hu-HU" dirty="0"/>
              <a:t> </a:t>
            </a:r>
            <a:r>
              <a:rPr lang="hu-HU" dirty="0" smtClean="0"/>
              <a:t>: </a:t>
            </a:r>
            <a:r>
              <a:rPr lang="hu-HU" dirty="0" err="1" smtClean="0"/>
              <a:t>J.Appl.Phys</a:t>
            </a:r>
            <a:r>
              <a:rPr lang="hu-HU" dirty="0" smtClean="0"/>
              <a:t>. 93,768 (2013)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594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486EF28A-C58E-402D-B7E8-4914EB2BA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6242"/>
            <a:ext cx="4949300" cy="371197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0541769-791B-4310-BD92-63A8652FD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18" y="923278"/>
            <a:ext cx="4035582" cy="538077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657BFA6-ED34-4C3D-87F8-5315F61E878D}"/>
              </a:ext>
            </a:extLst>
          </p:cNvPr>
          <p:cNvSpPr txBox="1"/>
          <p:nvPr/>
        </p:nvSpPr>
        <p:spPr>
          <a:xfrm>
            <a:off x="994300" y="879733"/>
            <a:ext cx="383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Non </a:t>
            </a:r>
            <a:r>
              <a:rPr lang="hu-HU" dirty="0" err="1" smtClean="0"/>
              <a:t>doped</a:t>
            </a:r>
            <a:r>
              <a:rPr lang="hu-HU" dirty="0" smtClean="0"/>
              <a:t> (</a:t>
            </a:r>
            <a:r>
              <a:rPr lang="hu-HU" dirty="0" err="1" smtClean="0"/>
              <a:t>amplification</a:t>
            </a:r>
            <a:r>
              <a:rPr lang="hu-HU" dirty="0" smtClean="0"/>
              <a:t>: </a:t>
            </a:r>
            <a:r>
              <a:rPr lang="hu-HU" dirty="0"/>
              <a:t>30x)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962CAEC-906C-4D02-B731-FF65E390AC62}"/>
              </a:ext>
            </a:extLst>
          </p:cNvPr>
          <p:cNvSpPr txBox="1"/>
          <p:nvPr/>
        </p:nvSpPr>
        <p:spPr>
          <a:xfrm>
            <a:off x="5814874" y="553946"/>
            <a:ext cx="3270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</a:t>
            </a:r>
            <a:r>
              <a:rPr lang="hu-HU" dirty="0" err="1" smtClean="0"/>
              <a:t>Doped</a:t>
            </a:r>
            <a:r>
              <a:rPr lang="hu-HU" dirty="0" smtClean="0"/>
              <a:t> (</a:t>
            </a:r>
            <a:r>
              <a:rPr lang="hu-HU" dirty="0" err="1" smtClean="0"/>
              <a:t>amplification</a:t>
            </a:r>
            <a:r>
              <a:rPr lang="hu-HU" dirty="0" smtClean="0"/>
              <a:t>: </a:t>
            </a:r>
            <a:r>
              <a:rPr lang="hu-HU" dirty="0"/>
              <a:t>40x)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108418" y="6419273"/>
            <a:ext cx="4035582" cy="37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~10¹¹/cmᶾ </a:t>
            </a:r>
            <a:r>
              <a:rPr lang="hu-HU" dirty="0" err="1" smtClean="0"/>
              <a:t>gold</a:t>
            </a:r>
            <a:r>
              <a:rPr lang="hu-HU" dirty="0" smtClean="0"/>
              <a:t> </a:t>
            </a:r>
            <a:r>
              <a:rPr lang="hu-HU" dirty="0" err="1" smtClean="0"/>
              <a:t>nanoparticles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477072" y="5594732"/>
            <a:ext cx="203200" cy="1145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120073" y="6197600"/>
            <a:ext cx="12469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378691" y="5859610"/>
            <a:ext cx="822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Laser</a:t>
            </a:r>
            <a:endParaRPr lang="hu-HU" sz="1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2041235" y="6304054"/>
            <a:ext cx="2336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Thickness</a:t>
            </a:r>
            <a:r>
              <a:rPr lang="hu-HU" sz="1400" dirty="0" smtClean="0"/>
              <a:t>: ~30</a:t>
            </a:r>
            <a:r>
              <a:rPr lang="el-GR" sz="1400" dirty="0" smtClean="0"/>
              <a:t>μ</a:t>
            </a:r>
            <a:r>
              <a:rPr lang="hu-HU" sz="1400" dirty="0" smtClean="0"/>
              <a:t> </a:t>
            </a:r>
            <a:r>
              <a:rPr lang="hu-HU" sz="1400" dirty="0" err="1" smtClean="0"/>
              <a:t>or</a:t>
            </a:r>
            <a:r>
              <a:rPr lang="hu-HU" sz="1400" dirty="0" smtClean="0"/>
              <a:t> 160</a:t>
            </a:r>
            <a:r>
              <a:rPr lang="el-GR" sz="1400" dirty="0" smtClean="0"/>
              <a:t>μ</a:t>
            </a:r>
            <a:r>
              <a:rPr lang="hu-HU" sz="1400" dirty="0" smtClean="0"/>
              <a:t>  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142836" y="5264727"/>
            <a:ext cx="2503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Focus</a:t>
            </a:r>
            <a:r>
              <a:rPr lang="hu-HU" sz="1400" dirty="0" smtClean="0"/>
              <a:t>: 20</a:t>
            </a:r>
            <a:r>
              <a:rPr lang="el-GR" sz="1400" dirty="0" smtClean="0"/>
              <a:t>μ</a:t>
            </a:r>
            <a:r>
              <a:rPr lang="hu-HU" sz="1400" dirty="0" smtClean="0"/>
              <a:t> </a:t>
            </a:r>
            <a:r>
              <a:rPr lang="hu-HU" sz="1400" dirty="0" err="1" smtClean="0"/>
              <a:t>diameter</a:t>
            </a:r>
            <a:endParaRPr lang="hu-HU" sz="1400" dirty="0" smtClean="0"/>
          </a:p>
          <a:p>
            <a:r>
              <a:rPr lang="hu-HU" sz="1400" dirty="0" err="1" smtClean="0"/>
              <a:t>Pulse</a:t>
            </a:r>
            <a:r>
              <a:rPr lang="hu-HU" sz="1400" dirty="0" smtClean="0"/>
              <a:t> </a:t>
            </a:r>
            <a:r>
              <a:rPr lang="hu-HU" sz="1400" dirty="0" err="1" smtClean="0"/>
              <a:t>length</a:t>
            </a:r>
            <a:r>
              <a:rPr lang="hu-HU" sz="1400" dirty="0" smtClean="0"/>
              <a:t>: ~40fs</a:t>
            </a:r>
          </a:p>
          <a:p>
            <a:r>
              <a:rPr lang="hu-HU" sz="1400" dirty="0" err="1" smtClean="0"/>
              <a:t>Intensity</a:t>
            </a:r>
            <a:r>
              <a:rPr lang="hu-HU" sz="1400" dirty="0" smtClean="0"/>
              <a:t>:  </a:t>
            </a:r>
            <a:r>
              <a:rPr lang="hu-HU" sz="1400" dirty="0" err="1" smtClean="0"/>
              <a:t>max</a:t>
            </a:r>
            <a:r>
              <a:rPr lang="hu-HU" sz="1400" dirty="0" smtClean="0"/>
              <a:t>. ~4.10¹⁷W/cm²</a:t>
            </a:r>
            <a:endParaRPr lang="hu-HU" sz="1400" dirty="0"/>
          </a:p>
        </p:txBody>
      </p:sp>
      <p:cxnSp>
        <p:nvCxnSpPr>
          <p:cNvPr id="14" name="Egyenes összekötő nyíllal 13"/>
          <p:cNvCxnSpPr/>
          <p:nvPr/>
        </p:nvCxnSpPr>
        <p:spPr>
          <a:xfrm flipH="1" flipV="1">
            <a:off x="3209635" y="6050777"/>
            <a:ext cx="4618" cy="3006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V="1">
            <a:off x="4137891" y="6188364"/>
            <a:ext cx="811410" cy="2309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3537527" y="6003391"/>
            <a:ext cx="9051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1366983" y="110836"/>
            <a:ext cx="756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FF0000"/>
                </a:solidFill>
              </a:rPr>
              <a:t>LIGHT NOT REFLECTED, GOLD NANOPARTICLES REACHED!</a:t>
            </a:r>
            <a:endParaRPr lang="hu-H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9144000" cy="646624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71" y="2673636"/>
            <a:ext cx="1524000" cy="143827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81" y="1906874"/>
            <a:ext cx="1533525" cy="1533525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3740726" y="1293092"/>
            <a:ext cx="221673" cy="2309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6577471" y="4184073"/>
            <a:ext cx="257438" cy="2586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482109" y="4111911"/>
            <a:ext cx="156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~10¹⁴ W.cm ̄²</a:t>
            </a:r>
            <a:endParaRPr lang="hu-HU" dirty="0"/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4045527" y="4481243"/>
            <a:ext cx="0" cy="487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V="1">
            <a:off x="4045527" y="3574473"/>
            <a:ext cx="0" cy="537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18" y="0"/>
            <a:ext cx="3597414" cy="251122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30942" y="176213"/>
            <a:ext cx="358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pulse</a:t>
            </a:r>
            <a:r>
              <a:rPr lang="hu-HU" dirty="0" smtClean="0"/>
              <a:t> </a:t>
            </a:r>
            <a:r>
              <a:rPr lang="hu-HU" dirty="0" err="1" smtClean="0"/>
              <a:t>length</a:t>
            </a:r>
            <a:r>
              <a:rPr lang="hu-HU" dirty="0" smtClean="0"/>
              <a:t>: 300 </a:t>
            </a:r>
            <a:r>
              <a:rPr lang="hu-HU" dirty="0" err="1" smtClean="0"/>
              <a:t>fs</a:t>
            </a:r>
            <a:endParaRPr lang="hu-HU" dirty="0" smtClean="0"/>
          </a:p>
          <a:p>
            <a:r>
              <a:rPr lang="hu-HU" dirty="0" err="1" smtClean="0"/>
              <a:t>Ti:Sa</a:t>
            </a:r>
            <a:r>
              <a:rPr lang="hu-HU" dirty="0" smtClean="0"/>
              <a:t> </a:t>
            </a:r>
            <a:r>
              <a:rPr lang="hu-HU" dirty="0" err="1" smtClean="0"/>
              <a:t>laser</a:t>
            </a:r>
            <a:r>
              <a:rPr lang="hu-HU" dirty="0" smtClean="0"/>
              <a:t>: ʎ=800nm, ~1.55eV</a:t>
            </a:r>
            <a:endParaRPr lang="hu-HU" dirty="0"/>
          </a:p>
        </p:txBody>
      </p:sp>
      <p:cxnSp>
        <p:nvCxnSpPr>
          <p:cNvPr id="13" name="Egyenes összekötő nyíllal 12"/>
          <p:cNvCxnSpPr/>
          <p:nvPr/>
        </p:nvCxnSpPr>
        <p:spPr>
          <a:xfrm flipH="1">
            <a:off x="3740726" y="717755"/>
            <a:ext cx="1302329" cy="537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2694039" y="2998839"/>
            <a:ext cx="10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30</a:t>
            </a:r>
            <a:r>
              <a:rPr lang="el-GR" dirty="0" smtClean="0"/>
              <a:t>μ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339471" y="2998839"/>
            <a:ext cx="77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40</a:t>
            </a:r>
            <a:r>
              <a:rPr lang="el-GR" dirty="0" smtClean="0"/>
              <a:t>μ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30942" y="6459794"/>
            <a:ext cx="834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Giant</a:t>
            </a:r>
            <a:r>
              <a:rPr lang="hu-HU" dirty="0" smtClean="0"/>
              <a:t>  </a:t>
            </a:r>
            <a:r>
              <a:rPr lang="hu-HU" dirty="0" err="1" smtClean="0"/>
              <a:t>plasmonic</a:t>
            </a:r>
            <a:r>
              <a:rPr lang="hu-HU" dirty="0" smtClean="0"/>
              <a:t> </a:t>
            </a:r>
            <a:r>
              <a:rPr lang="hu-HU" dirty="0" err="1" smtClean="0"/>
              <a:t>amplification</a:t>
            </a:r>
            <a:r>
              <a:rPr lang="hu-HU" dirty="0" smtClean="0"/>
              <a:t>; 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laserlight</a:t>
            </a:r>
            <a:r>
              <a:rPr lang="hu-HU" dirty="0" smtClean="0"/>
              <a:t> </a:t>
            </a:r>
            <a:r>
              <a:rPr lang="hu-HU" dirty="0" err="1" smtClean="0"/>
              <a:t>reaches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 </a:t>
            </a:r>
            <a:r>
              <a:rPr lang="hu-HU" dirty="0" err="1" smtClean="0"/>
              <a:t>nanoantennas</a:t>
            </a:r>
            <a:r>
              <a:rPr lang="hu-HU" dirty="0" smtClean="0"/>
              <a:t>;</a:t>
            </a:r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158548" y="471948"/>
            <a:ext cx="2139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Spot </a:t>
            </a:r>
            <a:r>
              <a:rPr lang="hu-HU" sz="1400" dirty="0" err="1" smtClean="0"/>
              <a:t>size</a:t>
            </a:r>
            <a:r>
              <a:rPr lang="hu-HU" sz="1400" dirty="0" smtClean="0"/>
              <a:t> </a:t>
            </a:r>
            <a:r>
              <a:rPr lang="hu-HU" sz="1400" dirty="0" err="1" smtClean="0"/>
              <a:t>nearly</a:t>
            </a:r>
            <a:r>
              <a:rPr lang="hu-HU" sz="1400" dirty="0" smtClean="0"/>
              <a:t> constant</a:t>
            </a:r>
            <a:endParaRPr lang="hu-HU" sz="1400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67" y="4065751"/>
            <a:ext cx="1996943" cy="142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6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5" y="89549"/>
            <a:ext cx="8546006" cy="3330719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>
            <a:off x="8235966" y="1420337"/>
            <a:ext cx="323273" cy="92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6594764" y="1585785"/>
            <a:ext cx="997527" cy="92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5" y="3193337"/>
            <a:ext cx="4044516" cy="357891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88026" y="3008671"/>
            <a:ext cx="139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Checcotti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837" y="3583709"/>
            <a:ext cx="4331854" cy="3193097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6480699" y="1429574"/>
            <a:ext cx="0" cy="1654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04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8" y="962025"/>
            <a:ext cx="8803522" cy="553511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32452" y="1645920"/>
            <a:ext cx="109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PLASMAMIRROR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019550" y="1790701"/>
            <a:ext cx="150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PENETRATION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" y="4610100"/>
            <a:ext cx="2834303" cy="127030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17576" y="5576048"/>
            <a:ext cx="977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/>
              <a:t>3.10¹⁷W/cm²</a:t>
            </a:r>
            <a:endParaRPr lang="hu-HU" sz="1000" dirty="0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4312024" y="5746376"/>
            <a:ext cx="1" cy="2912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430306" y="242047"/>
            <a:ext cx="847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REFLECTIVITY OF A POLYMER FILM WITH AND WITHOUT RESONANT GOLD NANORODS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701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/>
          </p:nvPr>
        </p:nvGraphicFramePr>
        <p:xfrm>
          <a:off x="-762000" y="0"/>
          <a:ext cx="10432025" cy="3619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4208205" y="304800"/>
            <a:ext cx="175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3,2.10¹⁷W/cm²</a:t>
            </a:r>
            <a:endParaRPr lang="hu-HU" sz="1600" dirty="0"/>
          </a:p>
        </p:txBody>
      </p:sp>
      <p:cxnSp>
        <p:nvCxnSpPr>
          <p:cNvPr id="8" name="Egyenes összekötő nyíllal 7"/>
          <p:cNvCxnSpPr/>
          <p:nvPr/>
        </p:nvCxnSpPr>
        <p:spPr>
          <a:xfrm flipH="1">
            <a:off x="3903406" y="476206"/>
            <a:ext cx="304799" cy="9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4454013" y="1658205"/>
            <a:ext cx="1804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2,2.10¹⁷W/cm²</a:t>
            </a:r>
            <a:endParaRPr lang="hu-HU" sz="1600" dirty="0"/>
          </a:p>
        </p:txBody>
      </p:sp>
      <p:cxnSp>
        <p:nvCxnSpPr>
          <p:cNvPr id="11" name="Egyenes összekötő nyíllal 10"/>
          <p:cNvCxnSpPr>
            <a:stCxn id="9" idx="1"/>
          </p:cNvCxnSpPr>
          <p:nvPr/>
        </p:nvCxnSpPr>
        <p:spPr>
          <a:xfrm flipH="1" flipV="1">
            <a:off x="4200831" y="1803889"/>
            <a:ext cx="253182" cy="23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1602658" y="1996759"/>
            <a:ext cx="2094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1,2.10¹⁷W/cm²</a:t>
            </a:r>
            <a:endParaRPr lang="hu-HU" sz="1600" dirty="0"/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2979174" y="2166036"/>
            <a:ext cx="285136" cy="105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4660489" y="5997677"/>
            <a:ext cx="1543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0,5.10¹⁷W/cm²</a:t>
            </a:r>
            <a:endParaRPr lang="hu-HU" sz="1600" dirty="0"/>
          </a:p>
        </p:txBody>
      </p:sp>
      <p:cxnSp>
        <p:nvCxnSpPr>
          <p:cNvPr id="18" name="Egyenes összekötő nyíllal 17"/>
          <p:cNvCxnSpPr>
            <a:stCxn id="16" idx="1"/>
          </p:cNvCxnSpPr>
          <p:nvPr/>
        </p:nvCxnSpPr>
        <p:spPr>
          <a:xfrm flipH="1" flipV="1">
            <a:off x="4454013" y="6096000"/>
            <a:ext cx="206476" cy="7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Diagram 14"/>
          <p:cNvGraphicFramePr>
            <a:graphicFrameLocks/>
          </p:cNvGraphicFramePr>
          <p:nvPr>
            <p:extLst/>
          </p:nvPr>
        </p:nvGraphicFramePr>
        <p:xfrm>
          <a:off x="560438" y="2271252"/>
          <a:ext cx="7993626" cy="467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7108723" y="5378245"/>
            <a:ext cx="1936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70C0"/>
                </a:solidFill>
              </a:rPr>
              <a:t>HIGH FIELD PLASMONICS WORKS!</a:t>
            </a:r>
            <a:endParaRPr lang="hu-HU" sz="2400" b="1" dirty="0">
              <a:solidFill>
                <a:srgbClr val="0070C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989275" y="126749"/>
            <a:ext cx="197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CRATER VOLUMES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0496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125356"/>
            <a:ext cx="7210425" cy="6543675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 flipV="1">
            <a:off x="3093057" y="4420925"/>
            <a:ext cx="1296063" cy="5645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4389120" y="3124863"/>
            <a:ext cx="1200647" cy="12960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5589767" y="1820849"/>
            <a:ext cx="135172" cy="13040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V="1">
            <a:off x="2687541" y="5319424"/>
            <a:ext cx="3442915" cy="7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23" y="4420925"/>
            <a:ext cx="2625459" cy="2408625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084612" y="4627659"/>
            <a:ext cx="94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LINEAR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58186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1771651" y="242711"/>
            <a:ext cx="5946221" cy="8463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Matter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under extreme conditions</a:t>
            </a: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eaLnBrk="0" hangingPunct="0">
              <a:defRPr/>
            </a:pPr>
            <a:r>
              <a:rPr lang="hu-HU" sz="2100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hu-HU" sz="2100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extremely</a:t>
            </a:r>
            <a:r>
              <a:rPr lang="hu-HU" sz="2100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100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</a:t>
            </a:r>
            <a:r>
              <a:rPr lang="hu-HU" sz="2100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100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intensities</a:t>
            </a:r>
            <a:r>
              <a:rPr lang="hu-HU" sz="2100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sz="2100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23" name="Text Box 6"/>
          <p:cNvSpPr txBox="1">
            <a:spLocks noChangeArrowheads="1"/>
          </p:cNvSpPr>
          <p:nvPr/>
        </p:nvSpPr>
        <p:spPr bwMode="auto">
          <a:xfrm>
            <a:off x="6229351" y="20574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altLang="hu-HU"/>
          </a:p>
        </p:txBody>
      </p:sp>
      <p:sp>
        <p:nvSpPr>
          <p:cNvPr id="4124" name="Text Box 7"/>
          <p:cNvSpPr txBox="1">
            <a:spLocks noChangeArrowheads="1"/>
          </p:cNvSpPr>
          <p:nvPr/>
        </p:nvSpPr>
        <p:spPr bwMode="auto">
          <a:xfrm>
            <a:off x="2971800" y="1600201"/>
            <a:ext cx="1531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hu-HU" i="1"/>
              <a:t>I</a:t>
            </a:r>
            <a:r>
              <a:rPr lang="en-US" altLang="hu-HU"/>
              <a:t> = 10</a:t>
            </a:r>
            <a:r>
              <a:rPr lang="en-US" altLang="hu-HU" baseline="30000"/>
              <a:t>16</a:t>
            </a:r>
            <a:r>
              <a:rPr lang="en-US" altLang="hu-HU"/>
              <a:t> W cm</a:t>
            </a:r>
            <a:r>
              <a:rPr lang="en-US" altLang="hu-HU" baseline="30000"/>
              <a:t>-2</a:t>
            </a:r>
          </a:p>
        </p:txBody>
      </p:sp>
      <p:sp>
        <p:nvSpPr>
          <p:cNvPr id="92168" name="AutoShape 8"/>
          <p:cNvSpPr>
            <a:spLocks noChangeArrowheads="1"/>
          </p:cNvSpPr>
          <p:nvPr/>
        </p:nvSpPr>
        <p:spPr bwMode="auto">
          <a:xfrm>
            <a:off x="4857751" y="1714501"/>
            <a:ext cx="732235" cy="135731"/>
          </a:xfrm>
          <a:prstGeom prst="rightArrow">
            <a:avLst>
              <a:gd name="adj1" fmla="val 50000"/>
              <a:gd name="adj2" fmla="val 1348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26" name="Text Box 9"/>
          <p:cNvSpPr txBox="1">
            <a:spLocks noChangeArrowheads="1"/>
          </p:cNvSpPr>
          <p:nvPr/>
        </p:nvSpPr>
        <p:spPr bwMode="auto">
          <a:xfrm>
            <a:off x="6172201" y="23431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altLang="hu-HU"/>
          </a:p>
        </p:txBody>
      </p:sp>
      <p:sp>
        <p:nvSpPr>
          <p:cNvPr id="4127" name="Text Box 10"/>
          <p:cNvSpPr txBox="1">
            <a:spLocks noChangeArrowheads="1"/>
          </p:cNvSpPr>
          <p:nvPr/>
        </p:nvSpPr>
        <p:spPr bwMode="auto">
          <a:xfrm>
            <a:off x="5886451" y="1600201"/>
            <a:ext cx="1341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hu-HU"/>
              <a:t>E ~ 10</a:t>
            </a:r>
            <a:r>
              <a:rPr lang="en-US" altLang="hu-HU" baseline="30000"/>
              <a:t>9 </a:t>
            </a:r>
            <a:r>
              <a:rPr lang="en-US" altLang="hu-HU"/>
              <a:t>V/cm</a:t>
            </a: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2649141" y="3124201"/>
            <a:ext cx="3552576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Rapid ionization of </a:t>
            </a:r>
            <a:r>
              <a:rPr 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valence</a:t>
            </a:r>
            <a:r>
              <a:rPr lang="en-US" i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electrons</a:t>
            </a:r>
          </a:p>
        </p:txBody>
      </p:sp>
      <p:graphicFrame>
        <p:nvGraphicFramePr>
          <p:cNvPr id="4121" name="Object 25"/>
          <p:cNvGraphicFramePr>
            <a:graphicFrameLocks noChangeAspect="1"/>
          </p:cNvGraphicFramePr>
          <p:nvPr/>
        </p:nvGraphicFramePr>
        <p:xfrm>
          <a:off x="3507582" y="4248150"/>
          <a:ext cx="1693069" cy="720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Equation" r:id="rId3" imgW="926698" imgH="393529" progId="Equation.3">
                  <p:embed/>
                </p:oleObj>
              </mc:Choice>
              <mc:Fallback>
                <p:oleObj name="Equation" r:id="rId3" imgW="926698" imgH="393529" progId="Equation.3">
                  <p:embed/>
                  <p:pic>
                    <p:nvPicPr>
                      <p:cNvPr id="4121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7582" y="4248150"/>
                        <a:ext cx="1693069" cy="7203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9" name="Text Box 14"/>
          <p:cNvSpPr txBox="1">
            <a:spLocks noChangeArrowheads="1"/>
          </p:cNvSpPr>
          <p:nvPr/>
        </p:nvSpPr>
        <p:spPr bwMode="auto">
          <a:xfrm>
            <a:off x="3481388" y="3858817"/>
            <a:ext cx="18473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 altLang="hu-HU" sz="1500">
              <a:solidFill>
                <a:schemeClr val="accent2"/>
              </a:solidFill>
            </a:endParaRPr>
          </a:p>
        </p:txBody>
      </p:sp>
      <p:grpSp>
        <p:nvGrpSpPr>
          <p:cNvPr id="4130" name="Group 44"/>
          <p:cNvGrpSpPr>
            <a:grpSpLocks/>
          </p:cNvGrpSpPr>
          <p:nvPr/>
        </p:nvGrpSpPr>
        <p:grpSpPr bwMode="auto">
          <a:xfrm>
            <a:off x="1656161" y="3482580"/>
            <a:ext cx="2100262" cy="1345406"/>
            <a:chOff x="432" y="2208"/>
            <a:chExt cx="1764" cy="1130"/>
          </a:xfrm>
        </p:grpSpPr>
        <p:sp>
          <p:nvSpPr>
            <p:cNvPr id="92177" name="Freeform 17"/>
            <p:cNvSpPr>
              <a:spLocks/>
            </p:cNvSpPr>
            <p:nvPr/>
          </p:nvSpPr>
          <p:spPr bwMode="auto">
            <a:xfrm>
              <a:off x="1113" y="2838"/>
              <a:ext cx="205" cy="82"/>
            </a:xfrm>
            <a:custGeom>
              <a:avLst/>
              <a:gdLst>
                <a:gd name="T0" fmla="*/ 5 w 410"/>
                <a:gd name="T1" fmla="*/ 164 h 164"/>
                <a:gd name="T2" fmla="*/ 13 w 410"/>
                <a:gd name="T3" fmla="*/ 163 h 164"/>
                <a:gd name="T4" fmla="*/ 21 w 410"/>
                <a:gd name="T5" fmla="*/ 160 h 164"/>
                <a:gd name="T6" fmla="*/ 29 w 410"/>
                <a:gd name="T7" fmla="*/ 159 h 164"/>
                <a:gd name="T8" fmla="*/ 35 w 410"/>
                <a:gd name="T9" fmla="*/ 156 h 164"/>
                <a:gd name="T10" fmla="*/ 43 w 410"/>
                <a:gd name="T11" fmla="*/ 154 h 164"/>
                <a:gd name="T12" fmla="*/ 51 w 410"/>
                <a:gd name="T13" fmla="*/ 150 h 164"/>
                <a:gd name="T14" fmla="*/ 59 w 410"/>
                <a:gd name="T15" fmla="*/ 146 h 164"/>
                <a:gd name="T16" fmla="*/ 67 w 410"/>
                <a:gd name="T17" fmla="*/ 141 h 164"/>
                <a:gd name="T18" fmla="*/ 74 w 410"/>
                <a:gd name="T19" fmla="*/ 134 h 164"/>
                <a:gd name="T20" fmla="*/ 82 w 410"/>
                <a:gd name="T21" fmla="*/ 128 h 164"/>
                <a:gd name="T22" fmla="*/ 90 w 410"/>
                <a:gd name="T23" fmla="*/ 121 h 164"/>
                <a:gd name="T24" fmla="*/ 97 w 410"/>
                <a:gd name="T25" fmla="*/ 112 h 164"/>
                <a:gd name="T26" fmla="*/ 105 w 410"/>
                <a:gd name="T27" fmla="*/ 103 h 164"/>
                <a:gd name="T28" fmla="*/ 112 w 410"/>
                <a:gd name="T29" fmla="*/ 93 h 164"/>
                <a:gd name="T30" fmla="*/ 120 w 410"/>
                <a:gd name="T31" fmla="*/ 83 h 164"/>
                <a:gd name="T32" fmla="*/ 128 w 410"/>
                <a:gd name="T33" fmla="*/ 73 h 164"/>
                <a:gd name="T34" fmla="*/ 136 w 410"/>
                <a:gd name="T35" fmla="*/ 62 h 164"/>
                <a:gd name="T36" fmla="*/ 144 w 410"/>
                <a:gd name="T37" fmla="*/ 52 h 164"/>
                <a:gd name="T38" fmla="*/ 150 w 410"/>
                <a:gd name="T39" fmla="*/ 41 h 164"/>
                <a:gd name="T40" fmla="*/ 158 w 410"/>
                <a:gd name="T41" fmla="*/ 31 h 164"/>
                <a:gd name="T42" fmla="*/ 166 w 410"/>
                <a:gd name="T43" fmla="*/ 23 h 164"/>
                <a:gd name="T44" fmla="*/ 174 w 410"/>
                <a:gd name="T45" fmla="*/ 15 h 164"/>
                <a:gd name="T46" fmla="*/ 182 w 410"/>
                <a:gd name="T47" fmla="*/ 8 h 164"/>
                <a:gd name="T48" fmla="*/ 190 w 410"/>
                <a:gd name="T49" fmla="*/ 4 h 164"/>
                <a:gd name="T50" fmla="*/ 198 w 410"/>
                <a:gd name="T51" fmla="*/ 2 h 164"/>
                <a:gd name="T52" fmla="*/ 205 w 410"/>
                <a:gd name="T53" fmla="*/ 0 h 164"/>
                <a:gd name="T54" fmla="*/ 212 w 410"/>
                <a:gd name="T55" fmla="*/ 2 h 164"/>
                <a:gd name="T56" fmla="*/ 220 w 410"/>
                <a:gd name="T57" fmla="*/ 4 h 164"/>
                <a:gd name="T58" fmla="*/ 228 w 410"/>
                <a:gd name="T59" fmla="*/ 8 h 164"/>
                <a:gd name="T60" fmla="*/ 236 w 410"/>
                <a:gd name="T61" fmla="*/ 15 h 164"/>
                <a:gd name="T62" fmla="*/ 243 w 410"/>
                <a:gd name="T63" fmla="*/ 23 h 164"/>
                <a:gd name="T64" fmla="*/ 251 w 410"/>
                <a:gd name="T65" fmla="*/ 31 h 164"/>
                <a:gd name="T66" fmla="*/ 259 w 410"/>
                <a:gd name="T67" fmla="*/ 41 h 164"/>
                <a:gd name="T68" fmla="*/ 266 w 410"/>
                <a:gd name="T69" fmla="*/ 52 h 164"/>
                <a:gd name="T70" fmla="*/ 274 w 410"/>
                <a:gd name="T71" fmla="*/ 62 h 164"/>
                <a:gd name="T72" fmla="*/ 281 w 410"/>
                <a:gd name="T73" fmla="*/ 73 h 164"/>
                <a:gd name="T74" fmla="*/ 289 w 410"/>
                <a:gd name="T75" fmla="*/ 83 h 164"/>
                <a:gd name="T76" fmla="*/ 297 w 410"/>
                <a:gd name="T77" fmla="*/ 93 h 164"/>
                <a:gd name="T78" fmla="*/ 305 w 410"/>
                <a:gd name="T79" fmla="*/ 103 h 164"/>
                <a:gd name="T80" fmla="*/ 313 w 410"/>
                <a:gd name="T81" fmla="*/ 112 h 164"/>
                <a:gd name="T82" fmla="*/ 319 w 410"/>
                <a:gd name="T83" fmla="*/ 121 h 164"/>
                <a:gd name="T84" fmla="*/ 327 w 410"/>
                <a:gd name="T85" fmla="*/ 128 h 164"/>
                <a:gd name="T86" fmla="*/ 335 w 410"/>
                <a:gd name="T87" fmla="*/ 134 h 164"/>
                <a:gd name="T88" fmla="*/ 343 w 410"/>
                <a:gd name="T89" fmla="*/ 141 h 164"/>
                <a:gd name="T90" fmla="*/ 351 w 410"/>
                <a:gd name="T91" fmla="*/ 146 h 164"/>
                <a:gd name="T92" fmla="*/ 359 w 410"/>
                <a:gd name="T93" fmla="*/ 150 h 164"/>
                <a:gd name="T94" fmla="*/ 367 w 410"/>
                <a:gd name="T95" fmla="*/ 154 h 164"/>
                <a:gd name="T96" fmla="*/ 375 w 410"/>
                <a:gd name="T97" fmla="*/ 156 h 164"/>
                <a:gd name="T98" fmla="*/ 381 w 410"/>
                <a:gd name="T99" fmla="*/ 159 h 164"/>
                <a:gd name="T100" fmla="*/ 389 w 410"/>
                <a:gd name="T101" fmla="*/ 160 h 164"/>
                <a:gd name="T102" fmla="*/ 397 w 410"/>
                <a:gd name="T103" fmla="*/ 163 h 164"/>
                <a:gd name="T104" fmla="*/ 405 w 410"/>
                <a:gd name="T10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0" h="164">
                  <a:moveTo>
                    <a:pt x="0" y="164"/>
                  </a:moveTo>
                  <a:lnTo>
                    <a:pt x="2" y="164"/>
                  </a:lnTo>
                  <a:lnTo>
                    <a:pt x="5" y="164"/>
                  </a:lnTo>
                  <a:lnTo>
                    <a:pt x="8" y="163"/>
                  </a:lnTo>
                  <a:lnTo>
                    <a:pt x="10" y="163"/>
                  </a:lnTo>
                  <a:lnTo>
                    <a:pt x="13" y="163"/>
                  </a:lnTo>
                  <a:lnTo>
                    <a:pt x="15" y="162"/>
                  </a:lnTo>
                  <a:lnTo>
                    <a:pt x="18" y="162"/>
                  </a:lnTo>
                  <a:lnTo>
                    <a:pt x="21" y="160"/>
                  </a:lnTo>
                  <a:lnTo>
                    <a:pt x="23" y="160"/>
                  </a:lnTo>
                  <a:lnTo>
                    <a:pt x="26" y="159"/>
                  </a:lnTo>
                  <a:lnTo>
                    <a:pt x="29" y="159"/>
                  </a:lnTo>
                  <a:lnTo>
                    <a:pt x="31" y="158"/>
                  </a:lnTo>
                  <a:lnTo>
                    <a:pt x="34" y="158"/>
                  </a:lnTo>
                  <a:lnTo>
                    <a:pt x="35" y="156"/>
                  </a:lnTo>
                  <a:lnTo>
                    <a:pt x="38" y="155"/>
                  </a:lnTo>
                  <a:lnTo>
                    <a:pt x="40" y="155"/>
                  </a:lnTo>
                  <a:lnTo>
                    <a:pt x="43" y="154"/>
                  </a:lnTo>
                  <a:lnTo>
                    <a:pt x="46" y="152"/>
                  </a:lnTo>
                  <a:lnTo>
                    <a:pt x="48" y="151"/>
                  </a:lnTo>
                  <a:lnTo>
                    <a:pt x="51" y="150"/>
                  </a:lnTo>
                  <a:lnTo>
                    <a:pt x="53" y="149"/>
                  </a:lnTo>
                  <a:lnTo>
                    <a:pt x="56" y="147"/>
                  </a:lnTo>
                  <a:lnTo>
                    <a:pt x="59" y="146"/>
                  </a:lnTo>
                  <a:lnTo>
                    <a:pt x="61" y="145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9" y="138"/>
                  </a:lnTo>
                  <a:lnTo>
                    <a:pt x="72" y="137"/>
                  </a:lnTo>
                  <a:lnTo>
                    <a:pt x="74" y="134"/>
                  </a:lnTo>
                  <a:lnTo>
                    <a:pt x="77" y="133"/>
                  </a:lnTo>
                  <a:lnTo>
                    <a:pt x="80" y="130"/>
                  </a:lnTo>
                  <a:lnTo>
                    <a:pt x="82" y="128"/>
                  </a:lnTo>
                  <a:lnTo>
                    <a:pt x="85" y="125"/>
                  </a:lnTo>
                  <a:lnTo>
                    <a:pt x="87" y="122"/>
                  </a:lnTo>
                  <a:lnTo>
                    <a:pt x="90" y="121"/>
                  </a:lnTo>
                  <a:lnTo>
                    <a:pt x="91" y="117"/>
                  </a:lnTo>
                  <a:lnTo>
                    <a:pt x="94" y="114"/>
                  </a:lnTo>
                  <a:lnTo>
                    <a:pt x="97" y="112"/>
                  </a:lnTo>
                  <a:lnTo>
                    <a:pt x="99" y="109"/>
                  </a:lnTo>
                  <a:lnTo>
                    <a:pt x="102" y="107"/>
                  </a:lnTo>
                  <a:lnTo>
                    <a:pt x="105" y="103"/>
                  </a:lnTo>
                  <a:lnTo>
                    <a:pt x="107" y="100"/>
                  </a:lnTo>
                  <a:lnTo>
                    <a:pt x="110" y="96"/>
                  </a:lnTo>
                  <a:lnTo>
                    <a:pt x="112" y="93"/>
                  </a:lnTo>
                  <a:lnTo>
                    <a:pt x="115" y="90"/>
                  </a:lnTo>
                  <a:lnTo>
                    <a:pt x="118" y="87"/>
                  </a:lnTo>
                  <a:lnTo>
                    <a:pt x="120" y="83"/>
                  </a:lnTo>
                  <a:lnTo>
                    <a:pt x="123" y="79"/>
                  </a:lnTo>
                  <a:lnTo>
                    <a:pt x="125" y="76"/>
                  </a:lnTo>
                  <a:lnTo>
                    <a:pt x="128" y="73"/>
                  </a:lnTo>
                  <a:lnTo>
                    <a:pt x="131" y="69"/>
                  </a:lnTo>
                  <a:lnTo>
                    <a:pt x="133" y="65"/>
                  </a:lnTo>
                  <a:lnTo>
                    <a:pt x="136" y="62"/>
                  </a:lnTo>
                  <a:lnTo>
                    <a:pt x="139" y="58"/>
                  </a:lnTo>
                  <a:lnTo>
                    <a:pt x="141" y="54"/>
                  </a:lnTo>
                  <a:lnTo>
                    <a:pt x="144" y="52"/>
                  </a:lnTo>
                  <a:lnTo>
                    <a:pt x="146" y="48"/>
                  </a:lnTo>
                  <a:lnTo>
                    <a:pt x="148" y="44"/>
                  </a:lnTo>
                  <a:lnTo>
                    <a:pt x="150" y="41"/>
                  </a:lnTo>
                  <a:lnTo>
                    <a:pt x="153" y="37"/>
                  </a:lnTo>
                  <a:lnTo>
                    <a:pt x="156" y="34"/>
                  </a:lnTo>
                  <a:lnTo>
                    <a:pt x="158" y="31"/>
                  </a:lnTo>
                  <a:lnTo>
                    <a:pt x="161" y="28"/>
                  </a:lnTo>
                  <a:lnTo>
                    <a:pt x="164" y="25"/>
                  </a:lnTo>
                  <a:lnTo>
                    <a:pt x="166" y="23"/>
                  </a:lnTo>
                  <a:lnTo>
                    <a:pt x="169" y="20"/>
                  </a:lnTo>
                  <a:lnTo>
                    <a:pt x="171" y="17"/>
                  </a:lnTo>
                  <a:lnTo>
                    <a:pt x="174" y="15"/>
                  </a:lnTo>
                  <a:lnTo>
                    <a:pt x="177" y="12"/>
                  </a:lnTo>
                  <a:lnTo>
                    <a:pt x="179" y="11"/>
                  </a:lnTo>
                  <a:lnTo>
                    <a:pt x="182" y="8"/>
                  </a:lnTo>
                  <a:lnTo>
                    <a:pt x="184" y="7"/>
                  </a:lnTo>
                  <a:lnTo>
                    <a:pt x="187" y="6"/>
                  </a:lnTo>
                  <a:lnTo>
                    <a:pt x="190" y="4"/>
                  </a:lnTo>
                  <a:lnTo>
                    <a:pt x="192" y="3"/>
                  </a:lnTo>
                  <a:lnTo>
                    <a:pt x="195" y="2"/>
                  </a:lnTo>
                  <a:lnTo>
                    <a:pt x="198" y="2"/>
                  </a:lnTo>
                  <a:lnTo>
                    <a:pt x="200" y="0"/>
                  </a:lnTo>
                  <a:lnTo>
                    <a:pt x="203" y="0"/>
                  </a:lnTo>
                  <a:lnTo>
                    <a:pt x="205" y="0"/>
                  </a:lnTo>
                  <a:lnTo>
                    <a:pt x="207" y="0"/>
                  </a:lnTo>
                  <a:lnTo>
                    <a:pt x="209" y="0"/>
                  </a:lnTo>
                  <a:lnTo>
                    <a:pt x="212" y="2"/>
                  </a:lnTo>
                  <a:lnTo>
                    <a:pt x="215" y="2"/>
                  </a:lnTo>
                  <a:lnTo>
                    <a:pt x="217" y="3"/>
                  </a:lnTo>
                  <a:lnTo>
                    <a:pt x="220" y="4"/>
                  </a:lnTo>
                  <a:lnTo>
                    <a:pt x="222" y="6"/>
                  </a:lnTo>
                  <a:lnTo>
                    <a:pt x="225" y="7"/>
                  </a:lnTo>
                  <a:lnTo>
                    <a:pt x="228" y="8"/>
                  </a:lnTo>
                  <a:lnTo>
                    <a:pt x="230" y="11"/>
                  </a:lnTo>
                  <a:lnTo>
                    <a:pt x="233" y="12"/>
                  </a:lnTo>
                  <a:lnTo>
                    <a:pt x="236" y="15"/>
                  </a:lnTo>
                  <a:lnTo>
                    <a:pt x="238" y="17"/>
                  </a:lnTo>
                  <a:lnTo>
                    <a:pt x="241" y="20"/>
                  </a:lnTo>
                  <a:lnTo>
                    <a:pt x="243" y="23"/>
                  </a:lnTo>
                  <a:lnTo>
                    <a:pt x="246" y="25"/>
                  </a:lnTo>
                  <a:lnTo>
                    <a:pt x="249" y="28"/>
                  </a:lnTo>
                  <a:lnTo>
                    <a:pt x="251" y="31"/>
                  </a:lnTo>
                  <a:lnTo>
                    <a:pt x="254" y="34"/>
                  </a:lnTo>
                  <a:lnTo>
                    <a:pt x="257" y="37"/>
                  </a:lnTo>
                  <a:lnTo>
                    <a:pt x="259" y="41"/>
                  </a:lnTo>
                  <a:lnTo>
                    <a:pt x="262" y="44"/>
                  </a:lnTo>
                  <a:lnTo>
                    <a:pt x="263" y="48"/>
                  </a:lnTo>
                  <a:lnTo>
                    <a:pt x="266" y="52"/>
                  </a:lnTo>
                  <a:lnTo>
                    <a:pt x="268" y="54"/>
                  </a:lnTo>
                  <a:lnTo>
                    <a:pt x="271" y="58"/>
                  </a:lnTo>
                  <a:lnTo>
                    <a:pt x="274" y="62"/>
                  </a:lnTo>
                  <a:lnTo>
                    <a:pt x="276" y="65"/>
                  </a:lnTo>
                  <a:lnTo>
                    <a:pt x="279" y="69"/>
                  </a:lnTo>
                  <a:lnTo>
                    <a:pt x="281" y="73"/>
                  </a:lnTo>
                  <a:lnTo>
                    <a:pt x="284" y="76"/>
                  </a:lnTo>
                  <a:lnTo>
                    <a:pt x="287" y="79"/>
                  </a:lnTo>
                  <a:lnTo>
                    <a:pt x="289" y="83"/>
                  </a:lnTo>
                  <a:lnTo>
                    <a:pt x="292" y="87"/>
                  </a:lnTo>
                  <a:lnTo>
                    <a:pt x="295" y="90"/>
                  </a:lnTo>
                  <a:lnTo>
                    <a:pt x="297" y="93"/>
                  </a:lnTo>
                  <a:lnTo>
                    <a:pt x="300" y="96"/>
                  </a:lnTo>
                  <a:lnTo>
                    <a:pt x="302" y="100"/>
                  </a:lnTo>
                  <a:lnTo>
                    <a:pt x="305" y="103"/>
                  </a:lnTo>
                  <a:lnTo>
                    <a:pt x="308" y="107"/>
                  </a:lnTo>
                  <a:lnTo>
                    <a:pt x="310" y="109"/>
                  </a:lnTo>
                  <a:lnTo>
                    <a:pt x="313" y="112"/>
                  </a:lnTo>
                  <a:lnTo>
                    <a:pt x="316" y="114"/>
                  </a:lnTo>
                  <a:lnTo>
                    <a:pt x="318" y="117"/>
                  </a:lnTo>
                  <a:lnTo>
                    <a:pt x="319" y="121"/>
                  </a:lnTo>
                  <a:lnTo>
                    <a:pt x="322" y="122"/>
                  </a:lnTo>
                  <a:lnTo>
                    <a:pt x="325" y="125"/>
                  </a:lnTo>
                  <a:lnTo>
                    <a:pt x="327" y="128"/>
                  </a:lnTo>
                  <a:lnTo>
                    <a:pt x="330" y="130"/>
                  </a:lnTo>
                  <a:lnTo>
                    <a:pt x="333" y="133"/>
                  </a:lnTo>
                  <a:lnTo>
                    <a:pt x="335" y="134"/>
                  </a:lnTo>
                  <a:lnTo>
                    <a:pt x="338" y="137"/>
                  </a:lnTo>
                  <a:lnTo>
                    <a:pt x="340" y="138"/>
                  </a:lnTo>
                  <a:lnTo>
                    <a:pt x="343" y="141"/>
                  </a:lnTo>
                  <a:lnTo>
                    <a:pt x="346" y="142"/>
                  </a:lnTo>
                  <a:lnTo>
                    <a:pt x="348" y="145"/>
                  </a:lnTo>
                  <a:lnTo>
                    <a:pt x="351" y="146"/>
                  </a:lnTo>
                  <a:lnTo>
                    <a:pt x="354" y="147"/>
                  </a:lnTo>
                  <a:lnTo>
                    <a:pt x="356" y="149"/>
                  </a:lnTo>
                  <a:lnTo>
                    <a:pt x="359" y="150"/>
                  </a:lnTo>
                  <a:lnTo>
                    <a:pt x="361" y="151"/>
                  </a:lnTo>
                  <a:lnTo>
                    <a:pt x="364" y="152"/>
                  </a:lnTo>
                  <a:lnTo>
                    <a:pt x="367" y="154"/>
                  </a:lnTo>
                  <a:lnTo>
                    <a:pt x="369" y="155"/>
                  </a:lnTo>
                  <a:lnTo>
                    <a:pt x="372" y="155"/>
                  </a:lnTo>
                  <a:lnTo>
                    <a:pt x="375" y="156"/>
                  </a:lnTo>
                  <a:lnTo>
                    <a:pt x="376" y="158"/>
                  </a:lnTo>
                  <a:lnTo>
                    <a:pt x="378" y="158"/>
                  </a:lnTo>
                  <a:lnTo>
                    <a:pt x="381" y="159"/>
                  </a:lnTo>
                  <a:lnTo>
                    <a:pt x="384" y="159"/>
                  </a:lnTo>
                  <a:lnTo>
                    <a:pt x="386" y="160"/>
                  </a:lnTo>
                  <a:lnTo>
                    <a:pt x="389" y="160"/>
                  </a:lnTo>
                  <a:lnTo>
                    <a:pt x="392" y="162"/>
                  </a:lnTo>
                  <a:lnTo>
                    <a:pt x="394" y="162"/>
                  </a:lnTo>
                  <a:lnTo>
                    <a:pt x="397" y="163"/>
                  </a:lnTo>
                  <a:lnTo>
                    <a:pt x="399" y="163"/>
                  </a:lnTo>
                  <a:lnTo>
                    <a:pt x="402" y="163"/>
                  </a:lnTo>
                  <a:lnTo>
                    <a:pt x="405" y="164"/>
                  </a:lnTo>
                  <a:lnTo>
                    <a:pt x="407" y="164"/>
                  </a:lnTo>
                  <a:lnTo>
                    <a:pt x="410" y="164"/>
                  </a:lnTo>
                </a:path>
              </a:pathLst>
            </a:custGeom>
            <a:solidFill>
              <a:schemeClr val="bg2"/>
            </a:solidFill>
            <a:ln w="31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178" name="Freeform 18"/>
            <p:cNvSpPr>
              <a:spLocks/>
            </p:cNvSpPr>
            <p:nvPr/>
          </p:nvSpPr>
          <p:spPr bwMode="auto">
            <a:xfrm>
              <a:off x="565" y="2264"/>
              <a:ext cx="599" cy="1058"/>
            </a:xfrm>
            <a:custGeom>
              <a:avLst/>
              <a:gdLst>
                <a:gd name="T0" fmla="*/ 0 w 1196"/>
                <a:gd name="T1" fmla="*/ 0 h 2116"/>
                <a:gd name="T2" fmla="*/ 26 w 1196"/>
                <a:gd name="T3" fmla="*/ 13 h 2116"/>
                <a:gd name="T4" fmla="*/ 51 w 1196"/>
                <a:gd name="T5" fmla="*/ 26 h 2116"/>
                <a:gd name="T6" fmla="*/ 77 w 1196"/>
                <a:gd name="T7" fmla="*/ 41 h 2116"/>
                <a:gd name="T8" fmla="*/ 102 w 1196"/>
                <a:gd name="T9" fmla="*/ 54 h 2116"/>
                <a:gd name="T10" fmla="*/ 128 w 1196"/>
                <a:gd name="T11" fmla="*/ 68 h 2116"/>
                <a:gd name="T12" fmla="*/ 153 w 1196"/>
                <a:gd name="T13" fmla="*/ 83 h 2116"/>
                <a:gd name="T14" fmla="*/ 179 w 1196"/>
                <a:gd name="T15" fmla="*/ 96 h 2116"/>
                <a:gd name="T16" fmla="*/ 204 w 1196"/>
                <a:gd name="T17" fmla="*/ 110 h 2116"/>
                <a:gd name="T18" fmla="*/ 230 w 1196"/>
                <a:gd name="T19" fmla="*/ 125 h 2116"/>
                <a:gd name="T20" fmla="*/ 256 w 1196"/>
                <a:gd name="T21" fmla="*/ 139 h 2116"/>
                <a:gd name="T22" fmla="*/ 281 w 1196"/>
                <a:gd name="T23" fmla="*/ 153 h 2116"/>
                <a:gd name="T24" fmla="*/ 308 w 1196"/>
                <a:gd name="T25" fmla="*/ 169 h 2116"/>
                <a:gd name="T26" fmla="*/ 333 w 1196"/>
                <a:gd name="T27" fmla="*/ 184 h 2116"/>
                <a:gd name="T28" fmla="*/ 359 w 1196"/>
                <a:gd name="T29" fmla="*/ 199 h 2116"/>
                <a:gd name="T30" fmla="*/ 384 w 1196"/>
                <a:gd name="T31" fmla="*/ 215 h 2116"/>
                <a:gd name="T32" fmla="*/ 410 w 1196"/>
                <a:gd name="T33" fmla="*/ 231 h 2116"/>
                <a:gd name="T34" fmla="*/ 435 w 1196"/>
                <a:gd name="T35" fmla="*/ 246 h 2116"/>
                <a:gd name="T36" fmla="*/ 461 w 1196"/>
                <a:gd name="T37" fmla="*/ 263 h 2116"/>
                <a:gd name="T38" fmla="*/ 486 w 1196"/>
                <a:gd name="T39" fmla="*/ 279 h 2116"/>
                <a:gd name="T40" fmla="*/ 512 w 1196"/>
                <a:gd name="T41" fmla="*/ 296 h 2116"/>
                <a:gd name="T42" fmla="*/ 538 w 1196"/>
                <a:gd name="T43" fmla="*/ 315 h 2116"/>
                <a:gd name="T44" fmla="*/ 563 w 1196"/>
                <a:gd name="T45" fmla="*/ 333 h 2116"/>
                <a:gd name="T46" fmla="*/ 589 w 1196"/>
                <a:gd name="T47" fmla="*/ 351 h 2116"/>
                <a:gd name="T48" fmla="*/ 614 w 1196"/>
                <a:gd name="T49" fmla="*/ 370 h 2116"/>
                <a:gd name="T50" fmla="*/ 641 w 1196"/>
                <a:gd name="T51" fmla="*/ 389 h 2116"/>
                <a:gd name="T52" fmla="*/ 665 w 1196"/>
                <a:gd name="T53" fmla="*/ 410 h 2116"/>
                <a:gd name="T54" fmla="*/ 692 w 1196"/>
                <a:gd name="T55" fmla="*/ 431 h 2116"/>
                <a:gd name="T56" fmla="*/ 717 w 1196"/>
                <a:gd name="T57" fmla="*/ 454 h 2116"/>
                <a:gd name="T58" fmla="*/ 743 w 1196"/>
                <a:gd name="T59" fmla="*/ 477 h 2116"/>
                <a:gd name="T60" fmla="*/ 769 w 1196"/>
                <a:gd name="T61" fmla="*/ 501 h 2116"/>
                <a:gd name="T62" fmla="*/ 794 w 1196"/>
                <a:gd name="T63" fmla="*/ 527 h 2116"/>
                <a:gd name="T64" fmla="*/ 820 w 1196"/>
                <a:gd name="T65" fmla="*/ 554 h 2116"/>
                <a:gd name="T66" fmla="*/ 845 w 1196"/>
                <a:gd name="T67" fmla="*/ 583 h 2116"/>
                <a:gd name="T68" fmla="*/ 871 w 1196"/>
                <a:gd name="T69" fmla="*/ 615 h 2116"/>
                <a:gd name="T70" fmla="*/ 896 w 1196"/>
                <a:gd name="T71" fmla="*/ 649 h 2116"/>
                <a:gd name="T72" fmla="*/ 922 w 1196"/>
                <a:gd name="T73" fmla="*/ 687 h 2116"/>
                <a:gd name="T74" fmla="*/ 947 w 1196"/>
                <a:gd name="T75" fmla="*/ 729 h 2116"/>
                <a:gd name="T76" fmla="*/ 973 w 1196"/>
                <a:gd name="T77" fmla="*/ 776 h 2116"/>
                <a:gd name="T78" fmla="*/ 998 w 1196"/>
                <a:gd name="T79" fmla="*/ 828 h 2116"/>
                <a:gd name="T80" fmla="*/ 1025 w 1196"/>
                <a:gd name="T81" fmla="*/ 891 h 2116"/>
                <a:gd name="T82" fmla="*/ 1051 w 1196"/>
                <a:gd name="T83" fmla="*/ 963 h 2116"/>
                <a:gd name="T84" fmla="*/ 1076 w 1196"/>
                <a:gd name="T85" fmla="*/ 1053 h 2116"/>
                <a:gd name="T86" fmla="*/ 1102 w 1196"/>
                <a:gd name="T87" fmla="*/ 1163 h 2116"/>
                <a:gd name="T88" fmla="*/ 1127 w 1196"/>
                <a:gd name="T89" fmla="*/ 1307 h 2116"/>
                <a:gd name="T90" fmla="*/ 1153 w 1196"/>
                <a:gd name="T91" fmla="*/ 1504 h 2116"/>
                <a:gd name="T92" fmla="*/ 1178 w 1196"/>
                <a:gd name="T93" fmla="*/ 1793 h 2116"/>
                <a:gd name="T94" fmla="*/ 1196 w 1196"/>
                <a:gd name="T9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96" h="2116">
                  <a:moveTo>
                    <a:pt x="0" y="0"/>
                  </a:moveTo>
                  <a:lnTo>
                    <a:pt x="26" y="13"/>
                  </a:lnTo>
                  <a:lnTo>
                    <a:pt x="51" y="26"/>
                  </a:lnTo>
                  <a:lnTo>
                    <a:pt x="77" y="41"/>
                  </a:lnTo>
                  <a:lnTo>
                    <a:pt x="102" y="54"/>
                  </a:lnTo>
                  <a:lnTo>
                    <a:pt x="128" y="68"/>
                  </a:lnTo>
                  <a:lnTo>
                    <a:pt x="153" y="83"/>
                  </a:lnTo>
                  <a:lnTo>
                    <a:pt x="179" y="96"/>
                  </a:lnTo>
                  <a:lnTo>
                    <a:pt x="204" y="110"/>
                  </a:lnTo>
                  <a:lnTo>
                    <a:pt x="230" y="125"/>
                  </a:lnTo>
                  <a:lnTo>
                    <a:pt x="256" y="139"/>
                  </a:lnTo>
                  <a:lnTo>
                    <a:pt x="281" y="153"/>
                  </a:lnTo>
                  <a:lnTo>
                    <a:pt x="308" y="169"/>
                  </a:lnTo>
                  <a:lnTo>
                    <a:pt x="333" y="184"/>
                  </a:lnTo>
                  <a:lnTo>
                    <a:pt x="359" y="199"/>
                  </a:lnTo>
                  <a:lnTo>
                    <a:pt x="384" y="215"/>
                  </a:lnTo>
                  <a:lnTo>
                    <a:pt x="410" y="231"/>
                  </a:lnTo>
                  <a:lnTo>
                    <a:pt x="435" y="246"/>
                  </a:lnTo>
                  <a:lnTo>
                    <a:pt x="461" y="263"/>
                  </a:lnTo>
                  <a:lnTo>
                    <a:pt x="486" y="279"/>
                  </a:lnTo>
                  <a:lnTo>
                    <a:pt x="512" y="296"/>
                  </a:lnTo>
                  <a:lnTo>
                    <a:pt x="538" y="315"/>
                  </a:lnTo>
                  <a:lnTo>
                    <a:pt x="563" y="333"/>
                  </a:lnTo>
                  <a:lnTo>
                    <a:pt x="589" y="351"/>
                  </a:lnTo>
                  <a:lnTo>
                    <a:pt x="614" y="370"/>
                  </a:lnTo>
                  <a:lnTo>
                    <a:pt x="641" y="389"/>
                  </a:lnTo>
                  <a:lnTo>
                    <a:pt x="665" y="410"/>
                  </a:lnTo>
                  <a:lnTo>
                    <a:pt x="692" y="431"/>
                  </a:lnTo>
                  <a:lnTo>
                    <a:pt x="717" y="454"/>
                  </a:lnTo>
                  <a:lnTo>
                    <a:pt x="743" y="477"/>
                  </a:lnTo>
                  <a:lnTo>
                    <a:pt x="769" y="501"/>
                  </a:lnTo>
                  <a:lnTo>
                    <a:pt x="794" y="527"/>
                  </a:lnTo>
                  <a:lnTo>
                    <a:pt x="820" y="554"/>
                  </a:lnTo>
                  <a:lnTo>
                    <a:pt x="845" y="583"/>
                  </a:lnTo>
                  <a:lnTo>
                    <a:pt x="871" y="615"/>
                  </a:lnTo>
                  <a:lnTo>
                    <a:pt x="896" y="649"/>
                  </a:lnTo>
                  <a:lnTo>
                    <a:pt x="922" y="687"/>
                  </a:lnTo>
                  <a:lnTo>
                    <a:pt x="947" y="729"/>
                  </a:lnTo>
                  <a:lnTo>
                    <a:pt x="973" y="776"/>
                  </a:lnTo>
                  <a:lnTo>
                    <a:pt x="998" y="828"/>
                  </a:lnTo>
                  <a:lnTo>
                    <a:pt x="1025" y="891"/>
                  </a:lnTo>
                  <a:lnTo>
                    <a:pt x="1051" y="963"/>
                  </a:lnTo>
                  <a:lnTo>
                    <a:pt x="1076" y="1053"/>
                  </a:lnTo>
                  <a:lnTo>
                    <a:pt x="1102" y="1163"/>
                  </a:lnTo>
                  <a:lnTo>
                    <a:pt x="1127" y="1307"/>
                  </a:lnTo>
                  <a:lnTo>
                    <a:pt x="1153" y="1504"/>
                  </a:lnTo>
                  <a:lnTo>
                    <a:pt x="1178" y="1793"/>
                  </a:lnTo>
                  <a:lnTo>
                    <a:pt x="1196" y="2116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179" name="Freeform 19"/>
            <p:cNvSpPr>
              <a:spLocks/>
            </p:cNvSpPr>
            <p:nvPr/>
          </p:nvSpPr>
          <p:spPr bwMode="auto">
            <a:xfrm>
              <a:off x="1251" y="2736"/>
              <a:ext cx="595" cy="586"/>
            </a:xfrm>
            <a:custGeom>
              <a:avLst/>
              <a:gdLst>
                <a:gd name="T0" fmla="*/ 13 w 1191"/>
                <a:gd name="T1" fmla="*/ 938 h 1172"/>
                <a:gd name="T2" fmla="*/ 38 w 1191"/>
                <a:gd name="T3" fmla="*/ 671 h 1172"/>
                <a:gd name="T4" fmla="*/ 64 w 1191"/>
                <a:gd name="T5" fmla="*/ 497 h 1172"/>
                <a:gd name="T6" fmla="*/ 89 w 1191"/>
                <a:gd name="T7" fmla="*/ 375 h 1172"/>
                <a:gd name="T8" fmla="*/ 115 w 1191"/>
                <a:gd name="T9" fmla="*/ 287 h 1172"/>
                <a:gd name="T10" fmla="*/ 140 w 1191"/>
                <a:gd name="T11" fmla="*/ 220 h 1172"/>
                <a:gd name="T12" fmla="*/ 166 w 1191"/>
                <a:gd name="T13" fmla="*/ 169 h 1172"/>
                <a:gd name="T14" fmla="*/ 192 w 1191"/>
                <a:gd name="T15" fmla="*/ 130 h 1172"/>
                <a:gd name="T16" fmla="*/ 217 w 1191"/>
                <a:gd name="T17" fmla="*/ 99 h 1172"/>
                <a:gd name="T18" fmla="*/ 243 w 1191"/>
                <a:gd name="T19" fmla="*/ 75 h 1172"/>
                <a:gd name="T20" fmla="*/ 268 w 1191"/>
                <a:gd name="T21" fmla="*/ 55 h 1172"/>
                <a:gd name="T22" fmla="*/ 294 w 1191"/>
                <a:gd name="T23" fmla="*/ 39 h 1172"/>
                <a:gd name="T24" fmla="*/ 319 w 1191"/>
                <a:gd name="T25" fmla="*/ 27 h 1172"/>
                <a:gd name="T26" fmla="*/ 346 w 1191"/>
                <a:gd name="T27" fmla="*/ 18 h 1172"/>
                <a:gd name="T28" fmla="*/ 371 w 1191"/>
                <a:gd name="T29" fmla="*/ 12 h 1172"/>
                <a:gd name="T30" fmla="*/ 397 w 1191"/>
                <a:gd name="T31" fmla="*/ 6 h 1172"/>
                <a:gd name="T32" fmla="*/ 423 w 1191"/>
                <a:gd name="T33" fmla="*/ 2 h 1172"/>
                <a:gd name="T34" fmla="*/ 448 w 1191"/>
                <a:gd name="T35" fmla="*/ 0 h 1172"/>
                <a:gd name="T36" fmla="*/ 474 w 1191"/>
                <a:gd name="T37" fmla="*/ 0 h 1172"/>
                <a:gd name="T38" fmla="*/ 499 w 1191"/>
                <a:gd name="T39" fmla="*/ 0 h 1172"/>
                <a:gd name="T40" fmla="*/ 525 w 1191"/>
                <a:gd name="T41" fmla="*/ 1 h 1172"/>
                <a:gd name="T42" fmla="*/ 550 w 1191"/>
                <a:gd name="T43" fmla="*/ 2 h 1172"/>
                <a:gd name="T44" fmla="*/ 576 w 1191"/>
                <a:gd name="T45" fmla="*/ 5 h 1172"/>
                <a:gd name="T46" fmla="*/ 601 w 1191"/>
                <a:gd name="T47" fmla="*/ 8 h 1172"/>
                <a:gd name="T48" fmla="*/ 627 w 1191"/>
                <a:gd name="T49" fmla="*/ 12 h 1172"/>
                <a:gd name="T50" fmla="*/ 652 w 1191"/>
                <a:gd name="T51" fmla="*/ 17 h 1172"/>
                <a:gd name="T52" fmla="*/ 679 w 1191"/>
                <a:gd name="T53" fmla="*/ 21 h 1172"/>
                <a:gd name="T54" fmla="*/ 705 w 1191"/>
                <a:gd name="T55" fmla="*/ 26 h 1172"/>
                <a:gd name="T56" fmla="*/ 730 w 1191"/>
                <a:gd name="T57" fmla="*/ 31 h 1172"/>
                <a:gd name="T58" fmla="*/ 756 w 1191"/>
                <a:gd name="T59" fmla="*/ 38 h 1172"/>
                <a:gd name="T60" fmla="*/ 781 w 1191"/>
                <a:gd name="T61" fmla="*/ 44 h 1172"/>
                <a:gd name="T62" fmla="*/ 807 w 1191"/>
                <a:gd name="T63" fmla="*/ 50 h 1172"/>
                <a:gd name="T64" fmla="*/ 832 w 1191"/>
                <a:gd name="T65" fmla="*/ 57 h 1172"/>
                <a:gd name="T66" fmla="*/ 858 w 1191"/>
                <a:gd name="T67" fmla="*/ 64 h 1172"/>
                <a:gd name="T68" fmla="*/ 883 w 1191"/>
                <a:gd name="T69" fmla="*/ 71 h 1172"/>
                <a:gd name="T70" fmla="*/ 909 w 1191"/>
                <a:gd name="T71" fmla="*/ 78 h 1172"/>
                <a:gd name="T72" fmla="*/ 935 w 1191"/>
                <a:gd name="T73" fmla="*/ 86 h 1172"/>
                <a:gd name="T74" fmla="*/ 960 w 1191"/>
                <a:gd name="T75" fmla="*/ 94 h 1172"/>
                <a:gd name="T76" fmla="*/ 987 w 1191"/>
                <a:gd name="T77" fmla="*/ 102 h 1172"/>
                <a:gd name="T78" fmla="*/ 1011 w 1191"/>
                <a:gd name="T79" fmla="*/ 110 h 1172"/>
                <a:gd name="T80" fmla="*/ 1038 w 1191"/>
                <a:gd name="T81" fmla="*/ 118 h 1172"/>
                <a:gd name="T82" fmla="*/ 1063 w 1191"/>
                <a:gd name="T83" fmla="*/ 126 h 1172"/>
                <a:gd name="T84" fmla="*/ 1089 w 1191"/>
                <a:gd name="T85" fmla="*/ 135 h 1172"/>
                <a:gd name="T86" fmla="*/ 1114 w 1191"/>
                <a:gd name="T87" fmla="*/ 143 h 1172"/>
                <a:gd name="T88" fmla="*/ 1140 w 1191"/>
                <a:gd name="T89" fmla="*/ 152 h 1172"/>
                <a:gd name="T90" fmla="*/ 1165 w 1191"/>
                <a:gd name="T91" fmla="*/ 161 h 1172"/>
                <a:gd name="T92" fmla="*/ 1191 w 1191"/>
                <a:gd name="T93" fmla="*/ 169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91" h="1172">
                  <a:moveTo>
                    <a:pt x="0" y="1172"/>
                  </a:moveTo>
                  <a:lnTo>
                    <a:pt x="13" y="938"/>
                  </a:lnTo>
                  <a:lnTo>
                    <a:pt x="38" y="671"/>
                  </a:lnTo>
                  <a:lnTo>
                    <a:pt x="38" y="671"/>
                  </a:lnTo>
                  <a:lnTo>
                    <a:pt x="64" y="497"/>
                  </a:lnTo>
                  <a:lnTo>
                    <a:pt x="64" y="497"/>
                  </a:lnTo>
                  <a:lnTo>
                    <a:pt x="89" y="375"/>
                  </a:lnTo>
                  <a:lnTo>
                    <a:pt x="89" y="375"/>
                  </a:lnTo>
                  <a:lnTo>
                    <a:pt x="115" y="287"/>
                  </a:lnTo>
                  <a:lnTo>
                    <a:pt x="115" y="287"/>
                  </a:lnTo>
                  <a:lnTo>
                    <a:pt x="140" y="220"/>
                  </a:lnTo>
                  <a:lnTo>
                    <a:pt x="140" y="220"/>
                  </a:lnTo>
                  <a:lnTo>
                    <a:pt x="166" y="169"/>
                  </a:lnTo>
                  <a:lnTo>
                    <a:pt x="166" y="169"/>
                  </a:lnTo>
                  <a:lnTo>
                    <a:pt x="192" y="130"/>
                  </a:lnTo>
                  <a:lnTo>
                    <a:pt x="192" y="130"/>
                  </a:lnTo>
                  <a:lnTo>
                    <a:pt x="217" y="99"/>
                  </a:lnTo>
                  <a:lnTo>
                    <a:pt x="217" y="99"/>
                  </a:lnTo>
                  <a:lnTo>
                    <a:pt x="243" y="75"/>
                  </a:lnTo>
                  <a:lnTo>
                    <a:pt x="243" y="75"/>
                  </a:lnTo>
                  <a:lnTo>
                    <a:pt x="268" y="55"/>
                  </a:lnTo>
                  <a:lnTo>
                    <a:pt x="268" y="55"/>
                  </a:lnTo>
                  <a:lnTo>
                    <a:pt x="294" y="39"/>
                  </a:lnTo>
                  <a:lnTo>
                    <a:pt x="294" y="39"/>
                  </a:lnTo>
                  <a:lnTo>
                    <a:pt x="319" y="27"/>
                  </a:lnTo>
                  <a:lnTo>
                    <a:pt x="319" y="27"/>
                  </a:lnTo>
                  <a:lnTo>
                    <a:pt x="346" y="18"/>
                  </a:lnTo>
                  <a:lnTo>
                    <a:pt x="346" y="18"/>
                  </a:lnTo>
                  <a:lnTo>
                    <a:pt x="371" y="12"/>
                  </a:lnTo>
                  <a:lnTo>
                    <a:pt x="371" y="12"/>
                  </a:lnTo>
                  <a:lnTo>
                    <a:pt x="397" y="6"/>
                  </a:lnTo>
                  <a:lnTo>
                    <a:pt x="397" y="6"/>
                  </a:lnTo>
                  <a:lnTo>
                    <a:pt x="423" y="2"/>
                  </a:lnTo>
                  <a:lnTo>
                    <a:pt x="423" y="2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499" y="0"/>
                  </a:lnTo>
                  <a:lnTo>
                    <a:pt x="499" y="0"/>
                  </a:lnTo>
                  <a:lnTo>
                    <a:pt x="525" y="1"/>
                  </a:lnTo>
                  <a:lnTo>
                    <a:pt x="525" y="1"/>
                  </a:lnTo>
                  <a:lnTo>
                    <a:pt x="550" y="2"/>
                  </a:lnTo>
                  <a:lnTo>
                    <a:pt x="550" y="2"/>
                  </a:lnTo>
                  <a:lnTo>
                    <a:pt x="576" y="5"/>
                  </a:lnTo>
                  <a:lnTo>
                    <a:pt x="576" y="5"/>
                  </a:lnTo>
                  <a:lnTo>
                    <a:pt x="601" y="8"/>
                  </a:lnTo>
                  <a:lnTo>
                    <a:pt x="601" y="8"/>
                  </a:lnTo>
                  <a:lnTo>
                    <a:pt x="627" y="12"/>
                  </a:lnTo>
                  <a:lnTo>
                    <a:pt x="627" y="12"/>
                  </a:lnTo>
                  <a:lnTo>
                    <a:pt x="652" y="17"/>
                  </a:lnTo>
                  <a:lnTo>
                    <a:pt x="652" y="17"/>
                  </a:lnTo>
                  <a:lnTo>
                    <a:pt x="679" y="21"/>
                  </a:lnTo>
                  <a:lnTo>
                    <a:pt x="679" y="21"/>
                  </a:lnTo>
                  <a:lnTo>
                    <a:pt x="705" y="26"/>
                  </a:lnTo>
                  <a:lnTo>
                    <a:pt x="705" y="26"/>
                  </a:lnTo>
                  <a:lnTo>
                    <a:pt x="730" y="31"/>
                  </a:lnTo>
                  <a:lnTo>
                    <a:pt x="730" y="31"/>
                  </a:lnTo>
                  <a:lnTo>
                    <a:pt x="756" y="38"/>
                  </a:lnTo>
                  <a:lnTo>
                    <a:pt x="756" y="38"/>
                  </a:lnTo>
                  <a:lnTo>
                    <a:pt x="781" y="44"/>
                  </a:lnTo>
                  <a:lnTo>
                    <a:pt x="781" y="44"/>
                  </a:lnTo>
                  <a:lnTo>
                    <a:pt x="807" y="50"/>
                  </a:lnTo>
                  <a:lnTo>
                    <a:pt x="807" y="50"/>
                  </a:lnTo>
                  <a:lnTo>
                    <a:pt x="832" y="57"/>
                  </a:lnTo>
                  <a:lnTo>
                    <a:pt x="832" y="57"/>
                  </a:lnTo>
                  <a:lnTo>
                    <a:pt x="858" y="64"/>
                  </a:lnTo>
                  <a:lnTo>
                    <a:pt x="858" y="64"/>
                  </a:lnTo>
                  <a:lnTo>
                    <a:pt x="883" y="71"/>
                  </a:lnTo>
                  <a:lnTo>
                    <a:pt x="883" y="71"/>
                  </a:lnTo>
                  <a:lnTo>
                    <a:pt x="909" y="78"/>
                  </a:lnTo>
                  <a:lnTo>
                    <a:pt x="909" y="78"/>
                  </a:lnTo>
                  <a:lnTo>
                    <a:pt x="935" y="86"/>
                  </a:lnTo>
                  <a:lnTo>
                    <a:pt x="935" y="86"/>
                  </a:lnTo>
                  <a:lnTo>
                    <a:pt x="960" y="94"/>
                  </a:lnTo>
                  <a:lnTo>
                    <a:pt x="960" y="94"/>
                  </a:lnTo>
                  <a:lnTo>
                    <a:pt x="987" y="102"/>
                  </a:lnTo>
                  <a:lnTo>
                    <a:pt x="987" y="102"/>
                  </a:lnTo>
                  <a:lnTo>
                    <a:pt x="1011" y="110"/>
                  </a:lnTo>
                  <a:lnTo>
                    <a:pt x="1011" y="110"/>
                  </a:lnTo>
                  <a:lnTo>
                    <a:pt x="1038" y="118"/>
                  </a:lnTo>
                  <a:lnTo>
                    <a:pt x="1038" y="118"/>
                  </a:lnTo>
                  <a:lnTo>
                    <a:pt x="1063" y="126"/>
                  </a:lnTo>
                  <a:lnTo>
                    <a:pt x="1063" y="126"/>
                  </a:lnTo>
                  <a:lnTo>
                    <a:pt x="1089" y="135"/>
                  </a:lnTo>
                  <a:lnTo>
                    <a:pt x="1089" y="135"/>
                  </a:lnTo>
                  <a:lnTo>
                    <a:pt x="1114" y="143"/>
                  </a:lnTo>
                  <a:lnTo>
                    <a:pt x="1114" y="143"/>
                  </a:lnTo>
                  <a:lnTo>
                    <a:pt x="1140" y="152"/>
                  </a:lnTo>
                  <a:lnTo>
                    <a:pt x="1140" y="152"/>
                  </a:lnTo>
                  <a:lnTo>
                    <a:pt x="1165" y="161"/>
                  </a:lnTo>
                  <a:lnTo>
                    <a:pt x="1165" y="161"/>
                  </a:lnTo>
                  <a:lnTo>
                    <a:pt x="1191" y="169"/>
                  </a:lnTo>
                  <a:lnTo>
                    <a:pt x="1191" y="169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180" name="Freeform 20"/>
            <p:cNvSpPr>
              <a:spLocks/>
            </p:cNvSpPr>
            <p:nvPr/>
          </p:nvSpPr>
          <p:spPr bwMode="auto">
            <a:xfrm>
              <a:off x="565" y="2208"/>
              <a:ext cx="1281" cy="557"/>
            </a:xfrm>
            <a:custGeom>
              <a:avLst/>
              <a:gdLst>
                <a:gd name="T0" fmla="*/ 26 w 2562"/>
                <a:gd name="T1" fmla="*/ 10 h 1114"/>
                <a:gd name="T2" fmla="*/ 77 w 2562"/>
                <a:gd name="T3" fmla="*/ 32 h 1114"/>
                <a:gd name="T4" fmla="*/ 128 w 2562"/>
                <a:gd name="T5" fmla="*/ 55 h 1114"/>
                <a:gd name="T6" fmla="*/ 179 w 2562"/>
                <a:gd name="T7" fmla="*/ 77 h 1114"/>
                <a:gd name="T8" fmla="*/ 230 w 2562"/>
                <a:gd name="T9" fmla="*/ 99 h 1114"/>
                <a:gd name="T10" fmla="*/ 281 w 2562"/>
                <a:gd name="T11" fmla="*/ 121 h 1114"/>
                <a:gd name="T12" fmla="*/ 333 w 2562"/>
                <a:gd name="T13" fmla="*/ 144 h 1114"/>
                <a:gd name="T14" fmla="*/ 384 w 2562"/>
                <a:gd name="T15" fmla="*/ 166 h 1114"/>
                <a:gd name="T16" fmla="*/ 435 w 2562"/>
                <a:gd name="T17" fmla="*/ 188 h 1114"/>
                <a:gd name="T18" fmla="*/ 486 w 2562"/>
                <a:gd name="T19" fmla="*/ 211 h 1114"/>
                <a:gd name="T20" fmla="*/ 538 w 2562"/>
                <a:gd name="T21" fmla="*/ 233 h 1114"/>
                <a:gd name="T22" fmla="*/ 589 w 2562"/>
                <a:gd name="T23" fmla="*/ 255 h 1114"/>
                <a:gd name="T24" fmla="*/ 641 w 2562"/>
                <a:gd name="T25" fmla="*/ 277 h 1114"/>
                <a:gd name="T26" fmla="*/ 692 w 2562"/>
                <a:gd name="T27" fmla="*/ 300 h 1114"/>
                <a:gd name="T28" fmla="*/ 743 w 2562"/>
                <a:gd name="T29" fmla="*/ 322 h 1114"/>
                <a:gd name="T30" fmla="*/ 794 w 2562"/>
                <a:gd name="T31" fmla="*/ 344 h 1114"/>
                <a:gd name="T32" fmla="*/ 845 w 2562"/>
                <a:gd name="T33" fmla="*/ 367 h 1114"/>
                <a:gd name="T34" fmla="*/ 896 w 2562"/>
                <a:gd name="T35" fmla="*/ 389 h 1114"/>
                <a:gd name="T36" fmla="*/ 947 w 2562"/>
                <a:gd name="T37" fmla="*/ 411 h 1114"/>
                <a:gd name="T38" fmla="*/ 998 w 2562"/>
                <a:gd name="T39" fmla="*/ 433 h 1114"/>
                <a:gd name="T40" fmla="*/ 1051 w 2562"/>
                <a:gd name="T41" fmla="*/ 456 h 1114"/>
                <a:gd name="T42" fmla="*/ 1102 w 2562"/>
                <a:gd name="T43" fmla="*/ 478 h 1114"/>
                <a:gd name="T44" fmla="*/ 1153 w 2562"/>
                <a:gd name="T45" fmla="*/ 500 h 1114"/>
                <a:gd name="T46" fmla="*/ 1204 w 2562"/>
                <a:gd name="T47" fmla="*/ 523 h 1114"/>
                <a:gd name="T48" fmla="*/ 1255 w 2562"/>
                <a:gd name="T49" fmla="*/ 545 h 1114"/>
                <a:gd name="T50" fmla="*/ 1306 w 2562"/>
                <a:gd name="T51" fmla="*/ 567 h 1114"/>
                <a:gd name="T52" fmla="*/ 1357 w 2562"/>
                <a:gd name="T53" fmla="*/ 589 h 1114"/>
                <a:gd name="T54" fmla="*/ 1409 w 2562"/>
                <a:gd name="T55" fmla="*/ 612 h 1114"/>
                <a:gd name="T56" fmla="*/ 1460 w 2562"/>
                <a:gd name="T57" fmla="*/ 634 h 1114"/>
                <a:gd name="T58" fmla="*/ 1511 w 2562"/>
                <a:gd name="T59" fmla="*/ 656 h 1114"/>
                <a:gd name="T60" fmla="*/ 1563 w 2562"/>
                <a:gd name="T61" fmla="*/ 679 h 1114"/>
                <a:gd name="T62" fmla="*/ 1614 w 2562"/>
                <a:gd name="T63" fmla="*/ 701 h 1114"/>
                <a:gd name="T64" fmla="*/ 1665 w 2562"/>
                <a:gd name="T65" fmla="*/ 723 h 1114"/>
                <a:gd name="T66" fmla="*/ 1717 w 2562"/>
                <a:gd name="T67" fmla="*/ 745 h 1114"/>
                <a:gd name="T68" fmla="*/ 1768 w 2562"/>
                <a:gd name="T69" fmla="*/ 768 h 1114"/>
                <a:gd name="T70" fmla="*/ 1819 w 2562"/>
                <a:gd name="T71" fmla="*/ 790 h 1114"/>
                <a:gd name="T72" fmla="*/ 1870 w 2562"/>
                <a:gd name="T73" fmla="*/ 812 h 1114"/>
                <a:gd name="T74" fmla="*/ 1921 w 2562"/>
                <a:gd name="T75" fmla="*/ 835 h 1114"/>
                <a:gd name="T76" fmla="*/ 1972 w 2562"/>
                <a:gd name="T77" fmla="*/ 857 h 1114"/>
                <a:gd name="T78" fmla="*/ 2023 w 2562"/>
                <a:gd name="T79" fmla="*/ 879 h 1114"/>
                <a:gd name="T80" fmla="*/ 2076 w 2562"/>
                <a:gd name="T81" fmla="*/ 901 h 1114"/>
                <a:gd name="T82" fmla="*/ 2127 w 2562"/>
                <a:gd name="T83" fmla="*/ 924 h 1114"/>
                <a:gd name="T84" fmla="*/ 2178 w 2562"/>
                <a:gd name="T85" fmla="*/ 946 h 1114"/>
                <a:gd name="T86" fmla="*/ 2229 w 2562"/>
                <a:gd name="T87" fmla="*/ 968 h 1114"/>
                <a:gd name="T88" fmla="*/ 2280 w 2562"/>
                <a:gd name="T89" fmla="*/ 991 h 1114"/>
                <a:gd name="T90" fmla="*/ 2331 w 2562"/>
                <a:gd name="T91" fmla="*/ 1013 h 1114"/>
                <a:gd name="T92" fmla="*/ 2382 w 2562"/>
                <a:gd name="T93" fmla="*/ 1035 h 1114"/>
                <a:gd name="T94" fmla="*/ 2434 w 2562"/>
                <a:gd name="T95" fmla="*/ 1057 h 1114"/>
                <a:gd name="T96" fmla="*/ 2485 w 2562"/>
                <a:gd name="T97" fmla="*/ 1080 h 1114"/>
                <a:gd name="T98" fmla="*/ 2536 w 2562"/>
                <a:gd name="T99" fmla="*/ 1102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2" h="1114">
                  <a:moveTo>
                    <a:pt x="0" y="0"/>
                  </a:moveTo>
                  <a:lnTo>
                    <a:pt x="26" y="10"/>
                  </a:lnTo>
                  <a:lnTo>
                    <a:pt x="51" y="22"/>
                  </a:lnTo>
                  <a:lnTo>
                    <a:pt x="77" y="32"/>
                  </a:lnTo>
                  <a:lnTo>
                    <a:pt x="102" y="44"/>
                  </a:lnTo>
                  <a:lnTo>
                    <a:pt x="128" y="55"/>
                  </a:lnTo>
                  <a:lnTo>
                    <a:pt x="153" y="66"/>
                  </a:lnTo>
                  <a:lnTo>
                    <a:pt x="179" y="77"/>
                  </a:lnTo>
                  <a:lnTo>
                    <a:pt x="204" y="89"/>
                  </a:lnTo>
                  <a:lnTo>
                    <a:pt x="230" y="99"/>
                  </a:lnTo>
                  <a:lnTo>
                    <a:pt x="256" y="111"/>
                  </a:lnTo>
                  <a:lnTo>
                    <a:pt x="281" y="121"/>
                  </a:lnTo>
                  <a:lnTo>
                    <a:pt x="308" y="133"/>
                  </a:lnTo>
                  <a:lnTo>
                    <a:pt x="333" y="144"/>
                  </a:lnTo>
                  <a:lnTo>
                    <a:pt x="359" y="156"/>
                  </a:lnTo>
                  <a:lnTo>
                    <a:pt x="384" y="166"/>
                  </a:lnTo>
                  <a:lnTo>
                    <a:pt x="410" y="178"/>
                  </a:lnTo>
                  <a:lnTo>
                    <a:pt x="435" y="188"/>
                  </a:lnTo>
                  <a:lnTo>
                    <a:pt x="461" y="200"/>
                  </a:lnTo>
                  <a:lnTo>
                    <a:pt x="486" y="211"/>
                  </a:lnTo>
                  <a:lnTo>
                    <a:pt x="512" y="222"/>
                  </a:lnTo>
                  <a:lnTo>
                    <a:pt x="538" y="233"/>
                  </a:lnTo>
                  <a:lnTo>
                    <a:pt x="563" y="245"/>
                  </a:lnTo>
                  <a:lnTo>
                    <a:pt x="589" y="255"/>
                  </a:lnTo>
                  <a:lnTo>
                    <a:pt x="614" y="267"/>
                  </a:lnTo>
                  <a:lnTo>
                    <a:pt x="641" y="277"/>
                  </a:lnTo>
                  <a:lnTo>
                    <a:pt x="665" y="289"/>
                  </a:lnTo>
                  <a:lnTo>
                    <a:pt x="692" y="300"/>
                  </a:lnTo>
                  <a:lnTo>
                    <a:pt x="717" y="312"/>
                  </a:lnTo>
                  <a:lnTo>
                    <a:pt x="743" y="322"/>
                  </a:lnTo>
                  <a:lnTo>
                    <a:pt x="769" y="334"/>
                  </a:lnTo>
                  <a:lnTo>
                    <a:pt x="794" y="344"/>
                  </a:lnTo>
                  <a:lnTo>
                    <a:pt x="820" y="356"/>
                  </a:lnTo>
                  <a:lnTo>
                    <a:pt x="845" y="367"/>
                  </a:lnTo>
                  <a:lnTo>
                    <a:pt x="871" y="378"/>
                  </a:lnTo>
                  <a:lnTo>
                    <a:pt x="896" y="389"/>
                  </a:lnTo>
                  <a:lnTo>
                    <a:pt x="922" y="401"/>
                  </a:lnTo>
                  <a:lnTo>
                    <a:pt x="947" y="411"/>
                  </a:lnTo>
                  <a:lnTo>
                    <a:pt x="973" y="423"/>
                  </a:lnTo>
                  <a:lnTo>
                    <a:pt x="998" y="433"/>
                  </a:lnTo>
                  <a:lnTo>
                    <a:pt x="1025" y="445"/>
                  </a:lnTo>
                  <a:lnTo>
                    <a:pt x="1051" y="456"/>
                  </a:lnTo>
                  <a:lnTo>
                    <a:pt x="1076" y="468"/>
                  </a:lnTo>
                  <a:lnTo>
                    <a:pt x="1102" y="478"/>
                  </a:lnTo>
                  <a:lnTo>
                    <a:pt x="1127" y="490"/>
                  </a:lnTo>
                  <a:lnTo>
                    <a:pt x="1153" y="500"/>
                  </a:lnTo>
                  <a:lnTo>
                    <a:pt x="1178" y="512"/>
                  </a:lnTo>
                  <a:lnTo>
                    <a:pt x="1204" y="523"/>
                  </a:lnTo>
                  <a:lnTo>
                    <a:pt x="1229" y="534"/>
                  </a:lnTo>
                  <a:lnTo>
                    <a:pt x="1255" y="545"/>
                  </a:lnTo>
                  <a:lnTo>
                    <a:pt x="1281" y="557"/>
                  </a:lnTo>
                  <a:lnTo>
                    <a:pt x="1306" y="567"/>
                  </a:lnTo>
                  <a:lnTo>
                    <a:pt x="1333" y="579"/>
                  </a:lnTo>
                  <a:lnTo>
                    <a:pt x="1357" y="589"/>
                  </a:lnTo>
                  <a:lnTo>
                    <a:pt x="1384" y="601"/>
                  </a:lnTo>
                  <a:lnTo>
                    <a:pt x="1409" y="612"/>
                  </a:lnTo>
                  <a:lnTo>
                    <a:pt x="1435" y="624"/>
                  </a:lnTo>
                  <a:lnTo>
                    <a:pt x="1460" y="634"/>
                  </a:lnTo>
                  <a:lnTo>
                    <a:pt x="1486" y="646"/>
                  </a:lnTo>
                  <a:lnTo>
                    <a:pt x="1511" y="656"/>
                  </a:lnTo>
                  <a:lnTo>
                    <a:pt x="1537" y="668"/>
                  </a:lnTo>
                  <a:lnTo>
                    <a:pt x="1563" y="679"/>
                  </a:lnTo>
                  <a:lnTo>
                    <a:pt x="1588" y="690"/>
                  </a:lnTo>
                  <a:lnTo>
                    <a:pt x="1614" y="701"/>
                  </a:lnTo>
                  <a:lnTo>
                    <a:pt x="1639" y="713"/>
                  </a:lnTo>
                  <a:lnTo>
                    <a:pt x="1665" y="723"/>
                  </a:lnTo>
                  <a:lnTo>
                    <a:pt x="1690" y="735"/>
                  </a:lnTo>
                  <a:lnTo>
                    <a:pt x="1717" y="745"/>
                  </a:lnTo>
                  <a:lnTo>
                    <a:pt x="1742" y="757"/>
                  </a:lnTo>
                  <a:lnTo>
                    <a:pt x="1768" y="768"/>
                  </a:lnTo>
                  <a:lnTo>
                    <a:pt x="1794" y="780"/>
                  </a:lnTo>
                  <a:lnTo>
                    <a:pt x="1819" y="790"/>
                  </a:lnTo>
                  <a:lnTo>
                    <a:pt x="1845" y="802"/>
                  </a:lnTo>
                  <a:lnTo>
                    <a:pt x="1870" y="812"/>
                  </a:lnTo>
                  <a:lnTo>
                    <a:pt x="1896" y="824"/>
                  </a:lnTo>
                  <a:lnTo>
                    <a:pt x="1921" y="835"/>
                  </a:lnTo>
                  <a:lnTo>
                    <a:pt x="1947" y="846"/>
                  </a:lnTo>
                  <a:lnTo>
                    <a:pt x="1972" y="857"/>
                  </a:lnTo>
                  <a:lnTo>
                    <a:pt x="1998" y="869"/>
                  </a:lnTo>
                  <a:lnTo>
                    <a:pt x="2023" y="879"/>
                  </a:lnTo>
                  <a:lnTo>
                    <a:pt x="2050" y="891"/>
                  </a:lnTo>
                  <a:lnTo>
                    <a:pt x="2076" y="901"/>
                  </a:lnTo>
                  <a:lnTo>
                    <a:pt x="2101" y="913"/>
                  </a:lnTo>
                  <a:lnTo>
                    <a:pt x="2127" y="924"/>
                  </a:lnTo>
                  <a:lnTo>
                    <a:pt x="2152" y="936"/>
                  </a:lnTo>
                  <a:lnTo>
                    <a:pt x="2178" y="946"/>
                  </a:lnTo>
                  <a:lnTo>
                    <a:pt x="2203" y="958"/>
                  </a:lnTo>
                  <a:lnTo>
                    <a:pt x="2229" y="968"/>
                  </a:lnTo>
                  <a:lnTo>
                    <a:pt x="2254" y="980"/>
                  </a:lnTo>
                  <a:lnTo>
                    <a:pt x="2280" y="991"/>
                  </a:lnTo>
                  <a:lnTo>
                    <a:pt x="2306" y="1002"/>
                  </a:lnTo>
                  <a:lnTo>
                    <a:pt x="2331" y="1013"/>
                  </a:lnTo>
                  <a:lnTo>
                    <a:pt x="2358" y="1025"/>
                  </a:lnTo>
                  <a:lnTo>
                    <a:pt x="2382" y="1035"/>
                  </a:lnTo>
                  <a:lnTo>
                    <a:pt x="2409" y="1047"/>
                  </a:lnTo>
                  <a:lnTo>
                    <a:pt x="2434" y="1057"/>
                  </a:lnTo>
                  <a:lnTo>
                    <a:pt x="2460" y="1069"/>
                  </a:lnTo>
                  <a:lnTo>
                    <a:pt x="2485" y="1080"/>
                  </a:lnTo>
                  <a:lnTo>
                    <a:pt x="2511" y="1091"/>
                  </a:lnTo>
                  <a:lnTo>
                    <a:pt x="2536" y="1102"/>
                  </a:lnTo>
                  <a:lnTo>
                    <a:pt x="2562" y="1114"/>
                  </a:lnTo>
                </a:path>
              </a:pathLst>
            </a:custGeom>
            <a:noFill/>
            <a:ln w="4826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181" name="Line 21"/>
            <p:cNvSpPr>
              <a:spLocks noChangeShapeType="1"/>
            </p:cNvSpPr>
            <p:nvPr/>
          </p:nvSpPr>
          <p:spPr bwMode="auto">
            <a:xfrm>
              <a:off x="1322" y="2871"/>
              <a:ext cx="597" cy="1"/>
            </a:xfrm>
            <a:prstGeom prst="line">
              <a:avLst/>
            </a:prstGeom>
            <a:noFill/>
            <a:ln w="4826">
              <a:solidFill>
                <a:srgbClr val="FF0000"/>
              </a:solidFill>
              <a:round/>
              <a:headEnd/>
              <a:tailEnd type="triangle" w="med" len="sm"/>
            </a:ln>
            <a:extLst/>
          </p:spPr>
          <p:txBody>
            <a:bodyPr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182" name="Line 22"/>
            <p:cNvSpPr>
              <a:spLocks noChangeShapeType="1"/>
            </p:cNvSpPr>
            <p:nvPr/>
          </p:nvSpPr>
          <p:spPr bwMode="auto">
            <a:xfrm flipV="1">
              <a:off x="1207" y="2404"/>
              <a:ext cx="1" cy="93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183" name="Line 23"/>
            <p:cNvSpPr>
              <a:spLocks noChangeShapeType="1"/>
            </p:cNvSpPr>
            <p:nvPr/>
          </p:nvSpPr>
          <p:spPr bwMode="auto">
            <a:xfrm>
              <a:off x="432" y="2472"/>
              <a:ext cx="153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92" name="Text Box 24"/>
            <p:cNvSpPr txBox="1">
              <a:spLocks noChangeArrowheads="1"/>
            </p:cNvSpPr>
            <p:nvPr/>
          </p:nvSpPr>
          <p:spPr bwMode="auto">
            <a:xfrm>
              <a:off x="2041" y="2631"/>
              <a:ext cx="15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GB" altLang="hu-HU" sz="1500">
                <a:solidFill>
                  <a:schemeClr val="accent2"/>
                </a:solidFill>
              </a:endParaRPr>
            </a:p>
          </p:txBody>
        </p:sp>
      </p:grpSp>
      <p:sp>
        <p:nvSpPr>
          <p:cNvPr id="4131" name="Rectangle 25"/>
          <p:cNvSpPr>
            <a:spLocks noChangeArrowheads="1"/>
          </p:cNvSpPr>
          <p:nvPr/>
        </p:nvSpPr>
        <p:spPr bwMode="auto">
          <a:xfrm>
            <a:off x="1996679" y="4914901"/>
            <a:ext cx="3429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hu-HU" sz="1500">
                <a:solidFill>
                  <a:srgbClr val="006600"/>
                </a:solidFill>
              </a:rPr>
              <a:t>Tunnel</a:t>
            </a:r>
            <a:r>
              <a:rPr lang="en-US" altLang="hu-HU" sz="1500">
                <a:solidFill>
                  <a:srgbClr val="006600"/>
                </a:solidFill>
              </a:rPr>
              <a:t>ling</a:t>
            </a:r>
            <a:r>
              <a:rPr lang="en-GB" altLang="hu-HU" sz="1500">
                <a:solidFill>
                  <a:srgbClr val="006600"/>
                </a:solidFill>
              </a:rPr>
              <a:t> </a:t>
            </a:r>
          </a:p>
          <a:p>
            <a:pPr eaLnBrk="0" hangingPunct="0">
              <a:spcBef>
                <a:spcPct val="50000"/>
              </a:spcBef>
            </a:pPr>
            <a:r>
              <a:rPr lang="en-GB" altLang="hu-HU">
                <a:solidFill>
                  <a:schemeClr val="accent2"/>
                </a:solidFill>
              </a:rPr>
              <a:t>10</a:t>
            </a:r>
            <a:r>
              <a:rPr lang="en-GB" altLang="hu-HU" baseline="30000">
                <a:solidFill>
                  <a:schemeClr val="accent2"/>
                </a:solidFill>
              </a:rPr>
              <a:t>14</a:t>
            </a:r>
            <a:r>
              <a:rPr lang="en-GB" altLang="hu-HU">
                <a:solidFill>
                  <a:schemeClr val="accent2"/>
                </a:solidFill>
              </a:rPr>
              <a:t> - 10</a:t>
            </a:r>
            <a:r>
              <a:rPr lang="en-GB" altLang="hu-HU" baseline="30000">
                <a:solidFill>
                  <a:schemeClr val="accent2"/>
                </a:solidFill>
              </a:rPr>
              <a:t>15</a:t>
            </a:r>
            <a:r>
              <a:rPr lang="en-GB" altLang="hu-HU">
                <a:solidFill>
                  <a:schemeClr val="accent2"/>
                </a:solidFill>
              </a:rPr>
              <a:t> W cm</a:t>
            </a:r>
            <a:r>
              <a:rPr lang="en-GB" altLang="hu-HU" baseline="30000">
                <a:solidFill>
                  <a:schemeClr val="accent2"/>
                </a:solidFill>
              </a:rPr>
              <a:t>-2</a:t>
            </a:r>
          </a:p>
        </p:txBody>
      </p:sp>
      <p:grpSp>
        <p:nvGrpSpPr>
          <p:cNvPr id="4132" name="Group 26"/>
          <p:cNvGrpSpPr>
            <a:grpSpLocks/>
          </p:cNvGrpSpPr>
          <p:nvPr/>
        </p:nvGrpSpPr>
        <p:grpSpPr bwMode="auto">
          <a:xfrm>
            <a:off x="3143250" y="3486150"/>
            <a:ext cx="5486400" cy="2224088"/>
            <a:chOff x="2400" y="2112"/>
            <a:chExt cx="4608" cy="1868"/>
          </a:xfrm>
        </p:grpSpPr>
        <p:grpSp>
          <p:nvGrpSpPr>
            <p:cNvPr id="4173" name="Group 27"/>
            <p:cNvGrpSpPr>
              <a:grpSpLocks/>
            </p:cNvGrpSpPr>
            <p:nvPr/>
          </p:nvGrpSpPr>
          <p:grpSpPr bwMode="auto">
            <a:xfrm>
              <a:off x="2400" y="2112"/>
              <a:ext cx="3222" cy="1241"/>
              <a:chOff x="576" y="4180"/>
              <a:chExt cx="3222" cy="1241"/>
            </a:xfrm>
          </p:grpSpPr>
          <p:sp>
            <p:nvSpPr>
              <p:cNvPr id="92188" name="Freeform 28"/>
              <p:cNvSpPr>
                <a:spLocks/>
              </p:cNvSpPr>
              <p:nvPr/>
            </p:nvSpPr>
            <p:spPr bwMode="auto">
              <a:xfrm>
                <a:off x="2832" y="4704"/>
                <a:ext cx="205" cy="82"/>
              </a:xfrm>
              <a:custGeom>
                <a:avLst/>
                <a:gdLst>
                  <a:gd name="T0" fmla="*/ 5 w 410"/>
                  <a:gd name="T1" fmla="*/ 164 h 164"/>
                  <a:gd name="T2" fmla="*/ 13 w 410"/>
                  <a:gd name="T3" fmla="*/ 163 h 164"/>
                  <a:gd name="T4" fmla="*/ 21 w 410"/>
                  <a:gd name="T5" fmla="*/ 160 h 164"/>
                  <a:gd name="T6" fmla="*/ 29 w 410"/>
                  <a:gd name="T7" fmla="*/ 159 h 164"/>
                  <a:gd name="T8" fmla="*/ 35 w 410"/>
                  <a:gd name="T9" fmla="*/ 156 h 164"/>
                  <a:gd name="T10" fmla="*/ 43 w 410"/>
                  <a:gd name="T11" fmla="*/ 154 h 164"/>
                  <a:gd name="T12" fmla="*/ 51 w 410"/>
                  <a:gd name="T13" fmla="*/ 150 h 164"/>
                  <a:gd name="T14" fmla="*/ 59 w 410"/>
                  <a:gd name="T15" fmla="*/ 146 h 164"/>
                  <a:gd name="T16" fmla="*/ 67 w 410"/>
                  <a:gd name="T17" fmla="*/ 141 h 164"/>
                  <a:gd name="T18" fmla="*/ 75 w 410"/>
                  <a:gd name="T19" fmla="*/ 134 h 164"/>
                  <a:gd name="T20" fmla="*/ 82 w 410"/>
                  <a:gd name="T21" fmla="*/ 128 h 164"/>
                  <a:gd name="T22" fmla="*/ 90 w 410"/>
                  <a:gd name="T23" fmla="*/ 121 h 164"/>
                  <a:gd name="T24" fmla="*/ 97 w 410"/>
                  <a:gd name="T25" fmla="*/ 112 h 164"/>
                  <a:gd name="T26" fmla="*/ 105 w 410"/>
                  <a:gd name="T27" fmla="*/ 103 h 164"/>
                  <a:gd name="T28" fmla="*/ 113 w 410"/>
                  <a:gd name="T29" fmla="*/ 93 h 164"/>
                  <a:gd name="T30" fmla="*/ 120 w 410"/>
                  <a:gd name="T31" fmla="*/ 83 h 164"/>
                  <a:gd name="T32" fmla="*/ 128 w 410"/>
                  <a:gd name="T33" fmla="*/ 73 h 164"/>
                  <a:gd name="T34" fmla="*/ 136 w 410"/>
                  <a:gd name="T35" fmla="*/ 62 h 164"/>
                  <a:gd name="T36" fmla="*/ 144 w 410"/>
                  <a:gd name="T37" fmla="*/ 52 h 164"/>
                  <a:gd name="T38" fmla="*/ 151 w 410"/>
                  <a:gd name="T39" fmla="*/ 41 h 164"/>
                  <a:gd name="T40" fmla="*/ 158 w 410"/>
                  <a:gd name="T41" fmla="*/ 31 h 164"/>
                  <a:gd name="T42" fmla="*/ 166 w 410"/>
                  <a:gd name="T43" fmla="*/ 23 h 164"/>
                  <a:gd name="T44" fmla="*/ 174 w 410"/>
                  <a:gd name="T45" fmla="*/ 15 h 164"/>
                  <a:gd name="T46" fmla="*/ 182 w 410"/>
                  <a:gd name="T47" fmla="*/ 8 h 164"/>
                  <a:gd name="T48" fmla="*/ 190 w 410"/>
                  <a:gd name="T49" fmla="*/ 4 h 164"/>
                  <a:gd name="T50" fmla="*/ 198 w 410"/>
                  <a:gd name="T51" fmla="*/ 2 h 164"/>
                  <a:gd name="T52" fmla="*/ 206 w 410"/>
                  <a:gd name="T53" fmla="*/ 0 h 164"/>
                  <a:gd name="T54" fmla="*/ 212 w 410"/>
                  <a:gd name="T55" fmla="*/ 2 h 164"/>
                  <a:gd name="T56" fmla="*/ 220 w 410"/>
                  <a:gd name="T57" fmla="*/ 4 h 164"/>
                  <a:gd name="T58" fmla="*/ 228 w 410"/>
                  <a:gd name="T59" fmla="*/ 8 h 164"/>
                  <a:gd name="T60" fmla="*/ 236 w 410"/>
                  <a:gd name="T61" fmla="*/ 15 h 164"/>
                  <a:gd name="T62" fmla="*/ 244 w 410"/>
                  <a:gd name="T63" fmla="*/ 23 h 164"/>
                  <a:gd name="T64" fmla="*/ 251 w 410"/>
                  <a:gd name="T65" fmla="*/ 31 h 164"/>
                  <a:gd name="T66" fmla="*/ 259 w 410"/>
                  <a:gd name="T67" fmla="*/ 41 h 164"/>
                  <a:gd name="T68" fmla="*/ 266 w 410"/>
                  <a:gd name="T69" fmla="*/ 52 h 164"/>
                  <a:gd name="T70" fmla="*/ 274 w 410"/>
                  <a:gd name="T71" fmla="*/ 62 h 164"/>
                  <a:gd name="T72" fmla="*/ 282 w 410"/>
                  <a:gd name="T73" fmla="*/ 73 h 164"/>
                  <a:gd name="T74" fmla="*/ 289 w 410"/>
                  <a:gd name="T75" fmla="*/ 83 h 164"/>
                  <a:gd name="T76" fmla="*/ 297 w 410"/>
                  <a:gd name="T77" fmla="*/ 93 h 164"/>
                  <a:gd name="T78" fmla="*/ 305 w 410"/>
                  <a:gd name="T79" fmla="*/ 103 h 164"/>
                  <a:gd name="T80" fmla="*/ 313 w 410"/>
                  <a:gd name="T81" fmla="*/ 112 h 164"/>
                  <a:gd name="T82" fmla="*/ 320 w 410"/>
                  <a:gd name="T83" fmla="*/ 121 h 164"/>
                  <a:gd name="T84" fmla="*/ 327 w 410"/>
                  <a:gd name="T85" fmla="*/ 128 h 164"/>
                  <a:gd name="T86" fmla="*/ 335 w 410"/>
                  <a:gd name="T87" fmla="*/ 134 h 164"/>
                  <a:gd name="T88" fmla="*/ 343 w 410"/>
                  <a:gd name="T89" fmla="*/ 141 h 164"/>
                  <a:gd name="T90" fmla="*/ 351 w 410"/>
                  <a:gd name="T91" fmla="*/ 146 h 164"/>
                  <a:gd name="T92" fmla="*/ 359 w 410"/>
                  <a:gd name="T93" fmla="*/ 150 h 164"/>
                  <a:gd name="T94" fmla="*/ 367 w 410"/>
                  <a:gd name="T95" fmla="*/ 154 h 164"/>
                  <a:gd name="T96" fmla="*/ 375 w 410"/>
                  <a:gd name="T97" fmla="*/ 156 h 164"/>
                  <a:gd name="T98" fmla="*/ 381 w 410"/>
                  <a:gd name="T99" fmla="*/ 159 h 164"/>
                  <a:gd name="T100" fmla="*/ 389 w 410"/>
                  <a:gd name="T101" fmla="*/ 160 h 164"/>
                  <a:gd name="T102" fmla="*/ 397 w 410"/>
                  <a:gd name="T103" fmla="*/ 163 h 164"/>
                  <a:gd name="T104" fmla="*/ 405 w 410"/>
                  <a:gd name="T10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10" h="164">
                    <a:moveTo>
                      <a:pt x="0" y="164"/>
                    </a:moveTo>
                    <a:lnTo>
                      <a:pt x="3" y="164"/>
                    </a:lnTo>
                    <a:lnTo>
                      <a:pt x="5" y="164"/>
                    </a:lnTo>
                    <a:lnTo>
                      <a:pt x="8" y="163"/>
                    </a:lnTo>
                    <a:lnTo>
                      <a:pt x="10" y="163"/>
                    </a:lnTo>
                    <a:lnTo>
                      <a:pt x="13" y="163"/>
                    </a:lnTo>
                    <a:lnTo>
                      <a:pt x="16" y="162"/>
                    </a:lnTo>
                    <a:lnTo>
                      <a:pt x="18" y="162"/>
                    </a:lnTo>
                    <a:lnTo>
                      <a:pt x="21" y="160"/>
                    </a:lnTo>
                    <a:lnTo>
                      <a:pt x="23" y="160"/>
                    </a:lnTo>
                    <a:lnTo>
                      <a:pt x="26" y="159"/>
                    </a:lnTo>
                    <a:lnTo>
                      <a:pt x="29" y="159"/>
                    </a:lnTo>
                    <a:lnTo>
                      <a:pt x="31" y="158"/>
                    </a:lnTo>
                    <a:lnTo>
                      <a:pt x="34" y="158"/>
                    </a:lnTo>
                    <a:lnTo>
                      <a:pt x="35" y="156"/>
                    </a:lnTo>
                    <a:lnTo>
                      <a:pt x="38" y="155"/>
                    </a:lnTo>
                    <a:lnTo>
                      <a:pt x="40" y="155"/>
                    </a:lnTo>
                    <a:lnTo>
                      <a:pt x="43" y="154"/>
                    </a:lnTo>
                    <a:lnTo>
                      <a:pt x="46" y="152"/>
                    </a:lnTo>
                    <a:lnTo>
                      <a:pt x="48" y="151"/>
                    </a:lnTo>
                    <a:lnTo>
                      <a:pt x="51" y="150"/>
                    </a:lnTo>
                    <a:lnTo>
                      <a:pt x="54" y="149"/>
                    </a:lnTo>
                    <a:lnTo>
                      <a:pt x="56" y="147"/>
                    </a:lnTo>
                    <a:lnTo>
                      <a:pt x="59" y="146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7" y="141"/>
                    </a:lnTo>
                    <a:lnTo>
                      <a:pt x="69" y="138"/>
                    </a:lnTo>
                    <a:lnTo>
                      <a:pt x="72" y="137"/>
                    </a:lnTo>
                    <a:lnTo>
                      <a:pt x="75" y="134"/>
                    </a:lnTo>
                    <a:lnTo>
                      <a:pt x="77" y="133"/>
                    </a:lnTo>
                    <a:lnTo>
                      <a:pt x="80" y="130"/>
                    </a:lnTo>
                    <a:lnTo>
                      <a:pt x="82" y="128"/>
                    </a:lnTo>
                    <a:lnTo>
                      <a:pt x="85" y="125"/>
                    </a:lnTo>
                    <a:lnTo>
                      <a:pt x="88" y="122"/>
                    </a:lnTo>
                    <a:lnTo>
                      <a:pt x="90" y="121"/>
                    </a:lnTo>
                    <a:lnTo>
                      <a:pt x="92" y="117"/>
                    </a:lnTo>
                    <a:lnTo>
                      <a:pt x="94" y="114"/>
                    </a:lnTo>
                    <a:lnTo>
                      <a:pt x="97" y="112"/>
                    </a:lnTo>
                    <a:lnTo>
                      <a:pt x="99" y="109"/>
                    </a:lnTo>
                    <a:lnTo>
                      <a:pt x="102" y="107"/>
                    </a:lnTo>
                    <a:lnTo>
                      <a:pt x="105" y="103"/>
                    </a:lnTo>
                    <a:lnTo>
                      <a:pt x="107" y="100"/>
                    </a:lnTo>
                    <a:lnTo>
                      <a:pt x="110" y="96"/>
                    </a:lnTo>
                    <a:lnTo>
                      <a:pt x="113" y="93"/>
                    </a:lnTo>
                    <a:lnTo>
                      <a:pt x="115" y="90"/>
                    </a:lnTo>
                    <a:lnTo>
                      <a:pt x="118" y="87"/>
                    </a:lnTo>
                    <a:lnTo>
                      <a:pt x="120" y="83"/>
                    </a:lnTo>
                    <a:lnTo>
                      <a:pt x="123" y="79"/>
                    </a:lnTo>
                    <a:lnTo>
                      <a:pt x="126" y="76"/>
                    </a:lnTo>
                    <a:lnTo>
                      <a:pt x="128" y="73"/>
                    </a:lnTo>
                    <a:lnTo>
                      <a:pt x="131" y="69"/>
                    </a:lnTo>
                    <a:lnTo>
                      <a:pt x="134" y="65"/>
                    </a:lnTo>
                    <a:lnTo>
                      <a:pt x="136" y="62"/>
                    </a:lnTo>
                    <a:lnTo>
                      <a:pt x="139" y="58"/>
                    </a:lnTo>
                    <a:lnTo>
                      <a:pt x="141" y="54"/>
                    </a:lnTo>
                    <a:lnTo>
                      <a:pt x="144" y="52"/>
                    </a:lnTo>
                    <a:lnTo>
                      <a:pt x="147" y="48"/>
                    </a:lnTo>
                    <a:lnTo>
                      <a:pt x="148" y="44"/>
                    </a:lnTo>
                    <a:lnTo>
                      <a:pt x="151" y="41"/>
                    </a:lnTo>
                    <a:lnTo>
                      <a:pt x="153" y="37"/>
                    </a:lnTo>
                    <a:lnTo>
                      <a:pt x="156" y="34"/>
                    </a:lnTo>
                    <a:lnTo>
                      <a:pt x="158" y="31"/>
                    </a:lnTo>
                    <a:lnTo>
                      <a:pt x="161" y="28"/>
                    </a:lnTo>
                    <a:lnTo>
                      <a:pt x="164" y="25"/>
                    </a:lnTo>
                    <a:lnTo>
                      <a:pt x="166" y="23"/>
                    </a:lnTo>
                    <a:lnTo>
                      <a:pt x="169" y="20"/>
                    </a:lnTo>
                    <a:lnTo>
                      <a:pt x="171" y="17"/>
                    </a:lnTo>
                    <a:lnTo>
                      <a:pt x="174" y="15"/>
                    </a:lnTo>
                    <a:lnTo>
                      <a:pt x="177" y="12"/>
                    </a:lnTo>
                    <a:lnTo>
                      <a:pt x="179" y="11"/>
                    </a:lnTo>
                    <a:lnTo>
                      <a:pt x="182" y="8"/>
                    </a:lnTo>
                    <a:lnTo>
                      <a:pt x="185" y="7"/>
                    </a:lnTo>
                    <a:lnTo>
                      <a:pt x="187" y="6"/>
                    </a:lnTo>
                    <a:lnTo>
                      <a:pt x="190" y="4"/>
                    </a:lnTo>
                    <a:lnTo>
                      <a:pt x="192" y="3"/>
                    </a:lnTo>
                    <a:lnTo>
                      <a:pt x="195" y="2"/>
                    </a:lnTo>
                    <a:lnTo>
                      <a:pt x="198" y="2"/>
                    </a:lnTo>
                    <a:lnTo>
                      <a:pt x="200" y="0"/>
                    </a:lnTo>
                    <a:lnTo>
                      <a:pt x="203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9" y="0"/>
                    </a:lnTo>
                    <a:lnTo>
                      <a:pt x="212" y="2"/>
                    </a:lnTo>
                    <a:lnTo>
                      <a:pt x="215" y="2"/>
                    </a:lnTo>
                    <a:lnTo>
                      <a:pt x="217" y="3"/>
                    </a:lnTo>
                    <a:lnTo>
                      <a:pt x="220" y="4"/>
                    </a:lnTo>
                    <a:lnTo>
                      <a:pt x="223" y="6"/>
                    </a:lnTo>
                    <a:lnTo>
                      <a:pt x="225" y="7"/>
                    </a:lnTo>
                    <a:lnTo>
                      <a:pt x="228" y="8"/>
                    </a:lnTo>
                    <a:lnTo>
                      <a:pt x="230" y="11"/>
                    </a:lnTo>
                    <a:lnTo>
                      <a:pt x="233" y="12"/>
                    </a:lnTo>
                    <a:lnTo>
                      <a:pt x="236" y="15"/>
                    </a:lnTo>
                    <a:lnTo>
                      <a:pt x="238" y="17"/>
                    </a:lnTo>
                    <a:lnTo>
                      <a:pt x="241" y="20"/>
                    </a:lnTo>
                    <a:lnTo>
                      <a:pt x="244" y="23"/>
                    </a:lnTo>
                    <a:lnTo>
                      <a:pt x="246" y="25"/>
                    </a:lnTo>
                    <a:lnTo>
                      <a:pt x="249" y="28"/>
                    </a:lnTo>
                    <a:lnTo>
                      <a:pt x="251" y="31"/>
                    </a:lnTo>
                    <a:lnTo>
                      <a:pt x="254" y="34"/>
                    </a:lnTo>
                    <a:lnTo>
                      <a:pt x="257" y="37"/>
                    </a:lnTo>
                    <a:lnTo>
                      <a:pt x="259" y="41"/>
                    </a:lnTo>
                    <a:lnTo>
                      <a:pt x="262" y="44"/>
                    </a:lnTo>
                    <a:lnTo>
                      <a:pt x="263" y="48"/>
                    </a:lnTo>
                    <a:lnTo>
                      <a:pt x="266" y="52"/>
                    </a:lnTo>
                    <a:lnTo>
                      <a:pt x="268" y="54"/>
                    </a:lnTo>
                    <a:lnTo>
                      <a:pt x="271" y="58"/>
                    </a:lnTo>
                    <a:lnTo>
                      <a:pt x="274" y="62"/>
                    </a:lnTo>
                    <a:lnTo>
                      <a:pt x="276" y="65"/>
                    </a:lnTo>
                    <a:lnTo>
                      <a:pt x="279" y="69"/>
                    </a:lnTo>
                    <a:lnTo>
                      <a:pt x="282" y="73"/>
                    </a:lnTo>
                    <a:lnTo>
                      <a:pt x="284" y="76"/>
                    </a:lnTo>
                    <a:lnTo>
                      <a:pt x="287" y="79"/>
                    </a:lnTo>
                    <a:lnTo>
                      <a:pt x="289" y="83"/>
                    </a:lnTo>
                    <a:lnTo>
                      <a:pt x="292" y="87"/>
                    </a:lnTo>
                    <a:lnTo>
                      <a:pt x="295" y="90"/>
                    </a:lnTo>
                    <a:lnTo>
                      <a:pt x="297" y="93"/>
                    </a:lnTo>
                    <a:lnTo>
                      <a:pt x="300" y="96"/>
                    </a:lnTo>
                    <a:lnTo>
                      <a:pt x="302" y="100"/>
                    </a:lnTo>
                    <a:lnTo>
                      <a:pt x="305" y="103"/>
                    </a:lnTo>
                    <a:lnTo>
                      <a:pt x="308" y="107"/>
                    </a:lnTo>
                    <a:lnTo>
                      <a:pt x="310" y="109"/>
                    </a:lnTo>
                    <a:lnTo>
                      <a:pt x="313" y="112"/>
                    </a:lnTo>
                    <a:lnTo>
                      <a:pt x="316" y="114"/>
                    </a:lnTo>
                    <a:lnTo>
                      <a:pt x="318" y="117"/>
                    </a:lnTo>
                    <a:lnTo>
                      <a:pt x="320" y="121"/>
                    </a:lnTo>
                    <a:lnTo>
                      <a:pt x="322" y="122"/>
                    </a:lnTo>
                    <a:lnTo>
                      <a:pt x="325" y="125"/>
                    </a:lnTo>
                    <a:lnTo>
                      <a:pt x="327" y="128"/>
                    </a:lnTo>
                    <a:lnTo>
                      <a:pt x="330" y="130"/>
                    </a:lnTo>
                    <a:lnTo>
                      <a:pt x="333" y="133"/>
                    </a:lnTo>
                    <a:lnTo>
                      <a:pt x="335" y="134"/>
                    </a:lnTo>
                    <a:lnTo>
                      <a:pt x="338" y="137"/>
                    </a:lnTo>
                    <a:lnTo>
                      <a:pt x="340" y="138"/>
                    </a:lnTo>
                    <a:lnTo>
                      <a:pt x="343" y="141"/>
                    </a:lnTo>
                    <a:lnTo>
                      <a:pt x="346" y="142"/>
                    </a:lnTo>
                    <a:lnTo>
                      <a:pt x="348" y="145"/>
                    </a:lnTo>
                    <a:lnTo>
                      <a:pt x="351" y="146"/>
                    </a:lnTo>
                    <a:lnTo>
                      <a:pt x="354" y="147"/>
                    </a:lnTo>
                    <a:lnTo>
                      <a:pt x="356" y="149"/>
                    </a:lnTo>
                    <a:lnTo>
                      <a:pt x="359" y="150"/>
                    </a:lnTo>
                    <a:lnTo>
                      <a:pt x="361" y="151"/>
                    </a:lnTo>
                    <a:lnTo>
                      <a:pt x="364" y="152"/>
                    </a:lnTo>
                    <a:lnTo>
                      <a:pt x="367" y="154"/>
                    </a:lnTo>
                    <a:lnTo>
                      <a:pt x="369" y="155"/>
                    </a:lnTo>
                    <a:lnTo>
                      <a:pt x="372" y="155"/>
                    </a:lnTo>
                    <a:lnTo>
                      <a:pt x="375" y="156"/>
                    </a:lnTo>
                    <a:lnTo>
                      <a:pt x="376" y="158"/>
                    </a:lnTo>
                    <a:lnTo>
                      <a:pt x="378" y="158"/>
                    </a:lnTo>
                    <a:lnTo>
                      <a:pt x="381" y="159"/>
                    </a:lnTo>
                    <a:lnTo>
                      <a:pt x="384" y="159"/>
                    </a:lnTo>
                    <a:lnTo>
                      <a:pt x="386" y="160"/>
                    </a:lnTo>
                    <a:lnTo>
                      <a:pt x="389" y="160"/>
                    </a:lnTo>
                    <a:lnTo>
                      <a:pt x="392" y="162"/>
                    </a:lnTo>
                    <a:lnTo>
                      <a:pt x="394" y="162"/>
                    </a:lnTo>
                    <a:lnTo>
                      <a:pt x="397" y="163"/>
                    </a:lnTo>
                    <a:lnTo>
                      <a:pt x="399" y="163"/>
                    </a:lnTo>
                    <a:lnTo>
                      <a:pt x="402" y="163"/>
                    </a:lnTo>
                    <a:lnTo>
                      <a:pt x="405" y="164"/>
                    </a:lnTo>
                    <a:lnTo>
                      <a:pt x="407" y="164"/>
                    </a:lnTo>
                    <a:lnTo>
                      <a:pt x="410" y="164"/>
                    </a:lnTo>
                  </a:path>
                </a:pathLst>
              </a:custGeom>
              <a:solidFill>
                <a:schemeClr val="bg2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189" name="Freeform 29"/>
              <p:cNvSpPr>
                <a:spLocks/>
              </p:cNvSpPr>
              <p:nvPr/>
            </p:nvSpPr>
            <p:spPr bwMode="auto">
              <a:xfrm>
                <a:off x="2501" y="4180"/>
                <a:ext cx="377" cy="1114"/>
              </a:xfrm>
              <a:custGeom>
                <a:avLst/>
                <a:gdLst>
                  <a:gd name="T0" fmla="*/ 0 w 754"/>
                  <a:gd name="T1" fmla="*/ 0 h 2227"/>
                  <a:gd name="T2" fmla="*/ 18 w 754"/>
                  <a:gd name="T3" fmla="*/ 18 h 2227"/>
                  <a:gd name="T4" fmla="*/ 42 w 754"/>
                  <a:gd name="T5" fmla="*/ 45 h 2227"/>
                  <a:gd name="T6" fmla="*/ 69 w 754"/>
                  <a:gd name="T7" fmla="*/ 74 h 2227"/>
                  <a:gd name="T8" fmla="*/ 95 w 754"/>
                  <a:gd name="T9" fmla="*/ 103 h 2227"/>
                  <a:gd name="T10" fmla="*/ 120 w 754"/>
                  <a:gd name="T11" fmla="*/ 132 h 2227"/>
                  <a:gd name="T12" fmla="*/ 146 w 754"/>
                  <a:gd name="T13" fmla="*/ 161 h 2227"/>
                  <a:gd name="T14" fmla="*/ 171 w 754"/>
                  <a:gd name="T15" fmla="*/ 191 h 2227"/>
                  <a:gd name="T16" fmla="*/ 197 w 754"/>
                  <a:gd name="T17" fmla="*/ 222 h 2227"/>
                  <a:gd name="T18" fmla="*/ 222 w 754"/>
                  <a:gd name="T19" fmla="*/ 254 h 2227"/>
                  <a:gd name="T20" fmla="*/ 248 w 754"/>
                  <a:gd name="T21" fmla="*/ 287 h 2227"/>
                  <a:gd name="T22" fmla="*/ 273 w 754"/>
                  <a:gd name="T23" fmla="*/ 319 h 2227"/>
                  <a:gd name="T24" fmla="*/ 299 w 754"/>
                  <a:gd name="T25" fmla="*/ 353 h 2227"/>
                  <a:gd name="T26" fmla="*/ 325 w 754"/>
                  <a:gd name="T27" fmla="*/ 389 h 2227"/>
                  <a:gd name="T28" fmla="*/ 350 w 754"/>
                  <a:gd name="T29" fmla="*/ 426 h 2227"/>
                  <a:gd name="T30" fmla="*/ 376 w 754"/>
                  <a:gd name="T31" fmla="*/ 465 h 2227"/>
                  <a:gd name="T32" fmla="*/ 401 w 754"/>
                  <a:gd name="T33" fmla="*/ 506 h 2227"/>
                  <a:gd name="T34" fmla="*/ 428 w 754"/>
                  <a:gd name="T35" fmla="*/ 547 h 2227"/>
                  <a:gd name="T36" fmla="*/ 452 w 754"/>
                  <a:gd name="T37" fmla="*/ 593 h 2227"/>
                  <a:gd name="T38" fmla="*/ 479 w 754"/>
                  <a:gd name="T39" fmla="*/ 642 h 2227"/>
                  <a:gd name="T40" fmla="*/ 504 w 754"/>
                  <a:gd name="T41" fmla="*/ 696 h 2227"/>
                  <a:gd name="T42" fmla="*/ 530 w 754"/>
                  <a:gd name="T43" fmla="*/ 753 h 2227"/>
                  <a:gd name="T44" fmla="*/ 555 w 754"/>
                  <a:gd name="T45" fmla="*/ 818 h 2227"/>
                  <a:gd name="T46" fmla="*/ 581 w 754"/>
                  <a:gd name="T47" fmla="*/ 891 h 2227"/>
                  <a:gd name="T48" fmla="*/ 607 w 754"/>
                  <a:gd name="T49" fmla="*/ 975 h 2227"/>
                  <a:gd name="T50" fmla="*/ 632 w 754"/>
                  <a:gd name="T51" fmla="*/ 1074 h 2227"/>
                  <a:gd name="T52" fmla="*/ 658 w 754"/>
                  <a:gd name="T53" fmla="*/ 1196 h 2227"/>
                  <a:gd name="T54" fmla="*/ 683 w 754"/>
                  <a:gd name="T55" fmla="*/ 1351 h 2227"/>
                  <a:gd name="T56" fmla="*/ 709 w 754"/>
                  <a:gd name="T57" fmla="*/ 1558 h 2227"/>
                  <a:gd name="T58" fmla="*/ 734 w 754"/>
                  <a:gd name="T59" fmla="*/ 1860 h 2227"/>
                  <a:gd name="T60" fmla="*/ 754 w 754"/>
                  <a:gd name="T61" fmla="*/ 2227 h 2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54" h="2227">
                    <a:moveTo>
                      <a:pt x="0" y="0"/>
                    </a:moveTo>
                    <a:lnTo>
                      <a:pt x="18" y="18"/>
                    </a:lnTo>
                    <a:lnTo>
                      <a:pt x="42" y="45"/>
                    </a:lnTo>
                    <a:lnTo>
                      <a:pt x="69" y="74"/>
                    </a:lnTo>
                    <a:lnTo>
                      <a:pt x="95" y="103"/>
                    </a:lnTo>
                    <a:lnTo>
                      <a:pt x="120" y="132"/>
                    </a:lnTo>
                    <a:lnTo>
                      <a:pt x="146" y="161"/>
                    </a:lnTo>
                    <a:lnTo>
                      <a:pt x="171" y="191"/>
                    </a:lnTo>
                    <a:lnTo>
                      <a:pt x="197" y="222"/>
                    </a:lnTo>
                    <a:lnTo>
                      <a:pt x="222" y="254"/>
                    </a:lnTo>
                    <a:lnTo>
                      <a:pt x="248" y="287"/>
                    </a:lnTo>
                    <a:lnTo>
                      <a:pt x="273" y="319"/>
                    </a:lnTo>
                    <a:lnTo>
                      <a:pt x="299" y="353"/>
                    </a:lnTo>
                    <a:lnTo>
                      <a:pt x="325" y="389"/>
                    </a:lnTo>
                    <a:lnTo>
                      <a:pt x="350" y="426"/>
                    </a:lnTo>
                    <a:lnTo>
                      <a:pt x="376" y="465"/>
                    </a:lnTo>
                    <a:lnTo>
                      <a:pt x="401" y="506"/>
                    </a:lnTo>
                    <a:lnTo>
                      <a:pt x="428" y="547"/>
                    </a:lnTo>
                    <a:lnTo>
                      <a:pt x="452" y="593"/>
                    </a:lnTo>
                    <a:lnTo>
                      <a:pt x="479" y="642"/>
                    </a:lnTo>
                    <a:lnTo>
                      <a:pt x="504" y="696"/>
                    </a:lnTo>
                    <a:lnTo>
                      <a:pt x="530" y="753"/>
                    </a:lnTo>
                    <a:lnTo>
                      <a:pt x="555" y="818"/>
                    </a:lnTo>
                    <a:lnTo>
                      <a:pt x="581" y="891"/>
                    </a:lnTo>
                    <a:lnTo>
                      <a:pt x="607" y="975"/>
                    </a:lnTo>
                    <a:lnTo>
                      <a:pt x="632" y="1074"/>
                    </a:lnTo>
                    <a:lnTo>
                      <a:pt x="658" y="1196"/>
                    </a:lnTo>
                    <a:lnTo>
                      <a:pt x="683" y="1351"/>
                    </a:lnTo>
                    <a:lnTo>
                      <a:pt x="709" y="1558"/>
                    </a:lnTo>
                    <a:lnTo>
                      <a:pt x="734" y="1860"/>
                    </a:lnTo>
                    <a:lnTo>
                      <a:pt x="754" y="222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190" name="Freeform 30"/>
              <p:cNvSpPr>
                <a:spLocks/>
              </p:cNvSpPr>
              <p:nvPr/>
            </p:nvSpPr>
            <p:spPr bwMode="auto">
              <a:xfrm>
                <a:off x="2965" y="4811"/>
                <a:ext cx="595" cy="483"/>
              </a:xfrm>
              <a:custGeom>
                <a:avLst/>
                <a:gdLst>
                  <a:gd name="T0" fmla="*/ 12 w 1189"/>
                  <a:gd name="T1" fmla="*/ 777 h 966"/>
                  <a:gd name="T2" fmla="*/ 37 w 1189"/>
                  <a:gd name="T3" fmla="*/ 520 h 966"/>
                  <a:gd name="T4" fmla="*/ 63 w 1189"/>
                  <a:gd name="T5" fmla="*/ 357 h 966"/>
                  <a:gd name="T6" fmla="*/ 88 w 1189"/>
                  <a:gd name="T7" fmla="*/ 246 h 966"/>
                  <a:gd name="T8" fmla="*/ 114 w 1189"/>
                  <a:gd name="T9" fmla="*/ 170 h 966"/>
                  <a:gd name="T10" fmla="*/ 139 w 1189"/>
                  <a:gd name="T11" fmla="*/ 115 h 966"/>
                  <a:gd name="T12" fmla="*/ 165 w 1189"/>
                  <a:gd name="T13" fmla="*/ 74 h 966"/>
                  <a:gd name="T14" fmla="*/ 191 w 1189"/>
                  <a:gd name="T15" fmla="*/ 47 h 966"/>
                  <a:gd name="T16" fmla="*/ 216 w 1189"/>
                  <a:gd name="T17" fmla="*/ 27 h 966"/>
                  <a:gd name="T18" fmla="*/ 242 w 1189"/>
                  <a:gd name="T19" fmla="*/ 13 h 966"/>
                  <a:gd name="T20" fmla="*/ 267 w 1189"/>
                  <a:gd name="T21" fmla="*/ 5 h 966"/>
                  <a:gd name="T22" fmla="*/ 293 w 1189"/>
                  <a:gd name="T23" fmla="*/ 1 h 966"/>
                  <a:gd name="T24" fmla="*/ 318 w 1189"/>
                  <a:gd name="T25" fmla="*/ 0 h 966"/>
                  <a:gd name="T26" fmla="*/ 344 w 1189"/>
                  <a:gd name="T27" fmla="*/ 1 h 966"/>
                  <a:gd name="T28" fmla="*/ 369 w 1189"/>
                  <a:gd name="T29" fmla="*/ 6 h 966"/>
                  <a:gd name="T30" fmla="*/ 396 w 1189"/>
                  <a:gd name="T31" fmla="*/ 11 h 966"/>
                  <a:gd name="T32" fmla="*/ 422 w 1189"/>
                  <a:gd name="T33" fmla="*/ 19 h 966"/>
                  <a:gd name="T34" fmla="*/ 447 w 1189"/>
                  <a:gd name="T35" fmla="*/ 28 h 966"/>
                  <a:gd name="T36" fmla="*/ 473 w 1189"/>
                  <a:gd name="T37" fmla="*/ 39 h 966"/>
                  <a:gd name="T38" fmla="*/ 498 w 1189"/>
                  <a:gd name="T39" fmla="*/ 49 h 966"/>
                  <a:gd name="T40" fmla="*/ 524 w 1189"/>
                  <a:gd name="T41" fmla="*/ 61 h 966"/>
                  <a:gd name="T42" fmla="*/ 549 w 1189"/>
                  <a:gd name="T43" fmla="*/ 74 h 966"/>
                  <a:gd name="T44" fmla="*/ 575 w 1189"/>
                  <a:gd name="T45" fmla="*/ 89 h 966"/>
                  <a:gd name="T46" fmla="*/ 600 w 1189"/>
                  <a:gd name="T47" fmla="*/ 103 h 966"/>
                  <a:gd name="T48" fmla="*/ 626 w 1189"/>
                  <a:gd name="T49" fmla="*/ 118 h 966"/>
                  <a:gd name="T50" fmla="*/ 651 w 1189"/>
                  <a:gd name="T51" fmla="*/ 133 h 966"/>
                  <a:gd name="T52" fmla="*/ 677 w 1189"/>
                  <a:gd name="T53" fmla="*/ 149 h 966"/>
                  <a:gd name="T54" fmla="*/ 703 w 1189"/>
                  <a:gd name="T55" fmla="*/ 165 h 966"/>
                  <a:gd name="T56" fmla="*/ 728 w 1189"/>
                  <a:gd name="T57" fmla="*/ 182 h 966"/>
                  <a:gd name="T58" fmla="*/ 754 w 1189"/>
                  <a:gd name="T59" fmla="*/ 199 h 966"/>
                  <a:gd name="T60" fmla="*/ 779 w 1189"/>
                  <a:gd name="T61" fmla="*/ 216 h 966"/>
                  <a:gd name="T62" fmla="*/ 806 w 1189"/>
                  <a:gd name="T63" fmla="*/ 234 h 966"/>
                  <a:gd name="T64" fmla="*/ 830 w 1189"/>
                  <a:gd name="T65" fmla="*/ 251 h 966"/>
                  <a:gd name="T66" fmla="*/ 857 w 1189"/>
                  <a:gd name="T67" fmla="*/ 270 h 966"/>
                  <a:gd name="T68" fmla="*/ 882 w 1189"/>
                  <a:gd name="T69" fmla="*/ 288 h 966"/>
                  <a:gd name="T70" fmla="*/ 908 w 1189"/>
                  <a:gd name="T71" fmla="*/ 306 h 966"/>
                  <a:gd name="T72" fmla="*/ 934 w 1189"/>
                  <a:gd name="T73" fmla="*/ 326 h 966"/>
                  <a:gd name="T74" fmla="*/ 959 w 1189"/>
                  <a:gd name="T75" fmla="*/ 344 h 966"/>
                  <a:gd name="T76" fmla="*/ 985 w 1189"/>
                  <a:gd name="T77" fmla="*/ 363 h 966"/>
                  <a:gd name="T78" fmla="*/ 1010 w 1189"/>
                  <a:gd name="T79" fmla="*/ 382 h 966"/>
                  <a:gd name="T80" fmla="*/ 1036 w 1189"/>
                  <a:gd name="T81" fmla="*/ 402 h 966"/>
                  <a:gd name="T82" fmla="*/ 1061 w 1189"/>
                  <a:gd name="T83" fmla="*/ 422 h 966"/>
                  <a:gd name="T84" fmla="*/ 1087 w 1189"/>
                  <a:gd name="T85" fmla="*/ 441 h 966"/>
                  <a:gd name="T86" fmla="*/ 1112 w 1189"/>
                  <a:gd name="T87" fmla="*/ 461 h 966"/>
                  <a:gd name="T88" fmla="*/ 1138 w 1189"/>
                  <a:gd name="T89" fmla="*/ 481 h 966"/>
                  <a:gd name="T90" fmla="*/ 1163 w 1189"/>
                  <a:gd name="T91" fmla="*/ 500 h 966"/>
                  <a:gd name="T92" fmla="*/ 1189 w 1189"/>
                  <a:gd name="T93" fmla="*/ 520 h 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89" h="966">
                    <a:moveTo>
                      <a:pt x="0" y="966"/>
                    </a:moveTo>
                    <a:lnTo>
                      <a:pt x="12" y="777"/>
                    </a:lnTo>
                    <a:lnTo>
                      <a:pt x="37" y="520"/>
                    </a:lnTo>
                    <a:lnTo>
                      <a:pt x="37" y="520"/>
                    </a:lnTo>
                    <a:lnTo>
                      <a:pt x="63" y="357"/>
                    </a:lnTo>
                    <a:lnTo>
                      <a:pt x="63" y="357"/>
                    </a:lnTo>
                    <a:lnTo>
                      <a:pt x="88" y="246"/>
                    </a:lnTo>
                    <a:lnTo>
                      <a:pt x="88" y="246"/>
                    </a:lnTo>
                    <a:lnTo>
                      <a:pt x="114" y="170"/>
                    </a:lnTo>
                    <a:lnTo>
                      <a:pt x="114" y="170"/>
                    </a:lnTo>
                    <a:lnTo>
                      <a:pt x="139" y="115"/>
                    </a:lnTo>
                    <a:lnTo>
                      <a:pt x="139" y="115"/>
                    </a:lnTo>
                    <a:lnTo>
                      <a:pt x="165" y="74"/>
                    </a:lnTo>
                    <a:lnTo>
                      <a:pt x="165" y="74"/>
                    </a:lnTo>
                    <a:lnTo>
                      <a:pt x="191" y="47"/>
                    </a:lnTo>
                    <a:lnTo>
                      <a:pt x="191" y="47"/>
                    </a:lnTo>
                    <a:lnTo>
                      <a:pt x="216" y="27"/>
                    </a:lnTo>
                    <a:lnTo>
                      <a:pt x="216" y="27"/>
                    </a:lnTo>
                    <a:lnTo>
                      <a:pt x="242" y="13"/>
                    </a:lnTo>
                    <a:lnTo>
                      <a:pt x="242" y="13"/>
                    </a:lnTo>
                    <a:lnTo>
                      <a:pt x="267" y="5"/>
                    </a:lnTo>
                    <a:lnTo>
                      <a:pt x="267" y="5"/>
                    </a:lnTo>
                    <a:lnTo>
                      <a:pt x="293" y="1"/>
                    </a:lnTo>
                    <a:lnTo>
                      <a:pt x="293" y="1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69" y="6"/>
                    </a:lnTo>
                    <a:lnTo>
                      <a:pt x="369" y="6"/>
                    </a:lnTo>
                    <a:lnTo>
                      <a:pt x="396" y="11"/>
                    </a:lnTo>
                    <a:lnTo>
                      <a:pt x="396" y="11"/>
                    </a:lnTo>
                    <a:lnTo>
                      <a:pt x="422" y="19"/>
                    </a:lnTo>
                    <a:lnTo>
                      <a:pt x="422" y="19"/>
                    </a:lnTo>
                    <a:lnTo>
                      <a:pt x="447" y="28"/>
                    </a:lnTo>
                    <a:lnTo>
                      <a:pt x="447" y="28"/>
                    </a:lnTo>
                    <a:lnTo>
                      <a:pt x="473" y="39"/>
                    </a:lnTo>
                    <a:lnTo>
                      <a:pt x="473" y="39"/>
                    </a:lnTo>
                    <a:lnTo>
                      <a:pt x="498" y="49"/>
                    </a:lnTo>
                    <a:lnTo>
                      <a:pt x="498" y="49"/>
                    </a:lnTo>
                    <a:lnTo>
                      <a:pt x="524" y="61"/>
                    </a:lnTo>
                    <a:lnTo>
                      <a:pt x="524" y="61"/>
                    </a:lnTo>
                    <a:lnTo>
                      <a:pt x="549" y="74"/>
                    </a:lnTo>
                    <a:lnTo>
                      <a:pt x="549" y="74"/>
                    </a:lnTo>
                    <a:lnTo>
                      <a:pt x="575" y="89"/>
                    </a:lnTo>
                    <a:lnTo>
                      <a:pt x="575" y="89"/>
                    </a:lnTo>
                    <a:lnTo>
                      <a:pt x="600" y="103"/>
                    </a:lnTo>
                    <a:lnTo>
                      <a:pt x="600" y="103"/>
                    </a:lnTo>
                    <a:lnTo>
                      <a:pt x="626" y="118"/>
                    </a:lnTo>
                    <a:lnTo>
                      <a:pt x="626" y="118"/>
                    </a:lnTo>
                    <a:lnTo>
                      <a:pt x="651" y="133"/>
                    </a:lnTo>
                    <a:lnTo>
                      <a:pt x="651" y="133"/>
                    </a:lnTo>
                    <a:lnTo>
                      <a:pt x="677" y="149"/>
                    </a:lnTo>
                    <a:lnTo>
                      <a:pt x="677" y="149"/>
                    </a:lnTo>
                    <a:lnTo>
                      <a:pt x="703" y="165"/>
                    </a:lnTo>
                    <a:lnTo>
                      <a:pt x="703" y="165"/>
                    </a:lnTo>
                    <a:lnTo>
                      <a:pt x="728" y="182"/>
                    </a:lnTo>
                    <a:lnTo>
                      <a:pt x="728" y="182"/>
                    </a:lnTo>
                    <a:lnTo>
                      <a:pt x="754" y="199"/>
                    </a:lnTo>
                    <a:lnTo>
                      <a:pt x="754" y="199"/>
                    </a:lnTo>
                    <a:lnTo>
                      <a:pt x="779" y="216"/>
                    </a:lnTo>
                    <a:lnTo>
                      <a:pt x="779" y="216"/>
                    </a:lnTo>
                    <a:lnTo>
                      <a:pt x="806" y="234"/>
                    </a:lnTo>
                    <a:lnTo>
                      <a:pt x="806" y="234"/>
                    </a:lnTo>
                    <a:lnTo>
                      <a:pt x="830" y="251"/>
                    </a:lnTo>
                    <a:lnTo>
                      <a:pt x="830" y="251"/>
                    </a:lnTo>
                    <a:lnTo>
                      <a:pt x="857" y="270"/>
                    </a:lnTo>
                    <a:lnTo>
                      <a:pt x="857" y="270"/>
                    </a:lnTo>
                    <a:lnTo>
                      <a:pt x="882" y="288"/>
                    </a:lnTo>
                    <a:lnTo>
                      <a:pt x="882" y="288"/>
                    </a:lnTo>
                    <a:lnTo>
                      <a:pt x="908" y="306"/>
                    </a:lnTo>
                    <a:lnTo>
                      <a:pt x="908" y="306"/>
                    </a:lnTo>
                    <a:lnTo>
                      <a:pt x="934" y="326"/>
                    </a:lnTo>
                    <a:lnTo>
                      <a:pt x="934" y="326"/>
                    </a:lnTo>
                    <a:lnTo>
                      <a:pt x="959" y="344"/>
                    </a:lnTo>
                    <a:lnTo>
                      <a:pt x="959" y="344"/>
                    </a:lnTo>
                    <a:lnTo>
                      <a:pt x="985" y="363"/>
                    </a:lnTo>
                    <a:lnTo>
                      <a:pt x="985" y="363"/>
                    </a:lnTo>
                    <a:lnTo>
                      <a:pt x="1010" y="382"/>
                    </a:lnTo>
                    <a:lnTo>
                      <a:pt x="1010" y="382"/>
                    </a:lnTo>
                    <a:lnTo>
                      <a:pt x="1036" y="402"/>
                    </a:lnTo>
                    <a:lnTo>
                      <a:pt x="1036" y="402"/>
                    </a:lnTo>
                    <a:lnTo>
                      <a:pt x="1061" y="422"/>
                    </a:lnTo>
                    <a:lnTo>
                      <a:pt x="1061" y="422"/>
                    </a:lnTo>
                    <a:lnTo>
                      <a:pt x="1087" y="441"/>
                    </a:lnTo>
                    <a:lnTo>
                      <a:pt x="1087" y="441"/>
                    </a:lnTo>
                    <a:lnTo>
                      <a:pt x="1112" y="461"/>
                    </a:lnTo>
                    <a:lnTo>
                      <a:pt x="1112" y="461"/>
                    </a:lnTo>
                    <a:lnTo>
                      <a:pt x="1138" y="481"/>
                    </a:lnTo>
                    <a:lnTo>
                      <a:pt x="1138" y="481"/>
                    </a:lnTo>
                    <a:lnTo>
                      <a:pt x="1163" y="500"/>
                    </a:lnTo>
                    <a:lnTo>
                      <a:pt x="1163" y="500"/>
                    </a:lnTo>
                    <a:lnTo>
                      <a:pt x="1189" y="520"/>
                    </a:lnTo>
                    <a:lnTo>
                      <a:pt x="1189" y="52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191" name="Freeform 31"/>
              <p:cNvSpPr>
                <a:spLocks/>
              </p:cNvSpPr>
              <p:nvPr/>
            </p:nvSpPr>
            <p:spPr bwMode="auto">
              <a:xfrm>
                <a:off x="2599" y="4180"/>
                <a:ext cx="961" cy="835"/>
              </a:xfrm>
              <a:custGeom>
                <a:avLst/>
                <a:gdLst>
                  <a:gd name="T0" fmla="*/ 0 w 1920"/>
                  <a:gd name="T1" fmla="*/ 0 h 1670"/>
                  <a:gd name="T2" fmla="*/ 51 w 1920"/>
                  <a:gd name="T3" fmla="*/ 44 h 1670"/>
                  <a:gd name="T4" fmla="*/ 102 w 1920"/>
                  <a:gd name="T5" fmla="*/ 89 h 1670"/>
                  <a:gd name="T6" fmla="*/ 153 w 1920"/>
                  <a:gd name="T7" fmla="*/ 133 h 1670"/>
                  <a:gd name="T8" fmla="*/ 204 w 1920"/>
                  <a:gd name="T9" fmla="*/ 178 h 1670"/>
                  <a:gd name="T10" fmla="*/ 255 w 1920"/>
                  <a:gd name="T11" fmla="*/ 222 h 1670"/>
                  <a:gd name="T12" fmla="*/ 307 w 1920"/>
                  <a:gd name="T13" fmla="*/ 267 h 1670"/>
                  <a:gd name="T14" fmla="*/ 358 w 1920"/>
                  <a:gd name="T15" fmla="*/ 312 h 1670"/>
                  <a:gd name="T16" fmla="*/ 410 w 1920"/>
                  <a:gd name="T17" fmla="*/ 356 h 1670"/>
                  <a:gd name="T18" fmla="*/ 461 w 1920"/>
                  <a:gd name="T19" fmla="*/ 401 h 1670"/>
                  <a:gd name="T20" fmla="*/ 512 w 1920"/>
                  <a:gd name="T21" fmla="*/ 445 h 1670"/>
                  <a:gd name="T22" fmla="*/ 563 w 1920"/>
                  <a:gd name="T23" fmla="*/ 490 h 1670"/>
                  <a:gd name="T24" fmla="*/ 614 w 1920"/>
                  <a:gd name="T25" fmla="*/ 534 h 1670"/>
                  <a:gd name="T26" fmla="*/ 665 w 1920"/>
                  <a:gd name="T27" fmla="*/ 579 h 1670"/>
                  <a:gd name="T28" fmla="*/ 717 w 1920"/>
                  <a:gd name="T29" fmla="*/ 624 h 1670"/>
                  <a:gd name="T30" fmla="*/ 768 w 1920"/>
                  <a:gd name="T31" fmla="*/ 668 h 1670"/>
                  <a:gd name="T32" fmla="*/ 819 w 1920"/>
                  <a:gd name="T33" fmla="*/ 713 h 1670"/>
                  <a:gd name="T34" fmla="*/ 870 w 1920"/>
                  <a:gd name="T35" fmla="*/ 757 h 1670"/>
                  <a:gd name="T36" fmla="*/ 922 w 1920"/>
                  <a:gd name="T37" fmla="*/ 802 h 1670"/>
                  <a:gd name="T38" fmla="*/ 973 w 1920"/>
                  <a:gd name="T39" fmla="*/ 846 h 1670"/>
                  <a:gd name="T40" fmla="*/ 1024 w 1920"/>
                  <a:gd name="T41" fmla="*/ 891 h 1670"/>
                  <a:gd name="T42" fmla="*/ 1075 w 1920"/>
                  <a:gd name="T43" fmla="*/ 936 h 1670"/>
                  <a:gd name="T44" fmla="*/ 1127 w 1920"/>
                  <a:gd name="T45" fmla="*/ 980 h 1670"/>
                  <a:gd name="T46" fmla="*/ 1178 w 1920"/>
                  <a:gd name="T47" fmla="*/ 1025 h 1670"/>
                  <a:gd name="T48" fmla="*/ 1229 w 1920"/>
                  <a:gd name="T49" fmla="*/ 1069 h 1670"/>
                  <a:gd name="T50" fmla="*/ 1280 w 1920"/>
                  <a:gd name="T51" fmla="*/ 1114 h 1670"/>
                  <a:gd name="T52" fmla="*/ 1331 w 1920"/>
                  <a:gd name="T53" fmla="*/ 1157 h 1670"/>
                  <a:gd name="T54" fmla="*/ 1382 w 1920"/>
                  <a:gd name="T55" fmla="*/ 1202 h 1670"/>
                  <a:gd name="T56" fmla="*/ 1434 w 1920"/>
                  <a:gd name="T57" fmla="*/ 1246 h 1670"/>
                  <a:gd name="T58" fmla="*/ 1485 w 1920"/>
                  <a:gd name="T59" fmla="*/ 1291 h 1670"/>
                  <a:gd name="T60" fmla="*/ 1537 w 1920"/>
                  <a:gd name="T61" fmla="*/ 1335 h 1670"/>
                  <a:gd name="T62" fmla="*/ 1588 w 1920"/>
                  <a:gd name="T63" fmla="*/ 1380 h 1670"/>
                  <a:gd name="T64" fmla="*/ 1639 w 1920"/>
                  <a:gd name="T65" fmla="*/ 1424 h 1670"/>
                  <a:gd name="T66" fmla="*/ 1690 w 1920"/>
                  <a:gd name="T67" fmla="*/ 1469 h 1670"/>
                  <a:gd name="T68" fmla="*/ 1741 w 1920"/>
                  <a:gd name="T69" fmla="*/ 1514 h 1670"/>
                  <a:gd name="T70" fmla="*/ 1792 w 1920"/>
                  <a:gd name="T71" fmla="*/ 1558 h 1670"/>
                  <a:gd name="T72" fmla="*/ 1843 w 1920"/>
                  <a:gd name="T73" fmla="*/ 1603 h 1670"/>
                  <a:gd name="T74" fmla="*/ 1894 w 1920"/>
                  <a:gd name="T75" fmla="*/ 1647 h 1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0" h="1670">
                    <a:moveTo>
                      <a:pt x="0" y="0"/>
                    </a:moveTo>
                    <a:lnTo>
                      <a:pt x="0" y="0"/>
                    </a:lnTo>
                    <a:lnTo>
                      <a:pt x="25" y="22"/>
                    </a:lnTo>
                    <a:lnTo>
                      <a:pt x="51" y="44"/>
                    </a:lnTo>
                    <a:lnTo>
                      <a:pt x="76" y="66"/>
                    </a:lnTo>
                    <a:lnTo>
                      <a:pt x="102" y="89"/>
                    </a:lnTo>
                    <a:lnTo>
                      <a:pt x="128" y="111"/>
                    </a:lnTo>
                    <a:lnTo>
                      <a:pt x="153" y="133"/>
                    </a:lnTo>
                    <a:lnTo>
                      <a:pt x="179" y="156"/>
                    </a:lnTo>
                    <a:lnTo>
                      <a:pt x="204" y="178"/>
                    </a:lnTo>
                    <a:lnTo>
                      <a:pt x="231" y="200"/>
                    </a:lnTo>
                    <a:lnTo>
                      <a:pt x="255" y="222"/>
                    </a:lnTo>
                    <a:lnTo>
                      <a:pt x="282" y="245"/>
                    </a:lnTo>
                    <a:lnTo>
                      <a:pt x="307" y="267"/>
                    </a:lnTo>
                    <a:lnTo>
                      <a:pt x="333" y="289"/>
                    </a:lnTo>
                    <a:lnTo>
                      <a:pt x="358" y="312"/>
                    </a:lnTo>
                    <a:lnTo>
                      <a:pt x="384" y="334"/>
                    </a:lnTo>
                    <a:lnTo>
                      <a:pt x="410" y="356"/>
                    </a:lnTo>
                    <a:lnTo>
                      <a:pt x="435" y="378"/>
                    </a:lnTo>
                    <a:lnTo>
                      <a:pt x="461" y="401"/>
                    </a:lnTo>
                    <a:lnTo>
                      <a:pt x="486" y="423"/>
                    </a:lnTo>
                    <a:lnTo>
                      <a:pt x="512" y="445"/>
                    </a:lnTo>
                    <a:lnTo>
                      <a:pt x="537" y="468"/>
                    </a:lnTo>
                    <a:lnTo>
                      <a:pt x="563" y="490"/>
                    </a:lnTo>
                    <a:lnTo>
                      <a:pt x="588" y="512"/>
                    </a:lnTo>
                    <a:lnTo>
                      <a:pt x="614" y="534"/>
                    </a:lnTo>
                    <a:lnTo>
                      <a:pt x="641" y="557"/>
                    </a:lnTo>
                    <a:lnTo>
                      <a:pt x="665" y="579"/>
                    </a:lnTo>
                    <a:lnTo>
                      <a:pt x="692" y="601"/>
                    </a:lnTo>
                    <a:lnTo>
                      <a:pt x="717" y="624"/>
                    </a:lnTo>
                    <a:lnTo>
                      <a:pt x="743" y="646"/>
                    </a:lnTo>
                    <a:lnTo>
                      <a:pt x="768" y="668"/>
                    </a:lnTo>
                    <a:lnTo>
                      <a:pt x="794" y="690"/>
                    </a:lnTo>
                    <a:lnTo>
                      <a:pt x="819" y="713"/>
                    </a:lnTo>
                    <a:lnTo>
                      <a:pt x="845" y="735"/>
                    </a:lnTo>
                    <a:lnTo>
                      <a:pt x="870" y="757"/>
                    </a:lnTo>
                    <a:lnTo>
                      <a:pt x="896" y="780"/>
                    </a:lnTo>
                    <a:lnTo>
                      <a:pt x="922" y="802"/>
                    </a:lnTo>
                    <a:lnTo>
                      <a:pt x="947" y="824"/>
                    </a:lnTo>
                    <a:lnTo>
                      <a:pt x="973" y="846"/>
                    </a:lnTo>
                    <a:lnTo>
                      <a:pt x="998" y="869"/>
                    </a:lnTo>
                    <a:lnTo>
                      <a:pt x="1024" y="891"/>
                    </a:lnTo>
                    <a:lnTo>
                      <a:pt x="1049" y="913"/>
                    </a:lnTo>
                    <a:lnTo>
                      <a:pt x="1075" y="936"/>
                    </a:lnTo>
                    <a:lnTo>
                      <a:pt x="1100" y="958"/>
                    </a:lnTo>
                    <a:lnTo>
                      <a:pt x="1127" y="980"/>
                    </a:lnTo>
                    <a:lnTo>
                      <a:pt x="1153" y="1002"/>
                    </a:lnTo>
                    <a:lnTo>
                      <a:pt x="1178" y="1025"/>
                    </a:lnTo>
                    <a:lnTo>
                      <a:pt x="1204" y="1047"/>
                    </a:lnTo>
                    <a:lnTo>
                      <a:pt x="1229" y="1069"/>
                    </a:lnTo>
                    <a:lnTo>
                      <a:pt x="1255" y="1091"/>
                    </a:lnTo>
                    <a:lnTo>
                      <a:pt x="1280" y="1114"/>
                    </a:lnTo>
                    <a:lnTo>
                      <a:pt x="1306" y="1135"/>
                    </a:lnTo>
                    <a:lnTo>
                      <a:pt x="1331" y="1157"/>
                    </a:lnTo>
                    <a:lnTo>
                      <a:pt x="1357" y="1179"/>
                    </a:lnTo>
                    <a:lnTo>
                      <a:pt x="1382" y="1202"/>
                    </a:lnTo>
                    <a:lnTo>
                      <a:pt x="1408" y="1224"/>
                    </a:lnTo>
                    <a:lnTo>
                      <a:pt x="1434" y="1246"/>
                    </a:lnTo>
                    <a:lnTo>
                      <a:pt x="1459" y="1268"/>
                    </a:lnTo>
                    <a:lnTo>
                      <a:pt x="1485" y="1291"/>
                    </a:lnTo>
                    <a:lnTo>
                      <a:pt x="1510" y="1313"/>
                    </a:lnTo>
                    <a:lnTo>
                      <a:pt x="1537" y="1335"/>
                    </a:lnTo>
                    <a:lnTo>
                      <a:pt x="1561" y="1358"/>
                    </a:lnTo>
                    <a:lnTo>
                      <a:pt x="1588" y="1380"/>
                    </a:lnTo>
                    <a:lnTo>
                      <a:pt x="1613" y="1402"/>
                    </a:lnTo>
                    <a:lnTo>
                      <a:pt x="1639" y="1424"/>
                    </a:lnTo>
                    <a:lnTo>
                      <a:pt x="1665" y="1447"/>
                    </a:lnTo>
                    <a:lnTo>
                      <a:pt x="1690" y="1469"/>
                    </a:lnTo>
                    <a:lnTo>
                      <a:pt x="1716" y="1491"/>
                    </a:lnTo>
                    <a:lnTo>
                      <a:pt x="1741" y="1514"/>
                    </a:lnTo>
                    <a:lnTo>
                      <a:pt x="1767" y="1536"/>
                    </a:lnTo>
                    <a:lnTo>
                      <a:pt x="1792" y="1558"/>
                    </a:lnTo>
                    <a:lnTo>
                      <a:pt x="1818" y="1580"/>
                    </a:lnTo>
                    <a:lnTo>
                      <a:pt x="1843" y="1603"/>
                    </a:lnTo>
                    <a:lnTo>
                      <a:pt x="1869" y="1625"/>
                    </a:lnTo>
                    <a:lnTo>
                      <a:pt x="1894" y="1647"/>
                    </a:lnTo>
                    <a:lnTo>
                      <a:pt x="1920" y="1670"/>
                    </a:lnTo>
                  </a:path>
                </a:pathLst>
              </a:custGeom>
              <a:noFill/>
              <a:ln w="31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192" name="Freeform 32"/>
              <p:cNvSpPr>
                <a:spLocks/>
              </p:cNvSpPr>
              <p:nvPr/>
            </p:nvSpPr>
            <p:spPr bwMode="auto">
              <a:xfrm>
                <a:off x="3618" y="4758"/>
                <a:ext cx="29" cy="15"/>
              </a:xfrm>
              <a:custGeom>
                <a:avLst/>
                <a:gdLst>
                  <a:gd name="T0" fmla="*/ 0 w 59"/>
                  <a:gd name="T1" fmla="*/ 32 h 32"/>
                  <a:gd name="T2" fmla="*/ 59 w 59"/>
                  <a:gd name="T3" fmla="*/ 16 h 32"/>
                  <a:gd name="T4" fmla="*/ 0 w 59"/>
                  <a:gd name="T5" fmla="*/ 0 h 32"/>
                  <a:gd name="T6" fmla="*/ 0 w 5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32">
                    <a:moveTo>
                      <a:pt x="0" y="32"/>
                    </a:moveTo>
                    <a:lnTo>
                      <a:pt x="59" y="16"/>
                    </a:lnTo>
                    <a:lnTo>
                      <a:pt x="0" y="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193" name="Line 33"/>
              <p:cNvSpPr>
                <a:spLocks noChangeShapeType="1"/>
              </p:cNvSpPr>
              <p:nvPr/>
            </p:nvSpPr>
            <p:spPr bwMode="auto">
              <a:xfrm>
                <a:off x="3036" y="4766"/>
                <a:ext cx="596" cy="1"/>
              </a:xfrm>
              <a:prstGeom prst="line">
                <a:avLst/>
              </a:prstGeom>
              <a:noFill/>
              <a:ln w="4826">
                <a:solidFill>
                  <a:srgbClr val="FF0000"/>
                </a:solidFill>
                <a:round/>
                <a:headEnd/>
                <a:tailEnd type="triangle" w="med" len="sm"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81" name="Rectangle 34"/>
              <p:cNvSpPr>
                <a:spLocks noChangeArrowheads="1"/>
              </p:cNvSpPr>
              <p:nvPr/>
            </p:nvSpPr>
            <p:spPr bwMode="auto">
              <a:xfrm>
                <a:off x="3039" y="5343"/>
                <a:ext cx="13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hu-HU" sz="600">
                    <a:solidFill>
                      <a:srgbClr val="000000"/>
                    </a:solidFill>
                  </a:rPr>
                  <a:t> </a:t>
                </a:r>
                <a:endParaRPr lang="en-GB" altLang="hu-HU"/>
              </a:p>
            </p:txBody>
          </p:sp>
          <p:sp>
            <p:nvSpPr>
              <p:cNvPr id="92195" name="Line 35"/>
              <p:cNvSpPr>
                <a:spLocks noChangeShapeType="1"/>
              </p:cNvSpPr>
              <p:nvPr/>
            </p:nvSpPr>
            <p:spPr bwMode="auto">
              <a:xfrm flipV="1">
                <a:off x="2920" y="4376"/>
                <a:ext cx="1" cy="93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196" name="Line 36"/>
              <p:cNvSpPr>
                <a:spLocks noChangeShapeType="1"/>
              </p:cNvSpPr>
              <p:nvPr/>
            </p:nvSpPr>
            <p:spPr bwMode="auto">
              <a:xfrm>
                <a:off x="2260" y="4444"/>
                <a:ext cx="1538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84" name="Text Box 37"/>
              <p:cNvSpPr txBox="1">
                <a:spLocks noChangeArrowheads="1"/>
              </p:cNvSpPr>
              <p:nvPr/>
            </p:nvSpPr>
            <p:spPr bwMode="auto">
              <a:xfrm>
                <a:off x="576" y="4724"/>
                <a:ext cx="155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endParaRPr lang="en-GB" altLang="hu-HU" sz="1500" baseline="300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4174" name="Rectangle 38"/>
            <p:cNvSpPr>
              <a:spLocks noChangeArrowheads="1"/>
            </p:cNvSpPr>
            <p:nvPr/>
          </p:nvSpPr>
          <p:spPr bwMode="auto">
            <a:xfrm>
              <a:off x="4128" y="3360"/>
              <a:ext cx="2880" cy="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hu-HU" sz="1500">
                  <a:solidFill>
                    <a:srgbClr val="006600"/>
                  </a:solidFill>
                </a:rPr>
                <a:t>Over the barrier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GB" altLang="hu-HU" sz="1500">
                  <a:solidFill>
                    <a:schemeClr val="accent2"/>
                  </a:solidFill>
                </a:rPr>
                <a:t>&gt; </a:t>
              </a:r>
              <a:r>
                <a:rPr lang="en-GB" altLang="hu-HU">
                  <a:solidFill>
                    <a:schemeClr val="accent2"/>
                  </a:solidFill>
                </a:rPr>
                <a:t>10</a:t>
              </a:r>
              <a:r>
                <a:rPr lang="en-GB" altLang="hu-HU" baseline="30000">
                  <a:solidFill>
                    <a:schemeClr val="accent2"/>
                  </a:solidFill>
                </a:rPr>
                <a:t>15</a:t>
              </a:r>
              <a:r>
                <a:rPr lang="en-GB" altLang="hu-HU">
                  <a:solidFill>
                    <a:schemeClr val="accent2"/>
                  </a:solidFill>
                </a:rPr>
                <a:t> W cm</a:t>
              </a:r>
              <a:r>
                <a:rPr lang="en-GB" altLang="hu-HU" baseline="30000">
                  <a:solidFill>
                    <a:schemeClr val="accent2"/>
                  </a:solidFill>
                </a:rPr>
                <a:t>-2</a:t>
              </a:r>
            </a:p>
          </p:txBody>
        </p:sp>
      </p:grpSp>
      <p:sp>
        <p:nvSpPr>
          <p:cNvPr id="4133" name="Text Box 39"/>
          <p:cNvSpPr txBox="1">
            <a:spLocks noChangeArrowheads="1"/>
          </p:cNvSpPr>
          <p:nvPr/>
        </p:nvSpPr>
        <p:spPr bwMode="auto">
          <a:xfrm>
            <a:off x="1771651" y="5692379"/>
            <a:ext cx="553241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hu-HU" sz="1500">
                <a:solidFill>
                  <a:srgbClr val="FF0000"/>
                </a:solidFill>
              </a:rPr>
              <a:t>Each atom loses at least one electron. Some can lose as many as 6 ! </a:t>
            </a:r>
          </a:p>
        </p:txBody>
      </p:sp>
      <p:grpSp>
        <p:nvGrpSpPr>
          <p:cNvPr id="4134" name="Group 41"/>
          <p:cNvGrpSpPr>
            <a:grpSpLocks/>
          </p:cNvGrpSpPr>
          <p:nvPr/>
        </p:nvGrpSpPr>
        <p:grpSpPr bwMode="auto">
          <a:xfrm>
            <a:off x="1371600" y="1143000"/>
            <a:ext cx="1314450" cy="1057275"/>
            <a:chOff x="4128" y="3360"/>
            <a:chExt cx="1248" cy="960"/>
          </a:xfrm>
        </p:grpSpPr>
        <p:sp>
          <p:nvSpPr>
            <p:cNvPr id="92202" name="AutoShape 42"/>
            <p:cNvSpPr>
              <a:spLocks noChangeArrowheads="1"/>
            </p:cNvSpPr>
            <p:nvPr/>
          </p:nvSpPr>
          <p:spPr bwMode="auto">
            <a:xfrm>
              <a:off x="4128" y="3360"/>
              <a:ext cx="1248" cy="960"/>
            </a:xfrm>
            <a:prstGeom prst="irregularSeal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72" name="Text Box 43"/>
            <p:cNvSpPr txBox="1">
              <a:spLocks noChangeArrowheads="1"/>
            </p:cNvSpPr>
            <p:nvPr/>
          </p:nvSpPr>
          <p:spPr bwMode="auto">
            <a:xfrm>
              <a:off x="4406" y="3610"/>
              <a:ext cx="679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hu-HU" sz="1500" b="1"/>
                <a:t>single </a:t>
              </a:r>
            </a:p>
            <a:p>
              <a:pPr eaLnBrk="0" hangingPunct="0"/>
              <a:r>
                <a:rPr lang="en-US" altLang="hu-HU" sz="1500" b="1"/>
                <a:t>atom</a:t>
              </a:r>
              <a:endParaRPr lang="en-US" altLang="hu-HU" sz="1500"/>
            </a:p>
          </p:txBody>
        </p:sp>
      </p:grpSp>
      <p:sp>
        <p:nvSpPr>
          <p:cNvPr id="92205" name="Oval 45"/>
          <p:cNvSpPr>
            <a:spLocks noChangeArrowheads="1"/>
          </p:cNvSpPr>
          <p:nvPr/>
        </p:nvSpPr>
        <p:spPr bwMode="auto">
          <a:xfrm>
            <a:off x="2822972" y="2358629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06" name="Freeform 46"/>
          <p:cNvSpPr>
            <a:spLocks/>
          </p:cNvSpPr>
          <p:nvPr/>
        </p:nvSpPr>
        <p:spPr bwMode="auto">
          <a:xfrm>
            <a:off x="2800350" y="2457450"/>
            <a:ext cx="1028700" cy="234554"/>
          </a:xfrm>
          <a:custGeom>
            <a:avLst/>
            <a:gdLst>
              <a:gd name="T0" fmla="*/ 0 w 384"/>
              <a:gd name="T1" fmla="*/ 48 h 104"/>
              <a:gd name="T2" fmla="*/ 48 w 384"/>
              <a:gd name="T3" fmla="*/ 96 h 104"/>
              <a:gd name="T4" fmla="*/ 96 w 384"/>
              <a:gd name="T5" fmla="*/ 0 h 104"/>
              <a:gd name="T6" fmla="*/ 144 w 384"/>
              <a:gd name="T7" fmla="*/ 96 h 104"/>
              <a:gd name="T8" fmla="*/ 192 w 384"/>
              <a:gd name="T9" fmla="*/ 0 h 104"/>
              <a:gd name="T10" fmla="*/ 240 w 384"/>
              <a:gd name="T11" fmla="*/ 96 h 104"/>
              <a:gd name="T12" fmla="*/ 288 w 384"/>
              <a:gd name="T13" fmla="*/ 0 h 104"/>
              <a:gd name="T14" fmla="*/ 336 w 384"/>
              <a:gd name="T15" fmla="*/ 96 h 104"/>
              <a:gd name="T16" fmla="*/ 384 w 384"/>
              <a:gd name="T17" fmla="*/ 48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4" h="104">
                <a:moveTo>
                  <a:pt x="0" y="48"/>
                </a:moveTo>
                <a:cubicBezTo>
                  <a:pt x="16" y="76"/>
                  <a:pt x="32" y="104"/>
                  <a:pt x="48" y="96"/>
                </a:cubicBezTo>
                <a:cubicBezTo>
                  <a:pt x="64" y="88"/>
                  <a:pt x="80" y="0"/>
                  <a:pt x="96" y="0"/>
                </a:cubicBezTo>
                <a:cubicBezTo>
                  <a:pt x="112" y="0"/>
                  <a:pt x="128" y="96"/>
                  <a:pt x="144" y="96"/>
                </a:cubicBezTo>
                <a:cubicBezTo>
                  <a:pt x="160" y="96"/>
                  <a:pt x="176" y="0"/>
                  <a:pt x="192" y="0"/>
                </a:cubicBezTo>
                <a:cubicBezTo>
                  <a:pt x="208" y="0"/>
                  <a:pt x="224" y="96"/>
                  <a:pt x="240" y="96"/>
                </a:cubicBezTo>
                <a:cubicBezTo>
                  <a:pt x="256" y="96"/>
                  <a:pt x="272" y="0"/>
                  <a:pt x="288" y="0"/>
                </a:cubicBezTo>
                <a:cubicBezTo>
                  <a:pt x="304" y="0"/>
                  <a:pt x="320" y="88"/>
                  <a:pt x="336" y="96"/>
                </a:cubicBezTo>
                <a:cubicBezTo>
                  <a:pt x="352" y="104"/>
                  <a:pt x="376" y="56"/>
                  <a:pt x="384" y="4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triangle" w="lg" len="lg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07" name="Oval 47"/>
          <p:cNvSpPr>
            <a:spLocks noChangeArrowheads="1"/>
          </p:cNvSpPr>
          <p:nvPr/>
        </p:nvSpPr>
        <p:spPr bwMode="auto">
          <a:xfrm>
            <a:off x="2836069" y="2346722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08" name="Oval 48"/>
          <p:cNvSpPr>
            <a:spLocks noChangeArrowheads="1"/>
          </p:cNvSpPr>
          <p:nvPr/>
        </p:nvSpPr>
        <p:spPr bwMode="auto">
          <a:xfrm>
            <a:off x="2847975" y="2333625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09" name="Oval 49"/>
          <p:cNvSpPr>
            <a:spLocks noChangeArrowheads="1"/>
          </p:cNvSpPr>
          <p:nvPr/>
        </p:nvSpPr>
        <p:spPr bwMode="auto">
          <a:xfrm>
            <a:off x="2859881" y="2321719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10" name="Oval 50"/>
          <p:cNvSpPr>
            <a:spLocks noChangeArrowheads="1"/>
          </p:cNvSpPr>
          <p:nvPr/>
        </p:nvSpPr>
        <p:spPr bwMode="auto">
          <a:xfrm>
            <a:off x="2872979" y="2308622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11" name="Oval 51"/>
          <p:cNvSpPr>
            <a:spLocks noChangeArrowheads="1"/>
          </p:cNvSpPr>
          <p:nvPr/>
        </p:nvSpPr>
        <p:spPr bwMode="auto">
          <a:xfrm>
            <a:off x="2884885" y="2296716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12" name="Oval 52"/>
          <p:cNvSpPr>
            <a:spLocks noChangeArrowheads="1"/>
          </p:cNvSpPr>
          <p:nvPr/>
        </p:nvSpPr>
        <p:spPr bwMode="auto">
          <a:xfrm>
            <a:off x="2896791" y="2283619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13" name="Oval 53"/>
          <p:cNvSpPr>
            <a:spLocks noChangeArrowheads="1"/>
          </p:cNvSpPr>
          <p:nvPr/>
        </p:nvSpPr>
        <p:spPr bwMode="auto">
          <a:xfrm>
            <a:off x="2896791" y="2283619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14" name="Oval 54"/>
          <p:cNvSpPr>
            <a:spLocks noChangeArrowheads="1"/>
          </p:cNvSpPr>
          <p:nvPr/>
        </p:nvSpPr>
        <p:spPr bwMode="auto">
          <a:xfrm>
            <a:off x="2909888" y="2271713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15" name="Oval 55"/>
          <p:cNvSpPr>
            <a:spLocks noChangeArrowheads="1"/>
          </p:cNvSpPr>
          <p:nvPr/>
        </p:nvSpPr>
        <p:spPr bwMode="auto">
          <a:xfrm>
            <a:off x="2921794" y="2258616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16" name="Oval 56"/>
          <p:cNvSpPr>
            <a:spLocks noChangeArrowheads="1"/>
          </p:cNvSpPr>
          <p:nvPr/>
        </p:nvSpPr>
        <p:spPr bwMode="auto">
          <a:xfrm>
            <a:off x="2946797" y="2233613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17" name="Oval 57"/>
          <p:cNvSpPr>
            <a:spLocks noChangeArrowheads="1"/>
          </p:cNvSpPr>
          <p:nvPr/>
        </p:nvSpPr>
        <p:spPr bwMode="auto">
          <a:xfrm>
            <a:off x="2958704" y="2221706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18" name="Oval 58"/>
          <p:cNvSpPr>
            <a:spLocks noChangeArrowheads="1"/>
          </p:cNvSpPr>
          <p:nvPr/>
        </p:nvSpPr>
        <p:spPr bwMode="auto">
          <a:xfrm>
            <a:off x="2983706" y="2196704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19" name="Oval 59"/>
          <p:cNvSpPr>
            <a:spLocks noChangeArrowheads="1"/>
          </p:cNvSpPr>
          <p:nvPr/>
        </p:nvSpPr>
        <p:spPr bwMode="auto">
          <a:xfrm>
            <a:off x="3007519" y="2171700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20" name="Oval 60"/>
          <p:cNvSpPr>
            <a:spLocks noChangeArrowheads="1"/>
          </p:cNvSpPr>
          <p:nvPr/>
        </p:nvSpPr>
        <p:spPr bwMode="auto">
          <a:xfrm>
            <a:off x="2749154" y="2433638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21" name="Oval 61"/>
          <p:cNvSpPr>
            <a:spLocks noChangeArrowheads="1"/>
          </p:cNvSpPr>
          <p:nvPr/>
        </p:nvSpPr>
        <p:spPr bwMode="auto">
          <a:xfrm>
            <a:off x="2743200" y="2439591"/>
            <a:ext cx="114300" cy="114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52" name="Group 62"/>
          <p:cNvGrpSpPr>
            <a:grpSpLocks/>
          </p:cNvGrpSpPr>
          <p:nvPr/>
        </p:nvGrpSpPr>
        <p:grpSpPr bwMode="auto">
          <a:xfrm>
            <a:off x="1809750" y="2200275"/>
            <a:ext cx="990600" cy="942975"/>
            <a:chOff x="560" y="552"/>
            <a:chExt cx="832" cy="792"/>
          </a:xfrm>
        </p:grpSpPr>
        <p:grpSp>
          <p:nvGrpSpPr>
            <p:cNvPr id="4154" name="Group 63"/>
            <p:cNvGrpSpPr>
              <a:grpSpLocks/>
            </p:cNvGrpSpPr>
            <p:nvPr/>
          </p:nvGrpSpPr>
          <p:grpSpPr bwMode="auto">
            <a:xfrm>
              <a:off x="560" y="552"/>
              <a:ext cx="832" cy="792"/>
              <a:chOff x="560" y="552"/>
              <a:chExt cx="832" cy="792"/>
            </a:xfrm>
          </p:grpSpPr>
          <p:sp>
            <p:nvSpPr>
              <p:cNvPr id="92224" name="Oval 64"/>
              <p:cNvSpPr>
                <a:spLocks noChangeArrowheads="1"/>
              </p:cNvSpPr>
              <p:nvPr/>
            </p:nvSpPr>
            <p:spPr bwMode="auto">
              <a:xfrm>
                <a:off x="797" y="774"/>
                <a:ext cx="340" cy="32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225" name="Oval 65"/>
              <p:cNvSpPr>
                <a:spLocks noChangeArrowheads="1"/>
              </p:cNvSpPr>
              <p:nvPr/>
            </p:nvSpPr>
            <p:spPr bwMode="auto">
              <a:xfrm>
                <a:off x="873" y="847"/>
                <a:ext cx="193" cy="1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+</a:t>
                </a:r>
              </a:p>
            </p:txBody>
          </p:sp>
          <p:sp>
            <p:nvSpPr>
              <p:cNvPr id="92226" name="Oval 66"/>
              <p:cNvSpPr>
                <a:spLocks noChangeArrowheads="1"/>
              </p:cNvSpPr>
              <p:nvPr/>
            </p:nvSpPr>
            <p:spPr bwMode="auto">
              <a:xfrm>
                <a:off x="703" y="690"/>
                <a:ext cx="520" cy="51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227" name="Oval 67"/>
              <p:cNvSpPr>
                <a:spLocks noChangeArrowheads="1"/>
              </p:cNvSpPr>
              <p:nvPr/>
            </p:nvSpPr>
            <p:spPr bwMode="auto">
              <a:xfrm>
                <a:off x="649" y="644"/>
                <a:ext cx="645" cy="6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228" name="Oval 68"/>
              <p:cNvSpPr>
                <a:spLocks noChangeArrowheads="1"/>
              </p:cNvSpPr>
              <p:nvPr/>
            </p:nvSpPr>
            <p:spPr bwMode="auto">
              <a:xfrm>
                <a:off x="560" y="552"/>
                <a:ext cx="832" cy="7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2229" name="Oval 69"/>
            <p:cNvSpPr>
              <a:spLocks noChangeArrowheads="1"/>
            </p:cNvSpPr>
            <p:nvPr/>
          </p:nvSpPr>
          <p:spPr bwMode="auto">
            <a:xfrm>
              <a:off x="1056" y="960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230" name="Oval 70"/>
            <p:cNvSpPr>
              <a:spLocks noChangeArrowheads="1"/>
            </p:cNvSpPr>
            <p:nvPr/>
          </p:nvSpPr>
          <p:spPr bwMode="auto">
            <a:xfrm>
              <a:off x="768" y="86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231" name="Oval 71"/>
            <p:cNvSpPr>
              <a:spLocks noChangeArrowheads="1"/>
            </p:cNvSpPr>
            <p:nvPr/>
          </p:nvSpPr>
          <p:spPr bwMode="auto">
            <a:xfrm>
              <a:off x="1200" y="105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232" name="Oval 72"/>
            <p:cNvSpPr>
              <a:spLocks noChangeArrowheads="1"/>
            </p:cNvSpPr>
            <p:nvPr/>
          </p:nvSpPr>
          <p:spPr bwMode="auto">
            <a:xfrm>
              <a:off x="1104" y="1152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233" name="Oval 73"/>
            <p:cNvSpPr>
              <a:spLocks noChangeArrowheads="1"/>
            </p:cNvSpPr>
            <p:nvPr/>
          </p:nvSpPr>
          <p:spPr bwMode="auto">
            <a:xfrm>
              <a:off x="1152" y="672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234" name="Oval 74"/>
            <p:cNvSpPr>
              <a:spLocks noChangeArrowheads="1"/>
            </p:cNvSpPr>
            <p:nvPr/>
          </p:nvSpPr>
          <p:spPr bwMode="auto">
            <a:xfrm>
              <a:off x="864" y="1200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235" name="Oval 75"/>
            <p:cNvSpPr>
              <a:spLocks noChangeArrowheads="1"/>
            </p:cNvSpPr>
            <p:nvPr/>
          </p:nvSpPr>
          <p:spPr bwMode="auto">
            <a:xfrm>
              <a:off x="912" y="57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236" name="Oval 76"/>
            <p:cNvSpPr>
              <a:spLocks noChangeArrowheads="1"/>
            </p:cNvSpPr>
            <p:nvPr/>
          </p:nvSpPr>
          <p:spPr bwMode="auto">
            <a:xfrm>
              <a:off x="672" y="105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237" name="Oval 77"/>
            <p:cNvSpPr>
              <a:spLocks noChangeArrowheads="1"/>
            </p:cNvSpPr>
            <p:nvPr/>
          </p:nvSpPr>
          <p:spPr bwMode="auto">
            <a:xfrm>
              <a:off x="1248" y="912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238" name="Oval 78"/>
            <p:cNvSpPr>
              <a:spLocks noChangeArrowheads="1"/>
            </p:cNvSpPr>
            <p:nvPr/>
          </p:nvSpPr>
          <p:spPr bwMode="auto">
            <a:xfrm>
              <a:off x="624" y="7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239" name="Oval 79"/>
            <p:cNvSpPr>
              <a:spLocks noChangeArrowheads="1"/>
            </p:cNvSpPr>
            <p:nvPr/>
          </p:nvSpPr>
          <p:spPr bwMode="auto">
            <a:xfrm>
              <a:off x="1152" y="12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2240" name="Text Box 80"/>
          <p:cNvSpPr txBox="1">
            <a:spLocks noChangeArrowheads="1"/>
          </p:cNvSpPr>
          <p:nvPr/>
        </p:nvSpPr>
        <p:spPr bwMode="auto">
          <a:xfrm>
            <a:off x="5817394" y="2253855"/>
            <a:ext cx="1978427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intensity </a:t>
            </a:r>
          </a:p>
          <a:p>
            <a:pPr>
              <a:defRPr/>
            </a:pP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Photoeletric Effect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24287" y="168676"/>
            <a:ext cx="124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No1 </a:t>
            </a:r>
            <a:r>
              <a:rPr lang="hu-HU" sz="2000" dirty="0" err="1" smtClean="0"/>
              <a:t>appl</a:t>
            </a:r>
            <a:r>
              <a:rPr lang="hu-HU" sz="2000" dirty="0" smtClean="0"/>
              <a:t>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8733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9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9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9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25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9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25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9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9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9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9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25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9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9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5" grpId="0" animBg="1" autoUpdateAnimBg="0"/>
      <p:bldP spid="92207" grpId="0" animBg="1" autoUpdateAnimBg="0"/>
      <p:bldP spid="92208" grpId="0" animBg="1" autoUpdateAnimBg="0"/>
      <p:bldP spid="92209" grpId="0" animBg="1" autoUpdateAnimBg="0"/>
      <p:bldP spid="92210" grpId="0" animBg="1" autoUpdateAnimBg="0"/>
      <p:bldP spid="92211" grpId="0" animBg="1" autoUpdateAnimBg="0"/>
      <p:bldP spid="92212" grpId="0" animBg="1" autoUpdateAnimBg="0"/>
      <p:bldP spid="92213" grpId="0" animBg="1" autoUpdateAnimBg="0"/>
      <p:bldP spid="92214" grpId="0" animBg="1" autoUpdateAnimBg="0"/>
      <p:bldP spid="92215" grpId="0" animBg="1" autoUpdateAnimBg="0"/>
      <p:bldP spid="92216" grpId="0" animBg="1" autoUpdateAnimBg="0"/>
      <p:bldP spid="92217" grpId="0" animBg="1" autoUpdateAnimBg="0"/>
      <p:bldP spid="92218" grpId="0" animBg="1" autoUpdateAnimBg="0"/>
      <p:bldP spid="92219" grpId="0" animBg="1" autoUpdateAnimBg="0"/>
      <p:bldP spid="92220" grpId="0" animBg="1" autoUpdateAnimBg="0"/>
      <p:bldP spid="92221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" name="Rectangle 11"/>
          <p:cNvSpPr>
            <a:spLocks noChangeArrowheads="1"/>
          </p:cNvSpPr>
          <p:nvPr/>
        </p:nvSpPr>
        <p:spPr bwMode="auto">
          <a:xfrm>
            <a:off x="1386670" y="1547790"/>
            <a:ext cx="3671106" cy="3141655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altLang="hu-HU" sz="1350">
              <a:solidFill>
                <a:srgbClr val="002060"/>
              </a:solidFill>
              <a:cs typeface="Arial" charset="0"/>
            </a:endParaRPr>
          </a:p>
        </p:txBody>
      </p:sp>
      <p:graphicFrame>
        <p:nvGraphicFramePr>
          <p:cNvPr id="5168" name="Object 48"/>
          <p:cNvGraphicFramePr>
            <a:graphicFrameLocks noChangeAspect="1"/>
          </p:cNvGraphicFramePr>
          <p:nvPr>
            <p:extLst/>
          </p:nvPr>
        </p:nvGraphicFramePr>
        <p:xfrm>
          <a:off x="385894" y="958179"/>
          <a:ext cx="5148274" cy="4690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0" name="Graph" r:id="rId3" imgW="4116019" imgH="3285744" progId="Origin50.Graph">
                  <p:embed/>
                </p:oleObj>
              </mc:Choice>
              <mc:Fallback>
                <p:oleObj name="Graph" r:id="rId3" imgW="4116019" imgH="3285744" progId="Origin50.Graph">
                  <p:embed/>
                  <p:pic>
                    <p:nvPicPr>
                      <p:cNvPr id="5168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894" y="958179"/>
                        <a:ext cx="5148274" cy="46901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72" name="Text Box 4"/>
          <p:cNvSpPr txBox="1">
            <a:spLocks noChangeArrowheads="1"/>
          </p:cNvSpPr>
          <p:nvPr/>
        </p:nvSpPr>
        <p:spPr bwMode="auto">
          <a:xfrm>
            <a:off x="2885813" y="3179428"/>
            <a:ext cx="133201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1350" dirty="0" err="1">
                <a:solidFill>
                  <a:srgbClr val="FFFF00"/>
                </a:solidFill>
                <a:cs typeface="Arial" charset="0"/>
              </a:rPr>
              <a:t>slope</a:t>
            </a:r>
            <a:r>
              <a:rPr lang="hu-HU" altLang="hu-HU" sz="1350" dirty="0">
                <a:solidFill>
                  <a:srgbClr val="FFFF00"/>
                </a:solidFill>
                <a:cs typeface="Arial" charset="0"/>
              </a:rPr>
              <a:t>: 4.3 </a:t>
            </a:r>
            <a:r>
              <a:rPr lang="en-US" altLang="hu-HU" sz="1350" dirty="0">
                <a:solidFill>
                  <a:srgbClr val="FFFF00"/>
                </a:solidFill>
                <a:cs typeface="Times New Roman" pitchFamily="18" charset="0"/>
              </a:rPr>
              <a:t>±</a:t>
            </a:r>
            <a:r>
              <a:rPr lang="hu-HU" altLang="hu-HU" sz="1350" dirty="0">
                <a:solidFill>
                  <a:srgbClr val="FFFF00"/>
                </a:solidFill>
                <a:cs typeface="Times New Roman" pitchFamily="18" charset="0"/>
              </a:rPr>
              <a:t> 0.4</a:t>
            </a:r>
            <a:endParaRPr lang="en-US" altLang="hu-HU" sz="135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226356" y="1547790"/>
            <a:ext cx="3774522" cy="3170099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Multiphoton</a:t>
            </a:r>
            <a:r>
              <a:rPr lang="hu-HU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hu-HU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tunneling</a:t>
            </a:r>
            <a:r>
              <a:rPr lang="hu-H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u-HU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hu-HU" sz="2000" dirty="0" err="1">
                <a:latin typeface="Arial" pitchFamily="34" charset="0"/>
                <a:cs typeface="Arial" pitchFamily="34" charset="0"/>
              </a:rPr>
              <a:t>transition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>
                <a:latin typeface="Arial" pitchFamily="34" charset="0"/>
                <a:cs typeface="Arial" pitchFamily="34" charset="0"/>
              </a:rPr>
              <a:t>at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defRPr/>
            </a:pPr>
            <a:r>
              <a:rPr lang="hu-HU" sz="2000" dirty="0">
                <a:latin typeface="Arial" pitchFamily="34" charset="0"/>
                <a:cs typeface="Arial" pitchFamily="34" charset="0"/>
              </a:rPr>
              <a:t>  ~4x10</a:t>
            </a:r>
            <a:r>
              <a:rPr lang="hu-HU" sz="2000" baseline="30000" dirty="0">
                <a:latin typeface="Arial" pitchFamily="34" charset="0"/>
                <a:cs typeface="Arial" pitchFamily="34" charset="0"/>
              </a:rPr>
              <a:t>10 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W/cm</a:t>
            </a:r>
            <a:r>
              <a:rPr lang="hu-HU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>
                <a:latin typeface="Arial" pitchFamily="34" charset="0"/>
                <a:cs typeface="Arial" pitchFamily="34" charset="0"/>
              </a:rPr>
              <a:t>incident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    </a:t>
            </a:r>
          </a:p>
          <a:p>
            <a:pPr>
              <a:defRPr/>
            </a:pPr>
            <a:r>
              <a:rPr lang="hu-HU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hu-HU" sz="2000" dirty="0" err="1">
                <a:latin typeface="Arial" pitchFamily="34" charset="0"/>
                <a:cs typeface="Arial" pitchFamily="34" charset="0"/>
              </a:rPr>
              <a:t>intensity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hu-HU" sz="2000" dirty="0">
                <a:latin typeface="Arial" pitchFamily="34" charset="0"/>
                <a:cs typeface="Arial" pitchFamily="34" charset="0"/>
              </a:rPr>
              <a:t>  ~5.5x10</a:t>
            </a:r>
            <a:r>
              <a:rPr lang="hu-HU" sz="2000" baseline="30000" dirty="0">
                <a:latin typeface="Arial" pitchFamily="34" charset="0"/>
                <a:cs typeface="Arial" pitchFamily="34" charset="0"/>
              </a:rPr>
              <a:t>8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 V/m </a:t>
            </a:r>
            <a:r>
              <a:rPr lang="hu-HU" sz="2000" dirty="0" err="1">
                <a:latin typeface="Arial" pitchFamily="34" charset="0"/>
                <a:cs typeface="Arial" pitchFamily="34" charset="0"/>
              </a:rPr>
              <a:t>field</a:t>
            </a: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u-HU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Keldysh-gamma</a:t>
            </a:r>
            <a:r>
              <a:rPr lang="hu-HU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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=31</a:t>
            </a:r>
          </a:p>
          <a:p>
            <a:pPr>
              <a:defRPr/>
            </a:pP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u-HU" sz="2000" dirty="0">
                <a:latin typeface="Arial" pitchFamily="34" charset="0"/>
                <a:cs typeface="Times New Roman" pitchFamily="18" charset="0"/>
              </a:rPr>
              <a:t>→ </a:t>
            </a:r>
            <a:r>
              <a:rPr lang="hu-HU" sz="2000" dirty="0" err="1">
                <a:latin typeface="Arial" pitchFamily="34" charset="0"/>
                <a:cs typeface="Times New Roman" pitchFamily="18" charset="0"/>
              </a:rPr>
              <a:t>indication</a:t>
            </a:r>
            <a:r>
              <a:rPr lang="hu-HU" sz="2000" dirty="0">
                <a:latin typeface="Arial" pitchFamily="34" charset="0"/>
                <a:cs typeface="Times New Roman" pitchFamily="18" charset="0"/>
              </a:rPr>
              <a:t> of </a:t>
            </a:r>
            <a:r>
              <a:rPr lang="hu-HU" sz="2000" dirty="0" err="1">
                <a:latin typeface="Arial" pitchFamily="34" charset="0"/>
                <a:cs typeface="Times New Roman" pitchFamily="18" charset="0"/>
              </a:rPr>
              <a:t>well-known</a:t>
            </a:r>
            <a:endParaRPr lang="hu-HU" sz="2000" dirty="0">
              <a:latin typeface="Arial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hu-HU" sz="2000" dirty="0" err="1">
                <a:latin typeface="Arial" pitchFamily="34" charset="0"/>
                <a:cs typeface="Times New Roman" pitchFamily="18" charset="0"/>
              </a:rPr>
              <a:t>field</a:t>
            </a:r>
            <a:r>
              <a:rPr lang="hu-HU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hu-HU" sz="2000" dirty="0" err="1">
                <a:latin typeface="Arial" pitchFamily="34" charset="0"/>
                <a:cs typeface="Times New Roman" pitchFamily="18" charset="0"/>
              </a:rPr>
              <a:t>enhancement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 of </a:t>
            </a:r>
            <a:r>
              <a:rPr lang="hu-HU" sz="2000" dirty="0" err="1">
                <a:latin typeface="Arial" pitchFamily="34" charset="0"/>
                <a:cs typeface="Arial" pitchFamily="34" charset="0"/>
              </a:rPr>
              <a:t>surface</a:t>
            </a: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u-HU" sz="2000" dirty="0" err="1">
                <a:latin typeface="Arial" pitchFamily="34" charset="0"/>
                <a:cs typeface="Arial" pitchFamily="34" charset="0"/>
              </a:rPr>
              <a:t>plasmonic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>
                <a:latin typeface="Arial" pitchFamily="34" charset="0"/>
                <a:cs typeface="Arial" pitchFamily="34" charset="0"/>
              </a:rPr>
              <a:t>fields</a:t>
            </a:r>
            <a:endParaRPr lang="hu-H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74" name="Line 6"/>
          <p:cNvSpPr>
            <a:spLocks noChangeShapeType="1"/>
          </p:cNvSpPr>
          <p:nvPr/>
        </p:nvSpPr>
        <p:spPr bwMode="auto">
          <a:xfrm flipV="1">
            <a:off x="4167497" y="1785982"/>
            <a:ext cx="756047" cy="16192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 sz="1350"/>
          </a:p>
        </p:txBody>
      </p:sp>
      <p:sp>
        <p:nvSpPr>
          <p:cNvPr id="5175" name="Text Box 7"/>
          <p:cNvSpPr txBox="1">
            <a:spLocks noChangeArrowheads="1"/>
          </p:cNvSpPr>
          <p:nvPr/>
        </p:nvSpPr>
        <p:spPr bwMode="auto">
          <a:xfrm>
            <a:off x="1539552" y="1697832"/>
            <a:ext cx="183813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1350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hu-HU" altLang="hu-HU" sz="1350" dirty="0" err="1" smtClean="0">
                <a:solidFill>
                  <a:srgbClr val="FFFF00"/>
                </a:solidFill>
                <a:cs typeface="Arial" charset="0"/>
              </a:rPr>
              <a:t>slope</a:t>
            </a:r>
            <a:r>
              <a:rPr lang="hu-HU" altLang="hu-HU" sz="1350" dirty="0">
                <a:solidFill>
                  <a:srgbClr val="FFFF00"/>
                </a:solidFill>
                <a:cs typeface="Arial" charset="0"/>
              </a:rPr>
              <a:t>: 0.89 </a:t>
            </a:r>
            <a:r>
              <a:rPr lang="en-US" altLang="hu-HU" sz="1350" dirty="0">
                <a:solidFill>
                  <a:srgbClr val="FFFF00"/>
                </a:solidFill>
                <a:cs typeface="Times New Roman" pitchFamily="18" charset="0"/>
              </a:rPr>
              <a:t>±</a:t>
            </a:r>
            <a:r>
              <a:rPr lang="hu-HU" altLang="hu-HU" sz="135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hu-HU" altLang="hu-HU" sz="1350" dirty="0" smtClean="0">
                <a:solidFill>
                  <a:srgbClr val="FFFF00"/>
                </a:solidFill>
                <a:cs typeface="Times New Roman" pitchFamily="18" charset="0"/>
              </a:rPr>
              <a:t>0.03</a:t>
            </a:r>
          </a:p>
          <a:p>
            <a:r>
              <a:rPr lang="hu-HU" altLang="hu-HU" sz="1350" dirty="0" err="1" smtClean="0">
                <a:solidFill>
                  <a:srgbClr val="FFFF00"/>
                </a:solidFill>
                <a:cs typeface="Times New Roman" pitchFamily="18" charset="0"/>
              </a:rPr>
              <a:t>Tunneling</a:t>
            </a:r>
            <a:r>
              <a:rPr lang="hu-HU" altLang="hu-HU" sz="1350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hu-HU" altLang="hu-HU" sz="1350" dirty="0" err="1" smtClean="0">
                <a:solidFill>
                  <a:srgbClr val="FFFF00"/>
                </a:solidFill>
                <a:cs typeface="Times New Roman" pitchFamily="18" charset="0"/>
              </a:rPr>
              <a:t>from</a:t>
            </a:r>
            <a:r>
              <a:rPr lang="hu-HU" altLang="hu-HU" sz="1350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hu-HU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~4x10</a:t>
            </a:r>
            <a:r>
              <a:rPr lang="hu-HU" sz="1200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hu-HU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W/cm</a:t>
            </a:r>
            <a:r>
              <a:rPr lang="hu-HU" sz="1200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hu-HU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hu-HU" sz="120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176" name="Rectangle 8"/>
          <p:cNvSpPr>
            <a:spLocks noChangeArrowheads="1"/>
          </p:cNvSpPr>
          <p:nvPr/>
        </p:nvSpPr>
        <p:spPr bwMode="auto">
          <a:xfrm>
            <a:off x="1143001" y="3050359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 altLang="hu-HU" sz="1350">
              <a:cs typeface="Arial" charset="0"/>
            </a:endParaRPr>
          </a:p>
        </p:txBody>
      </p:sp>
      <p:graphicFrame>
        <p:nvGraphicFramePr>
          <p:cNvPr id="5169" name="Object 49"/>
          <p:cNvGraphicFramePr>
            <a:graphicFrameLocks noChangeAspect="1"/>
          </p:cNvGraphicFramePr>
          <p:nvPr>
            <p:extLst/>
          </p:nvPr>
        </p:nvGraphicFramePr>
        <p:xfrm>
          <a:off x="5226355" y="4994069"/>
          <a:ext cx="2557953" cy="936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Egyenlet" r:id="rId5" imgW="1600200" imgH="584200" progId="Equation.3">
                  <p:embed/>
                </p:oleObj>
              </mc:Choice>
              <mc:Fallback>
                <p:oleObj name="Egyenlet" r:id="rId5" imgW="1600200" imgH="584200" progId="Equation.3">
                  <p:embed/>
                  <p:pic>
                    <p:nvPicPr>
                      <p:cNvPr id="5169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355" y="4994069"/>
                        <a:ext cx="2557953" cy="9369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77" name="Text Box 10"/>
          <p:cNvSpPr txBox="1">
            <a:spLocks noChangeArrowheads="1"/>
          </p:cNvSpPr>
          <p:nvPr/>
        </p:nvSpPr>
        <p:spPr bwMode="auto">
          <a:xfrm>
            <a:off x="5176006" y="6208230"/>
            <a:ext cx="322056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1350" i="1" dirty="0">
                <a:cs typeface="Arial" charset="0"/>
              </a:rPr>
              <a:t>W</a:t>
            </a:r>
            <a:r>
              <a:rPr lang="hu-HU" altLang="hu-HU" sz="1350" dirty="0">
                <a:cs typeface="Arial" charset="0"/>
              </a:rPr>
              <a:t>: work </a:t>
            </a:r>
            <a:r>
              <a:rPr lang="hu-HU" altLang="hu-HU" sz="1350" dirty="0" err="1">
                <a:cs typeface="Arial" charset="0"/>
              </a:rPr>
              <a:t>function</a:t>
            </a:r>
            <a:r>
              <a:rPr lang="hu-HU" altLang="hu-HU" sz="1350" dirty="0">
                <a:cs typeface="Arial" charset="0"/>
              </a:rPr>
              <a:t>, </a:t>
            </a:r>
            <a:r>
              <a:rPr lang="hu-HU" altLang="hu-HU" sz="1350" i="1" dirty="0">
                <a:cs typeface="Arial" charset="0"/>
              </a:rPr>
              <a:t>E</a:t>
            </a:r>
            <a:r>
              <a:rPr lang="hu-HU" altLang="hu-HU" sz="1350" i="1" baseline="-25000" dirty="0">
                <a:cs typeface="Arial" charset="0"/>
              </a:rPr>
              <a:t>l</a:t>
            </a:r>
            <a:r>
              <a:rPr lang="hu-HU" altLang="hu-HU" sz="1350" dirty="0">
                <a:cs typeface="Arial" charset="0"/>
              </a:rPr>
              <a:t>: </a:t>
            </a:r>
            <a:r>
              <a:rPr lang="hu-HU" altLang="hu-HU" sz="1350" dirty="0" err="1">
                <a:cs typeface="Arial" charset="0"/>
              </a:rPr>
              <a:t>laser</a:t>
            </a:r>
            <a:r>
              <a:rPr lang="hu-HU" altLang="hu-HU" sz="1350" dirty="0">
                <a:cs typeface="Arial" charset="0"/>
              </a:rPr>
              <a:t> </a:t>
            </a:r>
            <a:r>
              <a:rPr lang="hu-HU" altLang="hu-HU" sz="1350" dirty="0" err="1">
                <a:cs typeface="Arial" charset="0"/>
              </a:rPr>
              <a:t>field</a:t>
            </a:r>
            <a:r>
              <a:rPr lang="hu-HU" altLang="hu-HU" sz="1350" dirty="0">
                <a:cs typeface="Arial" charset="0"/>
              </a:rPr>
              <a:t> </a:t>
            </a:r>
            <a:r>
              <a:rPr lang="hu-HU" altLang="hu-HU" sz="1350" dirty="0" err="1">
                <a:cs typeface="Arial" charset="0"/>
              </a:rPr>
              <a:t>strength</a:t>
            </a:r>
            <a:endParaRPr lang="hu-HU" altLang="hu-HU" sz="1350" dirty="0">
              <a:cs typeface="Arial" charset="0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453225" y="434601"/>
            <a:ext cx="8285258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MULTIPHOTON ELECTRON EMISSION FROM GOLD 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79" name="Szövegdoboz 1"/>
          <p:cNvSpPr txBox="1">
            <a:spLocks noChangeArrowheads="1"/>
          </p:cNvSpPr>
          <p:nvPr/>
        </p:nvSpPr>
        <p:spPr bwMode="auto">
          <a:xfrm>
            <a:off x="1327732" y="5798369"/>
            <a:ext cx="3352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hu-HU" dirty="0" smtClean="0">
                <a:solidFill>
                  <a:srgbClr val="FF0000"/>
                </a:solidFill>
                <a:latin typeface="Arial Rounded MT Bold" pitchFamily="34" charset="0"/>
              </a:rPr>
              <a:t>PLASMONIC </a:t>
            </a:r>
            <a:r>
              <a:rPr lang="hu-HU" dirty="0">
                <a:solidFill>
                  <a:srgbClr val="FF0000"/>
                </a:solidFill>
                <a:latin typeface="Arial Rounded MT Bold" pitchFamily="34" charset="0"/>
              </a:rPr>
              <a:t>ENHANCEMENT!</a:t>
            </a:r>
          </a:p>
        </p:txBody>
      </p:sp>
      <p:sp>
        <p:nvSpPr>
          <p:cNvPr id="2" name="Jobbra nyíl 1"/>
          <p:cNvSpPr/>
          <p:nvPr/>
        </p:nvSpPr>
        <p:spPr>
          <a:xfrm>
            <a:off x="6741642" y="1786560"/>
            <a:ext cx="207779" cy="45719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/>
          <p:cNvCxnSpPr/>
          <p:nvPr/>
        </p:nvCxnSpPr>
        <p:spPr>
          <a:xfrm flipV="1">
            <a:off x="2921005" y="1981127"/>
            <a:ext cx="940261" cy="77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1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AVE0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89" y="1011238"/>
            <a:ext cx="80817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302326" y="286326"/>
            <a:ext cx="66986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800" b="1" dirty="0" smtClean="0">
                <a:solidFill>
                  <a:srgbClr val="FF0000"/>
                </a:solidFill>
                <a:latin typeface="Times New Roman" pitchFamily="18" charset="0"/>
              </a:rPr>
              <a:t>THE OPTICAL NEAR FIELD  </a:t>
            </a:r>
            <a:endParaRPr lang="hu-HU" altLang="hu-HU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7892" name="Picture 4" descr="MTA kerek log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6429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8617527" y="1011238"/>
            <a:ext cx="134043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43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4" y="30727"/>
            <a:ext cx="8395924" cy="593244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2240" y="202537"/>
            <a:ext cx="1872208" cy="187220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85" y="3150990"/>
            <a:ext cx="1727462" cy="1727462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>
          <a:xfrm flipV="1">
            <a:off x="3868928" y="3248186"/>
            <a:ext cx="576064" cy="603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7083222" y="2113051"/>
            <a:ext cx="432048" cy="50405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/>
          <p:cNvSpPr txBox="1"/>
          <p:nvPr/>
        </p:nvSpPr>
        <p:spPr>
          <a:xfrm>
            <a:off x="2843808" y="476672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FF0000"/>
                </a:solidFill>
              </a:rPr>
              <a:t>From</a:t>
            </a:r>
            <a:r>
              <a:rPr lang="hu-HU" sz="2400" dirty="0" smtClean="0">
                <a:solidFill>
                  <a:srgbClr val="FF0000"/>
                </a:solidFill>
              </a:rPr>
              <a:t> multi </a:t>
            </a:r>
            <a:r>
              <a:rPr lang="hu-HU" sz="2400" dirty="0" err="1" smtClean="0">
                <a:solidFill>
                  <a:srgbClr val="FF0000"/>
                </a:solidFill>
              </a:rPr>
              <a:t>plasmon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electron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emission</a:t>
            </a:r>
            <a:endParaRPr lang="hu-HU" sz="2400" dirty="0">
              <a:solidFill>
                <a:srgbClr val="FF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516581" y="4509120"/>
            <a:ext cx="3472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Kisérleti</a:t>
            </a:r>
            <a:r>
              <a:rPr lang="hu-HU" dirty="0"/>
              <a:t> tapasztalat ~10¹² W/cm²-ig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54182" y="5664632"/>
            <a:ext cx="812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Born-Openheimer</a:t>
            </a:r>
            <a:r>
              <a:rPr lang="hu-HU" dirty="0" smtClean="0"/>
              <a:t>?: &gt;10¹⁵ W/cm²;               </a:t>
            </a:r>
            <a:r>
              <a:rPr lang="hu-HU" dirty="0" err="1" smtClean="0"/>
              <a:t>Relativistic</a:t>
            </a:r>
            <a:r>
              <a:rPr lang="hu-HU" dirty="0" smtClean="0"/>
              <a:t> </a:t>
            </a:r>
            <a:r>
              <a:rPr lang="hu-HU" dirty="0" err="1" smtClean="0"/>
              <a:t>phenomena</a:t>
            </a:r>
            <a:r>
              <a:rPr lang="hu-HU" dirty="0" smtClean="0"/>
              <a:t>: &gt;10¹⁸W/cm²</a:t>
            </a:r>
          </a:p>
          <a:p>
            <a:endParaRPr lang="hu-HU" dirty="0"/>
          </a:p>
          <a:p>
            <a:pPr algn="ctr"/>
            <a:r>
              <a:rPr lang="hu-HU" dirty="0" smtClean="0">
                <a:solidFill>
                  <a:srgbClr val="FF0000"/>
                </a:solidFill>
              </a:rPr>
              <a:t>MAY PLASMONS EXIST IN THESE LASER INTENSITY REGION?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3" y="1391478"/>
            <a:ext cx="4384970" cy="506201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757381" y="286327"/>
            <a:ext cx="4867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Transverse</a:t>
            </a:r>
            <a:r>
              <a:rPr lang="hu-HU" sz="2400" dirty="0" smtClean="0"/>
              <a:t> and </a:t>
            </a:r>
            <a:r>
              <a:rPr lang="hu-HU" sz="2400" dirty="0" err="1" smtClean="0"/>
              <a:t>longitudinal</a:t>
            </a:r>
            <a:r>
              <a:rPr lang="hu-HU" sz="2400" dirty="0" smtClean="0"/>
              <a:t> </a:t>
            </a:r>
            <a:r>
              <a:rPr lang="hu-HU" sz="2400" dirty="0" err="1" smtClean="0"/>
              <a:t>modes</a:t>
            </a:r>
            <a:r>
              <a:rPr lang="hu-HU" sz="2400" dirty="0" smtClean="0"/>
              <a:t>!</a:t>
            </a:r>
            <a:endParaRPr 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830255"/>
            <a:ext cx="4436153" cy="262323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127" y="1093931"/>
            <a:ext cx="3593989" cy="24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3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57187"/>
            <a:ext cx="8401050" cy="6143625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 flipV="1">
            <a:off x="1796995" y="3864334"/>
            <a:ext cx="6337189" cy="151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56022" y="3148717"/>
            <a:ext cx="159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Ti:Sa</a:t>
            </a:r>
            <a:r>
              <a:rPr lang="hu-HU" dirty="0" smtClean="0"/>
              <a:t> </a:t>
            </a:r>
            <a:r>
              <a:rPr lang="hu-HU" dirty="0" err="1" smtClean="0"/>
              <a:t>laser</a:t>
            </a:r>
            <a:endParaRPr lang="hu-HU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2361537" y="3518049"/>
            <a:ext cx="7953" cy="4973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7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ristof.kristof-PC\Documents\20151222 plasm light scarr spectr 2.s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89671"/>
            <a:ext cx="8352928" cy="583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8864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Ti:Sa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SPECTRA  AT DIFFERENT PULSE  ENERGIES</a:t>
            </a:r>
            <a:endParaRPr lang="hu-H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78" y="235973"/>
            <a:ext cx="2493705" cy="292790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28153" y="406894"/>
            <a:ext cx="4101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ILLUSTRATION OF THE RESULT OF THE SCREENING EFFECT</a:t>
            </a:r>
            <a:endParaRPr lang="hu-HU" sz="2400" b="1" dirty="0">
              <a:solidFill>
                <a:srgbClr val="FF00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3819640"/>
            <a:ext cx="4150659" cy="2843224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>
            <a:off x="5059016" y="807593"/>
            <a:ext cx="767507" cy="212867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941294" y="6530618"/>
            <a:ext cx="5368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/>
              <a:t>A.Y.Wong</a:t>
            </a:r>
            <a:r>
              <a:rPr lang="hu-HU" sz="1400" dirty="0"/>
              <a:t> and </a:t>
            </a:r>
            <a:r>
              <a:rPr lang="hu-HU" sz="1400" dirty="0" err="1"/>
              <a:t>C-C.Shinh:UCLA</a:t>
            </a:r>
            <a:r>
              <a:rPr lang="hu-HU" sz="1400" dirty="0"/>
              <a:t> 2019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3" y="1687383"/>
            <a:ext cx="2687529" cy="1836597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25506" y="3523982"/>
            <a:ext cx="47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Illustration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 H+B</a:t>
            </a:r>
            <a:endParaRPr lang="hu-HU" dirty="0"/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2586746" y="3713648"/>
            <a:ext cx="2782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2865042" y="3523982"/>
            <a:ext cx="1730813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3He </a:t>
            </a:r>
            <a:r>
              <a:rPr lang="hu-HU" dirty="0" err="1" smtClean="0"/>
              <a:t>reaction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15768" y="3283890"/>
            <a:ext cx="2904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Ponderomotive</a:t>
            </a:r>
            <a:r>
              <a:rPr lang="hu-HU" dirty="0" smtClean="0"/>
              <a:t> </a:t>
            </a:r>
            <a:r>
              <a:rPr lang="hu-HU" dirty="0" err="1" smtClean="0"/>
              <a:t>screening</a:t>
            </a:r>
            <a:r>
              <a:rPr lang="hu-HU" dirty="0" smtClean="0"/>
              <a:t>     F</a:t>
            </a:r>
            <a:r>
              <a:rPr lang="el-GR" dirty="0" smtClean="0"/>
              <a:t>ᵨ</a:t>
            </a:r>
            <a:r>
              <a:rPr lang="hu-HU" dirty="0" smtClean="0"/>
              <a:t> = (e²/4mₑꙍ²).grad (E²)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04" y="1642986"/>
            <a:ext cx="3381375" cy="135255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66" y="3930221"/>
            <a:ext cx="4551736" cy="28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7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23" y="3593857"/>
            <a:ext cx="7810152" cy="314453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812022" y="167780"/>
            <a:ext cx="499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Demonstration</a:t>
            </a:r>
            <a:r>
              <a:rPr lang="hu-HU" sz="2400" dirty="0" smtClean="0"/>
              <a:t> of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correlated</a:t>
            </a: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49" y="629445"/>
            <a:ext cx="4855426" cy="288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hu-HU" sz="1800"/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344129" y="44624"/>
            <a:ext cx="8327923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Some</a:t>
            </a:r>
            <a:r>
              <a:rPr lang="hu-HU" altLang="hu-HU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u-HU" altLang="hu-HU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potential</a:t>
            </a:r>
            <a:r>
              <a:rPr lang="hu-HU" altLang="hu-HU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u-HU" altLang="hu-HU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new</a:t>
            </a:r>
            <a:r>
              <a:rPr lang="hu-HU" altLang="hu-HU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u-HU" altLang="hu-HU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energy</a:t>
            </a:r>
            <a:r>
              <a:rPr lang="hu-HU" altLang="hu-HU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u-HU" altLang="hu-HU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technologies</a:t>
            </a:r>
            <a:endParaRPr lang="hu-HU" altLang="hu-HU" b="1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(</a:t>
            </a:r>
            <a:r>
              <a:rPr lang="hu-HU" altLang="hu-HU" sz="16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involving</a:t>
            </a:r>
            <a:r>
              <a:rPr lang="hu-HU" altLang="hu-HU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nanotechnologies</a:t>
            </a:r>
            <a:r>
              <a:rPr lang="hu-HU" altLang="hu-HU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endParaRPr lang="en-US" altLang="hu-HU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1143000" y="61722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hu-HU" sz="1800"/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228600" y="6096000"/>
            <a:ext cx="86868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hu-HU" sz="1800" b="1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306" y="4305665"/>
            <a:ext cx="2705081" cy="2453139"/>
          </a:xfrm>
          <a:prstGeom prst="rect">
            <a:avLst/>
          </a:prstGeom>
        </p:spPr>
      </p:pic>
      <p:pic>
        <p:nvPicPr>
          <p:cNvPr id="10" name="Picture 4" descr="Black Sphe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133" y="1446882"/>
            <a:ext cx="1338338" cy="107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1" name="Objektum 10"/>
          <p:cNvGraphicFramePr>
            <a:graphicFrameLocks noChangeAspect="1"/>
          </p:cNvGraphicFramePr>
          <p:nvPr>
            <p:extLst/>
          </p:nvPr>
        </p:nvGraphicFramePr>
        <p:xfrm>
          <a:off x="6661052" y="4723151"/>
          <a:ext cx="2159303" cy="1478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8" name="Acrobat Document" r:id="rId6" imgW="5073620" imgH="3473057" progId="AcroExch.Document.DC">
                  <p:embed/>
                </p:oleObj>
              </mc:Choice>
              <mc:Fallback>
                <p:oleObj name="Acrobat Document" r:id="rId6" imgW="5073620" imgH="3473057" progId="AcroExch.Document.DC">
                  <p:embed/>
                  <p:pic>
                    <p:nvPicPr>
                      <p:cNvPr id="11" name="Objektum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61052" y="4723151"/>
                        <a:ext cx="2159303" cy="1478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GŐZ 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896" y="1053064"/>
            <a:ext cx="3705235" cy="280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1" descr="photodiode 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8998"/>
            <a:ext cx="3142112" cy="184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SPESC.bmp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9" y="4677378"/>
            <a:ext cx="3144802" cy="197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" y="3565127"/>
            <a:ext cx="357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hu-HU" sz="1600" b="1" dirty="0">
                <a:latin typeface="Times New Roman" pitchFamily="18" charset="0"/>
              </a:rPr>
              <a:t>P3HT </a:t>
            </a:r>
            <a:r>
              <a:rPr lang="en-US" altLang="hu-HU" sz="1600" b="1" dirty="0" smtClean="0">
                <a:latin typeface="Times New Roman" pitchFamily="18" charset="0"/>
              </a:rPr>
              <a:t>Cell</a:t>
            </a:r>
            <a:r>
              <a:rPr lang="hu-HU" altLang="hu-HU" sz="1600" b="1" dirty="0" smtClean="0">
                <a:latin typeface="Times New Roman" pitchFamily="18" charset="0"/>
              </a:rPr>
              <a:t> </a:t>
            </a:r>
            <a:r>
              <a:rPr lang="hu-HU" altLang="hu-HU" sz="1600" b="1" dirty="0" err="1" smtClean="0">
                <a:latin typeface="Times New Roman" pitchFamily="18" charset="0"/>
              </a:rPr>
              <a:t>efficiency</a:t>
            </a:r>
            <a:r>
              <a:rPr lang="en-US" altLang="hu-HU" sz="1600" b="1" dirty="0" smtClean="0">
                <a:latin typeface="Times New Roman" pitchFamily="18" charset="0"/>
              </a:rPr>
              <a:t> </a:t>
            </a:r>
            <a:r>
              <a:rPr lang="hu-HU" altLang="hu-HU" sz="1600" b="1" dirty="0" smtClean="0">
                <a:latin typeface="Times New Roman" pitchFamily="18" charset="0"/>
              </a:rPr>
              <a:t> </a:t>
            </a:r>
            <a:r>
              <a:rPr lang="en-US" altLang="hu-HU" sz="1600" b="1" dirty="0">
                <a:latin typeface="Times New Roman" pitchFamily="18" charset="0"/>
              </a:rPr>
              <a:t>= 6%</a:t>
            </a:r>
          </a:p>
          <a:p>
            <a:pPr algn="ctr">
              <a:spcBef>
                <a:spcPct val="0"/>
              </a:spcBef>
            </a:pPr>
            <a:r>
              <a:rPr lang="en-US" altLang="hu-HU" sz="1600" b="1" dirty="0">
                <a:latin typeface="Times New Roman" pitchFamily="18" charset="0"/>
              </a:rPr>
              <a:t>SPESC (P3HT) </a:t>
            </a:r>
            <a:r>
              <a:rPr lang="hu-HU" altLang="hu-HU" sz="1600" b="1" dirty="0" err="1" smtClean="0">
                <a:latin typeface="Times New Roman" pitchFamily="18" charset="0"/>
              </a:rPr>
              <a:t>efficiency</a:t>
            </a:r>
            <a:r>
              <a:rPr lang="hu-HU" altLang="hu-HU" sz="1600" b="1" dirty="0" smtClean="0">
                <a:latin typeface="Times New Roman" pitchFamily="18" charset="0"/>
              </a:rPr>
              <a:t> </a:t>
            </a:r>
            <a:r>
              <a:rPr lang="en-US" altLang="hu-HU" sz="1600" b="1" dirty="0">
                <a:latin typeface="Times New Roman" pitchFamily="18" charset="0"/>
              </a:rPr>
              <a:t>= 17.5%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553200" y="6286673"/>
            <a:ext cx="239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Toward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proposal</a:t>
            </a:r>
            <a:endParaRPr lang="hu-HU" dirty="0"/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6844145" y="5800436"/>
            <a:ext cx="249382" cy="1108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>
            <a:off x="8238836" y="5163127"/>
            <a:ext cx="277091" cy="1108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Kép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37" y="2786948"/>
            <a:ext cx="1774158" cy="55253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340918" y="5800436"/>
            <a:ext cx="47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?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3218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07" y="3949125"/>
            <a:ext cx="3203697" cy="269701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49" y="835725"/>
            <a:ext cx="4334758" cy="280827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8" y="3934691"/>
            <a:ext cx="3128845" cy="2697018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>
            <a:off x="4146263" y="3934691"/>
            <a:ext cx="0" cy="26970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1017418" y="6631709"/>
            <a:ext cx="31288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6191075" y="2239861"/>
            <a:ext cx="2592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FF0000"/>
                </a:solidFill>
              </a:rPr>
              <a:t>E = mc²</a:t>
            </a:r>
            <a:endParaRPr lang="hu-HU" sz="3200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543413" y="3590488"/>
            <a:ext cx="166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Laserbeams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5595457" y="904165"/>
            <a:ext cx="2608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The most </a:t>
            </a:r>
            <a:r>
              <a:rPr lang="hu-HU" sz="2400" dirty="0" err="1" smtClean="0"/>
              <a:t>succesful</a:t>
            </a:r>
            <a:r>
              <a:rPr lang="hu-HU" sz="2400" dirty="0" smtClean="0"/>
              <a:t>  </a:t>
            </a:r>
            <a:r>
              <a:rPr lang="hu-HU" sz="2400" dirty="0" err="1" smtClean="0"/>
              <a:t>technologies</a:t>
            </a:r>
            <a:r>
              <a:rPr lang="hu-HU" sz="2400" dirty="0" smtClean="0"/>
              <a:t> </a:t>
            </a:r>
            <a:r>
              <a:rPr lang="hu-HU" sz="2400" dirty="0" err="1" smtClean="0"/>
              <a:t>imitate</a:t>
            </a:r>
            <a:r>
              <a:rPr lang="hu-HU" sz="2400" dirty="0" smtClean="0"/>
              <a:t> </a:t>
            </a:r>
            <a:r>
              <a:rPr lang="hu-HU" sz="2400" dirty="0" err="1" smtClean="0"/>
              <a:t>nature</a:t>
            </a:r>
            <a:endParaRPr lang="hu-HU" sz="2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86430" y="124287"/>
            <a:ext cx="341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No2 </a:t>
            </a:r>
            <a:r>
              <a:rPr lang="hu-HU" sz="2400" dirty="0" err="1" smtClean="0"/>
              <a:t>application</a:t>
            </a:r>
            <a:r>
              <a:rPr lang="hu-HU" sz="2400" dirty="0" smtClean="0"/>
              <a:t> (LSPP)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179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01" y="606953"/>
            <a:ext cx="2645909" cy="239947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8" y="201477"/>
            <a:ext cx="6238320" cy="408186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4283341"/>
            <a:ext cx="3314848" cy="228686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23529" y="4708721"/>
            <a:ext cx="8174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Long </a:t>
            </a:r>
            <a:r>
              <a:rPr lang="hu-HU" sz="2000" dirty="0" err="1" smtClean="0"/>
              <a:t>laser</a:t>
            </a:r>
            <a:r>
              <a:rPr lang="hu-HU" sz="2000" dirty="0" smtClean="0"/>
              <a:t> </a:t>
            </a:r>
            <a:r>
              <a:rPr lang="hu-HU" sz="2000" dirty="0" err="1" smtClean="0"/>
              <a:t>pulses</a:t>
            </a:r>
            <a:r>
              <a:rPr lang="hu-HU" sz="2000" dirty="0" smtClean="0"/>
              <a:t> (~50ns)</a:t>
            </a:r>
          </a:p>
          <a:p>
            <a:r>
              <a:rPr lang="hu-HU" sz="2000" dirty="0" err="1" smtClean="0"/>
              <a:t>Raileigh</a:t>
            </a:r>
            <a:r>
              <a:rPr lang="hu-HU" sz="2000" dirty="0" smtClean="0"/>
              <a:t>-Taylor </a:t>
            </a:r>
            <a:r>
              <a:rPr lang="hu-HU" sz="2000" dirty="0" err="1" smtClean="0"/>
              <a:t>instability</a:t>
            </a:r>
            <a:endParaRPr lang="hu-HU" sz="2000" dirty="0" smtClean="0"/>
          </a:p>
          <a:p>
            <a:r>
              <a:rPr lang="hu-HU" sz="2000" dirty="0" err="1" smtClean="0"/>
              <a:t>Complicated</a:t>
            </a:r>
            <a:r>
              <a:rPr lang="hu-HU" sz="2000" dirty="0" smtClean="0"/>
              <a:t> </a:t>
            </a:r>
            <a:r>
              <a:rPr lang="hu-HU" sz="2000" dirty="0" err="1" smtClean="0"/>
              <a:t>target</a:t>
            </a:r>
            <a:r>
              <a:rPr lang="hu-HU" sz="2000" dirty="0" smtClean="0"/>
              <a:t> </a:t>
            </a:r>
            <a:r>
              <a:rPr lang="hu-HU" sz="2000" dirty="0" err="1" smtClean="0"/>
              <a:t>construction</a:t>
            </a:r>
            <a:endParaRPr lang="hu-HU" sz="2000" dirty="0" smtClean="0"/>
          </a:p>
          <a:p>
            <a:r>
              <a:rPr lang="hu-HU" sz="2000" dirty="0" err="1" smtClean="0"/>
              <a:t>Enormous</a:t>
            </a:r>
            <a:r>
              <a:rPr lang="hu-HU" sz="2000" dirty="0" smtClean="0"/>
              <a:t> </a:t>
            </a:r>
            <a:r>
              <a:rPr lang="hu-HU" sz="2000" dirty="0" err="1" smtClean="0"/>
              <a:t>laser</a:t>
            </a:r>
            <a:r>
              <a:rPr lang="hu-HU" sz="2000" dirty="0" smtClean="0"/>
              <a:t> </a:t>
            </a:r>
            <a:r>
              <a:rPr lang="hu-HU" sz="2000" dirty="0" err="1" smtClean="0"/>
              <a:t>energy</a:t>
            </a:r>
            <a:r>
              <a:rPr lang="hu-HU" sz="2000" dirty="0" smtClean="0"/>
              <a:t> (400/1.8MJ)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956376" y="4149080"/>
            <a:ext cx="1083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bg1"/>
                </a:solidFill>
              </a:rPr>
              <a:t>1sho</a:t>
            </a:r>
            <a:endParaRPr lang="hu-HU" sz="1100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55307" y="6204154"/>
            <a:ext cx="859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0000"/>
                </a:solidFill>
              </a:rPr>
              <a:t>TO COMBINE 2 DIFFERENT (</a:t>
            </a:r>
            <a:r>
              <a:rPr lang="hu-HU" sz="2000" dirty="0" err="1" smtClean="0">
                <a:solidFill>
                  <a:srgbClr val="FF0000"/>
                </a:solidFill>
              </a:rPr>
              <a:t>e.g</a:t>
            </a:r>
            <a:r>
              <a:rPr lang="hu-HU" sz="2000" dirty="0" smtClean="0">
                <a:solidFill>
                  <a:srgbClr val="FF0000"/>
                </a:solidFill>
              </a:rPr>
              <a:t>. </a:t>
            </a:r>
            <a:r>
              <a:rPr lang="hu-HU" sz="2000" dirty="0" err="1" smtClean="0">
                <a:solidFill>
                  <a:srgbClr val="FF0000"/>
                </a:solidFill>
              </a:rPr>
              <a:t>fusion</a:t>
            </a:r>
            <a:r>
              <a:rPr lang="hu-HU" sz="2000" dirty="0" smtClean="0">
                <a:solidFill>
                  <a:srgbClr val="FF0000"/>
                </a:solidFill>
              </a:rPr>
              <a:t> and </a:t>
            </a:r>
            <a:r>
              <a:rPr lang="hu-HU" sz="2000" dirty="0" err="1" smtClean="0">
                <a:solidFill>
                  <a:srgbClr val="FF0000"/>
                </a:solidFill>
              </a:rPr>
              <a:t>nano</a:t>
            </a:r>
            <a:r>
              <a:rPr lang="hu-HU" sz="2000" dirty="0" smtClean="0">
                <a:solidFill>
                  <a:srgbClr val="FF0000"/>
                </a:solidFill>
              </a:rPr>
              <a:t>-) TECHNOLOGIES TO REACH FUSION  AT  THESE ULTRAHIGH EM FIELDS?</a:t>
            </a:r>
            <a:endParaRPr lang="hu-HU" sz="2000" dirty="0">
              <a:solidFill>
                <a:srgbClr val="FF0000"/>
              </a:solidFill>
            </a:endParaRPr>
          </a:p>
        </p:txBody>
      </p:sp>
      <p:pic>
        <p:nvPicPr>
          <p:cNvPr id="8" name="Picture 10" descr="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18" y="201478"/>
            <a:ext cx="1664697" cy="140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4618182" y="766618"/>
            <a:ext cx="89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10⁵USD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7" y="201478"/>
            <a:ext cx="1904401" cy="14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5471" y="1179870"/>
            <a:ext cx="85766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SOME POTENTIAL EXPLOITABLE  HIGH FIELD PLASMONIC PROCESSES:</a:t>
            </a:r>
          </a:p>
          <a:p>
            <a:r>
              <a:rPr lang="hu-HU" dirty="0" smtClean="0"/>
              <a:t>1.Go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localized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plasmon</a:t>
            </a:r>
            <a:r>
              <a:rPr lang="hu-HU" dirty="0" smtClean="0"/>
              <a:t> </a:t>
            </a:r>
            <a:r>
              <a:rPr lang="hu-HU" dirty="0" err="1" smtClean="0"/>
              <a:t>polaritons</a:t>
            </a:r>
            <a:r>
              <a:rPr lang="hu-HU" dirty="0" smtClean="0"/>
              <a:t> (LSPP)</a:t>
            </a:r>
          </a:p>
          <a:p>
            <a:endParaRPr lang="hu-HU" dirty="0"/>
          </a:p>
          <a:p>
            <a:r>
              <a:rPr lang="hu-HU" dirty="0">
                <a:solidFill>
                  <a:srgbClr val="0070C0"/>
                </a:solidFill>
              </a:rPr>
              <a:t>2</a:t>
            </a:r>
            <a:r>
              <a:rPr lang="hu-HU" dirty="0" smtClean="0">
                <a:solidFill>
                  <a:srgbClr val="0070C0"/>
                </a:solidFill>
              </a:rPr>
              <a:t>.Lifetime of LSPP-s </a:t>
            </a:r>
            <a:r>
              <a:rPr lang="hu-HU" dirty="0">
                <a:solidFill>
                  <a:srgbClr val="0070C0"/>
                </a:solidFill>
              </a:rPr>
              <a:t>i</a:t>
            </a:r>
            <a:r>
              <a:rPr lang="hu-HU" dirty="0" smtClean="0">
                <a:solidFill>
                  <a:srgbClr val="0070C0"/>
                </a:solidFill>
              </a:rPr>
              <a:t>s in </a:t>
            </a:r>
            <a:r>
              <a:rPr lang="hu-HU" dirty="0" err="1" smtClean="0">
                <a:solidFill>
                  <a:srgbClr val="0070C0"/>
                </a:solidFill>
              </a:rPr>
              <a:t>the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few</a:t>
            </a:r>
            <a:r>
              <a:rPr lang="hu-HU" dirty="0" smtClean="0">
                <a:solidFill>
                  <a:srgbClr val="0070C0"/>
                </a:solidFill>
              </a:rPr>
              <a:t> ten </a:t>
            </a:r>
            <a:r>
              <a:rPr lang="hu-HU" dirty="0" err="1" smtClean="0">
                <a:solidFill>
                  <a:srgbClr val="0070C0"/>
                </a:solidFill>
              </a:rPr>
              <a:t>femtosecond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timerange</a:t>
            </a:r>
            <a:r>
              <a:rPr lang="hu-HU" dirty="0" smtClean="0">
                <a:solidFill>
                  <a:srgbClr val="0070C0"/>
                </a:solidFill>
              </a:rPr>
              <a:t>. We </a:t>
            </a:r>
            <a:r>
              <a:rPr lang="hu-HU" dirty="0" err="1" smtClean="0">
                <a:solidFill>
                  <a:srgbClr val="0070C0"/>
                </a:solidFill>
              </a:rPr>
              <a:t>may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get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high</a:t>
            </a:r>
            <a:r>
              <a:rPr lang="hu-HU" dirty="0" smtClean="0">
                <a:solidFill>
                  <a:srgbClr val="0070C0"/>
                </a:solidFill>
              </a:rPr>
              <a:t>   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</a:t>
            </a:r>
            <a:r>
              <a:rPr lang="hu-HU" dirty="0" err="1" smtClean="0">
                <a:solidFill>
                  <a:srgbClr val="0070C0"/>
                </a:solidFill>
              </a:rPr>
              <a:t>intensity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laser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pulses</a:t>
            </a:r>
            <a:r>
              <a:rPr lang="hu-HU" dirty="0" smtClean="0">
                <a:solidFill>
                  <a:srgbClr val="0070C0"/>
                </a:solidFill>
              </a:rPr>
              <a:t> in </a:t>
            </a:r>
            <a:r>
              <a:rPr lang="hu-HU" dirty="0" err="1" smtClean="0">
                <a:solidFill>
                  <a:srgbClr val="0070C0"/>
                </a:solidFill>
              </a:rPr>
              <a:t>this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timediapazon</a:t>
            </a:r>
            <a:r>
              <a:rPr lang="hu-HU" dirty="0" smtClean="0">
                <a:solidFill>
                  <a:srgbClr val="0070C0"/>
                </a:solidFill>
              </a:rPr>
              <a:t> and </a:t>
            </a:r>
            <a:r>
              <a:rPr lang="hu-HU" dirty="0" err="1" smtClean="0">
                <a:solidFill>
                  <a:srgbClr val="0070C0"/>
                </a:solidFill>
              </a:rPr>
              <a:t>the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plasma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instabilities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disappear</a:t>
            </a:r>
            <a:r>
              <a:rPr lang="hu-HU" dirty="0" smtClean="0">
                <a:solidFill>
                  <a:srgbClr val="0070C0"/>
                </a:solidFill>
              </a:rPr>
              <a:t>.</a:t>
            </a:r>
          </a:p>
          <a:p>
            <a:endParaRPr lang="hu-HU" dirty="0" smtClean="0">
              <a:solidFill>
                <a:srgbClr val="0070C0"/>
              </a:solidFill>
            </a:endParaRPr>
          </a:p>
          <a:p>
            <a:r>
              <a:rPr lang="hu-HU" dirty="0">
                <a:solidFill>
                  <a:srgbClr val="0070C0"/>
                </a:solidFill>
              </a:rPr>
              <a:t>3</a:t>
            </a:r>
            <a:r>
              <a:rPr lang="hu-HU" dirty="0" smtClean="0">
                <a:solidFill>
                  <a:srgbClr val="0070C0"/>
                </a:solidFill>
              </a:rPr>
              <a:t>.High </a:t>
            </a:r>
            <a:r>
              <a:rPr lang="hu-HU" dirty="0" err="1" smtClean="0">
                <a:solidFill>
                  <a:srgbClr val="0070C0"/>
                </a:solidFill>
              </a:rPr>
              <a:t>electron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densities</a:t>
            </a:r>
            <a:r>
              <a:rPr lang="hu-HU" dirty="0" smtClean="0">
                <a:solidFill>
                  <a:srgbClr val="0070C0"/>
                </a:solidFill>
              </a:rPr>
              <a:t> and EM </a:t>
            </a:r>
            <a:r>
              <a:rPr lang="hu-HU" dirty="0" err="1" smtClean="0">
                <a:solidFill>
                  <a:srgbClr val="0070C0"/>
                </a:solidFill>
              </a:rPr>
              <a:t>fields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can</a:t>
            </a:r>
            <a:r>
              <a:rPr lang="hu-HU" dirty="0" smtClean="0">
                <a:solidFill>
                  <a:srgbClr val="0070C0"/>
                </a:solidFill>
              </a:rPr>
              <a:t> be </a:t>
            </a:r>
            <a:r>
              <a:rPr lang="hu-HU" dirty="0" err="1" smtClean="0">
                <a:solidFill>
                  <a:srgbClr val="0070C0"/>
                </a:solidFill>
              </a:rPr>
              <a:t>obtained</a:t>
            </a:r>
            <a:r>
              <a:rPr lang="hu-HU" dirty="0" smtClean="0">
                <a:solidFill>
                  <a:srgbClr val="0070C0"/>
                </a:solidFill>
              </a:rPr>
              <a:t> in </a:t>
            </a:r>
            <a:r>
              <a:rPr lang="hu-HU" dirty="0" err="1" smtClean="0">
                <a:solidFill>
                  <a:srgbClr val="0070C0"/>
                </a:solidFill>
              </a:rPr>
              <a:t>small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(</a:t>
            </a:r>
            <a:r>
              <a:rPr lang="hu-HU" dirty="0" err="1" smtClean="0">
                <a:solidFill>
                  <a:srgbClr val="0070C0"/>
                </a:solidFill>
              </a:rPr>
              <a:t>nanosized</a:t>
            </a:r>
            <a:r>
              <a:rPr lang="hu-HU" dirty="0" smtClean="0">
                <a:solidFill>
                  <a:srgbClr val="0070C0"/>
                </a:solidFill>
              </a:rPr>
              <a:t>) </a:t>
            </a:r>
            <a:r>
              <a:rPr lang="hu-HU" dirty="0" err="1" smtClean="0">
                <a:solidFill>
                  <a:srgbClr val="0070C0"/>
                </a:solidFill>
              </a:rPr>
              <a:t>volumes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on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</a:t>
            </a:r>
            <a:r>
              <a:rPr lang="hu-HU" dirty="0" err="1" smtClean="0">
                <a:solidFill>
                  <a:srgbClr val="0070C0"/>
                </a:solidFill>
              </a:rPr>
              <a:t>resonant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plasmonic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nanoparticles</a:t>
            </a:r>
            <a:r>
              <a:rPr lang="hu-HU" dirty="0" smtClean="0">
                <a:solidFill>
                  <a:srgbClr val="0070C0"/>
                </a:solidFill>
              </a:rPr>
              <a:t> (hot </a:t>
            </a:r>
            <a:r>
              <a:rPr lang="hu-HU" dirty="0" err="1" smtClean="0">
                <a:solidFill>
                  <a:srgbClr val="0070C0"/>
                </a:solidFill>
              </a:rPr>
              <a:t>spots</a:t>
            </a:r>
            <a:r>
              <a:rPr lang="hu-HU" dirty="0" smtClean="0">
                <a:solidFill>
                  <a:srgbClr val="0070C0"/>
                </a:solidFill>
              </a:rPr>
              <a:t>).</a:t>
            </a:r>
          </a:p>
          <a:p>
            <a:endParaRPr lang="hu-HU" dirty="0" smtClean="0">
              <a:solidFill>
                <a:srgbClr val="0070C0"/>
              </a:solidFill>
            </a:endParaRPr>
          </a:p>
          <a:p>
            <a:r>
              <a:rPr lang="hu-HU" dirty="0">
                <a:solidFill>
                  <a:srgbClr val="0070C0"/>
                </a:solidFill>
              </a:rPr>
              <a:t>4</a:t>
            </a:r>
            <a:r>
              <a:rPr lang="hu-HU" dirty="0" smtClean="0">
                <a:solidFill>
                  <a:srgbClr val="0070C0"/>
                </a:solidFill>
              </a:rPr>
              <a:t>.The </a:t>
            </a:r>
            <a:r>
              <a:rPr lang="hu-HU" dirty="0" err="1" smtClean="0">
                <a:solidFill>
                  <a:srgbClr val="0070C0"/>
                </a:solidFill>
              </a:rPr>
              <a:t>near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field</a:t>
            </a:r>
            <a:r>
              <a:rPr lang="hu-HU" dirty="0" smtClean="0">
                <a:solidFill>
                  <a:srgbClr val="0070C0"/>
                </a:solidFill>
              </a:rPr>
              <a:t> of </a:t>
            </a:r>
            <a:r>
              <a:rPr lang="hu-HU" dirty="0" err="1" smtClean="0">
                <a:solidFill>
                  <a:srgbClr val="0070C0"/>
                </a:solidFill>
              </a:rPr>
              <a:t>plasmons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screen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the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repulsive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field</a:t>
            </a:r>
            <a:r>
              <a:rPr lang="hu-HU" dirty="0" smtClean="0">
                <a:solidFill>
                  <a:srgbClr val="0070C0"/>
                </a:solidFill>
              </a:rPr>
              <a:t> of </a:t>
            </a:r>
            <a:r>
              <a:rPr lang="hu-HU" dirty="0" err="1" smtClean="0">
                <a:solidFill>
                  <a:srgbClr val="0070C0"/>
                </a:solidFill>
              </a:rPr>
              <a:t>positively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charged</a:t>
            </a:r>
            <a:r>
              <a:rPr lang="hu-HU" dirty="0" smtClean="0">
                <a:solidFill>
                  <a:srgbClr val="0070C0"/>
                </a:solidFill>
              </a:rPr>
              <a:t> (</a:t>
            </a:r>
            <a:r>
              <a:rPr lang="hu-HU" dirty="0" err="1" smtClean="0">
                <a:solidFill>
                  <a:srgbClr val="0070C0"/>
                </a:solidFill>
              </a:rPr>
              <a:t>e.g</a:t>
            </a:r>
            <a:r>
              <a:rPr lang="hu-HU" dirty="0" smtClean="0">
                <a:solidFill>
                  <a:srgbClr val="0070C0"/>
                </a:solidFill>
              </a:rPr>
              <a:t>. </a:t>
            </a:r>
            <a:r>
              <a:rPr lang="hu-HU" dirty="0" err="1" smtClean="0">
                <a:solidFill>
                  <a:srgbClr val="0070C0"/>
                </a:solidFill>
              </a:rPr>
              <a:t>protons</a:t>
            </a:r>
            <a:r>
              <a:rPr lang="hu-HU" dirty="0" smtClean="0">
                <a:solidFill>
                  <a:srgbClr val="0070C0"/>
                </a:solidFill>
              </a:rPr>
              <a:t>)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</a:t>
            </a:r>
            <a:r>
              <a:rPr lang="hu-HU" dirty="0" err="1" smtClean="0">
                <a:solidFill>
                  <a:srgbClr val="0070C0"/>
                </a:solidFill>
              </a:rPr>
              <a:t>particles</a:t>
            </a:r>
            <a:r>
              <a:rPr lang="hu-HU" dirty="0" smtClean="0">
                <a:solidFill>
                  <a:srgbClr val="0070C0"/>
                </a:solidFill>
              </a:rPr>
              <a:t> and </a:t>
            </a:r>
            <a:r>
              <a:rPr lang="hu-HU" dirty="0" err="1" smtClean="0">
                <a:solidFill>
                  <a:srgbClr val="0070C0"/>
                </a:solidFill>
              </a:rPr>
              <a:t>they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may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fuse</a:t>
            </a:r>
            <a:r>
              <a:rPr lang="hu-HU" dirty="0" smtClean="0">
                <a:solidFill>
                  <a:srgbClr val="0070C0"/>
                </a:solidFill>
              </a:rPr>
              <a:t> more </a:t>
            </a:r>
            <a:r>
              <a:rPr lang="hu-HU" dirty="0" err="1" smtClean="0">
                <a:solidFill>
                  <a:srgbClr val="0070C0"/>
                </a:solidFill>
              </a:rPr>
              <a:t>easily</a:t>
            </a:r>
            <a:r>
              <a:rPr lang="hu-HU" dirty="0" smtClean="0">
                <a:solidFill>
                  <a:srgbClr val="0070C0"/>
                </a:solidFill>
              </a:rPr>
              <a:t>.</a:t>
            </a:r>
          </a:p>
          <a:p>
            <a:endParaRPr lang="hu-HU" dirty="0" smtClean="0">
              <a:solidFill>
                <a:srgbClr val="0070C0"/>
              </a:solidFill>
            </a:endParaRPr>
          </a:p>
          <a:p>
            <a:r>
              <a:rPr lang="hu-HU" dirty="0" smtClean="0">
                <a:solidFill>
                  <a:srgbClr val="0070C0"/>
                </a:solidFill>
              </a:rPr>
              <a:t>5.The </a:t>
            </a:r>
            <a:r>
              <a:rPr lang="hu-HU" dirty="0" err="1" smtClean="0">
                <a:solidFill>
                  <a:srgbClr val="0070C0"/>
                </a:solidFill>
              </a:rPr>
              <a:t>large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number</a:t>
            </a:r>
            <a:r>
              <a:rPr lang="hu-HU" dirty="0" smtClean="0">
                <a:solidFill>
                  <a:srgbClr val="0070C0"/>
                </a:solidFill>
              </a:rPr>
              <a:t> of </a:t>
            </a:r>
            <a:r>
              <a:rPr lang="hu-HU" dirty="0" err="1" smtClean="0">
                <a:solidFill>
                  <a:srgbClr val="0070C0"/>
                </a:solidFill>
              </a:rPr>
              <a:t>conduction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electrons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move</a:t>
            </a:r>
            <a:r>
              <a:rPr lang="hu-HU" dirty="0" smtClean="0">
                <a:solidFill>
                  <a:srgbClr val="0070C0"/>
                </a:solidFill>
              </a:rPr>
              <a:t> in </a:t>
            </a:r>
            <a:r>
              <a:rPr lang="hu-HU" dirty="0" err="1" smtClean="0">
                <a:solidFill>
                  <a:srgbClr val="0070C0"/>
                </a:solidFill>
              </a:rPr>
              <a:t>plasmonic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excitations</a:t>
            </a:r>
            <a:r>
              <a:rPr lang="hu-HU" dirty="0" smtClean="0">
                <a:solidFill>
                  <a:srgbClr val="0070C0"/>
                </a:solidFill>
              </a:rPr>
              <a:t> in </a:t>
            </a:r>
            <a:r>
              <a:rPr lang="hu-HU" dirty="0" err="1" smtClean="0">
                <a:solidFill>
                  <a:srgbClr val="0070C0"/>
                </a:solidFill>
              </a:rPr>
              <a:t>correlated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</a:t>
            </a:r>
            <a:r>
              <a:rPr lang="hu-HU" dirty="0" err="1" smtClean="0">
                <a:solidFill>
                  <a:srgbClr val="0070C0"/>
                </a:solidFill>
              </a:rPr>
              <a:t>way</a:t>
            </a:r>
            <a:r>
              <a:rPr lang="hu-HU" dirty="0" smtClean="0">
                <a:solidFill>
                  <a:srgbClr val="0070C0"/>
                </a:solidFill>
              </a:rPr>
              <a:t> and </a:t>
            </a:r>
            <a:r>
              <a:rPr lang="hu-HU" dirty="0" err="1" smtClean="0">
                <a:solidFill>
                  <a:srgbClr val="0070C0"/>
                </a:solidFill>
              </a:rPr>
              <a:t>their</a:t>
            </a:r>
            <a:r>
              <a:rPr lang="hu-HU" dirty="0" smtClean="0">
                <a:solidFill>
                  <a:srgbClr val="0070C0"/>
                </a:solidFill>
              </a:rPr>
              <a:t> momentum </a:t>
            </a:r>
            <a:r>
              <a:rPr lang="hu-HU" dirty="0" err="1" smtClean="0">
                <a:solidFill>
                  <a:srgbClr val="0070C0"/>
                </a:solidFill>
              </a:rPr>
              <a:t>may</a:t>
            </a:r>
            <a:r>
              <a:rPr lang="hu-HU" dirty="0" smtClean="0">
                <a:solidFill>
                  <a:srgbClr val="0070C0"/>
                </a:solidFill>
              </a:rPr>
              <a:t> be </a:t>
            </a:r>
            <a:r>
              <a:rPr lang="hu-HU" dirty="0" err="1" smtClean="0">
                <a:solidFill>
                  <a:srgbClr val="0070C0"/>
                </a:solidFill>
              </a:rPr>
              <a:t>transfered</a:t>
            </a:r>
            <a:r>
              <a:rPr lang="hu-HU" dirty="0" smtClean="0">
                <a:solidFill>
                  <a:srgbClr val="0070C0"/>
                </a:solidFill>
              </a:rPr>
              <a:t> in </a:t>
            </a:r>
            <a:r>
              <a:rPr lang="hu-HU" dirty="0" err="1" smtClean="0">
                <a:solidFill>
                  <a:srgbClr val="0070C0"/>
                </a:solidFill>
              </a:rPr>
              <a:t>high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exciting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fields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to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positive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particles</a:t>
            </a:r>
            <a:r>
              <a:rPr lang="hu-HU" dirty="0" smtClean="0">
                <a:solidFill>
                  <a:srgbClr val="0070C0"/>
                </a:solidFill>
              </a:rPr>
              <a:t> 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</a:t>
            </a:r>
            <a:r>
              <a:rPr lang="hu-HU" dirty="0" err="1" smtClean="0">
                <a:solidFill>
                  <a:srgbClr val="0070C0"/>
                </a:solidFill>
              </a:rPr>
              <a:t>moving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together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with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them</a:t>
            </a:r>
            <a:r>
              <a:rPr lang="hu-HU" dirty="0" smtClean="0">
                <a:solidFill>
                  <a:srgbClr val="0070C0"/>
                </a:solidFill>
              </a:rPr>
              <a:t>, </a:t>
            </a:r>
            <a:r>
              <a:rPr lang="hu-HU" dirty="0" err="1" smtClean="0">
                <a:solidFill>
                  <a:srgbClr val="0070C0"/>
                </a:solidFill>
              </a:rPr>
              <a:t>further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increasing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the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probability</a:t>
            </a:r>
            <a:r>
              <a:rPr lang="hu-HU" dirty="0" smtClean="0">
                <a:solidFill>
                  <a:srgbClr val="0070C0"/>
                </a:solidFill>
              </a:rPr>
              <a:t> of </a:t>
            </a:r>
            <a:r>
              <a:rPr lang="hu-HU" dirty="0" err="1" smtClean="0">
                <a:solidFill>
                  <a:srgbClr val="0070C0"/>
                </a:solidFill>
              </a:rPr>
              <a:t>nuclear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fusion</a:t>
            </a:r>
            <a:r>
              <a:rPr lang="hu-HU" dirty="0" smtClean="0">
                <a:solidFill>
                  <a:srgbClr val="0070C0"/>
                </a:solidFill>
              </a:rPr>
              <a:t>.</a:t>
            </a:r>
          </a:p>
          <a:p>
            <a:endParaRPr lang="hu-HU" dirty="0"/>
          </a:p>
          <a:p>
            <a:r>
              <a:rPr lang="hu-HU" dirty="0">
                <a:solidFill>
                  <a:srgbClr val="FF0000"/>
                </a:solidFill>
              </a:rPr>
              <a:t>6</a:t>
            </a:r>
            <a:r>
              <a:rPr lang="hu-HU" dirty="0" smtClean="0">
                <a:solidFill>
                  <a:srgbClr val="FF0000"/>
                </a:solidFill>
              </a:rPr>
              <a:t>.With </a:t>
            </a:r>
            <a:r>
              <a:rPr lang="hu-HU" dirty="0" err="1" smtClean="0">
                <a:solidFill>
                  <a:srgbClr val="FF0000"/>
                </a:solidFill>
              </a:rPr>
              <a:t>these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short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pulses</a:t>
            </a:r>
            <a:r>
              <a:rPr lang="hu-HU" dirty="0" smtClean="0">
                <a:solidFill>
                  <a:srgbClr val="FF0000"/>
                </a:solidFill>
              </a:rPr>
              <a:t> we </a:t>
            </a:r>
            <a:r>
              <a:rPr lang="hu-HU" dirty="0" err="1" smtClean="0">
                <a:solidFill>
                  <a:srgbClr val="FF0000"/>
                </a:solidFill>
              </a:rPr>
              <a:t>do</a:t>
            </a:r>
            <a:r>
              <a:rPr lang="hu-HU" dirty="0" smtClean="0">
                <a:solidFill>
                  <a:srgbClr val="FF0000"/>
                </a:solidFill>
              </a:rPr>
              <a:t> not </a:t>
            </a:r>
            <a:r>
              <a:rPr lang="hu-HU" dirty="0" err="1" smtClean="0">
                <a:solidFill>
                  <a:srgbClr val="FF0000"/>
                </a:solidFill>
              </a:rPr>
              <a:t>need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many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beams</a:t>
            </a:r>
            <a:r>
              <a:rPr lang="hu-HU" dirty="0" smtClean="0">
                <a:solidFill>
                  <a:srgbClr val="FF0000"/>
                </a:solidFill>
              </a:rPr>
              <a:t>, </a:t>
            </a:r>
            <a:r>
              <a:rPr lang="hu-HU" dirty="0" err="1" smtClean="0">
                <a:solidFill>
                  <a:srgbClr val="FF0000"/>
                </a:solidFill>
              </a:rPr>
              <a:t>like</a:t>
            </a:r>
            <a:r>
              <a:rPr lang="hu-HU" dirty="0" smtClean="0">
                <a:solidFill>
                  <a:srgbClr val="FF0000"/>
                </a:solidFill>
              </a:rPr>
              <a:t> in </a:t>
            </a:r>
            <a:r>
              <a:rPr lang="hu-HU" dirty="0" err="1" smtClean="0">
                <a:solidFill>
                  <a:srgbClr val="FF0000"/>
                </a:solidFill>
              </a:rPr>
              <a:t>the</a:t>
            </a:r>
            <a:r>
              <a:rPr lang="hu-HU" dirty="0" smtClean="0">
                <a:solidFill>
                  <a:srgbClr val="FF0000"/>
                </a:solidFill>
              </a:rPr>
              <a:t>  NIF, </a:t>
            </a:r>
            <a:r>
              <a:rPr lang="hu-HU" dirty="0" err="1" smtClean="0">
                <a:solidFill>
                  <a:srgbClr val="FF0000"/>
                </a:solidFill>
              </a:rPr>
              <a:t>the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target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can</a:t>
            </a:r>
            <a:r>
              <a:rPr lang="hu-HU" dirty="0" smtClean="0">
                <a:solidFill>
                  <a:srgbClr val="FF0000"/>
                </a:solidFill>
              </a:rPr>
              <a:t> be a </a:t>
            </a:r>
          </a:p>
          <a:p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    </a:t>
            </a:r>
            <a:r>
              <a:rPr lang="hu-HU" dirty="0" err="1" smtClean="0">
                <a:solidFill>
                  <a:srgbClr val="FF0000"/>
                </a:solidFill>
              </a:rPr>
              <a:t>thin</a:t>
            </a:r>
            <a:r>
              <a:rPr lang="hu-HU" dirty="0" smtClean="0">
                <a:solidFill>
                  <a:srgbClr val="FF0000"/>
                </a:solidFill>
              </a:rPr>
              <a:t> film, </a:t>
            </a:r>
            <a:r>
              <a:rPr lang="hu-HU" dirty="0" err="1" smtClean="0">
                <a:solidFill>
                  <a:srgbClr val="FF0000"/>
                </a:solidFill>
              </a:rPr>
              <a:t>illuminated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only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by</a:t>
            </a:r>
            <a:r>
              <a:rPr lang="hu-HU" dirty="0" smtClean="0">
                <a:solidFill>
                  <a:srgbClr val="FF0000"/>
                </a:solidFill>
              </a:rPr>
              <a:t> 2 </a:t>
            </a:r>
            <a:r>
              <a:rPr lang="hu-HU" dirty="0" err="1" smtClean="0">
                <a:solidFill>
                  <a:srgbClr val="FF0000"/>
                </a:solidFill>
              </a:rPr>
              <a:t>beams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from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opposite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directions</a:t>
            </a:r>
            <a:r>
              <a:rPr lang="hu-HU" dirty="0" smtClean="0">
                <a:solidFill>
                  <a:srgbClr val="FF0000"/>
                </a:solidFill>
              </a:rPr>
              <a:t>, </a:t>
            </a:r>
            <a:r>
              <a:rPr lang="hu-HU" dirty="0" err="1" smtClean="0">
                <a:solidFill>
                  <a:srgbClr val="FF0000"/>
                </a:solidFill>
              </a:rPr>
              <a:t>reaching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the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same</a:t>
            </a:r>
            <a:r>
              <a:rPr lang="hu-HU" dirty="0" smtClean="0">
                <a:solidFill>
                  <a:srgbClr val="FF0000"/>
                </a:solidFill>
              </a:rPr>
              <a:t>  </a:t>
            </a:r>
          </a:p>
          <a:p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    </a:t>
            </a:r>
            <a:r>
              <a:rPr lang="hu-HU" dirty="0" err="1" smtClean="0">
                <a:solidFill>
                  <a:srgbClr val="FF0000"/>
                </a:solidFill>
              </a:rPr>
              <a:t>energy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density</a:t>
            </a:r>
            <a:r>
              <a:rPr lang="hu-HU" dirty="0" smtClean="0">
                <a:solidFill>
                  <a:srgbClr val="FF0000"/>
                </a:solidFill>
              </a:rPr>
              <a:t> in </a:t>
            </a:r>
            <a:r>
              <a:rPr lang="hu-HU" dirty="0" err="1" smtClean="0">
                <a:solidFill>
                  <a:srgbClr val="FF0000"/>
                </a:solidFill>
              </a:rPr>
              <a:t>the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whole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thicknes</a:t>
            </a:r>
            <a:r>
              <a:rPr lang="hu-HU" dirty="0" smtClean="0">
                <a:solidFill>
                  <a:srgbClr val="FF0000"/>
                </a:solidFill>
              </a:rPr>
              <a:t> of </a:t>
            </a:r>
            <a:r>
              <a:rPr lang="hu-HU" dirty="0" err="1" smtClean="0">
                <a:solidFill>
                  <a:srgbClr val="FF0000"/>
                </a:solidFill>
              </a:rPr>
              <a:t>the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target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sample</a:t>
            </a:r>
            <a:r>
              <a:rPr lang="hu-HU" dirty="0" smtClean="0">
                <a:solidFill>
                  <a:srgbClr val="FF0000"/>
                </a:solidFill>
              </a:rPr>
              <a:t>, and </a:t>
            </a:r>
            <a:r>
              <a:rPr lang="hu-HU" dirty="0" err="1" smtClean="0">
                <a:solidFill>
                  <a:srgbClr val="FF0000"/>
                </a:solidFill>
              </a:rPr>
              <a:t>this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may</a:t>
            </a:r>
            <a:r>
              <a:rPr lang="hu-HU" dirty="0" smtClean="0">
                <a:solidFill>
                  <a:srgbClr val="FF0000"/>
                </a:solidFill>
              </a:rPr>
              <a:t> lead </a:t>
            </a:r>
            <a:r>
              <a:rPr lang="hu-HU" dirty="0" err="1" smtClean="0">
                <a:solidFill>
                  <a:srgbClr val="FF0000"/>
                </a:solidFill>
              </a:rPr>
              <a:t>to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</a:p>
          <a:p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   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timelike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fusion</a:t>
            </a:r>
            <a:r>
              <a:rPr lang="hu-HU" dirty="0" smtClean="0">
                <a:solidFill>
                  <a:srgbClr val="FF0000"/>
                </a:solidFill>
              </a:rPr>
              <a:t>. 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32387" y="98323"/>
            <a:ext cx="667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OUR PROPOSAL: COMBINE PLASMONICS WITH  NUCLEAR FUSION TECHNOLOGY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186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003259" y="6132945"/>
            <a:ext cx="5743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Ti:Sa</a:t>
            </a:r>
            <a:r>
              <a:rPr lang="hu-HU" sz="2400" dirty="0" smtClean="0"/>
              <a:t> </a:t>
            </a:r>
            <a:r>
              <a:rPr lang="hu-HU" sz="2400" dirty="0" err="1" smtClean="0"/>
              <a:t>laser</a:t>
            </a:r>
            <a:r>
              <a:rPr lang="hu-HU" sz="2400" dirty="0" smtClean="0"/>
              <a:t>: ʎ=800nm (~1.55eV) ;  t</a:t>
            </a:r>
            <a:r>
              <a:rPr lang="hu-HU" sz="1400" dirty="0" smtClean="0"/>
              <a:t>(SPP)</a:t>
            </a:r>
            <a:r>
              <a:rPr lang="hu-HU" sz="2400" dirty="0" smtClean="0"/>
              <a:t>~30fs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544" y="1589153"/>
            <a:ext cx="6220691" cy="237298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201" y="4107887"/>
            <a:ext cx="4991449" cy="173355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7629235" y="3186545"/>
            <a:ext cx="1117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SPP</a:t>
            </a:r>
            <a:endParaRPr lang="hu-HU" sz="28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7885651" y="5015345"/>
            <a:ext cx="97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LSPP</a:t>
            </a:r>
            <a:endParaRPr lang="hu-HU" sz="2800" b="1" dirty="0"/>
          </a:p>
        </p:txBody>
      </p:sp>
      <p:sp>
        <p:nvSpPr>
          <p:cNvPr id="3" name="Téglalap 2"/>
          <p:cNvSpPr/>
          <p:nvPr/>
        </p:nvSpPr>
        <p:spPr>
          <a:xfrm>
            <a:off x="476250" y="215378"/>
            <a:ext cx="8159460" cy="6835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FF0000"/>
                </a:solidFill>
              </a:rPr>
              <a:t>PLASMONICS AND HIGH FIELDS APPLICATIONS</a:t>
            </a:r>
            <a:endParaRPr lang="hu-HU" sz="3200" dirty="0">
              <a:solidFill>
                <a:srgbClr val="FF0000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" y="4709652"/>
            <a:ext cx="2859746" cy="201684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552575" y="898967"/>
            <a:ext cx="586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Special</a:t>
            </a:r>
            <a:r>
              <a:rPr lang="hu-HU" dirty="0" smtClean="0"/>
              <a:t> </a:t>
            </a:r>
            <a:r>
              <a:rPr lang="hu-HU" dirty="0" err="1" smtClean="0"/>
              <a:t>type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optical</a:t>
            </a:r>
            <a:r>
              <a:rPr lang="hu-HU" dirty="0" smtClean="0"/>
              <a:t> </a:t>
            </a:r>
            <a:r>
              <a:rPr lang="hu-HU" dirty="0" err="1" smtClean="0"/>
              <a:t>near</a:t>
            </a:r>
            <a:r>
              <a:rPr lang="hu-HU" dirty="0" smtClean="0"/>
              <a:t> </a:t>
            </a:r>
            <a:r>
              <a:rPr lang="hu-HU" dirty="0" err="1" smtClean="0"/>
              <a:t>field</a:t>
            </a:r>
            <a:r>
              <a:rPr lang="hu-HU" dirty="0" smtClean="0"/>
              <a:t>.</a:t>
            </a:r>
            <a:r>
              <a:rPr lang="hu-HU" b="1" dirty="0" smtClean="0">
                <a:solidFill>
                  <a:srgbClr val="0070C0"/>
                </a:solidFill>
              </a:rPr>
              <a:t> No </a:t>
            </a:r>
            <a:r>
              <a:rPr lang="hu-HU" b="1" dirty="0" err="1" smtClean="0">
                <a:solidFill>
                  <a:srgbClr val="0070C0"/>
                </a:solidFill>
              </a:rPr>
              <a:t>diffraction</a:t>
            </a:r>
            <a:r>
              <a:rPr lang="hu-HU" b="1" dirty="0" smtClean="0">
                <a:solidFill>
                  <a:srgbClr val="0070C0"/>
                </a:solidFill>
              </a:rPr>
              <a:t> limit. </a:t>
            </a:r>
            <a:endParaRPr lang="hu-HU" b="1" dirty="0">
              <a:solidFill>
                <a:srgbClr val="0070C0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2133600" y="6243484"/>
            <a:ext cx="752358" cy="351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1661652" y="6430297"/>
            <a:ext cx="82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ω</a:t>
            </a:r>
            <a:r>
              <a:rPr lang="hu-HU" sz="1600" dirty="0" smtClean="0"/>
              <a:t>(eV)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53541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88397" y="644056"/>
            <a:ext cx="79035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OUR  GOAL IS:</a:t>
            </a:r>
          </a:p>
          <a:p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explore</a:t>
            </a:r>
            <a:r>
              <a:rPr lang="hu-HU" dirty="0" smtClean="0"/>
              <a:t> </a:t>
            </a:r>
            <a:r>
              <a:rPr lang="hu-HU" dirty="0" err="1" smtClean="0"/>
              <a:t>these</a:t>
            </a:r>
            <a:r>
              <a:rPr lang="hu-HU" dirty="0" smtClean="0"/>
              <a:t> </a:t>
            </a:r>
            <a:r>
              <a:rPr lang="hu-HU" dirty="0" err="1" smtClean="0"/>
              <a:t>properties</a:t>
            </a:r>
            <a:r>
              <a:rPr lang="hu-HU" dirty="0" smtClean="0"/>
              <a:t> of LSPP-s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 </a:t>
            </a:r>
            <a:r>
              <a:rPr lang="hu-HU" dirty="0" err="1" smtClean="0"/>
              <a:t>intention</a:t>
            </a:r>
            <a:r>
              <a:rPr lang="hu-HU" dirty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                                </a:t>
            </a:r>
          </a:p>
          <a:p>
            <a:r>
              <a:rPr lang="hu-HU" dirty="0"/>
              <a:t> </a:t>
            </a:r>
            <a:r>
              <a:rPr lang="hu-HU" dirty="0" smtClean="0"/>
              <a:t>       -drive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nanoplasmonic</a:t>
            </a:r>
            <a:r>
              <a:rPr lang="hu-HU" dirty="0"/>
              <a:t> </a:t>
            </a:r>
            <a:r>
              <a:rPr lang="hu-HU" dirty="0" err="1"/>
              <a:t>aneutronic</a:t>
            </a:r>
            <a:r>
              <a:rPr lang="hu-HU" dirty="0"/>
              <a:t> </a:t>
            </a:r>
            <a:r>
              <a:rPr lang="hu-HU" dirty="0" err="1"/>
              <a:t>fusion</a:t>
            </a:r>
            <a:r>
              <a:rPr lang="hu-HU" dirty="0"/>
              <a:t> </a:t>
            </a:r>
            <a:r>
              <a:rPr lang="hu-HU" dirty="0" err="1" smtClean="0"/>
              <a:t>reactions</a:t>
            </a:r>
            <a:r>
              <a:rPr lang="hu-HU" dirty="0" smtClean="0"/>
              <a:t>,</a:t>
            </a:r>
          </a:p>
          <a:p>
            <a:r>
              <a:rPr lang="hu-HU" dirty="0"/>
              <a:t> </a:t>
            </a:r>
            <a:r>
              <a:rPr lang="hu-HU" dirty="0" smtClean="0"/>
              <a:t>       -and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way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 down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 and </a:t>
            </a:r>
            <a:r>
              <a:rPr lang="hu-HU" dirty="0" err="1" smtClean="0"/>
              <a:t>costs</a:t>
            </a:r>
            <a:r>
              <a:rPr lang="hu-HU" dirty="0" smtClean="0"/>
              <a:t> of  </a:t>
            </a:r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based</a:t>
            </a:r>
            <a:r>
              <a:rPr lang="hu-HU" dirty="0" smtClean="0"/>
              <a:t> </a:t>
            </a:r>
            <a:r>
              <a:rPr lang="hu-HU" dirty="0" err="1" smtClean="0"/>
              <a:t>nuclear</a:t>
            </a:r>
            <a:r>
              <a:rPr lang="hu-HU" dirty="0" smtClean="0"/>
              <a:t> </a:t>
            </a:r>
            <a:r>
              <a:rPr lang="hu-HU" dirty="0" err="1" smtClean="0"/>
              <a:t>fusion</a:t>
            </a:r>
            <a:r>
              <a:rPr lang="hu-HU" dirty="0" smtClean="0"/>
              <a:t>  </a:t>
            </a:r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hu-HU" dirty="0" err="1" smtClean="0"/>
              <a:t>facilities</a:t>
            </a:r>
            <a:r>
              <a:rPr lang="hu-HU" dirty="0"/>
              <a:t>; </a:t>
            </a:r>
            <a:r>
              <a:rPr lang="hu-HU" dirty="0" smtClean="0"/>
              <a:t>                               </a:t>
            </a:r>
          </a:p>
          <a:p>
            <a:r>
              <a:rPr lang="hu-HU" dirty="0"/>
              <a:t> </a:t>
            </a:r>
            <a:r>
              <a:rPr lang="hu-HU" dirty="0" smtClean="0"/>
              <a:t>       -</a:t>
            </a:r>
            <a:r>
              <a:rPr lang="hu-HU" dirty="0" err="1" smtClean="0"/>
              <a:t>find</a:t>
            </a:r>
            <a:r>
              <a:rPr lang="hu-HU" dirty="0" smtClean="0"/>
              <a:t> </a:t>
            </a:r>
            <a:r>
              <a:rPr lang="hu-HU" dirty="0" err="1" smtClean="0"/>
              <a:t>solutions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optimal</a:t>
            </a:r>
            <a:r>
              <a:rPr lang="hu-HU" dirty="0" smtClean="0"/>
              <a:t> </a:t>
            </a:r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intensities</a:t>
            </a:r>
            <a:r>
              <a:rPr lang="hu-HU" dirty="0" smtClean="0"/>
              <a:t>;</a:t>
            </a:r>
          </a:p>
          <a:p>
            <a:r>
              <a:rPr lang="hu-HU" dirty="0" smtClean="0"/>
              <a:t>       </a:t>
            </a:r>
            <a:endParaRPr lang="hu-HU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440768"/>
              </p:ext>
            </p:extLst>
          </p:nvPr>
        </p:nvGraphicFramePr>
        <p:xfrm>
          <a:off x="667497" y="2415772"/>
          <a:ext cx="5796056" cy="432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CorelPhotoPaint.Image.8" r:id="rId3" imgW="6095238" imgH="4393651" progId="CorelPhotoPaint.Image.8">
                  <p:embed/>
                </p:oleObj>
              </mc:Choice>
              <mc:Fallback>
                <p:oleObj name="CorelPhotoPaint.Image.8" r:id="rId3" imgW="6095238" imgH="4393651" progId="CorelPhotoPaint.Image.8">
                  <p:embed/>
                  <p:pic>
                    <p:nvPicPr>
                      <p:cNvPr id="358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25"/>
                      <a:stretch>
                        <a:fillRect/>
                      </a:stretch>
                    </p:blipFill>
                    <p:spPr bwMode="gray">
                      <a:xfrm>
                        <a:off x="667497" y="2415772"/>
                        <a:ext cx="5796056" cy="432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églalap 3"/>
          <p:cNvSpPr/>
          <p:nvPr/>
        </p:nvSpPr>
        <p:spPr>
          <a:xfrm>
            <a:off x="6615953" y="3944471"/>
            <a:ext cx="23577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hu-HU" dirty="0"/>
              <a:t> </a:t>
            </a:r>
            <a:r>
              <a:rPr lang="hu-HU" altLang="hu-HU" dirty="0" err="1"/>
              <a:t>When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winds</a:t>
            </a:r>
            <a:r>
              <a:rPr lang="hu-HU" altLang="hu-HU" dirty="0"/>
              <a:t> of </a:t>
            </a:r>
            <a:r>
              <a:rPr lang="hu-HU" altLang="hu-HU" dirty="0" err="1"/>
              <a:t>changes</a:t>
            </a:r>
            <a:r>
              <a:rPr lang="hu-HU" altLang="hu-HU" dirty="0"/>
              <a:t> </a:t>
            </a:r>
            <a:r>
              <a:rPr lang="hu-HU" altLang="hu-HU" dirty="0" err="1"/>
              <a:t>are</a:t>
            </a:r>
            <a:r>
              <a:rPr lang="hu-HU" altLang="hu-HU" dirty="0"/>
              <a:t> </a:t>
            </a:r>
            <a:r>
              <a:rPr lang="hu-HU" altLang="hu-HU" dirty="0" err="1"/>
              <a:t>blowing</a:t>
            </a:r>
            <a:r>
              <a:rPr lang="hu-HU" altLang="hu-HU" dirty="0"/>
              <a:t> </a:t>
            </a:r>
            <a:r>
              <a:rPr lang="hu-HU" altLang="hu-HU" dirty="0" err="1"/>
              <a:t>some</a:t>
            </a:r>
            <a:r>
              <a:rPr lang="hu-HU" altLang="hu-HU" dirty="0"/>
              <a:t> </a:t>
            </a:r>
            <a:r>
              <a:rPr lang="hu-HU" altLang="hu-HU" dirty="0" err="1"/>
              <a:t>build</a:t>
            </a:r>
            <a:r>
              <a:rPr lang="hu-HU" altLang="hu-HU" dirty="0"/>
              <a:t> </a:t>
            </a:r>
            <a:r>
              <a:rPr lang="hu-HU" altLang="hu-HU" dirty="0" err="1"/>
              <a:t>shelters</a:t>
            </a:r>
            <a:r>
              <a:rPr lang="hu-HU" altLang="hu-HU" dirty="0"/>
              <a:t>, </a:t>
            </a:r>
            <a:r>
              <a:rPr lang="hu-HU" altLang="hu-HU" dirty="0" err="1"/>
              <a:t>but</a:t>
            </a:r>
            <a:r>
              <a:rPr lang="hu-HU" altLang="hu-HU" dirty="0"/>
              <a:t> </a:t>
            </a:r>
            <a:r>
              <a:rPr lang="hu-HU" altLang="hu-HU" dirty="0" err="1"/>
              <a:t>some</a:t>
            </a:r>
            <a:r>
              <a:rPr lang="hu-HU" altLang="hu-HU" dirty="0"/>
              <a:t> </a:t>
            </a:r>
            <a:r>
              <a:rPr lang="hu-HU" altLang="hu-HU" dirty="0" err="1"/>
              <a:t>others</a:t>
            </a:r>
            <a:r>
              <a:rPr lang="hu-HU" altLang="hu-HU" dirty="0"/>
              <a:t> </a:t>
            </a:r>
            <a:r>
              <a:rPr lang="hu-HU" altLang="hu-HU" dirty="0" err="1"/>
              <a:t>build</a:t>
            </a:r>
            <a:r>
              <a:rPr lang="hu-HU" altLang="hu-HU" dirty="0"/>
              <a:t> </a:t>
            </a:r>
            <a:r>
              <a:rPr lang="hu-HU" altLang="hu-HU" dirty="0" err="1"/>
              <a:t>wind</a:t>
            </a:r>
            <a:r>
              <a:rPr lang="hu-HU" altLang="hu-HU" dirty="0"/>
              <a:t> </a:t>
            </a:r>
            <a:r>
              <a:rPr lang="hu-HU" altLang="hu-HU" dirty="0" err="1"/>
              <a:t>turbines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595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78" y="2369096"/>
            <a:ext cx="3171270" cy="2167912"/>
          </a:xfrm>
          <a:prstGeom prst="rect">
            <a:avLst/>
          </a:prstGeom>
        </p:spPr>
      </p:pic>
      <p:pic>
        <p:nvPicPr>
          <p:cNvPr id="14" name="Kép 13" descr="D:\Nanoshel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7" y="618273"/>
            <a:ext cx="1650172" cy="1216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/>
          <p:cNvSpPr txBox="1"/>
          <p:nvPr/>
        </p:nvSpPr>
        <p:spPr>
          <a:xfrm>
            <a:off x="4928954" y="4479636"/>
            <a:ext cx="41929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70C0"/>
                </a:solidFill>
              </a:rPr>
              <a:t>FEMTOSECOND</a:t>
            </a:r>
            <a:r>
              <a:rPr lang="hu-HU" sz="2000" dirty="0" smtClean="0"/>
              <a:t> LASER PULSES</a:t>
            </a:r>
          </a:p>
          <a:p>
            <a:pPr algn="ctr"/>
            <a:r>
              <a:rPr lang="hu-HU" sz="2000" dirty="0" smtClean="0"/>
              <a:t>HIGH REPETITION FREQUENCY</a:t>
            </a:r>
          </a:p>
          <a:p>
            <a:pPr algn="ctr"/>
            <a:r>
              <a:rPr lang="hu-HU" sz="2000" dirty="0" smtClean="0"/>
              <a:t>LIGHT SPEED: NO TIME FOR INSTABILITIES,ONLY TWO BEAMS,</a:t>
            </a:r>
          </a:p>
          <a:p>
            <a:pPr algn="ctr"/>
            <a:r>
              <a:rPr lang="hu-HU" sz="2000" dirty="0" smtClean="0"/>
              <a:t>VOLUME IGNITION</a:t>
            </a:r>
            <a:endParaRPr lang="hu-HU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084292" y="3573540"/>
            <a:ext cx="185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d</a:t>
            </a:r>
            <a:r>
              <a:rPr lang="hu-HU" dirty="0" smtClean="0">
                <a:solidFill>
                  <a:srgbClr val="FF0000"/>
                </a:solidFill>
              </a:rPr>
              <a:t> ~ n.10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687285" y="326571"/>
            <a:ext cx="141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4904458" y="3573540"/>
            <a:ext cx="806245" cy="34128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H="1">
            <a:off x="6857853" y="2813890"/>
            <a:ext cx="668592" cy="29496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ép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5" y="3015544"/>
            <a:ext cx="2791324" cy="3171960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3216316" y="5609954"/>
            <a:ext cx="183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NANOPARTICLES IN THE FUSION MATERIAL</a:t>
            </a:r>
            <a:endParaRPr lang="hu-HU" sz="1400" dirty="0"/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3" y="2206630"/>
            <a:ext cx="2378024" cy="740600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1736629" y="917347"/>
            <a:ext cx="172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NANOSHELLS</a:t>
            </a:r>
          </a:p>
          <a:p>
            <a:r>
              <a:rPr lang="hu-HU" sz="1600" dirty="0" smtClean="0"/>
              <a:t>(nx10nm)</a:t>
            </a:r>
            <a:endParaRPr lang="hu-HU" sz="1600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556591" y="1902611"/>
            <a:ext cx="2435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NANOROD (~85x25nm)</a:t>
            </a:r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25" y="96733"/>
            <a:ext cx="2794597" cy="220991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512118" y="96734"/>
            <a:ext cx="2151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ʎ = 800nm</a:t>
            </a:r>
            <a:endParaRPr lang="hu-HU" sz="2400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128" y="637137"/>
            <a:ext cx="2367241" cy="1669508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87864" y="142613"/>
            <a:ext cx="348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 smtClean="0">
                <a:solidFill>
                  <a:srgbClr val="FF0000"/>
                </a:solidFill>
              </a:rPr>
              <a:t>Resonant</a:t>
            </a:r>
            <a:endParaRPr lang="hu-HU" sz="2800" b="1" dirty="0">
              <a:solidFill>
                <a:srgbClr val="FF0000"/>
              </a:solidFill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>
            <a:off x="88246" y="3015544"/>
            <a:ext cx="2809433" cy="1431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Jobb oldali kapcsos zárójel 15"/>
          <p:cNvSpPr/>
          <p:nvPr/>
        </p:nvSpPr>
        <p:spPr>
          <a:xfrm>
            <a:off x="3043731" y="3038709"/>
            <a:ext cx="172585" cy="3148795"/>
          </a:xfrm>
          <a:prstGeom prst="rightBrace">
            <a:avLst>
              <a:gd name="adj1" fmla="val 8333"/>
              <a:gd name="adj2" fmla="val 5099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3444737" y="4479636"/>
            <a:ext cx="92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n.10</a:t>
            </a:r>
            <a:r>
              <a:rPr lang="el-GR" dirty="0" smtClean="0"/>
              <a:t>μ</a:t>
            </a:r>
            <a:endParaRPr lang="hu-HU" dirty="0"/>
          </a:p>
        </p:txBody>
      </p:sp>
      <p:cxnSp>
        <p:nvCxnSpPr>
          <p:cNvPr id="27" name="Egyenes összekötő nyíllal 26"/>
          <p:cNvCxnSpPr/>
          <p:nvPr/>
        </p:nvCxnSpPr>
        <p:spPr>
          <a:xfrm flipH="1">
            <a:off x="3348769" y="3718649"/>
            <a:ext cx="12593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0" y="6354618"/>
            <a:ext cx="912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C00000"/>
                </a:solidFill>
              </a:rPr>
              <a:t>Here </a:t>
            </a:r>
            <a:r>
              <a:rPr lang="hu-HU" dirty="0" err="1" smtClean="0">
                <a:solidFill>
                  <a:srgbClr val="C00000"/>
                </a:solidFill>
              </a:rPr>
              <a:t>only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indications</a:t>
            </a:r>
            <a:r>
              <a:rPr lang="hu-HU" dirty="0" smtClean="0">
                <a:solidFill>
                  <a:srgbClr val="C00000"/>
                </a:solidFill>
              </a:rPr>
              <a:t>. </a:t>
            </a:r>
            <a:r>
              <a:rPr lang="hu-HU" dirty="0" err="1" smtClean="0">
                <a:solidFill>
                  <a:srgbClr val="C00000"/>
                </a:solidFill>
              </a:rPr>
              <a:t>Details</a:t>
            </a:r>
            <a:r>
              <a:rPr lang="hu-HU" dirty="0" smtClean="0">
                <a:solidFill>
                  <a:srgbClr val="C00000"/>
                </a:solidFill>
              </a:rPr>
              <a:t>  in </a:t>
            </a:r>
            <a:r>
              <a:rPr lang="hu-HU" dirty="0" err="1" smtClean="0">
                <a:solidFill>
                  <a:srgbClr val="C00000"/>
                </a:solidFill>
              </a:rPr>
              <a:t>other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talks</a:t>
            </a:r>
            <a:r>
              <a:rPr lang="hu-HU" dirty="0" smtClean="0">
                <a:solidFill>
                  <a:srgbClr val="C00000"/>
                </a:solidFill>
              </a:rPr>
              <a:t>, </a:t>
            </a:r>
            <a:r>
              <a:rPr lang="hu-HU" dirty="0" err="1" smtClean="0">
                <a:solidFill>
                  <a:srgbClr val="C00000"/>
                </a:solidFill>
              </a:rPr>
              <a:t>both</a:t>
            </a:r>
            <a:r>
              <a:rPr lang="hu-HU" dirty="0" smtClean="0">
                <a:solidFill>
                  <a:srgbClr val="C00000"/>
                </a:solidFill>
              </a:rPr>
              <a:t> in </a:t>
            </a:r>
            <a:r>
              <a:rPr lang="hu-HU" dirty="0" err="1" smtClean="0">
                <a:solidFill>
                  <a:srgbClr val="C00000"/>
                </a:solidFill>
              </a:rPr>
              <a:t>theory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smtClean="0">
                <a:solidFill>
                  <a:srgbClr val="C00000"/>
                </a:solidFill>
              </a:rPr>
              <a:t>and </a:t>
            </a:r>
            <a:r>
              <a:rPr lang="hu-HU" dirty="0" err="1" smtClean="0">
                <a:solidFill>
                  <a:srgbClr val="C00000"/>
                </a:solidFill>
              </a:rPr>
              <a:t>experiments</a:t>
            </a:r>
            <a:r>
              <a:rPr lang="hu-HU" dirty="0">
                <a:solidFill>
                  <a:srgbClr val="C00000"/>
                </a:solidFill>
              </a:rPr>
              <a:t>.</a:t>
            </a:r>
            <a:r>
              <a:rPr lang="hu-HU" dirty="0" smtClean="0">
                <a:solidFill>
                  <a:srgbClr val="C00000"/>
                </a:solidFill>
              </a:rPr>
              <a:t>  </a:t>
            </a:r>
            <a:endParaRPr lang="hu-H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2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6052" y="98246"/>
            <a:ext cx="445401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hu-HU" sz="32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2700" dist="12700" dir="2700000">
                    <a:srgbClr val="FF0000">
                      <a:alpha val="50000"/>
                    </a:srgbClr>
                  </a:innerShdw>
                </a:effectLst>
              </a:rPr>
              <a:t>Two-sided</a:t>
            </a:r>
            <a:r>
              <a:rPr lang="hu-H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2700" dist="12700" dir="2700000">
                    <a:srgbClr val="FF0000">
                      <a:alpha val="50000"/>
                    </a:srgbClr>
                  </a:innerShdw>
                </a:effectLst>
              </a:rPr>
              <a:t> </a:t>
            </a:r>
            <a:r>
              <a:rPr lang="hu-HU" sz="32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2700" dist="12700" dir="2700000">
                    <a:srgbClr val="FF0000">
                      <a:alpha val="50000"/>
                    </a:srgbClr>
                  </a:innerShdw>
                </a:effectLst>
              </a:rPr>
              <a:t>irradiation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27000">
                  <a:srgbClr val="FFFF00"/>
                </a:glow>
                <a:innerShdw blurRad="12700" dist="12700" dir="2700000">
                  <a:srgbClr val="FF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2" y="1071716"/>
            <a:ext cx="8311598" cy="5203229"/>
          </a:xfrm>
          <a:prstGeom prst="rect">
            <a:avLst/>
          </a:prstGeom>
        </p:spPr>
      </p:pic>
      <p:pic>
        <p:nvPicPr>
          <p:cNvPr id="6" name="Kép 5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135329" y="1759975"/>
            <a:ext cx="2383287" cy="211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1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25923" y="919424"/>
            <a:ext cx="3311648" cy="2362200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/>
          <a:stretch>
            <a:fillRect/>
          </a:stretch>
        </p:blipFill>
        <p:spPr>
          <a:xfrm>
            <a:off x="4637535" y="927592"/>
            <a:ext cx="3307292" cy="237605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44436" y="397164"/>
            <a:ext cx="453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0000"/>
                </a:solidFill>
              </a:rPr>
              <a:t>1. DIAGNOZIS (</a:t>
            </a:r>
            <a:r>
              <a:rPr lang="hu-HU" sz="2400" dirty="0" err="1" smtClean="0">
                <a:solidFill>
                  <a:srgbClr val="FF0000"/>
                </a:solidFill>
              </a:rPr>
              <a:t>crater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volume</a:t>
            </a:r>
            <a:r>
              <a:rPr lang="hu-HU" sz="2400" dirty="0" smtClean="0">
                <a:solidFill>
                  <a:srgbClr val="FF0000"/>
                </a:solidFill>
              </a:rPr>
              <a:t>)</a:t>
            </a:r>
            <a:endParaRPr lang="hu-HU" sz="2400" dirty="0">
              <a:solidFill>
                <a:srgbClr val="FF0000"/>
              </a:solidFill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 flipV="1">
            <a:off x="4031673" y="3274868"/>
            <a:ext cx="353291" cy="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4031673" y="3288377"/>
            <a:ext cx="422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>
                <a:solidFill>
                  <a:srgbClr val="FFFF00"/>
                </a:solidFill>
              </a:rPr>
              <a:t>40</a:t>
            </a:r>
            <a:r>
              <a:rPr lang="el-GR" sz="900" dirty="0">
                <a:solidFill>
                  <a:srgbClr val="FFFF00"/>
                </a:solidFill>
              </a:rPr>
              <a:t>μ</a:t>
            </a:r>
            <a:endParaRPr lang="hu-HU" sz="900" dirty="0">
              <a:solidFill>
                <a:srgbClr val="FFFF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070273" y="1688524"/>
            <a:ext cx="10183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 smtClean="0"/>
              <a:t>Volume</a:t>
            </a:r>
            <a:r>
              <a:rPr lang="hu-HU" sz="1350" dirty="0" smtClean="0"/>
              <a:t> </a:t>
            </a:r>
            <a:r>
              <a:rPr lang="hu-HU" sz="1350" dirty="0" err="1"/>
              <a:t>max</a:t>
            </a:r>
            <a:r>
              <a:rPr lang="hu-HU" sz="1350" dirty="0"/>
              <a:t>. 3.5V₀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66254" y="1861705"/>
            <a:ext cx="1154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 smtClean="0"/>
              <a:t>Volume:V</a:t>
            </a:r>
            <a:r>
              <a:rPr lang="hu-HU" sz="1350" dirty="0"/>
              <a:t>₀</a:t>
            </a:r>
          </a:p>
        </p:txBody>
      </p:sp>
      <p:pic>
        <p:nvPicPr>
          <p:cNvPr id="14" name="Kép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18" y="3403793"/>
            <a:ext cx="4599709" cy="33435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971431" y="433346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shots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 </a:t>
            </a:r>
            <a:r>
              <a:rPr lang="hu-HU" dirty="0" err="1" smtClean="0"/>
              <a:t>side</a:t>
            </a:r>
            <a:r>
              <a:rPr lang="hu-HU" dirty="0" smtClean="0"/>
              <a:t> of a </a:t>
            </a:r>
            <a:r>
              <a:rPr lang="hu-HU" dirty="0" err="1" smtClean="0"/>
              <a:t>thick</a:t>
            </a:r>
            <a:r>
              <a:rPr lang="hu-HU" dirty="0" smtClean="0"/>
              <a:t> (~160</a:t>
            </a:r>
            <a:r>
              <a:rPr lang="el-GR" dirty="0" smtClean="0"/>
              <a:t>μ</a:t>
            </a:r>
            <a:r>
              <a:rPr lang="hu-HU" dirty="0" smtClean="0"/>
              <a:t>) </a:t>
            </a:r>
            <a:r>
              <a:rPr lang="hu-HU" dirty="0" err="1" smtClean="0"/>
              <a:t>foil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787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93"/>
            <a:ext cx="9144000" cy="656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7" y="1137831"/>
            <a:ext cx="4389231" cy="490359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05" y="1137831"/>
            <a:ext cx="4380668" cy="489402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04801" y="628072"/>
            <a:ext cx="8664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SEM IMAGE OF UDMA WITH AU NANORODS              SEM IMAGE OF UDMA WITHOUT AU NANORODS </a:t>
            </a:r>
            <a:endParaRPr lang="hu-HU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80288" y="6132945"/>
            <a:ext cx="8788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Images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17.5mJ </a:t>
            </a:r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energy</a:t>
            </a:r>
            <a:r>
              <a:rPr lang="hu-HU" dirty="0" smtClean="0"/>
              <a:t>, 1,16.10¹⁷ W/cm² </a:t>
            </a:r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intensity.The</a:t>
            </a:r>
            <a:r>
              <a:rPr lang="hu-HU" dirty="0" smtClean="0"/>
              <a:t> </a:t>
            </a:r>
            <a:r>
              <a:rPr lang="hu-HU" dirty="0" err="1" smtClean="0"/>
              <a:t>volume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crater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nanorods</a:t>
            </a:r>
            <a:r>
              <a:rPr lang="hu-HU" dirty="0" smtClean="0"/>
              <a:t> (b) is 1.98 </a:t>
            </a:r>
            <a:r>
              <a:rPr lang="hu-HU" dirty="0" err="1" smtClean="0"/>
              <a:t>times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without</a:t>
            </a:r>
            <a:r>
              <a:rPr lang="hu-HU" dirty="0" smtClean="0"/>
              <a:t> </a:t>
            </a:r>
            <a:r>
              <a:rPr lang="hu-HU" dirty="0" err="1" smtClean="0"/>
              <a:t>rods</a:t>
            </a:r>
            <a:r>
              <a:rPr lang="hu-HU" dirty="0" smtClean="0"/>
              <a:t> (a).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448" y="1183847"/>
            <a:ext cx="2130125" cy="174560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2" y="1137831"/>
            <a:ext cx="2185588" cy="174560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733964" y="803564"/>
            <a:ext cx="540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</a:t>
            </a:r>
            <a:r>
              <a:rPr lang="hu-HU" dirty="0" smtClean="0"/>
              <a:t>nd </a:t>
            </a:r>
            <a:r>
              <a:rPr lang="hu-HU" dirty="0" err="1" smtClean="0"/>
              <a:t>Zygo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craters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8626763" y="1137831"/>
            <a:ext cx="342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4165600" y="1137831"/>
            <a:ext cx="39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b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0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56" y="921259"/>
            <a:ext cx="2773040" cy="309800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82" y="935115"/>
            <a:ext cx="2770196" cy="30948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55" y="2905921"/>
            <a:ext cx="2770196" cy="309482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235883" y="4029941"/>
            <a:ext cx="5790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Au1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419109" y="4029941"/>
            <a:ext cx="5719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Au2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936673" y="5657850"/>
            <a:ext cx="477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 err="1"/>
              <a:t>AuX</a:t>
            </a:r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369742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22021"/>
              </p:ext>
            </p:extLst>
          </p:nvPr>
        </p:nvGraphicFramePr>
        <p:xfrm>
          <a:off x="288395" y="954157"/>
          <a:ext cx="8567209" cy="5566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4202544" y="2410647"/>
            <a:ext cx="1308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3,2.10¹⁷W/cm²</a:t>
            </a:r>
            <a:endParaRPr lang="hu-HU" sz="1200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3879273" y="2518510"/>
            <a:ext cx="323271" cy="369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1828799" y="4810540"/>
            <a:ext cx="1129085" cy="284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1,2.10¹⁷W/cm²</a:t>
            </a:r>
            <a:endParaRPr lang="hu-HU" sz="1200" dirty="0"/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2872550" y="4986420"/>
            <a:ext cx="249382" cy="92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1566406" y="5200154"/>
            <a:ext cx="1093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0,5.10¹⁷W/cm²</a:t>
            </a:r>
            <a:endParaRPr lang="hu-HU" sz="1200" dirty="0"/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2613330" y="5343517"/>
            <a:ext cx="1385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4414982" y="4144136"/>
            <a:ext cx="109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2,2.10¹⁷W/cm²</a:t>
            </a:r>
            <a:endParaRPr lang="hu-HU" sz="1200" dirty="0"/>
          </a:p>
        </p:txBody>
      </p:sp>
      <p:cxnSp>
        <p:nvCxnSpPr>
          <p:cNvPr id="9" name="Egyenes összekötő nyíllal 8"/>
          <p:cNvCxnSpPr>
            <a:stCxn id="4" idx="1"/>
          </p:cNvCxnSpPr>
          <p:nvPr/>
        </p:nvCxnSpPr>
        <p:spPr>
          <a:xfrm flipH="1" flipV="1">
            <a:off x="4276436" y="4218028"/>
            <a:ext cx="138546" cy="64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3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53217" y="184584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sz="1350"/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/>
          </p:nvPr>
        </p:nvGraphicFramePr>
        <p:xfrm>
          <a:off x="2456094" y="734289"/>
          <a:ext cx="2143719" cy="3028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" r:id="rId3" imgW="2893017" imgH="4087276" progId="Origin95.Graph">
                  <p:embed/>
                </p:oleObj>
              </mc:Choice>
              <mc:Fallback>
                <p:oleObj r:id="rId3" imgW="2893017" imgH="4087276" progId="Origin95.Graph">
                  <p:embed/>
                  <p:pic>
                    <p:nvPicPr>
                      <p:cNvPr id="5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6094" y="734289"/>
                        <a:ext cx="2143719" cy="30289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4300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sz="1350"/>
          </a:p>
        </p:txBody>
      </p:sp>
      <p:graphicFrame>
        <p:nvGraphicFramePr>
          <p:cNvPr id="7" name="Objektum 6"/>
          <p:cNvGraphicFramePr>
            <a:graphicFrameLocks noChangeAspect="1"/>
          </p:cNvGraphicFramePr>
          <p:nvPr>
            <p:extLst/>
          </p:nvPr>
        </p:nvGraphicFramePr>
        <p:xfrm>
          <a:off x="152600" y="701812"/>
          <a:ext cx="2168501" cy="306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1" r:id="rId5" imgW="3021806" imgH="4286250" progId="Origin95.Graph">
                  <p:embed/>
                </p:oleObj>
              </mc:Choice>
              <mc:Fallback>
                <p:oleObj r:id="rId5" imgW="3021806" imgH="4286250" progId="Origin95.Graph">
                  <p:embed/>
                  <p:pic>
                    <p:nvPicPr>
                      <p:cNvPr id="7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00" y="701812"/>
                        <a:ext cx="2168501" cy="3061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ép 9"/>
          <p:cNvPicPr/>
          <p:nvPr/>
        </p:nvPicPr>
        <p:blipFill>
          <a:blip r:embed="rId7"/>
          <a:stretch>
            <a:fillRect/>
          </a:stretch>
        </p:blipFill>
        <p:spPr>
          <a:xfrm>
            <a:off x="4977517" y="3303829"/>
            <a:ext cx="2488757" cy="45323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233823" y="2774732"/>
            <a:ext cx="176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</a:t>
            </a:r>
            <a:r>
              <a:rPr lang="hu-HU" sz="825" dirty="0"/>
              <a:t>laser</a:t>
            </a:r>
            <a:r>
              <a:rPr lang="hu-HU" dirty="0"/>
              <a:t> &gt; 10¹⁶ W/cm²</a:t>
            </a:r>
          </a:p>
        </p:txBody>
      </p:sp>
      <p:cxnSp>
        <p:nvCxnSpPr>
          <p:cNvPr id="11" name="Egyenes összekötő nyíllal 10"/>
          <p:cNvCxnSpPr/>
          <p:nvPr/>
        </p:nvCxnSpPr>
        <p:spPr>
          <a:xfrm flipH="1" flipV="1">
            <a:off x="4647376" y="3062758"/>
            <a:ext cx="512961" cy="2410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ép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09" y="1251890"/>
            <a:ext cx="1949923" cy="1557379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914400" y="159441"/>
            <a:ext cx="730536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FF0000"/>
                </a:solidFill>
              </a:rPr>
              <a:t> 2.Diagnozis </a:t>
            </a:r>
            <a:r>
              <a:rPr lang="hu-HU" sz="2400" dirty="0">
                <a:solidFill>
                  <a:srgbClr val="FF0000"/>
                </a:solidFill>
              </a:rPr>
              <a:t>:</a:t>
            </a:r>
            <a:r>
              <a:rPr lang="hu-HU" sz="2400" dirty="0" err="1">
                <a:solidFill>
                  <a:srgbClr val="FF0000"/>
                </a:solidFill>
              </a:rPr>
              <a:t>Raman</a:t>
            </a: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scattering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from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the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crater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surface</a:t>
            </a:r>
            <a:endParaRPr lang="hu-HU" sz="2400" dirty="0">
              <a:solidFill>
                <a:srgbClr val="FF0000"/>
              </a:solidFill>
            </a:endParaRPr>
          </a:p>
          <a:p>
            <a:endParaRPr lang="hu-HU" sz="1350" dirty="0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907459" y="3076306"/>
            <a:ext cx="111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6817783" y="1364370"/>
            <a:ext cx="0" cy="39053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ktum 17"/>
          <p:cNvGraphicFramePr>
            <a:graphicFrameLocks noChangeAspect="1"/>
          </p:cNvGraphicFramePr>
          <p:nvPr>
            <p:extLst/>
          </p:nvPr>
        </p:nvGraphicFramePr>
        <p:xfrm>
          <a:off x="5643418" y="4325047"/>
          <a:ext cx="3544379" cy="2486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2" name="Graph" r:id="rId9" imgW="4150519" imgH="2907506" progId="Origin50.Graph">
                  <p:embed/>
                </p:oleObj>
              </mc:Choice>
              <mc:Fallback>
                <p:oleObj name="Graph" r:id="rId9" imgW="4150519" imgH="2907506" progId="Origin50.Graph">
                  <p:embed/>
                  <p:pic>
                    <p:nvPicPr>
                      <p:cNvPr id="18" name="Objektum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418" y="4325047"/>
                        <a:ext cx="3544379" cy="24867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Egyenes összekötő 12"/>
          <p:cNvCxnSpPr/>
          <p:nvPr/>
        </p:nvCxnSpPr>
        <p:spPr>
          <a:xfrm flipV="1">
            <a:off x="5353217" y="5828145"/>
            <a:ext cx="290201" cy="129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 flipV="1">
            <a:off x="6619568" y="5344870"/>
            <a:ext cx="1180096" cy="829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V="1">
            <a:off x="7757950" y="4783217"/>
            <a:ext cx="923636" cy="591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6971071" y="6174658"/>
            <a:ext cx="1730477" cy="9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6700833" y="5719305"/>
            <a:ext cx="1098831" cy="381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 flipV="1">
            <a:off x="7758248" y="5675760"/>
            <a:ext cx="923636" cy="73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ktum 23"/>
          <p:cNvGraphicFramePr>
            <a:graphicFrameLocks noChangeAspect="1"/>
          </p:cNvGraphicFramePr>
          <p:nvPr>
            <p:extLst/>
          </p:nvPr>
        </p:nvGraphicFramePr>
        <p:xfrm>
          <a:off x="175927" y="3763225"/>
          <a:ext cx="2120990" cy="2989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3" r:id="rId11" imgW="3021806" imgH="4286250" progId="Origin95.Graph">
                  <p:embed/>
                </p:oleObj>
              </mc:Choice>
              <mc:Fallback>
                <p:oleObj r:id="rId11" imgW="3021806" imgH="4286250" progId="Origin95.Graph">
                  <p:embed/>
                  <p:pic>
                    <p:nvPicPr>
                      <p:cNvPr id="24" name="Objektum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927" y="3763225"/>
                        <a:ext cx="2120990" cy="29891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1907460" y="6011357"/>
            <a:ext cx="1316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</a:t>
            </a:r>
            <a:endParaRPr lang="hu-HU" dirty="0"/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12" y="4162458"/>
            <a:ext cx="3221206" cy="2529960"/>
          </a:xfrm>
          <a:prstGeom prst="rect">
            <a:avLst/>
          </a:prstGeom>
        </p:spPr>
      </p:pic>
      <p:cxnSp>
        <p:nvCxnSpPr>
          <p:cNvPr id="31" name="Egyenes összekötő 30"/>
          <p:cNvCxnSpPr/>
          <p:nvPr/>
        </p:nvCxnSpPr>
        <p:spPr>
          <a:xfrm>
            <a:off x="6700833" y="6174658"/>
            <a:ext cx="2702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4977518" y="528912"/>
            <a:ext cx="3538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arXiv2210.00619(2022),</a:t>
            </a:r>
            <a:r>
              <a:rPr lang="hu-HU" sz="1400" dirty="0" err="1" smtClean="0"/>
              <a:t>submitted</a:t>
            </a:r>
            <a:r>
              <a:rPr lang="hu-HU" sz="1400" dirty="0" smtClean="0"/>
              <a:t> </a:t>
            </a:r>
            <a:r>
              <a:rPr lang="hu-HU" sz="1400" dirty="0" err="1" smtClean="0"/>
              <a:t>to</a:t>
            </a:r>
            <a:r>
              <a:rPr lang="hu-HU" sz="1400" dirty="0" smtClean="0"/>
              <a:t> Advanced </a:t>
            </a:r>
            <a:r>
              <a:rPr lang="hu-HU" sz="1400" dirty="0" err="1" smtClean="0"/>
              <a:t>Optical</a:t>
            </a:r>
            <a:r>
              <a:rPr lang="hu-HU" sz="1400" dirty="0" smtClean="0"/>
              <a:t> </a:t>
            </a:r>
            <a:r>
              <a:rPr lang="hu-HU" sz="1400" dirty="0" err="1" smtClean="0"/>
              <a:t>Materials</a:t>
            </a:r>
            <a:endParaRPr lang="hu-HU" sz="1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2957886" y="6011357"/>
            <a:ext cx="570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Au0</a:t>
            </a:r>
            <a:endParaRPr lang="hu-HU" sz="16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3880237" y="5374344"/>
            <a:ext cx="531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Au1</a:t>
            </a:r>
            <a:endParaRPr lang="hu-HU" sz="16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4647376" y="4468633"/>
            <a:ext cx="592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Au2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00998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47137" y="143435"/>
            <a:ext cx="700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IN WORK BUT NOT YET CONCLUDING TECHNIQUES:</a:t>
            </a:r>
          </a:p>
          <a:p>
            <a:r>
              <a:rPr lang="hu-HU" dirty="0"/>
              <a:t> </a:t>
            </a:r>
            <a:r>
              <a:rPr lang="hu-HU" dirty="0" smtClean="0"/>
              <a:t>    1.Atomic </a:t>
            </a:r>
            <a:r>
              <a:rPr lang="hu-HU" dirty="0" err="1" smtClean="0"/>
              <a:t>optical</a:t>
            </a:r>
            <a:r>
              <a:rPr lang="hu-HU" dirty="0" smtClean="0"/>
              <a:t> </a:t>
            </a:r>
            <a:r>
              <a:rPr lang="hu-HU" dirty="0" err="1" smtClean="0"/>
              <a:t>spectroscopy</a:t>
            </a:r>
            <a:r>
              <a:rPr lang="hu-HU" dirty="0" smtClean="0"/>
              <a:t>,</a:t>
            </a:r>
          </a:p>
          <a:p>
            <a:r>
              <a:rPr lang="hu-HU" dirty="0"/>
              <a:t> </a:t>
            </a:r>
            <a:r>
              <a:rPr lang="hu-HU" dirty="0" smtClean="0"/>
              <a:t>    2. </a:t>
            </a:r>
            <a:r>
              <a:rPr lang="hu-HU" dirty="0" err="1" smtClean="0"/>
              <a:t>Mass</a:t>
            </a:r>
            <a:r>
              <a:rPr lang="hu-HU" dirty="0" smtClean="0"/>
              <a:t> </a:t>
            </a:r>
            <a:r>
              <a:rPr lang="hu-HU" dirty="0" err="1" smtClean="0"/>
              <a:t>spectrometry</a:t>
            </a:r>
            <a:r>
              <a:rPr lang="hu-HU" dirty="0" smtClean="0"/>
              <a:t>.</a:t>
            </a:r>
          </a:p>
          <a:p>
            <a:r>
              <a:rPr lang="hu-HU" dirty="0"/>
              <a:t> </a:t>
            </a:r>
            <a:r>
              <a:rPr lang="hu-HU" dirty="0" smtClean="0"/>
              <a:t>    3.Nuclear </a:t>
            </a:r>
            <a:r>
              <a:rPr lang="hu-HU" dirty="0" err="1" smtClean="0"/>
              <a:t>detection</a:t>
            </a:r>
            <a:r>
              <a:rPr lang="hu-HU" dirty="0" smtClean="0"/>
              <a:t> </a:t>
            </a:r>
            <a:r>
              <a:rPr lang="hu-HU" dirty="0" err="1" smtClean="0"/>
              <a:t>techniques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9" y="4115969"/>
            <a:ext cx="4439051" cy="246033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6" y="1945257"/>
            <a:ext cx="2708920" cy="149285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042991" y="2021617"/>
            <a:ext cx="275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3: CR39 film, 1 </a:t>
            </a:r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shot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5931674" y="4444780"/>
            <a:ext cx="277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</a:t>
            </a:r>
            <a:endParaRPr lang="hu-HU" sz="1400" dirty="0" smtClean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554" y="2021618"/>
            <a:ext cx="2371979" cy="148490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14685" y="2021618"/>
            <a:ext cx="31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70416" y="4230094"/>
            <a:ext cx="37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</a:t>
            </a:r>
            <a:endParaRPr lang="hu-HU" dirty="0"/>
          </a:p>
        </p:txBody>
      </p:sp>
      <p:cxnSp>
        <p:nvCxnSpPr>
          <p:cNvPr id="14" name="Egyenes összekötő nyíllal 13"/>
          <p:cNvCxnSpPr/>
          <p:nvPr/>
        </p:nvCxnSpPr>
        <p:spPr>
          <a:xfrm flipH="1">
            <a:off x="5087670" y="4357315"/>
            <a:ext cx="478243" cy="612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Kép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3" y="2583610"/>
            <a:ext cx="3534649" cy="26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7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7" name="Picture 4" descr="névte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2" y="1455090"/>
            <a:ext cx="8444284" cy="309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38" name="Text Box 6"/>
          <p:cNvSpPr txBox="1">
            <a:spLocks noChangeArrowheads="1"/>
          </p:cNvSpPr>
          <p:nvPr/>
        </p:nvSpPr>
        <p:spPr bwMode="auto">
          <a:xfrm>
            <a:off x="548641" y="381663"/>
            <a:ext cx="780319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Light</a:t>
            </a: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gets</a:t>
            </a: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through</a:t>
            </a: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the</a:t>
            </a: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holes</a:t>
            </a: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much</a:t>
            </a: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smaller</a:t>
            </a: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than</a:t>
            </a: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the</a:t>
            </a: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wavelength</a:t>
            </a: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of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applied</a:t>
            </a:r>
            <a:r>
              <a:rPr lang="hu-HU" altLang="hu-H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light</a:t>
            </a:r>
            <a:r>
              <a:rPr lang="hu-HU" altLang="hu-H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57" y="4701277"/>
            <a:ext cx="3486165" cy="196842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770783" y="5383033"/>
            <a:ext cx="3983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C00000"/>
                </a:solidFill>
              </a:rPr>
              <a:t>MOST OF THE ENERGY IS CONCENTRATED AT THE SURFACE:  </a:t>
            </a:r>
            <a:r>
              <a:rPr lang="hu-HU" dirty="0" smtClean="0">
                <a:solidFill>
                  <a:srgbClr val="0070C0"/>
                </a:solidFill>
              </a:rPr>
              <a:t>GIANT FIELD ENHANCEMENT</a:t>
            </a:r>
            <a:r>
              <a:rPr lang="hu-HU" dirty="0">
                <a:solidFill>
                  <a:srgbClr val="0070C0"/>
                </a:solidFill>
              </a:rPr>
              <a:t>!</a:t>
            </a:r>
          </a:p>
        </p:txBody>
      </p:sp>
      <p:sp>
        <p:nvSpPr>
          <p:cNvPr id="5" name="Téglalap 4"/>
          <p:cNvSpPr/>
          <p:nvPr/>
        </p:nvSpPr>
        <p:spPr>
          <a:xfrm>
            <a:off x="918857" y="5383033"/>
            <a:ext cx="1084872" cy="294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009816" y="5383033"/>
            <a:ext cx="99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VACUUM</a:t>
            </a:r>
            <a:endParaRPr lang="hu-HU" sz="1600" dirty="0"/>
          </a:p>
        </p:txBody>
      </p:sp>
      <p:sp>
        <p:nvSpPr>
          <p:cNvPr id="7" name="Téglalap 6"/>
          <p:cNvSpPr/>
          <p:nvPr/>
        </p:nvSpPr>
        <p:spPr>
          <a:xfrm>
            <a:off x="918857" y="6217920"/>
            <a:ext cx="1084872" cy="294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192695" y="6217920"/>
            <a:ext cx="811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METAL   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74856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07505" y="1844824"/>
            <a:ext cx="9001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Rockwell Extra Bol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Rockwell Extra Bol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Rockwell Extra Bol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Rockwell Extra Bol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Rockwell Extra Bol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 Extra Bol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 Extra Bol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 Extra Bol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 Extra Bold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>
                <a:solidFill>
                  <a:srgbClr val="0070C0"/>
                </a:solidFill>
                <a:latin typeface="Arial" pitchFamily="34" charset="0"/>
              </a:rPr>
              <a:t>THE PROBLEMS WE ARE FACING TODAY CAN NOT BE SOLVED WITH THE SAME WAY OF THINKING BY WHICH WE CREATED </a:t>
            </a:r>
            <a:r>
              <a:rPr lang="hu-HU" altLang="hu-HU" sz="2400" b="1" dirty="0" smtClean="0">
                <a:solidFill>
                  <a:srgbClr val="0070C0"/>
                </a:solidFill>
                <a:latin typeface="Arial" pitchFamily="34" charset="0"/>
              </a:rPr>
              <a:t>THEM.                                                                     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hu-HU" altLang="hu-HU" sz="2400" b="1" dirty="0" smtClean="0">
                <a:solidFill>
                  <a:srgbClr val="0070C0"/>
                </a:solidFill>
                <a:latin typeface="Arial" pitchFamily="34" charset="0"/>
              </a:rPr>
              <a:t>                          </a:t>
            </a:r>
            <a:endParaRPr lang="en-US" altLang="hu-HU" sz="2800" b="1" dirty="0">
              <a:solidFill>
                <a:srgbClr val="FF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hu-HU" sz="2800" b="1" dirty="0">
              <a:solidFill>
                <a:srgbClr val="FF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hu-HU" altLang="hu-HU" sz="2800" b="1" dirty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hu-HU" altLang="hu-HU" sz="2800" b="1" dirty="0">
              <a:solidFill>
                <a:srgbClr val="FF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hu-HU" altLang="hu-HU" sz="2000" dirty="0" smtClean="0">
              <a:solidFill>
                <a:srgbClr val="FFFF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hu-HU" altLang="hu-HU" sz="2000" dirty="0">
              <a:solidFill>
                <a:srgbClr val="FFFF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hu-HU" altLang="hu-HU" sz="2000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endParaRPr lang="hu-HU" altLang="hu-HU" sz="2000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34819" name="Picture 3" descr="20070508-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96" y="3429000"/>
            <a:ext cx="3260576" cy="32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71716" y="187520"/>
            <a:ext cx="7460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0000"/>
                </a:solidFill>
              </a:rPr>
              <a:t> THE ADVICE OF ALBERT EINSTEIN  FOR THE FUTURE:</a:t>
            </a:r>
            <a:endParaRPr lang="hu-HU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E9mia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8" y="187519"/>
            <a:ext cx="776288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739148" y="3805084"/>
            <a:ext cx="379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92D050"/>
                </a:solidFill>
                <a:latin typeface="Algerian" panose="04020705040A02060702" pitchFamily="82" charset="0"/>
              </a:rPr>
              <a:t>THIS IS WHY CREATIVE SCIENTIFIC THINKING IS THE KEY TO OUR FUTURE</a:t>
            </a:r>
            <a:endParaRPr lang="hu-HU" sz="2400" b="1" dirty="0">
              <a:solidFill>
                <a:srgbClr val="92D05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739148" y="5462389"/>
            <a:ext cx="4237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THANKS FOR YOUR ATTENTION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75200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5" y="1548189"/>
            <a:ext cx="8193020" cy="375086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687542" y="157018"/>
            <a:ext cx="6267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0000"/>
                </a:solidFill>
              </a:rPr>
              <a:t>LOCALIZED PLASMONS (SPP </a:t>
            </a:r>
            <a:r>
              <a:rPr lang="hu-HU" sz="2000" dirty="0" err="1" smtClean="0">
                <a:solidFill>
                  <a:srgbClr val="FF0000"/>
                </a:solidFill>
              </a:rPr>
              <a:t>andLSPP</a:t>
            </a:r>
            <a:r>
              <a:rPr lang="hu-HU" sz="2000" dirty="0" smtClean="0">
                <a:solidFill>
                  <a:srgbClr val="FF0000"/>
                </a:solidFill>
              </a:rPr>
              <a:t>) UP TO  10²⁰ W/cm²)</a:t>
            </a:r>
          </a:p>
          <a:p>
            <a:pPr algn="ctr"/>
            <a:r>
              <a:rPr lang="hu-HU" sz="2800" dirty="0" smtClean="0">
                <a:solidFill>
                  <a:srgbClr val="FF0000"/>
                </a:solidFill>
              </a:rPr>
              <a:t>   </a:t>
            </a:r>
            <a:r>
              <a:rPr lang="hu-HU" sz="2000" dirty="0" smtClean="0">
                <a:solidFill>
                  <a:srgbClr val="FF0000"/>
                </a:solidFill>
              </a:rPr>
              <a:t>(The </a:t>
            </a:r>
            <a:r>
              <a:rPr lang="hu-HU" sz="2000" dirty="0" err="1" smtClean="0">
                <a:solidFill>
                  <a:srgbClr val="FF0000"/>
                </a:solidFill>
              </a:rPr>
              <a:t>basic</a:t>
            </a:r>
            <a:r>
              <a:rPr lang="hu-HU" sz="2000" dirty="0" smtClean="0">
                <a:solidFill>
                  <a:srgbClr val="FF0000"/>
                </a:solidFill>
              </a:rPr>
              <a:t> </a:t>
            </a:r>
            <a:r>
              <a:rPr lang="hu-HU" sz="2000" dirty="0" err="1" smtClean="0">
                <a:solidFill>
                  <a:srgbClr val="FF0000"/>
                </a:solidFill>
              </a:rPr>
              <a:t>difference</a:t>
            </a:r>
            <a:r>
              <a:rPr lang="hu-HU" sz="2000" dirty="0" smtClean="0">
                <a:solidFill>
                  <a:srgbClr val="FF0000"/>
                </a:solidFill>
              </a:rPr>
              <a:t> </a:t>
            </a:r>
            <a:r>
              <a:rPr lang="hu-HU" sz="2000" dirty="0" err="1" smtClean="0">
                <a:solidFill>
                  <a:srgbClr val="FF0000"/>
                </a:solidFill>
              </a:rPr>
              <a:t>between</a:t>
            </a:r>
            <a:r>
              <a:rPr lang="hu-HU" sz="2000" dirty="0" smtClean="0">
                <a:solidFill>
                  <a:srgbClr val="FF0000"/>
                </a:solidFill>
              </a:rPr>
              <a:t> SPP-s and LSPP-s)</a:t>
            </a:r>
            <a:endParaRPr lang="hu-HU" sz="2000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85091" y="5689600"/>
            <a:ext cx="7703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LSPP: - NO EM FIELD PENETRATION INTO THE PLASMONIC MATERIAL (</a:t>
            </a:r>
            <a:r>
              <a:rPr lang="hu-HU" dirty="0" err="1" smtClean="0"/>
              <a:t>e.g</a:t>
            </a:r>
            <a:r>
              <a:rPr lang="hu-HU" dirty="0" smtClean="0"/>
              <a:t>. metal)</a:t>
            </a:r>
          </a:p>
          <a:p>
            <a:r>
              <a:rPr lang="hu-HU" dirty="0"/>
              <a:t> </a:t>
            </a:r>
            <a:r>
              <a:rPr lang="hu-HU" dirty="0" smtClean="0"/>
              <a:t>          - SMALLER PENETRATION INTO THE DIELECTRIC /VACUUM</a:t>
            </a:r>
          </a:p>
          <a:p>
            <a:r>
              <a:rPr lang="hu-HU" dirty="0"/>
              <a:t> </a:t>
            </a:r>
            <a:r>
              <a:rPr lang="hu-HU" dirty="0" smtClean="0"/>
              <a:t>          -NO DISPERSION</a:t>
            </a:r>
          </a:p>
          <a:p>
            <a:r>
              <a:rPr lang="hu-HU" dirty="0"/>
              <a:t> </a:t>
            </a:r>
            <a:r>
              <a:rPr lang="hu-HU" dirty="0" smtClean="0"/>
              <a:t>          -BROADER RESONANCE</a:t>
            </a:r>
            <a:endParaRPr lang="hu-HU" dirty="0"/>
          </a:p>
        </p:txBody>
      </p:sp>
      <p:cxnSp>
        <p:nvCxnSpPr>
          <p:cNvPr id="6" name="Egyenes összekötő 5"/>
          <p:cNvCxnSpPr/>
          <p:nvPr/>
        </p:nvCxnSpPr>
        <p:spPr>
          <a:xfrm flipV="1">
            <a:off x="219075" y="5410200"/>
            <a:ext cx="3019425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3238500" y="3757612"/>
            <a:ext cx="0" cy="1695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V="1">
            <a:off x="3238500" y="3698999"/>
            <a:ext cx="2771775" cy="190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6035962" y="1378559"/>
            <a:ext cx="2888" cy="2259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PLASMONIC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2" y="0"/>
            <a:ext cx="2056806" cy="154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8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73" y="75829"/>
            <a:ext cx="5828146" cy="33443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64" y="3307603"/>
            <a:ext cx="5488564" cy="355039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02672" y="234892"/>
            <a:ext cx="135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LSPP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3" name="Jobbra nyíl 2"/>
          <p:cNvSpPr/>
          <p:nvPr/>
        </p:nvSpPr>
        <p:spPr>
          <a:xfrm>
            <a:off x="528506" y="4769562"/>
            <a:ext cx="1121267" cy="45719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80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133350"/>
            <a:ext cx="9144000" cy="7048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hu-HU" altLang="hu-HU" sz="2400" b="1" dirty="0" smtClean="0">
                <a:solidFill>
                  <a:srgbClr val="FF0000"/>
                </a:solidFill>
              </a:rPr>
              <a:t>PLASMON RESONANCE OF NANOPARTICLES </a:t>
            </a:r>
            <a:r>
              <a:rPr lang="en-US" altLang="hu-HU" sz="24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SHAPE AND  SIZE DEPENDENT</a:t>
            </a:r>
            <a:r>
              <a:rPr lang="en-US" altLang="hu-HU" sz="2400" b="1" dirty="0" smtClean="0">
                <a:solidFill>
                  <a:srgbClr val="FF0000"/>
                </a:solidFill>
              </a:rPr>
              <a:t>!</a:t>
            </a:r>
            <a:r>
              <a:rPr lang="en-US" altLang="hu-HU" sz="2400" dirty="0" smtClean="0">
                <a:solidFill>
                  <a:srgbClr val="FF3300"/>
                </a:solidFill>
              </a:rPr>
              <a:t> </a:t>
            </a:r>
          </a:p>
        </p:txBody>
      </p:sp>
      <p:graphicFrame>
        <p:nvGraphicFramePr>
          <p:cNvPr id="84995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1557338"/>
          <a:ext cx="1585913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" name="Equation" r:id="rId4" imgW="914400" imgH="495300" progId="Equation.3">
                  <p:embed/>
                </p:oleObj>
              </mc:Choice>
              <mc:Fallback>
                <p:oleObj name="Equation" r:id="rId4" imgW="914400" imgH="495300" progId="Equation.3">
                  <p:embed/>
                  <p:pic>
                    <p:nvPicPr>
                      <p:cNvPr id="84995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7338"/>
                        <a:ext cx="1585913" cy="85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6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2576513"/>
          <a:ext cx="1489075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" name="Equation" r:id="rId6" imgW="698500" imgH="419100" progId="Equation.3">
                  <p:embed/>
                </p:oleObj>
              </mc:Choice>
              <mc:Fallback>
                <p:oleObj name="Equation" r:id="rId6" imgW="698500" imgH="419100" progId="Equation.3">
                  <p:embed/>
                  <p:pic>
                    <p:nvPicPr>
                      <p:cNvPr id="84996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76513"/>
                        <a:ext cx="1489075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7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3681413"/>
          <a:ext cx="1962150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" name="Equation" r:id="rId8" imgW="1054100" imgH="444500" progId="Equation.3">
                  <p:embed/>
                </p:oleObj>
              </mc:Choice>
              <mc:Fallback>
                <p:oleObj name="Equation" r:id="rId8" imgW="1054100" imgH="444500" progId="Equation.3">
                  <p:embed/>
                  <p:pic>
                    <p:nvPicPr>
                      <p:cNvPr id="84997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81413"/>
                        <a:ext cx="1962150" cy="81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8" name="Oval 6"/>
          <p:cNvSpPr>
            <a:spLocks noChangeArrowheads="1"/>
          </p:cNvSpPr>
          <p:nvPr/>
        </p:nvSpPr>
        <p:spPr bwMode="auto">
          <a:xfrm rot="-4459631">
            <a:off x="2067719" y="3571081"/>
            <a:ext cx="1035050" cy="1055688"/>
          </a:xfrm>
          <a:prstGeom prst="ellipse">
            <a:avLst/>
          </a:prstGeom>
          <a:gradFill rotWithShape="0">
            <a:gsLst>
              <a:gs pos="0">
                <a:srgbClr val="FFD493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hu-HU" sz="1800">
              <a:latin typeface="Verdana" panose="020B0604030504040204" pitchFamily="34" charset="0"/>
            </a:endParaRP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1447800" y="3124200"/>
            <a:ext cx="1803400" cy="1524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t"/>
          </a:scene3d>
          <a:sp3d extrusionH="36306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rgbClr val="FF9900"/>
            </a:contourClr>
          </a:sp3d>
        </p:spPr>
        <p:txBody>
          <a:bodyPr wrap="none" anchor="ctr">
            <a:flatTx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hu-HU" sz="1800">
              <a:latin typeface="Verdana" panose="020B0604030504040204" pitchFamily="34" charset="0"/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899368" y="3962400"/>
            <a:ext cx="12637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 smtClean="0"/>
              <a:t>Sphere</a:t>
            </a:r>
            <a:endParaRPr lang="en-US" altLang="hu-HU" sz="1800" dirty="0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3952874" y="1727200"/>
            <a:ext cx="1141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2000" dirty="0" smtClean="0"/>
              <a:t>Bulk</a:t>
            </a:r>
            <a:endParaRPr lang="en-US" altLang="hu-HU" sz="2000" dirty="0"/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6230470" y="621196"/>
            <a:ext cx="13940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2000" dirty="0"/>
              <a:t>Nan</a:t>
            </a:r>
            <a:r>
              <a:rPr lang="hu-HU" altLang="hu-HU" sz="2000" dirty="0" err="1" smtClean="0"/>
              <a:t>oshell</a:t>
            </a:r>
            <a:r>
              <a:rPr lang="en-US" altLang="hu-HU" sz="2000" dirty="0" smtClean="0"/>
              <a:t>:</a:t>
            </a:r>
            <a:endParaRPr lang="en-US" altLang="hu-HU" sz="2000" dirty="0"/>
          </a:p>
        </p:txBody>
      </p:sp>
      <p:grpSp>
        <p:nvGrpSpPr>
          <p:cNvPr id="85004" name="Group 12"/>
          <p:cNvGrpSpPr>
            <a:grpSpLocks/>
          </p:cNvGrpSpPr>
          <p:nvPr/>
        </p:nvGrpSpPr>
        <p:grpSpPr bwMode="auto">
          <a:xfrm>
            <a:off x="5905502" y="1178472"/>
            <a:ext cx="1657349" cy="1550325"/>
            <a:chOff x="3936" y="1344"/>
            <a:chExt cx="1232" cy="1248"/>
          </a:xfrm>
        </p:grpSpPr>
        <p:sp>
          <p:nvSpPr>
            <p:cNvPr id="85016" name="Oval 13"/>
            <p:cNvSpPr>
              <a:spLocks noChangeArrowheads="1"/>
            </p:cNvSpPr>
            <p:nvPr/>
          </p:nvSpPr>
          <p:spPr bwMode="auto">
            <a:xfrm>
              <a:off x="3936" y="1344"/>
              <a:ext cx="1232" cy="12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hu-HU" sz="1800">
                <a:latin typeface="Verdana" panose="020B0604030504040204" pitchFamily="34" charset="0"/>
              </a:endParaRPr>
            </a:p>
          </p:txBody>
        </p:sp>
        <p:sp>
          <p:nvSpPr>
            <p:cNvPr id="85017" name="Oval 14"/>
            <p:cNvSpPr>
              <a:spLocks noChangeArrowheads="1"/>
            </p:cNvSpPr>
            <p:nvPr/>
          </p:nvSpPr>
          <p:spPr bwMode="auto">
            <a:xfrm>
              <a:off x="4141" y="1552"/>
              <a:ext cx="822" cy="8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hu-HU" sz="1800">
                <a:latin typeface="Verdana" panose="020B0604030504040204" pitchFamily="34" charset="0"/>
              </a:endParaRPr>
            </a:p>
          </p:txBody>
        </p:sp>
        <p:sp>
          <p:nvSpPr>
            <p:cNvPr id="85018" name="Line 15"/>
            <p:cNvSpPr>
              <a:spLocks noChangeShapeType="1"/>
            </p:cNvSpPr>
            <p:nvPr/>
          </p:nvSpPr>
          <p:spPr bwMode="auto">
            <a:xfrm flipV="1">
              <a:off x="4552" y="1760"/>
              <a:ext cx="308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85019" name="Text Box 16"/>
            <p:cNvSpPr txBox="1">
              <a:spLocks noChangeArrowheads="1"/>
            </p:cNvSpPr>
            <p:nvPr/>
          </p:nvSpPr>
          <p:spPr bwMode="auto">
            <a:xfrm>
              <a:off x="4457" y="1760"/>
              <a:ext cx="567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hu-HU" sz="1800" dirty="0"/>
                <a:t>a</a:t>
              </a:r>
            </a:p>
          </p:txBody>
        </p:sp>
        <p:sp>
          <p:nvSpPr>
            <p:cNvPr id="85020" name="Line 17"/>
            <p:cNvSpPr>
              <a:spLocks noChangeShapeType="1"/>
            </p:cNvSpPr>
            <p:nvPr/>
          </p:nvSpPr>
          <p:spPr bwMode="auto">
            <a:xfrm>
              <a:off x="4552" y="1968"/>
              <a:ext cx="308" cy="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85021" name="Text Box 18"/>
            <p:cNvSpPr txBox="1">
              <a:spLocks noChangeArrowheads="1"/>
            </p:cNvSpPr>
            <p:nvPr/>
          </p:nvSpPr>
          <p:spPr bwMode="auto">
            <a:xfrm>
              <a:off x="4491" y="2066"/>
              <a:ext cx="226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hu-HU" sz="1800" dirty="0"/>
                <a:t>b</a:t>
              </a:r>
            </a:p>
          </p:txBody>
        </p:sp>
      </p:grpSp>
      <p:sp>
        <p:nvSpPr>
          <p:cNvPr id="85005" name="Freeform 19"/>
          <p:cNvSpPr>
            <a:spLocks/>
          </p:cNvSpPr>
          <p:nvPr/>
        </p:nvSpPr>
        <p:spPr bwMode="auto">
          <a:xfrm>
            <a:off x="1955800" y="1524000"/>
            <a:ext cx="1320800" cy="800100"/>
          </a:xfrm>
          <a:custGeom>
            <a:avLst/>
            <a:gdLst>
              <a:gd name="T0" fmla="*/ 2147483647 w 940"/>
              <a:gd name="T1" fmla="*/ 2147483647 h 1007"/>
              <a:gd name="T2" fmla="*/ 2147483647 w 940"/>
              <a:gd name="T3" fmla="*/ 2147483647 h 1007"/>
              <a:gd name="T4" fmla="*/ 2147483647 w 940"/>
              <a:gd name="T5" fmla="*/ 2147483647 h 1007"/>
              <a:gd name="T6" fmla="*/ 0 w 940"/>
              <a:gd name="T7" fmla="*/ 2147483647 h 1007"/>
              <a:gd name="T8" fmla="*/ 2147483647 w 940"/>
              <a:gd name="T9" fmla="*/ 2147483647 h 1007"/>
              <a:gd name="T10" fmla="*/ 2147483647 w 940"/>
              <a:gd name="T11" fmla="*/ 2147483647 h 1007"/>
              <a:gd name="T12" fmla="*/ 2147483647 w 940"/>
              <a:gd name="T13" fmla="*/ 2147483647 h 1007"/>
              <a:gd name="T14" fmla="*/ 2147483647 w 940"/>
              <a:gd name="T15" fmla="*/ 2147483647 h 1007"/>
              <a:gd name="T16" fmla="*/ 2147483647 w 940"/>
              <a:gd name="T17" fmla="*/ 2147483647 h 1007"/>
              <a:gd name="T18" fmla="*/ 2147483647 w 940"/>
              <a:gd name="T19" fmla="*/ 2147483647 h 1007"/>
              <a:gd name="T20" fmla="*/ 2147483647 w 940"/>
              <a:gd name="T21" fmla="*/ 2147483647 h 1007"/>
              <a:gd name="T22" fmla="*/ 2147483647 w 940"/>
              <a:gd name="T23" fmla="*/ 2147483647 h 1007"/>
              <a:gd name="T24" fmla="*/ 2147483647 w 940"/>
              <a:gd name="T25" fmla="*/ 2147483647 h 1007"/>
              <a:gd name="T26" fmla="*/ 2147483647 w 940"/>
              <a:gd name="T27" fmla="*/ 2147483647 h 1007"/>
              <a:gd name="T28" fmla="*/ 2147483647 w 940"/>
              <a:gd name="T29" fmla="*/ 2147483647 h 1007"/>
              <a:gd name="T30" fmla="*/ 2147483647 w 940"/>
              <a:gd name="T31" fmla="*/ 2147483647 h 1007"/>
              <a:gd name="T32" fmla="*/ 2147483647 w 940"/>
              <a:gd name="T33" fmla="*/ 2147483647 h 1007"/>
              <a:gd name="T34" fmla="*/ 2147483647 w 940"/>
              <a:gd name="T35" fmla="*/ 0 h 1007"/>
              <a:gd name="T36" fmla="*/ 2147483647 w 940"/>
              <a:gd name="T37" fmla="*/ 2147483647 h 1007"/>
              <a:gd name="T38" fmla="*/ 2147483647 w 940"/>
              <a:gd name="T39" fmla="*/ 2147483647 h 1007"/>
              <a:gd name="T40" fmla="*/ 2147483647 w 940"/>
              <a:gd name="T41" fmla="*/ 2147483647 h 1007"/>
              <a:gd name="T42" fmla="*/ 2147483647 w 940"/>
              <a:gd name="T43" fmla="*/ 2147483647 h 100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40"/>
              <a:gd name="T67" fmla="*/ 0 h 1007"/>
              <a:gd name="T68" fmla="*/ 940 w 940"/>
              <a:gd name="T69" fmla="*/ 1007 h 100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40" h="1007">
                <a:moveTo>
                  <a:pt x="178" y="120"/>
                </a:moveTo>
                <a:cubicBezTo>
                  <a:pt x="135" y="79"/>
                  <a:pt x="124" y="90"/>
                  <a:pt x="57" y="95"/>
                </a:cubicBezTo>
                <a:cubicBezTo>
                  <a:pt x="35" y="107"/>
                  <a:pt x="30" y="104"/>
                  <a:pt x="19" y="127"/>
                </a:cubicBezTo>
                <a:cubicBezTo>
                  <a:pt x="11" y="143"/>
                  <a:pt x="0" y="177"/>
                  <a:pt x="0" y="177"/>
                </a:cubicBezTo>
                <a:cubicBezTo>
                  <a:pt x="4" y="314"/>
                  <a:pt x="12" y="446"/>
                  <a:pt x="19" y="583"/>
                </a:cubicBezTo>
                <a:cubicBezTo>
                  <a:pt x="22" y="638"/>
                  <a:pt x="28" y="720"/>
                  <a:pt x="57" y="772"/>
                </a:cubicBezTo>
                <a:cubicBezTo>
                  <a:pt x="95" y="840"/>
                  <a:pt x="151" y="870"/>
                  <a:pt x="203" y="924"/>
                </a:cubicBezTo>
                <a:cubicBezTo>
                  <a:pt x="231" y="953"/>
                  <a:pt x="271" y="977"/>
                  <a:pt x="311" y="988"/>
                </a:cubicBezTo>
                <a:cubicBezTo>
                  <a:pt x="357" y="1001"/>
                  <a:pt x="403" y="1003"/>
                  <a:pt x="450" y="1007"/>
                </a:cubicBezTo>
                <a:cubicBezTo>
                  <a:pt x="505" y="1005"/>
                  <a:pt x="560" y="1006"/>
                  <a:pt x="614" y="1000"/>
                </a:cubicBezTo>
                <a:cubicBezTo>
                  <a:pt x="639" y="997"/>
                  <a:pt x="664" y="951"/>
                  <a:pt x="678" y="937"/>
                </a:cubicBezTo>
                <a:cubicBezTo>
                  <a:pt x="734" y="881"/>
                  <a:pt x="767" y="836"/>
                  <a:pt x="811" y="772"/>
                </a:cubicBezTo>
                <a:cubicBezTo>
                  <a:pt x="809" y="732"/>
                  <a:pt x="808" y="692"/>
                  <a:pt x="804" y="652"/>
                </a:cubicBezTo>
                <a:cubicBezTo>
                  <a:pt x="799" y="603"/>
                  <a:pt x="748" y="576"/>
                  <a:pt x="722" y="538"/>
                </a:cubicBezTo>
                <a:cubicBezTo>
                  <a:pt x="724" y="522"/>
                  <a:pt x="724" y="452"/>
                  <a:pt x="741" y="431"/>
                </a:cubicBezTo>
                <a:cubicBezTo>
                  <a:pt x="781" y="382"/>
                  <a:pt x="848" y="362"/>
                  <a:pt x="893" y="317"/>
                </a:cubicBezTo>
                <a:cubicBezTo>
                  <a:pt x="940" y="167"/>
                  <a:pt x="811" y="94"/>
                  <a:pt x="703" y="26"/>
                </a:cubicBezTo>
                <a:cubicBezTo>
                  <a:pt x="681" y="12"/>
                  <a:pt x="651" y="9"/>
                  <a:pt x="627" y="0"/>
                </a:cubicBezTo>
                <a:cubicBezTo>
                  <a:pt x="493" y="4"/>
                  <a:pt x="432" y="2"/>
                  <a:pt x="323" y="19"/>
                </a:cubicBezTo>
                <a:cubicBezTo>
                  <a:pt x="298" y="28"/>
                  <a:pt x="272" y="37"/>
                  <a:pt x="247" y="45"/>
                </a:cubicBezTo>
                <a:cubicBezTo>
                  <a:pt x="234" y="49"/>
                  <a:pt x="209" y="57"/>
                  <a:pt x="209" y="57"/>
                </a:cubicBezTo>
                <a:cubicBezTo>
                  <a:pt x="176" y="80"/>
                  <a:pt x="150" y="82"/>
                  <a:pt x="178" y="120"/>
                </a:cubicBezTo>
                <a:close/>
              </a:path>
            </a:pathLst>
          </a:custGeom>
          <a:solidFill>
            <a:srgbClr val="FF9900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hu-HU"/>
          </a:p>
        </p:txBody>
      </p:sp>
      <p:grpSp>
        <p:nvGrpSpPr>
          <p:cNvPr id="85006" name="Group 20"/>
          <p:cNvGrpSpPr>
            <a:grpSpLocks/>
          </p:cNvGrpSpPr>
          <p:nvPr/>
        </p:nvGrpSpPr>
        <p:grpSpPr bwMode="auto">
          <a:xfrm>
            <a:off x="985838" y="4686300"/>
            <a:ext cx="2405062" cy="1803400"/>
            <a:chOff x="192" y="3408"/>
            <a:chExt cx="1064" cy="747"/>
          </a:xfrm>
        </p:grpSpPr>
        <p:sp>
          <p:nvSpPr>
            <p:cNvPr id="85014" name="Freeform 21"/>
            <p:cNvSpPr>
              <a:spLocks/>
            </p:cNvSpPr>
            <p:nvPr/>
          </p:nvSpPr>
          <p:spPr bwMode="auto">
            <a:xfrm>
              <a:off x="192" y="3408"/>
              <a:ext cx="1064" cy="747"/>
            </a:xfrm>
            <a:custGeom>
              <a:avLst/>
              <a:gdLst>
                <a:gd name="T0" fmla="*/ 0 w 1064"/>
                <a:gd name="T1" fmla="*/ 315 h 747"/>
                <a:gd name="T2" fmla="*/ 8 w 1064"/>
                <a:gd name="T3" fmla="*/ 259 h 747"/>
                <a:gd name="T4" fmla="*/ 32 w 1064"/>
                <a:gd name="T5" fmla="*/ 251 h 747"/>
                <a:gd name="T6" fmla="*/ 232 w 1064"/>
                <a:gd name="T7" fmla="*/ 187 h 747"/>
                <a:gd name="T8" fmla="*/ 320 w 1064"/>
                <a:gd name="T9" fmla="*/ 99 h 747"/>
                <a:gd name="T10" fmla="*/ 440 w 1064"/>
                <a:gd name="T11" fmla="*/ 51 h 747"/>
                <a:gd name="T12" fmla="*/ 664 w 1064"/>
                <a:gd name="T13" fmla="*/ 11 h 747"/>
                <a:gd name="T14" fmla="*/ 920 w 1064"/>
                <a:gd name="T15" fmla="*/ 107 h 747"/>
                <a:gd name="T16" fmla="*/ 976 w 1064"/>
                <a:gd name="T17" fmla="*/ 155 h 747"/>
                <a:gd name="T18" fmla="*/ 992 w 1064"/>
                <a:gd name="T19" fmla="*/ 187 h 747"/>
                <a:gd name="T20" fmla="*/ 1024 w 1064"/>
                <a:gd name="T21" fmla="*/ 211 h 747"/>
                <a:gd name="T22" fmla="*/ 1048 w 1064"/>
                <a:gd name="T23" fmla="*/ 259 h 747"/>
                <a:gd name="T24" fmla="*/ 1064 w 1064"/>
                <a:gd name="T25" fmla="*/ 363 h 747"/>
                <a:gd name="T26" fmla="*/ 1024 w 1064"/>
                <a:gd name="T27" fmla="*/ 427 h 747"/>
                <a:gd name="T28" fmla="*/ 1016 w 1064"/>
                <a:gd name="T29" fmla="*/ 451 h 747"/>
                <a:gd name="T30" fmla="*/ 928 w 1064"/>
                <a:gd name="T31" fmla="*/ 491 h 747"/>
                <a:gd name="T32" fmla="*/ 792 w 1064"/>
                <a:gd name="T33" fmla="*/ 579 h 747"/>
                <a:gd name="T34" fmla="*/ 744 w 1064"/>
                <a:gd name="T35" fmla="*/ 627 h 747"/>
                <a:gd name="T36" fmla="*/ 672 w 1064"/>
                <a:gd name="T37" fmla="*/ 659 h 747"/>
                <a:gd name="T38" fmla="*/ 576 w 1064"/>
                <a:gd name="T39" fmla="*/ 723 h 747"/>
                <a:gd name="T40" fmla="*/ 496 w 1064"/>
                <a:gd name="T41" fmla="*/ 747 h 747"/>
                <a:gd name="T42" fmla="*/ 392 w 1064"/>
                <a:gd name="T43" fmla="*/ 739 h 747"/>
                <a:gd name="T44" fmla="*/ 328 w 1064"/>
                <a:gd name="T45" fmla="*/ 651 h 747"/>
                <a:gd name="T46" fmla="*/ 280 w 1064"/>
                <a:gd name="T47" fmla="*/ 619 h 747"/>
                <a:gd name="T48" fmla="*/ 232 w 1064"/>
                <a:gd name="T49" fmla="*/ 587 h 747"/>
                <a:gd name="T50" fmla="*/ 136 w 1064"/>
                <a:gd name="T51" fmla="*/ 523 h 747"/>
                <a:gd name="T52" fmla="*/ 24 w 1064"/>
                <a:gd name="T53" fmla="*/ 355 h 747"/>
                <a:gd name="T54" fmla="*/ 0 w 1064"/>
                <a:gd name="T55" fmla="*/ 315 h 74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64"/>
                <a:gd name="T85" fmla="*/ 0 h 747"/>
                <a:gd name="T86" fmla="*/ 1064 w 1064"/>
                <a:gd name="T87" fmla="*/ 747 h 74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64" h="747">
                  <a:moveTo>
                    <a:pt x="0" y="315"/>
                  </a:moveTo>
                  <a:cubicBezTo>
                    <a:pt x="3" y="296"/>
                    <a:pt x="0" y="276"/>
                    <a:pt x="8" y="259"/>
                  </a:cubicBezTo>
                  <a:cubicBezTo>
                    <a:pt x="12" y="251"/>
                    <a:pt x="25" y="255"/>
                    <a:pt x="32" y="251"/>
                  </a:cubicBezTo>
                  <a:cubicBezTo>
                    <a:pt x="117" y="202"/>
                    <a:pt x="131" y="196"/>
                    <a:pt x="232" y="187"/>
                  </a:cubicBezTo>
                  <a:cubicBezTo>
                    <a:pt x="305" y="169"/>
                    <a:pt x="238" y="140"/>
                    <a:pt x="320" y="99"/>
                  </a:cubicBezTo>
                  <a:cubicBezTo>
                    <a:pt x="367" y="75"/>
                    <a:pt x="391" y="63"/>
                    <a:pt x="440" y="51"/>
                  </a:cubicBezTo>
                  <a:cubicBezTo>
                    <a:pt x="525" y="0"/>
                    <a:pt x="531" y="18"/>
                    <a:pt x="664" y="11"/>
                  </a:cubicBezTo>
                  <a:cubicBezTo>
                    <a:pt x="751" y="23"/>
                    <a:pt x="840" y="67"/>
                    <a:pt x="920" y="107"/>
                  </a:cubicBezTo>
                  <a:cubicBezTo>
                    <a:pt x="968" y="180"/>
                    <a:pt x="889" y="68"/>
                    <a:pt x="976" y="155"/>
                  </a:cubicBezTo>
                  <a:cubicBezTo>
                    <a:pt x="984" y="163"/>
                    <a:pt x="984" y="178"/>
                    <a:pt x="992" y="187"/>
                  </a:cubicBezTo>
                  <a:cubicBezTo>
                    <a:pt x="1001" y="197"/>
                    <a:pt x="1013" y="203"/>
                    <a:pt x="1024" y="211"/>
                  </a:cubicBezTo>
                  <a:cubicBezTo>
                    <a:pt x="1030" y="228"/>
                    <a:pt x="1044" y="242"/>
                    <a:pt x="1048" y="259"/>
                  </a:cubicBezTo>
                  <a:cubicBezTo>
                    <a:pt x="1057" y="293"/>
                    <a:pt x="1055" y="329"/>
                    <a:pt x="1064" y="363"/>
                  </a:cubicBezTo>
                  <a:cubicBezTo>
                    <a:pt x="1051" y="384"/>
                    <a:pt x="1037" y="406"/>
                    <a:pt x="1024" y="427"/>
                  </a:cubicBezTo>
                  <a:cubicBezTo>
                    <a:pt x="1020" y="434"/>
                    <a:pt x="1022" y="445"/>
                    <a:pt x="1016" y="451"/>
                  </a:cubicBezTo>
                  <a:cubicBezTo>
                    <a:pt x="997" y="470"/>
                    <a:pt x="953" y="485"/>
                    <a:pt x="928" y="491"/>
                  </a:cubicBezTo>
                  <a:cubicBezTo>
                    <a:pt x="889" y="530"/>
                    <a:pt x="834" y="545"/>
                    <a:pt x="792" y="579"/>
                  </a:cubicBezTo>
                  <a:cubicBezTo>
                    <a:pt x="774" y="593"/>
                    <a:pt x="760" y="611"/>
                    <a:pt x="744" y="627"/>
                  </a:cubicBezTo>
                  <a:cubicBezTo>
                    <a:pt x="711" y="660"/>
                    <a:pt x="720" y="627"/>
                    <a:pt x="672" y="659"/>
                  </a:cubicBezTo>
                  <a:cubicBezTo>
                    <a:pt x="650" y="674"/>
                    <a:pt x="604" y="714"/>
                    <a:pt x="576" y="723"/>
                  </a:cubicBezTo>
                  <a:cubicBezTo>
                    <a:pt x="549" y="732"/>
                    <a:pt x="523" y="738"/>
                    <a:pt x="496" y="747"/>
                  </a:cubicBezTo>
                  <a:cubicBezTo>
                    <a:pt x="461" y="744"/>
                    <a:pt x="426" y="745"/>
                    <a:pt x="392" y="739"/>
                  </a:cubicBezTo>
                  <a:cubicBezTo>
                    <a:pt x="353" y="732"/>
                    <a:pt x="349" y="676"/>
                    <a:pt x="328" y="651"/>
                  </a:cubicBezTo>
                  <a:cubicBezTo>
                    <a:pt x="291" y="607"/>
                    <a:pt x="320" y="641"/>
                    <a:pt x="280" y="619"/>
                  </a:cubicBezTo>
                  <a:cubicBezTo>
                    <a:pt x="263" y="610"/>
                    <a:pt x="232" y="587"/>
                    <a:pt x="232" y="587"/>
                  </a:cubicBezTo>
                  <a:cubicBezTo>
                    <a:pt x="208" y="551"/>
                    <a:pt x="177" y="537"/>
                    <a:pt x="136" y="523"/>
                  </a:cubicBezTo>
                  <a:cubicBezTo>
                    <a:pt x="83" y="470"/>
                    <a:pt x="73" y="404"/>
                    <a:pt x="24" y="355"/>
                  </a:cubicBezTo>
                  <a:cubicBezTo>
                    <a:pt x="14" y="324"/>
                    <a:pt x="22" y="337"/>
                    <a:pt x="0" y="315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5015" name="Oval 22"/>
            <p:cNvSpPr>
              <a:spLocks noChangeArrowheads="1"/>
            </p:cNvSpPr>
            <p:nvPr/>
          </p:nvSpPr>
          <p:spPr bwMode="auto">
            <a:xfrm>
              <a:off x="576" y="3552"/>
              <a:ext cx="480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hu-HU" sz="1800">
                <a:latin typeface="Verdana" panose="020B0604030504040204" pitchFamily="34" charset="0"/>
              </a:endParaRPr>
            </a:p>
          </p:txBody>
        </p:sp>
      </p:grpSp>
      <p:sp>
        <p:nvSpPr>
          <p:cNvPr id="85007" name="Text Box 23"/>
          <p:cNvSpPr txBox="1">
            <a:spLocks noChangeArrowheads="1"/>
          </p:cNvSpPr>
          <p:nvPr/>
        </p:nvSpPr>
        <p:spPr bwMode="auto">
          <a:xfrm>
            <a:off x="178952" y="5410200"/>
            <a:ext cx="7136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 err="1" smtClean="0"/>
              <a:t>Hole</a:t>
            </a:r>
            <a:endParaRPr lang="en-US" altLang="hu-HU" sz="2000" dirty="0"/>
          </a:p>
        </p:txBody>
      </p:sp>
      <p:sp>
        <p:nvSpPr>
          <p:cNvPr id="85008" name="Rectangle 24"/>
          <p:cNvSpPr>
            <a:spLocks noChangeArrowheads="1"/>
          </p:cNvSpPr>
          <p:nvPr/>
        </p:nvSpPr>
        <p:spPr bwMode="auto">
          <a:xfrm>
            <a:off x="7518400" y="4457700"/>
            <a:ext cx="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hu-HU" sz="3600"/>
          </a:p>
        </p:txBody>
      </p:sp>
      <p:graphicFrame>
        <p:nvGraphicFramePr>
          <p:cNvPr id="85009" name="Object 25"/>
          <p:cNvGraphicFramePr>
            <a:graphicFrameLocks noChangeAspect="1"/>
          </p:cNvGraphicFramePr>
          <p:nvPr/>
        </p:nvGraphicFramePr>
        <p:xfrm>
          <a:off x="3359150" y="5334000"/>
          <a:ext cx="2068513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" name="Equation" r:id="rId10" imgW="1066337" imgH="444307" progId="Equation.3">
                  <p:embed/>
                </p:oleObj>
              </mc:Choice>
              <mc:Fallback>
                <p:oleObj name="Equation" r:id="rId10" imgW="1066337" imgH="444307" progId="Equation.3">
                  <p:embed/>
                  <p:pic>
                    <p:nvPicPr>
                      <p:cNvPr id="85009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0" y="5334000"/>
                        <a:ext cx="2068513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10" name="Line 26"/>
          <p:cNvSpPr>
            <a:spLocks noChangeShapeType="1"/>
          </p:cNvSpPr>
          <p:nvPr/>
        </p:nvSpPr>
        <p:spPr bwMode="auto">
          <a:xfrm>
            <a:off x="5419725" y="1600200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graphicFrame>
        <p:nvGraphicFramePr>
          <p:cNvPr id="85011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213229"/>
              </p:ext>
            </p:extLst>
          </p:nvPr>
        </p:nvGraphicFramePr>
        <p:xfrm>
          <a:off x="5602941" y="2785626"/>
          <a:ext cx="3560109" cy="556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" name="Equation" r:id="rId12" imgW="2324100" imgH="444500" progId="Equation.3">
                  <p:embed/>
                </p:oleObj>
              </mc:Choice>
              <mc:Fallback>
                <p:oleObj name="Equation" r:id="rId12" imgW="2324100" imgH="444500" progId="Equation.3">
                  <p:embed/>
                  <p:pic>
                    <p:nvPicPr>
                      <p:cNvPr id="85011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2941" y="2785626"/>
                        <a:ext cx="3560109" cy="5566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12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094403"/>
              </p:ext>
            </p:extLst>
          </p:nvPr>
        </p:nvGraphicFramePr>
        <p:xfrm>
          <a:off x="7644913" y="1702651"/>
          <a:ext cx="620901" cy="544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5" name="Equation" r:id="rId14" imgW="380835" imgH="393529" progId="Equation.3">
                  <p:embed/>
                </p:oleObj>
              </mc:Choice>
              <mc:Fallback>
                <p:oleObj name="Equation" r:id="rId14" imgW="380835" imgH="393529" progId="Equation.3">
                  <p:embed/>
                  <p:pic>
                    <p:nvPicPr>
                      <p:cNvPr id="85012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4913" y="1702651"/>
                        <a:ext cx="620901" cy="544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13" name="Text Box 30"/>
          <p:cNvSpPr txBox="1">
            <a:spLocks noChangeArrowheads="1"/>
          </p:cNvSpPr>
          <p:nvPr/>
        </p:nvSpPr>
        <p:spPr bwMode="auto">
          <a:xfrm>
            <a:off x="5745163" y="3342265"/>
            <a:ext cx="3116261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dirty="0" err="1">
                <a:solidFill>
                  <a:srgbClr val="0000FF"/>
                </a:solidFill>
              </a:rPr>
              <a:t>N</a:t>
            </a:r>
            <a:r>
              <a:rPr lang="hu-HU" altLang="hu-HU" sz="1400" dirty="0" err="1" smtClean="0">
                <a:solidFill>
                  <a:srgbClr val="0000FF"/>
                </a:solidFill>
              </a:rPr>
              <a:t>anoshell</a:t>
            </a:r>
            <a:r>
              <a:rPr lang="en-US" altLang="hu-HU" sz="1400" dirty="0" smtClean="0">
                <a:solidFill>
                  <a:srgbClr val="0000FF"/>
                </a:solidFill>
              </a:rPr>
              <a:t> </a:t>
            </a:r>
            <a:r>
              <a:rPr lang="en-US" altLang="hu-HU" sz="1400" dirty="0" err="1" smtClean="0">
                <a:solidFill>
                  <a:srgbClr val="0000FF"/>
                </a:solidFill>
              </a:rPr>
              <a:t>pla</a:t>
            </a:r>
            <a:r>
              <a:rPr lang="hu-HU" altLang="hu-HU" sz="1400" dirty="0">
                <a:solidFill>
                  <a:srgbClr val="0000FF"/>
                </a:solidFill>
              </a:rPr>
              <a:t>s</a:t>
            </a:r>
            <a:r>
              <a:rPr lang="en-US" altLang="hu-HU" sz="1400" dirty="0" smtClean="0">
                <a:solidFill>
                  <a:srgbClr val="0000FF"/>
                </a:solidFill>
              </a:rPr>
              <a:t>mon </a:t>
            </a:r>
            <a:r>
              <a:rPr lang="hu-HU" altLang="hu-HU" sz="1400" dirty="0" err="1" smtClean="0">
                <a:solidFill>
                  <a:srgbClr val="0000FF"/>
                </a:solidFill>
              </a:rPr>
              <a:t>resonance</a:t>
            </a:r>
            <a:r>
              <a:rPr lang="hu-HU" altLang="hu-HU" sz="1400" dirty="0" smtClean="0">
                <a:solidFill>
                  <a:srgbClr val="0000FF"/>
                </a:solidFill>
              </a:rPr>
              <a:t> </a:t>
            </a:r>
            <a:r>
              <a:rPr lang="hu-HU" altLang="hu-HU" sz="1400" dirty="0" err="1" smtClean="0">
                <a:solidFill>
                  <a:srgbClr val="0000FF"/>
                </a:solidFill>
              </a:rPr>
              <a:t>depends</a:t>
            </a:r>
            <a:r>
              <a:rPr lang="hu-HU" altLang="hu-HU" sz="1400" dirty="0" smtClean="0">
                <a:solidFill>
                  <a:srgbClr val="0000FF"/>
                </a:solidFill>
              </a:rPr>
              <a:t> </a:t>
            </a:r>
            <a:r>
              <a:rPr lang="hu-HU" altLang="hu-HU" sz="1400" dirty="0" err="1" smtClean="0">
                <a:solidFill>
                  <a:srgbClr val="0000FF"/>
                </a:solidFill>
              </a:rPr>
              <a:t>on</a:t>
            </a:r>
            <a:r>
              <a:rPr lang="hu-HU" altLang="hu-HU" sz="1400" dirty="0" smtClean="0">
                <a:solidFill>
                  <a:srgbClr val="0000FF"/>
                </a:solidFill>
              </a:rPr>
              <a:t> </a:t>
            </a:r>
            <a:r>
              <a:rPr lang="hu-HU" altLang="hu-HU" sz="1400" dirty="0" err="1" smtClean="0">
                <a:solidFill>
                  <a:srgbClr val="0000FF"/>
                </a:solidFill>
              </a:rPr>
              <a:t>the</a:t>
            </a:r>
            <a:r>
              <a:rPr lang="hu-HU" altLang="hu-HU" sz="1400" dirty="0" smtClean="0">
                <a:solidFill>
                  <a:srgbClr val="0000FF"/>
                </a:solidFill>
              </a:rPr>
              <a:t> x ratio .</a:t>
            </a:r>
            <a:r>
              <a:rPr lang="en-US" altLang="hu-HU" sz="1400" dirty="0" smtClean="0">
                <a:solidFill>
                  <a:srgbClr val="0000FF"/>
                </a:solidFill>
              </a:rPr>
              <a:t> </a:t>
            </a:r>
            <a:endParaRPr lang="en-US" altLang="hu-HU" sz="1400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hu-HU" sz="1800" b="1" dirty="0">
              <a:solidFill>
                <a:srgbClr val="0000FF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041058" y="2851150"/>
            <a:ext cx="1053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Surface</a:t>
            </a:r>
            <a:endParaRPr lang="hu-HU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701" y="4010634"/>
            <a:ext cx="2909700" cy="2799131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 flipV="1">
            <a:off x="5602941" y="3880237"/>
            <a:ext cx="3258483" cy="79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3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70498" y="-184558"/>
            <a:ext cx="8894844" cy="801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1750"/>
              </a:spcBef>
              <a:buClr>
                <a:srgbClr val="FFFF00"/>
              </a:buClr>
              <a:buSzPct val="100000"/>
              <a:buFont typeface="Verdana" pitchFamily="34" charset="0"/>
              <a:buNone/>
            </a:pPr>
            <a:r>
              <a:rPr lang="en-GB" altLang="hu-HU" sz="2800" b="1" dirty="0">
                <a:solidFill>
                  <a:srgbClr val="FFFF00"/>
                </a:solidFill>
                <a:ea typeface="Arial Unicode MS" pitchFamily="34" charset="-128"/>
                <a:cs typeface="Arial Unicode MS" pitchFamily="34" charset="-128"/>
              </a:rPr>
              <a:t>         </a:t>
            </a:r>
            <a:endParaRPr lang="hu-HU" altLang="hu-HU" sz="2800" b="1" dirty="0" smtClean="0">
              <a:solidFill>
                <a:srgbClr val="FFFF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1750"/>
              </a:spcBef>
              <a:buClr>
                <a:srgbClr val="FFFF00"/>
              </a:buClr>
              <a:buSzPct val="100000"/>
              <a:buFont typeface="Verdana" pitchFamily="34" charset="0"/>
              <a:buNone/>
            </a:pPr>
            <a:r>
              <a:rPr lang="en-GB" altLang="hu-HU" sz="2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altLang="hu-HU" sz="2400" b="1" i="1" dirty="0">
                <a:solidFill>
                  <a:srgbClr val="FF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altLang="hu-HU" sz="2400" b="1" i="1" dirty="0" smtClean="0">
                <a:solidFill>
                  <a:srgbClr val="FF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   SPP and LSPP </a:t>
            </a:r>
            <a:r>
              <a:rPr lang="hu-HU" altLang="hu-HU" sz="2400" b="1" i="1" dirty="0" err="1" smtClean="0">
                <a:solidFill>
                  <a:srgbClr val="FF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are</a:t>
            </a:r>
            <a:r>
              <a:rPr lang="hu-HU" altLang="hu-HU" sz="2400" b="1" i="1" dirty="0" smtClean="0">
                <a:solidFill>
                  <a:srgbClr val="FF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a</a:t>
            </a:r>
            <a:r>
              <a:rPr lang="en-GB" altLang="hu-HU" sz="2400" b="1" i="1" dirty="0" smtClean="0">
                <a:solidFill>
                  <a:srgbClr val="FF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„</a:t>
            </a:r>
            <a:r>
              <a:rPr lang="en-GB" altLang="hu-HU" sz="2400" b="1" i="1" dirty="0">
                <a:solidFill>
                  <a:srgbClr val="FF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NEW TYPE OF LIGHT”, they </a:t>
            </a:r>
            <a:r>
              <a:rPr lang="en-GB" altLang="hu-HU" sz="2400" b="1" i="1" dirty="0" smtClean="0">
                <a:solidFill>
                  <a:srgbClr val="FF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are</a:t>
            </a:r>
            <a:r>
              <a:rPr lang="hu-HU" altLang="hu-HU" sz="2400" b="1" i="1" dirty="0" smtClean="0">
                <a:solidFill>
                  <a:srgbClr val="FF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            </a:t>
            </a:r>
          </a:p>
          <a:p>
            <a:pPr eaLnBrk="1" hangingPunct="1">
              <a:spcBef>
                <a:spcPts val="1750"/>
              </a:spcBef>
              <a:buClr>
                <a:srgbClr val="FFFF00"/>
              </a:buClr>
              <a:buSzPct val="100000"/>
              <a:buFont typeface="Verdana" pitchFamily="34" charset="0"/>
              <a:buNone/>
            </a:pP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1.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BOUND </a:t>
            </a:r>
            <a:r>
              <a:rPr lang="en-GB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TO THE (METAL) 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SURFACE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(SPP and LSPP)</a:t>
            </a:r>
            <a:endParaRPr lang="en-GB" altLang="hu-HU" b="1" dirty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50"/>
              </a:spcBef>
              <a:buClr>
                <a:srgbClr val="FFFF00"/>
              </a:buClr>
              <a:buSzPct val="100000"/>
              <a:buFont typeface="Arial" pitchFamily="34" charset="0"/>
              <a:buNone/>
            </a:pP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2.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HAVE </a:t>
            </a:r>
            <a:r>
              <a:rPr lang="en-GB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SPECIFIC DISPERSION 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PROPERTIES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(LSPP no </a:t>
            </a:r>
            <a:r>
              <a:rPr lang="hu-HU" altLang="hu-HU" b="1" dirty="0" err="1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dispersion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          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endParaRPr lang="hu-HU" altLang="hu-HU" b="1" dirty="0" smtClean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50"/>
              </a:spcBef>
              <a:buClr>
                <a:srgbClr val="FFFF00"/>
              </a:buClr>
              <a:buSzPct val="100000"/>
              <a:buFont typeface="Arial" pitchFamily="34" charset="0"/>
              <a:buNone/>
            </a:pP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3.THE  </a:t>
            </a:r>
            <a:r>
              <a:rPr lang="en-GB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DIFFRACTION LIMIT DOES NOT APPLY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                                                      </a:t>
            </a:r>
          </a:p>
          <a:p>
            <a:pPr eaLnBrk="1" hangingPunct="1">
              <a:spcBef>
                <a:spcPts val="1250"/>
              </a:spcBef>
              <a:buClr>
                <a:srgbClr val="FFFF00"/>
              </a:buClr>
              <a:buSzPct val="100000"/>
            </a:pP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CAN </a:t>
            </a: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BE SQUEEZED TO NANOSIZED VOLUMES</a:t>
            </a:r>
            <a:r>
              <a:rPr lang="en-GB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                                                </a:t>
            </a:r>
          </a:p>
          <a:p>
            <a:pPr eaLnBrk="1" hangingPunct="1">
              <a:spcBef>
                <a:spcPts val="1250"/>
              </a:spcBef>
              <a:buClr>
                <a:srgbClr val="FFFF00"/>
              </a:buClr>
              <a:buSzPct val="100000"/>
            </a:pP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5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COULD </a:t>
            </a:r>
            <a:r>
              <a:rPr lang="en-GB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REPRESENT  VERY HIGH ELECTRIC FIELDS</a:t>
            </a: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(hot </a:t>
            </a:r>
            <a:r>
              <a:rPr lang="hu-HU" altLang="hu-HU" b="1" dirty="0" err="1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spots</a:t>
            </a: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GB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                                      </a:t>
            </a:r>
            <a:r>
              <a:rPr lang="en-GB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        </a:t>
            </a: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                         </a:t>
            </a:r>
          </a:p>
          <a:p>
            <a:pPr eaLnBrk="1" hangingPunct="1">
              <a:spcBef>
                <a:spcPts val="1250"/>
              </a:spcBef>
              <a:buClr>
                <a:srgbClr val="FFFF00"/>
              </a:buClr>
              <a:buSzPct val="100000"/>
              <a:buFont typeface="Arial" pitchFamily="34" charset="0"/>
              <a:buNone/>
            </a:pP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6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SCREEN  POSITIVE (</a:t>
            </a:r>
            <a:r>
              <a:rPr lang="hu-HU" altLang="hu-HU" b="1" dirty="0" err="1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e.g.proton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PARTICLE 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CHARGES                                        </a:t>
            </a:r>
          </a:p>
          <a:p>
            <a:pPr eaLnBrk="1" hangingPunct="1">
              <a:spcBef>
                <a:spcPts val="1250"/>
              </a:spcBef>
              <a:buClr>
                <a:srgbClr val="FFFF00"/>
              </a:buClr>
              <a:buSzPct val="100000"/>
            </a:pP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7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IS CORRELATED MOTION OF A HIGH NUMBER OF 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CONDUCTION </a:t>
            </a:r>
          </a:p>
          <a:p>
            <a:pPr eaLnBrk="1" hangingPunct="1">
              <a:spcBef>
                <a:spcPts val="1250"/>
              </a:spcBef>
              <a:buClr>
                <a:srgbClr val="FFFF00"/>
              </a:buClr>
              <a:buSzPct val="100000"/>
            </a:pP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          ELECTRONS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                             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8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MAY </a:t>
            </a:r>
            <a:r>
              <a:rPr lang="en-GB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BE THE 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OURCE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OF 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DIFFERENT 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NONLINEAR PROCESSES</a:t>
            </a:r>
            <a:endParaRPr lang="hu-HU" altLang="hu-HU" b="1" dirty="0" smtClean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50"/>
              </a:spcBef>
              <a:buClr>
                <a:srgbClr val="FFFF00"/>
              </a:buClr>
              <a:buSzPct val="100000"/>
              <a:buFont typeface="Arial" pitchFamily="34" charset="0"/>
              <a:buNone/>
            </a:pPr>
            <a:r>
              <a:rPr lang="hu-HU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9</a:t>
            </a:r>
            <a:r>
              <a:rPr lang="en-GB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.SHOW </a:t>
            </a:r>
            <a:r>
              <a:rPr lang="en-GB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NON-CLASSICAL PROPERTIES</a:t>
            </a:r>
          </a:p>
          <a:p>
            <a:pPr eaLnBrk="1" hangingPunct="1">
              <a:spcBef>
                <a:spcPts val="1250"/>
              </a:spcBef>
              <a:buClr>
                <a:srgbClr val="FFFF00"/>
              </a:buClr>
              <a:buSzPct val="100000"/>
              <a:buFont typeface="Arial" pitchFamily="34" charset="0"/>
              <a:buNone/>
            </a:pPr>
            <a:r>
              <a:rPr lang="en-GB" altLang="hu-HU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altLang="hu-HU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endParaRPr lang="en-GB" altLang="hu-HU" b="1" dirty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50"/>
              </a:spcBef>
              <a:buClr>
                <a:srgbClr val="00FF00"/>
              </a:buClr>
              <a:buSzPct val="100000"/>
              <a:buFont typeface="Arial" pitchFamily="34" charset="0"/>
              <a:buNone/>
            </a:pPr>
            <a:r>
              <a:rPr lang="en-GB" altLang="hu-HU" sz="2000" b="1" dirty="0">
                <a:solidFill>
                  <a:srgbClr val="00FF00"/>
                </a:solidFill>
                <a:ea typeface="Arial Unicode MS" pitchFamily="34" charset="-128"/>
                <a:cs typeface="Arial Unicode MS" pitchFamily="34" charset="-128"/>
              </a:rPr>
              <a:t>      </a:t>
            </a:r>
          </a:p>
          <a:p>
            <a:pPr eaLnBrk="1" hangingPunct="1">
              <a:spcBef>
                <a:spcPts val="1250"/>
              </a:spcBef>
              <a:buClr>
                <a:srgbClr val="99FF33"/>
              </a:buClr>
              <a:buSzPct val="100000"/>
              <a:buFont typeface="Arial" pitchFamily="34" charset="0"/>
              <a:buNone/>
            </a:pPr>
            <a:endParaRPr lang="en-GB" altLang="hu-HU" sz="2000" b="1" dirty="0">
              <a:solidFill>
                <a:srgbClr val="99FF33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500"/>
              </a:spcBef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GB" altLang="hu-HU" sz="2400" b="1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  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8" y="116632"/>
            <a:ext cx="7207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65402" y="116632"/>
            <a:ext cx="758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endParaRPr lang="hu-HU" sz="2000" b="1" dirty="0">
              <a:solidFill>
                <a:schemeClr val="accent4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59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6" y="773862"/>
            <a:ext cx="8094428" cy="600892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0587" y="174929"/>
            <a:ext cx="874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0000"/>
                </a:solidFill>
              </a:rPr>
              <a:t>DEVELOPMENT OF HIGH INTENSITY SHORT PULSE LASERS IN TIME</a:t>
            </a:r>
            <a:endParaRPr lang="hu-H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5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721</TotalTime>
  <Words>1349</Words>
  <Application>Microsoft Office PowerPoint</Application>
  <PresentationFormat>Diavetítés a képernyőre (4:3 oldalarány)</PresentationFormat>
  <Paragraphs>251</Paragraphs>
  <Slides>40</Slides>
  <Notes>3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6</vt:i4>
      </vt:variant>
      <vt:variant>
        <vt:lpstr>Diacímek</vt:lpstr>
      </vt:variant>
      <vt:variant>
        <vt:i4>40</vt:i4>
      </vt:variant>
    </vt:vector>
  </HeadingPairs>
  <TitlesOfParts>
    <vt:vector size="56" baseType="lpstr">
      <vt:lpstr>Algerian</vt:lpstr>
      <vt:lpstr>Arial</vt:lpstr>
      <vt:lpstr>Arial Rounded MT Bold</vt:lpstr>
      <vt:lpstr>Arial Unicode MS</vt:lpstr>
      <vt:lpstr>Calibri</vt:lpstr>
      <vt:lpstr>Calibri Light</vt:lpstr>
      <vt:lpstr>Symbol</vt:lpstr>
      <vt:lpstr>Times New Roman</vt:lpstr>
      <vt:lpstr>Verdana</vt:lpstr>
      <vt:lpstr>Office-téma</vt:lpstr>
      <vt:lpstr>Equation</vt:lpstr>
      <vt:lpstr>Graph</vt:lpstr>
      <vt:lpstr>Egyenlet</vt:lpstr>
      <vt:lpstr>Acrobat Document</vt:lpstr>
      <vt:lpstr>CorelPhotoPaint.Image.8</vt:lpstr>
      <vt:lpstr>Origin95.Graph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PLASMON RESONANCE OF NANOPARTICLES  SHAPE AND  SIZE DEPENDENT!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Kroo Norbert</dc:creator>
  <cp:lastModifiedBy>Kroo Norbert</cp:lastModifiedBy>
  <cp:revision>73</cp:revision>
  <dcterms:created xsi:type="dcterms:W3CDTF">2023-05-25T11:29:39Z</dcterms:created>
  <dcterms:modified xsi:type="dcterms:W3CDTF">2023-06-08T11:43:35Z</dcterms:modified>
</cp:coreProperties>
</file>