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9"/>
  </p:notesMasterIdLst>
  <p:sldIdLst>
    <p:sldId id="261" r:id="rId2"/>
    <p:sldId id="445" r:id="rId3"/>
    <p:sldId id="446" r:id="rId4"/>
    <p:sldId id="391" r:id="rId5"/>
    <p:sldId id="266" r:id="rId6"/>
    <p:sldId id="267" r:id="rId7"/>
    <p:sldId id="447" r:id="rId8"/>
    <p:sldId id="448" r:id="rId9"/>
    <p:sldId id="456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3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0C3"/>
    <a:srgbClr val="39A7E7"/>
    <a:srgbClr val="1873B4"/>
    <a:srgbClr val="00A6E7"/>
    <a:srgbClr val="39A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87" autoAdjust="0"/>
    <p:restoredTop sz="88027"/>
  </p:normalViewPr>
  <p:slideViewPr>
    <p:cSldViewPr snapToGrid="0" snapToObjects="1">
      <p:cViewPr varScale="1">
        <p:scale>
          <a:sx n="95" d="100"/>
          <a:sy n="95" d="100"/>
        </p:scale>
        <p:origin x="184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guly/Work/MI250%20benchmark/LUMI_resul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'Parallelizations MI250'!$D$3</c:f>
              <c:strCache>
                <c:ptCount val="1"/>
                <c:pt idx="0">
                  <c:v>HIP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MI250'!$D$4:$D$9</c:f>
              <c:numCache>
                <c:formatCode>0.00</c:formatCode>
                <c:ptCount val="6"/>
                <c:pt idx="0">
                  <c:v>4.6028419999999999</c:v>
                </c:pt>
                <c:pt idx="1">
                  <c:v>11.679048999999999</c:v>
                </c:pt>
                <c:pt idx="2">
                  <c:v>1.748934</c:v>
                </c:pt>
                <c:pt idx="3">
                  <c:v>13.036161</c:v>
                </c:pt>
                <c:pt idx="4">
                  <c:v>10.350407000000001</c:v>
                </c:pt>
                <c:pt idx="5">
                  <c:v>4.259779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D-DF46-BCC4-104FA2D06F73}"/>
            </c:ext>
          </c:extLst>
        </c:ser>
        <c:ser>
          <c:idx val="1"/>
          <c:order val="1"/>
          <c:tx>
            <c:strRef>
              <c:f>'Parallelizations MI250'!$E$3</c:f>
              <c:strCache>
                <c:ptCount val="1"/>
                <c:pt idx="0">
                  <c:v>Cray OMP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MI250'!$E$4:$E$9</c:f>
              <c:numCache>
                <c:formatCode>0.00</c:formatCode>
                <c:ptCount val="6"/>
                <c:pt idx="0">
                  <c:v>4.9188900000000002</c:v>
                </c:pt>
                <c:pt idx="2">
                  <c:v>2.0403180000000001</c:v>
                </c:pt>
                <c:pt idx="3">
                  <c:v>15.297639999999999</c:v>
                </c:pt>
                <c:pt idx="4">
                  <c:v>10.392893000000001</c:v>
                </c:pt>
                <c:pt idx="5">
                  <c:v>5.2974649999999999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D-DF46-BCC4-104FA2D06F73}"/>
            </c:ext>
          </c:extLst>
        </c:ser>
        <c:ser>
          <c:idx val="2"/>
          <c:order val="2"/>
          <c:tx>
            <c:strRef>
              <c:f>'Parallelizations MI250'!$F$3</c:f>
              <c:strCache>
                <c:ptCount val="1"/>
                <c:pt idx="0">
                  <c:v>AOMP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MI250'!$F$4:$F$9</c:f>
              <c:numCache>
                <c:formatCode>0.00</c:formatCode>
                <c:ptCount val="6"/>
                <c:pt idx="0">
                  <c:v>8.987857</c:v>
                </c:pt>
                <c:pt idx="1">
                  <c:v>25.553512000000001</c:v>
                </c:pt>
                <c:pt idx="2">
                  <c:v>2.1413039999999999</c:v>
                </c:pt>
                <c:pt idx="4">
                  <c:v>10.798641</c:v>
                </c:pt>
                <c:pt idx="5">
                  <c:v>5.4012929999999999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D-DF46-BCC4-104FA2D06F73}"/>
            </c:ext>
          </c:extLst>
        </c:ser>
        <c:ser>
          <c:idx val="3"/>
          <c:order val="3"/>
          <c:tx>
            <c:strRef>
              <c:f>'Parallelizations MI250'!$G$3</c:f>
              <c:strCache>
                <c:ptCount val="1"/>
                <c:pt idx="0">
                  <c:v>DPCPP ndrange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MI250'!$G$4:$G$9</c:f>
              <c:numCache>
                <c:formatCode>0.00</c:formatCode>
                <c:ptCount val="6"/>
                <c:pt idx="0">
                  <c:v>5.5338399999999996</c:v>
                </c:pt>
                <c:pt idx="1">
                  <c:v>14.161258999999999</c:v>
                </c:pt>
                <c:pt idx="2">
                  <c:v>1.8960490000000001</c:v>
                </c:pt>
                <c:pt idx="3">
                  <c:v>14.764745</c:v>
                </c:pt>
                <c:pt idx="4">
                  <c:v>12.391317000000001</c:v>
                </c:pt>
                <c:pt idx="5">
                  <c:v>4.7931169999999996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7D-DF46-BCC4-104FA2D06F73}"/>
            </c:ext>
          </c:extLst>
        </c:ser>
        <c:ser>
          <c:idx val="4"/>
          <c:order val="4"/>
          <c:tx>
            <c:strRef>
              <c:f>'Parallelizations MI250'!$H$3</c:f>
              <c:strCache>
                <c:ptCount val="1"/>
                <c:pt idx="0">
                  <c:v>DPCPP flat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MI250'!$H$4:$H$9</c:f>
              <c:numCache>
                <c:formatCode>0.00</c:formatCode>
                <c:ptCount val="6"/>
                <c:pt idx="0">
                  <c:v>59.390858000000001</c:v>
                </c:pt>
                <c:pt idx="1">
                  <c:v>15.012745000000001</c:v>
                </c:pt>
                <c:pt idx="2">
                  <c:v>2.1578179999999998</c:v>
                </c:pt>
                <c:pt idx="3">
                  <c:v>16.383845000000001</c:v>
                </c:pt>
                <c:pt idx="4">
                  <c:v>11.889334</c:v>
                </c:pt>
                <c:pt idx="5">
                  <c:v>6.5998099999999997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7D-DF46-BCC4-104FA2D06F73}"/>
            </c:ext>
          </c:extLst>
        </c:ser>
        <c:ser>
          <c:idx val="5"/>
          <c:order val="5"/>
          <c:tx>
            <c:strRef>
              <c:f>'Parallelizations MI250'!$I$3</c:f>
              <c:strCache>
                <c:ptCount val="1"/>
                <c:pt idx="0">
                  <c:v>OpenSYCL ndrange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MI250'!$I$4:$I$9</c:f>
              <c:numCache>
                <c:formatCode>0.00</c:formatCode>
                <c:ptCount val="6"/>
                <c:pt idx="0">
                  <c:v>4.8725430000000003</c:v>
                </c:pt>
                <c:pt idx="1">
                  <c:v>13.030073</c:v>
                </c:pt>
                <c:pt idx="2">
                  <c:v>1.5840909999999999</c:v>
                </c:pt>
                <c:pt idx="3">
                  <c:v>14.530346</c:v>
                </c:pt>
                <c:pt idx="4">
                  <c:v>11.292192</c:v>
                </c:pt>
                <c:pt idx="5">
                  <c:v>4.2016400000000003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7D-DF46-BCC4-104FA2D06F73}"/>
            </c:ext>
          </c:extLst>
        </c:ser>
        <c:ser>
          <c:idx val="6"/>
          <c:order val="6"/>
          <c:tx>
            <c:strRef>
              <c:f>'Parallelizations MI250'!$J$3</c:f>
              <c:strCache>
                <c:ptCount val="1"/>
                <c:pt idx="0">
                  <c:v>OpenSYCL flat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MI250'!$C$4:$C$9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MI250'!$J$4:$J$9</c:f>
              <c:numCache>
                <c:formatCode>0.00</c:formatCode>
                <c:ptCount val="6"/>
                <c:pt idx="0">
                  <c:v>6.3580990000000002</c:v>
                </c:pt>
                <c:pt idx="1">
                  <c:v>13.042248000000001</c:v>
                </c:pt>
                <c:pt idx="2">
                  <c:v>3.3219720000000001</c:v>
                </c:pt>
                <c:pt idx="3">
                  <c:v>14.541489</c:v>
                </c:pt>
                <c:pt idx="4">
                  <c:v>18.633948</c:v>
                </c:pt>
                <c:pt idx="5">
                  <c:v>21.977198999999999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7D-DF46-BCC4-104FA2D06F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8655936"/>
        <c:axId val="798995152"/>
      </c:barChart>
      <c:catAx>
        <c:axId val="79865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798995152"/>
        <c:crosses val="autoZero"/>
        <c:auto val="1"/>
        <c:lblAlgn val="ctr"/>
        <c:lblOffset val="100"/>
        <c:noMultiLvlLbl val="0"/>
      </c:catAx>
      <c:valAx>
        <c:axId val="79899515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79865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Rig250 h03s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'OP2'!$B$16</c:f>
              <c:strCache>
                <c:ptCount val="1"/>
                <c:pt idx="0">
                  <c:v>PT-Scotch KWAY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'OP2'!$C$15:$I$15</c:f>
              <c:numCache>
                <c:formatCode>General</c:formatCode>
                <c:ptCount val="7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cat>
          <c:val>
            <c:numRef>
              <c:f>'OP2'!$C$16:$I$16</c:f>
              <c:numCache>
                <c:formatCode>General</c:formatCode>
                <c:ptCount val="7"/>
                <c:pt idx="0">
                  <c:v>2.8646769999999999</c:v>
                </c:pt>
                <c:pt idx="1">
                  <c:v>1.338929</c:v>
                </c:pt>
                <c:pt idx="2">
                  <c:v>0.66425999999999996</c:v>
                </c:pt>
                <c:pt idx="3">
                  <c:v>0.36373100000000003</c:v>
                </c:pt>
                <c:pt idx="4">
                  <c:v>0.25453999999999999</c:v>
                </c:pt>
                <c:pt idx="5">
                  <c:v>0.16175100000000001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25-A44F-A0B6-8589E1EA33B9}"/>
            </c:ext>
          </c:extLst>
        </c:ser>
        <c:ser>
          <c:idx val="1"/>
          <c:order val="1"/>
          <c:tx>
            <c:strRef>
              <c:f>'OP2'!$B$17</c:f>
              <c:strCache>
                <c:ptCount val="1"/>
                <c:pt idx="0">
                  <c:v>Ideal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'OP2'!$C$15:$I$15</c:f>
              <c:numCache>
                <c:formatCode>General</c:formatCode>
                <c:ptCount val="7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cat>
          <c:val>
            <c:numRef>
              <c:f>'OP2'!$C$17:$I$17</c:f>
              <c:numCache>
                <c:formatCode>General</c:formatCode>
                <c:ptCount val="7"/>
                <c:pt idx="0">
                  <c:v>2.8646769999999999</c:v>
                </c:pt>
                <c:pt idx="1">
                  <c:v>1.4323385</c:v>
                </c:pt>
                <c:pt idx="2">
                  <c:v>0.71616924999999998</c:v>
                </c:pt>
                <c:pt idx="3">
                  <c:v>0.35808462499999999</c:v>
                </c:pt>
                <c:pt idx="4">
                  <c:v>0.17904231249999999</c:v>
                </c:pt>
                <c:pt idx="5">
                  <c:v>8.9521156249999997E-2</c:v>
                </c:pt>
                <c:pt idx="6">
                  <c:v>4.4760578124999999E-2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25-A44F-A0B6-8589E1EA3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852607"/>
        <c:axId val="469339231"/>
      </c:lineChart>
      <c:catAx>
        <c:axId val="4688526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469339231"/>
        <c:crossesAt val="0.03"/>
        <c:auto val="1"/>
        <c:lblAlgn val="ctr"/>
        <c:lblOffset val="100"/>
        <c:noMultiLvlLbl val="0"/>
      </c:catAx>
      <c:valAx>
        <c:axId val="469339231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46885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Default vs. tuned workgroup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'Parallelizations MI250'!$D$14</c:f>
              <c:strCache>
                <c:ptCount val="1"/>
                <c:pt idx="0">
                  <c:v>HIP default BS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'Parallelizations MI250'!$C$15:$C$20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MI250'!$D$15:$D$20</c:f>
              <c:numCache>
                <c:formatCode>General</c:formatCode>
                <c:ptCount val="6"/>
                <c:pt idx="0">
                  <c:v>4.6520669999999997</c:v>
                </c:pt>
                <c:pt idx="1">
                  <c:v>14.096102999999999</c:v>
                </c:pt>
                <c:pt idx="2">
                  <c:v>2.253371</c:v>
                </c:pt>
                <c:pt idx="3">
                  <c:v>14.298804000000001</c:v>
                </c:pt>
                <c:pt idx="4">
                  <c:v>10.310502</c:v>
                </c:pt>
                <c:pt idx="5">
                  <c:v>6.132339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D-F946-97B1-1A2BA37A1D74}"/>
            </c:ext>
          </c:extLst>
        </c:ser>
        <c:ser>
          <c:idx val="1"/>
          <c:order val="1"/>
          <c:tx>
            <c:strRef>
              <c:f>'Parallelizations MI250'!$E$14</c:f>
              <c:strCache>
                <c:ptCount val="1"/>
                <c:pt idx="0">
                  <c:v>HIP tuned BS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'Parallelizations MI250'!$C$15:$C$20</c:f>
              <c:strCache>
                <c:ptCount val="6"/>
                <c:pt idx="0">
                  <c:v>CloverLeaf</c:v>
                </c:pt>
                <c:pt idx="1">
                  <c:v>CloverLeaf 3D</c:v>
                </c:pt>
                <c:pt idx="2">
                  <c:v>RTM</c:v>
                </c:pt>
                <c:pt idx="3">
                  <c:v>OpenSBLI SN</c:v>
                </c:pt>
                <c:pt idx="4">
                  <c:v>OpenSBLI SA</c:v>
                </c:pt>
                <c:pt idx="5">
                  <c:v>SO 08</c:v>
                </c:pt>
              </c:strCache>
            </c:strRef>
          </c:cat>
          <c:val>
            <c:numRef>
              <c:f>'Parallelizations MI250'!$E$15:$E$20</c:f>
              <c:numCache>
                <c:formatCode>0.00</c:formatCode>
                <c:ptCount val="6"/>
                <c:pt idx="0">
                  <c:v>4.6028419999999999</c:v>
                </c:pt>
                <c:pt idx="1">
                  <c:v>11.679048999999999</c:v>
                </c:pt>
                <c:pt idx="2">
                  <c:v>1.748934</c:v>
                </c:pt>
                <c:pt idx="3">
                  <c:v>13.036161</c:v>
                </c:pt>
                <c:pt idx="4">
                  <c:v>10.066102000000001</c:v>
                </c:pt>
                <c:pt idx="5">
                  <c:v>4.259779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D-F946-97B1-1A2BA37A1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868383"/>
        <c:axId val="409146591"/>
      </c:barChart>
      <c:catAx>
        <c:axId val="45686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409146591"/>
        <c:crosses val="autoZero"/>
        <c:auto val="1"/>
        <c:lblAlgn val="ctr"/>
        <c:lblOffset val="100"/>
        <c:noMultiLvlLbl val="0"/>
      </c:catAx>
      <c:valAx>
        <c:axId val="40914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456868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'Parallelizations MI250'!$C$26</c:f>
              <c:strCache>
                <c:ptCount val="1"/>
                <c:pt idx="0">
                  <c:v>HIP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MI250'!$D$25:$F$25</c:f>
              <c:strCache>
                <c:ptCount val="3"/>
                <c:pt idx="0">
                  <c:v>Atomics</c:v>
                </c:pt>
                <c:pt idx="1">
                  <c:v>Global</c:v>
                </c:pt>
                <c:pt idx="2">
                  <c:v>Hierarchical</c:v>
                </c:pt>
              </c:strCache>
            </c:strRef>
          </c:cat>
          <c:val>
            <c:numRef>
              <c:f>'Parallelizations MI250'!$D$26:$F$26</c:f>
              <c:numCache>
                <c:formatCode>0.00</c:formatCode>
                <c:ptCount val="3"/>
                <c:pt idx="0">
                  <c:v>1.5380560000000001</c:v>
                </c:pt>
                <c:pt idx="1">
                  <c:v>7.2952190000000003</c:v>
                </c:pt>
                <c:pt idx="2">
                  <c:v>3.1889340000000002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9-C64F-9EE2-52E4AC41CD08}"/>
            </c:ext>
          </c:extLst>
        </c:ser>
        <c:ser>
          <c:idx val="1"/>
          <c:order val="1"/>
          <c:tx>
            <c:strRef>
              <c:f>'Parallelizations MI250'!$C$27</c:f>
              <c:strCache>
                <c:ptCount val="1"/>
                <c:pt idx="0">
                  <c:v>DPCPP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MI250'!$D$25:$F$25</c:f>
              <c:strCache>
                <c:ptCount val="3"/>
                <c:pt idx="0">
                  <c:v>Atomics</c:v>
                </c:pt>
                <c:pt idx="1">
                  <c:v>Global</c:v>
                </c:pt>
                <c:pt idx="2">
                  <c:v>Hierarchical</c:v>
                </c:pt>
              </c:strCache>
            </c:strRef>
          </c:cat>
          <c:val>
            <c:numRef>
              <c:f>'Parallelizations MI250'!$D$27:$F$27</c:f>
              <c:numCache>
                <c:formatCode>0.00</c:formatCode>
                <c:ptCount val="3"/>
                <c:pt idx="0">
                  <c:v>1.7123200000000001</c:v>
                </c:pt>
                <c:pt idx="1">
                  <c:v>7.8744149999999999</c:v>
                </c:pt>
                <c:pt idx="2">
                  <c:v>4.1212749999999998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19-C64F-9EE2-52E4AC41CD08}"/>
            </c:ext>
          </c:extLst>
        </c:ser>
        <c:ser>
          <c:idx val="2"/>
          <c:order val="2"/>
          <c:tx>
            <c:strRef>
              <c:f>'Parallelizations MI250'!$C$28</c:f>
              <c:strCache>
                <c:ptCount val="1"/>
                <c:pt idx="0">
                  <c:v>OpenSYCL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MI250'!$D$25:$F$25</c:f>
              <c:strCache>
                <c:ptCount val="3"/>
                <c:pt idx="0">
                  <c:v>Atomics</c:v>
                </c:pt>
                <c:pt idx="1">
                  <c:v>Global</c:v>
                </c:pt>
                <c:pt idx="2">
                  <c:v>Hierarchical</c:v>
                </c:pt>
              </c:strCache>
            </c:strRef>
          </c:cat>
          <c:val>
            <c:numRef>
              <c:f>'Parallelizations MI250'!$D$28:$F$28</c:f>
              <c:numCache>
                <c:formatCode>0.00</c:formatCode>
                <c:ptCount val="3"/>
                <c:pt idx="0">
                  <c:v>2.7264590000000002</c:v>
                </c:pt>
                <c:pt idx="1">
                  <c:v>7.4518469999999999</c:v>
                </c:pt>
                <c:pt idx="2">
                  <c:v>3.8465199999999999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19-C64F-9EE2-52E4AC41CD08}"/>
            </c:ext>
          </c:extLst>
        </c:ser>
        <c:ser>
          <c:idx val="3"/>
          <c:order val="3"/>
          <c:tx>
            <c:strRef>
              <c:f>'Parallelizations MI250'!$C$29</c:f>
              <c:strCache>
                <c:ptCount val="1"/>
                <c:pt idx="0">
                  <c:v>Cray OMP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MI250'!$D$25:$F$25</c:f>
              <c:strCache>
                <c:ptCount val="3"/>
                <c:pt idx="0">
                  <c:v>Atomics</c:v>
                </c:pt>
                <c:pt idx="1">
                  <c:v>Global</c:v>
                </c:pt>
                <c:pt idx="2">
                  <c:v>Hierarchical</c:v>
                </c:pt>
              </c:strCache>
            </c:strRef>
          </c:cat>
          <c:val>
            <c:numRef>
              <c:f>'Parallelizations MI250'!$D$29:$F$29</c:f>
              <c:numCache>
                <c:formatCode>0.00</c:formatCode>
                <c:ptCount val="3"/>
                <c:pt idx="0">
                  <c:v>2.7082190000000002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19-C64F-9EE2-52E4AC41CD08}"/>
            </c:ext>
          </c:extLst>
        </c:ser>
        <c:ser>
          <c:idx val="4"/>
          <c:order val="4"/>
          <c:tx>
            <c:strRef>
              <c:f>'Parallelizations MI250'!$C$30</c:f>
              <c:strCache>
                <c:ptCount val="1"/>
                <c:pt idx="0">
                  <c:v>AOMP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'Parallelizations MI250'!$D$25:$F$25</c:f>
              <c:strCache>
                <c:ptCount val="3"/>
                <c:pt idx="0">
                  <c:v>Atomics</c:v>
                </c:pt>
                <c:pt idx="1">
                  <c:v>Global</c:v>
                </c:pt>
                <c:pt idx="2">
                  <c:v>Hierarchical</c:v>
                </c:pt>
              </c:strCache>
            </c:strRef>
          </c:cat>
          <c:val>
            <c:numRef>
              <c:f>'Parallelizations MI250'!$D$30:$F$30</c:f>
              <c:numCache>
                <c:formatCode>0.00</c:formatCode>
                <c:ptCount val="3"/>
                <c:pt idx="0">
                  <c:v>2.4464329999999999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19-C64F-9EE2-52E4AC41CD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4703983"/>
        <c:axId val="244596767"/>
      </c:barChart>
      <c:catAx>
        <c:axId val="24470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244596767"/>
        <c:crosses val="autoZero"/>
        <c:auto val="1"/>
        <c:lblAlgn val="ctr"/>
        <c:lblOffset val="100"/>
        <c:noMultiLvlLbl val="0"/>
      </c:catAx>
      <c:valAx>
        <c:axId val="244596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24470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OPS!$A$4</c:f>
              <c:strCache>
                <c:ptCount val="1"/>
                <c:pt idx="0">
                  <c:v>Plain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OPS!$B$3:$O$3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OPS!$B$4:$O$4</c:f>
              <c:numCache>
                <c:formatCode>General</c:formatCode>
                <c:ptCount val="14"/>
                <c:pt idx="0">
                  <c:v>24.910536499999999</c:v>
                </c:pt>
                <c:pt idx="1">
                  <c:v>13.296367</c:v>
                </c:pt>
                <c:pt idx="2">
                  <c:v>6.8265529999999996</c:v>
                </c:pt>
                <c:pt idx="3">
                  <c:v>3.5592706666666598</c:v>
                </c:pt>
                <c:pt idx="4">
                  <c:v>1.89744133333333</c:v>
                </c:pt>
                <c:pt idx="5">
                  <c:v>0.99818899999999999</c:v>
                </c:pt>
                <c:pt idx="6">
                  <c:v>0.60372099999999995</c:v>
                </c:pt>
                <c:pt idx="7">
                  <c:v>0.43204700000000001</c:v>
                </c:pt>
                <c:pt idx="8">
                  <c:v>0.33828249999999999</c:v>
                </c:pt>
                <c:pt idx="9">
                  <c:v>0.29144799999999998</c:v>
                </c:pt>
                <c:pt idx="10">
                  <c:v>0.2668295</c:v>
                </c:pt>
                <c:pt idx="11">
                  <c:v>0.25883450000000002</c:v>
                </c:pt>
                <c:pt idx="12">
                  <c:v>0.25174249999999998</c:v>
                </c:pt>
                <c:pt idx="13">
                  <c:v>0.25237900000000002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0D-0146-9BAB-319EA2CFA2EB}"/>
            </c:ext>
          </c:extLst>
        </c:ser>
        <c:ser>
          <c:idx val="2"/>
          <c:order val="1"/>
          <c:tx>
            <c:strRef>
              <c:f>OPS!$A$5</c:f>
              <c:strCache>
                <c:ptCount val="1"/>
                <c:pt idx="0">
                  <c:v>Direct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OPS!$B$3:$O$3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OPS!$B$5:$O$5</c:f>
              <c:numCache>
                <c:formatCode>General</c:formatCode>
                <c:ptCount val="14"/>
                <c:pt idx="0">
                  <c:v>24.926617</c:v>
                </c:pt>
                <c:pt idx="1">
                  <c:v>13.355421</c:v>
                </c:pt>
                <c:pt idx="2">
                  <c:v>6.9179269999999997</c:v>
                </c:pt>
                <c:pt idx="3">
                  <c:v>3.5890300000000002</c:v>
                </c:pt>
                <c:pt idx="4">
                  <c:v>1.8819836666666601</c:v>
                </c:pt>
                <c:pt idx="5">
                  <c:v>0.94042333333333294</c:v>
                </c:pt>
                <c:pt idx="6">
                  <c:v>0.547435</c:v>
                </c:pt>
                <c:pt idx="7">
                  <c:v>0.39158999999999999</c:v>
                </c:pt>
                <c:pt idx="8">
                  <c:v>0.29188900000000001</c:v>
                </c:pt>
                <c:pt idx="9">
                  <c:v>0.23658399999999999</c:v>
                </c:pt>
                <c:pt idx="10">
                  <c:v>0.219749</c:v>
                </c:pt>
                <c:pt idx="11">
                  <c:v>0.21051300000000001</c:v>
                </c:pt>
                <c:pt idx="12">
                  <c:v>0.20160449999999999</c:v>
                </c:pt>
                <c:pt idx="13">
                  <c:v>0.21538199999999999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0D-0146-9BAB-319EA2CFA2EB}"/>
            </c:ext>
          </c:extLst>
        </c:ser>
        <c:ser>
          <c:idx val="3"/>
          <c:order val="2"/>
          <c:tx>
            <c:strRef>
              <c:f>OPS!$A$6</c:f>
              <c:strCache>
                <c:ptCount val="1"/>
                <c:pt idx="0">
                  <c:v>Tiled + 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OPS!$B$3:$O$3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OPS!$B$6:$O$6</c:f>
              <c:numCache>
                <c:formatCode>General</c:formatCode>
                <c:ptCount val="14"/>
                <c:pt idx="0">
                  <c:v>24.911155999999998</c:v>
                </c:pt>
                <c:pt idx="1">
                  <c:v>13.199678499999999</c:v>
                </c:pt>
                <c:pt idx="2">
                  <c:v>6.7306253333333297</c:v>
                </c:pt>
                <c:pt idx="3">
                  <c:v>3.498205</c:v>
                </c:pt>
                <c:pt idx="4">
                  <c:v>1.8298559999999999</c:v>
                </c:pt>
                <c:pt idx="5">
                  <c:v>0.90972799999999998</c:v>
                </c:pt>
                <c:pt idx="6">
                  <c:v>0.51441700000000001</c:v>
                </c:pt>
                <c:pt idx="7">
                  <c:v>0.34742000000000001</c:v>
                </c:pt>
                <c:pt idx="8">
                  <c:v>0.24051699999999901</c:v>
                </c:pt>
                <c:pt idx="9">
                  <c:v>0.19516500000000001</c:v>
                </c:pt>
                <c:pt idx="10">
                  <c:v>0.17494299999999999</c:v>
                </c:pt>
                <c:pt idx="11">
                  <c:v>0.1702505</c:v>
                </c:pt>
                <c:pt idx="12">
                  <c:v>0.16717733333333301</c:v>
                </c:pt>
                <c:pt idx="13">
                  <c:v>0.18514900000000001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0D-0146-9BAB-319EA2CFA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3491039"/>
        <c:axId val="663448447"/>
      </c:lineChart>
      <c:catAx>
        <c:axId val="6634910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663448447"/>
        <c:crossesAt val="0.125"/>
        <c:auto val="1"/>
        <c:lblAlgn val="ctr"/>
        <c:lblOffset val="100"/>
        <c:noMultiLvlLbl val="0"/>
      </c:catAx>
      <c:valAx>
        <c:axId val="663448447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66349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OPS!$A$9</c:f>
              <c:strCache>
                <c:ptCount val="1"/>
                <c:pt idx="0">
                  <c:v>Plain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OPS!$B$9:$O$9</c:f>
              <c:numCache>
                <c:formatCode>General</c:formatCode>
                <c:ptCount val="14"/>
                <c:pt idx="0">
                  <c:v>4.6513499999999999</c:v>
                </c:pt>
                <c:pt idx="1">
                  <c:v>4.8530664999999997</c:v>
                </c:pt>
                <c:pt idx="2">
                  <c:v>4.8959875000000004</c:v>
                </c:pt>
                <c:pt idx="3">
                  <c:v>4.920382</c:v>
                </c:pt>
                <c:pt idx="4">
                  <c:v>4.9509169999999996</c:v>
                </c:pt>
                <c:pt idx="5">
                  <c:v>4.9823310000000003</c:v>
                </c:pt>
                <c:pt idx="6">
                  <c:v>4.9886529999999896</c:v>
                </c:pt>
                <c:pt idx="7">
                  <c:v>4.9800469999999999</c:v>
                </c:pt>
                <c:pt idx="8">
                  <c:v>4.9894230000000004</c:v>
                </c:pt>
                <c:pt idx="9">
                  <c:v>4.9979413333333298</c:v>
                </c:pt>
                <c:pt idx="10">
                  <c:v>4.9992640000000002</c:v>
                </c:pt>
                <c:pt idx="11">
                  <c:v>5.0062974999999996</c:v>
                </c:pt>
                <c:pt idx="12">
                  <c:v>4.9998860000000001</c:v>
                </c:pt>
                <c:pt idx="13">
                  <c:v>5.0084049999999998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B2-3C41-B59D-0B7C7D03FD12}"/>
            </c:ext>
          </c:extLst>
        </c:ser>
        <c:ser>
          <c:idx val="1"/>
          <c:order val="1"/>
          <c:tx>
            <c:strRef>
              <c:f>OPS!$A$10</c:f>
              <c:strCache>
                <c:ptCount val="1"/>
                <c:pt idx="0">
                  <c:v>Direct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OPS!$B$10:$O$10</c:f>
              <c:numCache>
                <c:formatCode>General</c:formatCode>
                <c:ptCount val="14"/>
                <c:pt idx="0">
                  <c:v>4.6505219999999996</c:v>
                </c:pt>
                <c:pt idx="1">
                  <c:v>4.8887609999999997</c:v>
                </c:pt>
                <c:pt idx="2">
                  <c:v>4.9729599999999996</c:v>
                </c:pt>
                <c:pt idx="3">
                  <c:v>4.9667029999999999</c:v>
                </c:pt>
                <c:pt idx="4">
                  <c:v>5.0895045000000003</c:v>
                </c:pt>
                <c:pt idx="5">
                  <c:v>5.1001240000000001</c:v>
                </c:pt>
                <c:pt idx="6">
                  <c:v>5.0602929999999997</c:v>
                </c:pt>
                <c:pt idx="7">
                  <c:v>5.0481879999999997</c:v>
                </c:pt>
                <c:pt idx="8">
                  <c:v>5.0687829999999998</c:v>
                </c:pt>
                <c:pt idx="9">
                  <c:v>5.0515895000000004</c:v>
                </c:pt>
                <c:pt idx="10">
                  <c:v>5.0652825000000004</c:v>
                </c:pt>
                <c:pt idx="11">
                  <c:v>5.0687810000000004</c:v>
                </c:pt>
                <c:pt idx="12">
                  <c:v>5.0674590000000004</c:v>
                </c:pt>
                <c:pt idx="13">
                  <c:v>5.0706829999999998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B2-3C41-B59D-0B7C7D03FD12}"/>
            </c:ext>
          </c:extLst>
        </c:ser>
        <c:ser>
          <c:idx val="2"/>
          <c:order val="2"/>
          <c:tx>
            <c:strRef>
              <c:f>OPS!$A$11</c:f>
              <c:strCache>
                <c:ptCount val="1"/>
                <c:pt idx="0">
                  <c:v>Tiled + 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OPS!$B$11:$O$11</c:f>
              <c:numCache>
                <c:formatCode>General</c:formatCode>
                <c:ptCount val="14"/>
                <c:pt idx="0">
                  <c:v>4.6341844999999999</c:v>
                </c:pt>
                <c:pt idx="1">
                  <c:v>4.81510033333333</c:v>
                </c:pt>
                <c:pt idx="2">
                  <c:v>4.8189710000000003</c:v>
                </c:pt>
                <c:pt idx="3">
                  <c:v>4.7960330000000004</c:v>
                </c:pt>
                <c:pt idx="4">
                  <c:v>4.8181184999999997</c:v>
                </c:pt>
                <c:pt idx="5">
                  <c:v>4.8315454999999998</c:v>
                </c:pt>
                <c:pt idx="6">
                  <c:v>4.8425969999999996</c:v>
                </c:pt>
                <c:pt idx="7">
                  <c:v>4.8519055</c:v>
                </c:pt>
                <c:pt idx="8">
                  <c:v>4.8631820000000001</c:v>
                </c:pt>
                <c:pt idx="9">
                  <c:v>4.8707215000000001</c:v>
                </c:pt>
                <c:pt idx="10">
                  <c:v>4.8740524999999897</c:v>
                </c:pt>
                <c:pt idx="11">
                  <c:v>4.8819939999999997</c:v>
                </c:pt>
                <c:pt idx="12">
                  <c:v>4.8921559999999999</c:v>
                </c:pt>
                <c:pt idx="13">
                  <c:v>4.8934290000000003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B2-3C41-B59D-0B7C7D03F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587728"/>
        <c:axId val="578410623"/>
      </c:lineChart>
      <c:catAx>
        <c:axId val="587587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578410623"/>
        <c:crosses val="autoZero"/>
        <c:auto val="1"/>
        <c:lblAlgn val="ctr"/>
        <c:lblOffset val="100"/>
        <c:noMultiLvlLbl val="0"/>
      </c:catAx>
      <c:valAx>
        <c:axId val="57841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5875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OPS!$A$17</c:f>
              <c:strCache>
                <c:ptCount val="1"/>
                <c:pt idx="0">
                  <c:v>Plain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OPS!$B$3:$O$3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OPS!$B$17:$O$17</c:f>
              <c:numCache>
                <c:formatCode>General</c:formatCode>
                <c:ptCount val="14"/>
                <c:pt idx="0">
                  <c:v>38.414282999999998</c:v>
                </c:pt>
                <c:pt idx="1">
                  <c:v>19.725602500000001</c:v>
                </c:pt>
                <c:pt idx="2">
                  <c:v>10.2555025</c:v>
                </c:pt>
                <c:pt idx="3">
                  <c:v>5.6800410000000001</c:v>
                </c:pt>
                <c:pt idx="4">
                  <c:v>3.481913</c:v>
                </c:pt>
                <c:pt idx="5">
                  <c:v>2.0963743333333298</c:v>
                </c:pt>
                <c:pt idx="6">
                  <c:v>1.3563445000000001</c:v>
                </c:pt>
                <c:pt idx="7">
                  <c:v>1.1283325</c:v>
                </c:pt>
                <c:pt idx="8">
                  <c:v>0.84954099999999999</c:v>
                </c:pt>
                <c:pt idx="9">
                  <c:v>0.70522700000000005</c:v>
                </c:pt>
                <c:pt idx="10">
                  <c:v>0.63170249999999994</c:v>
                </c:pt>
                <c:pt idx="11">
                  <c:v>0.59060199999999996</c:v>
                </c:pt>
                <c:pt idx="12">
                  <c:v>0.58664649999999996</c:v>
                </c:pt>
                <c:pt idx="13">
                  <c:v>0.60080699999999998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68-FF46-BDC0-13CD47120427}"/>
            </c:ext>
          </c:extLst>
        </c:ser>
        <c:ser>
          <c:idx val="2"/>
          <c:order val="1"/>
          <c:tx>
            <c:strRef>
              <c:f>OPS!$A$18</c:f>
              <c:strCache>
                <c:ptCount val="1"/>
                <c:pt idx="0">
                  <c:v>Direct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OPS!$B$3:$O$3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OPS!$B$18:$O$18</c:f>
              <c:numCache>
                <c:formatCode>General</c:formatCode>
                <c:ptCount val="14"/>
                <c:pt idx="0">
                  <c:v>38.423772666666601</c:v>
                </c:pt>
                <c:pt idx="1">
                  <c:v>19.189807999999999</c:v>
                </c:pt>
                <c:pt idx="2">
                  <c:v>9.7684294999999999</c:v>
                </c:pt>
                <c:pt idx="3">
                  <c:v>5.3251140000000001</c:v>
                </c:pt>
                <c:pt idx="4">
                  <c:v>3.1712414999999998</c:v>
                </c:pt>
                <c:pt idx="5">
                  <c:v>1.739679</c:v>
                </c:pt>
                <c:pt idx="6">
                  <c:v>1.101667</c:v>
                </c:pt>
                <c:pt idx="7">
                  <c:v>0.93532400000000004</c:v>
                </c:pt>
                <c:pt idx="8">
                  <c:v>0.69188099999999997</c:v>
                </c:pt>
                <c:pt idx="9">
                  <c:v>0.58446399999999998</c:v>
                </c:pt>
                <c:pt idx="10">
                  <c:v>0.52548299999999903</c:v>
                </c:pt>
                <c:pt idx="11">
                  <c:v>0.49405250000000001</c:v>
                </c:pt>
                <c:pt idx="12">
                  <c:v>0</c:v>
                </c:pt>
                <c:pt idx="13">
                  <c:v>0.52355099999999999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68-FF46-BDC0-13CD47120427}"/>
            </c:ext>
          </c:extLst>
        </c:ser>
        <c:ser>
          <c:idx val="3"/>
          <c:order val="2"/>
          <c:tx>
            <c:strRef>
              <c:f>OPS!$A$19</c:f>
              <c:strCache>
                <c:ptCount val="1"/>
                <c:pt idx="0">
                  <c:v>Tiled + 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OPS!$B$3:$O$3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OPS!$B$19:$O$19</c:f>
              <c:numCache>
                <c:formatCode>General</c:formatCode>
                <c:ptCount val="14"/>
                <c:pt idx="0">
                  <c:v>38.342312499999998</c:v>
                </c:pt>
                <c:pt idx="1">
                  <c:v>19.232672000000001</c:v>
                </c:pt>
                <c:pt idx="2">
                  <c:v>9.7907580000000003</c:v>
                </c:pt>
                <c:pt idx="3">
                  <c:v>5.1579359999999896</c:v>
                </c:pt>
                <c:pt idx="4">
                  <c:v>3.0043249999999899</c:v>
                </c:pt>
                <c:pt idx="5">
                  <c:v>1.8336870000000001</c:v>
                </c:pt>
                <c:pt idx="6">
                  <c:v>1.1253899999999999</c:v>
                </c:pt>
                <c:pt idx="7">
                  <c:v>0.92689949999999999</c:v>
                </c:pt>
                <c:pt idx="8">
                  <c:v>0.64947774999999996</c:v>
                </c:pt>
                <c:pt idx="9">
                  <c:v>0.50764500000000001</c:v>
                </c:pt>
                <c:pt idx="10">
                  <c:v>0.44869349999999902</c:v>
                </c:pt>
                <c:pt idx="11">
                  <c:v>0.42041649999999903</c:v>
                </c:pt>
                <c:pt idx="12">
                  <c:v>0.38825149999999897</c:v>
                </c:pt>
                <c:pt idx="13">
                  <c:v>0.38716866666666599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68-FF46-BDC0-13CD47120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3491039"/>
        <c:axId val="663448447"/>
      </c:lineChart>
      <c:catAx>
        <c:axId val="6634910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663448447"/>
        <c:crossesAt val="0.25"/>
        <c:auto val="1"/>
        <c:lblAlgn val="ctr"/>
        <c:lblOffset val="100"/>
        <c:noMultiLvlLbl val="0"/>
      </c:catAx>
      <c:valAx>
        <c:axId val="663448447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66349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OPS!$A$22</c:f>
              <c:strCache>
                <c:ptCount val="1"/>
                <c:pt idx="0">
                  <c:v>Plain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OPS!$B$22:$O$22</c:f>
              <c:numCache>
                <c:formatCode>General</c:formatCode>
                <c:ptCount val="14"/>
                <c:pt idx="0">
                  <c:v>11.616256999999999</c:v>
                </c:pt>
                <c:pt idx="1">
                  <c:v>11.665675</c:v>
                </c:pt>
                <c:pt idx="2">
                  <c:v>12.628883999999999</c:v>
                </c:pt>
                <c:pt idx="3">
                  <c:v>13.170171</c:v>
                </c:pt>
                <c:pt idx="4">
                  <c:v>13.1982856666666</c:v>
                </c:pt>
                <c:pt idx="5">
                  <c:v>13.552130999999999</c:v>
                </c:pt>
                <c:pt idx="6">
                  <c:v>13.678190000000001</c:v>
                </c:pt>
                <c:pt idx="7">
                  <c:v>13.7941633333333</c:v>
                </c:pt>
                <c:pt idx="8">
                  <c:v>13.826886</c:v>
                </c:pt>
                <c:pt idx="9">
                  <c:v>13.9361726666666</c:v>
                </c:pt>
                <c:pt idx="10">
                  <c:v>13.97001</c:v>
                </c:pt>
                <c:pt idx="11">
                  <c:v>13.946368666666601</c:v>
                </c:pt>
                <c:pt idx="12">
                  <c:v>13.9471835</c:v>
                </c:pt>
                <c:pt idx="13">
                  <c:v>13.9411375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2C-894F-A3B4-84A4F119CB08}"/>
            </c:ext>
          </c:extLst>
        </c:ser>
        <c:ser>
          <c:idx val="1"/>
          <c:order val="1"/>
          <c:tx>
            <c:strRef>
              <c:f>OPS!$A$23</c:f>
              <c:strCache>
                <c:ptCount val="1"/>
                <c:pt idx="0">
                  <c:v>Direct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OPS!$B$23:$O$23</c:f>
              <c:numCache>
                <c:formatCode>General</c:formatCode>
                <c:ptCount val="14"/>
                <c:pt idx="0">
                  <c:v>11.6187925</c:v>
                </c:pt>
                <c:pt idx="1">
                  <c:v>11.448872</c:v>
                </c:pt>
                <c:pt idx="2">
                  <c:v>12.205562</c:v>
                </c:pt>
                <c:pt idx="3">
                  <c:v>12.3913316666666</c:v>
                </c:pt>
                <c:pt idx="4">
                  <c:v>12.426416</c:v>
                </c:pt>
                <c:pt idx="5">
                  <c:v>12.51735</c:v>
                </c:pt>
                <c:pt idx="6">
                  <c:v>12.639434999999899</c:v>
                </c:pt>
                <c:pt idx="7">
                  <c:v>12.746002000000001</c:v>
                </c:pt>
                <c:pt idx="8">
                  <c:v>12.753024999999999</c:v>
                </c:pt>
                <c:pt idx="9">
                  <c:v>12.772815</c:v>
                </c:pt>
                <c:pt idx="10">
                  <c:v>12.808887</c:v>
                </c:pt>
                <c:pt idx="11">
                  <c:v>12.799699499999999</c:v>
                </c:pt>
                <c:pt idx="12">
                  <c:v>12.807226499999899</c:v>
                </c:pt>
                <c:pt idx="13">
                  <c:v>12.813691499999999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2C-894F-A3B4-84A4F119CB08}"/>
            </c:ext>
          </c:extLst>
        </c:ser>
        <c:ser>
          <c:idx val="2"/>
          <c:order val="2"/>
          <c:tx>
            <c:strRef>
              <c:f>OPS!$A$24</c:f>
              <c:strCache>
                <c:ptCount val="1"/>
                <c:pt idx="0">
                  <c:v>Tiled + 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OPS!$B$24:$O$24</c:f>
              <c:numCache>
                <c:formatCode>General</c:formatCode>
                <c:ptCount val="14"/>
                <c:pt idx="0">
                  <c:v>11.56264</c:v>
                </c:pt>
                <c:pt idx="1">
                  <c:v>11.543512</c:v>
                </c:pt>
                <c:pt idx="2">
                  <c:v>12.1900095</c:v>
                </c:pt>
                <c:pt idx="3">
                  <c:v>12.388671499999999</c:v>
                </c:pt>
                <c:pt idx="4">
                  <c:v>12.303855499999999</c:v>
                </c:pt>
                <c:pt idx="5">
                  <c:v>12.8345515</c:v>
                </c:pt>
                <c:pt idx="6">
                  <c:v>13.102814</c:v>
                </c:pt>
                <c:pt idx="7">
                  <c:v>13.007593999999999</c:v>
                </c:pt>
                <c:pt idx="8">
                  <c:v>13.252580999999999</c:v>
                </c:pt>
                <c:pt idx="9">
                  <c:v>13.8290236666666</c:v>
                </c:pt>
                <c:pt idx="10">
                  <c:v>13.930045666666601</c:v>
                </c:pt>
                <c:pt idx="11">
                  <c:v>13.964078499999999</c:v>
                </c:pt>
                <c:pt idx="12">
                  <c:v>14.118376</c:v>
                </c:pt>
                <c:pt idx="13">
                  <c:v>14.256504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2C-894F-A3B4-84A4F119C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587728"/>
        <c:axId val="578410623"/>
      </c:lineChart>
      <c:catAx>
        <c:axId val="587587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578410623"/>
        <c:crosses val="autoZero"/>
        <c:auto val="1"/>
        <c:lblAlgn val="ctr"/>
        <c:lblOffset val="100"/>
        <c:noMultiLvlLbl val="0"/>
      </c:catAx>
      <c:valAx>
        <c:axId val="57841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5875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OPS!$A$41</c:f>
              <c:strCache>
                <c:ptCount val="1"/>
                <c:pt idx="0">
                  <c:v>Plain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OPS!$C$3:$O$3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</c:numCache>
            </c:numRef>
          </c:cat>
          <c:val>
            <c:numRef>
              <c:f>OPS!$C$41:$O$41</c:f>
              <c:numCache>
                <c:formatCode>General</c:formatCode>
                <c:ptCount val="13"/>
                <c:pt idx="0">
                  <c:v>13.712001000000001</c:v>
                </c:pt>
                <c:pt idx="1">
                  <c:v>6.9817119999999999</c:v>
                </c:pt>
                <c:pt idx="2">
                  <c:v>3.8495214999999998</c:v>
                </c:pt>
                <c:pt idx="3">
                  <c:v>2.6775630000000001</c:v>
                </c:pt>
                <c:pt idx="4">
                  <c:v>1.818446</c:v>
                </c:pt>
                <c:pt idx="5">
                  <c:v>1.05633133333333</c:v>
                </c:pt>
                <c:pt idx="6">
                  <c:v>0.70462199999999997</c:v>
                </c:pt>
                <c:pt idx="7">
                  <c:v>0.514918599999999</c:v>
                </c:pt>
                <c:pt idx="8">
                  <c:v>0.41067700000000001</c:v>
                </c:pt>
                <c:pt idx="9">
                  <c:v>0.360055666666666</c:v>
                </c:pt>
                <c:pt idx="10">
                  <c:v>0.34989749999999997</c:v>
                </c:pt>
                <c:pt idx="11">
                  <c:v>0.38123499999999999</c:v>
                </c:pt>
                <c:pt idx="12">
                  <c:v>0.53420999999999996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92-A743-9A9D-0739838A6C71}"/>
            </c:ext>
          </c:extLst>
        </c:ser>
        <c:ser>
          <c:idx val="2"/>
          <c:order val="1"/>
          <c:tx>
            <c:strRef>
              <c:f>OPS!$A$42</c:f>
              <c:strCache>
                <c:ptCount val="1"/>
                <c:pt idx="0">
                  <c:v>Direct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OPS!$C$3:$O$3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</c:numCache>
            </c:numRef>
          </c:cat>
          <c:val>
            <c:numRef>
              <c:f>OPS!$C$42:$O$42</c:f>
              <c:numCache>
                <c:formatCode>General</c:formatCode>
                <c:ptCount val="13"/>
                <c:pt idx="0">
                  <c:v>13.1491336666666</c:v>
                </c:pt>
                <c:pt idx="1">
                  <c:v>6.2560269999999996</c:v>
                </c:pt>
                <c:pt idx="2">
                  <c:v>3.2659414999999998</c:v>
                </c:pt>
                <c:pt idx="3">
                  <c:v>2.0818596666666598</c:v>
                </c:pt>
                <c:pt idx="4">
                  <c:v>1.216594</c:v>
                </c:pt>
                <c:pt idx="5">
                  <c:v>0.60999033333333297</c:v>
                </c:pt>
                <c:pt idx="6">
                  <c:v>0.3761565</c:v>
                </c:pt>
                <c:pt idx="7">
                  <c:v>0.26258799999999999</c:v>
                </c:pt>
                <c:pt idx="8">
                  <c:v>0.21939900000000001</c:v>
                </c:pt>
                <c:pt idx="9">
                  <c:v>0.20157349999999999</c:v>
                </c:pt>
                <c:pt idx="10">
                  <c:v>0.21565599999999999</c:v>
                </c:pt>
                <c:pt idx="11">
                  <c:v>0.27997300000000003</c:v>
                </c:pt>
                <c:pt idx="12">
                  <c:v>0.43220266666666601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92-A743-9A9D-0739838A6C71}"/>
            </c:ext>
          </c:extLst>
        </c:ser>
        <c:ser>
          <c:idx val="3"/>
          <c:order val="2"/>
          <c:tx>
            <c:strRef>
              <c:f>OPS!$A$43</c:f>
              <c:strCache>
                <c:ptCount val="1"/>
                <c:pt idx="0">
                  <c:v>Tiled + 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OPS!$C$3:$O$3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</c:numCache>
            </c:numRef>
          </c:cat>
          <c:val>
            <c:numRef>
              <c:f>OPS!$C$43:$O$43</c:f>
              <c:numCache>
                <c:formatCode>General</c:formatCode>
                <c:ptCount val="13"/>
                <c:pt idx="0">
                  <c:v>13.153468500000001</c:v>
                </c:pt>
                <c:pt idx="1">
                  <c:v>6.353701</c:v>
                </c:pt>
                <c:pt idx="2">
                  <c:v>3.1467843333333301</c:v>
                </c:pt>
                <c:pt idx="3">
                  <c:v>1.8613189999999999</c:v>
                </c:pt>
                <c:pt idx="4">
                  <c:v>0.955484</c:v>
                </c:pt>
                <c:pt idx="5">
                  <c:v>0.52111600000000002</c:v>
                </c:pt>
                <c:pt idx="6">
                  <c:v>0.26603250000000001</c:v>
                </c:pt>
                <c:pt idx="7">
                  <c:v>0.166042</c:v>
                </c:pt>
                <c:pt idx="8">
                  <c:v>0.114939</c:v>
                </c:pt>
                <c:pt idx="9">
                  <c:v>0.106447</c:v>
                </c:pt>
                <c:pt idx="10">
                  <c:v>0.12625266666666601</c:v>
                </c:pt>
                <c:pt idx="11">
                  <c:v>0.15922700000000001</c:v>
                </c:pt>
                <c:pt idx="12">
                  <c:v>0.328094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92-A743-9A9D-0739838A6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3491039"/>
        <c:axId val="663448447"/>
      </c:lineChart>
      <c:catAx>
        <c:axId val="6634910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663448447"/>
        <c:crossesAt val="6.25E-2"/>
        <c:auto val="1"/>
        <c:lblAlgn val="ctr"/>
        <c:lblOffset val="100"/>
        <c:noMultiLvlLbl val="0"/>
      </c:catAx>
      <c:valAx>
        <c:axId val="663448447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66349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OPS!$A$46</c:f>
              <c:strCache>
                <c:ptCount val="1"/>
                <c:pt idx="0">
                  <c:v>Plain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OPS!$B$46:$O$46</c:f>
              <c:numCache>
                <c:formatCode>General</c:formatCode>
                <c:ptCount val="14"/>
                <c:pt idx="0">
                  <c:v>12.416627</c:v>
                </c:pt>
                <c:pt idx="1">
                  <c:v>12.962907</c:v>
                </c:pt>
                <c:pt idx="2">
                  <c:v>13.653959</c:v>
                </c:pt>
                <c:pt idx="3">
                  <c:v>14.598940000000001</c:v>
                </c:pt>
                <c:pt idx="4">
                  <c:v>15.310648499999999</c:v>
                </c:pt>
                <c:pt idx="5">
                  <c:v>16.300305333333299</c:v>
                </c:pt>
                <c:pt idx="6">
                  <c:v>16.771287000000001</c:v>
                </c:pt>
                <c:pt idx="7">
                  <c:v>16.955061000000001</c:v>
                </c:pt>
                <c:pt idx="8">
                  <c:v>17.031714999999998</c:v>
                </c:pt>
                <c:pt idx="9">
                  <c:v>17.556132999999999</c:v>
                </c:pt>
                <c:pt idx="10">
                  <c:v>17.578893999999998</c:v>
                </c:pt>
                <c:pt idx="11">
                  <c:v>17.671773000000002</c:v>
                </c:pt>
                <c:pt idx="12">
                  <c:v>17.831678</c:v>
                </c:pt>
                <c:pt idx="13">
                  <c:v>17.977467000000001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83-0342-A51C-EE6230D761DB}"/>
            </c:ext>
          </c:extLst>
        </c:ser>
        <c:ser>
          <c:idx val="1"/>
          <c:order val="1"/>
          <c:tx>
            <c:strRef>
              <c:f>OPS!$A$47</c:f>
              <c:strCache>
                <c:ptCount val="1"/>
                <c:pt idx="0">
                  <c:v>Direct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OPS!$B$47:$O$47</c:f>
              <c:numCache>
                <c:formatCode>General</c:formatCode>
                <c:ptCount val="14"/>
                <c:pt idx="0">
                  <c:v>12.428732999999999</c:v>
                </c:pt>
                <c:pt idx="1">
                  <c:v>12.612738499999899</c:v>
                </c:pt>
                <c:pt idx="2">
                  <c:v>12.758300333333301</c:v>
                </c:pt>
                <c:pt idx="3">
                  <c:v>12.946705</c:v>
                </c:pt>
                <c:pt idx="4">
                  <c:v>13.108452499999901</c:v>
                </c:pt>
                <c:pt idx="5">
                  <c:v>13.3378085</c:v>
                </c:pt>
                <c:pt idx="6">
                  <c:v>13.5911895</c:v>
                </c:pt>
                <c:pt idx="7">
                  <c:v>13.484697000000001</c:v>
                </c:pt>
                <c:pt idx="8">
                  <c:v>13.626848499999999</c:v>
                </c:pt>
                <c:pt idx="9">
                  <c:v>13.904396500000001</c:v>
                </c:pt>
                <c:pt idx="10">
                  <c:v>13.9236336666666</c:v>
                </c:pt>
                <c:pt idx="11">
                  <c:v>13.967618999999999</c:v>
                </c:pt>
                <c:pt idx="12">
                  <c:v>14.0375435</c:v>
                </c:pt>
                <c:pt idx="13">
                  <c:v>14.262226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83-0342-A51C-EE6230D761DB}"/>
            </c:ext>
          </c:extLst>
        </c:ser>
        <c:ser>
          <c:idx val="2"/>
          <c:order val="2"/>
          <c:tx>
            <c:strRef>
              <c:f>OPS!$A$48</c:f>
              <c:strCache>
                <c:ptCount val="1"/>
                <c:pt idx="0">
                  <c:v>Tiled + 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OPS!$B$8:$O$8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OPS!$B$48:$O$48</c:f>
              <c:numCache>
                <c:formatCode>General</c:formatCode>
                <c:ptCount val="14"/>
                <c:pt idx="0">
                  <c:v>12.453029000000001</c:v>
                </c:pt>
                <c:pt idx="1">
                  <c:v>13.6106313333333</c:v>
                </c:pt>
                <c:pt idx="2">
                  <c:v>13.802652</c:v>
                </c:pt>
                <c:pt idx="3">
                  <c:v>13.4183415</c:v>
                </c:pt>
                <c:pt idx="4">
                  <c:v>13.463339999999899</c:v>
                </c:pt>
                <c:pt idx="5">
                  <c:v>13.769701666666601</c:v>
                </c:pt>
                <c:pt idx="6">
                  <c:v>14.047844999999899</c:v>
                </c:pt>
                <c:pt idx="7">
                  <c:v>14.046688</c:v>
                </c:pt>
                <c:pt idx="8">
                  <c:v>14.039066</c:v>
                </c:pt>
                <c:pt idx="9">
                  <c:v>14.373094500000001</c:v>
                </c:pt>
                <c:pt idx="10">
                  <c:v>14.3924945</c:v>
                </c:pt>
                <c:pt idx="11">
                  <c:v>14.411002999999999</c:v>
                </c:pt>
                <c:pt idx="12">
                  <c:v>14.489823999999899</c:v>
                </c:pt>
                <c:pt idx="13">
                  <c:v>14.694694999999999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83-0342-A51C-EE6230D76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587728"/>
        <c:axId val="578410623"/>
      </c:lineChart>
      <c:catAx>
        <c:axId val="587587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GPUs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578410623"/>
        <c:crosses val="autoZero"/>
        <c:auto val="1"/>
        <c:lblAlgn val="ctr"/>
        <c:lblOffset val="100"/>
        <c:noMultiLvlLbl val="0"/>
      </c:catAx>
      <c:valAx>
        <c:axId val="57841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Runtime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HU"/>
          </a:p>
        </c:txPr>
        <c:crossAx val="5875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6F4A4-B26D-4243-B60F-24E8699CDB4C}" type="datetimeFigureOut">
              <a:rPr lang="en-HU" smtClean="0"/>
              <a:t>2023. 05. 10.</a:t>
            </a:fld>
            <a:endParaRPr lang="en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4B7C3-2E4C-7E43-A305-F340BCCE241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70266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U" dirty="0"/>
              <a:t>HIP always best, except acoustic problems</a:t>
            </a:r>
          </a:p>
          <a:p>
            <a:r>
              <a:rPr lang="en-HU" dirty="0"/>
              <a:t>OpenMP – cray failed </a:t>
            </a:r>
            <a:r>
              <a:rPr lang="en-GB" dirty="0" err="1"/>
              <a:t>wi</a:t>
            </a:r>
            <a:r>
              <a:rPr lang="en-HU" dirty="0"/>
              <a:t>th 1 app, AOMP with another. Cray when works, is reasonably good, AOMP not great</a:t>
            </a:r>
          </a:p>
          <a:p>
            <a:r>
              <a:rPr lang="en-HU" dirty="0"/>
              <a:t>SYCL – flat “should” guess reasonable block size, nd_range we have to. </a:t>
            </a:r>
            <a:r>
              <a:rPr lang="en-GB" dirty="0"/>
              <a:t>N</a:t>
            </a:r>
            <a:r>
              <a:rPr lang="en-HU" dirty="0"/>
              <a:t>d_range is close to HIP, OpenSYCL consistently better than DPC++</a:t>
            </a:r>
          </a:p>
          <a:p>
            <a:endParaRPr lang="en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B7C3-2E4C-7E43-A305-F340BCCE2410}" type="slidenum">
              <a:rPr lang="en-HU" smtClean="0"/>
              <a:t>7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69044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1900" y="1122363"/>
            <a:ext cx="11692707" cy="2387600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1900" y="3602038"/>
            <a:ext cx="1169270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u-HU" dirty="0"/>
          </a:p>
        </p:txBody>
      </p:sp>
      <p:sp>
        <p:nvSpPr>
          <p:cNvPr id="4" name="Szövegdoboz 13"/>
          <p:cNvSpPr txBox="1"/>
          <p:nvPr userDrawn="1"/>
        </p:nvSpPr>
        <p:spPr>
          <a:xfrm>
            <a:off x="930208" y="180871"/>
            <a:ext cx="5689729" cy="423193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2150" b="0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Pázmány Péter </a:t>
            </a:r>
            <a:r>
              <a:rPr lang="hu-HU" sz="2150" b="0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Catholic</a:t>
            </a:r>
            <a:r>
              <a:rPr lang="hu-HU" sz="2150" b="0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University</a:t>
            </a:r>
          </a:p>
        </p:txBody>
      </p:sp>
      <p:sp>
        <p:nvSpPr>
          <p:cNvPr id="5" name="Szövegdoboz 14"/>
          <p:cNvSpPr txBox="1"/>
          <p:nvPr userDrawn="1"/>
        </p:nvSpPr>
        <p:spPr>
          <a:xfrm>
            <a:off x="953434" y="476958"/>
            <a:ext cx="5004653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Faculty</a:t>
            </a:r>
            <a:r>
              <a:rPr lang="hu-HU" sz="1600" b="1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of </a:t>
            </a:r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Information</a:t>
            </a:r>
            <a:r>
              <a:rPr lang="hu-HU" sz="1600" b="1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</a:t>
            </a:r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Technology</a:t>
            </a:r>
            <a:r>
              <a:rPr lang="hu-HU" sz="1600" b="1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and </a:t>
            </a:r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Bionics</a:t>
            </a:r>
            <a:endParaRPr lang="hu-HU" sz="1600" b="1" kern="1200" spc="0" baseline="0" dirty="0">
              <a:ln w="3175">
                <a:solidFill>
                  <a:srgbClr val="1873B4">
                    <a:alpha val="50000"/>
                  </a:srgbClr>
                </a:solidFill>
              </a:ln>
              <a:solidFill>
                <a:schemeClr val="bg1"/>
              </a:solidFill>
              <a:latin typeface="Hypatia Sans Pro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594102" y="1133477"/>
            <a:ext cx="8400505" cy="52115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301901" y="1133477"/>
            <a:ext cx="3139801" cy="923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 dirty="0"/>
          </a:p>
        </p:txBody>
      </p:sp>
      <p:sp>
        <p:nvSpPr>
          <p:cNvPr id="9" name="Szöveg helye 3"/>
          <p:cNvSpPr>
            <a:spLocks noGrp="1"/>
          </p:cNvSpPr>
          <p:nvPr>
            <p:ph type="body" sz="half" idx="2"/>
          </p:nvPr>
        </p:nvSpPr>
        <p:spPr>
          <a:xfrm>
            <a:off x="301901" y="2057401"/>
            <a:ext cx="3139801" cy="42876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248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csak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1900" y="1122363"/>
            <a:ext cx="11692707" cy="2387600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hu-HU" dirty="0"/>
          </a:p>
        </p:txBody>
      </p:sp>
      <p:sp>
        <p:nvSpPr>
          <p:cNvPr id="5" name="Szövegdoboz 13"/>
          <p:cNvSpPr txBox="1"/>
          <p:nvPr userDrawn="1"/>
        </p:nvSpPr>
        <p:spPr>
          <a:xfrm>
            <a:off x="930208" y="180871"/>
            <a:ext cx="5689729" cy="423193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2150" b="0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Pázmány Péter </a:t>
            </a:r>
            <a:r>
              <a:rPr lang="hu-HU" sz="2150" b="0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Catholic</a:t>
            </a:r>
            <a:r>
              <a:rPr lang="hu-HU" sz="2150" b="0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University</a:t>
            </a:r>
          </a:p>
        </p:txBody>
      </p:sp>
      <p:sp>
        <p:nvSpPr>
          <p:cNvPr id="6" name="Szövegdoboz 14"/>
          <p:cNvSpPr txBox="1"/>
          <p:nvPr userDrawn="1"/>
        </p:nvSpPr>
        <p:spPr>
          <a:xfrm>
            <a:off x="953434" y="476958"/>
            <a:ext cx="5004653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Faculty</a:t>
            </a:r>
            <a:r>
              <a:rPr lang="hu-HU" sz="1600" b="1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of </a:t>
            </a:r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Information</a:t>
            </a:r>
            <a:r>
              <a:rPr lang="hu-HU" sz="1600" b="1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</a:t>
            </a:r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Technology</a:t>
            </a:r>
            <a:r>
              <a:rPr lang="hu-HU" sz="1600" b="1" kern="1200" spc="0" baseline="0" dirty="0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 and </a:t>
            </a:r>
            <a:r>
              <a:rPr lang="hu-HU" sz="1600" b="1" kern="1200" spc="0" baseline="0" dirty="0" err="1">
                <a:ln w="3175">
                  <a:solidFill>
                    <a:srgbClr val="1873B4">
                      <a:alpha val="50000"/>
                    </a:srgbClr>
                  </a:solidFill>
                </a:ln>
                <a:solidFill>
                  <a:schemeClr val="bg1"/>
                </a:solidFill>
                <a:latin typeface="Hypatia Sans Pro" panose="020B0502020204020303" pitchFamily="34" charset="0"/>
              </a:rPr>
              <a:t>Bionics</a:t>
            </a:r>
            <a:endParaRPr lang="hu-HU" sz="1600" b="1" kern="1200" spc="0" baseline="0" dirty="0">
              <a:ln w="3175">
                <a:solidFill>
                  <a:srgbClr val="1873B4">
                    <a:alpha val="50000"/>
                  </a:srgbClr>
                </a:solidFill>
              </a:ln>
              <a:solidFill>
                <a:schemeClr val="bg1"/>
              </a:solidFill>
              <a:latin typeface="Hypatia Sans Pro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4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37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900" y="1709739"/>
            <a:ext cx="11692707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900" y="4181478"/>
            <a:ext cx="11692707" cy="15335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45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01900" y="1304693"/>
            <a:ext cx="5692501" cy="50403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304693"/>
            <a:ext cx="5797005" cy="50403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53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5482" y="255784"/>
            <a:ext cx="10745670" cy="5762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901" y="1327229"/>
            <a:ext cx="569673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01901" y="1842043"/>
            <a:ext cx="5696735" cy="44918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327229"/>
            <a:ext cx="582240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1842043"/>
            <a:ext cx="5822405" cy="44918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80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79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8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901" y="1133477"/>
            <a:ext cx="3139801" cy="923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92648" y="1133477"/>
            <a:ext cx="8401957" cy="52004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1901" y="2057401"/>
            <a:ext cx="3139801" cy="42764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11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>
          <a:xfrm>
            <a:off x="-1088" y="1"/>
            <a:ext cx="12192000" cy="1066800"/>
          </a:xfrm>
          <a:prstGeom prst="rect">
            <a:avLst/>
          </a:prstGeom>
          <a:solidFill>
            <a:srgbClr val="187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6467707"/>
            <a:ext cx="12192000" cy="390296"/>
          </a:xfrm>
          <a:prstGeom prst="rect">
            <a:avLst/>
          </a:prstGeom>
          <a:solidFill>
            <a:srgbClr val="187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215483" y="259688"/>
            <a:ext cx="10779124" cy="563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899" y="1281884"/>
            <a:ext cx="11692708" cy="5063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01902" y="6467707"/>
            <a:ext cx="1590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bg1"/>
                </a:solidFill>
                <a:latin typeface="Hypatia Sans Pro" panose="020B0502020204020303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043614" y="6467707"/>
            <a:ext cx="8267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Hypatia Sans Pro" panose="020B0502020204020303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403842" y="6467707"/>
            <a:ext cx="1590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Hypatia Sans Pro" panose="020B0502020204020303" pitchFamily="34" charset="0"/>
              </a:defRPr>
            </a:lvl1pPr>
          </a:lstStyle>
          <a:p>
            <a:fld id="{A8FE08BE-4C54-4F38-AB04-0146ECEEC121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2B3D855-CB9E-41A2-9556-554DAC9026C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287" y="49240"/>
            <a:ext cx="483484" cy="89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5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0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Hypatia Sans Pro" panose="020B05020202040203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Hypatia Sans Pro" panose="020B05020202040203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Hypatia Sans Pro" panose="020B05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Hypatia Sans Pro" panose="020B05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Hypatia Sans Pro" panose="020B05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Hypatia Sans Pro" panose="020B05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uly.istvan@itk.ppk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Results and Experiences from LUMI running CFD workloads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István Reguly, PPCU ITK</a:t>
            </a:r>
          </a:p>
          <a:p>
            <a:r>
              <a:rPr lang="hu-HU" dirty="0">
                <a:hlinkClick r:id="rId2"/>
              </a:rPr>
              <a:t>reguly.istvan@itk.ppke.hu</a:t>
            </a:r>
            <a:endParaRPr lang="hu-HU" dirty="0"/>
          </a:p>
          <a:p>
            <a:r>
              <a:rPr lang="hu-HU" dirty="0"/>
              <a:t>GPU Day 2023</a:t>
            </a:r>
          </a:p>
        </p:txBody>
      </p:sp>
    </p:spTree>
    <p:extLst>
      <p:ext uri="{BB962C8B-B14F-4D97-AF65-F5344CB8AC3E}">
        <p14:creationId xmlns:p14="http://schemas.microsoft.com/office/powerpoint/2010/main" val="1538388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EDF62-DF5F-CCEB-E96E-A4AD9D78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Workgroup size/shape tuning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ECBE3-99F9-648E-B769-EC28E57D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6A04FF-8623-EA1C-C1B6-A11992D26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084810"/>
              </p:ext>
            </p:extLst>
          </p:nvPr>
        </p:nvGraphicFramePr>
        <p:xfrm>
          <a:off x="301625" y="1281114"/>
          <a:ext cx="11693525" cy="475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2F2E3B-4E38-48BE-4AFB-2DFC3F4B4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45746"/>
              </p:ext>
            </p:extLst>
          </p:nvPr>
        </p:nvGraphicFramePr>
        <p:xfrm>
          <a:off x="271255" y="6032666"/>
          <a:ext cx="11105304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884">
                  <a:extLst>
                    <a:ext uri="{9D8B030D-6E8A-4147-A177-3AD203B41FA5}">
                      <a16:colId xmlns:a16="http://schemas.microsoft.com/office/drawing/2014/main" val="43636269"/>
                    </a:ext>
                  </a:extLst>
                </a:gridCol>
                <a:gridCol w="1850884">
                  <a:extLst>
                    <a:ext uri="{9D8B030D-6E8A-4147-A177-3AD203B41FA5}">
                      <a16:colId xmlns:a16="http://schemas.microsoft.com/office/drawing/2014/main" val="3172746356"/>
                    </a:ext>
                  </a:extLst>
                </a:gridCol>
                <a:gridCol w="1850884">
                  <a:extLst>
                    <a:ext uri="{9D8B030D-6E8A-4147-A177-3AD203B41FA5}">
                      <a16:colId xmlns:a16="http://schemas.microsoft.com/office/drawing/2014/main" val="3747005016"/>
                    </a:ext>
                  </a:extLst>
                </a:gridCol>
                <a:gridCol w="1850884">
                  <a:extLst>
                    <a:ext uri="{9D8B030D-6E8A-4147-A177-3AD203B41FA5}">
                      <a16:colId xmlns:a16="http://schemas.microsoft.com/office/drawing/2014/main" val="3032414514"/>
                    </a:ext>
                  </a:extLst>
                </a:gridCol>
                <a:gridCol w="1850884">
                  <a:extLst>
                    <a:ext uri="{9D8B030D-6E8A-4147-A177-3AD203B41FA5}">
                      <a16:colId xmlns:a16="http://schemas.microsoft.com/office/drawing/2014/main" val="2989920443"/>
                    </a:ext>
                  </a:extLst>
                </a:gridCol>
                <a:gridCol w="1850884">
                  <a:extLst>
                    <a:ext uri="{9D8B030D-6E8A-4147-A177-3AD203B41FA5}">
                      <a16:colId xmlns:a16="http://schemas.microsoft.com/office/drawing/2014/main" val="39020407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101%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121%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129%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110%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102%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 dirty="0">
                          <a:effectLst/>
                        </a:rPr>
                        <a:t>144%</a:t>
                      </a:r>
                      <a:endParaRPr lang="en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0649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8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5164-CA6E-A5B1-B5A1-0D8A72EB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MG-CFD Rotor 37 8M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D8C89-152F-8FC4-B9FA-663D0373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11</a:t>
            </a:fld>
            <a:endParaRPr lang="hu-HU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D303BD3-A227-F5B5-4E83-72F6078349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087664"/>
              </p:ext>
            </p:extLst>
          </p:nvPr>
        </p:nvGraphicFramePr>
        <p:xfrm>
          <a:off x="301625" y="1227325"/>
          <a:ext cx="11693525" cy="464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0FE6AE-A385-674B-4AD5-FF2D0CAD2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83586"/>
              </p:ext>
            </p:extLst>
          </p:nvPr>
        </p:nvGraphicFramePr>
        <p:xfrm>
          <a:off x="677816" y="5853651"/>
          <a:ext cx="8525739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1913">
                  <a:extLst>
                    <a:ext uri="{9D8B030D-6E8A-4147-A177-3AD203B41FA5}">
                      <a16:colId xmlns:a16="http://schemas.microsoft.com/office/drawing/2014/main" val="1222662701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2423340073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104427536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1.430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3.450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 dirty="0">
                          <a:effectLst/>
                        </a:rPr>
                        <a:t>2.783</a:t>
                      </a:r>
                      <a:endParaRPr lang="en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11709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11C6FFB-A99D-3C5F-708B-D61D293E8F52}"/>
              </a:ext>
            </a:extLst>
          </p:cNvPr>
          <p:cNvSpPr txBox="1"/>
          <p:nvPr/>
        </p:nvSpPr>
        <p:spPr>
          <a:xfrm>
            <a:off x="13447" y="581598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A100: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C624E0-5996-ECA1-FE62-7C2C6394A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67862"/>
              </p:ext>
            </p:extLst>
          </p:nvPr>
        </p:nvGraphicFramePr>
        <p:xfrm>
          <a:off x="677816" y="6185320"/>
          <a:ext cx="8525739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1913">
                  <a:extLst>
                    <a:ext uri="{9D8B030D-6E8A-4147-A177-3AD203B41FA5}">
                      <a16:colId xmlns:a16="http://schemas.microsoft.com/office/drawing/2014/main" val="1222662701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2423340073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104427536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 dirty="0">
                          <a:effectLst/>
                        </a:rPr>
                        <a:t>0.92</a:t>
                      </a:r>
                      <a:endParaRPr lang="en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 dirty="0">
                          <a:effectLst/>
                        </a:rPr>
                        <a:t>2.88</a:t>
                      </a:r>
                      <a:endParaRPr lang="en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 dirty="0">
                          <a:effectLst/>
                        </a:rPr>
                        <a:t>2.373</a:t>
                      </a:r>
                      <a:endParaRPr lang="en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117090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59B8832-71CF-8700-8578-393F36962F1E}"/>
              </a:ext>
            </a:extLst>
          </p:cNvPr>
          <p:cNvSpPr txBox="1"/>
          <p:nvPr/>
        </p:nvSpPr>
        <p:spPr>
          <a:xfrm>
            <a:off x="13447" y="6147657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H100:</a:t>
            </a:r>
          </a:p>
        </p:txBody>
      </p:sp>
    </p:spTree>
    <p:extLst>
      <p:ext uri="{BB962C8B-B14F-4D97-AF65-F5344CB8AC3E}">
        <p14:creationId xmlns:p14="http://schemas.microsoft.com/office/powerpoint/2010/main" val="38165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E9C8-CBA1-AF50-923A-37391603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Scalability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00C9-853E-5964-D9E8-535DE252A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U" dirty="0"/>
              <a:t>Strong scaling: max size that fits in single GCD’s 64GB of memory</a:t>
            </a:r>
          </a:p>
          <a:p>
            <a:r>
              <a:rPr lang="en-HU" dirty="0"/>
              <a:t>Weak scaling: as previous benchmarks</a:t>
            </a:r>
          </a:p>
          <a:p>
            <a:r>
              <a:rPr lang="en-HU" dirty="0"/>
              <a:t>Variants:</a:t>
            </a:r>
          </a:p>
          <a:p>
            <a:pPr lvl="1"/>
            <a:r>
              <a:rPr lang="en-HU" dirty="0"/>
              <a:t>Host-copy: halo data gathered on GPU, copied to host, MPI comms are between CPUs</a:t>
            </a:r>
          </a:p>
          <a:p>
            <a:pPr lvl="1"/>
            <a:r>
              <a:rPr lang="en-HU" dirty="0"/>
              <a:t>GPU Direct: MPI buffers are on the GPUs</a:t>
            </a:r>
          </a:p>
          <a:p>
            <a:pPr lvl="1"/>
            <a:r>
              <a:rPr lang="en-HU" dirty="0"/>
              <a:t>GPU Direct + Tiling: fewer but larger MPI messages + redundant compute over halos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77B52-0B1C-6AB7-0B6B-77DA4E12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90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A3E23-AA47-16DF-7786-5F27189E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CloverLeaf 2D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582C6-0FB7-508B-17CB-E4B65AEB9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99" y="4575857"/>
            <a:ext cx="11692708" cy="1769927"/>
          </a:xfrm>
        </p:spPr>
        <p:txBody>
          <a:bodyPr>
            <a:normAutofit lnSpcReduction="10000"/>
          </a:bodyPr>
          <a:lstStyle/>
          <a:p>
            <a:r>
              <a:rPr lang="en-HU" dirty="0"/>
              <a:t>Strong scaling efficiency vs. 1 GPU: </a:t>
            </a:r>
          </a:p>
          <a:p>
            <a:pPr lvl="1"/>
            <a:r>
              <a:rPr lang="en-HU" dirty="0"/>
              <a:t>85% to 32 GPUs (2GB working set)</a:t>
            </a:r>
          </a:p>
          <a:p>
            <a:pPr lvl="1"/>
            <a:r>
              <a:rPr lang="en-HU" dirty="0"/>
              <a:t>56% to 128 GPUs (0.5GB working set)</a:t>
            </a:r>
          </a:p>
          <a:p>
            <a:r>
              <a:rPr lang="en-HU" dirty="0"/>
              <a:t>Weak scaling efficiency vs. 2 GPUs:  96% efficiency to 8192 GPUs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A147B-1580-D69F-7919-F17ED427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DF0CCB-C4DD-5842-581B-98FCECE693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02288"/>
              </p:ext>
            </p:extLst>
          </p:nvPr>
        </p:nvGraphicFramePr>
        <p:xfrm>
          <a:off x="301899" y="1275233"/>
          <a:ext cx="5771876" cy="33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419A84D-8E73-AE65-D9F1-0DACE01D9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403784"/>
              </p:ext>
            </p:extLst>
          </p:nvPr>
        </p:nvGraphicFramePr>
        <p:xfrm>
          <a:off x="6073775" y="1201613"/>
          <a:ext cx="5748123" cy="338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548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D872-F03B-08E2-EBDE-28C0A40A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CloverLeaf 3D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EFE1-1A18-2C4F-BAC8-4515B591A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99" y="4327315"/>
            <a:ext cx="11692708" cy="2018470"/>
          </a:xfrm>
        </p:spPr>
        <p:txBody>
          <a:bodyPr/>
          <a:lstStyle/>
          <a:p>
            <a:r>
              <a:rPr lang="en-HU" dirty="0"/>
              <a:t>Strong scaling efficiency vs. 1 GPU: 69% to 32 GPUs, 32% to 128 GPUs</a:t>
            </a:r>
          </a:p>
          <a:p>
            <a:pPr lvl="1"/>
            <a:r>
              <a:rPr lang="en-HU" dirty="0"/>
              <a:t>Lot more communications</a:t>
            </a:r>
          </a:p>
          <a:p>
            <a:pPr lvl="1"/>
            <a:r>
              <a:rPr lang="en-HU" dirty="0"/>
              <a:t>Tiled + Direct hitting handshake size, Direct isn’t?</a:t>
            </a:r>
          </a:p>
          <a:p>
            <a:r>
              <a:rPr lang="en-HU" dirty="0"/>
              <a:t>Weak scaling efficiency vs. 2 GPUs:  90% efficiency to 8192 GPUs</a:t>
            </a:r>
          </a:p>
          <a:p>
            <a:endParaRPr lang="en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625D8-8CB0-A48A-188C-43FDEEFE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14</a:t>
            </a:fld>
            <a:endParaRPr lang="hu-H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F5776E2-113E-C94C-8023-4ED19EAB0F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517372"/>
              </p:ext>
            </p:extLst>
          </p:nvPr>
        </p:nvGraphicFramePr>
        <p:xfrm>
          <a:off x="305109" y="1308077"/>
          <a:ext cx="5762351" cy="301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BDF0FCC-75F1-2C4E-B98A-DD30FD0ED9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986615"/>
              </p:ext>
            </p:extLst>
          </p:nvPr>
        </p:nvGraphicFramePr>
        <p:xfrm>
          <a:off x="6151463" y="1281884"/>
          <a:ext cx="5738638" cy="309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511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8AF-35C5-87CC-A7FE-03079FAA5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OpenSBLI – StoreNone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B3E06-1DFC-9C30-DE0D-38A66DF2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99" y="4196768"/>
            <a:ext cx="11692708" cy="2149017"/>
          </a:xfrm>
        </p:spPr>
        <p:txBody>
          <a:bodyPr/>
          <a:lstStyle/>
          <a:p>
            <a:r>
              <a:rPr lang="en-HU" dirty="0"/>
              <a:t>Strong scaling efficiency vs. 1 GPU: 77% to 32 GPUs, 69% to 128 GPUs</a:t>
            </a:r>
          </a:p>
          <a:p>
            <a:r>
              <a:rPr lang="en-HU" dirty="0"/>
              <a:t>Weak scaling efficiency vs. 2 GPUs:  95% efficiency to 8192 GPUs</a:t>
            </a:r>
          </a:p>
          <a:p>
            <a:endParaRPr lang="en-HU" dirty="0"/>
          </a:p>
          <a:p>
            <a:r>
              <a:rPr lang="en-HU" dirty="0"/>
              <a:t>1.1 Trillion grid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A3F38-82BB-1EA4-0178-EC85D95E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15</a:t>
            </a:fld>
            <a:endParaRPr lang="hu-H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AACEDB8-0F68-7A41-902F-257BD3FD9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620413"/>
              </p:ext>
            </p:extLst>
          </p:nvPr>
        </p:nvGraphicFramePr>
        <p:xfrm>
          <a:off x="309043" y="1295331"/>
          <a:ext cx="5786957" cy="2887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06A0121-BA99-9F4A-9714-1677D7A88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629300"/>
              </p:ext>
            </p:extLst>
          </p:nvPr>
        </p:nvGraphicFramePr>
        <p:xfrm>
          <a:off x="6096000" y="1281884"/>
          <a:ext cx="5763142" cy="288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123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9432-E905-F293-FE06-09A539E8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MG-CFD – Rig250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09944-E330-DFF2-2C30-9DD9AEAB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16</a:t>
            </a:fld>
            <a:endParaRPr lang="hu-HU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FED737-7923-0048-989A-009F916EA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8932"/>
              </p:ext>
            </p:extLst>
          </p:nvPr>
        </p:nvGraphicFramePr>
        <p:xfrm>
          <a:off x="301625" y="1281113"/>
          <a:ext cx="11693525" cy="425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510390-6B89-374C-660A-4659EE482803}"/>
              </a:ext>
            </a:extLst>
          </p:cNvPr>
          <p:cNvSpPr txBox="1">
            <a:spLocks/>
          </p:cNvSpPr>
          <p:nvPr/>
        </p:nvSpPr>
        <p:spPr>
          <a:xfrm>
            <a:off x="301899" y="5576887"/>
            <a:ext cx="11692708" cy="768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Hypatia Sans Pro" panose="020B05020202040203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Hypatia Sans Pro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Hypatia Sans Pro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Hypatia Sans Pro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Hypatia Sans Pro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HU" dirty="0"/>
              <a:t>Strong scaling efficiency vs. 16 GPU: 97% to 128 GPUs, 55% to 512 GPUs</a:t>
            </a:r>
          </a:p>
          <a:p>
            <a:pPr marL="0" indent="0">
              <a:buNone/>
            </a:pPr>
            <a:endParaRPr lang="en-HU" dirty="0"/>
          </a:p>
        </p:txBody>
      </p:sp>
    </p:spTree>
    <p:extLst>
      <p:ext uri="{BB962C8B-B14F-4D97-AF65-F5344CB8AC3E}">
        <p14:creationId xmlns:p14="http://schemas.microsoft.com/office/powerpoint/2010/main" val="172668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1AF3E-036E-7D40-9F09-65BF7EA6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739A3-A051-A24F-969F-1207A2AE7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U" dirty="0"/>
              <a:t>Extended OP2 and OPS to support HIP, OpenMP offload, SYCL</a:t>
            </a:r>
          </a:p>
          <a:p>
            <a:pPr lvl="1"/>
            <a:r>
              <a:rPr lang="en-HU" dirty="0"/>
              <a:t>Various execution strategies for OP2 to avoid data races</a:t>
            </a:r>
          </a:p>
          <a:p>
            <a:r>
              <a:rPr lang="en-HU" dirty="0"/>
              <a:t>Benchmarking Structured &amp; Unstructured mesh codes</a:t>
            </a:r>
          </a:p>
          <a:p>
            <a:pPr lvl="1"/>
            <a:r>
              <a:rPr lang="en-HU" dirty="0"/>
              <a:t>Native HIP still best, but SYCL close enough</a:t>
            </a:r>
          </a:p>
          <a:p>
            <a:pPr lvl="1"/>
            <a:r>
              <a:rPr lang="en-HU" dirty="0"/>
              <a:t>Hardware utilization still not close to NVIDIA…</a:t>
            </a:r>
          </a:p>
          <a:p>
            <a:r>
              <a:rPr lang="en-HU" dirty="0"/>
              <a:t>LUMI supercomputer</a:t>
            </a:r>
          </a:p>
          <a:p>
            <a:pPr lvl="1"/>
            <a:r>
              <a:rPr lang="en-HU" dirty="0"/>
              <a:t>Excellent scalability – NIC per GPU very efficient</a:t>
            </a:r>
          </a:p>
          <a:p>
            <a:pPr lvl="1"/>
            <a:r>
              <a:rPr lang="en-HU"/>
              <a:t>Go, apply for access!</a:t>
            </a:r>
            <a:endParaRPr lang="en-HU" dirty="0"/>
          </a:p>
          <a:p>
            <a:r>
              <a:rPr lang="en-HU" dirty="0"/>
              <a:t>SYCL languate for portability? – not on CPUs…</a:t>
            </a:r>
          </a:p>
          <a:p>
            <a:endParaRPr lang="en-HU" dirty="0"/>
          </a:p>
          <a:p>
            <a:endParaRPr lang="en-HU" dirty="0"/>
          </a:p>
          <a:p>
            <a:endParaRPr lang="en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9C433-1FA1-BF4F-9BBC-485B9697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17</a:t>
            </a:fld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544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6B467D-23B3-4290-7B19-45BD5D51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AMD MI250X GPUs &amp; LUMI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492992-BED6-C183-B4F5-E36654523CC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9812" y="1456531"/>
            <a:ext cx="4216400" cy="47371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CE5799-55A4-9E31-A9D0-F1502CA92A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>
                <a:effectLst/>
                <a:latin typeface="ArialMT"/>
              </a:rPr>
              <a:t>Two graphic compute dies (GCDs)</a:t>
            </a:r>
            <a:endParaRPr lang="en-GB" sz="2400" dirty="0">
              <a:latin typeface="ArialMT"/>
            </a:endParaRPr>
          </a:p>
          <a:p>
            <a:r>
              <a:rPr lang="en-GB" sz="2400" dirty="0">
                <a:effectLst/>
                <a:latin typeface="ArialMT"/>
              </a:rPr>
              <a:t>64GB of HBM2e memory per GCD (total 128GB) </a:t>
            </a:r>
            <a:endParaRPr lang="en-GB" sz="2400" dirty="0"/>
          </a:p>
          <a:p>
            <a:r>
              <a:rPr lang="en-GB" sz="2400" dirty="0">
                <a:effectLst/>
                <a:latin typeface="ArialMT"/>
              </a:rPr>
              <a:t>26.5 double TFLOPS peak performance per GCD </a:t>
            </a:r>
            <a:endParaRPr lang="en-GB" sz="2400" dirty="0"/>
          </a:p>
          <a:p>
            <a:r>
              <a:rPr lang="en-GB" sz="2400" dirty="0">
                <a:effectLst/>
                <a:latin typeface="ArialMT"/>
              </a:rPr>
              <a:t>1.6 TB/s peak memory bandwidth per GCD </a:t>
            </a:r>
            <a:endParaRPr lang="en-GB" sz="2400" dirty="0"/>
          </a:p>
          <a:p>
            <a:r>
              <a:rPr lang="en-GB" sz="2400" dirty="0">
                <a:effectLst/>
                <a:latin typeface="ArialMT"/>
              </a:rPr>
              <a:t>110 CU per GCD, totally 220 CU per GPU </a:t>
            </a:r>
            <a:endParaRPr lang="en-GB" sz="2400" dirty="0"/>
          </a:p>
          <a:p>
            <a:r>
              <a:rPr lang="en-GB" sz="2400" dirty="0">
                <a:effectLst/>
                <a:latin typeface="ArialMT"/>
              </a:rPr>
              <a:t>The interconnect is attached to the GPU (not to the CPU) – 200 Gb/s each</a:t>
            </a:r>
            <a:endParaRPr lang="en-GB" sz="2400" dirty="0"/>
          </a:p>
          <a:p>
            <a:r>
              <a:rPr lang="en-GB" sz="2400" dirty="0">
                <a:latin typeface="ArialMT"/>
              </a:rPr>
              <a:t>LUMI-G: 2560 nodes, each with 4 MI250X (8 GCD)</a:t>
            </a:r>
          </a:p>
          <a:p>
            <a:pPr lvl="1"/>
            <a:r>
              <a:rPr lang="en-GB" dirty="0"/>
              <a:t>1 64-core AMD Trento CPU</a:t>
            </a:r>
          </a:p>
          <a:p>
            <a:pPr lvl="1"/>
            <a:r>
              <a:rPr lang="en-GB" dirty="0"/>
              <a:t>375 PFLOP/s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58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657E5-88FB-42D4-0FE5-ECB27E09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Programming LUMI/AMD GPUs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987C-5416-7675-EC78-81BEBA3468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HU" dirty="0"/>
              <a:t>Programmability is a challenge for AMD</a:t>
            </a:r>
          </a:p>
          <a:p>
            <a:pPr lvl="1"/>
            <a:r>
              <a:rPr lang="en-HU" dirty="0"/>
              <a:t>OpenCL did not gain enough traction in HPC</a:t>
            </a:r>
          </a:p>
          <a:p>
            <a:r>
              <a:rPr lang="en-HU" dirty="0"/>
              <a:t>HIP: “CUDA clone” – trivial portability for many codes</a:t>
            </a:r>
          </a:p>
          <a:p>
            <a:pPr lvl="1"/>
            <a:r>
              <a:rPr lang="en-HU" dirty="0"/>
              <a:t>Except new features</a:t>
            </a:r>
          </a:p>
          <a:p>
            <a:pPr lvl="1"/>
            <a:r>
              <a:rPr lang="en-HU" dirty="0"/>
              <a:t>Libraries still an issue</a:t>
            </a:r>
          </a:p>
          <a:p>
            <a:pPr lvl="1"/>
            <a:r>
              <a:rPr lang="en-HU" dirty="0"/>
              <a:t>ROCm stack comes with HIP</a:t>
            </a:r>
          </a:p>
          <a:p>
            <a:r>
              <a:rPr lang="en-HU" dirty="0"/>
              <a:t>OpenMP offload</a:t>
            </a:r>
          </a:p>
          <a:p>
            <a:pPr lvl="1"/>
            <a:r>
              <a:rPr lang="en-HU" dirty="0"/>
              <a:t>Cray compilers</a:t>
            </a:r>
          </a:p>
          <a:p>
            <a:pPr lvl="1"/>
            <a:r>
              <a:rPr lang="en-HU" dirty="0"/>
              <a:t>AOMP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F7798-DF8F-FE5C-1D05-D3E058B83B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HU" dirty="0"/>
              <a:t>SYCL</a:t>
            </a:r>
          </a:p>
          <a:p>
            <a:pPr lvl="1"/>
            <a:r>
              <a:rPr lang="en-HU" dirty="0"/>
              <a:t>Intel’s DPC++ extended to support AMD GPUs</a:t>
            </a:r>
          </a:p>
          <a:p>
            <a:pPr lvl="1"/>
            <a:r>
              <a:rPr lang="en-HU" dirty="0"/>
              <a:t>hipSYCL aka. OpenSYCL</a:t>
            </a:r>
          </a:p>
          <a:p>
            <a:r>
              <a:rPr lang="en-HU" dirty="0"/>
              <a:t>Fortran?</a:t>
            </a:r>
          </a:p>
          <a:p>
            <a:pPr lvl="1"/>
            <a:r>
              <a:rPr lang="en-HU" dirty="0"/>
              <a:t>HIP API bindings, but kernel in C/C++</a:t>
            </a:r>
          </a:p>
          <a:p>
            <a:pPr lvl="1"/>
            <a:r>
              <a:rPr lang="en-HU" dirty="0"/>
              <a:t>OpenMP offload</a:t>
            </a:r>
          </a:p>
          <a:p>
            <a:pPr lvl="2"/>
            <a:r>
              <a:rPr lang="en-HU" dirty="0"/>
              <a:t>Cray support OK</a:t>
            </a:r>
          </a:p>
          <a:p>
            <a:pPr lvl="2"/>
            <a:r>
              <a:rPr lang="en-HU" dirty="0"/>
              <a:t>AOMP based on flang, very immature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C2ADD-BA35-B480-EF65-C1DDE34D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13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24">
            <a:extLst>
              <a:ext uri="{FF2B5EF4-FFF2-40B4-BE49-F238E27FC236}">
                <a16:creationId xmlns:a16="http://schemas.microsoft.com/office/drawing/2014/main" id="{3B6D17DE-4EE3-490D-84B8-B8FEBEE2D1DD}"/>
              </a:ext>
            </a:extLst>
          </p:cNvPr>
          <p:cNvSpPr/>
          <p:nvPr/>
        </p:nvSpPr>
        <p:spPr bwMode="auto">
          <a:xfrm>
            <a:off x="8832303" y="5146848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b="1" dirty="0">
                <a:solidFill>
                  <a:srgbClr val="7030A0"/>
                </a:solidFill>
                <a:latin typeface="Calibri" pitchFamily="34" charset="0"/>
                <a:ea typeface="Times" charset="0"/>
                <a:cs typeface="Times" charset="0"/>
              </a:rPr>
              <a:t>SYCL</a:t>
            </a:r>
          </a:p>
          <a:p>
            <a:pPr algn="ctr"/>
            <a:endParaRPr lang="en-GB" sz="1800" dirty="0"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7" name="Snip Diagonal Corner Rectangle 23">
            <a:extLst>
              <a:ext uri="{FF2B5EF4-FFF2-40B4-BE49-F238E27FC236}">
                <a16:creationId xmlns:a16="http://schemas.microsoft.com/office/drawing/2014/main" id="{4DCEF4B5-75D1-435E-B047-D71EC2AAA593}"/>
              </a:ext>
            </a:extLst>
          </p:cNvPr>
          <p:cNvSpPr/>
          <p:nvPr/>
        </p:nvSpPr>
        <p:spPr bwMode="auto">
          <a:xfrm>
            <a:off x="8791060" y="4843670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solidFill>
                  <a:srgbClr val="C00000"/>
                </a:solidFill>
                <a:latin typeface="Calibri" pitchFamily="34" charset="0"/>
                <a:ea typeface="Times" charset="0"/>
                <a:cs typeface="Times" charset="0"/>
              </a:rPr>
              <a:t>MPI</a:t>
            </a:r>
          </a:p>
          <a:p>
            <a:pPr algn="ctr"/>
            <a:endParaRPr lang="en-GB" sz="1800" dirty="0">
              <a:solidFill>
                <a:srgbClr val="C00000"/>
              </a:solidFill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34" name="Snip Diagonal Corner Rectangle 24">
            <a:extLst>
              <a:ext uri="{FF2B5EF4-FFF2-40B4-BE49-F238E27FC236}">
                <a16:creationId xmlns:a16="http://schemas.microsoft.com/office/drawing/2014/main" id="{90D26F2A-C0C2-4A9A-BE29-0E331AE8A1E4}"/>
              </a:ext>
            </a:extLst>
          </p:cNvPr>
          <p:cNvSpPr/>
          <p:nvPr/>
        </p:nvSpPr>
        <p:spPr bwMode="auto">
          <a:xfrm>
            <a:off x="8760291" y="4509120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err="1">
                <a:solidFill>
                  <a:srgbClr val="FF6600"/>
                </a:solidFill>
                <a:latin typeface="Calibri" pitchFamily="34" charset="0"/>
                <a:ea typeface="Times" charset="0"/>
                <a:cs typeface="Times" charset="0"/>
              </a:rPr>
              <a:t>OpenACC</a:t>
            </a:r>
            <a:endParaRPr lang="en-GB" sz="1800" dirty="0">
              <a:solidFill>
                <a:srgbClr val="FF6600"/>
              </a:solidFill>
              <a:latin typeface="Calibri" pitchFamily="34" charset="0"/>
              <a:ea typeface="Times" charset="0"/>
              <a:cs typeface="Times" charset="0"/>
            </a:endParaRPr>
          </a:p>
          <a:p>
            <a:pPr algn="ctr"/>
            <a:endParaRPr lang="en-GB" sz="1800" dirty="0">
              <a:solidFill>
                <a:srgbClr val="FF6600"/>
              </a:solidFill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8722760A-6BFA-4C88-928D-BD677159CFC1}"/>
              </a:ext>
            </a:extLst>
          </p:cNvPr>
          <p:cNvSpPr/>
          <p:nvPr/>
        </p:nvSpPr>
        <p:spPr bwMode="auto">
          <a:xfrm>
            <a:off x="1385161" y="1988840"/>
            <a:ext cx="8455255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Source-to-Source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 translator (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Python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)</a:t>
            </a:r>
            <a:endParaRPr kumimoji="0" lang="en-GB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B37AB0DF-E46E-4FB8-AC56-1CE8152B899A}"/>
              </a:ext>
            </a:extLst>
          </p:cNvPr>
          <p:cNvSpPr/>
          <p:nvPr/>
        </p:nvSpPr>
        <p:spPr bwMode="auto">
          <a:xfrm>
            <a:off x="8616276" y="2492896"/>
            <a:ext cx="3168352" cy="36004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OP2 Platform Specific Optimized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 </a:t>
            </a: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Backend libraries</a:t>
            </a:r>
            <a:endParaRPr kumimoji="0" lang="en-GB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AC9B73-3E99-44EF-9EDB-35E67DDAA215}"/>
              </a:ext>
            </a:extLst>
          </p:cNvPr>
          <p:cNvCxnSpPr/>
          <p:nvPr/>
        </p:nvCxnSpPr>
        <p:spPr bwMode="auto">
          <a:xfrm>
            <a:off x="10416473" y="5696069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ounded Rectangle 8">
            <a:extLst>
              <a:ext uri="{FF2B5EF4-FFF2-40B4-BE49-F238E27FC236}">
                <a16:creationId xmlns:a16="http://schemas.microsoft.com/office/drawing/2014/main" id="{9935B93A-883B-4129-BBD9-AA63BA229FDA}"/>
              </a:ext>
            </a:extLst>
          </p:cNvPr>
          <p:cNvSpPr/>
          <p:nvPr/>
        </p:nvSpPr>
        <p:spPr bwMode="auto">
          <a:xfrm>
            <a:off x="1385161" y="3789040"/>
            <a:ext cx="6439031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Conventional 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Compiler 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  <a:ea typeface="Times" charset="0"/>
                <a:cs typeface="Times" charset="0"/>
              </a:rPr>
              <a:t>(e.g. </a:t>
            </a:r>
            <a:r>
              <a:rPr lang="en-GB" sz="1800" dirty="0">
                <a:solidFill>
                  <a:schemeClr val="accent1">
                    <a:lumMod val="50000"/>
                    <a:lumOff val="50000"/>
                  </a:schemeClr>
                </a:solidFill>
                <a:latin typeface="Calibri" pitchFamily="34" charset="0"/>
                <a:ea typeface="Times" charset="0"/>
                <a:cs typeface="Times" charset="0"/>
              </a:rPr>
              <a:t>icc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  <a:ea typeface="Times" charset="0"/>
                <a:cs typeface="Times" charset="0"/>
              </a:rPr>
              <a:t>, </a:t>
            </a:r>
            <a:r>
              <a:rPr lang="en-GB" sz="1800" dirty="0">
                <a:solidFill>
                  <a:srgbClr val="005400"/>
                </a:solidFill>
                <a:latin typeface="Calibri" pitchFamily="34" charset="0"/>
                <a:ea typeface="Times" charset="0"/>
                <a:cs typeface="Times" charset="0"/>
              </a:rPr>
              <a:t>nvcc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  <a:ea typeface="Times" charset="0"/>
                <a:cs typeface="Times" charset="0"/>
              </a:rPr>
              <a:t>, </a:t>
            </a:r>
            <a:r>
              <a:rPr lang="en-GB" sz="1800" dirty="0">
                <a:solidFill>
                  <a:srgbClr val="00B050"/>
                </a:solidFill>
                <a:latin typeface="Calibri" pitchFamily="34" charset="0"/>
                <a:ea typeface="Times" charset="0"/>
                <a:cs typeface="Times" charset="0"/>
              </a:rPr>
              <a:t>pgcc</a:t>
            </a:r>
            <a:r>
              <a:rPr lang="en-GB" sz="1800" dirty="0">
                <a:solidFill>
                  <a:srgbClr val="740000"/>
                </a:solidFill>
                <a:latin typeface="Calibri" pitchFamily="34" charset="0"/>
                <a:ea typeface="Times" charset="0"/>
                <a:cs typeface="Times" charset="0"/>
              </a:rPr>
              <a:t>, </a:t>
            </a:r>
            <a:r>
              <a:rPr lang="en-GB" sz="1800" dirty="0">
                <a:solidFill>
                  <a:srgbClr val="7030A0"/>
                </a:solidFill>
                <a:latin typeface="Calibri" pitchFamily="34" charset="0"/>
                <a:ea typeface="Times" charset="0"/>
                <a:cs typeface="Times" charset="0"/>
              </a:rPr>
              <a:t>clang</a:t>
            </a:r>
            <a:r>
              <a:rPr lang="en-GB" sz="1800" dirty="0">
                <a:solidFill>
                  <a:srgbClr val="740000"/>
                </a:solidFill>
                <a:latin typeface="Calibri" pitchFamily="34" charset="0"/>
                <a:ea typeface="Times" charset="0"/>
                <a:cs typeface="Times" charset="0"/>
              </a:rPr>
              <a:t>, </a:t>
            </a:r>
            <a:r>
              <a:rPr lang="en-GB" sz="1800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itchFamily="34" charset="0"/>
                <a:ea typeface="Times" charset="0"/>
                <a:cs typeface="Times" charset="0"/>
              </a:rPr>
              <a:t>XL</a:t>
            </a:r>
            <a:r>
              <a:rPr lang="en-GB" sz="1800" dirty="0">
                <a:solidFill>
                  <a:srgbClr val="740000"/>
                </a:solidFill>
                <a:latin typeface="Calibri" pitchFamily="34" charset="0"/>
                <a:ea typeface="Times" charset="0"/>
                <a:cs typeface="Times" charset="0"/>
              </a:rPr>
              <a:t>, Cray, </a:t>
            </a:r>
            <a:r>
              <a:rPr lang="en-GB" sz="1800" dirty="0" err="1">
                <a:solidFill>
                  <a:srgbClr val="740000"/>
                </a:solidFill>
                <a:latin typeface="Calibri" pitchFamily="34" charset="0"/>
                <a:ea typeface="Times" charset="0"/>
                <a:cs typeface="Times" charset="0"/>
              </a:rPr>
              <a:t>dpcpp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  <a:ea typeface="Times" charset="0"/>
                <a:cs typeface="Times" charset="0"/>
              </a:rPr>
              <a:t>) 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+ 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  <a:ea typeface="Times" charset="0"/>
                <a:cs typeface="Times" charset="0"/>
              </a:rPr>
              <a:t>compiler flags</a:t>
            </a:r>
            <a:endParaRPr kumimoji="0" lang="en-GB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2" name="Right Arrow 9">
            <a:extLst>
              <a:ext uri="{FF2B5EF4-FFF2-40B4-BE49-F238E27FC236}">
                <a16:creationId xmlns:a16="http://schemas.microsoft.com/office/drawing/2014/main" id="{5BBE3A5D-EAB4-4EF1-A8A6-5B54ECDCE100}"/>
              </a:ext>
            </a:extLst>
          </p:cNvPr>
          <p:cNvSpPr/>
          <p:nvPr/>
        </p:nvSpPr>
        <p:spPr bwMode="auto">
          <a:xfrm>
            <a:off x="6168008" y="1196752"/>
            <a:ext cx="432048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3" name="Right Arrow 10">
            <a:extLst>
              <a:ext uri="{FF2B5EF4-FFF2-40B4-BE49-F238E27FC236}">
                <a16:creationId xmlns:a16="http://schemas.microsoft.com/office/drawing/2014/main" id="{19012808-2A35-4251-962D-60343E472AF7}"/>
              </a:ext>
            </a:extLst>
          </p:cNvPr>
          <p:cNvSpPr/>
          <p:nvPr/>
        </p:nvSpPr>
        <p:spPr bwMode="auto">
          <a:xfrm rot="5400000">
            <a:off x="7680176" y="1628800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4" name="Right Arrow 11">
            <a:extLst>
              <a:ext uri="{FF2B5EF4-FFF2-40B4-BE49-F238E27FC236}">
                <a16:creationId xmlns:a16="http://schemas.microsoft.com/office/drawing/2014/main" id="{A764B215-EC2E-4002-9809-103C605383D0}"/>
              </a:ext>
            </a:extLst>
          </p:cNvPr>
          <p:cNvSpPr/>
          <p:nvPr/>
        </p:nvSpPr>
        <p:spPr bwMode="auto">
          <a:xfrm rot="5400000">
            <a:off x="6672064" y="2420888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5" name="Right Arrow 12">
            <a:extLst>
              <a:ext uri="{FF2B5EF4-FFF2-40B4-BE49-F238E27FC236}">
                <a16:creationId xmlns:a16="http://schemas.microsoft.com/office/drawing/2014/main" id="{CFDE40B1-C08A-4714-8E64-A5359BFCA65A}"/>
              </a:ext>
            </a:extLst>
          </p:cNvPr>
          <p:cNvSpPr/>
          <p:nvPr/>
        </p:nvSpPr>
        <p:spPr bwMode="auto">
          <a:xfrm rot="5400000">
            <a:off x="4079776" y="2420888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6" name="Right Arrow 13">
            <a:extLst>
              <a:ext uri="{FF2B5EF4-FFF2-40B4-BE49-F238E27FC236}">
                <a16:creationId xmlns:a16="http://schemas.microsoft.com/office/drawing/2014/main" id="{CA5626D7-D9A5-4CB7-867F-71A1B55E89B3}"/>
              </a:ext>
            </a:extLst>
          </p:cNvPr>
          <p:cNvSpPr/>
          <p:nvPr/>
        </p:nvSpPr>
        <p:spPr bwMode="auto">
          <a:xfrm rot="5400000">
            <a:off x="6672064" y="3429000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7" name="Right Arrow 14">
            <a:extLst>
              <a:ext uri="{FF2B5EF4-FFF2-40B4-BE49-F238E27FC236}">
                <a16:creationId xmlns:a16="http://schemas.microsoft.com/office/drawing/2014/main" id="{E52D928D-0F63-4929-9C14-773A790A762E}"/>
              </a:ext>
            </a:extLst>
          </p:cNvPr>
          <p:cNvSpPr/>
          <p:nvPr/>
        </p:nvSpPr>
        <p:spPr bwMode="auto">
          <a:xfrm rot="5400000">
            <a:off x="2927648" y="3429000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8" name="Right Arrow 15">
            <a:extLst>
              <a:ext uri="{FF2B5EF4-FFF2-40B4-BE49-F238E27FC236}">
                <a16:creationId xmlns:a16="http://schemas.microsoft.com/office/drawing/2014/main" id="{45FC51C5-1BD9-4D2B-8BF8-204E7B63479C}"/>
              </a:ext>
            </a:extLst>
          </p:cNvPr>
          <p:cNvSpPr/>
          <p:nvPr/>
        </p:nvSpPr>
        <p:spPr bwMode="auto">
          <a:xfrm rot="10800000">
            <a:off x="7968208" y="4005064"/>
            <a:ext cx="504056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19" name="Right Arrow 16">
            <a:extLst>
              <a:ext uri="{FF2B5EF4-FFF2-40B4-BE49-F238E27FC236}">
                <a16:creationId xmlns:a16="http://schemas.microsoft.com/office/drawing/2014/main" id="{5BA0CEB1-963D-4E3C-9925-F0171E23523B}"/>
              </a:ext>
            </a:extLst>
          </p:cNvPr>
          <p:cNvSpPr/>
          <p:nvPr/>
        </p:nvSpPr>
        <p:spPr bwMode="auto">
          <a:xfrm rot="5400000">
            <a:off x="6600056" y="4509120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20" name="Right Arrow 17">
            <a:extLst>
              <a:ext uri="{FF2B5EF4-FFF2-40B4-BE49-F238E27FC236}">
                <a16:creationId xmlns:a16="http://schemas.microsoft.com/office/drawing/2014/main" id="{AD20B7B9-46A7-4ABE-A3F0-DE7B6F269FBC}"/>
              </a:ext>
            </a:extLst>
          </p:cNvPr>
          <p:cNvSpPr/>
          <p:nvPr/>
        </p:nvSpPr>
        <p:spPr bwMode="auto">
          <a:xfrm>
            <a:off x="4367808" y="5085184"/>
            <a:ext cx="432048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21" name="Rounded Rectangle 18">
            <a:extLst>
              <a:ext uri="{FF2B5EF4-FFF2-40B4-BE49-F238E27FC236}">
                <a16:creationId xmlns:a16="http://schemas.microsoft.com/office/drawing/2014/main" id="{BD478C67-0948-4D12-BCD8-E0FCC182404E}"/>
              </a:ext>
            </a:extLst>
          </p:cNvPr>
          <p:cNvSpPr/>
          <p:nvPr/>
        </p:nvSpPr>
        <p:spPr bwMode="auto">
          <a:xfrm>
            <a:off x="1415480" y="5949280"/>
            <a:ext cx="7560840" cy="432048"/>
          </a:xfrm>
          <a:prstGeom prst="roundRect">
            <a:avLst>
              <a:gd name="adj" fmla="val 0"/>
            </a:avLst>
          </a:prstGeom>
          <a:ln>
            <a:headEnd type="none" w="med" len="med"/>
            <a:tailEnd type="none" w="med" len="med"/>
          </a:ln>
          <a:effectLst>
            <a:outerShdw blurRad="152400" dist="254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  <a:ea typeface="Times" charset="0"/>
                <a:cs typeface="Times" charset="0"/>
              </a:rPr>
              <a:t>Hardware</a:t>
            </a:r>
            <a:endParaRPr kumimoji="0" lang="en-GB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22" name="Right Arrow 19">
            <a:extLst>
              <a:ext uri="{FF2B5EF4-FFF2-40B4-BE49-F238E27FC236}">
                <a16:creationId xmlns:a16="http://schemas.microsoft.com/office/drawing/2014/main" id="{300AC835-E3B4-4B19-B270-F220BE304521}"/>
              </a:ext>
            </a:extLst>
          </p:cNvPr>
          <p:cNvSpPr/>
          <p:nvPr/>
        </p:nvSpPr>
        <p:spPr bwMode="auto">
          <a:xfrm rot="5400000">
            <a:off x="6600056" y="5589240"/>
            <a:ext cx="21602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23" name="Rounded Rectangle 20">
            <a:extLst>
              <a:ext uri="{FF2B5EF4-FFF2-40B4-BE49-F238E27FC236}">
                <a16:creationId xmlns:a16="http://schemas.microsoft.com/office/drawing/2014/main" id="{B1641841-9E32-4B82-927F-6CC2478D69DA}"/>
              </a:ext>
            </a:extLst>
          </p:cNvPr>
          <p:cNvSpPr/>
          <p:nvPr/>
        </p:nvSpPr>
        <p:spPr bwMode="auto">
          <a:xfrm>
            <a:off x="7824192" y="3645024"/>
            <a:ext cx="711696" cy="432048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" charset="0"/>
                <a:cs typeface="Times" charset="0"/>
              </a:rPr>
              <a:t>Link</a:t>
            </a:r>
            <a:endParaRPr kumimoji="0" lang="en-GB" sz="18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24" name="Snip Diagonal Corner Rectangle 22">
            <a:extLst>
              <a:ext uri="{FF2B5EF4-FFF2-40B4-BE49-F238E27FC236}">
                <a16:creationId xmlns:a16="http://schemas.microsoft.com/office/drawing/2014/main" id="{2EB43ECE-A56D-43DD-A225-FDEB1D45C61B}"/>
              </a:ext>
            </a:extLst>
          </p:cNvPr>
          <p:cNvSpPr/>
          <p:nvPr/>
        </p:nvSpPr>
        <p:spPr bwMode="auto">
          <a:xfrm>
            <a:off x="8760291" y="4221088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Times" charset="0"/>
                <a:cs typeface="Times" charset="0"/>
              </a:rPr>
              <a:t>OpenMP and OpenMP4.0</a:t>
            </a:r>
          </a:p>
        </p:txBody>
      </p:sp>
      <p:sp>
        <p:nvSpPr>
          <p:cNvPr id="25" name="Folded Corner 25">
            <a:extLst>
              <a:ext uri="{FF2B5EF4-FFF2-40B4-BE49-F238E27FC236}">
                <a16:creationId xmlns:a16="http://schemas.microsoft.com/office/drawing/2014/main" id="{1B0C4F7C-503C-43B5-8058-816146CAB02A}"/>
              </a:ext>
            </a:extLst>
          </p:cNvPr>
          <p:cNvSpPr/>
          <p:nvPr/>
        </p:nvSpPr>
        <p:spPr bwMode="auto">
          <a:xfrm>
            <a:off x="1415480" y="1196752"/>
            <a:ext cx="4536504" cy="613792"/>
          </a:xfrm>
          <a:prstGeom prst="foldedCorner">
            <a:avLst>
              <a:gd name="adj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Application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26" name="Folded Corner 26">
            <a:extLst>
              <a:ext uri="{FF2B5EF4-FFF2-40B4-BE49-F238E27FC236}">
                <a16:creationId xmlns:a16="http://schemas.microsoft.com/office/drawing/2014/main" id="{532EFE44-A8E7-42B2-9C89-A9686843F0FC}"/>
              </a:ext>
            </a:extLst>
          </p:cNvPr>
          <p:cNvSpPr/>
          <p:nvPr/>
        </p:nvSpPr>
        <p:spPr bwMode="auto">
          <a:xfrm>
            <a:off x="6744072" y="1196752"/>
            <a:ext cx="4824536" cy="432048"/>
          </a:xfrm>
          <a:prstGeom prst="foldedCorner">
            <a:avLst>
              <a:gd name="adj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OPS/OP2 Application (</a:t>
            </a:r>
            <a:r>
              <a:rPr lang="en-GB" sz="1800" dirty="0">
                <a:solidFill>
                  <a:srgbClr val="740000"/>
                </a:solidFill>
                <a:latin typeface="Calibri" pitchFamily="34" charset="0"/>
                <a:ea typeface="Times" charset="0"/>
                <a:cs typeface="Times" charset="0"/>
              </a:rPr>
              <a:t>Fortran/C/C++ API</a:t>
            </a:r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)</a:t>
            </a:r>
          </a:p>
        </p:txBody>
      </p:sp>
      <p:sp>
        <p:nvSpPr>
          <p:cNvPr id="27" name="Folded Corner 27">
            <a:extLst>
              <a:ext uri="{FF2B5EF4-FFF2-40B4-BE49-F238E27FC236}">
                <a16:creationId xmlns:a16="http://schemas.microsoft.com/office/drawing/2014/main" id="{474E4CA5-D461-4841-B20F-5112113F0B0E}"/>
              </a:ext>
            </a:extLst>
          </p:cNvPr>
          <p:cNvSpPr/>
          <p:nvPr/>
        </p:nvSpPr>
        <p:spPr bwMode="auto">
          <a:xfrm>
            <a:off x="1415480" y="2780928"/>
            <a:ext cx="3312368" cy="648072"/>
          </a:xfrm>
          <a:prstGeom prst="foldedCorner">
            <a:avLst>
              <a:gd name="adj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Modified Platform Specific </a:t>
            </a:r>
          </a:p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OPS/OP2 Application</a:t>
            </a:r>
          </a:p>
        </p:txBody>
      </p:sp>
      <p:sp>
        <p:nvSpPr>
          <p:cNvPr id="28" name="Folded Corner 28">
            <a:extLst>
              <a:ext uri="{FF2B5EF4-FFF2-40B4-BE49-F238E27FC236}">
                <a16:creationId xmlns:a16="http://schemas.microsoft.com/office/drawing/2014/main" id="{C69F77EF-C5A1-43CF-AF98-5D4B7136166A}"/>
              </a:ext>
            </a:extLst>
          </p:cNvPr>
          <p:cNvSpPr/>
          <p:nvPr/>
        </p:nvSpPr>
        <p:spPr bwMode="auto">
          <a:xfrm>
            <a:off x="5059334" y="2780928"/>
            <a:ext cx="3476554" cy="648072"/>
          </a:xfrm>
          <a:prstGeom prst="foldedCorner">
            <a:avLst>
              <a:gd name="adj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Platform Specific Optimized Application Files</a:t>
            </a:r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32709DA9-3561-42EA-A099-4B85921E455B}"/>
              </a:ext>
            </a:extLst>
          </p:cNvPr>
          <p:cNvSpPr/>
          <p:nvPr/>
        </p:nvSpPr>
        <p:spPr bwMode="auto">
          <a:xfrm>
            <a:off x="1919536" y="4797152"/>
            <a:ext cx="2232248" cy="864096"/>
          </a:xfrm>
          <a:prstGeom prst="teardrop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Mesh </a:t>
            </a:r>
          </a:p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(hdf5)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30" name="Pentagon 30">
            <a:extLst>
              <a:ext uri="{FF2B5EF4-FFF2-40B4-BE49-F238E27FC236}">
                <a16:creationId xmlns:a16="http://schemas.microsoft.com/office/drawing/2014/main" id="{C557ADB2-72D4-4573-985F-2F63AE4995CD}"/>
              </a:ext>
            </a:extLst>
          </p:cNvPr>
          <p:cNvSpPr/>
          <p:nvPr/>
        </p:nvSpPr>
        <p:spPr bwMode="auto">
          <a:xfrm>
            <a:off x="5059334" y="4869160"/>
            <a:ext cx="2836866" cy="720080"/>
          </a:xfrm>
          <a:prstGeom prst="homePlate">
            <a:avLst>
              <a:gd name="adj" fmla="val 2244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Platform Specific </a:t>
            </a:r>
          </a:p>
          <a:p>
            <a:pPr algn="ctr"/>
            <a:r>
              <a:rPr lang="en-GB" sz="1800" dirty="0">
                <a:latin typeface="Calibri" pitchFamily="34" charset="0"/>
                <a:ea typeface="Times" charset="0"/>
                <a:cs typeface="Times" charset="0"/>
              </a:rPr>
              <a:t>Binary Executable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" charset="0"/>
              <a:cs typeface="Times" charset="0"/>
            </a:endParaRPr>
          </a:p>
        </p:txBody>
      </p:sp>
      <p:sp>
        <p:nvSpPr>
          <p:cNvPr id="31" name="Snip Diagonal Corner Rectangle 21">
            <a:extLst>
              <a:ext uri="{FF2B5EF4-FFF2-40B4-BE49-F238E27FC236}">
                <a16:creationId xmlns:a16="http://schemas.microsoft.com/office/drawing/2014/main" id="{32BD0397-BF34-4FC5-B4A3-F744CE3834C4}"/>
              </a:ext>
            </a:extLst>
          </p:cNvPr>
          <p:cNvSpPr/>
          <p:nvPr/>
        </p:nvSpPr>
        <p:spPr bwMode="auto">
          <a:xfrm>
            <a:off x="8760291" y="3933056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solidFill>
                  <a:srgbClr val="005400"/>
                </a:solidFill>
                <a:latin typeface="Calibri" pitchFamily="34" charset="0"/>
                <a:ea typeface="Times" charset="0"/>
                <a:cs typeface="Times" charset="0"/>
              </a:rPr>
              <a:t>CUDA</a:t>
            </a:r>
          </a:p>
        </p:txBody>
      </p:sp>
      <p:sp>
        <p:nvSpPr>
          <p:cNvPr id="32" name="Snip Diagonal Corner Rectangle 33">
            <a:extLst>
              <a:ext uri="{FF2B5EF4-FFF2-40B4-BE49-F238E27FC236}">
                <a16:creationId xmlns:a16="http://schemas.microsoft.com/office/drawing/2014/main" id="{7500C156-DD9D-45AE-AD2A-E3841B09EB38}"/>
              </a:ext>
            </a:extLst>
          </p:cNvPr>
          <p:cNvSpPr/>
          <p:nvPr/>
        </p:nvSpPr>
        <p:spPr bwMode="auto">
          <a:xfrm>
            <a:off x="8760291" y="3645024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Times" charset="0"/>
                <a:cs typeface="Times" charset="0"/>
              </a:rPr>
              <a:t>SIMD Vectorized</a:t>
            </a:r>
          </a:p>
        </p:txBody>
      </p:sp>
      <p:sp>
        <p:nvSpPr>
          <p:cNvPr id="33" name="Snip Diagonal Corner Rectangle 32">
            <a:extLst>
              <a:ext uri="{FF2B5EF4-FFF2-40B4-BE49-F238E27FC236}">
                <a16:creationId xmlns:a16="http://schemas.microsoft.com/office/drawing/2014/main" id="{A2DB0BD4-592E-4CC8-8798-CDBB98436428}"/>
              </a:ext>
            </a:extLst>
          </p:cNvPr>
          <p:cNvSpPr/>
          <p:nvPr/>
        </p:nvSpPr>
        <p:spPr bwMode="auto">
          <a:xfrm>
            <a:off x="8760291" y="3356992"/>
            <a:ext cx="3312365" cy="432048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Times" charset="0"/>
                <a:cs typeface="Times" charset="0"/>
              </a:rPr>
              <a:t>Sequential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8FE479-62A3-4232-A2D0-10D64ECBFA25}"/>
              </a:ext>
            </a:extLst>
          </p:cNvPr>
          <p:cNvSpPr/>
          <p:nvPr/>
        </p:nvSpPr>
        <p:spPr bwMode="auto">
          <a:xfrm>
            <a:off x="1271464" y="2636912"/>
            <a:ext cx="7344815" cy="910614"/>
          </a:xfrm>
          <a:prstGeom prst="round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6E13C-DB15-4BBF-B989-DA3470A03E54}"/>
              </a:ext>
            </a:extLst>
          </p:cNvPr>
          <p:cNvSpPr txBox="1"/>
          <p:nvPr/>
        </p:nvSpPr>
        <p:spPr>
          <a:xfrm>
            <a:off x="79180" y="2383720"/>
            <a:ext cx="1274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</a:p>
          <a:p>
            <a:r>
              <a:rPr lang="en-GB" sz="18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Readable</a:t>
            </a:r>
          </a:p>
          <a:p>
            <a:r>
              <a:rPr lang="en-GB" sz="18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  <a:p>
            <a:r>
              <a:rPr lang="en-GB" sz="18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 Formatted</a:t>
            </a:r>
          </a:p>
        </p:txBody>
      </p:sp>
      <p:sp>
        <p:nvSpPr>
          <p:cNvPr id="37" name="Title 36">
            <a:extLst>
              <a:ext uri="{FF2B5EF4-FFF2-40B4-BE49-F238E27FC236}">
                <a16:creationId xmlns:a16="http://schemas.microsoft.com/office/drawing/2014/main" id="{581F8B50-4B29-7D44-88CB-16DF599CB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483" y="259688"/>
            <a:ext cx="10779124" cy="563951"/>
          </a:xfrm>
        </p:spPr>
        <p:txBody>
          <a:bodyPr>
            <a:normAutofit fontScale="90000"/>
          </a:bodyPr>
          <a:lstStyle/>
          <a:p>
            <a:r>
              <a:rPr lang="en-HU" dirty="0"/>
              <a:t>Application Development with OPS/OP2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06A50-0E7D-A545-A403-85520E60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4</a:t>
            </a:fld>
            <a:endParaRPr lang="hu-H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56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4" grpId="0" animBg="1"/>
      <p:bldP spid="8" grpId="0" animBg="1"/>
      <p:bldP spid="9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3012-7003-5D90-1FD5-B56901C3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Structured-mesh stencil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43CD-EEC4-E319-77C9-16A99BEC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HU" dirty="0"/>
              <a:t>Boilerplate generated by OPS</a:t>
            </a:r>
          </a:p>
          <a:p>
            <a:pPr lvl="1"/>
            <a:r>
              <a:rPr lang="en-GB" dirty="0"/>
              <a:t>P</a:t>
            </a:r>
            <a:r>
              <a:rPr lang="en-HU" dirty="0"/>
              <a:t>ure MPI, MPI+OpenMP, MPI+SYCL (CUDA/HIP/OpenCL/OpenACC)</a:t>
            </a:r>
          </a:p>
          <a:p>
            <a:r>
              <a:rPr lang="en-HU" dirty="0"/>
              <a:t>CloverLeaf 2D/3D – 7680^2,  408^3</a:t>
            </a:r>
          </a:p>
          <a:p>
            <a:pPr lvl="1"/>
            <a:r>
              <a:rPr lang="en-HU" dirty="0"/>
              <a:t>Hydrodynamics code from AWE, part of Mantevo suite</a:t>
            </a:r>
          </a:p>
          <a:p>
            <a:pPr lvl="1"/>
            <a:r>
              <a:rPr lang="en-HU" dirty="0"/>
              <a:t>~100 nested loops, ~35 doubles per grid point, lots of small boundary loops</a:t>
            </a:r>
          </a:p>
          <a:p>
            <a:r>
              <a:rPr lang="en-HU" dirty="0"/>
              <a:t>OpenSBLI – Shock Boundary Layer Interactions - 320^3</a:t>
            </a:r>
          </a:p>
          <a:p>
            <a:pPr lvl="1"/>
            <a:r>
              <a:rPr lang="en-HU" dirty="0"/>
              <a:t>Finite Difference Navier-Stokes solver with shock capturing from Univ of Southampton</a:t>
            </a:r>
          </a:p>
          <a:p>
            <a:pPr lvl="1"/>
            <a:r>
              <a:rPr lang="en-HU" dirty="0"/>
              <a:t>High-level pyhton interface, generates OPS</a:t>
            </a:r>
          </a:p>
          <a:p>
            <a:pPr lvl="1"/>
            <a:r>
              <a:rPr lang="en-HU" dirty="0"/>
              <a:t>Two versions – Store All (SA) or Store None (SN) – how much recompute for derivatives</a:t>
            </a:r>
          </a:p>
          <a:p>
            <a:r>
              <a:rPr lang="en-HU" dirty="0"/>
              <a:t>Acoustic solver – 320^3</a:t>
            </a:r>
          </a:p>
          <a:p>
            <a:pPr lvl="1"/>
            <a:r>
              <a:rPr lang="en-HU" dirty="0"/>
              <a:t>8th order finite differences</a:t>
            </a:r>
          </a:p>
          <a:p>
            <a:pPr lvl="1"/>
            <a:r>
              <a:rPr lang="en-GB" dirty="0"/>
              <a:t>V</a:t>
            </a:r>
            <a:r>
              <a:rPr lang="en-HU" dirty="0"/>
              <a:t>ery costly MPI halo exchanges</a:t>
            </a:r>
          </a:p>
          <a:p>
            <a:pPr lvl="1"/>
            <a:r>
              <a:rPr lang="en-HU" dirty="0"/>
              <a:t>Two variants</a:t>
            </a:r>
          </a:p>
        </p:txBody>
      </p:sp>
    </p:spTree>
    <p:extLst>
      <p:ext uri="{BB962C8B-B14F-4D97-AF65-F5344CB8AC3E}">
        <p14:creationId xmlns:p14="http://schemas.microsoft.com/office/powerpoint/2010/main" val="421482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12BC-95E4-8CD0-5013-4F2782855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Unstructured mesh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AAC3-10E4-AC38-8895-BF9EEEDC2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U" dirty="0"/>
              <a:t>MG-CFD</a:t>
            </a:r>
          </a:p>
          <a:p>
            <a:pPr lvl="1"/>
            <a:r>
              <a:rPr lang="en-HU" dirty="0"/>
              <a:t>Multigrid enabled Euler equations solvers</a:t>
            </a:r>
          </a:p>
          <a:p>
            <a:pPr lvl="1"/>
            <a:r>
              <a:rPr lang="en-HU" dirty="0"/>
              <a:t>Representative of production workloads at Rolls-Royce</a:t>
            </a:r>
          </a:p>
          <a:p>
            <a:pPr lvl="1"/>
            <a:r>
              <a:rPr lang="en-HU" dirty="0"/>
              <a:t>NASA Rotor37 testcase with 8M cells</a:t>
            </a:r>
          </a:p>
          <a:p>
            <a:pPr lvl="1"/>
            <a:r>
              <a:rPr lang="en-HU" dirty="0"/>
              <a:t>Rig250 – DLR 650M cell mesh</a:t>
            </a:r>
          </a:p>
          <a:p>
            <a:r>
              <a:rPr lang="en-HU" dirty="0"/>
              <a:t>Variants:</a:t>
            </a:r>
          </a:p>
          <a:p>
            <a:pPr lvl="1"/>
            <a:r>
              <a:rPr lang="en-US" dirty="0"/>
              <a:t>“Global coloring” – 1 level of coloring, poor locality</a:t>
            </a:r>
          </a:p>
          <a:p>
            <a:pPr lvl="1"/>
            <a:r>
              <a:rPr lang="en-US" dirty="0"/>
              <a:t>“Hierarchical coloring” – 2 levels of coloring, good locality within blocks</a:t>
            </a:r>
          </a:p>
          <a:p>
            <a:pPr lvl="1"/>
            <a:r>
              <a:rPr lang="en-US" dirty="0"/>
              <a:t>“Atomics”</a:t>
            </a:r>
            <a:endParaRPr lang="en-H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53663-4BBC-949A-4B2E-3A49730088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1" b="46316"/>
          <a:stretch/>
        </p:blipFill>
        <p:spPr>
          <a:xfrm>
            <a:off x="9093199" y="1143107"/>
            <a:ext cx="3271795" cy="26707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21E6DD-E132-1E6D-4588-B602A3841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846" y="4797444"/>
            <a:ext cx="6200645" cy="20271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E8B5A3-6BF2-451A-792F-23FD65EC0355}"/>
              </a:ext>
            </a:extLst>
          </p:cNvPr>
          <p:cNvSpPr txBox="1"/>
          <p:nvPr/>
        </p:nvSpPr>
        <p:spPr>
          <a:xfrm>
            <a:off x="6096000" y="4566611"/>
            <a:ext cx="2065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400" dirty="0"/>
              <a:t>Global coloring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5A92A-9CCD-E5D0-32AF-1DBD04519361}"/>
              </a:ext>
            </a:extLst>
          </p:cNvPr>
          <p:cNvSpPr txBox="1"/>
          <p:nvPr/>
        </p:nvSpPr>
        <p:spPr>
          <a:xfrm>
            <a:off x="9155377" y="4618144"/>
            <a:ext cx="273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400" dirty="0"/>
              <a:t>Hierarchical coloring</a:t>
            </a:r>
          </a:p>
        </p:txBody>
      </p:sp>
    </p:spTree>
    <p:extLst>
      <p:ext uri="{BB962C8B-B14F-4D97-AF65-F5344CB8AC3E}">
        <p14:creationId xmlns:p14="http://schemas.microsoft.com/office/powerpoint/2010/main" val="312870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6E1A9-0A95-097E-6239-BBD65103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Single GPU – Structured mesh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60A42-AC19-B097-E015-4F9F6818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7</a:t>
            </a:fld>
            <a:endParaRPr lang="hu-HU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112AE28-5C60-755E-B4C0-488A4BB50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77744"/>
              </p:ext>
            </p:extLst>
          </p:nvPr>
        </p:nvGraphicFramePr>
        <p:xfrm>
          <a:off x="301625" y="1281113"/>
          <a:ext cx="11693525" cy="484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5E3DF8-BBCA-C58A-9EF5-5266270F9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44286"/>
              </p:ext>
            </p:extLst>
          </p:nvPr>
        </p:nvGraphicFramePr>
        <p:xfrm>
          <a:off x="805048" y="6189850"/>
          <a:ext cx="1073776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9628">
                  <a:extLst>
                    <a:ext uri="{9D8B030D-6E8A-4147-A177-3AD203B41FA5}">
                      <a16:colId xmlns:a16="http://schemas.microsoft.com/office/drawing/2014/main" val="2151798103"/>
                    </a:ext>
                  </a:extLst>
                </a:gridCol>
                <a:gridCol w="1789628">
                  <a:extLst>
                    <a:ext uri="{9D8B030D-6E8A-4147-A177-3AD203B41FA5}">
                      <a16:colId xmlns:a16="http://schemas.microsoft.com/office/drawing/2014/main" val="2901328757"/>
                    </a:ext>
                  </a:extLst>
                </a:gridCol>
                <a:gridCol w="1789628">
                  <a:extLst>
                    <a:ext uri="{9D8B030D-6E8A-4147-A177-3AD203B41FA5}">
                      <a16:colId xmlns:a16="http://schemas.microsoft.com/office/drawing/2014/main" val="3210162619"/>
                    </a:ext>
                  </a:extLst>
                </a:gridCol>
                <a:gridCol w="1789628">
                  <a:extLst>
                    <a:ext uri="{9D8B030D-6E8A-4147-A177-3AD203B41FA5}">
                      <a16:colId xmlns:a16="http://schemas.microsoft.com/office/drawing/2014/main" val="1615745190"/>
                    </a:ext>
                  </a:extLst>
                </a:gridCol>
                <a:gridCol w="1789628">
                  <a:extLst>
                    <a:ext uri="{9D8B030D-6E8A-4147-A177-3AD203B41FA5}">
                      <a16:colId xmlns:a16="http://schemas.microsoft.com/office/drawing/2014/main" val="3682583992"/>
                    </a:ext>
                  </a:extLst>
                </a:gridCol>
                <a:gridCol w="1789628">
                  <a:extLst>
                    <a:ext uri="{9D8B030D-6E8A-4147-A177-3AD203B41FA5}">
                      <a16:colId xmlns:a16="http://schemas.microsoft.com/office/drawing/2014/main" val="17278711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3.83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7.78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1.05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6.72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>
                          <a:effectLst/>
                        </a:rPr>
                        <a:t>6.58</a:t>
                      </a:r>
                      <a:endParaRPr lang="en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U" sz="1600" u="none" strike="noStrike" dirty="0">
                          <a:effectLst/>
                        </a:rPr>
                        <a:t>14.10</a:t>
                      </a:r>
                      <a:endParaRPr lang="en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85362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9FD465-85A3-F23E-C79A-5E531C759983}"/>
              </a:ext>
            </a:extLst>
          </p:cNvPr>
          <p:cNvSpPr txBox="1"/>
          <p:nvPr/>
        </p:nvSpPr>
        <p:spPr>
          <a:xfrm>
            <a:off x="106910" y="616057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A100:</a:t>
            </a:r>
          </a:p>
        </p:txBody>
      </p:sp>
    </p:spTree>
    <p:extLst>
      <p:ext uri="{BB962C8B-B14F-4D97-AF65-F5344CB8AC3E}">
        <p14:creationId xmlns:p14="http://schemas.microsoft.com/office/powerpoint/2010/main" val="340059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483A-576C-7078-0248-AC5E9ECE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Quick detour: SYCL loop formulations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D82E5-C3A3-F3F0-229B-3CAD1EF3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8</a:t>
            </a:fld>
            <a:endParaRPr lang="hu-H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AF666-D280-913A-A0F8-1541B4602F5D}"/>
              </a:ext>
            </a:extLst>
          </p:cNvPr>
          <p:cNvSpPr txBox="1"/>
          <p:nvPr/>
        </p:nvSpPr>
        <p:spPr>
          <a:xfrm>
            <a:off x="719912" y="3759795"/>
            <a:ext cx="3640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Anew(0,0) = 0.25f * 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( A(1,0) + A(-1,0)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+ A(0,-1) + A(0,1));</a:t>
            </a:r>
            <a:endParaRPr lang="en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07B3EE-2F14-6189-4B77-EB2B78E749CF}"/>
              </a:ext>
            </a:extLst>
          </p:cNvPr>
          <p:cNvSpPr txBox="1"/>
          <p:nvPr/>
        </p:nvSpPr>
        <p:spPr>
          <a:xfrm>
            <a:off x="301900" y="1902456"/>
            <a:ext cx="55034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Queue.submit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([&amp;](cl::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::handler &amp;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cgh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...//Accessors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cgh.parallel_for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&lt;class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apply_stencil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&gt;(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cl::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::range&lt;2&gt;(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jmax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imax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b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[=](cl::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::item&lt;2&gt;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idx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...//Views, bounds checking</a:t>
            </a:r>
            <a:endParaRPr lang="en-HU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24749-13D2-866C-BBCE-FC1E81279575}"/>
              </a:ext>
            </a:extLst>
          </p:cNvPr>
          <p:cNvSpPr txBox="1"/>
          <p:nvPr/>
        </p:nvSpPr>
        <p:spPr>
          <a:xfrm>
            <a:off x="6455537" y="4321503"/>
            <a:ext cx="3640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Anew(0,0) = 0.25f * 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( A(1,0) + A(-1,0)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+ A(0,-1) + A(0,1));</a:t>
            </a:r>
            <a:endParaRPr lang="en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26935F-1973-330F-C46A-4E2A319C49EF}"/>
              </a:ext>
            </a:extLst>
          </p:cNvPr>
          <p:cNvSpPr txBox="1"/>
          <p:nvPr/>
        </p:nvSpPr>
        <p:spPr>
          <a:xfrm>
            <a:off x="6037525" y="1902456"/>
            <a:ext cx="59570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Queue.submit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([&amp;](cl::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::handler &amp;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cgh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...//Accessors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cgh.parallel_for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&lt;class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apply_stencil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&gt;(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cl::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nd_range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&lt;2&gt;(</a:t>
            </a:r>
          </a:p>
          <a:p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		cl::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::range&lt;2&gt;(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jmax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imax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b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		cl::</a:t>
            </a:r>
            <a:r>
              <a:rPr lang="en-GB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::range&lt;2&gt;(4,    32)),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	[=](cl::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sycl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nd_item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&lt;2&gt; 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idx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...//Views, bounds checking</a:t>
            </a:r>
            <a:endParaRPr lang="en-HU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06109-AF10-E524-60B1-E71ADC2DDFEF}"/>
              </a:ext>
            </a:extLst>
          </p:cNvPr>
          <p:cNvSpPr txBox="1"/>
          <p:nvPr/>
        </p:nvSpPr>
        <p:spPr>
          <a:xfrm>
            <a:off x="2412694" y="1301950"/>
            <a:ext cx="103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800" dirty="0"/>
              <a:t>“Flat”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E58B11-5126-DD8B-7263-D43C272D4B4C}"/>
              </a:ext>
            </a:extLst>
          </p:cNvPr>
          <p:cNvSpPr txBox="1"/>
          <p:nvPr/>
        </p:nvSpPr>
        <p:spPr>
          <a:xfrm>
            <a:off x="7956415" y="1301950"/>
            <a:ext cx="1865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800" dirty="0"/>
              <a:t>“nd_range”</a:t>
            </a:r>
          </a:p>
        </p:txBody>
      </p:sp>
    </p:spTree>
    <p:extLst>
      <p:ext uri="{BB962C8B-B14F-4D97-AF65-F5344CB8AC3E}">
        <p14:creationId xmlns:p14="http://schemas.microsoft.com/office/powerpoint/2010/main" val="173053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3115-B275-552A-AE6E-7C66B60A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U" dirty="0"/>
              <a:t>Achieved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A37C6-F5F4-C350-9C11-237DBFCC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08BE-4C54-4F38-AB04-0146ECEEC121}" type="slidenum">
              <a:rPr lang="hu-HU" smtClean="0"/>
              <a:t>9</a:t>
            </a:fld>
            <a:endParaRPr lang="hu-HU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A37DAE3-1CA9-DC00-89F9-9EF3D603D6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146598"/>
              </p:ext>
            </p:extLst>
          </p:nvPr>
        </p:nvGraphicFramePr>
        <p:xfrm>
          <a:off x="107576" y="2491348"/>
          <a:ext cx="118870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142">
                  <a:extLst>
                    <a:ext uri="{9D8B030D-6E8A-4147-A177-3AD203B41FA5}">
                      <a16:colId xmlns:a16="http://schemas.microsoft.com/office/drawing/2014/main" val="943383196"/>
                    </a:ext>
                  </a:extLst>
                </a:gridCol>
                <a:gridCol w="1527154">
                  <a:extLst>
                    <a:ext uri="{9D8B030D-6E8A-4147-A177-3AD203B41FA5}">
                      <a16:colId xmlns:a16="http://schemas.microsoft.com/office/drawing/2014/main" val="2174172477"/>
                    </a:ext>
                  </a:extLst>
                </a:gridCol>
                <a:gridCol w="1698148">
                  <a:extLst>
                    <a:ext uri="{9D8B030D-6E8A-4147-A177-3AD203B41FA5}">
                      <a16:colId xmlns:a16="http://schemas.microsoft.com/office/drawing/2014/main" val="107107283"/>
                    </a:ext>
                  </a:extLst>
                </a:gridCol>
                <a:gridCol w="1698148">
                  <a:extLst>
                    <a:ext uri="{9D8B030D-6E8A-4147-A177-3AD203B41FA5}">
                      <a16:colId xmlns:a16="http://schemas.microsoft.com/office/drawing/2014/main" val="3829754015"/>
                    </a:ext>
                  </a:extLst>
                </a:gridCol>
                <a:gridCol w="1698148">
                  <a:extLst>
                    <a:ext uri="{9D8B030D-6E8A-4147-A177-3AD203B41FA5}">
                      <a16:colId xmlns:a16="http://schemas.microsoft.com/office/drawing/2014/main" val="3921524386"/>
                    </a:ext>
                  </a:extLst>
                </a:gridCol>
                <a:gridCol w="1698148">
                  <a:extLst>
                    <a:ext uri="{9D8B030D-6E8A-4147-A177-3AD203B41FA5}">
                      <a16:colId xmlns:a16="http://schemas.microsoft.com/office/drawing/2014/main" val="1052252062"/>
                    </a:ext>
                  </a:extLst>
                </a:gridCol>
                <a:gridCol w="1698148">
                  <a:extLst>
                    <a:ext uri="{9D8B030D-6E8A-4147-A177-3AD203B41FA5}">
                      <a16:colId xmlns:a16="http://schemas.microsoft.com/office/drawing/2014/main" val="2945666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Maximum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CloverLeaf 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CloverLeaf 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Acoustic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OpenSBLI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OpenSBLI SN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88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U" dirty="0"/>
                        <a:t>AMD MI250x GCD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1320 GB/s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1001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738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294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657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520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U" dirty="0"/>
                        <a:t>NVIDIA A100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1386 GB/s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1203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U" dirty="0"/>
                        <a:t>1108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490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1034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1008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99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U" dirty="0"/>
                        <a:t>NVIDIA H100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1840 GB/s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1556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U" dirty="0"/>
                        <a:t>1423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1288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1532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U" dirty="0"/>
                        <a:t>1383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229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5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|9.1|4.1|5.7|3.3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53.4"/>
</p:tagLst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K_sablon_EN" id="{E4B54C3E-8880-C74F-B8FC-C4D0594DF210}" vid="{1A608972-1F10-DE44-B32A-83953FD592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Egyéni tervezés</Template>
  <TotalTime>19260</TotalTime>
  <Words>1280</Words>
  <Application>Microsoft Macintosh PowerPoint</Application>
  <PresentationFormat>Widescreen</PresentationFormat>
  <Paragraphs>220</Paragraphs>
  <Slides>17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ArialMT</vt:lpstr>
      <vt:lpstr>Calibri</vt:lpstr>
      <vt:lpstr>Consolas</vt:lpstr>
      <vt:lpstr>Hypatia Sans Pro</vt:lpstr>
      <vt:lpstr>Times New Roman</vt:lpstr>
      <vt:lpstr>Egyéni tervezés</vt:lpstr>
      <vt:lpstr>Results and Experiences from LUMI running CFD workloads</vt:lpstr>
      <vt:lpstr>AMD MI250X GPUs &amp; LUMI</vt:lpstr>
      <vt:lpstr>Programming LUMI/AMD GPUs</vt:lpstr>
      <vt:lpstr>Application Development with OPS/OP2</vt:lpstr>
      <vt:lpstr>Structured-mesh stencil codes</vt:lpstr>
      <vt:lpstr>Unstructured mesh codes</vt:lpstr>
      <vt:lpstr>Single GPU – Structured mesh</vt:lpstr>
      <vt:lpstr>Quick detour: SYCL loop formulations</vt:lpstr>
      <vt:lpstr>Achieved throughput</vt:lpstr>
      <vt:lpstr>Workgroup size/shape tuning</vt:lpstr>
      <vt:lpstr>MG-CFD Rotor 37 8M</vt:lpstr>
      <vt:lpstr>Scalability</vt:lpstr>
      <vt:lpstr>CloverLeaf 2D</vt:lpstr>
      <vt:lpstr>CloverLeaf 3D</vt:lpstr>
      <vt:lpstr>OpenSBLI – StoreNone version</vt:lpstr>
      <vt:lpstr>MG-CFD – Rig250 case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DPC++ on Representative Structured/Unstructured Mesh Applications</dc:title>
  <dc:creator>Istvan Reguly</dc:creator>
  <cp:lastModifiedBy>Reguly István Zoltán</cp:lastModifiedBy>
  <cp:revision>20</cp:revision>
  <cp:lastPrinted>2023-05-15T08:09:01Z</cp:lastPrinted>
  <dcterms:created xsi:type="dcterms:W3CDTF">2021-10-19T06:13:14Z</dcterms:created>
  <dcterms:modified xsi:type="dcterms:W3CDTF">2023-05-15T08:09:14Z</dcterms:modified>
</cp:coreProperties>
</file>