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97" r:id="rId3"/>
    <p:sldId id="257" r:id="rId4"/>
    <p:sldId id="325" r:id="rId5"/>
    <p:sldId id="315" r:id="rId6"/>
    <p:sldId id="272" r:id="rId7"/>
    <p:sldId id="329" r:id="rId8"/>
    <p:sldId id="275" r:id="rId9"/>
    <p:sldId id="274" r:id="rId10"/>
    <p:sldId id="326" r:id="rId11"/>
    <p:sldId id="328" r:id="rId12"/>
    <p:sldId id="312" r:id="rId13"/>
    <p:sldId id="327" r:id="rId14"/>
    <p:sldId id="330" r:id="rId15"/>
    <p:sldId id="278" r:id="rId16"/>
    <p:sldId id="331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A2D8"/>
    <a:srgbClr val="C40000"/>
    <a:srgbClr val="00F6F6"/>
    <a:srgbClr val="9EDB9E"/>
    <a:srgbClr val="00F200"/>
    <a:srgbClr val="FF0000"/>
    <a:srgbClr val="0000CC"/>
    <a:srgbClr val="09A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76820" autoAdjust="0"/>
  </p:normalViewPr>
  <p:slideViewPr>
    <p:cSldViewPr snapToGrid="0">
      <p:cViewPr varScale="1">
        <p:scale>
          <a:sx n="53" d="100"/>
          <a:sy n="53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2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94 24575,'0'-6'0,"0"-11"0,0-8 0,-7 0 0,-2 4-8191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25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0 24575,'-7'0'0,"-9"7"0,-2 9 0,-5 10 0,-5-1 0,1 3 0,-1-3 0,5 0 0,5-3-8191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26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24575,'0'7'0,"0"9"0,0 9 0,0 8 0,0-3-8191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26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0 24575,'-7'0'0,"-9"0"0,-9 0 0,-7 0 0,-6 0 0,5 0-8191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28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24575,'0'6'0,"0"11"0,0 1-8191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37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42 24575,'7'0'0,"2"-7"0,7-10 0,0-1-8191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38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74 24575,'0'-7'0,"7"-9"0,2-9 0,1-1-8191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39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1 151 24575,'0'-7'0,"0"-9"0,0-9 0,0-7 0,0-6 0,0 5-8191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0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109 311 24575,'-7'0'0,"-3"-7"0,1-9 0,2-9 0,-5-7 0,0-5 0,1-10 0,-4-5 0,1 0 0,2 10-8191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4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17 24575,'-7'0'0,"-9"0"0,-2-7 0,3-2-8191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6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24575,'0'7'0,"-7"3"0,-2 6 0,-7 0 0,0 5 0,2-1-8191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3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0 111 24575,'0'-7'0,"0"-9"0,0-9 0,0-8 0,0 3-8191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7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221 1 24575,'0'7'0,"-7"2"0,-3 7 0,1 8 0,-5-1 0,-7 3 0,-7 4 0,-6-3 0,3 1 0,7 3 0,1-5 0,3-5-8191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49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181 1 24575,'-7'0'0,"-2"7"0,0 9 0,-5 2 0,-7-2 0,-1 3 0,-2-1 0,1 3 0,6 4 0,-1-1 0,1-5-8191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0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0 207 24575,'8'0'0,"1"-7"0,0-9 0,5-3 0,0-4 0,5 2 0,6-3 0,6 3 0,-2-3 0,-7-3 0,-6 3-8191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2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0 24575,'0'7'0,"-7"9"0,-3 9 0,-5 0 0,-2 3 0,3-4-8191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3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24575,'0'-7'0,"0"-10"0,0-8 0,0-7 0,0 2-8191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4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 24575,'0'-7'0,"0"-9"0,0-9 0,0-8 0,0-4 0,0 4-8191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5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 24575,'0'-8'0,"0"-8"0,0-9 0,0-7 0,0-6 0,0 5-8191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7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0 254 24575,'0'-7'0,"0"-9"0,7-2 0,3-5 0,-1-6 0,-2-4 0,-2-4 0,5 4 0,1 1 0,-2 6-8191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8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87 24575,'7'-7'0,"2"-10"0,7-1 0,0-5 0,-2 2-8191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59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24575,'7'0'0,"3"-7"0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1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24575,'0'7'0,"7"2"0,2 7 0,7 1 0,0 3 0,-2 7 0,4-3 0,-2 3 0,-4-4-8191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8:01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24575,'7'0'0,"2"-8"0,7-1 0,1-7 0,4 0 0,-2-5 0,-3 1-8191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8:03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24575,'7'0'0,"3"-7"0,6-3 0,7 1 0,0 2-8191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8:19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8:21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3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24575,'0'7'0,"7"3"0,2 6 0,0 7 0,-2 7 0,-1-2-8191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4.8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24575,'0'7'0,"0"9"0,0 9 0,-7 0 0,-2 3 0,0 4 0,1-4-8191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5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24575,'0'8'0,"0"8"0,0 9 0,-6 0 0,-3 3 0,0-3-8191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6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0 24575,'0'7'0,"-7"3"0,-2 6 0,-7 0 0,-8-2 0,-6-4 0,2-3-8191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7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0 24575,'-6'0'0,"-4"7"0,-5 2 0,-9 0 0,1-2-8191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2T11:27:18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0 24575,'0'7'0,"0"10"0,-7 1 0,-10-2 0,-8-4 0,-7-4 0,2-3-8191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2ADCC-33B7-4805-A163-7C63D0F322FD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1A6B3-35D5-4202-8D09-733E84EE91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55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Olyan komplex kiválasztása, amelynek a rendezett részét áttervezve olyan </a:t>
            </a:r>
            <a:r>
              <a:rPr lang="hu-HU" dirty="0" err="1"/>
              <a:t>minipeptidet</a:t>
            </a:r>
            <a:r>
              <a:rPr lang="hu-HU" dirty="0"/>
              <a:t> kapunk, ami az R-doménhez köt és olyan pozícióban fixálja, amely lehetővé teszi a csatorna aktivitását - </a:t>
            </a:r>
            <a:r>
              <a:rPr lang="hu-HU" dirty="0" err="1"/>
              <a:t>hiperaktiváció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1A6B3-35D5-4202-8D09-733E84EE911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41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AlphaFold2 – </a:t>
            </a:r>
            <a:r>
              <a:rPr lang="hu-HU" dirty="0" err="1"/>
              <a:t>Deepmind</a:t>
            </a:r>
            <a:r>
              <a:rPr lang="hu-HU" dirty="0"/>
              <a:t> fejlesztette, rendelkezésre álló kísérletes szerkezeteken lett betanítva, majd olyan szerkezeteken letesztelve amiket nem látott az algoritmus: kísérletes pontosságot megközelítő eredmények</a:t>
            </a:r>
          </a:p>
          <a:p>
            <a:r>
              <a:rPr lang="hu-HU" dirty="0" err="1"/>
              <a:t>AlphaFold</a:t>
            </a:r>
            <a:r>
              <a:rPr lang="hu-HU" dirty="0"/>
              <a:t> </a:t>
            </a:r>
            <a:r>
              <a:rPr lang="hu-HU" dirty="0" err="1"/>
              <a:t>Multimer</a:t>
            </a:r>
            <a:r>
              <a:rPr lang="hu-HU" dirty="0"/>
              <a:t> – fehérjekomplexek szerkezetének </a:t>
            </a:r>
            <a:r>
              <a:rPr lang="hu-HU" dirty="0" err="1"/>
              <a:t>predikciója</a:t>
            </a:r>
            <a:endParaRPr lang="hu-HU" dirty="0"/>
          </a:p>
          <a:p>
            <a:r>
              <a:rPr lang="hu-HU" dirty="0" err="1"/>
              <a:t>pTM</a:t>
            </a:r>
            <a:r>
              <a:rPr lang="hu-HU" dirty="0"/>
              <a:t>: </a:t>
            </a:r>
            <a:r>
              <a:rPr lang="hu-HU" dirty="0" err="1"/>
              <a:t>predicted</a:t>
            </a:r>
            <a:r>
              <a:rPr lang="hu-HU" dirty="0"/>
              <a:t> </a:t>
            </a:r>
            <a:r>
              <a:rPr lang="hu-HU" dirty="0" err="1"/>
              <a:t>template</a:t>
            </a:r>
            <a:r>
              <a:rPr lang="hu-HU" dirty="0"/>
              <a:t> </a:t>
            </a:r>
            <a:r>
              <a:rPr lang="hu-HU" dirty="0" err="1"/>
              <a:t>modeling</a:t>
            </a:r>
            <a:r>
              <a:rPr lang="hu-HU" dirty="0"/>
              <a:t> </a:t>
            </a:r>
            <a:r>
              <a:rPr lang="hu-HU" dirty="0" err="1"/>
              <a:t>score</a:t>
            </a:r>
            <a:endParaRPr lang="hu-HU" dirty="0"/>
          </a:p>
          <a:p>
            <a:r>
              <a:rPr lang="hu-HU" dirty="0" err="1"/>
              <a:t>ipTM</a:t>
            </a:r>
            <a:r>
              <a:rPr lang="hu-HU" dirty="0"/>
              <a:t>: </a:t>
            </a:r>
            <a:r>
              <a:rPr lang="hu-HU" dirty="0" err="1"/>
              <a:t>interface</a:t>
            </a:r>
            <a:r>
              <a:rPr lang="hu-HU" dirty="0"/>
              <a:t> </a:t>
            </a:r>
            <a:r>
              <a:rPr lang="hu-HU" dirty="0" err="1"/>
              <a:t>predicted</a:t>
            </a:r>
            <a:r>
              <a:rPr lang="hu-HU" dirty="0"/>
              <a:t> </a:t>
            </a:r>
            <a:r>
              <a:rPr lang="hu-HU" dirty="0" err="1"/>
              <a:t>template</a:t>
            </a:r>
            <a:r>
              <a:rPr lang="hu-HU" dirty="0"/>
              <a:t> </a:t>
            </a:r>
            <a:r>
              <a:rPr lang="hu-HU" dirty="0" err="1"/>
              <a:t>modeling</a:t>
            </a:r>
            <a:r>
              <a:rPr lang="hu-HU" dirty="0"/>
              <a:t> </a:t>
            </a:r>
            <a:r>
              <a:rPr lang="hu-HU" dirty="0" err="1"/>
              <a:t>score</a:t>
            </a:r>
            <a:endParaRPr lang="hu-HU" dirty="0"/>
          </a:p>
          <a:p>
            <a:endParaRPr lang="hu-HU" dirty="0"/>
          </a:p>
          <a:p>
            <a:r>
              <a:rPr lang="hu-HU" dirty="0"/>
              <a:t>DIBS – rendezett + rendezetlen fehérjeláncok, egymással komplexet alkotnak</a:t>
            </a:r>
          </a:p>
          <a:p>
            <a:r>
              <a:rPr lang="hu-HU" dirty="0" err="1"/>
              <a:t>Templát</a:t>
            </a:r>
            <a:r>
              <a:rPr lang="hu-HU" dirty="0"/>
              <a:t> keresése R-domén </a:t>
            </a:r>
            <a:r>
              <a:rPr lang="hu-HU" dirty="0" err="1"/>
              <a:t>minipeptid</a:t>
            </a:r>
            <a:r>
              <a:rPr lang="hu-HU" dirty="0"/>
              <a:t> </a:t>
            </a:r>
            <a:r>
              <a:rPr lang="hu-HU" dirty="0" err="1"/>
              <a:t>újratervezéséhez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1A6B3-35D5-4202-8D09-733E84EE911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14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Nbd1-et odaírni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1A6B3-35D5-4202-8D09-733E84EE9110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999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5*5 db szerkezet</a:t>
            </a:r>
          </a:p>
          <a:p>
            <a:r>
              <a:rPr lang="hu-HU" dirty="0" err="1"/>
              <a:t>pTM+ipTM</a:t>
            </a:r>
            <a:r>
              <a:rPr lang="hu-HU" dirty="0"/>
              <a:t> értékek alapján – láncon belüli és láncok közötti pontosságot is vizsgálja</a:t>
            </a:r>
          </a:p>
          <a:p>
            <a:r>
              <a:rPr lang="hu-HU" dirty="0"/>
              <a:t>0,5 feletti értékeknél megbízható szerkezeteket épít</a:t>
            </a:r>
          </a:p>
          <a:p>
            <a:r>
              <a:rPr lang="hu-HU" dirty="0"/>
              <a:t>S737</a:t>
            </a:r>
          </a:p>
          <a:p>
            <a:r>
              <a:rPr lang="hu-HU" dirty="0"/>
              <a:t>S768-ról több szerkezetet (min. 2)</a:t>
            </a:r>
          </a:p>
          <a:p>
            <a:r>
              <a:rPr lang="hu-HU" dirty="0"/>
              <a:t>S795-ról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1A6B3-35D5-4202-8D09-733E84EE9110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91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5AF796-1AD4-63F8-9D54-0CEBD7CE4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5E41D47-F5F0-7BF2-31E5-15BE45111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86ED0F-2A45-E945-5506-6DE5E0BA4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E071C0-8DB6-8BD8-1057-F554A6E3F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76DC1A0-56E6-B91B-7A94-4D7BC7E9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62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4A8090-98B4-5911-8B72-AFDB2136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CF9D43A-0FB7-F34C-63A1-546805F02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3CA803E-520A-CA64-DF49-C312A6B4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D244C4-4C10-1B5C-0BBC-B252EB86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057C21-B3FE-C1CF-A90A-DE7312F9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6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77C1517-4618-728D-8F12-BC33CAC50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5360518-AB26-4F62-8210-486A059E2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D9AECC5-58B6-4EAA-3D05-2D495942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E77DDA-3896-F464-46B1-0F8943CE2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F1BAD7-7510-863C-1069-C89AAA2E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329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B570DD-8A60-6715-607C-1A640DCC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0E3B16-4B25-FD02-F69F-928D77FE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530304-23E8-04E5-B862-4AA59280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041FD2-714C-4FB3-D267-4B6FA05F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689052-CA92-5549-55D3-0460E1AD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188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CC4D06-45B2-4BB2-6CFB-D8A93D61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13DB74-FE3C-3B4C-EDFD-9CB18761B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D6B913-8D22-CBAF-57A3-CBB7D1BF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31231F-83C4-C7AC-5AD2-0EFAE02C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45AFCC8-DF94-3798-AA2F-ADC5E11D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47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FFCC9F-C12E-83AB-F691-A7056DCC5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BA148F-FDAC-904A-7191-A26DEC39F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42A2A2-13C2-B56B-2755-63AB1FD4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6C26CA3-5C56-D497-829E-35C58560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B722C1F-58FC-3D16-31D2-F3E27A41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B502563-E481-2844-D16D-290863C1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8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433025-6FF1-D4F6-1E54-044ECF68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86A02E3-B6E3-06E5-3E2A-DC929476F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7D78FE7-AB81-47BA-8AD1-4F2173DED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8C4665B-60AB-DAB6-FCB0-9F1F99E5A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19A0EE8-173E-F4BF-C653-A0CD7EB1E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0DD6A17-BA6B-3829-A671-CEE3DF6C8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B6A4E10-E0EA-486A-DD6C-21651646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BFA3888-B44A-DB10-D716-5726D120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085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A6439A-C2D3-4B69-08E9-6C70C532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D429B8B-2437-E5D2-7234-5784FD4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728C03-E086-422B-4CF7-79CC080C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0A1483-9509-E9A1-F275-E66EBAB9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03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4E1D382-D156-F5DF-5D12-2871135F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2363EB7-7F5F-CB52-0BB0-AF3F9102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A13943-F286-4E7C-3DEE-93C55764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518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177F64-9055-D64B-B7BF-DCEC09739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53424E-7DB7-8854-F7BB-CD48AC73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06C91DD-CD98-15A3-4179-21AB5F9C3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E56501-5755-F770-D6EB-72F04021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BFEC8E-2F37-A48B-DD8F-399941CA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0204480-FDAE-2DEF-FB42-6FB5F6D1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85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5AEBF1-C5CA-F2DA-E7E1-ABCF141A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0E7EA72-B650-9ACE-96A3-A80727415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9D8DD0-2253-4259-F88E-E70F58E3B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A617F16-F5A3-8936-3DFD-9BCDA33F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0F0F82C-8EA3-EB5F-8DDC-1EB704D9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6D8DBFA-A237-4A69-4BF5-BC5E7B205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88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FE18938-2AFC-4B5D-7A65-AE032517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CE5DFE2-C7C7-8672-90EF-FC3E0F656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8ABD4E-3E85-E0D3-A261-7ED708883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D2DE-62CA-4001-94AA-87D718E2631F}" type="datetimeFigureOut">
              <a:rPr lang="hu-HU" smtClean="0"/>
              <a:t>2023. 05. 14.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38453D-C364-2172-958C-E1AB8775C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C11A39-0A2E-E9C4-6234-53FC4E735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8A13-452B-4078-90C6-8F8093E96A4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61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21" Type="http://schemas.openxmlformats.org/officeDocument/2006/relationships/image" Target="../media/image12.png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customXml" Target="../ink/ink23.xml"/><Relationship Id="rId50" Type="http://schemas.openxmlformats.org/officeDocument/2006/relationships/customXml" Target="../ink/ink25.xml"/><Relationship Id="rId55" Type="http://schemas.openxmlformats.org/officeDocument/2006/relationships/image" Target="../media/image28.png"/><Relationship Id="rId6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9" Type="http://schemas.openxmlformats.org/officeDocument/2006/relationships/customXml" Target="../ink/ink14.xml"/><Relationship Id="rId11" Type="http://schemas.openxmlformats.org/officeDocument/2006/relationships/image" Target="../media/image7.png"/><Relationship Id="rId24" Type="http://schemas.openxmlformats.org/officeDocument/2006/relationships/customXml" Target="../ink/ink11.xml"/><Relationship Id="rId32" Type="http://schemas.openxmlformats.org/officeDocument/2006/relationships/image" Target="../media/image17.png"/><Relationship Id="rId37" Type="http://schemas.openxmlformats.org/officeDocument/2006/relationships/customXml" Target="../ink/ink18.xml"/><Relationship Id="rId40" Type="http://schemas.openxmlformats.org/officeDocument/2006/relationships/image" Target="../media/image21.png"/><Relationship Id="rId45" Type="http://schemas.openxmlformats.org/officeDocument/2006/relationships/customXml" Target="../ink/ink22.xml"/><Relationship Id="rId53" Type="http://schemas.openxmlformats.org/officeDocument/2006/relationships/image" Target="../media/image27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image" Target="../media/image4.png"/><Relationship Id="rId61" Type="http://schemas.openxmlformats.org/officeDocument/2006/relationships/image" Target="../media/image31.png"/><Relationship Id="rId19" Type="http://schemas.openxmlformats.org/officeDocument/2006/relationships/image" Target="../media/image1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customXml" Target="../ink/ink13.xml"/><Relationship Id="rId30" Type="http://schemas.openxmlformats.org/officeDocument/2006/relationships/image" Target="../media/image16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5.png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3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10.png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image" Target="../media/image30.png"/><Relationship Id="rId67" Type="http://schemas.openxmlformats.org/officeDocument/2006/relationships/image" Target="../media/image4.gif"/><Relationship Id="rId20" Type="http://schemas.openxmlformats.org/officeDocument/2006/relationships/customXml" Target="../ink/ink9.xml"/><Relationship Id="rId41" Type="http://schemas.openxmlformats.org/officeDocument/2006/relationships/customXml" Target="../ink/ink20.xml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24.xml"/><Relationship Id="rId57" Type="http://schemas.openxmlformats.org/officeDocument/2006/relationships/image" Target="../media/image29.png"/><Relationship Id="rId10" Type="http://schemas.openxmlformats.org/officeDocument/2006/relationships/customXml" Target="../ink/ink4.xml"/><Relationship Id="rId31" Type="http://schemas.openxmlformats.org/officeDocument/2006/relationships/customXml" Target="../ink/ink15.xml"/><Relationship Id="rId44" Type="http://schemas.openxmlformats.org/officeDocument/2006/relationships/image" Target="../media/image23.png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openxmlformats.org/officeDocument/2006/relationships/customXml" Target="../ink/ink8.xml"/><Relationship Id="rId39" Type="http://schemas.openxmlformats.org/officeDocument/2006/relationships/customXml" Target="../ink/ink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8"/>
          <p:cNvSpPr txBox="1">
            <a:spLocks noChangeArrowheads="1"/>
          </p:cNvSpPr>
          <p:nvPr/>
        </p:nvSpPr>
        <p:spPr bwMode="auto">
          <a:xfrm>
            <a:off x="402336" y="2551612"/>
            <a:ext cx="11503152" cy="364802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u-HU" altLang="en-US" b="1" u="sng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Erzsébet Suhajda</a:t>
            </a:r>
            <a:r>
              <a:rPr lang="hu-HU" altLang="en-US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, Tamás Hegedűs</a:t>
            </a:r>
            <a:endParaRPr lang="en-US" altLang="en-US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Dept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Biophysics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Radiation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Biology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, Semmelweis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Fac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. of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Electrical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Engineering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Informatics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, Budapest </a:t>
            </a:r>
            <a:r>
              <a:rPr lang="hu-HU" altLang="en-US" sz="2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Technical</a:t>
            </a:r>
            <a:r>
              <a:rPr lang="hu-HU" altLang="en-US" sz="2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University</a:t>
            </a:r>
            <a:endParaRPr lang="en-US" altLang="en-US" sz="2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8" descr="SEci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52" y="5444446"/>
            <a:ext cx="1366839" cy="145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hegelab_hea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75" y="5556869"/>
            <a:ext cx="16192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02336" y="120650"/>
            <a:ext cx="11503152" cy="222073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Exploring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complex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disordered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region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CFTR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using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AlphaFold</a:t>
            </a:r>
          </a:p>
        </p:txBody>
      </p:sp>
    </p:spTree>
    <p:extLst>
      <p:ext uri="{BB962C8B-B14F-4D97-AF65-F5344CB8AC3E}">
        <p14:creationId xmlns:p14="http://schemas.microsoft.com/office/powerpoint/2010/main" val="328062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B1B82D-C8E2-9A55-D11B-67401BC0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abc3d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5751C2-28DF-17FD-BF18-F2FF27201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74"/>
            <a:ext cx="12192000" cy="1272899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Prediction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human ABC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dimer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with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AlphaFold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 descr="A képen szöveg, tervezés, művészet látható&#10;&#10;Automatikusan generált leírás közepes megbízhatósággal">
            <a:extLst>
              <a:ext uri="{FF2B5EF4-FFF2-40B4-BE49-F238E27FC236}">
                <a16:creationId xmlns:a16="http://schemas.microsoft.com/office/drawing/2014/main" id="{1A821D99-842D-18DE-6D73-B3CE41437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0" y="1574016"/>
            <a:ext cx="9801199" cy="482346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C6783F0-90D6-DCA0-5FD2-E95C7FEC41C9}"/>
              </a:ext>
            </a:extLst>
          </p:cNvPr>
          <p:cNvSpPr txBox="1"/>
          <p:nvPr/>
        </p:nvSpPr>
        <p:spPr>
          <a:xfrm>
            <a:off x="530352" y="6047072"/>
            <a:ext cx="21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PDB ID: 7D7N</a:t>
            </a:r>
          </a:p>
        </p:txBody>
      </p:sp>
    </p:spTree>
    <p:extLst>
      <p:ext uri="{BB962C8B-B14F-4D97-AF65-F5344CB8AC3E}">
        <p14:creationId xmlns:p14="http://schemas.microsoft.com/office/powerpoint/2010/main" val="54890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képernyőkép, Betűtípus, szoftver látható&#10;&#10;Automatikusan generált leírás">
            <a:extLst>
              <a:ext uri="{FF2B5EF4-FFF2-40B4-BE49-F238E27FC236}">
                <a16:creationId xmlns:a16="http://schemas.microsoft.com/office/drawing/2014/main" id="{EA5947C4-4CF3-AB4B-9497-A85BD877D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8" y="1032076"/>
            <a:ext cx="10757723" cy="5808650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DB05889-D3CD-147F-6864-E0869C69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74"/>
            <a:ext cx="12192000" cy="933702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3dbeacon.hegelab.org</a:t>
            </a:r>
            <a:endParaRPr lang="en-US" altLang="en-US" sz="4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1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3D-Beacon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network</a:t>
            </a:r>
            <a:endParaRPr lang="en-US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802268" y="2081063"/>
            <a:ext cx="158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3D-Beacon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Registry &amp; Hub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@EBI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40469" y="3969489"/>
            <a:ext cx="23070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3D-Beacon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Client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</a:rPr>
              <a:t>http://3dbeacon.hegelab.org</a:t>
            </a:r>
            <a:endParaRPr lang="hu-HU" sz="1400" dirty="0">
              <a:solidFill>
                <a:srgbClr val="002060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2646461" y="1975041"/>
            <a:ext cx="1895061" cy="1099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2397983" y="3850220"/>
            <a:ext cx="2392017" cy="10999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>
            <a:cxnSpLocks/>
          </p:cNvCxnSpPr>
          <p:nvPr/>
        </p:nvCxnSpPr>
        <p:spPr>
          <a:xfrm flipV="1">
            <a:off x="3671217" y="3157398"/>
            <a:ext cx="0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063359" y="3292122"/>
            <a:ext cx="57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json</a:t>
            </a:r>
            <a:endParaRPr lang="hu-HU" dirty="0"/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4895355" y="4012202"/>
            <a:ext cx="2808311" cy="729372"/>
            <a:chOff x="3371354" y="4012202"/>
            <a:chExt cx="2808311" cy="729372"/>
          </a:xfrm>
        </p:grpSpPr>
        <p:cxnSp>
          <p:nvCxnSpPr>
            <p:cNvPr id="16" name="Egyenes összekötő nyíllal 15"/>
            <p:cNvCxnSpPr/>
            <p:nvPr/>
          </p:nvCxnSpPr>
          <p:spPr>
            <a:xfrm>
              <a:off x="3371354" y="4381534"/>
              <a:ext cx="28083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3731393" y="4372242"/>
              <a:ext cx="1913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mmCIF</a:t>
              </a:r>
              <a:r>
                <a:rPr lang="en-US" dirty="0"/>
                <a:t>, </a:t>
              </a:r>
              <a:r>
                <a:rPr lang="en-US" dirty="0" err="1"/>
                <a:t>pdb</a:t>
              </a:r>
              <a:r>
                <a:rPr lang="en-US" dirty="0"/>
                <a:t>, </a:t>
              </a:r>
              <a:r>
                <a:rPr lang="en-US" dirty="0" err="1"/>
                <a:t>xdata</a:t>
              </a:r>
              <a:endParaRPr lang="hu-HU" dirty="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3587377" y="4012202"/>
              <a:ext cx="2343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html (</a:t>
              </a:r>
              <a:r>
                <a:rPr lang="en-US" i="1" dirty="0" err="1"/>
                <a:t>model_page_url</a:t>
              </a:r>
              <a:r>
                <a:rPr lang="en-US" dirty="0"/>
                <a:t>)</a:t>
              </a:r>
              <a:endParaRPr lang="hu-HU" dirty="0"/>
            </a:p>
          </p:txBody>
        </p:sp>
      </p:grpSp>
      <p:sp>
        <p:nvSpPr>
          <p:cNvPr id="20" name="Szövegdoboz 19"/>
          <p:cNvSpPr txBox="1"/>
          <p:nvPr/>
        </p:nvSpPr>
        <p:spPr>
          <a:xfrm>
            <a:off x="3095153" y="1497438"/>
            <a:ext cx="86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servers</a:t>
            </a:r>
            <a:endParaRPr lang="hu-HU" b="1" dirty="0">
              <a:solidFill>
                <a:srgbClr val="002060"/>
              </a:solidFill>
            </a:endParaRPr>
          </a:p>
        </p:txBody>
      </p:sp>
      <p:grpSp>
        <p:nvGrpSpPr>
          <p:cNvPr id="29" name="Csoportba foglalás 28"/>
          <p:cNvGrpSpPr/>
          <p:nvPr/>
        </p:nvGrpSpPr>
        <p:grpSpPr>
          <a:xfrm>
            <a:off x="3671218" y="1358940"/>
            <a:ext cx="3600401" cy="2246121"/>
            <a:chOff x="2147217" y="1358939"/>
            <a:chExt cx="3600401" cy="2246121"/>
          </a:xfrm>
        </p:grpSpPr>
        <p:sp>
          <p:nvSpPr>
            <p:cNvPr id="12" name="Szövegdoboz 11"/>
            <p:cNvSpPr txBox="1"/>
            <p:nvPr/>
          </p:nvSpPr>
          <p:spPr>
            <a:xfrm>
              <a:off x="4400901" y="2077278"/>
              <a:ext cx="11541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>
                  <a:solidFill>
                    <a:srgbClr val="5F8A38"/>
                  </a:solidFill>
                </a:rPr>
                <a:t>PDBe</a:t>
              </a:r>
              <a:r>
                <a:rPr lang="hu-HU" dirty="0">
                  <a:solidFill>
                    <a:srgbClr val="5F8A38"/>
                  </a:solidFill>
                </a:rPr>
                <a:t>-KB</a:t>
              </a:r>
            </a:p>
            <a:p>
              <a:r>
                <a:rPr lang="en-US" dirty="0" err="1">
                  <a:solidFill>
                    <a:srgbClr val="5F8A38"/>
                  </a:solidFill>
                </a:rPr>
                <a:t>UniProt</a:t>
              </a:r>
              <a:endParaRPr lang="en-US" dirty="0">
                <a:solidFill>
                  <a:srgbClr val="5F8A38"/>
                </a:solidFill>
              </a:endParaRPr>
            </a:p>
            <a:p>
              <a:r>
                <a:rPr lang="en-US" i="1" dirty="0" err="1">
                  <a:solidFill>
                    <a:srgbClr val="5F8A38"/>
                  </a:solidFill>
                </a:rPr>
                <a:t>InterPro</a:t>
              </a:r>
              <a:endParaRPr lang="en-US" b="1" i="1" dirty="0">
                <a:solidFill>
                  <a:srgbClr val="5F8A38"/>
                </a:solidFill>
              </a:endParaRPr>
            </a:p>
            <a:p>
              <a:r>
                <a:rPr lang="en-US" i="1" dirty="0" err="1">
                  <a:solidFill>
                    <a:srgbClr val="5F8A38"/>
                  </a:solidFill>
                </a:rPr>
                <a:t>e!Ensembl</a:t>
              </a:r>
              <a:endParaRPr lang="hu-HU" i="1" dirty="0">
                <a:solidFill>
                  <a:srgbClr val="5F8A38"/>
                </a:solidFill>
              </a:endParaRPr>
            </a:p>
          </p:txBody>
        </p:sp>
        <p:grpSp>
          <p:nvGrpSpPr>
            <p:cNvPr id="2" name="Csoportba foglalás 1"/>
            <p:cNvGrpSpPr/>
            <p:nvPr/>
          </p:nvGrpSpPr>
          <p:grpSpPr>
            <a:xfrm>
              <a:off x="2147217" y="1358939"/>
              <a:ext cx="3600401" cy="2246121"/>
              <a:chOff x="2147217" y="1358939"/>
              <a:chExt cx="3600401" cy="2246121"/>
            </a:xfrm>
          </p:grpSpPr>
          <p:cxnSp>
            <p:nvCxnSpPr>
              <p:cNvPr id="10" name="Szögletes összekötő 9"/>
              <p:cNvCxnSpPr/>
              <p:nvPr/>
            </p:nvCxnSpPr>
            <p:spPr>
              <a:xfrm flipV="1">
                <a:off x="2147217" y="2437318"/>
                <a:ext cx="2016224" cy="1167742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3155329" y="2500034"/>
                <a:ext cx="840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mmCIF</a:t>
                </a:r>
                <a:endParaRPr lang="hu-HU" dirty="0"/>
              </a:p>
            </p:txBody>
          </p:sp>
          <p:sp>
            <p:nvSpPr>
              <p:cNvPr id="13" name="Lekerekített téglalap 12"/>
              <p:cNvSpPr/>
              <p:nvPr/>
            </p:nvSpPr>
            <p:spPr>
              <a:xfrm>
                <a:off x="4312946" y="1971256"/>
                <a:ext cx="1434672" cy="1402166"/>
              </a:xfrm>
              <a:prstGeom prst="roundRect">
                <a:avLst/>
              </a:prstGeom>
              <a:noFill/>
              <a:ln>
                <a:solidFill>
                  <a:srgbClr val="5F8A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" name="Egyenes összekötő nyíllal 13"/>
              <p:cNvCxnSpPr/>
              <p:nvPr/>
            </p:nvCxnSpPr>
            <p:spPr>
              <a:xfrm>
                <a:off x="3083321" y="2221294"/>
                <a:ext cx="108012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Szövegdoboz 14"/>
              <p:cNvSpPr txBox="1"/>
              <p:nvPr/>
            </p:nvSpPr>
            <p:spPr>
              <a:xfrm>
                <a:off x="3371353" y="1851962"/>
                <a:ext cx="57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json</a:t>
                </a:r>
                <a:endParaRPr lang="hu-HU" dirty="0"/>
              </a:p>
            </p:txBody>
          </p:sp>
          <p:sp>
            <p:nvSpPr>
              <p:cNvPr id="21" name="Szövegdoboz 20"/>
              <p:cNvSpPr txBox="1"/>
              <p:nvPr/>
            </p:nvSpPr>
            <p:spPr>
              <a:xfrm>
                <a:off x="4405612" y="1358939"/>
                <a:ext cx="11469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5F8A38"/>
                    </a:solidFill>
                  </a:rPr>
                  <a:t>central</a:t>
                </a:r>
              </a:p>
              <a:p>
                <a:pPr algn="ctr"/>
                <a:r>
                  <a:rPr lang="en-US" b="1" dirty="0">
                    <a:solidFill>
                      <a:srgbClr val="5F8A38"/>
                    </a:solidFill>
                  </a:rPr>
                  <a:t>databases</a:t>
                </a:r>
                <a:endParaRPr lang="hu-HU" b="1" dirty="0">
                  <a:solidFill>
                    <a:srgbClr val="5F8A38"/>
                  </a:solidFill>
                </a:endParaRPr>
              </a:p>
            </p:txBody>
          </p:sp>
        </p:grpSp>
      </p:grpSp>
      <p:grpSp>
        <p:nvGrpSpPr>
          <p:cNvPr id="27" name="Csoportba foglalás 26"/>
          <p:cNvGrpSpPr/>
          <p:nvPr/>
        </p:nvGrpSpPr>
        <p:grpSpPr>
          <a:xfrm>
            <a:off x="7343625" y="1497438"/>
            <a:ext cx="2160240" cy="3460308"/>
            <a:chOff x="5819625" y="1497438"/>
            <a:chExt cx="2160240" cy="3460308"/>
          </a:xfrm>
        </p:grpSpPr>
        <p:sp>
          <p:nvSpPr>
            <p:cNvPr id="19" name="Lekerekített téglalap 18"/>
            <p:cNvSpPr/>
            <p:nvPr/>
          </p:nvSpPr>
          <p:spPr>
            <a:xfrm>
              <a:off x="6395689" y="1985459"/>
              <a:ext cx="1584176" cy="2972287"/>
            </a:xfrm>
            <a:prstGeom prst="roundRect">
              <a:avLst/>
            </a:prstGeom>
            <a:noFill/>
            <a:ln>
              <a:solidFill>
                <a:srgbClr val="8A3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678233" y="1497438"/>
              <a:ext cx="68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A385F"/>
                  </a:solidFill>
                </a:rPr>
                <a:t>users</a:t>
              </a:r>
              <a:endParaRPr lang="hu-HU" b="1" dirty="0">
                <a:solidFill>
                  <a:srgbClr val="8A385F"/>
                </a:solidFill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5819625" y="2221294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5819625" y="2509326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5819625" y="2797358"/>
              <a:ext cx="50405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25"/>
            <p:cNvSpPr txBox="1"/>
            <p:nvPr/>
          </p:nvSpPr>
          <p:spPr>
            <a:xfrm>
              <a:off x="6395689" y="2437318"/>
              <a:ext cx="1580048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A385F"/>
                  </a:solidFill>
                </a:rPr>
                <a:t>browser</a:t>
              </a:r>
            </a:p>
            <a:p>
              <a:r>
                <a:rPr lang="en-US" dirty="0">
                  <a:solidFill>
                    <a:srgbClr val="8A385F"/>
                  </a:solidFill>
                </a:rPr>
                <a:t>download</a:t>
              </a:r>
            </a:p>
            <a:p>
              <a:endParaRPr lang="en-US" dirty="0">
                <a:solidFill>
                  <a:srgbClr val="8A385F"/>
                </a:solidFill>
              </a:endParaRPr>
            </a:p>
            <a:p>
              <a:r>
                <a:rPr lang="en-US" dirty="0">
                  <a:solidFill>
                    <a:srgbClr val="8A385F"/>
                  </a:solidFill>
                </a:rPr>
                <a:t>analysis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visualization 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coordinates</a:t>
              </a:r>
            </a:p>
            <a:p>
              <a:pPr defTabSz="185738"/>
              <a:r>
                <a:rPr lang="en-US" dirty="0">
                  <a:solidFill>
                    <a:srgbClr val="8A385F"/>
                  </a:solidFill>
                </a:rPr>
                <a:t>	</a:t>
              </a:r>
              <a:r>
                <a:rPr lang="en-US" dirty="0" err="1">
                  <a:solidFill>
                    <a:srgbClr val="8A385F"/>
                  </a:solidFill>
                </a:rPr>
                <a:t>xdata</a:t>
              </a:r>
              <a:endParaRPr lang="en-US" dirty="0">
                <a:solidFill>
                  <a:srgbClr val="8A385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67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DC567AB-BB6E-CE0A-1B5A-45821668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Structural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ABC protein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families</a:t>
            </a:r>
            <a:endParaRPr lang="en-US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 descr="A képen vázlat, szöveg látható&#10;&#10;Automatikusan generált leírás">
            <a:extLst>
              <a:ext uri="{FF2B5EF4-FFF2-40B4-BE49-F238E27FC236}">
                <a16:creationId xmlns:a16="http://schemas.microsoft.com/office/drawing/2014/main" id="{EFC39507-42E4-C3F8-5505-5FF6A15B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" y="1044526"/>
            <a:ext cx="8397240" cy="581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6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DC567AB-BB6E-CE0A-1B5A-458216683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abc3d.hegelab.org</a:t>
            </a:r>
            <a:endParaRPr lang="en-US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artalom helye 5">
            <a:extLst>
              <a:ext uri="{FF2B5EF4-FFF2-40B4-BE49-F238E27FC236}">
                <a16:creationId xmlns:a16="http://schemas.microsoft.com/office/drawing/2014/main" id="{74B291D1-1CF8-E31D-5F9B-7380AE1942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9057"/>
            <a:ext cx="10977194" cy="5778943"/>
          </a:xfrm>
        </p:spPr>
      </p:pic>
    </p:spTree>
    <p:extLst>
      <p:ext uri="{BB962C8B-B14F-4D97-AF65-F5344CB8AC3E}">
        <p14:creationId xmlns:p14="http://schemas.microsoft.com/office/powerpoint/2010/main" val="236505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C30729-C702-C72F-534F-CF52E604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Summary</a:t>
            </a:r>
            <a:endParaRPr lang="en-US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rtalom helye 4">
            <a:extLst>
              <a:ext uri="{FF2B5EF4-FFF2-40B4-BE49-F238E27FC236}">
                <a16:creationId xmlns:a16="http://schemas.microsoft.com/office/drawing/2014/main" id="{138A55E3-0D4C-CA75-746A-E850A4E31C5F}"/>
              </a:ext>
            </a:extLst>
          </p:cNvPr>
          <p:cNvSpPr txBox="1">
            <a:spLocks/>
          </p:cNvSpPr>
          <p:nvPr/>
        </p:nvSpPr>
        <p:spPr>
          <a:xfrm>
            <a:off x="610354" y="863600"/>
            <a:ext cx="10515599" cy="1726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AF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greatly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covers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structural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space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proteins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supplementing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experimental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findings</a:t>
            </a:r>
            <a:endParaRPr lang="hu-HU" altLang="en-US" sz="3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3dbeacon.hegelab.org</a:t>
            </a:r>
          </a:p>
          <a:p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abc3d.hegelab.org</a:t>
            </a:r>
            <a:endParaRPr lang="hu-HU" sz="26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D514C1FD-C4F1-CE34-66A7-24F2A3114228}"/>
              </a:ext>
            </a:extLst>
          </p:cNvPr>
          <p:cNvSpPr txBox="1"/>
          <p:nvPr/>
        </p:nvSpPr>
        <p:spPr>
          <a:xfrm>
            <a:off x="251370" y="3057780"/>
            <a:ext cx="1194063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Please</a:t>
            </a: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6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also</a:t>
            </a: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6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find</a:t>
            </a: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6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our</a:t>
            </a: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6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publications</a:t>
            </a: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36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Tordai, Suhajda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Comprehensive Collection and Prediction of ABC Transmembrane Protein Structures in the AI Era of Structural Biology.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Int. J. Mol. Sci.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2022,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8877.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https://doi.org/10.3390/ijms23168877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Varadi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3D-Beacons: </a:t>
            </a:r>
            <a:r>
              <a:rPr lang="hu-HU" sz="2000" dirty="0">
                <a:solidFill>
                  <a:srgbClr val="222222"/>
                </a:solidFill>
                <a:latin typeface="Arial" panose="020B0604020202020204" pitchFamily="34" charset="0"/>
              </a:rPr>
              <a:t>D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ecreasing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gap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between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protein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sequences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structures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through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federated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protein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structure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resources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hu-HU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GigaScience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Volume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11, 2022 https://doi.org/10.1093/gigascience/giac118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u-HU" sz="36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0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C30729-C702-C72F-534F-CF52E604B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Acknowledgements</a:t>
            </a:r>
            <a:endParaRPr lang="en-US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 descr="hegelab_head2">
            <a:extLst>
              <a:ext uri="{FF2B5EF4-FFF2-40B4-BE49-F238E27FC236}">
                <a16:creationId xmlns:a16="http://schemas.microsoft.com/office/drawing/2014/main" id="{DABCA1C6-D829-2EB7-DDE8-E3EC34CE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6" y="1026478"/>
            <a:ext cx="16192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E7002A3E-83CA-2D54-901B-D2C94B659570}"/>
              </a:ext>
            </a:extLst>
          </p:cNvPr>
          <p:cNvSpPr txBox="1">
            <a:spLocks/>
          </p:cNvSpPr>
          <p:nvPr/>
        </p:nvSpPr>
        <p:spPr>
          <a:xfrm>
            <a:off x="0" y="2614431"/>
            <a:ext cx="4721351" cy="1153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Tamás Hegedűs</a:t>
            </a:r>
          </a:p>
          <a:p>
            <a:pPr marL="457200" lvl="1" indent="0">
              <a:buNone/>
            </a:pPr>
            <a:r>
              <a:rPr lang="hu-HU" sz="3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Hedvig Tordai</a:t>
            </a:r>
          </a:p>
        </p:txBody>
      </p:sp>
      <p:pic>
        <p:nvPicPr>
          <p:cNvPr id="5" name="Picture 8" descr="SEcimer">
            <a:extLst>
              <a:ext uri="{FF2B5EF4-FFF2-40B4-BE49-F238E27FC236}">
                <a16:creationId xmlns:a16="http://schemas.microsoft.com/office/drawing/2014/main" id="{1CC0C998-7D09-1CA1-7F5C-4263C4C94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74" y="861946"/>
            <a:ext cx="1452842" cy="154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77D69F5-0F11-9CA3-C753-F494710DF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147542"/>
            <a:ext cx="2174390" cy="61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artalom helye 5" descr="A képen szöveg látható&#10;&#10;Automatikusan generált leírás">
            <a:extLst>
              <a:ext uri="{FF2B5EF4-FFF2-40B4-BE49-F238E27FC236}">
                <a16:creationId xmlns:a16="http://schemas.microsoft.com/office/drawing/2014/main" id="{BFADEFF1-94C5-D79D-26D2-827B6B62A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4753587"/>
            <a:ext cx="2478881" cy="1753372"/>
          </a:xfr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E714939-E002-DC7D-9D75-6922C9E49025}"/>
              </a:ext>
            </a:extLst>
          </p:cNvPr>
          <p:cNvSpPr txBox="1"/>
          <p:nvPr/>
        </p:nvSpPr>
        <p:spPr>
          <a:xfrm>
            <a:off x="457723" y="6047419"/>
            <a:ext cx="2930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Palatino Linotype" panose="02040502050505030304" pitchFamily="18" charset="0"/>
              </a:rPr>
              <a:t>ÚNKP-22-</a:t>
            </a:r>
            <a:r>
              <a:rPr lang="hu-HU" sz="16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2-III-BM</a:t>
            </a:r>
            <a:r>
              <a:rPr lang="hu-HU" sz="1600" dirty="0">
                <a:latin typeface="Palatino Linotype" panose="02040502050505030304" pitchFamily="18" charset="0"/>
              </a:rPr>
              <a:t>E-239</a:t>
            </a:r>
          </a:p>
        </p:txBody>
      </p:sp>
      <p:sp>
        <p:nvSpPr>
          <p:cNvPr id="10" name="Szövegdoboz 6">
            <a:extLst>
              <a:ext uri="{FF2B5EF4-FFF2-40B4-BE49-F238E27FC236}">
                <a16:creationId xmlns:a16="http://schemas.microsoft.com/office/drawing/2014/main" id="{55EC6CDB-FE4D-22AF-2B09-74ABD4438408}"/>
              </a:ext>
            </a:extLst>
          </p:cNvPr>
          <p:cNvSpPr txBox="1"/>
          <p:nvPr/>
        </p:nvSpPr>
        <p:spPr>
          <a:xfrm>
            <a:off x="94002" y="3768080"/>
            <a:ext cx="2837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5600"/>
            <a:r>
              <a:rPr lang="hu-H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CFF HEGEDU20I0</a:t>
            </a:r>
          </a:p>
          <a:p>
            <a:pPr defTabSz="355600"/>
            <a:r>
              <a:rPr lang="hu-HU" dirty="0">
                <a:latin typeface="Times New Roman" pitchFamily="18" charset="0"/>
                <a:cs typeface="Times New Roman" pitchFamily="18" charset="0"/>
              </a:rPr>
              <a:t>	NKFI-127961 </a:t>
            </a:r>
          </a:p>
          <a:p>
            <a:pPr defTabSz="355600"/>
            <a:r>
              <a:rPr lang="hu-HU" dirty="0">
                <a:latin typeface="Times New Roman" pitchFamily="18" charset="0"/>
                <a:cs typeface="Times New Roman" pitchFamily="18" charset="0"/>
              </a:rPr>
              <a:t>	NKFI-137610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Kép 11" descr="A képen embléma, Grafika, Betűtípus, fehér látható&#10;&#10;Automatikusan generált leírás">
            <a:extLst>
              <a:ext uri="{FF2B5EF4-FFF2-40B4-BE49-F238E27FC236}">
                <a16:creationId xmlns:a16="http://schemas.microsoft.com/office/drawing/2014/main" id="{301F7A3A-B150-2B38-44B9-2563871A3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00" y="943291"/>
            <a:ext cx="1983869" cy="1495044"/>
          </a:xfrm>
          <a:prstGeom prst="rect">
            <a:avLst/>
          </a:prstGeom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6673F009-BD7C-FCA6-31B1-C41B4FE7810A}"/>
              </a:ext>
            </a:extLst>
          </p:cNvPr>
          <p:cNvSpPr txBox="1">
            <a:spLocks/>
          </p:cNvSpPr>
          <p:nvPr/>
        </p:nvSpPr>
        <p:spPr>
          <a:xfrm>
            <a:off x="4973439" y="2649342"/>
            <a:ext cx="4721351" cy="1153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Mihály Váradi</a:t>
            </a:r>
          </a:p>
          <a:p>
            <a:pPr marL="457200" lvl="1" indent="0">
              <a:buNone/>
            </a:pP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Nair</a:t>
            </a: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Sreenath</a:t>
            </a:r>
            <a:endParaRPr lang="hu-HU" sz="28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Sameer</a:t>
            </a: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Velankar</a:t>
            </a:r>
            <a:endParaRPr lang="hu-HU" sz="28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 descr="A képen vázlat, tervezés, illusztráció, fekete-fehér látható&#10;&#10;Automatikusan generált leírás">
            <a:extLst>
              <a:ext uri="{FF2B5EF4-FFF2-40B4-BE49-F238E27FC236}">
                <a16:creationId xmlns:a16="http://schemas.microsoft.com/office/drawing/2014/main" id="{6BE58998-ED94-B38E-30A8-D4D2A76A0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07" y="981659"/>
            <a:ext cx="1777399" cy="1454887"/>
          </a:xfrm>
          <a:prstGeom prst="rect">
            <a:avLst/>
          </a:prstGeom>
        </p:spPr>
      </p:pic>
      <p:sp>
        <p:nvSpPr>
          <p:cNvPr id="16" name="Tartalom helye 2">
            <a:extLst>
              <a:ext uri="{FF2B5EF4-FFF2-40B4-BE49-F238E27FC236}">
                <a16:creationId xmlns:a16="http://schemas.microsoft.com/office/drawing/2014/main" id="{EA45BB04-9B86-DAB3-0CEA-147B1936E03D}"/>
              </a:ext>
            </a:extLst>
          </p:cNvPr>
          <p:cNvSpPr txBox="1">
            <a:spLocks/>
          </p:cNvSpPr>
          <p:nvPr/>
        </p:nvSpPr>
        <p:spPr>
          <a:xfrm>
            <a:off x="8717433" y="2670112"/>
            <a:ext cx="2478881" cy="556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Ian </a:t>
            </a: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Sillitoe</a:t>
            </a:r>
            <a:endParaRPr lang="hu-HU" sz="28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88464DE4-FD5B-99D1-CA52-065807D46C26}"/>
              </a:ext>
            </a:extLst>
          </p:cNvPr>
          <p:cNvSpPr txBox="1"/>
          <p:nvPr/>
        </p:nvSpPr>
        <p:spPr>
          <a:xfrm>
            <a:off x="4365789" y="4803978"/>
            <a:ext cx="60990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 Wigner GPU </a:t>
            </a:r>
            <a:r>
              <a:rPr lang="en-US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Laborat</a:t>
            </a:r>
            <a:r>
              <a:rPr lang="hu-HU" sz="28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ory</a:t>
            </a:r>
            <a:endParaRPr lang="hu-HU" sz="28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buSzPct val="80000"/>
            </a:pPr>
            <a:r>
              <a:rPr lang="en-US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NIIF</a:t>
            </a:r>
            <a:r>
              <a:rPr lang="hu-HU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/KIFÜ</a:t>
            </a:r>
            <a:r>
              <a:rPr lang="en-US" sz="28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HPC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9046786-5690-2523-8D2E-CC566270B934}"/>
              </a:ext>
            </a:extLst>
          </p:cNvPr>
          <p:cNvSpPr txBox="1"/>
          <p:nvPr/>
        </p:nvSpPr>
        <p:spPr>
          <a:xfrm>
            <a:off x="4365789" y="6155140"/>
            <a:ext cx="3855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hu-HU" sz="24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Animation</a:t>
            </a:r>
            <a:r>
              <a:rPr lang="hu-HU" sz="24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: Eszter </a:t>
            </a:r>
            <a:r>
              <a:rPr lang="hu-HU" sz="24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Kajlik</a:t>
            </a:r>
            <a:r>
              <a:rPr lang="hu-HU" sz="24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15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Cystic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fibrosis</a:t>
            </a:r>
            <a:endParaRPr lang="hu-HU" altLang="en-US" sz="4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A9A0F9-B562-18BF-23C9-7AFC315B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Most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common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hereditary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genetic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disease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Caucasians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Malfunction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an ion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transporter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cell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membrane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Short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life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expectancy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frequent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medical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complications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Most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common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mutation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F508 –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therapy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available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Numerous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rare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mutations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impossible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develop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individual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therapies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for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all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General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molecular</a:t>
            </a:r>
            <a:r>
              <a:rPr lang="hu-HU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approach</a:t>
            </a:r>
            <a:endParaRPr lang="hu-HU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784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DAD6CD2C-2AFA-2DFB-C01C-1E5061E98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7" y="1077451"/>
            <a:ext cx="3527323" cy="4703098"/>
          </a:xfr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E97BEBF0-AA79-2FEF-CC8E-A3BB87B6D047}"/>
              </a:ext>
            </a:extLst>
          </p:cNvPr>
          <p:cNvSpPr/>
          <p:nvPr/>
        </p:nvSpPr>
        <p:spPr>
          <a:xfrm>
            <a:off x="1055979" y="3816682"/>
            <a:ext cx="1788441" cy="15001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2F9A7D5-0042-B2DF-CFCD-D4303AD77850}"/>
              </a:ext>
            </a:extLst>
          </p:cNvPr>
          <p:cNvSpPr/>
          <p:nvPr/>
        </p:nvSpPr>
        <p:spPr>
          <a:xfrm>
            <a:off x="1382261" y="5865750"/>
            <a:ext cx="2370744" cy="206424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0E217CE-5C6C-F98C-BCFB-072567B3A54C}"/>
              </a:ext>
            </a:extLst>
          </p:cNvPr>
          <p:cNvSpPr/>
          <p:nvPr/>
        </p:nvSpPr>
        <p:spPr>
          <a:xfrm>
            <a:off x="3753005" y="5865750"/>
            <a:ext cx="1411080" cy="206424"/>
          </a:xfrm>
          <a:prstGeom prst="rect">
            <a:avLst/>
          </a:prstGeom>
          <a:solidFill>
            <a:srgbClr val="A2A2D8"/>
          </a:solidFill>
          <a:ln>
            <a:solidFill>
              <a:srgbClr val="A2A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FB6E4B2-6910-3477-B400-9E4445C8D5DA}"/>
              </a:ext>
            </a:extLst>
          </p:cNvPr>
          <p:cNvSpPr/>
          <p:nvPr/>
        </p:nvSpPr>
        <p:spPr>
          <a:xfrm>
            <a:off x="7125692" y="5865750"/>
            <a:ext cx="2371756" cy="206424"/>
          </a:xfrm>
          <a:prstGeom prst="rect">
            <a:avLst/>
          </a:prstGeom>
          <a:solidFill>
            <a:srgbClr val="00F200"/>
          </a:solidFill>
          <a:ln>
            <a:solidFill>
              <a:srgbClr val="00F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3010EEB-BE67-4207-2905-1165BD0FF084}"/>
              </a:ext>
            </a:extLst>
          </p:cNvPr>
          <p:cNvSpPr/>
          <p:nvPr/>
        </p:nvSpPr>
        <p:spPr>
          <a:xfrm>
            <a:off x="9511315" y="5865750"/>
            <a:ext cx="1426655" cy="206424"/>
          </a:xfrm>
          <a:prstGeom prst="rect">
            <a:avLst/>
          </a:prstGeom>
          <a:solidFill>
            <a:srgbClr val="9EDB9E"/>
          </a:solidFill>
          <a:ln>
            <a:solidFill>
              <a:srgbClr val="9ED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46" name="Csoportba foglalás 45">
            <a:extLst>
              <a:ext uri="{FF2B5EF4-FFF2-40B4-BE49-F238E27FC236}">
                <a16:creationId xmlns:a16="http://schemas.microsoft.com/office/drawing/2014/main" id="{014A547E-D426-B6CC-07DA-06B300959EDC}"/>
              </a:ext>
            </a:extLst>
          </p:cNvPr>
          <p:cNvGrpSpPr/>
          <p:nvPr/>
        </p:nvGrpSpPr>
        <p:grpSpPr>
          <a:xfrm>
            <a:off x="2216799" y="3708682"/>
            <a:ext cx="403920" cy="1126080"/>
            <a:chOff x="1906525" y="4478551"/>
            <a:chExt cx="403920" cy="112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Szabadkéz 26">
                  <a:extLst>
                    <a:ext uri="{FF2B5EF4-FFF2-40B4-BE49-F238E27FC236}">
                      <a16:creationId xmlns:a16="http://schemas.microsoft.com/office/drawing/2014/main" id="{3B3D5135-479A-2FE6-4B04-A5EEF3BE558E}"/>
                    </a:ext>
                  </a:extLst>
                </p14:cNvPr>
                <p14:cNvContentPartPr/>
                <p14:nvPr/>
              </p14:nvContentPartPr>
              <p14:xfrm>
                <a:off x="2132245" y="4478551"/>
                <a:ext cx="6480" cy="34200"/>
              </p14:xfrm>
            </p:contentPart>
          </mc:Choice>
          <mc:Fallback xmlns="">
            <p:pic>
              <p:nvPicPr>
                <p:cNvPr id="27" name="Szabadkéz 26">
                  <a:extLst>
                    <a:ext uri="{FF2B5EF4-FFF2-40B4-BE49-F238E27FC236}">
                      <a16:creationId xmlns:a16="http://schemas.microsoft.com/office/drawing/2014/main" id="{3B3D5135-479A-2FE6-4B04-A5EEF3BE558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23605" y="4469551"/>
                  <a:ext cx="241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8" name="Szabadkéz 27">
                  <a:extLst>
                    <a:ext uri="{FF2B5EF4-FFF2-40B4-BE49-F238E27FC236}">
                      <a16:creationId xmlns:a16="http://schemas.microsoft.com/office/drawing/2014/main" id="{45014A71-49FA-8529-B497-F7686CA1452D}"/>
                    </a:ext>
                  </a:extLst>
                </p14:cNvPr>
                <p14:cNvContentPartPr/>
                <p14:nvPr/>
              </p14:nvContentPartPr>
              <p14:xfrm>
                <a:off x="2020285" y="4487551"/>
                <a:ext cx="360" cy="40320"/>
              </p14:xfrm>
            </p:contentPart>
          </mc:Choice>
          <mc:Fallback xmlns="">
            <p:pic>
              <p:nvPicPr>
                <p:cNvPr id="28" name="Szabadkéz 27">
                  <a:extLst>
                    <a:ext uri="{FF2B5EF4-FFF2-40B4-BE49-F238E27FC236}">
                      <a16:creationId xmlns:a16="http://schemas.microsoft.com/office/drawing/2014/main" id="{45014A71-49FA-8529-B497-F7686CA145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1285" y="4478551"/>
                  <a:ext cx="18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9333F542-579E-00E8-C692-85942A939073}"/>
                    </a:ext>
                  </a:extLst>
                </p14:cNvPr>
                <p14:cNvContentPartPr/>
                <p14:nvPr/>
              </p14:nvContentPartPr>
              <p14:xfrm>
                <a:off x="2049805" y="4586551"/>
                <a:ext cx="39240" cy="615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9333F542-579E-00E8-C692-85942A9390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40805" y="4577551"/>
                  <a:ext cx="568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Szabadkéz 12">
                  <a:extLst>
                    <a:ext uri="{FF2B5EF4-FFF2-40B4-BE49-F238E27FC236}">
                      <a16:creationId xmlns:a16="http://schemas.microsoft.com/office/drawing/2014/main" id="{10F6F6E4-3400-3287-3B9C-89EEA4F4B2B7}"/>
                    </a:ext>
                  </a:extLst>
                </p14:cNvPr>
                <p14:cNvContentPartPr/>
                <p14:nvPr/>
              </p14:nvContentPartPr>
              <p14:xfrm>
                <a:off x="2093725" y="4763311"/>
                <a:ext cx="14040" cy="41400"/>
              </p14:xfrm>
            </p:contentPart>
          </mc:Choice>
          <mc:Fallback xmlns="">
            <p:pic>
              <p:nvPicPr>
                <p:cNvPr id="13" name="Szabadkéz 12">
                  <a:extLst>
                    <a:ext uri="{FF2B5EF4-FFF2-40B4-BE49-F238E27FC236}">
                      <a16:creationId xmlns:a16="http://schemas.microsoft.com/office/drawing/2014/main" id="{10F6F6E4-3400-3287-3B9C-89EEA4F4B2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85085" y="4754311"/>
                  <a:ext cx="316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Szabadkéz 13">
                  <a:extLst>
                    <a:ext uri="{FF2B5EF4-FFF2-40B4-BE49-F238E27FC236}">
                      <a16:creationId xmlns:a16="http://schemas.microsoft.com/office/drawing/2014/main" id="{37151306-02CB-AE07-EA73-4AFE6D652786}"/>
                    </a:ext>
                  </a:extLst>
                </p14:cNvPr>
                <p14:cNvContentPartPr/>
                <p14:nvPr/>
              </p14:nvContentPartPr>
              <p14:xfrm>
                <a:off x="2096965" y="4954831"/>
                <a:ext cx="12240" cy="58320"/>
              </p14:xfrm>
            </p:contentPart>
          </mc:Choice>
          <mc:Fallback xmlns="">
            <p:pic>
              <p:nvPicPr>
                <p:cNvPr id="14" name="Szabadkéz 13">
                  <a:extLst>
                    <a:ext uri="{FF2B5EF4-FFF2-40B4-BE49-F238E27FC236}">
                      <a16:creationId xmlns:a16="http://schemas.microsoft.com/office/drawing/2014/main" id="{37151306-02CB-AE07-EA73-4AFE6D65278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87965" y="4946191"/>
                  <a:ext cx="298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Szabadkéz 14">
                  <a:extLst>
                    <a:ext uri="{FF2B5EF4-FFF2-40B4-BE49-F238E27FC236}">
                      <a16:creationId xmlns:a16="http://schemas.microsoft.com/office/drawing/2014/main" id="{288FBC0C-068D-F097-A1D8-F144697BAFD8}"/>
                    </a:ext>
                  </a:extLst>
                </p14:cNvPr>
                <p14:cNvContentPartPr/>
                <p14:nvPr/>
              </p14:nvContentPartPr>
              <p14:xfrm>
                <a:off x="2055205" y="5117191"/>
                <a:ext cx="9360" cy="45720"/>
              </p14:xfrm>
            </p:contentPart>
          </mc:Choice>
          <mc:Fallback xmlns="">
            <p:pic>
              <p:nvPicPr>
                <p:cNvPr id="15" name="Szabadkéz 14">
                  <a:extLst>
                    <a:ext uri="{FF2B5EF4-FFF2-40B4-BE49-F238E27FC236}">
                      <a16:creationId xmlns:a16="http://schemas.microsoft.com/office/drawing/2014/main" id="{288FBC0C-068D-F097-A1D8-F144697BAFD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46565" y="5108191"/>
                  <a:ext cx="270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Szabadkéz 15">
                  <a:extLst>
                    <a:ext uri="{FF2B5EF4-FFF2-40B4-BE49-F238E27FC236}">
                      <a16:creationId xmlns:a16="http://schemas.microsoft.com/office/drawing/2014/main" id="{53745748-20A4-C465-7D25-A5AF4F12CC6B}"/>
                    </a:ext>
                  </a:extLst>
                </p14:cNvPr>
                <p14:cNvContentPartPr/>
                <p14:nvPr/>
              </p14:nvContentPartPr>
              <p14:xfrm>
                <a:off x="2008405" y="5309071"/>
                <a:ext cx="41400" cy="29160"/>
              </p14:xfrm>
            </p:contentPart>
          </mc:Choice>
          <mc:Fallback xmlns="">
            <p:pic>
              <p:nvPicPr>
                <p:cNvPr id="16" name="Szabadkéz 15">
                  <a:extLst>
                    <a:ext uri="{FF2B5EF4-FFF2-40B4-BE49-F238E27FC236}">
                      <a16:creationId xmlns:a16="http://schemas.microsoft.com/office/drawing/2014/main" id="{53745748-20A4-C465-7D25-A5AF4F12CC6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99765" y="5300071"/>
                  <a:ext cx="590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Szabadkéz 16">
                  <a:extLst>
                    <a:ext uri="{FF2B5EF4-FFF2-40B4-BE49-F238E27FC236}">
                      <a16:creationId xmlns:a16="http://schemas.microsoft.com/office/drawing/2014/main" id="{430EBE3F-6EFC-F0A5-12FD-9CA22A1062B7}"/>
                    </a:ext>
                  </a:extLst>
                </p14:cNvPr>
                <p14:cNvContentPartPr/>
                <p14:nvPr/>
              </p14:nvContentPartPr>
              <p14:xfrm>
                <a:off x="2006605" y="5456671"/>
                <a:ext cx="28440" cy="11880"/>
              </p14:xfrm>
            </p:contentPart>
          </mc:Choice>
          <mc:Fallback xmlns="">
            <p:pic>
              <p:nvPicPr>
                <p:cNvPr id="17" name="Szabadkéz 16">
                  <a:extLst>
                    <a:ext uri="{FF2B5EF4-FFF2-40B4-BE49-F238E27FC236}">
                      <a16:creationId xmlns:a16="http://schemas.microsoft.com/office/drawing/2014/main" id="{430EBE3F-6EFC-F0A5-12FD-9CA22A1062B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97605" y="5447671"/>
                  <a:ext cx="460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Szabadkéz 17">
                  <a:extLst>
                    <a:ext uri="{FF2B5EF4-FFF2-40B4-BE49-F238E27FC236}">
                      <a16:creationId xmlns:a16="http://schemas.microsoft.com/office/drawing/2014/main" id="{E54AC4AF-52F3-0EA8-4060-6F812CA9A087}"/>
                    </a:ext>
                  </a:extLst>
                </p14:cNvPr>
                <p14:cNvContentPartPr/>
                <p14:nvPr/>
              </p14:nvContentPartPr>
              <p14:xfrm>
                <a:off x="1906525" y="5574391"/>
                <a:ext cx="40320" cy="30240"/>
              </p14:xfrm>
            </p:contentPart>
          </mc:Choice>
          <mc:Fallback xmlns="">
            <p:pic>
              <p:nvPicPr>
                <p:cNvPr id="18" name="Szabadkéz 17">
                  <a:extLst>
                    <a:ext uri="{FF2B5EF4-FFF2-40B4-BE49-F238E27FC236}">
                      <a16:creationId xmlns:a16="http://schemas.microsoft.com/office/drawing/2014/main" id="{E54AC4AF-52F3-0EA8-4060-6F812CA9A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97885" y="5565391"/>
                  <a:ext cx="579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Szabadkéz 18">
                  <a:extLst>
                    <a:ext uri="{FF2B5EF4-FFF2-40B4-BE49-F238E27FC236}">
                      <a16:creationId xmlns:a16="http://schemas.microsoft.com/office/drawing/2014/main" id="{CA0ECE40-9FAB-7B78-E41D-DC8E86BACE48}"/>
                    </a:ext>
                  </a:extLst>
                </p14:cNvPr>
                <p14:cNvContentPartPr/>
                <p14:nvPr/>
              </p14:nvContentPartPr>
              <p14:xfrm>
                <a:off x="1923085" y="4645231"/>
                <a:ext cx="68040" cy="63000"/>
              </p14:xfrm>
            </p:contentPart>
          </mc:Choice>
          <mc:Fallback xmlns="">
            <p:pic>
              <p:nvPicPr>
                <p:cNvPr id="19" name="Szabadkéz 18">
                  <a:extLst>
                    <a:ext uri="{FF2B5EF4-FFF2-40B4-BE49-F238E27FC236}">
                      <a16:creationId xmlns:a16="http://schemas.microsoft.com/office/drawing/2014/main" id="{CA0ECE40-9FAB-7B78-E41D-DC8E86BACE4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14085" y="4636231"/>
                  <a:ext cx="856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Szabadkéz 19">
                  <a:extLst>
                    <a:ext uri="{FF2B5EF4-FFF2-40B4-BE49-F238E27FC236}">
                      <a16:creationId xmlns:a16="http://schemas.microsoft.com/office/drawing/2014/main" id="{488E3A02-96AC-4FD4-2540-5198B0ECCB47}"/>
                    </a:ext>
                  </a:extLst>
                </p14:cNvPr>
                <p14:cNvContentPartPr/>
                <p14:nvPr/>
              </p14:nvContentPartPr>
              <p14:xfrm>
                <a:off x="2005165" y="4836751"/>
                <a:ext cx="360" cy="40320"/>
              </p14:xfrm>
            </p:contentPart>
          </mc:Choice>
          <mc:Fallback xmlns="">
            <p:pic>
              <p:nvPicPr>
                <p:cNvPr id="20" name="Szabadkéz 19">
                  <a:extLst>
                    <a:ext uri="{FF2B5EF4-FFF2-40B4-BE49-F238E27FC236}">
                      <a16:creationId xmlns:a16="http://schemas.microsoft.com/office/drawing/2014/main" id="{488E3A02-96AC-4FD4-2540-5198B0ECCB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96165" y="4828111"/>
                  <a:ext cx="18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Szabadkéz 20">
                  <a:extLst>
                    <a:ext uri="{FF2B5EF4-FFF2-40B4-BE49-F238E27FC236}">
                      <a16:creationId xmlns:a16="http://schemas.microsoft.com/office/drawing/2014/main" id="{BDE4E798-E498-CC4E-1170-C2B1C1B0868E}"/>
                    </a:ext>
                  </a:extLst>
                </p14:cNvPr>
                <p14:cNvContentPartPr/>
                <p14:nvPr/>
              </p14:nvContentPartPr>
              <p14:xfrm>
                <a:off x="1965925" y="5043751"/>
                <a:ext cx="54720" cy="360"/>
              </p14:xfrm>
            </p:contentPart>
          </mc:Choice>
          <mc:Fallback xmlns="">
            <p:pic>
              <p:nvPicPr>
                <p:cNvPr id="21" name="Szabadkéz 20">
                  <a:extLst>
                    <a:ext uri="{FF2B5EF4-FFF2-40B4-BE49-F238E27FC236}">
                      <a16:creationId xmlns:a16="http://schemas.microsoft.com/office/drawing/2014/main" id="{BDE4E798-E498-CC4E-1170-C2B1C1B0868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56925" y="5034751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Szabadkéz 21">
                  <a:extLst>
                    <a:ext uri="{FF2B5EF4-FFF2-40B4-BE49-F238E27FC236}">
                      <a16:creationId xmlns:a16="http://schemas.microsoft.com/office/drawing/2014/main" id="{C2D33296-EEEA-BFA2-2CA4-4A57BE59557A}"/>
                    </a:ext>
                  </a:extLst>
                </p14:cNvPr>
                <p14:cNvContentPartPr/>
                <p14:nvPr/>
              </p14:nvContentPartPr>
              <p14:xfrm>
                <a:off x="2005165" y="5146711"/>
                <a:ext cx="360" cy="15120"/>
              </p14:xfrm>
            </p:contentPart>
          </mc:Choice>
          <mc:Fallback xmlns="">
            <p:pic>
              <p:nvPicPr>
                <p:cNvPr id="22" name="Szabadkéz 21">
                  <a:extLst>
                    <a:ext uri="{FF2B5EF4-FFF2-40B4-BE49-F238E27FC236}">
                      <a16:creationId xmlns:a16="http://schemas.microsoft.com/office/drawing/2014/main" id="{C2D33296-EEEA-BFA2-2CA4-4A57BE59557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96165" y="5138071"/>
                  <a:ext cx="18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Szabadkéz 22">
                  <a:extLst>
                    <a:ext uri="{FF2B5EF4-FFF2-40B4-BE49-F238E27FC236}">
                      <a16:creationId xmlns:a16="http://schemas.microsoft.com/office/drawing/2014/main" id="{0A2B27C1-117F-77C5-0ADA-984260050386}"/>
                    </a:ext>
                  </a:extLst>
                </p14:cNvPr>
                <p14:cNvContentPartPr/>
                <p14:nvPr/>
              </p14:nvContentPartPr>
              <p14:xfrm>
                <a:off x="2093725" y="5250031"/>
                <a:ext cx="18000" cy="15480"/>
              </p14:xfrm>
            </p:contentPart>
          </mc:Choice>
          <mc:Fallback xmlns="">
            <p:pic>
              <p:nvPicPr>
                <p:cNvPr id="23" name="Szabadkéz 22">
                  <a:extLst>
                    <a:ext uri="{FF2B5EF4-FFF2-40B4-BE49-F238E27FC236}">
                      <a16:creationId xmlns:a16="http://schemas.microsoft.com/office/drawing/2014/main" id="{0A2B27C1-117F-77C5-0ADA-98426005038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085085" y="5241031"/>
                  <a:ext cx="356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Szabadkéz 23">
                  <a:extLst>
                    <a:ext uri="{FF2B5EF4-FFF2-40B4-BE49-F238E27FC236}">
                      <a16:creationId xmlns:a16="http://schemas.microsoft.com/office/drawing/2014/main" id="{FE7AE8A0-95E0-7476-D448-2646A2217FC8}"/>
                    </a:ext>
                  </a:extLst>
                </p14:cNvPr>
                <p14:cNvContentPartPr/>
                <p14:nvPr/>
              </p14:nvContentPartPr>
              <p14:xfrm>
                <a:off x="2167165" y="5105671"/>
                <a:ext cx="9720" cy="27000"/>
              </p14:xfrm>
            </p:contentPart>
          </mc:Choice>
          <mc:Fallback xmlns="">
            <p:pic>
              <p:nvPicPr>
                <p:cNvPr id="24" name="Szabadkéz 23">
                  <a:extLst>
                    <a:ext uri="{FF2B5EF4-FFF2-40B4-BE49-F238E27FC236}">
                      <a16:creationId xmlns:a16="http://schemas.microsoft.com/office/drawing/2014/main" id="{FE7AE8A0-95E0-7476-D448-2646A2217FC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58525" y="5096671"/>
                  <a:ext cx="27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Szabadkéz 24">
                  <a:extLst>
                    <a:ext uri="{FF2B5EF4-FFF2-40B4-BE49-F238E27FC236}">
                      <a16:creationId xmlns:a16="http://schemas.microsoft.com/office/drawing/2014/main" id="{D20A0074-6C44-4633-565D-8AAFB552941E}"/>
                    </a:ext>
                  </a:extLst>
                </p14:cNvPr>
                <p14:cNvContentPartPr/>
                <p14:nvPr/>
              </p14:nvContentPartPr>
              <p14:xfrm>
                <a:off x="2211805" y="4930351"/>
                <a:ext cx="360" cy="54720"/>
              </p14:xfrm>
            </p:contentPart>
          </mc:Choice>
          <mc:Fallback xmlns="">
            <p:pic>
              <p:nvPicPr>
                <p:cNvPr id="25" name="Szabadkéz 24">
                  <a:extLst>
                    <a:ext uri="{FF2B5EF4-FFF2-40B4-BE49-F238E27FC236}">
                      <a16:creationId xmlns:a16="http://schemas.microsoft.com/office/drawing/2014/main" id="{D20A0074-6C44-4633-565D-8AAFB552941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203165" y="4921351"/>
                  <a:ext cx="18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Szabadkéz 25">
                  <a:extLst>
                    <a:ext uri="{FF2B5EF4-FFF2-40B4-BE49-F238E27FC236}">
                      <a16:creationId xmlns:a16="http://schemas.microsoft.com/office/drawing/2014/main" id="{BCABE70D-B0C7-D59A-B887-EAECDB9AF4D2}"/>
                    </a:ext>
                  </a:extLst>
                </p14:cNvPr>
                <p14:cNvContentPartPr/>
                <p14:nvPr/>
              </p14:nvContentPartPr>
              <p14:xfrm>
                <a:off x="2172925" y="4680871"/>
                <a:ext cx="39600" cy="112320"/>
              </p14:xfrm>
            </p:contentPart>
          </mc:Choice>
          <mc:Fallback xmlns="">
            <p:pic>
              <p:nvPicPr>
                <p:cNvPr id="26" name="Szabadkéz 25">
                  <a:extLst>
                    <a:ext uri="{FF2B5EF4-FFF2-40B4-BE49-F238E27FC236}">
                      <a16:creationId xmlns:a16="http://schemas.microsoft.com/office/drawing/2014/main" id="{BCABE70D-B0C7-D59A-B887-EAECDB9AF4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163925" y="4672231"/>
                  <a:ext cx="572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Szabadkéz 28">
                  <a:extLst>
                    <a:ext uri="{FF2B5EF4-FFF2-40B4-BE49-F238E27FC236}">
                      <a16:creationId xmlns:a16="http://schemas.microsoft.com/office/drawing/2014/main" id="{8CAE3965-8A79-7B9E-E6D9-F63800BEA2D8}"/>
                    </a:ext>
                  </a:extLst>
                </p14:cNvPr>
                <p14:cNvContentPartPr/>
                <p14:nvPr/>
              </p14:nvContentPartPr>
              <p14:xfrm>
                <a:off x="2147005" y="4609951"/>
                <a:ext cx="20520" cy="6480"/>
              </p14:xfrm>
            </p:contentPart>
          </mc:Choice>
          <mc:Fallback xmlns="">
            <p:pic>
              <p:nvPicPr>
                <p:cNvPr id="29" name="Szabadkéz 28">
                  <a:extLst>
                    <a:ext uri="{FF2B5EF4-FFF2-40B4-BE49-F238E27FC236}">
                      <a16:creationId xmlns:a16="http://schemas.microsoft.com/office/drawing/2014/main" id="{8CAE3965-8A79-7B9E-E6D9-F63800BEA2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38365" y="4601311"/>
                  <a:ext cx="38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Szabadkéz 29">
                  <a:extLst>
                    <a:ext uri="{FF2B5EF4-FFF2-40B4-BE49-F238E27FC236}">
                      <a16:creationId xmlns:a16="http://schemas.microsoft.com/office/drawing/2014/main" id="{D82CC24E-2D0A-2094-FEE4-4122A3F9990C}"/>
                    </a:ext>
                  </a:extLst>
                </p14:cNvPr>
                <p14:cNvContentPartPr/>
                <p14:nvPr/>
              </p14:nvContentPartPr>
              <p14:xfrm>
                <a:off x="2233405" y="5058151"/>
                <a:ext cx="22680" cy="32400"/>
              </p14:xfrm>
            </p:contentPart>
          </mc:Choice>
          <mc:Fallback xmlns="">
            <p:pic>
              <p:nvPicPr>
                <p:cNvPr id="30" name="Szabadkéz 29">
                  <a:extLst>
                    <a:ext uri="{FF2B5EF4-FFF2-40B4-BE49-F238E27FC236}">
                      <a16:creationId xmlns:a16="http://schemas.microsoft.com/office/drawing/2014/main" id="{D82CC24E-2D0A-2094-FEE4-4122A3F9990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24765" y="5049151"/>
                  <a:ext cx="403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Szabadkéz 30">
                  <a:extLst>
                    <a:ext uri="{FF2B5EF4-FFF2-40B4-BE49-F238E27FC236}">
                      <a16:creationId xmlns:a16="http://schemas.microsoft.com/office/drawing/2014/main" id="{A03157C9-B8D0-26AB-3001-924FF6BDE1AB}"/>
                    </a:ext>
                  </a:extLst>
                </p14:cNvPr>
                <p14:cNvContentPartPr/>
                <p14:nvPr/>
              </p14:nvContentPartPr>
              <p14:xfrm>
                <a:off x="2132605" y="5220151"/>
                <a:ext cx="79920" cy="96840"/>
              </p14:xfrm>
            </p:contentPart>
          </mc:Choice>
          <mc:Fallback xmlns="">
            <p:pic>
              <p:nvPicPr>
                <p:cNvPr id="31" name="Szabadkéz 30">
                  <a:extLst>
                    <a:ext uri="{FF2B5EF4-FFF2-40B4-BE49-F238E27FC236}">
                      <a16:creationId xmlns:a16="http://schemas.microsoft.com/office/drawing/2014/main" id="{A03157C9-B8D0-26AB-3001-924FF6BDE1A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123605" y="5211511"/>
                  <a:ext cx="975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Szabadkéz 31">
                  <a:extLst>
                    <a:ext uri="{FF2B5EF4-FFF2-40B4-BE49-F238E27FC236}">
                      <a16:creationId xmlns:a16="http://schemas.microsoft.com/office/drawing/2014/main" id="{DABC25DF-E4DF-3DC5-B74B-C2DA14B740D5}"/>
                    </a:ext>
                  </a:extLst>
                </p14:cNvPr>
                <p14:cNvContentPartPr/>
                <p14:nvPr/>
              </p14:nvContentPartPr>
              <p14:xfrm>
                <a:off x="2058445" y="5382511"/>
                <a:ext cx="65160" cy="66600"/>
              </p14:xfrm>
            </p:contentPart>
          </mc:Choice>
          <mc:Fallback xmlns="">
            <p:pic>
              <p:nvPicPr>
                <p:cNvPr id="32" name="Szabadkéz 31">
                  <a:extLst>
                    <a:ext uri="{FF2B5EF4-FFF2-40B4-BE49-F238E27FC236}">
                      <a16:creationId xmlns:a16="http://schemas.microsoft.com/office/drawing/2014/main" id="{DABC25DF-E4DF-3DC5-B74B-C2DA14B740D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049445" y="5373871"/>
                  <a:ext cx="82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Szabadkéz 32">
                  <a:extLst>
                    <a:ext uri="{FF2B5EF4-FFF2-40B4-BE49-F238E27FC236}">
                      <a16:creationId xmlns:a16="http://schemas.microsoft.com/office/drawing/2014/main" id="{E2E4A61F-410E-5A1F-3CBF-AFA7D6BAD3E9}"/>
                    </a:ext>
                  </a:extLst>
                </p14:cNvPr>
                <p14:cNvContentPartPr/>
                <p14:nvPr/>
              </p14:nvContentPartPr>
              <p14:xfrm>
                <a:off x="2034685" y="5514991"/>
                <a:ext cx="70920" cy="74520"/>
              </p14:xfrm>
            </p:contentPart>
          </mc:Choice>
          <mc:Fallback xmlns="">
            <p:pic>
              <p:nvPicPr>
                <p:cNvPr id="33" name="Szabadkéz 32">
                  <a:extLst>
                    <a:ext uri="{FF2B5EF4-FFF2-40B4-BE49-F238E27FC236}">
                      <a16:creationId xmlns:a16="http://schemas.microsoft.com/office/drawing/2014/main" id="{E2E4A61F-410E-5A1F-3CBF-AFA7D6BAD3E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25685" y="5506351"/>
                  <a:ext cx="885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Szabadkéz 34">
                  <a:extLst>
                    <a:ext uri="{FF2B5EF4-FFF2-40B4-BE49-F238E27FC236}">
                      <a16:creationId xmlns:a16="http://schemas.microsoft.com/office/drawing/2014/main" id="{222E748C-BFB9-847F-78F4-242D1A48BB81}"/>
                    </a:ext>
                  </a:extLst>
                </p14:cNvPr>
                <p14:cNvContentPartPr/>
                <p14:nvPr/>
              </p14:nvContentPartPr>
              <p14:xfrm>
                <a:off x="2278045" y="4748911"/>
                <a:ext cx="23040" cy="45360"/>
              </p14:xfrm>
            </p:contentPart>
          </mc:Choice>
          <mc:Fallback xmlns="">
            <p:pic>
              <p:nvPicPr>
                <p:cNvPr id="35" name="Szabadkéz 34">
                  <a:extLst>
                    <a:ext uri="{FF2B5EF4-FFF2-40B4-BE49-F238E27FC236}">
                      <a16:creationId xmlns:a16="http://schemas.microsoft.com/office/drawing/2014/main" id="{222E748C-BFB9-847F-78F4-242D1A48BB8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69045" y="4739911"/>
                  <a:ext cx="40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6" name="Szabadkéz 35">
                  <a:extLst>
                    <a:ext uri="{FF2B5EF4-FFF2-40B4-BE49-F238E27FC236}">
                      <a16:creationId xmlns:a16="http://schemas.microsoft.com/office/drawing/2014/main" id="{AFEC5AC4-BACE-8AEB-1BB9-8F4CBF660306}"/>
                    </a:ext>
                  </a:extLst>
                </p14:cNvPr>
                <p14:cNvContentPartPr/>
                <p14:nvPr/>
              </p14:nvContentPartPr>
              <p14:xfrm>
                <a:off x="2256085" y="4620031"/>
                <a:ext cx="360" cy="40320"/>
              </p14:xfrm>
            </p:contentPart>
          </mc:Choice>
          <mc:Fallback xmlns="">
            <p:pic>
              <p:nvPicPr>
                <p:cNvPr id="36" name="Szabadkéz 35">
                  <a:extLst>
                    <a:ext uri="{FF2B5EF4-FFF2-40B4-BE49-F238E27FC236}">
                      <a16:creationId xmlns:a16="http://schemas.microsoft.com/office/drawing/2014/main" id="{AFEC5AC4-BACE-8AEB-1BB9-8F4CBF66030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47085" y="4611391"/>
                  <a:ext cx="18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Szabadkéz 36">
                  <a:extLst>
                    <a:ext uri="{FF2B5EF4-FFF2-40B4-BE49-F238E27FC236}">
                      <a16:creationId xmlns:a16="http://schemas.microsoft.com/office/drawing/2014/main" id="{DCF87DA7-92B5-8B29-D13B-41A749324FF4}"/>
                    </a:ext>
                  </a:extLst>
                </p14:cNvPr>
                <p14:cNvContentPartPr/>
                <p14:nvPr/>
              </p14:nvContentPartPr>
              <p14:xfrm>
                <a:off x="2196685" y="4517071"/>
                <a:ext cx="360" cy="54720"/>
              </p14:xfrm>
            </p:contentPart>
          </mc:Choice>
          <mc:Fallback xmlns="">
            <p:pic>
              <p:nvPicPr>
                <p:cNvPr id="37" name="Szabadkéz 36">
                  <a:extLst>
                    <a:ext uri="{FF2B5EF4-FFF2-40B4-BE49-F238E27FC236}">
                      <a16:creationId xmlns:a16="http://schemas.microsoft.com/office/drawing/2014/main" id="{DCF87DA7-92B5-8B29-D13B-41A749324FF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88045" y="4508431"/>
                  <a:ext cx="18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Szabadkéz 37">
                  <a:extLst>
                    <a:ext uri="{FF2B5EF4-FFF2-40B4-BE49-F238E27FC236}">
                      <a16:creationId xmlns:a16="http://schemas.microsoft.com/office/drawing/2014/main" id="{9DD40557-7CFE-6B7A-EED7-9B571C3199EA}"/>
                    </a:ext>
                  </a:extLst>
                </p14:cNvPr>
                <p14:cNvContentPartPr/>
                <p14:nvPr/>
              </p14:nvContentPartPr>
              <p14:xfrm>
                <a:off x="2285605" y="4856191"/>
                <a:ext cx="360" cy="55080"/>
              </p14:xfrm>
            </p:contentPart>
          </mc:Choice>
          <mc:Fallback xmlns="">
            <p:pic>
              <p:nvPicPr>
                <p:cNvPr id="38" name="Szabadkéz 37">
                  <a:extLst>
                    <a:ext uri="{FF2B5EF4-FFF2-40B4-BE49-F238E27FC236}">
                      <a16:creationId xmlns:a16="http://schemas.microsoft.com/office/drawing/2014/main" id="{9DD40557-7CFE-6B7A-EED7-9B571C3199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276605" y="4847551"/>
                  <a:ext cx="180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Szabadkéz 39">
                  <a:extLst>
                    <a:ext uri="{FF2B5EF4-FFF2-40B4-BE49-F238E27FC236}">
                      <a16:creationId xmlns:a16="http://schemas.microsoft.com/office/drawing/2014/main" id="{0D4190BD-6F1B-0D76-C249-9A435E031EC5}"/>
                    </a:ext>
                  </a:extLst>
                </p14:cNvPr>
                <p14:cNvContentPartPr/>
                <p14:nvPr/>
              </p14:nvContentPartPr>
              <p14:xfrm>
                <a:off x="2285605" y="5040871"/>
                <a:ext cx="24840" cy="91800"/>
              </p14:xfrm>
            </p:contentPart>
          </mc:Choice>
          <mc:Fallback xmlns="">
            <p:pic>
              <p:nvPicPr>
                <p:cNvPr id="40" name="Szabadkéz 39">
                  <a:extLst>
                    <a:ext uri="{FF2B5EF4-FFF2-40B4-BE49-F238E27FC236}">
                      <a16:creationId xmlns:a16="http://schemas.microsoft.com/office/drawing/2014/main" id="{0D4190BD-6F1B-0D76-C249-9A435E031EC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276605" y="5031871"/>
                  <a:ext cx="424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Szabadkéz 40">
                  <a:extLst>
                    <a:ext uri="{FF2B5EF4-FFF2-40B4-BE49-F238E27FC236}">
                      <a16:creationId xmlns:a16="http://schemas.microsoft.com/office/drawing/2014/main" id="{3EB330AD-C1B3-771F-F2DE-9CC715897E89}"/>
                    </a:ext>
                  </a:extLst>
                </p14:cNvPr>
                <p14:cNvContentPartPr/>
                <p14:nvPr/>
              </p14:nvContentPartPr>
              <p14:xfrm>
                <a:off x="2241325" y="5233831"/>
                <a:ext cx="22680" cy="31320"/>
              </p14:xfrm>
            </p:contentPart>
          </mc:Choice>
          <mc:Fallback xmlns="">
            <p:pic>
              <p:nvPicPr>
                <p:cNvPr id="41" name="Szabadkéz 40">
                  <a:extLst>
                    <a:ext uri="{FF2B5EF4-FFF2-40B4-BE49-F238E27FC236}">
                      <a16:creationId xmlns:a16="http://schemas.microsoft.com/office/drawing/2014/main" id="{3EB330AD-C1B3-771F-F2DE-9CC715897E8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32685" y="5225191"/>
                  <a:ext cx="403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Szabadkéz 41">
                  <a:extLst>
                    <a:ext uri="{FF2B5EF4-FFF2-40B4-BE49-F238E27FC236}">
                      <a16:creationId xmlns:a16="http://schemas.microsoft.com/office/drawing/2014/main" id="{60FCEB9C-D0E4-A8EC-F5F8-8369341DE69C}"/>
                    </a:ext>
                  </a:extLst>
                </p14:cNvPr>
                <p14:cNvContentPartPr/>
                <p14:nvPr/>
              </p14:nvContentPartPr>
              <p14:xfrm>
                <a:off x="2196685" y="5379991"/>
                <a:ext cx="6480" cy="2880"/>
              </p14:xfrm>
            </p:contentPart>
          </mc:Choice>
          <mc:Fallback xmlns="">
            <p:pic>
              <p:nvPicPr>
                <p:cNvPr id="42" name="Szabadkéz 41">
                  <a:extLst>
                    <a:ext uri="{FF2B5EF4-FFF2-40B4-BE49-F238E27FC236}">
                      <a16:creationId xmlns:a16="http://schemas.microsoft.com/office/drawing/2014/main" id="{60FCEB9C-D0E4-A8EC-F5F8-8369341DE6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88045" y="5371351"/>
                  <a:ext cx="24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Szabadkéz 42">
                  <a:extLst>
                    <a:ext uri="{FF2B5EF4-FFF2-40B4-BE49-F238E27FC236}">
                      <a16:creationId xmlns:a16="http://schemas.microsoft.com/office/drawing/2014/main" id="{16618F87-EF1D-0FF5-D17C-B0B6FABF2472}"/>
                    </a:ext>
                  </a:extLst>
                </p14:cNvPr>
                <p14:cNvContentPartPr/>
                <p14:nvPr/>
              </p14:nvContentPartPr>
              <p14:xfrm>
                <a:off x="2167165" y="5454151"/>
                <a:ext cx="38160" cy="32400"/>
              </p14:xfrm>
            </p:contentPart>
          </mc:Choice>
          <mc:Fallback xmlns="">
            <p:pic>
              <p:nvPicPr>
                <p:cNvPr id="43" name="Szabadkéz 42">
                  <a:extLst>
                    <a:ext uri="{FF2B5EF4-FFF2-40B4-BE49-F238E27FC236}">
                      <a16:creationId xmlns:a16="http://schemas.microsoft.com/office/drawing/2014/main" id="{16618F87-EF1D-0FF5-D17C-B0B6FABF247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58525" y="5445151"/>
                  <a:ext cx="55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Szabadkéz 44">
                  <a:extLst>
                    <a:ext uri="{FF2B5EF4-FFF2-40B4-BE49-F238E27FC236}">
                      <a16:creationId xmlns:a16="http://schemas.microsoft.com/office/drawing/2014/main" id="{6C14EABB-FF4A-DA84-E425-7B69DDB185BC}"/>
                    </a:ext>
                  </a:extLst>
                </p14:cNvPr>
                <p14:cNvContentPartPr/>
                <p14:nvPr/>
              </p14:nvContentPartPr>
              <p14:xfrm>
                <a:off x="2256085" y="5312311"/>
                <a:ext cx="28800" cy="12240"/>
              </p14:xfrm>
            </p:contentPart>
          </mc:Choice>
          <mc:Fallback xmlns="">
            <p:pic>
              <p:nvPicPr>
                <p:cNvPr id="45" name="Szabadkéz 44">
                  <a:extLst>
                    <a:ext uri="{FF2B5EF4-FFF2-40B4-BE49-F238E27FC236}">
                      <a16:creationId xmlns:a16="http://schemas.microsoft.com/office/drawing/2014/main" id="{6C14EABB-FF4A-DA84-E425-7B69DDB185B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47085" y="5303311"/>
                  <a:ext cx="46440" cy="2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" name="Szabadkéz 46">
                <a:extLst>
                  <a:ext uri="{FF2B5EF4-FFF2-40B4-BE49-F238E27FC236}">
                    <a16:creationId xmlns:a16="http://schemas.microsoft.com/office/drawing/2014/main" id="{E391CDCC-FBE7-4072-2782-BD0470BAD57A}"/>
                  </a:ext>
                </a:extLst>
              </p14:cNvPr>
              <p14:cNvContentPartPr/>
              <p14:nvPr/>
            </p14:nvContentPartPr>
            <p14:xfrm>
              <a:off x="12742165" y="4600951"/>
              <a:ext cx="360" cy="360"/>
            </p14:xfrm>
          </p:contentPart>
        </mc:Choice>
        <mc:Fallback xmlns="">
          <p:pic>
            <p:nvPicPr>
              <p:cNvPr id="47" name="Szabadkéz 46">
                <a:extLst>
                  <a:ext uri="{FF2B5EF4-FFF2-40B4-BE49-F238E27FC236}">
                    <a16:creationId xmlns:a16="http://schemas.microsoft.com/office/drawing/2014/main" id="{E391CDCC-FBE7-4072-2782-BD0470BAD57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733165" y="45923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Szabadkéz 47">
                <a:extLst>
                  <a:ext uri="{FF2B5EF4-FFF2-40B4-BE49-F238E27FC236}">
                    <a16:creationId xmlns:a16="http://schemas.microsoft.com/office/drawing/2014/main" id="{35FBCF37-BD05-6E6C-DF8D-8B5086DC2EE5}"/>
                  </a:ext>
                </a:extLst>
              </p14:cNvPr>
              <p14:cNvContentPartPr/>
              <p14:nvPr/>
            </p14:nvContentPartPr>
            <p14:xfrm>
              <a:off x="6444325" y="4792831"/>
              <a:ext cx="360" cy="360"/>
            </p14:xfrm>
          </p:contentPart>
        </mc:Choice>
        <mc:Fallback xmlns="">
          <p:pic>
            <p:nvPicPr>
              <p:cNvPr id="48" name="Szabadkéz 47">
                <a:extLst>
                  <a:ext uri="{FF2B5EF4-FFF2-40B4-BE49-F238E27FC236}">
                    <a16:creationId xmlns:a16="http://schemas.microsoft.com/office/drawing/2014/main" id="{35FBCF37-BD05-6E6C-DF8D-8B5086DC2EE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35685" y="478383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églalap 51">
            <a:extLst>
              <a:ext uri="{FF2B5EF4-FFF2-40B4-BE49-F238E27FC236}">
                <a16:creationId xmlns:a16="http://schemas.microsoft.com/office/drawing/2014/main" id="{5B831EE6-DB33-6C68-89A3-28474DA3FA20}"/>
              </a:ext>
            </a:extLst>
          </p:cNvPr>
          <p:cNvSpPr/>
          <p:nvPr/>
        </p:nvSpPr>
        <p:spPr>
          <a:xfrm>
            <a:off x="6722318" y="5865750"/>
            <a:ext cx="403374" cy="2064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70D848E7-9F3D-91B7-04E5-A493400AC025}"/>
              </a:ext>
            </a:extLst>
          </p:cNvPr>
          <p:cNvSpPr txBox="1"/>
          <p:nvPr/>
        </p:nvSpPr>
        <p:spPr>
          <a:xfrm>
            <a:off x="1535831" y="5511816"/>
            <a:ext cx="1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00CC"/>
                </a:solidFill>
              </a:rPr>
              <a:t>TMD1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A8A8D0C3-23A6-5214-1820-C189FCB52E09}"/>
              </a:ext>
            </a:extLst>
          </p:cNvPr>
          <p:cNvSpPr txBox="1"/>
          <p:nvPr/>
        </p:nvSpPr>
        <p:spPr>
          <a:xfrm>
            <a:off x="3857570" y="5513415"/>
            <a:ext cx="1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A2A2D8"/>
                </a:solidFill>
              </a:rPr>
              <a:t>NBD1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416C2D9C-C6E1-ED25-36F5-9E4BCD10A825}"/>
              </a:ext>
            </a:extLst>
          </p:cNvPr>
          <p:cNvSpPr txBox="1"/>
          <p:nvPr/>
        </p:nvSpPr>
        <p:spPr>
          <a:xfrm>
            <a:off x="5380676" y="5511816"/>
            <a:ext cx="1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R </a:t>
            </a:r>
            <a:r>
              <a:rPr lang="hu-HU" dirty="0" err="1">
                <a:solidFill>
                  <a:srgbClr val="FF0000"/>
                </a:solidFill>
              </a:rPr>
              <a:t>domain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5329AAE6-C0FD-0FD8-1E01-AA21085D05CB}"/>
              </a:ext>
            </a:extLst>
          </p:cNvPr>
          <p:cNvSpPr txBox="1"/>
          <p:nvPr/>
        </p:nvSpPr>
        <p:spPr>
          <a:xfrm>
            <a:off x="7988209" y="5511816"/>
            <a:ext cx="1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F200"/>
                </a:solidFill>
              </a:rPr>
              <a:t>TMD2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ECB1E0FB-56C4-1C8F-7037-1F3DE2B30EC0}"/>
              </a:ext>
            </a:extLst>
          </p:cNvPr>
          <p:cNvSpPr txBox="1"/>
          <p:nvPr/>
        </p:nvSpPr>
        <p:spPr>
          <a:xfrm>
            <a:off x="9820809" y="5511816"/>
            <a:ext cx="183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9EDB9E"/>
                </a:solidFill>
              </a:rPr>
              <a:t>NDB2</a:t>
            </a:r>
          </a:p>
        </p:txBody>
      </p: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E67603B6-193E-F43F-0270-0A597FD23B3F}"/>
              </a:ext>
            </a:extLst>
          </p:cNvPr>
          <p:cNvCxnSpPr>
            <a:cxnSpLocks/>
            <a:stCxn id="5" idx="3"/>
            <a:endCxn id="52" idx="1"/>
          </p:cNvCxnSpPr>
          <p:nvPr/>
        </p:nvCxnSpPr>
        <p:spPr>
          <a:xfrm>
            <a:off x="5164085" y="5968962"/>
            <a:ext cx="1558233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7449281-0036-592A-A72C-FE4D5C3207F3}"/>
              </a:ext>
            </a:extLst>
          </p:cNvPr>
          <p:cNvCxnSpPr>
            <a:stCxn id="12" idx="1"/>
            <a:endCxn id="12" idx="3"/>
          </p:cNvCxnSpPr>
          <p:nvPr/>
        </p:nvCxnSpPr>
        <p:spPr>
          <a:xfrm>
            <a:off x="652217" y="3429000"/>
            <a:ext cx="35273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EF082EB6-67B1-EF64-C6B5-5CDBA9EFE077}"/>
              </a:ext>
            </a:extLst>
          </p:cNvPr>
          <p:cNvCxnSpPr/>
          <p:nvPr/>
        </p:nvCxnSpPr>
        <p:spPr>
          <a:xfrm>
            <a:off x="678857" y="1624584"/>
            <a:ext cx="35273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AE6C5806-6475-D278-BA0C-EA3A45BD3DC4}"/>
              </a:ext>
            </a:extLst>
          </p:cNvPr>
          <p:cNvSpPr txBox="1"/>
          <p:nvPr/>
        </p:nvSpPr>
        <p:spPr>
          <a:xfrm>
            <a:off x="42264" y="1149343"/>
            <a:ext cx="170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extracellular</a:t>
            </a:r>
            <a:endParaRPr lang="hu-HU" dirty="0"/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01D8BCF0-520E-D200-F709-7696044FFC1B}"/>
              </a:ext>
            </a:extLst>
          </p:cNvPr>
          <p:cNvSpPr txBox="1"/>
          <p:nvPr/>
        </p:nvSpPr>
        <p:spPr>
          <a:xfrm>
            <a:off x="42264" y="3466827"/>
            <a:ext cx="170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intracellular</a:t>
            </a:r>
            <a:endParaRPr lang="hu-HU" dirty="0"/>
          </a:p>
        </p:txBody>
      </p:sp>
      <p:pic>
        <p:nvPicPr>
          <p:cNvPr id="50" name="Kép 49">
            <a:extLst>
              <a:ext uri="{FF2B5EF4-FFF2-40B4-BE49-F238E27FC236}">
                <a16:creationId xmlns:a16="http://schemas.microsoft.com/office/drawing/2014/main" id="{4F3C8AB5-EAA1-76EB-BF6F-FD6B3916E2B5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68" y="896593"/>
            <a:ext cx="6312649" cy="4545107"/>
          </a:xfrm>
          <a:prstGeom prst="rect">
            <a:avLst/>
          </a:prstGeom>
        </p:spPr>
      </p:pic>
      <p:sp>
        <p:nvSpPr>
          <p:cNvPr id="34" name="Rectangle 2">
            <a:extLst>
              <a:ext uri="{FF2B5EF4-FFF2-40B4-BE49-F238E27FC236}">
                <a16:creationId xmlns:a16="http://schemas.microsoft.com/office/drawing/2014/main" id="{4C7FE50E-4AA0-66D4-E4D3-796D04F1A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3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CFTR protein,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molecular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4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protagonist</a:t>
            </a:r>
            <a:r>
              <a:rPr lang="hu-HU" altLang="en-US" sz="4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CF</a:t>
            </a:r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9D0312F5-BF66-2278-0E5B-B52B5C4FFB2C}"/>
              </a:ext>
            </a:extLst>
          </p:cNvPr>
          <p:cNvSpPr txBox="1"/>
          <p:nvPr/>
        </p:nvSpPr>
        <p:spPr>
          <a:xfrm>
            <a:off x="-14284" y="6550223"/>
            <a:ext cx="8759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Liu</a:t>
            </a:r>
            <a:r>
              <a:rPr lang="hu-HU" sz="1400" dirty="0"/>
              <a:t> </a:t>
            </a:r>
            <a:r>
              <a:rPr lang="hu-HU" sz="1400" dirty="0" err="1"/>
              <a:t>et</a:t>
            </a:r>
            <a:r>
              <a:rPr lang="hu-HU" sz="1400" dirty="0"/>
              <a:t> </a:t>
            </a:r>
            <a:r>
              <a:rPr lang="hu-HU" sz="1400" dirty="0" err="1"/>
              <a:t>al</a:t>
            </a:r>
            <a:r>
              <a:rPr lang="hu-HU" sz="1400" dirty="0"/>
              <a:t>., </a:t>
            </a:r>
            <a:r>
              <a:rPr lang="hu-HU" sz="1400" dirty="0" err="1"/>
              <a:t>Molecular</a:t>
            </a:r>
            <a:r>
              <a:rPr lang="hu-HU" sz="1400" dirty="0"/>
              <a:t> </a:t>
            </a:r>
            <a:r>
              <a:rPr lang="hu-HU" sz="1400" dirty="0" err="1"/>
              <a:t>Structure</a:t>
            </a:r>
            <a:r>
              <a:rPr lang="hu-HU" sz="1400" dirty="0"/>
              <a:t> of </a:t>
            </a:r>
            <a:r>
              <a:rPr lang="hu-HU" sz="1400" dirty="0" err="1"/>
              <a:t>the</a:t>
            </a:r>
            <a:r>
              <a:rPr lang="hu-HU" sz="1400" dirty="0"/>
              <a:t> Human CFTR Ion Channel, </a:t>
            </a:r>
            <a:r>
              <a:rPr lang="hu-HU" sz="1400" dirty="0" err="1"/>
              <a:t>Cell</a:t>
            </a:r>
            <a:r>
              <a:rPr lang="hu-HU" sz="1400" dirty="0"/>
              <a:t>, 2017, https://doi.org/10.1016/j.cell.2017.02.024</a:t>
            </a:r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2A4B9DC0-4E32-28BB-7713-61E173FAA673}"/>
              </a:ext>
            </a:extLst>
          </p:cNvPr>
          <p:cNvSpPr txBox="1"/>
          <p:nvPr/>
        </p:nvSpPr>
        <p:spPr>
          <a:xfrm>
            <a:off x="52730" y="5094188"/>
            <a:ext cx="1396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PDB ID: 5UAK</a:t>
            </a:r>
          </a:p>
        </p:txBody>
      </p:sp>
    </p:spTree>
    <p:extLst>
      <p:ext uri="{BB962C8B-B14F-4D97-AF65-F5344CB8AC3E}">
        <p14:creationId xmlns:p14="http://schemas.microsoft.com/office/powerpoint/2010/main" val="38384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9" grpId="0" animBg="1"/>
      <p:bldP spid="10" grpId="0" animBg="1"/>
      <p:bldP spid="52" grpId="0" animBg="1"/>
      <p:bldP spid="53" grpId="0"/>
      <p:bldP spid="54" grpId="0"/>
      <p:bldP spid="55" grpId="0"/>
      <p:bldP spid="56" grpId="0"/>
      <p:bldP spid="57" grpId="0"/>
      <p:bldP spid="7" grpId="0"/>
      <p:bldP spid="44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CA14B404-27F7-C54E-72B8-CCAB6CC68E4D}"/>
              </a:ext>
            </a:extLst>
          </p:cNvPr>
          <p:cNvSpPr txBox="1"/>
          <p:nvPr/>
        </p:nvSpPr>
        <p:spPr>
          <a:xfrm>
            <a:off x="8704007" y="1666841"/>
            <a:ext cx="247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Sequence</a:t>
            </a:r>
            <a:endParaRPr lang="hu-HU" sz="36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3C8B74-4A0B-1267-065C-82CD09A4B6D8}"/>
              </a:ext>
            </a:extLst>
          </p:cNvPr>
          <p:cNvSpPr txBox="1"/>
          <p:nvPr/>
        </p:nvSpPr>
        <p:spPr>
          <a:xfrm>
            <a:off x="8706465" y="3356023"/>
            <a:ext cx="205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Structure</a:t>
            </a:r>
            <a:endParaRPr lang="hu-HU" sz="36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DAFF656-48AC-F530-DA09-897E7BE51B08}"/>
              </a:ext>
            </a:extLst>
          </p:cNvPr>
          <p:cNvSpPr txBox="1"/>
          <p:nvPr/>
        </p:nvSpPr>
        <p:spPr>
          <a:xfrm>
            <a:off x="8706466" y="5168659"/>
            <a:ext cx="205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err="1"/>
              <a:t>Function</a:t>
            </a:r>
            <a:endParaRPr lang="hu-HU" sz="3600" dirty="0"/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BCBF8D5D-52A3-68A5-D719-1C56C3732947}"/>
              </a:ext>
            </a:extLst>
          </p:cNvPr>
          <p:cNvSpPr/>
          <p:nvPr/>
        </p:nvSpPr>
        <p:spPr>
          <a:xfrm>
            <a:off x="9399639" y="2417760"/>
            <a:ext cx="540774" cy="938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Nyíl: lefelé mutató 10">
            <a:extLst>
              <a:ext uri="{FF2B5EF4-FFF2-40B4-BE49-F238E27FC236}">
                <a16:creationId xmlns:a16="http://schemas.microsoft.com/office/drawing/2014/main" id="{FCF57B3C-8F26-9A7A-AF6B-236462BF91D9}"/>
              </a:ext>
            </a:extLst>
          </p:cNvPr>
          <p:cNvSpPr/>
          <p:nvPr/>
        </p:nvSpPr>
        <p:spPr>
          <a:xfrm>
            <a:off x="9399639" y="4125808"/>
            <a:ext cx="540774" cy="938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29BD39A-1A35-B771-E071-D48EFC7B0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16" y="1921952"/>
            <a:ext cx="2159337" cy="3125174"/>
          </a:xfrm>
          <a:prstGeom prst="rect">
            <a:avLst/>
          </a:prstGeom>
        </p:spPr>
      </p:pic>
      <p:pic>
        <p:nvPicPr>
          <p:cNvPr id="15" name="Kép 14" descr="A képen szöveg látható&#10;&#10;Automatikusan generált leírás">
            <a:extLst>
              <a:ext uri="{FF2B5EF4-FFF2-40B4-BE49-F238E27FC236}">
                <a16:creationId xmlns:a16="http://schemas.microsoft.com/office/drawing/2014/main" id="{94256838-44A1-D24C-53DA-EC2E7A1F8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3" y="1418855"/>
            <a:ext cx="4356799" cy="206568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7D2BAE9-39DB-BD83-FF24-678A41F8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 prediction from sequence</a:t>
            </a:r>
          </a:p>
        </p:txBody>
      </p:sp>
    </p:spTree>
    <p:extLst>
      <p:ext uri="{BB962C8B-B14F-4D97-AF65-F5344CB8AC3E}">
        <p14:creationId xmlns:p14="http://schemas.microsoft.com/office/powerpoint/2010/main" val="13534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AlphaFold2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machine learning, deep learning, AI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3" y="1010348"/>
            <a:ext cx="10852131" cy="379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zövegdoboz 2"/>
          <p:cNvSpPr txBox="1">
            <a:spLocks noChangeArrowheads="1"/>
          </p:cNvSpPr>
          <p:nvPr/>
        </p:nvSpPr>
        <p:spPr bwMode="auto">
          <a:xfrm>
            <a:off x="8194662" y="5998355"/>
            <a:ext cx="4297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Jumper,  Evans,,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-apple-system"/>
              </a:rPr>
              <a:t>Pritzel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 Highly accurate protein structure prediction with AlphaFold.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-apple-system"/>
              </a:rPr>
              <a:t>596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, 583–589 (2021). </a:t>
            </a:r>
            <a:endParaRPr lang="hu-HU" sz="12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sz="1200" b="0" i="0" dirty="0">
                <a:solidFill>
                  <a:srgbClr val="222222"/>
                </a:solidFill>
                <a:effectLst/>
                <a:latin typeface="-apple-system"/>
              </a:rPr>
              <a:t>https://doi.org/10.1038/s41586-021-03819-2</a:t>
            </a:r>
            <a:endParaRPr lang="en-US" altLang="hu-HU" sz="1200" b="1" dirty="0"/>
          </a:p>
        </p:txBody>
      </p:sp>
      <p:pic>
        <p:nvPicPr>
          <p:cNvPr id="1028" name="Picture 4" descr="https://i1.wp.com/www.blopig.com/blog/wp-content/uploads/2020/12/image-8.png?resize=625%2C242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20" y="4717542"/>
            <a:ext cx="5528042" cy="21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30FF6EE1-359F-A4B5-0E87-FB9F3225EB00}"/>
              </a:ext>
            </a:extLst>
          </p:cNvPr>
          <p:cNvSpPr/>
          <p:nvPr/>
        </p:nvSpPr>
        <p:spPr>
          <a:xfrm>
            <a:off x="573024" y="959898"/>
            <a:ext cx="596157" cy="347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18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id="{F979794B-449D-A151-A14C-0D7F2D664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9189" y="1643062"/>
            <a:ext cx="5642811" cy="4351338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Palatino Linotype" panose="02040502050505030304" pitchFamily="18" charset="0"/>
              </a:rPr>
              <a:t>Input</a:t>
            </a:r>
          </a:p>
          <a:p>
            <a:pPr lvl="1"/>
            <a:r>
              <a:rPr lang="hu-HU" sz="2800" dirty="0"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latin typeface="Palatino Linotype" panose="02040502050505030304" pitchFamily="18" charset="0"/>
              </a:rPr>
              <a:t>amino</a:t>
            </a:r>
            <a:r>
              <a:rPr lang="hu-HU" sz="2800" dirty="0"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latin typeface="Palatino Linotype" panose="02040502050505030304" pitchFamily="18" charset="0"/>
              </a:rPr>
              <a:t>acid</a:t>
            </a:r>
            <a:r>
              <a:rPr lang="hu-HU" sz="2800" dirty="0">
                <a:latin typeface="Palatino Linotype" panose="02040502050505030304" pitchFamily="18" charset="0"/>
              </a:rPr>
              <a:t> </a:t>
            </a:r>
            <a:r>
              <a:rPr lang="hu-HU" sz="2800" dirty="0" err="1">
                <a:latin typeface="Palatino Linotype" panose="02040502050505030304" pitchFamily="18" charset="0"/>
              </a:rPr>
              <a:t>sequence</a:t>
            </a:r>
            <a:endParaRPr lang="hu-HU" sz="2800" dirty="0">
              <a:latin typeface="Palatino Linotype" panose="02040502050505030304" pitchFamily="18" charset="0"/>
            </a:endParaRPr>
          </a:p>
          <a:p>
            <a:r>
              <a:rPr lang="hu-HU" sz="3200" dirty="0">
                <a:latin typeface="Palatino Linotype" panose="02040502050505030304" pitchFamily="18" charset="0"/>
              </a:rPr>
              <a:t>Output</a:t>
            </a:r>
          </a:p>
          <a:p>
            <a:pPr lvl="1"/>
            <a:r>
              <a:rPr lang="hu-HU" sz="2800" dirty="0">
                <a:latin typeface="Palatino Linotype" panose="02040502050505030304" pitchFamily="18" charset="0"/>
              </a:rPr>
              <a:t> x*5 </a:t>
            </a:r>
            <a:r>
              <a:rPr lang="hu-HU" sz="2800" dirty="0" err="1">
                <a:latin typeface="Palatino Linotype" panose="02040502050505030304" pitchFamily="18" charset="0"/>
              </a:rPr>
              <a:t>structures</a:t>
            </a:r>
            <a:r>
              <a:rPr lang="hu-HU" sz="2800" dirty="0">
                <a:latin typeface="Palatino Linotype" panose="02040502050505030304" pitchFamily="18" charset="0"/>
              </a:rPr>
              <a:t> </a:t>
            </a:r>
          </a:p>
          <a:p>
            <a:r>
              <a:rPr lang="hu-HU" sz="3200" dirty="0" err="1">
                <a:latin typeface="Palatino Linotype" panose="02040502050505030304" pitchFamily="18" charset="0"/>
              </a:rPr>
              <a:t>Modified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model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confidence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score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to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include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information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from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  <a:r>
              <a:rPr lang="hu-HU" sz="3200" dirty="0" err="1">
                <a:latin typeface="Palatino Linotype" panose="02040502050505030304" pitchFamily="18" charset="0"/>
              </a:rPr>
              <a:t>interfaces</a:t>
            </a:r>
            <a:r>
              <a:rPr lang="hu-HU" sz="3200" dirty="0">
                <a:latin typeface="Palatino Linotype" panose="02040502050505030304" pitchFamily="18" charset="0"/>
              </a:rPr>
              <a:t> </a:t>
            </a:r>
          </a:p>
          <a:p>
            <a:pPr lvl="1"/>
            <a:r>
              <a:rPr lang="hu-HU" sz="2800" dirty="0">
                <a:latin typeface="Palatino Linotype" panose="02040502050505030304" pitchFamily="18" charset="0"/>
              </a:rPr>
              <a:t>0.8* </a:t>
            </a:r>
            <a:r>
              <a:rPr lang="hu-HU" sz="2800" dirty="0" err="1">
                <a:latin typeface="Palatino Linotype" panose="02040502050505030304" pitchFamily="18" charset="0"/>
              </a:rPr>
              <a:t>ipTM</a:t>
            </a:r>
            <a:r>
              <a:rPr lang="hu-HU" sz="2800" dirty="0">
                <a:latin typeface="Palatino Linotype" panose="02040502050505030304" pitchFamily="18" charset="0"/>
              </a:rPr>
              <a:t> + 0.2 * </a:t>
            </a:r>
            <a:r>
              <a:rPr lang="hu-HU" sz="2800" dirty="0" err="1">
                <a:latin typeface="Palatino Linotype" panose="02040502050505030304" pitchFamily="18" charset="0"/>
              </a:rPr>
              <a:t>pTM</a:t>
            </a:r>
            <a:endParaRPr lang="hu-HU" sz="2800" dirty="0">
              <a:latin typeface="Palatino Linotype" panose="02040502050505030304" pitchFamily="18" charset="0"/>
            </a:endParaRPr>
          </a:p>
          <a:p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56ADF29A-6819-1A34-F2EC-FD908151B9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651"/>
            <a:ext cx="6549573" cy="2406698"/>
          </a:xfr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CBDDFB1-8D88-D986-503D-3FBB12E6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AlphaFold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Multimer</a:t>
            </a:r>
            <a:endParaRPr lang="hu-HU" altLang="en-US" sz="36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20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tailored</a:t>
            </a:r>
            <a:r>
              <a:rPr lang="hu-HU" altLang="en-US" sz="20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20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to</a:t>
            </a:r>
            <a:r>
              <a:rPr lang="hu-HU" altLang="en-US" sz="20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protein </a:t>
            </a:r>
            <a:r>
              <a:rPr lang="hu-HU" altLang="en-US" sz="20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complex</a:t>
            </a:r>
            <a:r>
              <a:rPr lang="hu-HU" altLang="en-US" sz="2000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2000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2">
            <a:extLst>
              <a:ext uri="{FF2B5EF4-FFF2-40B4-BE49-F238E27FC236}">
                <a16:creationId xmlns:a16="http://schemas.microsoft.com/office/drawing/2014/main" id="{A56D8F05-E21B-3E7A-5121-1244E6CB7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38" y="6213760"/>
            <a:ext cx="14510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 dirty="0"/>
              <a:t>Evans </a:t>
            </a:r>
            <a:r>
              <a:rPr lang="hu-HU" altLang="hu-HU" sz="1400" dirty="0" err="1"/>
              <a:t>et</a:t>
            </a:r>
            <a:r>
              <a:rPr lang="hu-HU" altLang="hu-HU" sz="1400" dirty="0"/>
              <a:t> </a:t>
            </a:r>
            <a:r>
              <a:rPr lang="hu-HU" altLang="hu-HU" sz="1400" dirty="0" err="1"/>
              <a:t>al</a:t>
            </a:r>
            <a:r>
              <a:rPr lang="hu-HU" altLang="hu-HU" sz="1400" dirty="0"/>
              <a:t>. </a:t>
            </a:r>
            <a:r>
              <a:rPr lang="en-US" altLang="hu-HU" sz="1400" dirty="0"/>
              <a:t>Protein complex prediction with AlphaFold-Multimer</a:t>
            </a:r>
            <a:r>
              <a:rPr lang="hu-HU" altLang="hu-HU" sz="1400" dirty="0"/>
              <a:t> </a:t>
            </a:r>
            <a:r>
              <a:rPr lang="en-US" altLang="hu-HU" sz="1400" dirty="0"/>
              <a:t>https://www.biorxiv.org/content/10.1101/2021.10.04.463034v2</a:t>
            </a:r>
          </a:p>
        </p:txBody>
      </p:sp>
    </p:spTree>
    <p:extLst>
      <p:ext uri="{BB962C8B-B14F-4D97-AF65-F5344CB8AC3E}">
        <p14:creationId xmlns:p14="http://schemas.microsoft.com/office/powerpoint/2010/main" val="2200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Objectives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CA60BF8-1C10-DECA-5891-7D067F4373E5}"/>
              </a:ext>
            </a:extLst>
          </p:cNvPr>
          <p:cNvSpPr txBox="1"/>
          <p:nvPr/>
        </p:nvSpPr>
        <p:spPr>
          <a:xfrm>
            <a:off x="365760" y="1137410"/>
            <a:ext cx="1146048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Complex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predicted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between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NBD1 and R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domain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peptides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(11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a.a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length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hu-HU" sz="28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S737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hu-HU" sz="28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S753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hu-HU" sz="28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S786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hu-HU" sz="28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S795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Explore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complex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human ABC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dimers</a:t>
            </a:r>
            <a:endParaRPr lang="hu-HU" sz="3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Collect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categorize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publish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available</a:t>
            </a:r>
            <a:r>
              <a:rPr lang="hu-HU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ABC protein </a:t>
            </a:r>
            <a:r>
              <a:rPr lang="hu-HU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endParaRPr lang="hu-HU" sz="32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325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30B88CF3-F4A2-E288-67CC-43A81D681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690688"/>
            <a:ext cx="5522495" cy="4351338"/>
          </a:xfrm>
        </p:spPr>
        <p:txBody>
          <a:bodyPr>
            <a:noAutofit/>
          </a:bodyPr>
          <a:lstStyle/>
          <a:p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S795</a:t>
            </a:r>
          </a:p>
          <a:p>
            <a:pPr lvl="1"/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Flexible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occasional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β-barrel</a:t>
            </a:r>
          </a:p>
          <a:p>
            <a:pPr lvl="1"/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Best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confidence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score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0.45</a:t>
            </a:r>
          </a:p>
          <a:p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S737</a:t>
            </a:r>
          </a:p>
          <a:p>
            <a:pPr lvl="1"/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1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model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with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confidence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score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higher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than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0.5</a:t>
            </a:r>
          </a:p>
          <a:p>
            <a:pPr lvl="1"/>
            <a:r>
              <a:rPr lang="el-GR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α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-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helical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properties</a:t>
            </a:r>
            <a:endParaRPr lang="hu-HU" sz="3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25A5A43-C494-B1DA-40A5-DFEC7A7F5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5" y="944459"/>
            <a:ext cx="4435155" cy="591354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91297DD-7274-A3FB-4573-4057E760B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2" y="944459"/>
            <a:ext cx="4435155" cy="591354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FD64BF0-092C-A6F3-2062-93C834C50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1" y="902626"/>
            <a:ext cx="4254599" cy="567279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10427AD-CDDB-8CC8-9C53-3696C01F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4" y="794285"/>
            <a:ext cx="4435155" cy="591354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454F439-EBE4-5AA1-5D2C-EE72A0BD7EB1}"/>
              </a:ext>
            </a:extLst>
          </p:cNvPr>
          <p:cNvSpPr txBox="1"/>
          <p:nvPr/>
        </p:nvSpPr>
        <p:spPr>
          <a:xfrm>
            <a:off x="3796682" y="3182778"/>
            <a:ext cx="175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rgbClr val="FF0000"/>
                </a:solidFill>
              </a:rPr>
              <a:t>S795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98082D7-0619-E45D-1168-680ACD6A68FA}"/>
              </a:ext>
            </a:extLst>
          </p:cNvPr>
          <p:cNvSpPr txBox="1"/>
          <p:nvPr/>
        </p:nvSpPr>
        <p:spPr>
          <a:xfrm>
            <a:off x="268937" y="3258613"/>
            <a:ext cx="175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rgbClr val="FF0000"/>
                </a:solidFill>
              </a:rPr>
              <a:t>S737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7843E16-7CD0-E181-7BE3-24B6B220058A}"/>
              </a:ext>
            </a:extLst>
          </p:cNvPr>
          <p:cNvSpPr txBox="1"/>
          <p:nvPr/>
        </p:nvSpPr>
        <p:spPr>
          <a:xfrm>
            <a:off x="1177954" y="2035322"/>
            <a:ext cx="175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rgbClr val="A2A2D8"/>
                </a:solidFill>
              </a:rPr>
              <a:t>NBD1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E28A7380-1A25-8859-8D01-D240779C1E22}"/>
              </a:ext>
            </a:extLst>
          </p:cNvPr>
          <p:cNvSpPr/>
          <p:nvPr/>
        </p:nvSpPr>
        <p:spPr>
          <a:xfrm>
            <a:off x="3876122" y="3143933"/>
            <a:ext cx="1225296" cy="694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27C1E96-1FE7-8E05-3D17-4195714BDD4B}"/>
              </a:ext>
            </a:extLst>
          </p:cNvPr>
          <p:cNvSpPr txBox="1"/>
          <p:nvPr/>
        </p:nvSpPr>
        <p:spPr>
          <a:xfrm>
            <a:off x="3876122" y="3428999"/>
            <a:ext cx="175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rgbClr val="FF0000"/>
                </a:solidFill>
              </a:rPr>
              <a:t>S795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7CF5F19-0BB7-B596-D0F9-0A704065E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75"/>
            <a:ext cx="12192000" cy="863600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S737 and S795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peptides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mostly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show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unstructured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form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0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3" grpId="0"/>
      <p:bldP spid="7" grpId="0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játék látható&#10;&#10;Automatikusan generált leírás">
            <a:extLst>
              <a:ext uri="{FF2B5EF4-FFF2-40B4-BE49-F238E27FC236}">
                <a16:creationId xmlns:a16="http://schemas.microsoft.com/office/drawing/2014/main" id="{54E17CCA-8D70-E9F5-B980-23741B2E3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5" y="1290176"/>
            <a:ext cx="4820121" cy="6426828"/>
          </a:xfrm>
          <a:prstGeom prst="rect">
            <a:avLst/>
          </a:prstGeom>
        </p:spPr>
      </p:pic>
      <p:pic>
        <p:nvPicPr>
          <p:cNvPr id="13" name="Kép 12" descr="A képen játék látható&#10;&#10;Automatikusan generált leírás">
            <a:extLst>
              <a:ext uri="{FF2B5EF4-FFF2-40B4-BE49-F238E27FC236}">
                <a16:creationId xmlns:a16="http://schemas.microsoft.com/office/drawing/2014/main" id="{2CC89960-9042-0A0D-6CB9-512A87882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4" y="1290175"/>
            <a:ext cx="4820122" cy="642682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F934B2D-907D-58E2-D9EF-FAD91AB905F4}"/>
              </a:ext>
            </a:extLst>
          </p:cNvPr>
          <p:cNvSpPr txBox="1"/>
          <p:nvPr/>
        </p:nvSpPr>
        <p:spPr>
          <a:xfrm>
            <a:off x="838200" y="2521535"/>
            <a:ext cx="17556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rgbClr val="A2A2D8"/>
                </a:solidFill>
              </a:rPr>
              <a:t>NBD1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DB00401-1B13-0671-570D-8CAEBA9B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74"/>
            <a:ext cx="12192000" cy="1272899"/>
          </a:xfrm>
          <a:prstGeom prst="rect">
            <a:avLst/>
          </a:pr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S768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peptide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shows 2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characteristic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binding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sites</a:t>
            </a:r>
            <a:endParaRPr lang="hu-HU" altLang="en-US" sz="36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el-GR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α-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helical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secondary</a:t>
            </a:r>
            <a:r>
              <a:rPr lang="hu-HU" altLang="en-US" sz="36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6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</a:t>
            </a:r>
            <a:endParaRPr lang="en-US" altLang="en-US" sz="2000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artalom helye 4">
            <a:extLst>
              <a:ext uri="{FF2B5EF4-FFF2-40B4-BE49-F238E27FC236}">
                <a16:creationId xmlns:a16="http://schemas.microsoft.com/office/drawing/2014/main" id="{A937DA4F-AF31-0836-A120-3A01B1124EC1}"/>
              </a:ext>
            </a:extLst>
          </p:cNvPr>
          <p:cNvSpPr txBox="1">
            <a:spLocks/>
          </p:cNvSpPr>
          <p:nvPr/>
        </p:nvSpPr>
        <p:spPr>
          <a:xfrm>
            <a:off x="5658321" y="2767756"/>
            <a:ext cx="5522495" cy="2533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More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than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half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of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the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models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show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high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confidence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(13/25 </a:t>
            </a:r>
            <a:r>
              <a:rPr lang="hu-HU" sz="30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r>
              <a:rPr lang="hu-HU" sz="30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&gt; 0.5)</a:t>
            </a:r>
          </a:p>
          <a:p>
            <a:r>
              <a:rPr lang="el-GR" altLang="en-US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α-</a:t>
            </a:r>
            <a:r>
              <a:rPr lang="hu-HU" altLang="en-US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helical</a:t>
            </a:r>
            <a:r>
              <a:rPr lang="hu-HU" altLang="en-US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and </a:t>
            </a:r>
            <a:r>
              <a:rPr lang="hu-HU" altLang="en-US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flexible</a:t>
            </a:r>
            <a:r>
              <a:rPr lang="hu-HU" altLang="en-US" sz="3200" b="1" dirty="0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u-HU" altLang="en-US" sz="3200" b="1" dirty="0" err="1">
                <a:solidFill>
                  <a:srgbClr val="404040"/>
                </a:solidFill>
                <a:latin typeface="Palatino Linotype" panose="02040502050505030304" pitchFamily="18" charset="0"/>
                <a:ea typeface="Verdana" panose="020B0604030504040204" pitchFamily="34" charset="0"/>
                <a:cs typeface="Arial" panose="020B0604020202020204" pitchFamily="34" charset="0"/>
              </a:rPr>
              <a:t>structures</a:t>
            </a:r>
            <a:endParaRPr lang="hu-HU" sz="3000" b="1" dirty="0">
              <a:solidFill>
                <a:srgbClr val="404040"/>
              </a:solidFill>
              <a:latin typeface="Palatino Linotype" panose="020405020505050303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uiExpan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9204</TotalTime>
  <Words>702</Words>
  <Application>Microsoft Office PowerPoint</Application>
  <PresentationFormat>Szélesvásznú</PresentationFormat>
  <Paragraphs>141</Paragraphs>
  <Slides>16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Courier New</vt:lpstr>
      <vt:lpstr>Palatino Linotype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abc3d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Erzsébet Suhajda</dc:creator>
  <cp:lastModifiedBy>Erzsébet Suhajda</cp:lastModifiedBy>
  <cp:revision>112</cp:revision>
  <dcterms:created xsi:type="dcterms:W3CDTF">2022-10-19T09:28:35Z</dcterms:created>
  <dcterms:modified xsi:type="dcterms:W3CDTF">2023-05-14T20:58:48Z</dcterms:modified>
</cp:coreProperties>
</file>