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80" r:id="rId3"/>
    <p:sldId id="281" r:id="rId4"/>
    <p:sldId id="283" r:id="rId5"/>
    <p:sldId id="282" r:id="rId6"/>
    <p:sldId id="284" r:id="rId7"/>
    <p:sldId id="285" r:id="rId8"/>
    <p:sldId id="286" r:id="rId9"/>
    <p:sldId id="287" r:id="rId10"/>
    <p:sldId id="288" r:id="rId11"/>
    <p:sldId id="289" r:id="rId12"/>
    <p:sldId id="290" r:id="rId13"/>
    <p:sldId id="292" r:id="rId14"/>
    <p:sldId id="294" r:id="rId15"/>
    <p:sldId id="295"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EF8"/>
    <a:srgbClr val="C6D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79597" autoAdjust="0"/>
  </p:normalViewPr>
  <p:slideViewPr>
    <p:cSldViewPr snapToGrid="0">
      <p:cViewPr varScale="1">
        <p:scale>
          <a:sx n="78" d="100"/>
          <a:sy n="78" d="100"/>
        </p:scale>
        <p:origin x="121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45112-F5B1-416E-B3A2-E811A2B353C5}" type="datetimeFigureOut">
              <a:rPr lang="zh-CN" altLang="en-US" smtClean="0"/>
              <a:t>2023/5/15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1DDFC-89F8-4D3C-BA99-9543648E8962}" type="slidenum">
              <a:rPr lang="zh-CN" altLang="en-US" smtClean="0"/>
              <a:t>‹#›</a:t>
            </a:fld>
            <a:endParaRPr lang="zh-CN" altLang="en-US"/>
          </a:p>
        </p:txBody>
      </p:sp>
    </p:spTree>
    <p:extLst>
      <p:ext uri="{BB962C8B-B14F-4D97-AF65-F5344CB8AC3E}">
        <p14:creationId xmlns:p14="http://schemas.microsoft.com/office/powerpoint/2010/main" val="2268495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latin typeface="Calibri Light" panose="020F0302020204030204" pitchFamily="34" charset="0"/>
                <a:cs typeface="Calibri Light" panose="020F0302020204030204" pitchFamily="34" charset="0"/>
              </a:rPr>
              <a:t>Parallel Implementation of Multivariate Empirical Mode Decomposition on GPU</a:t>
            </a:r>
            <a:endParaRPr lang="zh-CN" altLang="en-US" dirty="0"/>
          </a:p>
        </p:txBody>
      </p:sp>
      <p:sp>
        <p:nvSpPr>
          <p:cNvPr id="4" name="灯片编号占位符 3"/>
          <p:cNvSpPr>
            <a:spLocks noGrp="1"/>
          </p:cNvSpPr>
          <p:nvPr>
            <p:ph type="sldNum" sz="quarter" idx="5"/>
          </p:nvPr>
        </p:nvSpPr>
        <p:spPr/>
        <p:txBody>
          <a:bodyPr/>
          <a:lstStyle/>
          <a:p>
            <a:fld id="{6AE1DDFC-89F8-4D3C-BA99-9543648E8962}" type="slidenum">
              <a:rPr lang="zh-CN" altLang="en-US" smtClean="0"/>
              <a:t>1</a:t>
            </a:fld>
            <a:endParaRPr lang="zh-CN" altLang="en-US"/>
          </a:p>
        </p:txBody>
      </p:sp>
    </p:spTree>
    <p:extLst>
      <p:ext uri="{BB962C8B-B14F-4D97-AF65-F5344CB8AC3E}">
        <p14:creationId xmlns:p14="http://schemas.microsoft.com/office/powerpoint/2010/main" val="369852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When we use the </a:t>
            </a:r>
            <a:r>
              <a:rPr lang="en-US" altLang="zh-CN" dirty="0" err="1"/>
              <a:t>GPULab</a:t>
            </a:r>
            <a:r>
              <a:rPr lang="en-US" altLang="zh-CN" dirty="0"/>
              <a:t> for EEG processing, we design the program on the local side, and the compilation, performance testing, and code debugging are performed in the local development environment.</a:t>
            </a:r>
          </a:p>
          <a:p>
            <a:endParaRPr lang="en-US" altLang="zh-CN" dirty="0"/>
          </a:p>
          <a:p>
            <a:r>
              <a:rPr lang="en-US" altLang="zh-CN" dirty="0"/>
              <a:t>Then we use the interactive mode to upload the EEG data and the source code, also, in the interactive mode, we need to design the batch script, to make sure the source code could be compiled and the EEG data could be processed.</a:t>
            </a:r>
          </a:p>
          <a:p>
            <a:r>
              <a:rPr lang="en-US" altLang="zh-CN" dirty="0"/>
              <a:t> and next step is sending the job definition file in the CLI mode to execute the </a:t>
            </a:r>
            <a:r>
              <a:rPr lang="en-US" altLang="zh-CN" dirty="0" err="1"/>
              <a:t>bathc</a:t>
            </a:r>
            <a:r>
              <a:rPr lang="en-US" altLang="zh-CN" dirty="0"/>
              <a:t> script design, by executing the batch script, the code compilation, execution, and performance testing can be performed. </a:t>
            </a:r>
          </a:p>
          <a:p>
            <a:endParaRPr lang="en-US" altLang="zh-CN" dirty="0"/>
          </a:p>
          <a:p>
            <a:r>
              <a:rPr lang="en-US" altLang="zh-CN" dirty="0"/>
              <a:t>After this, we usually switch back to the </a:t>
            </a:r>
            <a:r>
              <a:rPr lang="en-US" altLang="zh-CN" dirty="0" err="1"/>
              <a:t>iteractive</a:t>
            </a:r>
            <a:r>
              <a:rPr lang="en-US" altLang="zh-CN" dirty="0"/>
              <a:t> mode to fetch the processing result and the performance profiling result back to the local development environment.</a:t>
            </a:r>
            <a:endParaRPr lang="zh-CN" altLang="en-US"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12</a:t>
            </a:fld>
            <a:endParaRPr lang="zh-CN" altLang="en-US"/>
          </a:p>
        </p:txBody>
      </p:sp>
    </p:spTree>
    <p:extLst>
      <p:ext uri="{BB962C8B-B14F-4D97-AF65-F5344CB8AC3E}">
        <p14:creationId xmlns:p14="http://schemas.microsoft.com/office/powerpoint/2010/main" val="148351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There are 4 cased</a:t>
            </a:r>
          </a:p>
          <a:p>
            <a:endParaRPr lang="zh-CN" altLang="en-US"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13</a:t>
            </a:fld>
            <a:endParaRPr lang="zh-CN" altLang="en-US"/>
          </a:p>
        </p:txBody>
      </p:sp>
    </p:spTree>
    <p:extLst>
      <p:ext uri="{BB962C8B-B14F-4D97-AF65-F5344CB8AC3E}">
        <p14:creationId xmlns:p14="http://schemas.microsoft.com/office/powerpoint/2010/main" val="298345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nvShmem</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6AE1DDFC-89F8-4D3C-BA99-9543648E8962}" type="slidenum">
              <a:rPr lang="zh-CN" altLang="en-US" smtClean="0"/>
              <a:t>2</a:t>
            </a:fld>
            <a:endParaRPr lang="zh-CN" altLang="en-US"/>
          </a:p>
        </p:txBody>
      </p:sp>
    </p:spTree>
    <p:extLst>
      <p:ext uri="{BB962C8B-B14F-4D97-AF65-F5344CB8AC3E}">
        <p14:creationId xmlns:p14="http://schemas.microsoft.com/office/powerpoint/2010/main" val="86473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0" dirty="0">
                <a:latin typeface="Calibri" panose="020F0502020204030204" pitchFamily="34" charset="0"/>
                <a:cs typeface="Calibri" panose="020F0502020204030204" pitchFamily="34" charset="0"/>
              </a:rPr>
              <a:t>Interuniversitair Micro-Electronica Centrum </a:t>
            </a:r>
            <a:endParaRPr lang="zh-CN" altLang="en-US" b="0"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3</a:t>
            </a:fld>
            <a:endParaRPr lang="zh-CN" altLang="en-US"/>
          </a:p>
        </p:txBody>
      </p:sp>
    </p:spTree>
    <p:extLst>
      <p:ext uri="{BB962C8B-B14F-4D97-AF65-F5344CB8AC3E}">
        <p14:creationId xmlns:p14="http://schemas.microsoft.com/office/powerpoint/2010/main" val="176093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err="1">
                <a:effectLst/>
                <a:latin typeface="Calibri" panose="020F0502020204030204" pitchFamily="34" charset="0"/>
                <a:ea typeface="Calibri" panose="020F0502020204030204" pitchFamily="34" charset="0"/>
                <a:cs typeface="Calibri" panose="020F0502020204030204" pitchFamily="34" charset="0"/>
              </a:rPr>
              <a:t>GPULab</a:t>
            </a:r>
            <a:r>
              <a:rPr lang="en-US" altLang="zh-CN" dirty="0">
                <a:effectLst/>
                <a:latin typeface="Calibri" panose="020F0502020204030204" pitchFamily="34" charset="0"/>
                <a:ea typeface="Calibri" panose="020F0502020204030204" pitchFamily="34" charset="0"/>
                <a:cs typeface="Calibri" panose="020F0502020204030204" pitchFamily="34" charset="0"/>
              </a:rPr>
              <a:t> consists out of a set of clusters</a:t>
            </a:r>
            <a:r>
              <a:rPr lang="en-US" altLang="zh-CN" dirty="0">
                <a:latin typeface="Calibri" panose="020F0502020204030204" pitchFamily="34" charset="0"/>
                <a:ea typeface="Calibri" panose="020F0502020204030204" pitchFamily="34" charset="0"/>
                <a:cs typeface="Calibri" panose="020F0502020204030204" pitchFamily="34" charset="0"/>
              </a:rPr>
              <a:t>,</a:t>
            </a:r>
            <a:r>
              <a:rPr lang="zh-CN" altLang="en-US" dirty="0">
                <a:latin typeface="Calibri" panose="020F0502020204030204" pitchFamily="34" charset="0"/>
                <a:ea typeface="Calibri" panose="020F0502020204030204" pitchFamily="34" charset="0"/>
                <a:cs typeface="Calibri" panose="020F0502020204030204" pitchFamily="34" charset="0"/>
              </a:rPr>
              <a:t> </a:t>
            </a:r>
            <a:r>
              <a:rPr lang="en-US" altLang="zh-CN" dirty="0">
                <a:effectLst/>
                <a:latin typeface="Calibri" panose="020F0502020204030204" pitchFamily="34" charset="0"/>
                <a:ea typeface="Calibri" panose="020F0502020204030204" pitchFamily="34" charset="0"/>
                <a:cs typeface="Calibri" panose="020F0502020204030204" pitchFamily="34" charset="0"/>
              </a:rPr>
              <a:t>each with their own characteristics (GPU model, CPU speed, memory, bus speed, …), allowing users to select the most appropriate hardware.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latin typeface="Calibri" panose="020F0502020204030204" pitchFamily="34" charset="0"/>
                <a:ea typeface="Calibri" panose="020F0502020204030204" pitchFamily="34" charset="0"/>
                <a:cs typeface="Calibri" panose="020F0502020204030204" pitchFamily="34" charset="0"/>
              </a:rPr>
              <a:t>Each job runs isolated within a Docker containers with dedicated CPUs, GPUs and memory for maximum performance.</a:t>
            </a:r>
            <a:endParaRPr lang="zh-CN" altLang="en-US" sz="1200" dirty="0">
              <a:latin typeface="Calibri" panose="020F0502020204030204" pitchFamily="34" charset="0"/>
              <a:cs typeface="Calibri" panose="020F0502020204030204" pitchFamily="34" charset="0"/>
            </a:endParaRPr>
          </a:p>
          <a:p>
            <a:endParaRPr lang="en-US" altLang="zh-CN" dirty="0"/>
          </a:p>
          <a:p>
            <a:r>
              <a:rPr lang="en-US" altLang="zh-CN" dirty="0"/>
              <a:t>The cluster 7 and cluster 101, V-100 DGX system</a:t>
            </a:r>
          </a:p>
          <a:p>
            <a:r>
              <a:rPr lang="en-US" altLang="zh-CN" dirty="0"/>
              <a:t>A-100 </a:t>
            </a:r>
            <a:endParaRPr lang="zh-CN" altLang="en-US"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5</a:t>
            </a:fld>
            <a:endParaRPr lang="zh-CN" altLang="en-US"/>
          </a:p>
        </p:txBody>
      </p:sp>
    </p:spTree>
    <p:extLst>
      <p:ext uri="{BB962C8B-B14F-4D97-AF65-F5344CB8AC3E}">
        <p14:creationId xmlns:p14="http://schemas.microsoft.com/office/powerpoint/2010/main" val="220181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Extract useful information to understand how our brain work and treat the patients</a:t>
            </a:r>
            <a:endParaRPr lang="zh-CN" altLang="en-US"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6</a:t>
            </a:fld>
            <a:endParaRPr lang="zh-CN" altLang="en-US"/>
          </a:p>
        </p:txBody>
      </p:sp>
    </p:spTree>
    <p:extLst>
      <p:ext uri="{BB962C8B-B14F-4D97-AF65-F5344CB8AC3E}">
        <p14:creationId xmlns:p14="http://schemas.microsoft.com/office/powerpoint/2010/main" val="388560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disadvantages of the compromise solutions </a:t>
            </a:r>
          </a:p>
          <a:p>
            <a:r>
              <a:rPr lang="en-US" altLang="zh-CN" dirty="0"/>
              <a:t>The penalization is the ideal solution for acceleration.</a:t>
            </a:r>
          </a:p>
          <a:p>
            <a:r>
              <a:rPr lang="en-US" altLang="zh-CN" dirty="0"/>
              <a:t>How we use GPU to accelerate EEG processing?</a:t>
            </a:r>
          </a:p>
          <a:p>
            <a:endParaRPr lang="en-US" altLang="zh-CN" dirty="0"/>
          </a:p>
          <a:p>
            <a:r>
              <a:rPr lang="en-US" altLang="zh-CN" dirty="0"/>
              <a:t>It is a good way to improve the execution efficiency, but it’s far away enough.</a:t>
            </a:r>
          </a:p>
          <a:p>
            <a:r>
              <a:rPr lang="en-US" altLang="zh-CN" dirty="0"/>
              <a:t>The optimization direction should be set to the parallelization.</a:t>
            </a:r>
            <a:endParaRPr lang="zh-CN" altLang="en-US"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7</a:t>
            </a:fld>
            <a:endParaRPr lang="zh-CN" altLang="en-US"/>
          </a:p>
        </p:txBody>
      </p:sp>
    </p:spTree>
    <p:extLst>
      <p:ext uri="{BB962C8B-B14F-4D97-AF65-F5344CB8AC3E}">
        <p14:creationId xmlns:p14="http://schemas.microsoft.com/office/powerpoint/2010/main" val="3452163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a:t>
            </a:r>
            <a:r>
              <a:rPr lang="en-US" altLang="zh-CN" dirty="0" err="1"/>
              <a:t>GPULab</a:t>
            </a:r>
            <a:r>
              <a:rPr lang="en-US" altLang="zh-CN" dirty="0"/>
              <a:t> provides an opportunity to solver these problems in a parallelization way.</a:t>
            </a:r>
          </a:p>
          <a:p>
            <a:endParaRPr lang="en-US" altLang="zh-CN" dirty="0"/>
          </a:p>
          <a:p>
            <a:r>
              <a:rPr lang="en-US" altLang="zh-CN" dirty="0"/>
              <a:t>As we mentioned before, </a:t>
            </a:r>
            <a:r>
              <a:rPr lang="en-US" altLang="zh-CN" dirty="0" err="1"/>
              <a:t>GPULab</a:t>
            </a:r>
            <a:r>
              <a:rPr lang="en-US" altLang="zh-CN" dirty="0"/>
              <a:t> contains several GPU clusters with </a:t>
            </a:r>
            <a:r>
              <a:rPr lang="en-US" altLang="zh-CN" dirty="0" err="1"/>
              <a:t>differen</a:t>
            </a:r>
            <a:r>
              <a:rPr lang="en-US" altLang="zh-CN" dirty="0"/>
              <a:t> types of GPUs, let’s take the cluster 6 as an example</a:t>
            </a:r>
          </a:p>
          <a:p>
            <a:r>
              <a:rPr lang="en-US" altLang="zh-CN" dirty="0"/>
              <a:t>The cluster 6 is a Nvidia HGX-2 system with 16 Tesla V100 Cards, and these 16 GPUs are connected by the </a:t>
            </a:r>
            <a:r>
              <a:rPr lang="en-US" altLang="zh-CN" dirty="0" err="1"/>
              <a:t>Nvlink</a:t>
            </a:r>
            <a:endParaRPr lang="en-US" altLang="zh-CN" dirty="0"/>
          </a:p>
          <a:p>
            <a:r>
              <a:rPr lang="en-US" altLang="zh-CN" dirty="0"/>
              <a:t>In this way, different GPUs can access the data stored on </a:t>
            </a:r>
          </a:p>
          <a:p>
            <a:r>
              <a:rPr lang="en-US" altLang="zh-CN" dirty="0"/>
              <a:t>More </a:t>
            </a:r>
            <a:r>
              <a:rPr lang="en-US" altLang="zh-CN" dirty="0" err="1"/>
              <a:t>flixable</a:t>
            </a:r>
            <a:r>
              <a:rPr lang="en-US" altLang="zh-CN" dirty="0"/>
              <a:t> </a:t>
            </a:r>
          </a:p>
          <a:p>
            <a:endParaRPr lang="en-US" altLang="zh-CN"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8</a:t>
            </a:fld>
            <a:endParaRPr lang="zh-CN" altLang="en-US"/>
          </a:p>
        </p:txBody>
      </p:sp>
    </p:spTree>
    <p:extLst>
      <p:ext uri="{BB962C8B-B14F-4D97-AF65-F5344CB8AC3E}">
        <p14:creationId xmlns:p14="http://schemas.microsoft.com/office/powerpoint/2010/main" val="1979294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Now, we know the hardware configuration, The access of the hardware is docker-container based, so everything runs in containers. </a:t>
            </a:r>
          </a:p>
          <a:p>
            <a:r>
              <a:rPr lang="en-US" altLang="zh-CN" dirty="0"/>
              <a:t>Container images</a:t>
            </a:r>
            <a:endParaRPr lang="zh-CN" altLang="en-US"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9</a:t>
            </a:fld>
            <a:endParaRPr lang="zh-CN" altLang="en-US"/>
          </a:p>
        </p:txBody>
      </p:sp>
    </p:spTree>
    <p:extLst>
      <p:ext uri="{BB962C8B-B14F-4D97-AF65-F5344CB8AC3E}">
        <p14:creationId xmlns:p14="http://schemas.microsoft.com/office/powerpoint/2010/main" val="2125319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job definition file is for the </a:t>
            </a:r>
            <a:endParaRPr lang="zh-CN" altLang="en-US"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11</a:t>
            </a:fld>
            <a:endParaRPr lang="zh-CN" altLang="en-US"/>
          </a:p>
        </p:txBody>
      </p:sp>
    </p:spTree>
    <p:extLst>
      <p:ext uri="{BB962C8B-B14F-4D97-AF65-F5344CB8AC3E}">
        <p14:creationId xmlns:p14="http://schemas.microsoft.com/office/powerpoint/2010/main" val="2918206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F91AB7E-1CD1-46EB-ABDF-90DD9ADC9751}" type="datetimeFigureOut">
              <a:rPr lang="zh-CN" altLang="en-US" smtClean="0"/>
              <a:t>2023/5/15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10465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91AB7E-1CD1-46EB-ABDF-90DD9ADC9751}" type="datetimeFigureOut">
              <a:rPr lang="zh-CN" altLang="en-US" smtClean="0"/>
              <a:t>2023/5/15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224597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91AB7E-1CD1-46EB-ABDF-90DD9ADC9751}" type="datetimeFigureOut">
              <a:rPr lang="zh-CN" altLang="en-US" smtClean="0"/>
              <a:t>2023/5/15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316986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91AB7E-1CD1-46EB-ABDF-90DD9ADC9751}" type="datetimeFigureOut">
              <a:rPr lang="zh-CN" altLang="en-US" smtClean="0"/>
              <a:t>2023/5/15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284279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F91AB7E-1CD1-46EB-ABDF-90DD9ADC9751}" type="datetimeFigureOut">
              <a:rPr lang="zh-CN" altLang="en-US" smtClean="0"/>
              <a:t>2023/5/15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420738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F91AB7E-1CD1-46EB-ABDF-90DD9ADC9751}" type="datetimeFigureOut">
              <a:rPr lang="zh-CN" altLang="en-US" smtClean="0"/>
              <a:t>2023/5/15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375886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F91AB7E-1CD1-46EB-ABDF-90DD9ADC9751}" type="datetimeFigureOut">
              <a:rPr lang="zh-CN" altLang="en-US" smtClean="0"/>
              <a:t>2023/5/15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35712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F91AB7E-1CD1-46EB-ABDF-90DD9ADC9751}" type="datetimeFigureOut">
              <a:rPr lang="zh-CN" altLang="en-US" smtClean="0"/>
              <a:t>2023/5/15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125869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91AB7E-1CD1-46EB-ABDF-90DD9ADC9751}" type="datetimeFigureOut">
              <a:rPr lang="zh-CN" altLang="en-US" smtClean="0"/>
              <a:t>2023/5/15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393508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F91AB7E-1CD1-46EB-ABDF-90DD9ADC9751}" type="datetimeFigureOut">
              <a:rPr lang="zh-CN" altLang="en-US" smtClean="0"/>
              <a:t>2023/5/15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185533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F91AB7E-1CD1-46EB-ABDF-90DD9ADC9751}" type="datetimeFigureOut">
              <a:rPr lang="zh-CN" altLang="en-US" smtClean="0"/>
              <a:t>2023/5/15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132767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1AB7E-1CD1-46EB-ABDF-90DD9ADC9751}" type="datetimeFigureOut">
              <a:rPr lang="zh-CN" altLang="en-US" smtClean="0"/>
              <a:t>2023/5/15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3095464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1CB20F6-BD8F-4D12-84FE-659A87A12DED}"/>
              </a:ext>
            </a:extLst>
          </p:cNvPr>
          <p:cNvSpPr>
            <a:spLocks noGrp="1"/>
          </p:cNvSpPr>
          <p:nvPr>
            <p:ph type="ctrTitle"/>
          </p:nvPr>
        </p:nvSpPr>
        <p:spPr>
          <a:xfrm>
            <a:off x="-1215118" y="2333930"/>
            <a:ext cx="14622236" cy="1612509"/>
          </a:xfrm>
        </p:spPr>
        <p:txBody>
          <a:bodyPr>
            <a:noAutofit/>
          </a:bodyPr>
          <a:lstStyle/>
          <a:p>
            <a:pPr algn="ctr"/>
            <a:r>
              <a:rPr lang="en-US" altLang="zh-CN" sz="4400" dirty="0">
                <a:latin typeface="Calibri Light" panose="020F0302020204030204" pitchFamily="34" charset="0"/>
                <a:cs typeface="Calibri Light" panose="020F0302020204030204" pitchFamily="34" charset="0"/>
              </a:rPr>
              <a:t>Parallel EEG processing on </a:t>
            </a:r>
            <a:r>
              <a:rPr lang="en-US" altLang="zh-CN" sz="4400" dirty="0" err="1">
                <a:latin typeface="Calibri Light" panose="020F0302020204030204" pitchFamily="34" charset="0"/>
                <a:cs typeface="Calibri Light" panose="020F0302020204030204" pitchFamily="34" charset="0"/>
              </a:rPr>
              <a:t>GPULab</a:t>
            </a:r>
            <a:r>
              <a:rPr lang="en-US" altLang="zh-CN" sz="4400" dirty="0">
                <a:latin typeface="Calibri Light" panose="020F0302020204030204" pitchFamily="34" charset="0"/>
                <a:cs typeface="Calibri Light" panose="020F0302020204030204" pitchFamily="34" charset="0"/>
              </a:rPr>
              <a:t>, </a:t>
            </a:r>
            <a:br>
              <a:rPr lang="en-US" altLang="zh-CN" sz="4400" dirty="0">
                <a:latin typeface="Calibri Light" panose="020F0302020204030204" pitchFamily="34" charset="0"/>
                <a:cs typeface="Calibri Light" panose="020F0302020204030204" pitchFamily="34" charset="0"/>
              </a:rPr>
            </a:br>
            <a:r>
              <a:rPr lang="en-US" altLang="zh-CN" sz="4400" dirty="0">
                <a:latin typeface="Calibri Light" panose="020F0302020204030204" pitchFamily="34" charset="0"/>
                <a:cs typeface="Calibri Light" panose="020F0302020204030204" pitchFamily="34" charset="0"/>
              </a:rPr>
              <a:t>a GPU-enabled container-based distributed system </a:t>
            </a:r>
            <a:br>
              <a:rPr lang="en-US" altLang="zh-CN" sz="4400" dirty="0">
                <a:latin typeface="Calibri Light" panose="020F0302020204030204" pitchFamily="34" charset="0"/>
                <a:cs typeface="Calibri Light" panose="020F0302020204030204" pitchFamily="34" charset="0"/>
              </a:rPr>
            </a:br>
            <a:r>
              <a:rPr lang="en-US" altLang="zh-CN" sz="4400" dirty="0">
                <a:latin typeface="Calibri Light" panose="020F0302020204030204" pitchFamily="34" charset="0"/>
                <a:cs typeface="Calibri Light" panose="020F0302020204030204" pitchFamily="34" charset="0"/>
              </a:rPr>
              <a:t>in the SLICES EU research infrastructure</a:t>
            </a:r>
            <a:br>
              <a:rPr lang="en-US" altLang="zh-CN" sz="4400" dirty="0">
                <a:latin typeface="Calibri Light" panose="020F0302020204030204" pitchFamily="34" charset="0"/>
                <a:cs typeface="Calibri Light" panose="020F0302020204030204" pitchFamily="34" charset="0"/>
              </a:rPr>
            </a:br>
            <a:endParaRPr lang="zh-CN" altLang="en-US" sz="4400" dirty="0">
              <a:latin typeface="Calibri Light" panose="020F0302020204030204" pitchFamily="34" charset="0"/>
              <a:cs typeface="Calibri Light" panose="020F0302020204030204" pitchFamily="34" charset="0"/>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
        <p:nvSpPr>
          <p:cNvPr id="6" name="文本框 5"/>
          <p:cNvSpPr txBox="1"/>
          <p:nvPr/>
        </p:nvSpPr>
        <p:spPr>
          <a:xfrm>
            <a:off x="2949747" y="5523772"/>
            <a:ext cx="6292506" cy="1077218"/>
          </a:xfrm>
          <a:prstGeom prst="rect">
            <a:avLst/>
          </a:prstGeom>
          <a:noFill/>
        </p:spPr>
        <p:txBody>
          <a:bodyPr wrap="square" rtlCol="0">
            <a:spAutoFit/>
          </a:bodyPr>
          <a:lstStyle/>
          <a:p>
            <a:pPr algn="ctr"/>
            <a:r>
              <a:rPr lang="en-US" altLang="zh-CN" sz="3200" b="1" dirty="0">
                <a:latin typeface="Calibri Light" panose="020F0302020204030204" pitchFamily="34" charset="0"/>
                <a:cs typeface="Calibri Light" panose="020F0302020204030204" pitchFamily="34" charset="0"/>
              </a:rPr>
              <a:t>University of Pannonia</a:t>
            </a:r>
          </a:p>
          <a:p>
            <a:pPr algn="ctr"/>
            <a:r>
              <a:rPr lang="en-US" altLang="zh-CN" sz="3200" b="1" dirty="0">
                <a:latin typeface="Calibri Light" panose="020F0302020204030204" pitchFamily="34" charset="0"/>
                <a:cs typeface="Calibri Light" panose="020F0302020204030204" pitchFamily="34" charset="0"/>
              </a:rPr>
              <a:t>Veszprem, Hungary</a:t>
            </a:r>
          </a:p>
        </p:txBody>
      </p:sp>
      <p:sp>
        <p:nvSpPr>
          <p:cNvPr id="7" name="副标题 2">
            <a:extLst>
              <a:ext uri="{FF2B5EF4-FFF2-40B4-BE49-F238E27FC236}">
                <a16:creationId xmlns:a16="http://schemas.microsoft.com/office/drawing/2014/main" id="{30C6FBC6-8ED4-439B-A3CE-90B65D4A3789}"/>
              </a:ext>
            </a:extLst>
          </p:cNvPr>
          <p:cNvSpPr>
            <a:spLocks noGrp="1"/>
          </p:cNvSpPr>
          <p:nvPr>
            <p:ph type="subTitle" idx="1"/>
          </p:nvPr>
        </p:nvSpPr>
        <p:spPr>
          <a:xfrm>
            <a:off x="2162007" y="4747549"/>
            <a:ext cx="7867986" cy="655883"/>
          </a:xfrm>
        </p:spPr>
        <p:txBody>
          <a:bodyPr>
            <a:noAutofit/>
          </a:bodyPr>
          <a:lstStyle/>
          <a:p>
            <a:r>
              <a:rPr lang="en-US" altLang="zh-CN" sz="2800" b="1" dirty="0">
                <a:latin typeface="Calibri Light" panose="020F0302020204030204" pitchFamily="34" charset="0"/>
                <a:cs typeface="Calibri Light" panose="020F0302020204030204" pitchFamily="34" charset="0"/>
              </a:rPr>
              <a:t>Zeyu Wang, Iffah </a:t>
            </a:r>
            <a:r>
              <a:rPr lang="en-US" altLang="zh-CN" sz="2800" b="1" dirty="0" err="1">
                <a:latin typeface="Calibri Light" panose="020F0302020204030204" pitchFamily="34" charset="0"/>
                <a:cs typeface="Calibri Light" panose="020F0302020204030204" pitchFamily="34" charset="0"/>
              </a:rPr>
              <a:t>Syafiqah</a:t>
            </a:r>
            <a:r>
              <a:rPr lang="en-US" altLang="zh-CN" sz="2800" b="1" dirty="0">
                <a:latin typeface="Calibri Light" panose="020F0302020204030204" pitchFamily="34" charset="0"/>
                <a:cs typeface="Calibri Light" panose="020F0302020204030204" pitchFamily="34" charset="0"/>
              </a:rPr>
              <a:t> binti Suhaili, Zoltan Juhasz</a:t>
            </a:r>
            <a:endParaRPr lang="zh-CN" altLang="en-US" sz="2800" b="1" dirty="0">
              <a:latin typeface="Calibri Light" panose="020F0302020204030204" pitchFamily="34" charset="0"/>
              <a:cs typeface="Calibri Light" panose="020F0302020204030204" pitchFamily="34" charset="0"/>
            </a:endParaRPr>
          </a:p>
        </p:txBody>
      </p:sp>
      <p:sp>
        <p:nvSpPr>
          <p:cNvPr id="8" name="副标题 2"/>
          <p:cNvSpPr txBox="1">
            <a:spLocks/>
          </p:cNvSpPr>
          <p:nvPr/>
        </p:nvSpPr>
        <p:spPr>
          <a:xfrm>
            <a:off x="2745867" y="3733681"/>
            <a:ext cx="6400800" cy="13144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200" b="1" dirty="0">
                <a:solidFill>
                  <a:schemeClr val="bg2">
                    <a:lumMod val="50000"/>
                  </a:schemeClr>
                </a:solidFill>
                <a:latin typeface="Arial" panose="020B0604020202020204" pitchFamily="34" charset="0"/>
                <a:cs typeface="Arial" panose="020B0604020202020204" pitchFamily="34" charset="0"/>
              </a:rPr>
              <a:t>May 2023</a:t>
            </a:r>
            <a:endParaRPr lang="zh-CN" altLang="en-US" sz="3200" b="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6067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A89949-AC7D-0A57-8BDA-97A91696DC79}"/>
              </a:ext>
            </a:extLst>
          </p:cNvPr>
          <p:cNvPicPr>
            <a:picLocks noChangeAspect="1"/>
          </p:cNvPicPr>
          <p:nvPr/>
        </p:nvPicPr>
        <p:blipFill>
          <a:blip r:embed="rId2"/>
          <a:stretch>
            <a:fillRect/>
          </a:stretch>
        </p:blipFill>
        <p:spPr>
          <a:xfrm>
            <a:off x="1423507" y="745515"/>
            <a:ext cx="9622773" cy="5962539"/>
          </a:xfrm>
          <a:prstGeom prst="rect">
            <a:avLst/>
          </a:prstGeom>
        </p:spPr>
      </p:pic>
      <p:sp>
        <p:nvSpPr>
          <p:cNvPr id="8" name="TextBox 7">
            <a:extLst>
              <a:ext uri="{FF2B5EF4-FFF2-40B4-BE49-F238E27FC236}">
                <a16:creationId xmlns:a16="http://schemas.microsoft.com/office/drawing/2014/main" id="{2EBED781-54BC-BA08-3559-A3ACB4D3168F}"/>
              </a:ext>
            </a:extLst>
          </p:cNvPr>
          <p:cNvSpPr txBox="1"/>
          <p:nvPr/>
        </p:nvSpPr>
        <p:spPr>
          <a:xfrm>
            <a:off x="866473" y="130559"/>
            <a:ext cx="5506810" cy="523220"/>
          </a:xfrm>
          <a:prstGeom prst="rect">
            <a:avLst/>
          </a:prstGeom>
          <a:noFill/>
        </p:spPr>
        <p:txBody>
          <a:bodyPr wrap="square">
            <a:spAutoFit/>
          </a:bodyPr>
          <a:lstStyle/>
          <a:p>
            <a:r>
              <a:rPr lang="en-US" altLang="zh-CN" sz="2800" dirty="0" err="1">
                <a:latin typeface="Calibri" panose="020F0502020204030204" pitchFamily="34" charset="0"/>
                <a:ea typeface="Calibri" panose="020F0502020204030204" pitchFamily="34" charset="0"/>
                <a:cs typeface="Calibri" panose="020F0502020204030204" pitchFamily="34" charset="0"/>
              </a:rPr>
              <a:t>JupyterHub</a:t>
            </a:r>
            <a:r>
              <a:rPr lang="en-US" altLang="zh-CN" sz="2800" dirty="0">
                <a:latin typeface="Calibri" panose="020F0502020204030204" pitchFamily="34" charset="0"/>
                <a:ea typeface="Calibri" panose="020F0502020204030204" pitchFamily="34" charset="0"/>
                <a:cs typeface="Calibri" panose="020F0502020204030204" pitchFamily="34" charset="0"/>
              </a:rPr>
              <a:t> based i</a:t>
            </a:r>
            <a:r>
              <a:rPr lang="en-US" altLang="zh-CN" sz="2800" dirty="0">
                <a:effectLst/>
                <a:latin typeface="Calibri" panose="020F0502020204030204" pitchFamily="34" charset="0"/>
                <a:ea typeface="Calibri" panose="020F0502020204030204" pitchFamily="34" charset="0"/>
                <a:cs typeface="Calibri" panose="020F0502020204030204" pitchFamily="34" charset="0"/>
              </a:rPr>
              <a:t>nteractive mode </a:t>
            </a:r>
          </a:p>
        </p:txBody>
      </p:sp>
      <p:sp>
        <p:nvSpPr>
          <p:cNvPr id="9" name="Rectangle 8">
            <a:extLst>
              <a:ext uri="{FF2B5EF4-FFF2-40B4-BE49-F238E27FC236}">
                <a16:creationId xmlns:a16="http://schemas.microsoft.com/office/drawing/2014/main" id="{8929BCBD-6664-6691-A3D0-C219D99B8C9F}"/>
              </a:ext>
            </a:extLst>
          </p:cNvPr>
          <p:cNvSpPr/>
          <p:nvPr/>
        </p:nvSpPr>
        <p:spPr>
          <a:xfrm>
            <a:off x="1804307" y="2000250"/>
            <a:ext cx="3306536" cy="47078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FA28D2B3-4FC9-A20E-D39C-ACEE0CB9D341}"/>
              </a:ext>
            </a:extLst>
          </p:cNvPr>
          <p:cNvSpPr/>
          <p:nvPr/>
        </p:nvSpPr>
        <p:spPr>
          <a:xfrm>
            <a:off x="5214257" y="1728107"/>
            <a:ext cx="5728608" cy="47078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a:extLst>
              <a:ext uri="{FF2B5EF4-FFF2-40B4-BE49-F238E27FC236}">
                <a16:creationId xmlns:a16="http://schemas.microsoft.com/office/drawing/2014/main" id="{C686E9B0-FA46-B190-AB43-D9DE7A1983E1}"/>
              </a:ext>
            </a:extLst>
          </p:cNvPr>
          <p:cNvSpPr txBox="1"/>
          <p:nvPr/>
        </p:nvSpPr>
        <p:spPr>
          <a:xfrm>
            <a:off x="3052612" y="2000250"/>
            <a:ext cx="1781855" cy="369332"/>
          </a:xfrm>
          <a:prstGeom prst="rect">
            <a:avLst/>
          </a:prstGeom>
          <a:noFill/>
        </p:spPr>
        <p:txBody>
          <a:bodyPr wrap="square" rtlCol="0">
            <a:spAutoFit/>
          </a:bodyPr>
          <a:lstStyle/>
          <a:p>
            <a:pPr algn="ct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Storage space</a:t>
            </a:r>
            <a:endParaRPr lang="zh-CN" altLang="en-US" dirty="0">
              <a:solidFill>
                <a:srgbClr val="FF00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C2F4057D-7B48-866E-43DA-87D45B6C22DE}"/>
              </a:ext>
            </a:extLst>
          </p:cNvPr>
          <p:cNvSpPr txBox="1"/>
          <p:nvPr/>
        </p:nvSpPr>
        <p:spPr>
          <a:xfrm>
            <a:off x="8819446" y="5816813"/>
            <a:ext cx="2123419" cy="369332"/>
          </a:xfrm>
          <a:prstGeom prst="rect">
            <a:avLst/>
          </a:prstGeom>
          <a:noFill/>
        </p:spPr>
        <p:txBody>
          <a:bodyPr wrap="square" rtlCol="0">
            <a:spAutoFit/>
          </a:bodyPr>
          <a:lstStyle/>
          <a:p>
            <a:pPr algn="ct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Interactive shell</a:t>
            </a:r>
            <a:endParaRPr lang="zh-CN" altLang="en-US"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212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A8030F-7482-3607-65FA-BF45D09F2BD4}"/>
              </a:ext>
            </a:extLst>
          </p:cNvPr>
          <p:cNvPicPr>
            <a:picLocks noChangeAspect="1"/>
          </p:cNvPicPr>
          <p:nvPr/>
        </p:nvPicPr>
        <p:blipFill>
          <a:blip r:embed="rId3"/>
          <a:stretch>
            <a:fillRect/>
          </a:stretch>
        </p:blipFill>
        <p:spPr>
          <a:xfrm>
            <a:off x="1165172" y="799450"/>
            <a:ext cx="6149534" cy="5871589"/>
          </a:xfrm>
          <a:prstGeom prst="rect">
            <a:avLst/>
          </a:prstGeom>
        </p:spPr>
      </p:pic>
      <p:sp>
        <p:nvSpPr>
          <p:cNvPr id="9" name="TextBox 8">
            <a:extLst>
              <a:ext uri="{FF2B5EF4-FFF2-40B4-BE49-F238E27FC236}">
                <a16:creationId xmlns:a16="http://schemas.microsoft.com/office/drawing/2014/main" id="{495D6764-4E82-8625-41CA-6463903F5F33}"/>
              </a:ext>
            </a:extLst>
          </p:cNvPr>
          <p:cNvSpPr txBox="1"/>
          <p:nvPr/>
        </p:nvSpPr>
        <p:spPr>
          <a:xfrm>
            <a:off x="866473" y="130559"/>
            <a:ext cx="5506810" cy="523220"/>
          </a:xfrm>
          <a:prstGeom prst="rect">
            <a:avLst/>
          </a:prstGeom>
          <a:noFill/>
        </p:spPr>
        <p:txBody>
          <a:bodyPr wrap="square">
            <a:spAutoFit/>
          </a:bodyPr>
          <a:lstStyle/>
          <a:p>
            <a:r>
              <a:rPr lang="en-US" altLang="zh-CN" sz="2800" dirty="0">
                <a:effectLst/>
                <a:latin typeface="Calibri" panose="020F0502020204030204" pitchFamily="34" charset="0"/>
                <a:ea typeface="Calibri" panose="020F0502020204030204" pitchFamily="34" charset="0"/>
                <a:cs typeface="Calibri" panose="020F0502020204030204" pitchFamily="34" charset="0"/>
              </a:rPr>
              <a:t>CLI batch mode</a:t>
            </a:r>
          </a:p>
        </p:txBody>
      </p:sp>
      <p:sp>
        <p:nvSpPr>
          <p:cNvPr id="10" name="Callout: Bent Line 9">
            <a:extLst>
              <a:ext uri="{FF2B5EF4-FFF2-40B4-BE49-F238E27FC236}">
                <a16:creationId xmlns:a16="http://schemas.microsoft.com/office/drawing/2014/main" id="{C4A57198-6B42-21C4-091E-B0C3567C2B76}"/>
              </a:ext>
            </a:extLst>
          </p:cNvPr>
          <p:cNvSpPr/>
          <p:nvPr/>
        </p:nvSpPr>
        <p:spPr>
          <a:xfrm>
            <a:off x="7535334" y="1186800"/>
            <a:ext cx="2269067" cy="448733"/>
          </a:xfrm>
          <a:prstGeom prst="borderCallout2">
            <a:avLst>
              <a:gd name="adj1" fmla="val 18750"/>
              <a:gd name="adj2" fmla="val -124"/>
              <a:gd name="adj3" fmla="val 18750"/>
              <a:gd name="adj4" fmla="val -16667"/>
              <a:gd name="adj5" fmla="val 112500"/>
              <a:gd name="adj6" fmla="val -4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Container image files</a:t>
            </a:r>
            <a:endParaRPr lang="zh-CN" altLang="en-US" dirty="0">
              <a:solidFill>
                <a:schemeClr val="tx1"/>
              </a:solidFill>
              <a:latin typeface="Calibri" panose="020F0502020204030204" pitchFamily="34" charset="0"/>
              <a:cs typeface="Calibri" panose="020F0502020204030204" pitchFamily="34" charset="0"/>
            </a:endParaRPr>
          </a:p>
        </p:txBody>
      </p:sp>
      <p:sp>
        <p:nvSpPr>
          <p:cNvPr id="11" name="Callout: Bent Line 10">
            <a:extLst>
              <a:ext uri="{FF2B5EF4-FFF2-40B4-BE49-F238E27FC236}">
                <a16:creationId xmlns:a16="http://schemas.microsoft.com/office/drawing/2014/main" id="{5F81546F-1209-6F95-1F67-194BBA285170}"/>
              </a:ext>
            </a:extLst>
          </p:cNvPr>
          <p:cNvSpPr/>
          <p:nvPr/>
        </p:nvSpPr>
        <p:spPr>
          <a:xfrm>
            <a:off x="7535334" y="2039817"/>
            <a:ext cx="2269067" cy="448733"/>
          </a:xfrm>
          <a:prstGeom prst="borderCallout2">
            <a:avLst>
              <a:gd name="adj1" fmla="val 52712"/>
              <a:gd name="adj2" fmla="val -124"/>
              <a:gd name="adj3" fmla="val 18750"/>
              <a:gd name="adj4" fmla="val -16667"/>
              <a:gd name="adj5" fmla="val -5087"/>
              <a:gd name="adj6" fmla="val -9920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Batch script</a:t>
            </a:r>
            <a:endParaRPr lang="zh-CN" altLang="en-US" dirty="0">
              <a:solidFill>
                <a:schemeClr val="tx1"/>
              </a:solidFill>
              <a:latin typeface="Calibri" panose="020F0502020204030204" pitchFamily="34" charset="0"/>
              <a:cs typeface="Calibri" panose="020F0502020204030204" pitchFamily="34" charset="0"/>
            </a:endParaRPr>
          </a:p>
        </p:txBody>
      </p:sp>
      <p:sp>
        <p:nvSpPr>
          <p:cNvPr id="12" name="Callout: Bent Line 11">
            <a:extLst>
              <a:ext uri="{FF2B5EF4-FFF2-40B4-BE49-F238E27FC236}">
                <a16:creationId xmlns:a16="http://schemas.microsoft.com/office/drawing/2014/main" id="{76F1C927-A930-249D-A13F-0F5DF9729535}"/>
              </a:ext>
            </a:extLst>
          </p:cNvPr>
          <p:cNvSpPr/>
          <p:nvPr/>
        </p:nvSpPr>
        <p:spPr>
          <a:xfrm>
            <a:off x="7535334" y="2892411"/>
            <a:ext cx="2813049" cy="448733"/>
          </a:xfrm>
          <a:prstGeom prst="borderCallout2">
            <a:avLst>
              <a:gd name="adj1" fmla="val 50185"/>
              <a:gd name="adj2" fmla="val 293"/>
              <a:gd name="adj3" fmla="val 18750"/>
              <a:gd name="adj4" fmla="val -16667"/>
              <a:gd name="adj5" fmla="val -57985"/>
              <a:gd name="adj6" fmla="val -10006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Storage path specification </a:t>
            </a:r>
            <a:endParaRPr lang="zh-CN" altLang="en-US" dirty="0">
              <a:solidFill>
                <a:schemeClr val="tx1"/>
              </a:solidFill>
              <a:latin typeface="Calibri" panose="020F0502020204030204" pitchFamily="34" charset="0"/>
              <a:cs typeface="Calibri" panose="020F0502020204030204" pitchFamily="34" charset="0"/>
            </a:endParaRPr>
          </a:p>
        </p:txBody>
      </p:sp>
      <p:sp>
        <p:nvSpPr>
          <p:cNvPr id="13" name="Callout: Bent Line 12">
            <a:extLst>
              <a:ext uri="{FF2B5EF4-FFF2-40B4-BE49-F238E27FC236}">
                <a16:creationId xmlns:a16="http://schemas.microsoft.com/office/drawing/2014/main" id="{7B49CE59-DD23-094F-5020-2E7530C5E0A3}"/>
              </a:ext>
            </a:extLst>
          </p:cNvPr>
          <p:cNvSpPr/>
          <p:nvPr/>
        </p:nvSpPr>
        <p:spPr>
          <a:xfrm>
            <a:off x="7535330" y="3742078"/>
            <a:ext cx="3310470" cy="448734"/>
          </a:xfrm>
          <a:prstGeom prst="borderCallout2">
            <a:avLst>
              <a:gd name="adj1" fmla="val 51985"/>
              <a:gd name="adj2" fmla="val -124"/>
              <a:gd name="adj3" fmla="val 18750"/>
              <a:gd name="adj4" fmla="val -16667"/>
              <a:gd name="adj5" fmla="val 6055"/>
              <a:gd name="adj6" fmla="val -123354"/>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 Hardware resource specification </a:t>
            </a:r>
            <a:endParaRPr lang="zh-CN" altLang="en-US" dirty="0">
              <a:solidFill>
                <a:schemeClr val="tx1"/>
              </a:solidFill>
              <a:latin typeface="Calibri" panose="020F0502020204030204" pitchFamily="34" charset="0"/>
              <a:cs typeface="Calibri" panose="020F0502020204030204" pitchFamily="34" charset="0"/>
            </a:endParaRPr>
          </a:p>
        </p:txBody>
      </p:sp>
      <p:sp>
        <p:nvSpPr>
          <p:cNvPr id="14" name="Callout: Bent Line 13">
            <a:extLst>
              <a:ext uri="{FF2B5EF4-FFF2-40B4-BE49-F238E27FC236}">
                <a16:creationId xmlns:a16="http://schemas.microsoft.com/office/drawing/2014/main" id="{A667C00B-C514-CF45-274E-5D6D4C8AF5AE}"/>
              </a:ext>
            </a:extLst>
          </p:cNvPr>
          <p:cNvSpPr/>
          <p:nvPr/>
        </p:nvSpPr>
        <p:spPr>
          <a:xfrm>
            <a:off x="7535329" y="4647545"/>
            <a:ext cx="2269067" cy="448733"/>
          </a:xfrm>
          <a:prstGeom prst="borderCallout2">
            <a:avLst>
              <a:gd name="adj1" fmla="val 48938"/>
              <a:gd name="adj2" fmla="val 622"/>
              <a:gd name="adj3" fmla="val 18750"/>
              <a:gd name="adj4" fmla="val -16667"/>
              <a:gd name="adj5" fmla="val 6840"/>
              <a:gd name="adj6" fmla="val -167936"/>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Scheduling info</a:t>
            </a:r>
            <a:endParaRPr lang="zh-CN" altLang="en-US" dirty="0">
              <a:solidFill>
                <a:schemeClr val="tx1"/>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5277D156-34B1-569E-9FE3-28E238176301}"/>
              </a:ext>
            </a:extLst>
          </p:cNvPr>
          <p:cNvSpPr/>
          <p:nvPr/>
        </p:nvSpPr>
        <p:spPr>
          <a:xfrm>
            <a:off x="1545924" y="1713851"/>
            <a:ext cx="5506810" cy="17462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8">
            <a:extLst>
              <a:ext uri="{FF2B5EF4-FFF2-40B4-BE49-F238E27FC236}">
                <a16:creationId xmlns:a16="http://schemas.microsoft.com/office/drawing/2014/main" id="{21EF4350-7517-EE06-2A2A-EF9408F6AF6C}"/>
              </a:ext>
            </a:extLst>
          </p:cNvPr>
          <p:cNvSpPr/>
          <p:nvPr/>
        </p:nvSpPr>
        <p:spPr>
          <a:xfrm>
            <a:off x="1545924" y="1933984"/>
            <a:ext cx="3725635" cy="17462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ctangle 19">
            <a:extLst>
              <a:ext uri="{FF2B5EF4-FFF2-40B4-BE49-F238E27FC236}">
                <a16:creationId xmlns:a16="http://schemas.microsoft.com/office/drawing/2014/main" id="{A855ED95-1266-6F7E-0422-EE97A74C8C70}"/>
              </a:ext>
            </a:extLst>
          </p:cNvPr>
          <p:cNvSpPr/>
          <p:nvPr/>
        </p:nvSpPr>
        <p:spPr>
          <a:xfrm>
            <a:off x="1815165" y="2398592"/>
            <a:ext cx="2914740" cy="49381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20">
            <a:extLst>
              <a:ext uri="{FF2B5EF4-FFF2-40B4-BE49-F238E27FC236}">
                <a16:creationId xmlns:a16="http://schemas.microsoft.com/office/drawing/2014/main" id="{86ECBD33-E454-87C0-30DB-AA1F107D8519}"/>
              </a:ext>
            </a:extLst>
          </p:cNvPr>
          <p:cNvSpPr/>
          <p:nvPr/>
        </p:nvSpPr>
        <p:spPr>
          <a:xfrm>
            <a:off x="1485872" y="3351092"/>
            <a:ext cx="1939198" cy="109326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21">
            <a:extLst>
              <a:ext uri="{FF2B5EF4-FFF2-40B4-BE49-F238E27FC236}">
                <a16:creationId xmlns:a16="http://schemas.microsoft.com/office/drawing/2014/main" id="{9892E291-9EA2-4881-5345-645ED664655D}"/>
              </a:ext>
            </a:extLst>
          </p:cNvPr>
          <p:cNvSpPr/>
          <p:nvPr/>
        </p:nvSpPr>
        <p:spPr>
          <a:xfrm>
            <a:off x="1469542" y="4552572"/>
            <a:ext cx="2257605" cy="66647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24">
            <a:extLst>
              <a:ext uri="{FF2B5EF4-FFF2-40B4-BE49-F238E27FC236}">
                <a16:creationId xmlns:a16="http://schemas.microsoft.com/office/drawing/2014/main" id="{06A1796E-34C7-17D5-AC98-EF64B043DFCF}"/>
              </a:ext>
            </a:extLst>
          </p:cNvPr>
          <p:cNvSpPr/>
          <p:nvPr/>
        </p:nvSpPr>
        <p:spPr>
          <a:xfrm>
            <a:off x="1695420" y="5453079"/>
            <a:ext cx="4048307" cy="66647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a:extLst>
              <a:ext uri="{FF2B5EF4-FFF2-40B4-BE49-F238E27FC236}">
                <a16:creationId xmlns:a16="http://schemas.microsoft.com/office/drawing/2014/main" id="{57243B8C-5E5F-944A-CA48-A3A5FB5BEE01}"/>
              </a:ext>
            </a:extLst>
          </p:cNvPr>
          <p:cNvSpPr txBox="1"/>
          <p:nvPr/>
        </p:nvSpPr>
        <p:spPr>
          <a:xfrm>
            <a:off x="4617001" y="799450"/>
            <a:ext cx="2753405" cy="461665"/>
          </a:xfrm>
          <a:prstGeom prst="rect">
            <a:avLst/>
          </a:prstGeom>
          <a:noFill/>
        </p:spPr>
        <p:txBody>
          <a:bodyPr wrap="square">
            <a:spAutoFit/>
          </a:bodyPr>
          <a:lstStyle/>
          <a:p>
            <a:pPr algn="ctr"/>
            <a:r>
              <a:rPr lang="en-US" altLang="zh-CN" sz="24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Job definition file</a:t>
            </a:r>
          </a:p>
        </p:txBody>
      </p:sp>
      <p:sp>
        <p:nvSpPr>
          <p:cNvPr id="28" name="Callout: Bent Line 27">
            <a:extLst>
              <a:ext uri="{FF2B5EF4-FFF2-40B4-BE49-F238E27FC236}">
                <a16:creationId xmlns:a16="http://schemas.microsoft.com/office/drawing/2014/main" id="{F963B7DD-D344-3D95-D566-699C42986214}"/>
              </a:ext>
            </a:extLst>
          </p:cNvPr>
          <p:cNvSpPr/>
          <p:nvPr/>
        </p:nvSpPr>
        <p:spPr>
          <a:xfrm>
            <a:off x="7535329" y="5447688"/>
            <a:ext cx="2269067" cy="448733"/>
          </a:xfrm>
          <a:prstGeom prst="borderCallout2">
            <a:avLst>
              <a:gd name="adj1" fmla="val 48939"/>
              <a:gd name="adj2" fmla="val -497"/>
              <a:gd name="adj3" fmla="val 18750"/>
              <a:gd name="adj4" fmla="val -16667"/>
              <a:gd name="adj5" fmla="val 18161"/>
              <a:gd name="adj6" fmla="val -78383"/>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Notification config</a:t>
            </a:r>
            <a:endParaRPr lang="zh-CN" altLang="en-US" dirty="0">
              <a:solidFill>
                <a:schemeClr val="tx1"/>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6BE53F9E-FD32-DB03-A503-E3BC288D9DC2}"/>
              </a:ext>
            </a:extLst>
          </p:cNvPr>
          <p:cNvSpPr txBox="1"/>
          <p:nvPr/>
        </p:nvSpPr>
        <p:spPr>
          <a:xfrm>
            <a:off x="7535329" y="6218013"/>
            <a:ext cx="4377271" cy="369332"/>
          </a:xfrm>
          <a:prstGeom prst="rect">
            <a:avLst/>
          </a:prstGeom>
          <a:noFill/>
        </p:spPr>
        <p:txBody>
          <a:bodyPr wrap="square">
            <a:spAutoFit/>
          </a:bodyPr>
          <a:lstStyle/>
          <a:p>
            <a:r>
              <a:rPr lang="en-US" altLang="zh-CN" b="1" dirty="0"/>
              <a:t>“</a:t>
            </a:r>
            <a:r>
              <a:rPr lang="zh-CN" altLang="en-US" b="1" dirty="0"/>
              <a:t>gpulab-cli submit jobDefinition.json</a:t>
            </a:r>
            <a:r>
              <a:rPr lang="en-US" altLang="zh-CN" b="1" dirty="0"/>
              <a:t>”</a:t>
            </a:r>
            <a:endParaRPr lang="zh-CN" altLang="en-US" b="1" dirty="0"/>
          </a:p>
        </p:txBody>
      </p:sp>
      <p:sp>
        <p:nvSpPr>
          <p:cNvPr id="32" name="TextBox 31">
            <a:extLst>
              <a:ext uri="{FF2B5EF4-FFF2-40B4-BE49-F238E27FC236}">
                <a16:creationId xmlns:a16="http://schemas.microsoft.com/office/drawing/2014/main" id="{8C57352A-6276-A4E3-3281-2ED50D909CD5}"/>
              </a:ext>
            </a:extLst>
          </p:cNvPr>
          <p:cNvSpPr txBox="1"/>
          <p:nvPr/>
        </p:nvSpPr>
        <p:spPr>
          <a:xfrm>
            <a:off x="9804396" y="1030069"/>
            <a:ext cx="2387604" cy="646331"/>
          </a:xfrm>
          <a:prstGeom prst="rect">
            <a:avLst/>
          </a:prstGeom>
          <a:noFill/>
        </p:spPr>
        <p:txBody>
          <a:bodyPr wrap="square">
            <a:spAutoFit/>
          </a:bodyPr>
          <a:lstStyle/>
          <a:p>
            <a:pPr algn="ctr"/>
            <a:r>
              <a:rPr lang="en-US" altLang="zh-CN" dirty="0">
                <a:solidFill>
                  <a:schemeClr val="tx1"/>
                </a:solidFill>
                <a:latin typeface="Calibri" panose="020F0502020204030204" pitchFamily="34" charset="0"/>
                <a:ea typeface="Calibri" panose="020F0502020204030204" pitchFamily="34" charset="0"/>
                <a:cs typeface="Calibri" panose="020F0502020204030204" pitchFamily="34" charset="0"/>
              </a:rPr>
              <a:t>Customized containers are available</a:t>
            </a:r>
            <a:endParaRPr lang="zh-CN" alt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9108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DB958D-C0AC-3966-B943-9531C3812CCC}"/>
              </a:ext>
            </a:extLst>
          </p:cNvPr>
          <p:cNvSpPr txBox="1">
            <a:spLocks/>
          </p:cNvSpPr>
          <p:nvPr/>
        </p:nvSpPr>
        <p:spPr>
          <a:xfrm>
            <a:off x="536256" y="333246"/>
            <a:ext cx="7558873"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2.3 Our workflow with </a:t>
            </a:r>
            <a:r>
              <a:rPr lang="en-US" altLang="zh-CN" sz="3200" b="1" dirty="0" err="1">
                <a:latin typeface="Calibri Light" panose="020F0302020204030204" pitchFamily="34" charset="0"/>
                <a:cs typeface="Calibri Light" panose="020F0302020204030204" pitchFamily="34" charset="0"/>
              </a:rPr>
              <a:t>GPULab</a:t>
            </a:r>
            <a:endParaRPr lang="en-US" altLang="zh-CN" sz="3200" b="1" dirty="0">
              <a:latin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id="{9A51C3B0-02BE-FC32-F564-CE2C089EA9C6}"/>
              </a:ext>
            </a:extLst>
          </p:cNvPr>
          <p:cNvSpPr/>
          <p:nvPr/>
        </p:nvSpPr>
        <p:spPr>
          <a:xfrm>
            <a:off x="1371599" y="1422858"/>
            <a:ext cx="8610600" cy="15554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a:extLst>
              <a:ext uri="{FF2B5EF4-FFF2-40B4-BE49-F238E27FC236}">
                <a16:creationId xmlns:a16="http://schemas.microsoft.com/office/drawing/2014/main" id="{5DD0CA18-E3BE-1FCF-23F0-E6B6607491AD}"/>
              </a:ext>
            </a:extLst>
          </p:cNvPr>
          <p:cNvSpPr/>
          <p:nvPr/>
        </p:nvSpPr>
        <p:spPr>
          <a:xfrm>
            <a:off x="1371599" y="4597858"/>
            <a:ext cx="8610600" cy="15554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a16="http://schemas.microsoft.com/office/drawing/2014/main" id="{EA05A9D4-62AF-3D51-C97F-2A43B6B5D19E}"/>
              </a:ext>
            </a:extLst>
          </p:cNvPr>
          <p:cNvSpPr txBox="1"/>
          <p:nvPr/>
        </p:nvSpPr>
        <p:spPr>
          <a:xfrm>
            <a:off x="1601823" y="1521965"/>
            <a:ext cx="1791196" cy="369332"/>
          </a:xfrm>
          <a:prstGeom prst="rect">
            <a:avLst/>
          </a:prstGeom>
          <a:noFill/>
          <a:ln w="19050">
            <a:solidFill>
              <a:schemeClr val="tx1"/>
            </a:solidFill>
          </a:ln>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Program design</a:t>
            </a:r>
          </a:p>
        </p:txBody>
      </p:sp>
      <p:sp>
        <p:nvSpPr>
          <p:cNvPr id="7" name="TextBox 6">
            <a:extLst>
              <a:ext uri="{FF2B5EF4-FFF2-40B4-BE49-F238E27FC236}">
                <a16:creationId xmlns:a16="http://schemas.microsoft.com/office/drawing/2014/main" id="{71B41BF4-A04C-C2AE-D05E-A8AEA064C3EB}"/>
              </a:ext>
            </a:extLst>
          </p:cNvPr>
          <p:cNvSpPr txBox="1"/>
          <p:nvPr/>
        </p:nvSpPr>
        <p:spPr>
          <a:xfrm>
            <a:off x="4123777" y="908341"/>
            <a:ext cx="4206062" cy="461665"/>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Local development environment </a:t>
            </a:r>
            <a:endParaRPr lang="zh-CN" altLang="en-US" sz="2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8D53B7E-43DF-B11F-5117-76B9E1013616}"/>
              </a:ext>
            </a:extLst>
          </p:cNvPr>
          <p:cNvSpPr txBox="1"/>
          <p:nvPr/>
        </p:nvSpPr>
        <p:spPr>
          <a:xfrm>
            <a:off x="4819899" y="6223134"/>
            <a:ext cx="2209801" cy="461665"/>
          </a:xfrm>
          <a:prstGeom prst="rect">
            <a:avLst/>
          </a:prstGeom>
          <a:noFill/>
        </p:spPr>
        <p:txBody>
          <a:bodyPr wrap="square" rtlCol="0">
            <a:spAutoFit/>
          </a:bodyPr>
          <a:lstStyle/>
          <a:p>
            <a:r>
              <a:rPr lang="en-US" altLang="zh-CN" sz="2400" dirty="0" err="1">
                <a:latin typeface="Calibri" panose="020F0502020204030204" pitchFamily="34" charset="0"/>
                <a:ea typeface="Calibri" panose="020F0502020204030204" pitchFamily="34" charset="0"/>
                <a:cs typeface="Calibri" panose="020F0502020204030204" pitchFamily="34" charset="0"/>
              </a:rPr>
              <a:t>GPULab</a:t>
            </a:r>
            <a:r>
              <a:rPr lang="en-US" altLang="zh-CN" sz="2400" dirty="0">
                <a:latin typeface="Calibri" panose="020F0502020204030204" pitchFamily="34" charset="0"/>
                <a:ea typeface="Calibri" panose="020F0502020204030204" pitchFamily="34" charset="0"/>
                <a:cs typeface="Calibri" panose="020F0502020204030204" pitchFamily="34" charset="0"/>
              </a:rPr>
              <a:t> clusters </a:t>
            </a:r>
            <a:endParaRPr lang="zh-CN" altLang="en-US" sz="24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4A5ED98-7D9D-FBB9-C163-8A906C9F09A1}"/>
              </a:ext>
            </a:extLst>
          </p:cNvPr>
          <p:cNvSpPr txBox="1"/>
          <p:nvPr/>
        </p:nvSpPr>
        <p:spPr>
          <a:xfrm>
            <a:off x="1625102" y="2390652"/>
            <a:ext cx="1363631" cy="369332"/>
          </a:xfrm>
          <a:prstGeom prst="rect">
            <a:avLst/>
          </a:prstGeom>
          <a:noFill/>
          <a:ln w="19050">
            <a:solidFill>
              <a:schemeClr val="tx1"/>
            </a:solidFill>
          </a:ln>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Source code</a:t>
            </a:r>
            <a:endParaRPr lang="zh-CN" altLang="en-US"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1B39F67-B504-6FE7-8381-F28A64D1DA23}"/>
              </a:ext>
            </a:extLst>
          </p:cNvPr>
          <p:cNvSpPr txBox="1"/>
          <p:nvPr/>
        </p:nvSpPr>
        <p:spPr>
          <a:xfrm>
            <a:off x="7513936" y="2495674"/>
            <a:ext cx="1841500" cy="369332"/>
          </a:xfrm>
          <a:prstGeom prst="rect">
            <a:avLst/>
          </a:prstGeom>
          <a:noFill/>
          <a:ln w="19050">
            <a:solidFill>
              <a:schemeClr val="tx1"/>
            </a:solidFill>
          </a:ln>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Job definition file</a:t>
            </a:r>
            <a:endParaRPr lang="zh-CN" altLang="en-US" dirty="0">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476AFE0B-0670-D459-3733-F33BE34ADB1F}"/>
              </a:ext>
            </a:extLst>
          </p:cNvPr>
          <p:cNvCxnSpPr>
            <a:cxnSpLocks/>
          </p:cNvCxnSpPr>
          <p:nvPr/>
        </p:nvCxnSpPr>
        <p:spPr>
          <a:xfrm>
            <a:off x="7073906" y="4597858"/>
            <a:ext cx="0" cy="155545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E9BA1BC-9D12-645A-53ED-A11365EDD279}"/>
              </a:ext>
            </a:extLst>
          </p:cNvPr>
          <p:cNvSpPr txBox="1"/>
          <p:nvPr/>
        </p:nvSpPr>
        <p:spPr>
          <a:xfrm>
            <a:off x="8750419" y="4642992"/>
            <a:ext cx="1159936"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CLI mode</a:t>
            </a:r>
            <a:endParaRPr lang="zh-CN" altLang="en-US"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EFCA99C3-07AE-59B4-28F6-E49000A98658}"/>
              </a:ext>
            </a:extLst>
          </p:cNvPr>
          <p:cNvSpPr txBox="1"/>
          <p:nvPr/>
        </p:nvSpPr>
        <p:spPr>
          <a:xfrm>
            <a:off x="2158448" y="5012324"/>
            <a:ext cx="1862667"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Interactive mode</a:t>
            </a:r>
            <a:endParaRPr lang="zh-CN" altLang="en-US"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7BD9579-7A24-792F-83F7-75B73CD8C95C}"/>
              </a:ext>
            </a:extLst>
          </p:cNvPr>
          <p:cNvSpPr txBox="1"/>
          <p:nvPr/>
        </p:nvSpPr>
        <p:spPr>
          <a:xfrm>
            <a:off x="3161804" y="2390652"/>
            <a:ext cx="1046129" cy="369332"/>
          </a:xfrm>
          <a:prstGeom prst="rect">
            <a:avLst/>
          </a:prstGeom>
          <a:noFill/>
          <a:ln w="19050">
            <a:solidFill>
              <a:schemeClr val="tx1"/>
            </a:solidFill>
          </a:ln>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EEG data</a:t>
            </a:r>
          </a:p>
        </p:txBody>
      </p:sp>
      <p:sp>
        <p:nvSpPr>
          <p:cNvPr id="17" name="TextBox 16">
            <a:extLst>
              <a:ext uri="{FF2B5EF4-FFF2-40B4-BE49-F238E27FC236}">
                <a16:creationId xmlns:a16="http://schemas.microsoft.com/office/drawing/2014/main" id="{957BECB9-650E-47C8-6AE4-761D28BCCA4C}"/>
              </a:ext>
            </a:extLst>
          </p:cNvPr>
          <p:cNvSpPr txBox="1"/>
          <p:nvPr/>
        </p:nvSpPr>
        <p:spPr>
          <a:xfrm>
            <a:off x="3577168" y="1519784"/>
            <a:ext cx="1206501" cy="369332"/>
          </a:xfrm>
          <a:prstGeom prst="rect">
            <a:avLst/>
          </a:prstGeom>
          <a:noFill/>
          <a:ln w="19050">
            <a:solidFill>
              <a:schemeClr val="tx1"/>
            </a:solidFill>
          </a:ln>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Debugging</a:t>
            </a:r>
          </a:p>
        </p:txBody>
      </p:sp>
      <p:sp>
        <p:nvSpPr>
          <p:cNvPr id="18" name="TextBox 17">
            <a:extLst>
              <a:ext uri="{FF2B5EF4-FFF2-40B4-BE49-F238E27FC236}">
                <a16:creationId xmlns:a16="http://schemas.microsoft.com/office/drawing/2014/main" id="{F2B9221E-2B07-7F76-1FD2-E6B9917281B6}"/>
              </a:ext>
            </a:extLst>
          </p:cNvPr>
          <p:cNvSpPr txBox="1"/>
          <p:nvPr/>
        </p:nvSpPr>
        <p:spPr>
          <a:xfrm>
            <a:off x="4967818" y="1519784"/>
            <a:ext cx="1913965" cy="369332"/>
          </a:xfrm>
          <a:prstGeom prst="rect">
            <a:avLst/>
          </a:prstGeom>
          <a:noFill/>
          <a:ln w="19050">
            <a:solidFill>
              <a:schemeClr val="tx1"/>
            </a:solidFill>
          </a:ln>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Local compilation </a:t>
            </a:r>
            <a:endParaRPr lang="zh-CN" altLang="en-US"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023DFDE5-8F30-CF1B-8446-221D100BB09B}"/>
              </a:ext>
            </a:extLst>
          </p:cNvPr>
          <p:cNvSpPr txBox="1"/>
          <p:nvPr/>
        </p:nvSpPr>
        <p:spPr>
          <a:xfrm>
            <a:off x="7113060" y="1519784"/>
            <a:ext cx="2598210" cy="369332"/>
          </a:xfrm>
          <a:prstGeom prst="rect">
            <a:avLst/>
          </a:prstGeom>
          <a:noFill/>
          <a:ln w="19050">
            <a:solidFill>
              <a:schemeClr val="tx1"/>
            </a:solidFill>
          </a:ln>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Local performance testing</a:t>
            </a:r>
            <a:endParaRPr lang="zh-CN" altLang="en-US"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D5BA6057-909E-8550-49DF-BF80F5002C71}"/>
              </a:ext>
            </a:extLst>
          </p:cNvPr>
          <p:cNvSpPr txBox="1"/>
          <p:nvPr/>
        </p:nvSpPr>
        <p:spPr>
          <a:xfrm>
            <a:off x="1494246" y="5617729"/>
            <a:ext cx="1943348" cy="369332"/>
          </a:xfrm>
          <a:prstGeom prst="rect">
            <a:avLst/>
          </a:prstGeom>
          <a:noFill/>
          <a:ln w="19050">
            <a:solidFill>
              <a:schemeClr val="tx1"/>
            </a:solidFill>
          </a:ln>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Batch script design</a:t>
            </a:r>
            <a:endParaRPr lang="zh-CN" altLang="en-US" dirty="0">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824766EE-B0B1-323D-4F05-93A1C0DBC091}"/>
              </a:ext>
            </a:extLst>
          </p:cNvPr>
          <p:cNvCxnSpPr>
            <a:stCxn id="9" idx="2"/>
          </p:cNvCxnSpPr>
          <p:nvPr/>
        </p:nvCxnSpPr>
        <p:spPr>
          <a:xfrm flipH="1">
            <a:off x="2294466" y="2759984"/>
            <a:ext cx="12452" cy="21088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CF18A32-1306-D59D-4212-09EE6832BC88}"/>
              </a:ext>
            </a:extLst>
          </p:cNvPr>
          <p:cNvCxnSpPr>
            <a:stCxn id="16" idx="2"/>
          </p:cNvCxnSpPr>
          <p:nvPr/>
        </p:nvCxnSpPr>
        <p:spPr>
          <a:xfrm flipH="1">
            <a:off x="3684868" y="2759984"/>
            <a:ext cx="1" cy="21088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0EF32CF-0E96-41AE-64AE-F70F5608835D}"/>
              </a:ext>
            </a:extLst>
          </p:cNvPr>
          <p:cNvSpPr txBox="1"/>
          <p:nvPr/>
        </p:nvSpPr>
        <p:spPr>
          <a:xfrm>
            <a:off x="7277108" y="5623333"/>
            <a:ext cx="1391024" cy="369332"/>
          </a:xfrm>
          <a:prstGeom prst="rect">
            <a:avLst/>
          </a:prstGeom>
          <a:noFill/>
          <a:ln w="19050">
            <a:solidFill>
              <a:schemeClr val="tx1"/>
            </a:solidFill>
          </a:ln>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Compilation</a:t>
            </a:r>
            <a:endParaRPr lang="zh-CN" altLang="en-US"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B9E7B955-1A36-EDA5-25D9-D73881330F7C}"/>
              </a:ext>
            </a:extLst>
          </p:cNvPr>
          <p:cNvSpPr txBox="1"/>
          <p:nvPr/>
        </p:nvSpPr>
        <p:spPr>
          <a:xfrm>
            <a:off x="8746073" y="5620926"/>
            <a:ext cx="1131545" cy="369332"/>
          </a:xfrm>
          <a:prstGeom prst="rect">
            <a:avLst/>
          </a:prstGeom>
          <a:noFill/>
          <a:ln w="19050">
            <a:solidFill>
              <a:schemeClr val="tx1"/>
            </a:solidFill>
          </a:ln>
        </p:spPr>
        <p:txBody>
          <a:bodyPr wrap="square" rtlCol="0">
            <a:spAutoFit/>
          </a:bodyPr>
          <a:lstStyle/>
          <a:p>
            <a:r>
              <a:rPr lang="en-US" altLang="zh-CN" dirty="0">
                <a:latin typeface="Calibri" panose="020F0502020204030204" pitchFamily="34" charset="0"/>
                <a:cs typeface="Calibri" panose="020F0502020204030204" pitchFamily="34" charset="0"/>
              </a:rPr>
              <a:t>Execution</a:t>
            </a:r>
            <a:endParaRPr lang="zh-CN" altLang="en-US"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549AD17C-DC4E-1397-D5E2-776E185B6B92}"/>
              </a:ext>
            </a:extLst>
          </p:cNvPr>
          <p:cNvSpPr txBox="1"/>
          <p:nvPr/>
        </p:nvSpPr>
        <p:spPr>
          <a:xfrm>
            <a:off x="7277108" y="5155657"/>
            <a:ext cx="2105463" cy="369332"/>
          </a:xfrm>
          <a:prstGeom prst="rect">
            <a:avLst/>
          </a:prstGeom>
          <a:noFill/>
          <a:ln w="19050">
            <a:solidFill>
              <a:schemeClr val="tx1"/>
            </a:solidFill>
          </a:ln>
        </p:spPr>
        <p:txBody>
          <a:bodyPr wrap="square" rtlCol="0">
            <a:spAutoFit/>
          </a:bodyPr>
          <a:lstStyle/>
          <a:p>
            <a:r>
              <a:rPr lang="en-US" altLang="zh-CN" dirty="0">
                <a:latin typeface="Calibri" panose="020F0502020204030204" pitchFamily="34" charset="0"/>
                <a:cs typeface="Calibri" panose="020F0502020204030204" pitchFamily="34" charset="0"/>
              </a:rPr>
              <a:t>Performance testing</a:t>
            </a:r>
            <a:endParaRPr lang="zh-CN" altLang="en-US"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10E00631-A764-B1F4-E194-6A47E9B0A3E0}"/>
              </a:ext>
            </a:extLst>
          </p:cNvPr>
          <p:cNvSpPr txBox="1"/>
          <p:nvPr/>
        </p:nvSpPr>
        <p:spPr>
          <a:xfrm>
            <a:off x="3506582" y="5617729"/>
            <a:ext cx="1552641" cy="369332"/>
          </a:xfrm>
          <a:prstGeom prst="rect">
            <a:avLst/>
          </a:prstGeom>
          <a:noFill/>
          <a:ln w="19050">
            <a:solidFill>
              <a:schemeClr val="tx1"/>
            </a:solidFill>
          </a:ln>
        </p:spPr>
        <p:txBody>
          <a:bodyPr wrap="square" rtlCol="0">
            <a:spAutoFit/>
          </a:bodyPr>
          <a:lstStyle/>
          <a:p>
            <a:r>
              <a:rPr lang="en-US" altLang="zh-CN" dirty="0">
                <a:latin typeface="Calibri" panose="020F0502020204030204" pitchFamily="34" charset="0"/>
                <a:cs typeface="Calibri" panose="020F0502020204030204" pitchFamily="34" charset="0"/>
              </a:rPr>
              <a:t>Profiling result</a:t>
            </a:r>
            <a:endParaRPr lang="zh-CN" altLang="en-US"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AC6791F5-808A-BEB9-2BB9-05CC37616648}"/>
              </a:ext>
            </a:extLst>
          </p:cNvPr>
          <p:cNvSpPr txBox="1"/>
          <p:nvPr/>
        </p:nvSpPr>
        <p:spPr>
          <a:xfrm>
            <a:off x="5122249" y="5617729"/>
            <a:ext cx="1778560" cy="369332"/>
          </a:xfrm>
          <a:prstGeom prst="rect">
            <a:avLst/>
          </a:prstGeom>
          <a:noFill/>
          <a:ln w="19050">
            <a:solidFill>
              <a:schemeClr val="tx1"/>
            </a:solidFill>
          </a:ln>
        </p:spPr>
        <p:txBody>
          <a:bodyPr wrap="square" rtlCol="0">
            <a:spAutoFit/>
          </a:bodyPr>
          <a:lstStyle/>
          <a:p>
            <a:r>
              <a:rPr lang="en-US" altLang="zh-CN" dirty="0">
                <a:latin typeface="Calibri" panose="020F0502020204030204" pitchFamily="34" charset="0"/>
                <a:cs typeface="Calibri" panose="020F0502020204030204" pitchFamily="34" charset="0"/>
              </a:rPr>
              <a:t>Processing result</a:t>
            </a:r>
            <a:endParaRPr lang="zh-CN" altLang="en-US" dirty="0">
              <a:latin typeface="Calibri" panose="020F0502020204030204" pitchFamily="34" charset="0"/>
              <a:cs typeface="Calibri" panose="020F0502020204030204" pitchFamily="34" charset="0"/>
            </a:endParaRPr>
          </a:p>
        </p:txBody>
      </p:sp>
      <p:cxnSp>
        <p:nvCxnSpPr>
          <p:cNvPr id="36" name="Straight Arrow Connector 35">
            <a:extLst>
              <a:ext uri="{FF2B5EF4-FFF2-40B4-BE49-F238E27FC236}">
                <a16:creationId xmlns:a16="http://schemas.microsoft.com/office/drawing/2014/main" id="{AAFB663F-33A8-F81D-9804-61E4F6D34009}"/>
              </a:ext>
            </a:extLst>
          </p:cNvPr>
          <p:cNvCxnSpPr>
            <a:cxnSpLocks/>
          </p:cNvCxnSpPr>
          <p:nvPr/>
        </p:nvCxnSpPr>
        <p:spPr>
          <a:xfrm flipV="1">
            <a:off x="4604636" y="2680340"/>
            <a:ext cx="0" cy="29373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80E735C-D2EE-FB8B-BA50-4B810E6233BF}"/>
              </a:ext>
            </a:extLst>
          </p:cNvPr>
          <p:cNvCxnSpPr>
            <a:stCxn id="33" idx="0"/>
          </p:cNvCxnSpPr>
          <p:nvPr/>
        </p:nvCxnSpPr>
        <p:spPr>
          <a:xfrm flipV="1">
            <a:off x="6011529" y="2680340"/>
            <a:ext cx="0" cy="29373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4A3027F-ECE4-4ED1-C356-BB9670C120C9}"/>
              </a:ext>
            </a:extLst>
          </p:cNvPr>
          <p:cNvCxnSpPr>
            <a:stCxn id="10" idx="2"/>
          </p:cNvCxnSpPr>
          <p:nvPr/>
        </p:nvCxnSpPr>
        <p:spPr>
          <a:xfrm>
            <a:off x="8434686" y="2865006"/>
            <a:ext cx="6581" cy="20037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588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23BF70-67C9-98DB-DCAD-F29C6E1DA34F}"/>
              </a:ext>
            </a:extLst>
          </p:cNvPr>
          <p:cNvSpPr/>
          <p:nvPr/>
        </p:nvSpPr>
        <p:spPr>
          <a:xfrm>
            <a:off x="308986" y="1562764"/>
            <a:ext cx="5626100" cy="1879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2">
            <a:extLst>
              <a:ext uri="{FF2B5EF4-FFF2-40B4-BE49-F238E27FC236}">
                <a16:creationId xmlns:a16="http://schemas.microsoft.com/office/drawing/2014/main" id="{29B7ABE1-194E-1ABC-3EC4-358FFE8612AC}"/>
              </a:ext>
            </a:extLst>
          </p:cNvPr>
          <p:cNvSpPr/>
          <p:nvPr/>
        </p:nvSpPr>
        <p:spPr>
          <a:xfrm>
            <a:off x="308986" y="3912264"/>
            <a:ext cx="2603500" cy="1879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3">
            <a:extLst>
              <a:ext uri="{FF2B5EF4-FFF2-40B4-BE49-F238E27FC236}">
                <a16:creationId xmlns:a16="http://schemas.microsoft.com/office/drawing/2014/main" id="{A8AA9E79-59FF-BBB6-AEE4-95048496DDCC}"/>
              </a:ext>
            </a:extLst>
          </p:cNvPr>
          <p:cNvSpPr/>
          <p:nvPr/>
        </p:nvSpPr>
        <p:spPr>
          <a:xfrm>
            <a:off x="3331586" y="3912264"/>
            <a:ext cx="2603500" cy="1879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a:extLst>
              <a:ext uri="{FF2B5EF4-FFF2-40B4-BE49-F238E27FC236}">
                <a16:creationId xmlns:a16="http://schemas.microsoft.com/office/drawing/2014/main" id="{F19C5447-F86F-0F81-BC09-6E64FD8165D9}"/>
              </a:ext>
            </a:extLst>
          </p:cNvPr>
          <p:cNvSpPr/>
          <p:nvPr/>
        </p:nvSpPr>
        <p:spPr>
          <a:xfrm>
            <a:off x="601086" y="2045364"/>
            <a:ext cx="914400" cy="9509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5">
            <a:extLst>
              <a:ext uri="{FF2B5EF4-FFF2-40B4-BE49-F238E27FC236}">
                <a16:creationId xmlns:a16="http://schemas.microsoft.com/office/drawing/2014/main" id="{55ECEAFA-249A-703D-F29A-3FAADC6D6390}"/>
              </a:ext>
            </a:extLst>
          </p:cNvPr>
          <p:cNvSpPr/>
          <p:nvPr/>
        </p:nvSpPr>
        <p:spPr>
          <a:xfrm>
            <a:off x="1832985" y="2045363"/>
            <a:ext cx="914399" cy="950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6">
            <a:extLst>
              <a:ext uri="{FF2B5EF4-FFF2-40B4-BE49-F238E27FC236}">
                <a16:creationId xmlns:a16="http://schemas.microsoft.com/office/drawing/2014/main" id="{59732CBE-92C7-8246-E997-7945EBB521FB}"/>
              </a:ext>
            </a:extLst>
          </p:cNvPr>
          <p:cNvSpPr/>
          <p:nvPr/>
        </p:nvSpPr>
        <p:spPr>
          <a:xfrm>
            <a:off x="3572887" y="2045363"/>
            <a:ext cx="914398" cy="950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a:extLst>
              <a:ext uri="{FF2B5EF4-FFF2-40B4-BE49-F238E27FC236}">
                <a16:creationId xmlns:a16="http://schemas.microsoft.com/office/drawing/2014/main" id="{25779D39-425B-BE64-ECC3-CE0B64F163FB}"/>
              </a:ext>
            </a:extLst>
          </p:cNvPr>
          <p:cNvSpPr/>
          <p:nvPr/>
        </p:nvSpPr>
        <p:spPr>
          <a:xfrm>
            <a:off x="4830183" y="2041563"/>
            <a:ext cx="914397" cy="9509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D1F0A57E-6145-D2C3-04FB-ECAFA4B419D2}"/>
              </a:ext>
            </a:extLst>
          </p:cNvPr>
          <p:cNvSpPr txBox="1"/>
          <p:nvPr/>
        </p:nvSpPr>
        <p:spPr>
          <a:xfrm>
            <a:off x="2829936" y="1562764"/>
            <a:ext cx="774700" cy="369332"/>
          </a:xfrm>
          <a:prstGeom prst="rect">
            <a:avLst/>
          </a:prstGeom>
          <a:noFill/>
        </p:spPr>
        <p:txBody>
          <a:bodyPr wrap="square" rtlCol="0">
            <a:spAutoFit/>
          </a:bodyPr>
          <a:lstStyle/>
          <a:p>
            <a:r>
              <a:rPr lang="en-US" altLang="zh-CN" b="1" dirty="0"/>
              <a:t>CPU</a:t>
            </a:r>
            <a:endParaRPr lang="zh-CN" altLang="en-US" b="1" dirty="0"/>
          </a:p>
        </p:txBody>
      </p:sp>
      <p:sp>
        <p:nvSpPr>
          <p:cNvPr id="10" name="TextBox 9">
            <a:extLst>
              <a:ext uri="{FF2B5EF4-FFF2-40B4-BE49-F238E27FC236}">
                <a16:creationId xmlns:a16="http://schemas.microsoft.com/office/drawing/2014/main" id="{1937ED25-BD54-8A8B-519D-31334F750F66}"/>
              </a:ext>
            </a:extLst>
          </p:cNvPr>
          <p:cNvSpPr txBox="1"/>
          <p:nvPr/>
        </p:nvSpPr>
        <p:spPr>
          <a:xfrm>
            <a:off x="1248786" y="3886348"/>
            <a:ext cx="774700" cy="369332"/>
          </a:xfrm>
          <a:prstGeom prst="rect">
            <a:avLst/>
          </a:prstGeom>
          <a:noFill/>
        </p:spPr>
        <p:txBody>
          <a:bodyPr wrap="square" rtlCol="0">
            <a:spAutoFit/>
          </a:bodyPr>
          <a:lstStyle/>
          <a:p>
            <a:r>
              <a:rPr lang="en-US" altLang="zh-CN" b="1" dirty="0"/>
              <a:t>GPU0</a:t>
            </a:r>
            <a:endParaRPr lang="zh-CN" altLang="en-US" b="1" dirty="0"/>
          </a:p>
        </p:txBody>
      </p:sp>
      <p:sp>
        <p:nvSpPr>
          <p:cNvPr id="11" name="TextBox 10">
            <a:extLst>
              <a:ext uri="{FF2B5EF4-FFF2-40B4-BE49-F238E27FC236}">
                <a16:creationId xmlns:a16="http://schemas.microsoft.com/office/drawing/2014/main" id="{AC8A6CF6-9F51-F6BC-C0A1-7E3CB9DE7D49}"/>
              </a:ext>
            </a:extLst>
          </p:cNvPr>
          <p:cNvSpPr txBox="1"/>
          <p:nvPr/>
        </p:nvSpPr>
        <p:spPr>
          <a:xfrm>
            <a:off x="4245986" y="3886348"/>
            <a:ext cx="774700" cy="369332"/>
          </a:xfrm>
          <a:prstGeom prst="rect">
            <a:avLst/>
          </a:prstGeom>
          <a:noFill/>
        </p:spPr>
        <p:txBody>
          <a:bodyPr wrap="square" rtlCol="0">
            <a:spAutoFit/>
          </a:bodyPr>
          <a:lstStyle/>
          <a:p>
            <a:r>
              <a:rPr lang="en-US" altLang="zh-CN" b="1" dirty="0"/>
              <a:t>GPU1</a:t>
            </a:r>
            <a:endParaRPr lang="zh-CN" altLang="en-US" b="1" dirty="0"/>
          </a:p>
        </p:txBody>
      </p:sp>
      <p:sp>
        <p:nvSpPr>
          <p:cNvPr id="12" name="TextBox 11">
            <a:extLst>
              <a:ext uri="{FF2B5EF4-FFF2-40B4-BE49-F238E27FC236}">
                <a16:creationId xmlns:a16="http://schemas.microsoft.com/office/drawing/2014/main" id="{0B2E3BF8-1605-EB9A-BC81-8F31E30F826E}"/>
              </a:ext>
            </a:extLst>
          </p:cNvPr>
          <p:cNvSpPr txBox="1"/>
          <p:nvPr/>
        </p:nvSpPr>
        <p:spPr>
          <a:xfrm>
            <a:off x="359786" y="1743481"/>
            <a:ext cx="1155700" cy="276225"/>
          </a:xfrm>
          <a:prstGeom prst="rect">
            <a:avLst/>
          </a:prstGeom>
          <a:noFill/>
        </p:spPr>
        <p:txBody>
          <a:bodyPr wrap="square" rtlCol="0">
            <a:spAutoFit/>
          </a:bodyPr>
          <a:lstStyle/>
          <a:p>
            <a:r>
              <a:rPr lang="en-US" altLang="zh-CN" sz="1200" b="1" dirty="0"/>
              <a:t>h_input_GPU0</a:t>
            </a:r>
            <a:endParaRPr lang="zh-CN" altLang="en-US" sz="1200" b="1" dirty="0"/>
          </a:p>
        </p:txBody>
      </p:sp>
      <p:sp>
        <p:nvSpPr>
          <p:cNvPr id="13" name="TextBox 12">
            <a:extLst>
              <a:ext uri="{FF2B5EF4-FFF2-40B4-BE49-F238E27FC236}">
                <a16:creationId xmlns:a16="http://schemas.microsoft.com/office/drawing/2014/main" id="{F628C325-3F1B-4EE8-664C-E469590E5844}"/>
              </a:ext>
            </a:extLst>
          </p:cNvPr>
          <p:cNvSpPr txBox="1"/>
          <p:nvPr/>
        </p:nvSpPr>
        <p:spPr>
          <a:xfrm>
            <a:off x="3490336" y="1739750"/>
            <a:ext cx="1155700" cy="276225"/>
          </a:xfrm>
          <a:prstGeom prst="rect">
            <a:avLst/>
          </a:prstGeom>
          <a:noFill/>
        </p:spPr>
        <p:txBody>
          <a:bodyPr wrap="square" rtlCol="0">
            <a:spAutoFit/>
          </a:bodyPr>
          <a:lstStyle/>
          <a:p>
            <a:r>
              <a:rPr lang="en-US" altLang="zh-CN" sz="1200" b="1" dirty="0"/>
              <a:t>h_input_GPU1</a:t>
            </a:r>
            <a:endParaRPr lang="zh-CN" altLang="en-US" sz="1200" b="1" dirty="0"/>
          </a:p>
        </p:txBody>
      </p:sp>
      <p:sp>
        <p:nvSpPr>
          <p:cNvPr id="14" name="TextBox 13">
            <a:extLst>
              <a:ext uri="{FF2B5EF4-FFF2-40B4-BE49-F238E27FC236}">
                <a16:creationId xmlns:a16="http://schemas.microsoft.com/office/drawing/2014/main" id="{66148A42-4615-20E6-78AB-0E1F53912506}"/>
              </a:ext>
            </a:extLst>
          </p:cNvPr>
          <p:cNvSpPr txBox="1"/>
          <p:nvPr/>
        </p:nvSpPr>
        <p:spPr>
          <a:xfrm>
            <a:off x="375661" y="5227230"/>
            <a:ext cx="1155700" cy="276999"/>
          </a:xfrm>
          <a:prstGeom prst="rect">
            <a:avLst/>
          </a:prstGeom>
          <a:noFill/>
        </p:spPr>
        <p:txBody>
          <a:bodyPr wrap="square" rtlCol="0">
            <a:spAutoFit/>
          </a:bodyPr>
          <a:lstStyle/>
          <a:p>
            <a:r>
              <a:rPr lang="en-US" altLang="zh-CN" sz="1200" b="1" dirty="0"/>
              <a:t>d_input_GPU0</a:t>
            </a:r>
            <a:endParaRPr lang="zh-CN" altLang="en-US" sz="1200" b="1" dirty="0"/>
          </a:p>
        </p:txBody>
      </p:sp>
      <p:sp>
        <p:nvSpPr>
          <p:cNvPr id="15" name="TextBox 14">
            <a:extLst>
              <a:ext uri="{FF2B5EF4-FFF2-40B4-BE49-F238E27FC236}">
                <a16:creationId xmlns:a16="http://schemas.microsoft.com/office/drawing/2014/main" id="{0600CE2D-FA7C-46EC-8EFF-CDFF332D93C0}"/>
              </a:ext>
            </a:extLst>
          </p:cNvPr>
          <p:cNvSpPr txBox="1"/>
          <p:nvPr/>
        </p:nvSpPr>
        <p:spPr>
          <a:xfrm>
            <a:off x="3401438" y="5228004"/>
            <a:ext cx="1155700" cy="276225"/>
          </a:xfrm>
          <a:prstGeom prst="rect">
            <a:avLst/>
          </a:prstGeom>
          <a:noFill/>
        </p:spPr>
        <p:txBody>
          <a:bodyPr wrap="square" rtlCol="0">
            <a:spAutoFit/>
          </a:bodyPr>
          <a:lstStyle/>
          <a:p>
            <a:r>
              <a:rPr lang="en-US" altLang="zh-CN" sz="1200" b="1" dirty="0"/>
              <a:t>d_input_GPU1</a:t>
            </a:r>
            <a:endParaRPr lang="zh-CN" altLang="en-US" sz="1200" b="1" dirty="0"/>
          </a:p>
        </p:txBody>
      </p:sp>
      <p:sp>
        <p:nvSpPr>
          <p:cNvPr id="16" name="TextBox 15">
            <a:extLst>
              <a:ext uri="{FF2B5EF4-FFF2-40B4-BE49-F238E27FC236}">
                <a16:creationId xmlns:a16="http://schemas.microsoft.com/office/drawing/2014/main" id="{AC34184F-BF33-120A-C83D-4288BB5FEB31}"/>
              </a:ext>
            </a:extLst>
          </p:cNvPr>
          <p:cNvSpPr txBox="1"/>
          <p:nvPr/>
        </p:nvSpPr>
        <p:spPr>
          <a:xfrm>
            <a:off x="1582160" y="1739749"/>
            <a:ext cx="1279525" cy="276999"/>
          </a:xfrm>
          <a:prstGeom prst="rect">
            <a:avLst/>
          </a:prstGeom>
          <a:noFill/>
        </p:spPr>
        <p:txBody>
          <a:bodyPr wrap="square" rtlCol="0">
            <a:spAutoFit/>
          </a:bodyPr>
          <a:lstStyle/>
          <a:p>
            <a:r>
              <a:rPr lang="en-US" altLang="zh-CN" sz="1200" b="1" dirty="0"/>
              <a:t>h_output_GPU0</a:t>
            </a:r>
            <a:endParaRPr lang="zh-CN" altLang="en-US" sz="1200" b="1" dirty="0"/>
          </a:p>
        </p:txBody>
      </p:sp>
      <p:sp>
        <p:nvSpPr>
          <p:cNvPr id="17" name="TextBox 16">
            <a:extLst>
              <a:ext uri="{FF2B5EF4-FFF2-40B4-BE49-F238E27FC236}">
                <a16:creationId xmlns:a16="http://schemas.microsoft.com/office/drawing/2014/main" id="{8DC653FB-D277-5FB6-F471-8C20199FDF6C}"/>
              </a:ext>
            </a:extLst>
          </p:cNvPr>
          <p:cNvSpPr txBox="1"/>
          <p:nvPr/>
        </p:nvSpPr>
        <p:spPr>
          <a:xfrm>
            <a:off x="4712710" y="1739749"/>
            <a:ext cx="1285876" cy="276999"/>
          </a:xfrm>
          <a:prstGeom prst="rect">
            <a:avLst/>
          </a:prstGeom>
          <a:noFill/>
        </p:spPr>
        <p:txBody>
          <a:bodyPr wrap="square" rtlCol="0">
            <a:spAutoFit/>
          </a:bodyPr>
          <a:lstStyle/>
          <a:p>
            <a:r>
              <a:rPr lang="en-US" altLang="zh-CN" sz="1200" b="1" dirty="0"/>
              <a:t>h_output_GPU1</a:t>
            </a:r>
            <a:endParaRPr lang="zh-CN" altLang="en-US" sz="1200" b="1" dirty="0"/>
          </a:p>
        </p:txBody>
      </p:sp>
      <p:sp>
        <p:nvSpPr>
          <p:cNvPr id="18" name="TextBox 17">
            <a:extLst>
              <a:ext uri="{FF2B5EF4-FFF2-40B4-BE49-F238E27FC236}">
                <a16:creationId xmlns:a16="http://schemas.microsoft.com/office/drawing/2014/main" id="{A58F50FE-FF0F-8675-0796-F057F222E749}"/>
              </a:ext>
            </a:extLst>
          </p:cNvPr>
          <p:cNvSpPr txBox="1"/>
          <p:nvPr/>
        </p:nvSpPr>
        <p:spPr>
          <a:xfrm>
            <a:off x="1598036" y="5215314"/>
            <a:ext cx="1279525" cy="276999"/>
          </a:xfrm>
          <a:prstGeom prst="rect">
            <a:avLst/>
          </a:prstGeom>
          <a:noFill/>
        </p:spPr>
        <p:txBody>
          <a:bodyPr wrap="square" rtlCol="0">
            <a:spAutoFit/>
          </a:bodyPr>
          <a:lstStyle/>
          <a:p>
            <a:r>
              <a:rPr lang="en-US" altLang="zh-CN" sz="1200" b="1" dirty="0"/>
              <a:t>d_output_GPU0</a:t>
            </a:r>
            <a:endParaRPr lang="zh-CN" altLang="en-US" sz="1200" b="1" dirty="0"/>
          </a:p>
        </p:txBody>
      </p:sp>
      <p:sp>
        <p:nvSpPr>
          <p:cNvPr id="19" name="TextBox 18">
            <a:extLst>
              <a:ext uri="{FF2B5EF4-FFF2-40B4-BE49-F238E27FC236}">
                <a16:creationId xmlns:a16="http://schemas.microsoft.com/office/drawing/2014/main" id="{65A2BA93-BCA1-40FE-F6CF-68CB4D4A3552}"/>
              </a:ext>
            </a:extLst>
          </p:cNvPr>
          <p:cNvSpPr txBox="1"/>
          <p:nvPr/>
        </p:nvSpPr>
        <p:spPr>
          <a:xfrm>
            <a:off x="4657148" y="5227230"/>
            <a:ext cx="1285876" cy="276999"/>
          </a:xfrm>
          <a:prstGeom prst="rect">
            <a:avLst/>
          </a:prstGeom>
          <a:noFill/>
        </p:spPr>
        <p:txBody>
          <a:bodyPr wrap="square" rtlCol="0">
            <a:spAutoFit/>
          </a:bodyPr>
          <a:lstStyle/>
          <a:p>
            <a:r>
              <a:rPr lang="en-US" altLang="zh-CN" sz="1200" b="1" dirty="0"/>
              <a:t>d_output_GPU1</a:t>
            </a:r>
            <a:endParaRPr lang="zh-CN" altLang="en-US" sz="1200" b="1" dirty="0"/>
          </a:p>
        </p:txBody>
      </p:sp>
      <p:sp>
        <p:nvSpPr>
          <p:cNvPr id="20" name="Rectangle 19">
            <a:extLst>
              <a:ext uri="{FF2B5EF4-FFF2-40B4-BE49-F238E27FC236}">
                <a16:creationId xmlns:a16="http://schemas.microsoft.com/office/drawing/2014/main" id="{3749E8F3-F47B-28E8-C405-4CFB2A70E3EF}"/>
              </a:ext>
            </a:extLst>
          </p:cNvPr>
          <p:cNvSpPr/>
          <p:nvPr/>
        </p:nvSpPr>
        <p:spPr>
          <a:xfrm>
            <a:off x="550288" y="4250093"/>
            <a:ext cx="914400" cy="9509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20">
            <a:extLst>
              <a:ext uri="{FF2B5EF4-FFF2-40B4-BE49-F238E27FC236}">
                <a16:creationId xmlns:a16="http://schemas.microsoft.com/office/drawing/2014/main" id="{40322950-A640-47F9-3576-A73491004FE9}"/>
              </a:ext>
            </a:extLst>
          </p:cNvPr>
          <p:cNvSpPr/>
          <p:nvPr/>
        </p:nvSpPr>
        <p:spPr>
          <a:xfrm>
            <a:off x="1782187" y="4250092"/>
            <a:ext cx="914399" cy="950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21">
            <a:extLst>
              <a:ext uri="{FF2B5EF4-FFF2-40B4-BE49-F238E27FC236}">
                <a16:creationId xmlns:a16="http://schemas.microsoft.com/office/drawing/2014/main" id="{AD98B1AF-8053-1905-227F-579CD155AB18}"/>
              </a:ext>
            </a:extLst>
          </p:cNvPr>
          <p:cNvSpPr/>
          <p:nvPr/>
        </p:nvSpPr>
        <p:spPr>
          <a:xfrm>
            <a:off x="3522089" y="4250092"/>
            <a:ext cx="914398" cy="950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22">
            <a:extLst>
              <a:ext uri="{FF2B5EF4-FFF2-40B4-BE49-F238E27FC236}">
                <a16:creationId xmlns:a16="http://schemas.microsoft.com/office/drawing/2014/main" id="{25D9AD2C-C697-EBF3-1CCE-8AD4691A6FEA}"/>
              </a:ext>
            </a:extLst>
          </p:cNvPr>
          <p:cNvSpPr/>
          <p:nvPr/>
        </p:nvSpPr>
        <p:spPr>
          <a:xfrm>
            <a:off x="4779385" y="4246292"/>
            <a:ext cx="914397" cy="9509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Straight Arrow Connector 23">
            <a:extLst>
              <a:ext uri="{FF2B5EF4-FFF2-40B4-BE49-F238E27FC236}">
                <a16:creationId xmlns:a16="http://schemas.microsoft.com/office/drawing/2014/main" id="{7FC11A99-F471-A307-BDBE-8BA2C7007318}"/>
              </a:ext>
            </a:extLst>
          </p:cNvPr>
          <p:cNvCxnSpPr/>
          <p:nvPr/>
        </p:nvCxnSpPr>
        <p:spPr>
          <a:xfrm>
            <a:off x="1007488" y="2517049"/>
            <a:ext cx="0" cy="22047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2E74A77-86FA-B7AB-CF20-50F9C0A37B55}"/>
              </a:ext>
            </a:extLst>
          </p:cNvPr>
          <p:cNvCxnSpPr>
            <a:cxnSpLocks/>
          </p:cNvCxnSpPr>
          <p:nvPr/>
        </p:nvCxnSpPr>
        <p:spPr>
          <a:xfrm>
            <a:off x="1248786" y="4682498"/>
            <a:ext cx="98901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AE9E1CC-6FFE-DBA3-9F77-9A59C4BD536E}"/>
              </a:ext>
            </a:extLst>
          </p:cNvPr>
          <p:cNvCxnSpPr>
            <a:cxnSpLocks/>
          </p:cNvCxnSpPr>
          <p:nvPr/>
        </p:nvCxnSpPr>
        <p:spPr>
          <a:xfrm flipV="1">
            <a:off x="2290184" y="2517049"/>
            <a:ext cx="0" cy="19965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752DD6B-E1E0-71EF-4ABF-3B26811CDCEC}"/>
              </a:ext>
            </a:extLst>
          </p:cNvPr>
          <p:cNvCxnSpPr/>
          <p:nvPr/>
        </p:nvCxnSpPr>
        <p:spPr>
          <a:xfrm>
            <a:off x="4004688" y="2517049"/>
            <a:ext cx="0" cy="22047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C29DAF9-D409-F631-D034-15B8038236C7}"/>
              </a:ext>
            </a:extLst>
          </p:cNvPr>
          <p:cNvCxnSpPr>
            <a:cxnSpLocks/>
          </p:cNvCxnSpPr>
          <p:nvPr/>
        </p:nvCxnSpPr>
        <p:spPr>
          <a:xfrm>
            <a:off x="4245986" y="4682498"/>
            <a:ext cx="98901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E671A44-EE28-2901-D7C7-E35B1DBCC9FC}"/>
              </a:ext>
            </a:extLst>
          </p:cNvPr>
          <p:cNvCxnSpPr>
            <a:cxnSpLocks/>
          </p:cNvCxnSpPr>
          <p:nvPr/>
        </p:nvCxnSpPr>
        <p:spPr>
          <a:xfrm flipV="1">
            <a:off x="5287384" y="2517049"/>
            <a:ext cx="0" cy="19965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0" name="标题 1">
            <a:extLst>
              <a:ext uri="{FF2B5EF4-FFF2-40B4-BE49-F238E27FC236}">
                <a16:creationId xmlns:a16="http://schemas.microsoft.com/office/drawing/2014/main" id="{837BE6E0-9058-FE25-13A0-74CFE6AC9475}"/>
              </a:ext>
            </a:extLst>
          </p:cNvPr>
          <p:cNvSpPr txBox="1">
            <a:spLocks/>
          </p:cNvSpPr>
          <p:nvPr/>
        </p:nvSpPr>
        <p:spPr>
          <a:xfrm>
            <a:off x="536256" y="333246"/>
            <a:ext cx="7558873"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3 Multi-GPU access test </a:t>
            </a:r>
          </a:p>
        </p:txBody>
      </p:sp>
      <p:sp>
        <p:nvSpPr>
          <p:cNvPr id="31" name="Rectangle 30">
            <a:extLst>
              <a:ext uri="{FF2B5EF4-FFF2-40B4-BE49-F238E27FC236}">
                <a16:creationId xmlns:a16="http://schemas.microsoft.com/office/drawing/2014/main" id="{B506690B-DCDB-2EAF-D1B4-2145F211FAFC}"/>
              </a:ext>
            </a:extLst>
          </p:cNvPr>
          <p:cNvSpPr/>
          <p:nvPr/>
        </p:nvSpPr>
        <p:spPr>
          <a:xfrm>
            <a:off x="6285922" y="1562764"/>
            <a:ext cx="5626100" cy="1879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Rectangle 31">
            <a:extLst>
              <a:ext uri="{FF2B5EF4-FFF2-40B4-BE49-F238E27FC236}">
                <a16:creationId xmlns:a16="http://schemas.microsoft.com/office/drawing/2014/main" id="{097548E9-3755-F949-AA9E-53481C93528B}"/>
              </a:ext>
            </a:extLst>
          </p:cNvPr>
          <p:cNvSpPr/>
          <p:nvPr/>
        </p:nvSpPr>
        <p:spPr>
          <a:xfrm>
            <a:off x="6285922" y="3912264"/>
            <a:ext cx="2603500" cy="1879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Rectangle 32">
            <a:extLst>
              <a:ext uri="{FF2B5EF4-FFF2-40B4-BE49-F238E27FC236}">
                <a16:creationId xmlns:a16="http://schemas.microsoft.com/office/drawing/2014/main" id="{0A605765-6473-3429-8AFD-70EBCAD3C338}"/>
              </a:ext>
            </a:extLst>
          </p:cNvPr>
          <p:cNvSpPr/>
          <p:nvPr/>
        </p:nvSpPr>
        <p:spPr>
          <a:xfrm>
            <a:off x="9308520" y="3912264"/>
            <a:ext cx="2603500" cy="1879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Rectangle 33">
            <a:extLst>
              <a:ext uri="{FF2B5EF4-FFF2-40B4-BE49-F238E27FC236}">
                <a16:creationId xmlns:a16="http://schemas.microsoft.com/office/drawing/2014/main" id="{66CFF874-BD64-49CA-5442-F2C3990BB9E7}"/>
              </a:ext>
            </a:extLst>
          </p:cNvPr>
          <p:cNvSpPr/>
          <p:nvPr/>
        </p:nvSpPr>
        <p:spPr>
          <a:xfrm>
            <a:off x="6628820" y="2032664"/>
            <a:ext cx="2133600" cy="959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34">
            <a:extLst>
              <a:ext uri="{FF2B5EF4-FFF2-40B4-BE49-F238E27FC236}">
                <a16:creationId xmlns:a16="http://schemas.microsoft.com/office/drawing/2014/main" id="{CFA8E92E-1416-C60A-31AF-902633FC8275}"/>
              </a:ext>
            </a:extLst>
          </p:cNvPr>
          <p:cNvSpPr/>
          <p:nvPr/>
        </p:nvSpPr>
        <p:spPr>
          <a:xfrm>
            <a:off x="9435517" y="2032664"/>
            <a:ext cx="2133600" cy="959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Straight Connector 35">
            <a:extLst>
              <a:ext uri="{FF2B5EF4-FFF2-40B4-BE49-F238E27FC236}">
                <a16:creationId xmlns:a16="http://schemas.microsoft.com/office/drawing/2014/main" id="{E01A38A0-4271-3FFA-F5BC-6759A87C9273}"/>
              </a:ext>
            </a:extLst>
          </p:cNvPr>
          <p:cNvCxnSpPr>
            <a:cxnSpLocks/>
            <a:endCxn id="34" idx="2"/>
          </p:cNvCxnSpPr>
          <p:nvPr/>
        </p:nvCxnSpPr>
        <p:spPr>
          <a:xfrm>
            <a:off x="7695620" y="2015975"/>
            <a:ext cx="0" cy="97656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A4364E7-FCA7-8864-D65F-753A2DF13096}"/>
              </a:ext>
            </a:extLst>
          </p:cNvPr>
          <p:cNvCxnSpPr>
            <a:cxnSpLocks/>
            <a:stCxn id="35" idx="0"/>
          </p:cNvCxnSpPr>
          <p:nvPr/>
        </p:nvCxnSpPr>
        <p:spPr>
          <a:xfrm>
            <a:off x="10502317" y="2032664"/>
            <a:ext cx="0" cy="98546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15FF31B-BB1E-5047-41A7-E1E49A93B140}"/>
              </a:ext>
            </a:extLst>
          </p:cNvPr>
          <p:cNvSpPr txBox="1"/>
          <p:nvPr/>
        </p:nvSpPr>
        <p:spPr>
          <a:xfrm>
            <a:off x="7365419" y="1746615"/>
            <a:ext cx="1155700" cy="276225"/>
          </a:xfrm>
          <a:prstGeom prst="rect">
            <a:avLst/>
          </a:prstGeom>
          <a:noFill/>
        </p:spPr>
        <p:txBody>
          <a:bodyPr wrap="square" rtlCol="0">
            <a:spAutoFit/>
          </a:bodyPr>
          <a:lstStyle/>
          <a:p>
            <a:r>
              <a:rPr lang="en-US" altLang="zh-CN" sz="1200" b="1" dirty="0" err="1"/>
              <a:t>h_input</a:t>
            </a:r>
            <a:endParaRPr lang="zh-CN" altLang="en-US" sz="1200" b="1" dirty="0"/>
          </a:p>
        </p:txBody>
      </p:sp>
      <p:sp>
        <p:nvSpPr>
          <p:cNvPr id="39" name="TextBox 38">
            <a:extLst>
              <a:ext uri="{FF2B5EF4-FFF2-40B4-BE49-F238E27FC236}">
                <a16:creationId xmlns:a16="http://schemas.microsoft.com/office/drawing/2014/main" id="{6DF763E6-A9B2-4E86-2A00-F9DE0D42BD2F}"/>
              </a:ext>
            </a:extLst>
          </p:cNvPr>
          <p:cNvSpPr txBox="1"/>
          <p:nvPr/>
        </p:nvSpPr>
        <p:spPr>
          <a:xfrm>
            <a:off x="10172119" y="1746615"/>
            <a:ext cx="1155700" cy="276225"/>
          </a:xfrm>
          <a:prstGeom prst="rect">
            <a:avLst/>
          </a:prstGeom>
          <a:noFill/>
        </p:spPr>
        <p:txBody>
          <a:bodyPr wrap="square" rtlCol="0">
            <a:spAutoFit/>
          </a:bodyPr>
          <a:lstStyle/>
          <a:p>
            <a:r>
              <a:rPr lang="en-US" altLang="zh-CN" sz="1200" b="1" dirty="0" err="1"/>
              <a:t>h_output</a:t>
            </a:r>
            <a:endParaRPr lang="zh-CN" altLang="en-US" sz="1200" b="1" dirty="0"/>
          </a:p>
        </p:txBody>
      </p:sp>
      <p:sp>
        <p:nvSpPr>
          <p:cNvPr id="40" name="Freeform: Shape 39">
            <a:extLst>
              <a:ext uri="{FF2B5EF4-FFF2-40B4-BE49-F238E27FC236}">
                <a16:creationId xmlns:a16="http://schemas.microsoft.com/office/drawing/2014/main" id="{CA1E1776-D808-92FD-BB03-5DD77E839769}"/>
              </a:ext>
            </a:extLst>
          </p:cNvPr>
          <p:cNvSpPr/>
          <p:nvPr/>
        </p:nvSpPr>
        <p:spPr>
          <a:xfrm>
            <a:off x="7045752" y="2540379"/>
            <a:ext cx="2823736" cy="2299298"/>
          </a:xfrm>
          <a:custGeom>
            <a:avLst/>
            <a:gdLst>
              <a:gd name="connsiteX0" fmla="*/ 93236 w 2823736"/>
              <a:gd name="connsiteY0" fmla="*/ 0 h 2299298"/>
              <a:gd name="connsiteX1" fmla="*/ 334536 w 2823736"/>
              <a:gd name="connsiteY1" fmla="*/ 2298700 h 2299298"/>
              <a:gd name="connsiteX2" fmla="*/ 2823736 w 2823736"/>
              <a:gd name="connsiteY2" fmla="*/ 177800 h 2299298"/>
            </a:gdLst>
            <a:ahLst/>
            <a:cxnLst>
              <a:cxn ang="0">
                <a:pos x="connsiteX0" y="connsiteY0"/>
              </a:cxn>
              <a:cxn ang="0">
                <a:pos x="connsiteX1" y="connsiteY1"/>
              </a:cxn>
              <a:cxn ang="0">
                <a:pos x="connsiteX2" y="connsiteY2"/>
              </a:cxn>
            </a:cxnLst>
            <a:rect l="l" t="t" r="r" b="b"/>
            <a:pathLst>
              <a:path w="2823736" h="2299298">
                <a:moveTo>
                  <a:pt x="93236" y="0"/>
                </a:moveTo>
                <a:cubicBezTo>
                  <a:pt x="-13656" y="1134533"/>
                  <a:pt x="-120547" y="2269067"/>
                  <a:pt x="334536" y="2298700"/>
                </a:cubicBezTo>
                <a:cubicBezTo>
                  <a:pt x="789619" y="2328333"/>
                  <a:pt x="1806677" y="1253066"/>
                  <a:pt x="2823736" y="177800"/>
                </a:cubicBezTo>
              </a:path>
            </a:pathLst>
          </a:custGeom>
          <a:noFill/>
          <a:ln w="76200">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Shape 40">
            <a:extLst>
              <a:ext uri="{FF2B5EF4-FFF2-40B4-BE49-F238E27FC236}">
                <a16:creationId xmlns:a16="http://schemas.microsoft.com/office/drawing/2014/main" id="{88F3427F-5673-2F32-843B-1F8ABC79464F}"/>
              </a:ext>
            </a:extLst>
          </p:cNvPr>
          <p:cNvSpPr/>
          <p:nvPr/>
        </p:nvSpPr>
        <p:spPr>
          <a:xfrm>
            <a:off x="8089320" y="2597508"/>
            <a:ext cx="3238499" cy="2057414"/>
          </a:xfrm>
          <a:custGeom>
            <a:avLst/>
            <a:gdLst>
              <a:gd name="connsiteX0" fmla="*/ 0 w 3035300"/>
              <a:gd name="connsiteY0" fmla="*/ 0 h 2057414"/>
              <a:gd name="connsiteX1" fmla="*/ 2235200 w 3035300"/>
              <a:gd name="connsiteY1" fmla="*/ 2057400 h 2057414"/>
              <a:gd name="connsiteX2" fmla="*/ 3035300 w 3035300"/>
              <a:gd name="connsiteY2" fmla="*/ 38100 h 2057414"/>
              <a:gd name="connsiteX3" fmla="*/ 3035300 w 3035300"/>
              <a:gd name="connsiteY3" fmla="*/ 38100 h 2057414"/>
            </a:gdLst>
            <a:ahLst/>
            <a:cxnLst>
              <a:cxn ang="0">
                <a:pos x="connsiteX0" y="connsiteY0"/>
              </a:cxn>
              <a:cxn ang="0">
                <a:pos x="connsiteX1" y="connsiteY1"/>
              </a:cxn>
              <a:cxn ang="0">
                <a:pos x="connsiteX2" y="connsiteY2"/>
              </a:cxn>
              <a:cxn ang="0">
                <a:pos x="connsiteX3" y="connsiteY3"/>
              </a:cxn>
            </a:cxnLst>
            <a:rect l="l" t="t" r="r" b="b"/>
            <a:pathLst>
              <a:path w="3035300" h="2057414">
                <a:moveTo>
                  <a:pt x="0" y="0"/>
                </a:moveTo>
                <a:cubicBezTo>
                  <a:pt x="864658" y="1025525"/>
                  <a:pt x="1729317" y="2051050"/>
                  <a:pt x="2235200" y="2057400"/>
                </a:cubicBezTo>
                <a:cubicBezTo>
                  <a:pt x="2741083" y="2063750"/>
                  <a:pt x="3035300" y="38100"/>
                  <a:pt x="3035300" y="38100"/>
                </a:cubicBezTo>
                <a:lnTo>
                  <a:pt x="3035300" y="38100"/>
                </a:lnTo>
              </a:path>
            </a:pathLst>
          </a:custGeom>
          <a:noFill/>
          <a:ln w="76200">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a:extLst>
              <a:ext uri="{FF2B5EF4-FFF2-40B4-BE49-F238E27FC236}">
                <a16:creationId xmlns:a16="http://schemas.microsoft.com/office/drawing/2014/main" id="{6581D08E-8921-DA43-07E0-D60D7D8614FE}"/>
              </a:ext>
            </a:extLst>
          </p:cNvPr>
          <p:cNvSpPr txBox="1"/>
          <p:nvPr/>
        </p:nvSpPr>
        <p:spPr>
          <a:xfrm>
            <a:off x="8794162" y="1575463"/>
            <a:ext cx="774700" cy="369332"/>
          </a:xfrm>
          <a:prstGeom prst="rect">
            <a:avLst/>
          </a:prstGeom>
          <a:noFill/>
        </p:spPr>
        <p:txBody>
          <a:bodyPr wrap="square" rtlCol="0">
            <a:spAutoFit/>
          </a:bodyPr>
          <a:lstStyle/>
          <a:p>
            <a:r>
              <a:rPr lang="en-US" altLang="zh-CN" b="1" dirty="0"/>
              <a:t>CPU</a:t>
            </a:r>
            <a:endParaRPr lang="zh-CN" altLang="en-US" b="1" dirty="0"/>
          </a:p>
        </p:txBody>
      </p:sp>
      <p:sp>
        <p:nvSpPr>
          <p:cNvPr id="43" name="TextBox 42">
            <a:extLst>
              <a:ext uri="{FF2B5EF4-FFF2-40B4-BE49-F238E27FC236}">
                <a16:creationId xmlns:a16="http://schemas.microsoft.com/office/drawing/2014/main" id="{FDCE64DE-9617-97D2-1378-FD73A4355BD0}"/>
              </a:ext>
            </a:extLst>
          </p:cNvPr>
          <p:cNvSpPr txBox="1"/>
          <p:nvPr/>
        </p:nvSpPr>
        <p:spPr>
          <a:xfrm>
            <a:off x="7213012" y="3899047"/>
            <a:ext cx="774700" cy="369332"/>
          </a:xfrm>
          <a:prstGeom prst="rect">
            <a:avLst/>
          </a:prstGeom>
          <a:noFill/>
        </p:spPr>
        <p:txBody>
          <a:bodyPr wrap="square" rtlCol="0">
            <a:spAutoFit/>
          </a:bodyPr>
          <a:lstStyle/>
          <a:p>
            <a:r>
              <a:rPr lang="en-US" altLang="zh-CN" b="1" dirty="0"/>
              <a:t>GPU0</a:t>
            </a:r>
            <a:endParaRPr lang="zh-CN" altLang="en-US" b="1" dirty="0"/>
          </a:p>
        </p:txBody>
      </p:sp>
      <p:sp>
        <p:nvSpPr>
          <p:cNvPr id="44" name="TextBox 43">
            <a:extLst>
              <a:ext uri="{FF2B5EF4-FFF2-40B4-BE49-F238E27FC236}">
                <a16:creationId xmlns:a16="http://schemas.microsoft.com/office/drawing/2014/main" id="{DF486406-AA97-F180-E13D-6415E62796DA}"/>
              </a:ext>
            </a:extLst>
          </p:cNvPr>
          <p:cNvSpPr txBox="1"/>
          <p:nvPr/>
        </p:nvSpPr>
        <p:spPr>
          <a:xfrm>
            <a:off x="10172119" y="3899047"/>
            <a:ext cx="774700" cy="369332"/>
          </a:xfrm>
          <a:prstGeom prst="rect">
            <a:avLst/>
          </a:prstGeom>
          <a:noFill/>
        </p:spPr>
        <p:txBody>
          <a:bodyPr wrap="square" rtlCol="0">
            <a:spAutoFit/>
          </a:bodyPr>
          <a:lstStyle/>
          <a:p>
            <a:r>
              <a:rPr lang="en-US" altLang="zh-CN" b="1" dirty="0"/>
              <a:t>GPU1</a:t>
            </a:r>
            <a:endParaRPr lang="zh-CN" altLang="en-US" b="1" dirty="0"/>
          </a:p>
        </p:txBody>
      </p:sp>
      <p:sp>
        <p:nvSpPr>
          <p:cNvPr id="45" name="TextBox 44">
            <a:extLst>
              <a:ext uri="{FF2B5EF4-FFF2-40B4-BE49-F238E27FC236}">
                <a16:creationId xmlns:a16="http://schemas.microsoft.com/office/drawing/2014/main" id="{4E542367-1B64-E12C-6F39-29E0609B7596}"/>
              </a:ext>
            </a:extLst>
          </p:cNvPr>
          <p:cNvSpPr txBox="1"/>
          <p:nvPr/>
        </p:nvSpPr>
        <p:spPr>
          <a:xfrm>
            <a:off x="1809743" y="1015336"/>
            <a:ext cx="2414894" cy="461665"/>
          </a:xfrm>
          <a:prstGeom prst="rect">
            <a:avLst/>
          </a:prstGeom>
          <a:noFill/>
        </p:spPr>
        <p:txBody>
          <a:bodyPr wrap="square">
            <a:spAutoFit/>
          </a:bodyPr>
          <a:lstStyle/>
          <a:p>
            <a:pPr algn="ctr"/>
            <a:r>
              <a:rPr lang="en-US" altLang="zh-CN" sz="2400" dirty="0">
                <a:effectLst/>
                <a:latin typeface="Calibri" panose="020F0502020204030204" pitchFamily="34" charset="0"/>
                <a:ea typeface="Calibri" panose="020F0502020204030204" pitchFamily="34" charset="0"/>
                <a:cs typeface="Calibri" panose="020F0502020204030204" pitchFamily="34" charset="0"/>
              </a:rPr>
              <a:t>Case 1</a:t>
            </a:r>
          </a:p>
        </p:txBody>
      </p:sp>
      <p:sp>
        <p:nvSpPr>
          <p:cNvPr id="46" name="TextBox 45">
            <a:extLst>
              <a:ext uri="{FF2B5EF4-FFF2-40B4-BE49-F238E27FC236}">
                <a16:creationId xmlns:a16="http://schemas.microsoft.com/office/drawing/2014/main" id="{7AA87F32-39E3-6BC7-9E97-30CB640F066A}"/>
              </a:ext>
            </a:extLst>
          </p:cNvPr>
          <p:cNvSpPr txBox="1"/>
          <p:nvPr/>
        </p:nvSpPr>
        <p:spPr>
          <a:xfrm>
            <a:off x="7891525" y="1015336"/>
            <a:ext cx="2414894" cy="461665"/>
          </a:xfrm>
          <a:prstGeom prst="rect">
            <a:avLst/>
          </a:prstGeom>
          <a:noFill/>
        </p:spPr>
        <p:txBody>
          <a:bodyPr wrap="square">
            <a:spAutoFit/>
          </a:bodyPr>
          <a:lstStyle/>
          <a:p>
            <a:pPr algn="ctr"/>
            <a:r>
              <a:rPr lang="en-US" altLang="zh-CN" sz="2400" dirty="0">
                <a:effectLst/>
                <a:latin typeface="Calibri" panose="020F0502020204030204" pitchFamily="34" charset="0"/>
                <a:ea typeface="Calibri" panose="020F0502020204030204" pitchFamily="34" charset="0"/>
                <a:cs typeface="Calibri" panose="020F0502020204030204" pitchFamily="34" charset="0"/>
              </a:rPr>
              <a:t>Case 2 &amp; 3</a:t>
            </a:r>
          </a:p>
        </p:txBody>
      </p:sp>
      <p:sp>
        <p:nvSpPr>
          <p:cNvPr id="47" name="TextBox 46">
            <a:extLst>
              <a:ext uri="{FF2B5EF4-FFF2-40B4-BE49-F238E27FC236}">
                <a16:creationId xmlns:a16="http://schemas.microsoft.com/office/drawing/2014/main" id="{EF0608EC-8469-9A74-90AB-3E8CB2999C49}"/>
              </a:ext>
            </a:extLst>
          </p:cNvPr>
          <p:cNvSpPr txBox="1"/>
          <p:nvPr/>
        </p:nvSpPr>
        <p:spPr>
          <a:xfrm>
            <a:off x="6457380" y="5923810"/>
            <a:ext cx="5454640" cy="461665"/>
          </a:xfrm>
          <a:prstGeom prst="rect">
            <a:avLst/>
          </a:prstGeom>
          <a:noFill/>
        </p:spPr>
        <p:txBody>
          <a:bodyPr wrap="square">
            <a:spAutoFit/>
          </a:bodyPr>
          <a:lstStyle/>
          <a:p>
            <a:pPr algn="ctr"/>
            <a:r>
              <a:rPr lang="en-US" altLang="zh-CN" sz="2400" dirty="0">
                <a:effectLst/>
                <a:latin typeface="Calibri" panose="020F0502020204030204" pitchFamily="34" charset="0"/>
                <a:ea typeface="Calibri" panose="020F0502020204030204" pitchFamily="34" charset="0"/>
                <a:cs typeface="Calibri" panose="020F0502020204030204" pitchFamily="34" charset="0"/>
              </a:rPr>
              <a:t>Unified Memory &amp; Unified Virtual Address</a:t>
            </a:r>
          </a:p>
        </p:txBody>
      </p:sp>
      <p:sp>
        <p:nvSpPr>
          <p:cNvPr id="48" name="TextBox 47">
            <a:extLst>
              <a:ext uri="{FF2B5EF4-FFF2-40B4-BE49-F238E27FC236}">
                <a16:creationId xmlns:a16="http://schemas.microsoft.com/office/drawing/2014/main" id="{C7EBF43F-990E-FCE3-2089-43E9ED4832F6}"/>
              </a:ext>
            </a:extLst>
          </p:cNvPr>
          <p:cNvSpPr txBox="1"/>
          <p:nvPr/>
        </p:nvSpPr>
        <p:spPr>
          <a:xfrm>
            <a:off x="483634" y="5923810"/>
            <a:ext cx="5454640" cy="461665"/>
          </a:xfrm>
          <a:prstGeom prst="rect">
            <a:avLst/>
          </a:prstGeom>
          <a:noFill/>
        </p:spPr>
        <p:txBody>
          <a:bodyPr wrap="square">
            <a:spAutoFit/>
          </a:bodyPr>
          <a:lstStyle/>
          <a:p>
            <a:pPr algn="ctr"/>
            <a:r>
              <a:rPr lang="en-US" altLang="zh-CN" sz="2400" dirty="0">
                <a:effectLst/>
                <a:latin typeface="Calibri" panose="020F0502020204030204" pitchFamily="34" charset="0"/>
                <a:ea typeface="Calibri" panose="020F0502020204030204" pitchFamily="34" charset="0"/>
                <a:cs typeface="Calibri" panose="020F0502020204030204" pitchFamily="34" charset="0"/>
              </a:rPr>
              <a:t>Naïve pattern </a:t>
            </a:r>
          </a:p>
        </p:txBody>
      </p:sp>
    </p:spTree>
    <p:extLst>
      <p:ext uri="{BB962C8B-B14F-4D97-AF65-F5344CB8AC3E}">
        <p14:creationId xmlns:p14="http://schemas.microsoft.com/office/powerpoint/2010/main" val="166896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8EE676-7589-06F0-13CD-900E235AFB87}"/>
              </a:ext>
            </a:extLst>
          </p:cNvPr>
          <p:cNvSpPr/>
          <p:nvPr/>
        </p:nvSpPr>
        <p:spPr>
          <a:xfrm>
            <a:off x="469900" y="1477001"/>
            <a:ext cx="5626100" cy="1879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2">
            <a:extLst>
              <a:ext uri="{FF2B5EF4-FFF2-40B4-BE49-F238E27FC236}">
                <a16:creationId xmlns:a16="http://schemas.microsoft.com/office/drawing/2014/main" id="{C4160076-E1DB-3062-31F6-8D63ADE2FBA8}"/>
              </a:ext>
            </a:extLst>
          </p:cNvPr>
          <p:cNvSpPr/>
          <p:nvPr/>
        </p:nvSpPr>
        <p:spPr>
          <a:xfrm>
            <a:off x="469900" y="3826501"/>
            <a:ext cx="2603500" cy="1879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3">
            <a:extLst>
              <a:ext uri="{FF2B5EF4-FFF2-40B4-BE49-F238E27FC236}">
                <a16:creationId xmlns:a16="http://schemas.microsoft.com/office/drawing/2014/main" id="{BF9B0C8B-7616-F505-E119-F3E219CB47EE}"/>
              </a:ext>
            </a:extLst>
          </p:cNvPr>
          <p:cNvSpPr/>
          <p:nvPr/>
        </p:nvSpPr>
        <p:spPr>
          <a:xfrm>
            <a:off x="3492500" y="3826501"/>
            <a:ext cx="2603500" cy="1879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a:extLst>
              <a:ext uri="{FF2B5EF4-FFF2-40B4-BE49-F238E27FC236}">
                <a16:creationId xmlns:a16="http://schemas.microsoft.com/office/drawing/2014/main" id="{7A2424E0-BD18-8C9C-A015-020ED5AAA7AF}"/>
              </a:ext>
            </a:extLst>
          </p:cNvPr>
          <p:cNvSpPr/>
          <p:nvPr/>
        </p:nvSpPr>
        <p:spPr>
          <a:xfrm>
            <a:off x="762000" y="1959601"/>
            <a:ext cx="914400" cy="9509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5">
            <a:extLst>
              <a:ext uri="{FF2B5EF4-FFF2-40B4-BE49-F238E27FC236}">
                <a16:creationId xmlns:a16="http://schemas.microsoft.com/office/drawing/2014/main" id="{5A01C090-D8D9-83D9-7D76-8179CFC201DF}"/>
              </a:ext>
            </a:extLst>
          </p:cNvPr>
          <p:cNvSpPr/>
          <p:nvPr/>
        </p:nvSpPr>
        <p:spPr>
          <a:xfrm>
            <a:off x="1993899" y="1959600"/>
            <a:ext cx="914399" cy="950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6">
            <a:extLst>
              <a:ext uri="{FF2B5EF4-FFF2-40B4-BE49-F238E27FC236}">
                <a16:creationId xmlns:a16="http://schemas.microsoft.com/office/drawing/2014/main" id="{AF187647-E4BF-39B6-EB33-5F20038361A7}"/>
              </a:ext>
            </a:extLst>
          </p:cNvPr>
          <p:cNvSpPr/>
          <p:nvPr/>
        </p:nvSpPr>
        <p:spPr>
          <a:xfrm>
            <a:off x="3733801" y="1959600"/>
            <a:ext cx="914398" cy="950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a:extLst>
              <a:ext uri="{FF2B5EF4-FFF2-40B4-BE49-F238E27FC236}">
                <a16:creationId xmlns:a16="http://schemas.microsoft.com/office/drawing/2014/main" id="{06E617DE-DC44-3B03-5FE9-8B35A8303E46}"/>
              </a:ext>
            </a:extLst>
          </p:cNvPr>
          <p:cNvSpPr/>
          <p:nvPr/>
        </p:nvSpPr>
        <p:spPr>
          <a:xfrm>
            <a:off x="4991097" y="1955800"/>
            <a:ext cx="914397" cy="9509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05184828-4770-1D03-5CE8-FE0227E86351}"/>
              </a:ext>
            </a:extLst>
          </p:cNvPr>
          <p:cNvSpPr txBox="1"/>
          <p:nvPr/>
        </p:nvSpPr>
        <p:spPr>
          <a:xfrm>
            <a:off x="2990850" y="1477001"/>
            <a:ext cx="774700" cy="369332"/>
          </a:xfrm>
          <a:prstGeom prst="rect">
            <a:avLst/>
          </a:prstGeom>
          <a:noFill/>
        </p:spPr>
        <p:txBody>
          <a:bodyPr wrap="square" rtlCol="0">
            <a:spAutoFit/>
          </a:bodyPr>
          <a:lstStyle/>
          <a:p>
            <a:r>
              <a:rPr lang="en-US" altLang="zh-CN" b="1" dirty="0"/>
              <a:t>CPU</a:t>
            </a:r>
            <a:endParaRPr lang="zh-CN" altLang="en-US" b="1" dirty="0"/>
          </a:p>
        </p:txBody>
      </p:sp>
      <p:sp>
        <p:nvSpPr>
          <p:cNvPr id="10" name="TextBox 9">
            <a:extLst>
              <a:ext uri="{FF2B5EF4-FFF2-40B4-BE49-F238E27FC236}">
                <a16:creationId xmlns:a16="http://schemas.microsoft.com/office/drawing/2014/main" id="{CD259E5C-F338-F2F0-CFBE-DCED63103B22}"/>
              </a:ext>
            </a:extLst>
          </p:cNvPr>
          <p:cNvSpPr txBox="1"/>
          <p:nvPr/>
        </p:nvSpPr>
        <p:spPr>
          <a:xfrm>
            <a:off x="1409700" y="3800585"/>
            <a:ext cx="774700" cy="369332"/>
          </a:xfrm>
          <a:prstGeom prst="rect">
            <a:avLst/>
          </a:prstGeom>
          <a:noFill/>
        </p:spPr>
        <p:txBody>
          <a:bodyPr wrap="square" rtlCol="0">
            <a:spAutoFit/>
          </a:bodyPr>
          <a:lstStyle/>
          <a:p>
            <a:r>
              <a:rPr lang="en-US" altLang="zh-CN" b="1" dirty="0"/>
              <a:t>GPU0</a:t>
            </a:r>
            <a:endParaRPr lang="zh-CN" altLang="en-US" b="1" dirty="0"/>
          </a:p>
        </p:txBody>
      </p:sp>
      <p:sp>
        <p:nvSpPr>
          <p:cNvPr id="11" name="TextBox 10">
            <a:extLst>
              <a:ext uri="{FF2B5EF4-FFF2-40B4-BE49-F238E27FC236}">
                <a16:creationId xmlns:a16="http://schemas.microsoft.com/office/drawing/2014/main" id="{E0CF3B73-10AA-68E6-549F-B64467A59137}"/>
              </a:ext>
            </a:extLst>
          </p:cNvPr>
          <p:cNvSpPr txBox="1"/>
          <p:nvPr/>
        </p:nvSpPr>
        <p:spPr>
          <a:xfrm>
            <a:off x="4406900" y="3800585"/>
            <a:ext cx="774700" cy="369332"/>
          </a:xfrm>
          <a:prstGeom prst="rect">
            <a:avLst/>
          </a:prstGeom>
          <a:noFill/>
        </p:spPr>
        <p:txBody>
          <a:bodyPr wrap="square" rtlCol="0">
            <a:spAutoFit/>
          </a:bodyPr>
          <a:lstStyle/>
          <a:p>
            <a:r>
              <a:rPr lang="en-US" altLang="zh-CN" b="1" dirty="0"/>
              <a:t>GPU1</a:t>
            </a:r>
            <a:endParaRPr lang="zh-CN" altLang="en-US" b="1" dirty="0"/>
          </a:p>
        </p:txBody>
      </p:sp>
      <p:sp>
        <p:nvSpPr>
          <p:cNvPr id="12" name="TextBox 11">
            <a:extLst>
              <a:ext uri="{FF2B5EF4-FFF2-40B4-BE49-F238E27FC236}">
                <a16:creationId xmlns:a16="http://schemas.microsoft.com/office/drawing/2014/main" id="{BE19DE35-3B77-D221-7E5D-95BD44A2615B}"/>
              </a:ext>
            </a:extLst>
          </p:cNvPr>
          <p:cNvSpPr txBox="1"/>
          <p:nvPr/>
        </p:nvSpPr>
        <p:spPr>
          <a:xfrm>
            <a:off x="520700" y="1657718"/>
            <a:ext cx="1155700" cy="276225"/>
          </a:xfrm>
          <a:prstGeom prst="rect">
            <a:avLst/>
          </a:prstGeom>
          <a:noFill/>
        </p:spPr>
        <p:txBody>
          <a:bodyPr wrap="square" rtlCol="0">
            <a:spAutoFit/>
          </a:bodyPr>
          <a:lstStyle/>
          <a:p>
            <a:r>
              <a:rPr lang="en-US" altLang="zh-CN" sz="1200" b="1" dirty="0"/>
              <a:t>h_input_GPU0</a:t>
            </a:r>
            <a:endParaRPr lang="zh-CN" altLang="en-US" sz="1200" b="1" dirty="0"/>
          </a:p>
        </p:txBody>
      </p:sp>
      <p:sp>
        <p:nvSpPr>
          <p:cNvPr id="13" name="TextBox 12">
            <a:extLst>
              <a:ext uri="{FF2B5EF4-FFF2-40B4-BE49-F238E27FC236}">
                <a16:creationId xmlns:a16="http://schemas.microsoft.com/office/drawing/2014/main" id="{7C3AD718-F945-95C4-A47F-4CADF05D56BA}"/>
              </a:ext>
            </a:extLst>
          </p:cNvPr>
          <p:cNvSpPr txBox="1"/>
          <p:nvPr/>
        </p:nvSpPr>
        <p:spPr>
          <a:xfrm>
            <a:off x="3651250" y="1653987"/>
            <a:ext cx="1155700" cy="276225"/>
          </a:xfrm>
          <a:prstGeom prst="rect">
            <a:avLst/>
          </a:prstGeom>
          <a:noFill/>
        </p:spPr>
        <p:txBody>
          <a:bodyPr wrap="square" rtlCol="0">
            <a:spAutoFit/>
          </a:bodyPr>
          <a:lstStyle/>
          <a:p>
            <a:r>
              <a:rPr lang="en-US" altLang="zh-CN" sz="1200" b="1" dirty="0"/>
              <a:t>h_input_GPU1</a:t>
            </a:r>
            <a:endParaRPr lang="zh-CN" altLang="en-US" sz="1200" b="1" dirty="0"/>
          </a:p>
        </p:txBody>
      </p:sp>
      <p:sp>
        <p:nvSpPr>
          <p:cNvPr id="14" name="TextBox 13">
            <a:extLst>
              <a:ext uri="{FF2B5EF4-FFF2-40B4-BE49-F238E27FC236}">
                <a16:creationId xmlns:a16="http://schemas.microsoft.com/office/drawing/2014/main" id="{0D3E6399-5BE5-4E34-E3F0-F33FF61269C1}"/>
              </a:ext>
            </a:extLst>
          </p:cNvPr>
          <p:cNvSpPr txBox="1"/>
          <p:nvPr/>
        </p:nvSpPr>
        <p:spPr>
          <a:xfrm>
            <a:off x="536575" y="5141467"/>
            <a:ext cx="1155700" cy="276999"/>
          </a:xfrm>
          <a:prstGeom prst="rect">
            <a:avLst/>
          </a:prstGeom>
          <a:noFill/>
        </p:spPr>
        <p:txBody>
          <a:bodyPr wrap="square" rtlCol="0">
            <a:spAutoFit/>
          </a:bodyPr>
          <a:lstStyle/>
          <a:p>
            <a:r>
              <a:rPr lang="en-US" altLang="zh-CN" sz="1200" b="1" dirty="0"/>
              <a:t>d_input_GPU0</a:t>
            </a:r>
            <a:endParaRPr lang="zh-CN" altLang="en-US" sz="1200" b="1" dirty="0"/>
          </a:p>
        </p:txBody>
      </p:sp>
      <p:sp>
        <p:nvSpPr>
          <p:cNvPr id="15" name="TextBox 14">
            <a:extLst>
              <a:ext uri="{FF2B5EF4-FFF2-40B4-BE49-F238E27FC236}">
                <a16:creationId xmlns:a16="http://schemas.microsoft.com/office/drawing/2014/main" id="{3E8EEF22-68C2-0904-442B-E991368FF79A}"/>
              </a:ext>
            </a:extLst>
          </p:cNvPr>
          <p:cNvSpPr txBox="1"/>
          <p:nvPr/>
        </p:nvSpPr>
        <p:spPr>
          <a:xfrm>
            <a:off x="3562352" y="5142241"/>
            <a:ext cx="1155700" cy="276225"/>
          </a:xfrm>
          <a:prstGeom prst="rect">
            <a:avLst/>
          </a:prstGeom>
          <a:noFill/>
        </p:spPr>
        <p:txBody>
          <a:bodyPr wrap="square" rtlCol="0">
            <a:spAutoFit/>
          </a:bodyPr>
          <a:lstStyle/>
          <a:p>
            <a:r>
              <a:rPr lang="en-US" altLang="zh-CN" sz="1200" b="1" dirty="0"/>
              <a:t>d_input_GPU1</a:t>
            </a:r>
            <a:endParaRPr lang="zh-CN" altLang="en-US" sz="1200" b="1" dirty="0"/>
          </a:p>
        </p:txBody>
      </p:sp>
      <p:sp>
        <p:nvSpPr>
          <p:cNvPr id="16" name="TextBox 15">
            <a:extLst>
              <a:ext uri="{FF2B5EF4-FFF2-40B4-BE49-F238E27FC236}">
                <a16:creationId xmlns:a16="http://schemas.microsoft.com/office/drawing/2014/main" id="{72426ACF-AD74-016D-9724-D96D3BA77B0C}"/>
              </a:ext>
            </a:extLst>
          </p:cNvPr>
          <p:cNvSpPr txBox="1"/>
          <p:nvPr/>
        </p:nvSpPr>
        <p:spPr>
          <a:xfrm>
            <a:off x="1743074" y="1653986"/>
            <a:ext cx="1279525" cy="276999"/>
          </a:xfrm>
          <a:prstGeom prst="rect">
            <a:avLst/>
          </a:prstGeom>
          <a:noFill/>
        </p:spPr>
        <p:txBody>
          <a:bodyPr wrap="square" rtlCol="0">
            <a:spAutoFit/>
          </a:bodyPr>
          <a:lstStyle/>
          <a:p>
            <a:r>
              <a:rPr lang="en-US" altLang="zh-CN" sz="1200" b="1" dirty="0"/>
              <a:t>h_output_GPU0</a:t>
            </a:r>
            <a:endParaRPr lang="zh-CN" altLang="en-US" sz="1200" b="1" dirty="0"/>
          </a:p>
        </p:txBody>
      </p:sp>
      <p:sp>
        <p:nvSpPr>
          <p:cNvPr id="17" name="TextBox 16">
            <a:extLst>
              <a:ext uri="{FF2B5EF4-FFF2-40B4-BE49-F238E27FC236}">
                <a16:creationId xmlns:a16="http://schemas.microsoft.com/office/drawing/2014/main" id="{84C23126-F815-E4EF-3BFC-CD8B69140D36}"/>
              </a:ext>
            </a:extLst>
          </p:cNvPr>
          <p:cNvSpPr txBox="1"/>
          <p:nvPr/>
        </p:nvSpPr>
        <p:spPr>
          <a:xfrm>
            <a:off x="4873624" y="1653986"/>
            <a:ext cx="1285876" cy="276999"/>
          </a:xfrm>
          <a:prstGeom prst="rect">
            <a:avLst/>
          </a:prstGeom>
          <a:noFill/>
        </p:spPr>
        <p:txBody>
          <a:bodyPr wrap="square" rtlCol="0">
            <a:spAutoFit/>
          </a:bodyPr>
          <a:lstStyle/>
          <a:p>
            <a:r>
              <a:rPr lang="en-US" altLang="zh-CN" sz="1200" b="1" dirty="0"/>
              <a:t>h_output_GPU1</a:t>
            </a:r>
            <a:endParaRPr lang="zh-CN" altLang="en-US" sz="1200" b="1" dirty="0"/>
          </a:p>
        </p:txBody>
      </p:sp>
      <p:sp>
        <p:nvSpPr>
          <p:cNvPr id="18" name="TextBox 17">
            <a:extLst>
              <a:ext uri="{FF2B5EF4-FFF2-40B4-BE49-F238E27FC236}">
                <a16:creationId xmlns:a16="http://schemas.microsoft.com/office/drawing/2014/main" id="{284DB43D-488E-F011-FD57-B35A2C320951}"/>
              </a:ext>
            </a:extLst>
          </p:cNvPr>
          <p:cNvSpPr txBox="1"/>
          <p:nvPr/>
        </p:nvSpPr>
        <p:spPr>
          <a:xfrm>
            <a:off x="1758950" y="5129551"/>
            <a:ext cx="1279525" cy="276999"/>
          </a:xfrm>
          <a:prstGeom prst="rect">
            <a:avLst/>
          </a:prstGeom>
          <a:noFill/>
        </p:spPr>
        <p:txBody>
          <a:bodyPr wrap="square" rtlCol="0">
            <a:spAutoFit/>
          </a:bodyPr>
          <a:lstStyle/>
          <a:p>
            <a:r>
              <a:rPr lang="en-US" altLang="zh-CN" sz="1200" b="1" dirty="0"/>
              <a:t>d_output_GPU0</a:t>
            </a:r>
            <a:endParaRPr lang="zh-CN" altLang="en-US" sz="1200" b="1" dirty="0"/>
          </a:p>
        </p:txBody>
      </p:sp>
      <p:sp>
        <p:nvSpPr>
          <p:cNvPr id="19" name="TextBox 18">
            <a:extLst>
              <a:ext uri="{FF2B5EF4-FFF2-40B4-BE49-F238E27FC236}">
                <a16:creationId xmlns:a16="http://schemas.microsoft.com/office/drawing/2014/main" id="{07020D12-F9C4-9E38-3AC5-BDE3761D7FE2}"/>
              </a:ext>
            </a:extLst>
          </p:cNvPr>
          <p:cNvSpPr txBox="1"/>
          <p:nvPr/>
        </p:nvSpPr>
        <p:spPr>
          <a:xfrm>
            <a:off x="4818062" y="5141467"/>
            <a:ext cx="1285876" cy="276999"/>
          </a:xfrm>
          <a:prstGeom prst="rect">
            <a:avLst/>
          </a:prstGeom>
          <a:noFill/>
        </p:spPr>
        <p:txBody>
          <a:bodyPr wrap="square" rtlCol="0">
            <a:spAutoFit/>
          </a:bodyPr>
          <a:lstStyle/>
          <a:p>
            <a:r>
              <a:rPr lang="en-US" altLang="zh-CN" sz="1200" b="1" dirty="0"/>
              <a:t>d_output_GPU1</a:t>
            </a:r>
            <a:endParaRPr lang="zh-CN" altLang="en-US" sz="1200" b="1" dirty="0"/>
          </a:p>
        </p:txBody>
      </p:sp>
      <p:sp>
        <p:nvSpPr>
          <p:cNvPr id="20" name="Rectangle 19">
            <a:extLst>
              <a:ext uri="{FF2B5EF4-FFF2-40B4-BE49-F238E27FC236}">
                <a16:creationId xmlns:a16="http://schemas.microsoft.com/office/drawing/2014/main" id="{F3B015BF-3519-4F09-6200-07A15B0BFB99}"/>
              </a:ext>
            </a:extLst>
          </p:cNvPr>
          <p:cNvSpPr/>
          <p:nvPr/>
        </p:nvSpPr>
        <p:spPr>
          <a:xfrm>
            <a:off x="711202" y="4164330"/>
            <a:ext cx="914400" cy="9509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20">
            <a:extLst>
              <a:ext uri="{FF2B5EF4-FFF2-40B4-BE49-F238E27FC236}">
                <a16:creationId xmlns:a16="http://schemas.microsoft.com/office/drawing/2014/main" id="{02D6AA48-681A-7142-B232-80308259584A}"/>
              </a:ext>
            </a:extLst>
          </p:cNvPr>
          <p:cNvSpPr/>
          <p:nvPr/>
        </p:nvSpPr>
        <p:spPr>
          <a:xfrm>
            <a:off x="1943101" y="4164329"/>
            <a:ext cx="914399" cy="950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21">
            <a:extLst>
              <a:ext uri="{FF2B5EF4-FFF2-40B4-BE49-F238E27FC236}">
                <a16:creationId xmlns:a16="http://schemas.microsoft.com/office/drawing/2014/main" id="{A5134377-D906-B5D4-6137-DFCD6F5B5E8C}"/>
              </a:ext>
            </a:extLst>
          </p:cNvPr>
          <p:cNvSpPr/>
          <p:nvPr/>
        </p:nvSpPr>
        <p:spPr>
          <a:xfrm>
            <a:off x="3683003" y="4164329"/>
            <a:ext cx="914398" cy="950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22">
            <a:extLst>
              <a:ext uri="{FF2B5EF4-FFF2-40B4-BE49-F238E27FC236}">
                <a16:creationId xmlns:a16="http://schemas.microsoft.com/office/drawing/2014/main" id="{724FC46D-BC75-9080-594C-BF1AF9269A86}"/>
              </a:ext>
            </a:extLst>
          </p:cNvPr>
          <p:cNvSpPr/>
          <p:nvPr/>
        </p:nvSpPr>
        <p:spPr>
          <a:xfrm>
            <a:off x="4940299" y="4160529"/>
            <a:ext cx="914397" cy="9509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Straight Arrow Connector 23">
            <a:extLst>
              <a:ext uri="{FF2B5EF4-FFF2-40B4-BE49-F238E27FC236}">
                <a16:creationId xmlns:a16="http://schemas.microsoft.com/office/drawing/2014/main" id="{47F211E4-59AE-393E-554D-4636E39AD7AC}"/>
              </a:ext>
            </a:extLst>
          </p:cNvPr>
          <p:cNvCxnSpPr/>
          <p:nvPr/>
        </p:nvCxnSpPr>
        <p:spPr>
          <a:xfrm>
            <a:off x="1168402" y="2431286"/>
            <a:ext cx="0" cy="22047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24A335E-BA0C-678C-BFEC-C0398A17E8BA}"/>
              </a:ext>
            </a:extLst>
          </p:cNvPr>
          <p:cNvCxnSpPr>
            <a:cxnSpLocks/>
          </p:cNvCxnSpPr>
          <p:nvPr/>
        </p:nvCxnSpPr>
        <p:spPr>
          <a:xfrm flipV="1">
            <a:off x="2451098" y="2431286"/>
            <a:ext cx="0" cy="19965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B4BBA9E-A4BB-AEA4-575B-6F58B1AFA698}"/>
              </a:ext>
            </a:extLst>
          </p:cNvPr>
          <p:cNvCxnSpPr/>
          <p:nvPr/>
        </p:nvCxnSpPr>
        <p:spPr>
          <a:xfrm>
            <a:off x="4165602" y="2431286"/>
            <a:ext cx="0" cy="22047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336FBE-EFDE-1825-6756-6A07A14C0B76}"/>
              </a:ext>
            </a:extLst>
          </p:cNvPr>
          <p:cNvCxnSpPr>
            <a:cxnSpLocks/>
          </p:cNvCxnSpPr>
          <p:nvPr/>
        </p:nvCxnSpPr>
        <p:spPr>
          <a:xfrm flipV="1">
            <a:off x="5448298" y="2431286"/>
            <a:ext cx="0" cy="19965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3162685A-A69A-E050-F61A-233BE4281053}"/>
              </a:ext>
            </a:extLst>
          </p:cNvPr>
          <p:cNvSpPr/>
          <p:nvPr/>
        </p:nvSpPr>
        <p:spPr>
          <a:xfrm>
            <a:off x="1461765" y="4765695"/>
            <a:ext cx="2432372" cy="1421911"/>
          </a:xfrm>
          <a:custGeom>
            <a:avLst/>
            <a:gdLst>
              <a:gd name="connsiteX0" fmla="*/ 0 w 2432372"/>
              <a:gd name="connsiteY0" fmla="*/ 114300 h 1421911"/>
              <a:gd name="connsiteX1" fmla="*/ 838200 w 2432372"/>
              <a:gd name="connsiteY1" fmla="*/ 1358900 h 1421911"/>
              <a:gd name="connsiteX2" fmla="*/ 2247900 w 2432372"/>
              <a:gd name="connsiteY2" fmla="*/ 1181100 h 1421911"/>
              <a:gd name="connsiteX3" fmla="*/ 2298700 w 2432372"/>
              <a:gd name="connsiteY3" fmla="*/ 685800 h 1421911"/>
              <a:gd name="connsiteX4" fmla="*/ 1168400 w 2432372"/>
              <a:gd name="connsiteY4" fmla="*/ 0 h 1421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72" h="1421911">
                <a:moveTo>
                  <a:pt x="0" y="114300"/>
                </a:moveTo>
                <a:cubicBezTo>
                  <a:pt x="231775" y="647700"/>
                  <a:pt x="463550" y="1181100"/>
                  <a:pt x="838200" y="1358900"/>
                </a:cubicBezTo>
                <a:cubicBezTo>
                  <a:pt x="1212850" y="1536700"/>
                  <a:pt x="2004483" y="1293283"/>
                  <a:pt x="2247900" y="1181100"/>
                </a:cubicBezTo>
                <a:cubicBezTo>
                  <a:pt x="2491317" y="1068917"/>
                  <a:pt x="2478617" y="882650"/>
                  <a:pt x="2298700" y="685800"/>
                </a:cubicBezTo>
                <a:cubicBezTo>
                  <a:pt x="2118783" y="488950"/>
                  <a:pt x="1643591" y="244475"/>
                  <a:pt x="1168400" y="0"/>
                </a:cubicBezTo>
              </a:path>
            </a:pathLst>
          </a:custGeom>
          <a:noFill/>
          <a:ln w="38100">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Shape 28">
            <a:extLst>
              <a:ext uri="{FF2B5EF4-FFF2-40B4-BE49-F238E27FC236}">
                <a16:creationId xmlns:a16="http://schemas.microsoft.com/office/drawing/2014/main" id="{896BEDBB-6675-8BD6-BA7F-1FFC804619DA}"/>
              </a:ext>
            </a:extLst>
          </p:cNvPr>
          <p:cNvSpPr/>
          <p:nvPr/>
        </p:nvSpPr>
        <p:spPr>
          <a:xfrm>
            <a:off x="2769604" y="4766301"/>
            <a:ext cx="2424696" cy="1560022"/>
          </a:xfrm>
          <a:custGeom>
            <a:avLst/>
            <a:gdLst>
              <a:gd name="connsiteX0" fmla="*/ 1395996 w 2424696"/>
              <a:gd name="connsiteY0" fmla="*/ 0 h 1560022"/>
              <a:gd name="connsiteX1" fmla="*/ 11696 w 2424696"/>
              <a:gd name="connsiteY1" fmla="*/ 711200 h 1560022"/>
              <a:gd name="connsiteX2" fmla="*/ 824496 w 2424696"/>
              <a:gd name="connsiteY2" fmla="*/ 1549400 h 1560022"/>
              <a:gd name="connsiteX3" fmla="*/ 2424696 w 2424696"/>
              <a:gd name="connsiteY3" fmla="*/ 88900 h 1560022"/>
            </a:gdLst>
            <a:ahLst/>
            <a:cxnLst>
              <a:cxn ang="0">
                <a:pos x="connsiteX0" y="connsiteY0"/>
              </a:cxn>
              <a:cxn ang="0">
                <a:pos x="connsiteX1" y="connsiteY1"/>
              </a:cxn>
              <a:cxn ang="0">
                <a:pos x="connsiteX2" y="connsiteY2"/>
              </a:cxn>
              <a:cxn ang="0">
                <a:pos x="connsiteX3" y="connsiteY3"/>
              </a:cxn>
            </a:cxnLst>
            <a:rect l="l" t="t" r="r" b="b"/>
            <a:pathLst>
              <a:path w="2424696" h="1560022">
                <a:moveTo>
                  <a:pt x="1395996" y="0"/>
                </a:moveTo>
                <a:cubicBezTo>
                  <a:pt x="751471" y="226483"/>
                  <a:pt x="106946" y="452967"/>
                  <a:pt x="11696" y="711200"/>
                </a:cubicBezTo>
                <a:cubicBezTo>
                  <a:pt x="-83554" y="969433"/>
                  <a:pt x="422329" y="1653117"/>
                  <a:pt x="824496" y="1549400"/>
                </a:cubicBezTo>
                <a:cubicBezTo>
                  <a:pt x="1226663" y="1445683"/>
                  <a:pt x="1825679" y="767291"/>
                  <a:pt x="2424696" y="88900"/>
                </a:cubicBezTo>
              </a:path>
            </a:pathLst>
          </a:custGeom>
          <a:noFill/>
          <a:ln w="38100">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a:extLst>
              <a:ext uri="{FF2B5EF4-FFF2-40B4-BE49-F238E27FC236}">
                <a16:creationId xmlns:a16="http://schemas.microsoft.com/office/drawing/2014/main" id="{2E095145-A65A-06B6-ECCE-8F2016D39827}"/>
              </a:ext>
            </a:extLst>
          </p:cNvPr>
          <p:cNvSpPr txBox="1">
            <a:spLocks/>
          </p:cNvSpPr>
          <p:nvPr/>
        </p:nvSpPr>
        <p:spPr>
          <a:xfrm>
            <a:off x="536256" y="333246"/>
            <a:ext cx="7558873"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3 Multi-GPU access test </a:t>
            </a:r>
          </a:p>
        </p:txBody>
      </p:sp>
      <p:sp>
        <p:nvSpPr>
          <p:cNvPr id="34" name="TextBox 33">
            <a:extLst>
              <a:ext uri="{FF2B5EF4-FFF2-40B4-BE49-F238E27FC236}">
                <a16:creationId xmlns:a16="http://schemas.microsoft.com/office/drawing/2014/main" id="{71BBC2C6-FD3A-2C76-BDD0-FFABCCDD439F}"/>
              </a:ext>
            </a:extLst>
          </p:cNvPr>
          <p:cNvSpPr txBox="1"/>
          <p:nvPr/>
        </p:nvSpPr>
        <p:spPr>
          <a:xfrm>
            <a:off x="1809743" y="1015336"/>
            <a:ext cx="2414894" cy="461665"/>
          </a:xfrm>
          <a:prstGeom prst="rect">
            <a:avLst/>
          </a:prstGeom>
          <a:noFill/>
        </p:spPr>
        <p:txBody>
          <a:bodyPr wrap="square">
            <a:spAutoFit/>
          </a:bodyPr>
          <a:lstStyle/>
          <a:p>
            <a:pPr algn="ctr"/>
            <a:r>
              <a:rPr lang="en-US" altLang="zh-CN" sz="2400" dirty="0">
                <a:effectLst/>
                <a:latin typeface="Calibri" panose="020F0502020204030204" pitchFamily="34" charset="0"/>
                <a:ea typeface="Calibri" panose="020F0502020204030204" pitchFamily="34" charset="0"/>
                <a:cs typeface="Calibri" panose="020F0502020204030204" pitchFamily="34" charset="0"/>
              </a:rPr>
              <a:t>Case 4</a:t>
            </a:r>
          </a:p>
        </p:txBody>
      </p:sp>
      <p:sp>
        <p:nvSpPr>
          <p:cNvPr id="35" name="TextBox 34">
            <a:extLst>
              <a:ext uri="{FF2B5EF4-FFF2-40B4-BE49-F238E27FC236}">
                <a16:creationId xmlns:a16="http://schemas.microsoft.com/office/drawing/2014/main" id="{04789759-2166-BFD8-ED9B-945598425354}"/>
              </a:ext>
            </a:extLst>
          </p:cNvPr>
          <p:cNvSpPr txBox="1"/>
          <p:nvPr/>
        </p:nvSpPr>
        <p:spPr>
          <a:xfrm>
            <a:off x="469900" y="6320023"/>
            <a:ext cx="5454640" cy="461665"/>
          </a:xfrm>
          <a:prstGeom prst="rect">
            <a:avLst/>
          </a:prstGeom>
          <a:noFill/>
        </p:spPr>
        <p:txBody>
          <a:bodyPr wrap="square">
            <a:spAutoFit/>
          </a:bodyPr>
          <a:lstStyle/>
          <a:p>
            <a:pPr algn="ctr"/>
            <a:r>
              <a:rPr lang="en-US" altLang="zh-CN" sz="2400" dirty="0">
                <a:effectLst/>
                <a:latin typeface="Calibri" panose="020F0502020204030204" pitchFamily="34" charset="0"/>
                <a:ea typeface="Calibri" panose="020F0502020204030204" pitchFamily="34" charset="0"/>
                <a:cs typeface="Calibri" panose="020F0502020204030204" pitchFamily="34" charset="0"/>
              </a:rPr>
              <a:t>Peer-to-Peer access pattern</a:t>
            </a:r>
          </a:p>
        </p:txBody>
      </p:sp>
      <p:sp>
        <p:nvSpPr>
          <p:cNvPr id="36" name="TextBox 35">
            <a:extLst>
              <a:ext uri="{FF2B5EF4-FFF2-40B4-BE49-F238E27FC236}">
                <a16:creationId xmlns:a16="http://schemas.microsoft.com/office/drawing/2014/main" id="{C3A00176-E1CD-E575-89F7-9D1C649B5D19}"/>
              </a:ext>
            </a:extLst>
          </p:cNvPr>
          <p:cNvSpPr txBox="1"/>
          <p:nvPr/>
        </p:nvSpPr>
        <p:spPr>
          <a:xfrm>
            <a:off x="6797729" y="1272270"/>
            <a:ext cx="4906434" cy="224676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Input signal is processed by 2 GPUs</a:t>
            </a:r>
          </a:p>
          <a:p>
            <a:pPr marL="285750" indent="-285750">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Different lengths with same SR (2048 Hz)</a:t>
            </a:r>
          </a:p>
          <a:p>
            <a:pPr marL="285750" indent="-285750">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Kernel: multiplication and addition</a:t>
            </a:r>
          </a:p>
          <a:p>
            <a:pPr marL="285750" indent="-285750">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Hardware: </a:t>
            </a:r>
            <a:r>
              <a:rPr lang="zh-CN" altLang="en-US" sz="2000"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HGX-2</a:t>
            </a:r>
          </a:p>
          <a:p>
            <a:pPr marL="285750" indent="-285750">
              <a:spcAft>
                <a:spcPts val="1200"/>
              </a:spcAft>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50 repetitions</a:t>
            </a:r>
          </a:p>
        </p:txBody>
      </p:sp>
      <p:graphicFrame>
        <p:nvGraphicFramePr>
          <p:cNvPr id="37" name="Table 28">
            <a:extLst>
              <a:ext uri="{FF2B5EF4-FFF2-40B4-BE49-F238E27FC236}">
                <a16:creationId xmlns:a16="http://schemas.microsoft.com/office/drawing/2014/main" id="{BB4C275A-7DCE-2943-FAE9-5EF2FB2332D1}"/>
              </a:ext>
            </a:extLst>
          </p:cNvPr>
          <p:cNvGraphicFramePr>
            <a:graphicFrameLocks noGrp="1"/>
          </p:cNvGraphicFramePr>
          <p:nvPr>
            <p:extLst>
              <p:ext uri="{D42A27DB-BD31-4B8C-83A1-F6EECF244321}">
                <p14:modId xmlns:p14="http://schemas.microsoft.com/office/powerpoint/2010/main" val="631455970"/>
              </p:ext>
            </p:extLst>
          </p:nvPr>
        </p:nvGraphicFramePr>
        <p:xfrm>
          <a:off x="6797729" y="3682238"/>
          <a:ext cx="4576761" cy="2361105"/>
        </p:xfrm>
        <a:graphic>
          <a:graphicData uri="http://schemas.openxmlformats.org/drawingml/2006/table">
            <a:tbl>
              <a:tblPr firstRow="1" bandRow="1">
                <a:tableStyleId>{5940675A-B579-460E-94D1-54222C63F5DA}</a:tableStyleId>
              </a:tblPr>
              <a:tblGrid>
                <a:gridCol w="1525587">
                  <a:extLst>
                    <a:ext uri="{9D8B030D-6E8A-4147-A177-3AD203B41FA5}">
                      <a16:colId xmlns:a16="http://schemas.microsoft.com/office/drawing/2014/main" val="2045425875"/>
                    </a:ext>
                  </a:extLst>
                </a:gridCol>
                <a:gridCol w="1525587">
                  <a:extLst>
                    <a:ext uri="{9D8B030D-6E8A-4147-A177-3AD203B41FA5}">
                      <a16:colId xmlns:a16="http://schemas.microsoft.com/office/drawing/2014/main" val="1809177817"/>
                    </a:ext>
                  </a:extLst>
                </a:gridCol>
                <a:gridCol w="1525587">
                  <a:extLst>
                    <a:ext uri="{9D8B030D-6E8A-4147-A177-3AD203B41FA5}">
                      <a16:colId xmlns:a16="http://schemas.microsoft.com/office/drawing/2014/main" val="3275500891"/>
                    </a:ext>
                  </a:extLst>
                </a:gridCol>
              </a:tblGrid>
              <a:tr h="472221">
                <a:tc>
                  <a:txBody>
                    <a:bodyPr/>
                    <a:lstStyle/>
                    <a:p>
                      <a:pPr algn="ctr"/>
                      <a:endParaRPr lang="zh-CN" altLang="en-US" sz="2000"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512s</a:t>
                      </a:r>
                      <a:endParaRPr lang="zh-CN" altLang="en-US" sz="2000"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1024s</a:t>
                      </a:r>
                      <a:endParaRPr lang="zh-CN" altLang="en-US" sz="2000"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796400696"/>
                  </a:ext>
                </a:extLst>
              </a:tr>
              <a:tr h="472221">
                <a:tc>
                  <a:txBody>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Case1</a:t>
                      </a:r>
                      <a:endParaRPr lang="zh-CN" altLang="en-US" sz="2000"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4.28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69.99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725757235"/>
                  </a:ext>
                </a:extLst>
              </a:tr>
              <a:tr h="472221">
                <a:tc>
                  <a:txBody>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Case2</a:t>
                      </a:r>
                      <a:endParaRPr lang="zh-CN" altLang="en-US" sz="2000"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7.47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43.14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91960425"/>
                  </a:ext>
                </a:extLst>
              </a:tr>
              <a:tr h="472221">
                <a:tc>
                  <a:txBody>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Case3</a:t>
                      </a:r>
                      <a:endParaRPr lang="zh-CN" altLang="en-US" sz="2000"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0.93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6.41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80782675"/>
                  </a:ext>
                </a:extLst>
              </a:tr>
              <a:tr h="472221">
                <a:tc>
                  <a:txBody>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Case4</a:t>
                      </a:r>
                      <a:endParaRPr lang="zh-CN" altLang="en-US" sz="2000"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0.79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5.79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696588321"/>
                  </a:ext>
                </a:extLst>
              </a:tr>
            </a:tbl>
          </a:graphicData>
        </a:graphic>
      </p:graphicFrame>
      <p:sp>
        <p:nvSpPr>
          <p:cNvPr id="40" name="TextBox 39">
            <a:extLst>
              <a:ext uri="{FF2B5EF4-FFF2-40B4-BE49-F238E27FC236}">
                <a16:creationId xmlns:a16="http://schemas.microsoft.com/office/drawing/2014/main" id="{A841121D-D7EC-507F-251E-652C09EF5DD7}"/>
              </a:ext>
            </a:extLst>
          </p:cNvPr>
          <p:cNvSpPr txBox="1"/>
          <p:nvPr/>
        </p:nvSpPr>
        <p:spPr>
          <a:xfrm>
            <a:off x="7912098" y="6040738"/>
            <a:ext cx="3148596" cy="338554"/>
          </a:xfrm>
          <a:prstGeom prst="rect">
            <a:avLst/>
          </a:prstGeom>
          <a:noFill/>
        </p:spPr>
        <p:txBody>
          <a:bodyPr wrap="square">
            <a:spAutoFit/>
          </a:bodyPr>
          <a:lstStyle/>
          <a:p>
            <a:r>
              <a:rPr lang="zh-CN" altLang="en-US" sz="1600" dirty="0">
                <a:latin typeface="Calibri" panose="020F0502020204030204" pitchFamily="34" charset="0"/>
                <a:cs typeface="Calibri" panose="020F0502020204030204" pitchFamily="34" charset="0"/>
              </a:rPr>
              <a:t>Execution time in microseconds</a:t>
            </a:r>
          </a:p>
        </p:txBody>
      </p:sp>
    </p:spTree>
    <p:extLst>
      <p:ext uri="{BB962C8B-B14F-4D97-AF65-F5344CB8AC3E}">
        <p14:creationId xmlns:p14="http://schemas.microsoft.com/office/powerpoint/2010/main" val="2982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30B227-5079-F21E-83F4-ED7296CCD3DA}"/>
              </a:ext>
            </a:extLst>
          </p:cNvPr>
          <p:cNvSpPr txBox="1">
            <a:spLocks/>
          </p:cNvSpPr>
          <p:nvPr/>
        </p:nvSpPr>
        <p:spPr>
          <a:xfrm>
            <a:off x="536256" y="333246"/>
            <a:ext cx="7558873"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4 Future works</a:t>
            </a:r>
          </a:p>
        </p:txBody>
      </p:sp>
      <p:sp>
        <p:nvSpPr>
          <p:cNvPr id="4" name="Content Placeholder 2">
            <a:extLst>
              <a:ext uri="{FF2B5EF4-FFF2-40B4-BE49-F238E27FC236}">
                <a16:creationId xmlns:a16="http://schemas.microsoft.com/office/drawing/2014/main" id="{EA7D98F5-4DC0-5247-681B-B59E6D4CC821}"/>
              </a:ext>
            </a:extLst>
          </p:cNvPr>
          <p:cNvSpPr txBox="1">
            <a:spLocks/>
          </p:cNvSpPr>
          <p:nvPr/>
        </p:nvSpPr>
        <p:spPr>
          <a:xfrm>
            <a:off x="536256" y="1205521"/>
            <a:ext cx="11232411" cy="52291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spcAft>
                <a:spcPts val="1200"/>
              </a:spcAft>
            </a:pPr>
            <a:r>
              <a:rPr lang="en-GB" dirty="0">
                <a:latin typeface="Calibri" panose="020F0502020204030204" pitchFamily="34" charset="0"/>
                <a:ea typeface="Calibri" panose="020F0502020204030204" pitchFamily="34" charset="0"/>
                <a:cs typeface="Calibri" panose="020F0502020204030204" pitchFamily="34" charset="0"/>
              </a:rPr>
              <a:t>Several single-GPU EEG processing algorithms have bee developed</a:t>
            </a:r>
          </a:p>
          <a:p>
            <a:pPr marL="800100" lvl="1" indent="-342900">
              <a:spcBef>
                <a:spcPts val="0"/>
              </a:spcBef>
              <a:spcAft>
                <a:spcPts val="1200"/>
              </a:spcAft>
            </a:pPr>
            <a:r>
              <a:rPr lang="en-US" dirty="0">
                <a:latin typeface="Calibri" panose="020F0502020204030204" pitchFamily="34" charset="0"/>
                <a:ea typeface="Calibri" panose="020F0502020204030204" pitchFamily="34" charset="0"/>
                <a:cs typeface="Calibri" panose="020F0502020204030204" pitchFamily="34" charset="0"/>
              </a:rPr>
              <a:t>Empirical Mode Decomposition (</a:t>
            </a:r>
            <a:r>
              <a:rPr lang="en-US" altLang="zh-CN" dirty="0">
                <a:latin typeface="Calibri" panose="020F0502020204030204" pitchFamily="34" charset="0"/>
                <a:ea typeface="Calibri" panose="020F0502020204030204" pitchFamily="34" charset="0"/>
                <a:cs typeface="Calibri" panose="020F0502020204030204" pitchFamily="34" charset="0"/>
              </a:rPr>
              <a:t>EMD</a:t>
            </a:r>
            <a:r>
              <a:rPr lang="en-US" dirty="0">
                <a:latin typeface="Calibri" panose="020F0502020204030204" pitchFamily="34" charset="0"/>
                <a:ea typeface="Calibri" panose="020F0502020204030204" pitchFamily="34" charset="0"/>
                <a:cs typeface="Calibri" panose="020F0502020204030204" pitchFamily="34" charset="0"/>
              </a:rPr>
              <a:t>) and its several variants</a:t>
            </a:r>
          </a:p>
          <a:p>
            <a:pPr marL="800100" lvl="1" indent="-342900">
              <a:spcBef>
                <a:spcPts val="0"/>
              </a:spcBef>
              <a:spcAft>
                <a:spcPts val="1200"/>
              </a:spcAft>
            </a:pPr>
            <a:r>
              <a:rPr lang="en-GB" dirty="0">
                <a:latin typeface="Calibri" panose="020F0502020204030204" pitchFamily="34" charset="0"/>
                <a:ea typeface="Calibri" panose="020F0502020204030204" pitchFamily="34" charset="0"/>
                <a:cs typeface="Calibri" panose="020F0502020204030204" pitchFamily="34" charset="0"/>
              </a:rPr>
              <a:t>Independent Component Analysis (ICA)</a:t>
            </a:r>
          </a:p>
          <a:p>
            <a:pPr marL="800100" lvl="1" indent="-342900">
              <a:spcBef>
                <a:spcPts val="0"/>
              </a:spcBef>
              <a:spcAft>
                <a:spcPts val="1200"/>
              </a:spcAft>
            </a:pPr>
            <a:r>
              <a:rPr lang="en-GB" dirty="0">
                <a:latin typeface="Calibri" panose="020F0502020204030204" pitchFamily="34" charset="0"/>
                <a:ea typeface="Calibri" panose="020F0502020204030204" pitchFamily="34" charset="0"/>
                <a:cs typeface="Calibri" panose="020F0502020204030204" pitchFamily="34" charset="0"/>
              </a:rPr>
              <a:t>Source localization</a:t>
            </a:r>
          </a:p>
          <a:p>
            <a:pPr marL="800100" lvl="1" indent="-342900">
              <a:spcBef>
                <a:spcPts val="0"/>
              </a:spcBef>
              <a:spcAft>
                <a:spcPts val="1200"/>
              </a:spcAft>
            </a:pPr>
            <a:r>
              <a:rPr lang="en-GB" dirty="0">
                <a:latin typeface="Calibri" panose="020F0502020204030204" pitchFamily="34" charset="0"/>
                <a:ea typeface="Calibri" panose="020F0502020204030204" pitchFamily="34" charset="0"/>
                <a:cs typeface="Calibri" panose="020F0502020204030204" pitchFamily="34" charset="0"/>
              </a:rPr>
              <a:t>…… </a:t>
            </a:r>
          </a:p>
          <a:p>
            <a:pPr marL="342900" indent="-342900">
              <a:spcBef>
                <a:spcPts val="0"/>
              </a:spcBef>
              <a:spcAft>
                <a:spcPts val="1200"/>
              </a:spcAft>
            </a:pPr>
            <a:r>
              <a:rPr lang="en-GB" dirty="0">
                <a:latin typeface="Calibri" panose="020F0502020204030204" pitchFamily="34" charset="0"/>
                <a:ea typeface="Calibri" panose="020F0502020204030204" pitchFamily="34" charset="0"/>
                <a:cs typeface="Calibri" panose="020F0502020204030204" pitchFamily="34" charset="0"/>
              </a:rPr>
              <a:t>Single-GPU algorithm optimization</a:t>
            </a:r>
          </a:p>
          <a:p>
            <a:pPr marL="342900" indent="-342900">
              <a:spcBef>
                <a:spcPts val="0"/>
              </a:spcBef>
              <a:spcAft>
                <a:spcPts val="1200"/>
              </a:spcAft>
            </a:pPr>
            <a:r>
              <a:rPr lang="en-GB" b="1" dirty="0">
                <a:latin typeface="Calibri" panose="020F0502020204030204" pitchFamily="34" charset="0"/>
                <a:ea typeface="Calibri" panose="020F0502020204030204" pitchFamily="34" charset="0"/>
                <a:cs typeface="Calibri" panose="020F0502020204030204" pitchFamily="34" charset="0"/>
              </a:rPr>
              <a:t>Multi-GPU-based EEG processing algorithm development</a:t>
            </a:r>
          </a:p>
          <a:p>
            <a:pPr marL="342900" indent="-342900">
              <a:spcBef>
                <a:spcPts val="0"/>
              </a:spcBef>
              <a:spcAft>
                <a:spcPts val="1200"/>
              </a:spcAft>
            </a:pPr>
            <a:r>
              <a:rPr lang="en-GB" dirty="0">
                <a:latin typeface="Calibri" panose="020F0502020204030204" pitchFamily="34" charset="0"/>
                <a:ea typeface="Calibri" panose="020F0502020204030204" pitchFamily="34" charset="0"/>
                <a:cs typeface="Calibri" panose="020F0502020204030204" pitchFamily="34" charset="0"/>
              </a:rPr>
              <a:t>Extend the EEG pre-processing pipeline to multi-GPU system</a:t>
            </a:r>
          </a:p>
          <a:p>
            <a:pPr marL="800100" lvl="1" indent="-342900">
              <a:spcBef>
                <a:spcPts val="0"/>
              </a:spcBef>
              <a:spcAft>
                <a:spcPts val="1200"/>
              </a:spcAft>
            </a:pPr>
            <a:r>
              <a:rPr lang="en-GB" dirty="0">
                <a:latin typeface="Calibri" panose="020F0502020204030204" pitchFamily="34" charset="0"/>
                <a:ea typeface="Calibri" panose="020F0502020204030204" pitchFamily="34" charset="0"/>
                <a:cs typeface="Calibri" panose="020F0502020204030204" pitchFamily="34" charset="0"/>
              </a:rPr>
              <a:t>filtering, mean removal, averaging, artifacts removal, statistical analysis ……</a:t>
            </a:r>
          </a:p>
          <a:p>
            <a:pPr marL="342900" indent="-342900">
              <a:spcBef>
                <a:spcPts val="0"/>
              </a:spcBef>
              <a:spcAft>
                <a:spcPts val="1200"/>
              </a:spcAft>
            </a:pPr>
            <a:r>
              <a:rPr lang="en-GB" dirty="0">
                <a:latin typeface="Calibri" panose="020F0502020204030204" pitchFamily="34" charset="0"/>
                <a:ea typeface="Calibri" panose="020F0502020204030204" pitchFamily="34" charset="0"/>
                <a:cs typeface="Calibri" panose="020F0502020204030204" pitchFamily="34" charset="0"/>
              </a:rPr>
              <a:t>Research on the scalability of multi-GPU signal processing algorithm</a:t>
            </a:r>
          </a:p>
        </p:txBody>
      </p:sp>
    </p:spTree>
    <p:extLst>
      <p:ext uri="{BB962C8B-B14F-4D97-AF65-F5344CB8AC3E}">
        <p14:creationId xmlns:p14="http://schemas.microsoft.com/office/powerpoint/2010/main" val="74126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712615" y="510657"/>
            <a:ext cx="4908567" cy="830997"/>
          </a:xfrm>
          <a:prstGeom prst="rect">
            <a:avLst/>
          </a:prstGeom>
          <a:noFill/>
        </p:spPr>
        <p:txBody>
          <a:bodyPr wrap="square" rtlCol="0">
            <a:spAutoFit/>
          </a:bodyPr>
          <a:lstStyle/>
          <a:p>
            <a:r>
              <a:rPr lang="en-US" altLang="zh-CN" sz="4800" b="1" dirty="0">
                <a:latin typeface="Arial" panose="020B0604020202020204" pitchFamily="34" charset="0"/>
                <a:cs typeface="Arial" panose="020B0604020202020204" pitchFamily="34" charset="0"/>
              </a:rPr>
              <a:t>Content outline</a:t>
            </a:r>
            <a:endParaRPr lang="zh-CN" altLang="en-US" sz="4800" b="1" dirty="0">
              <a:latin typeface="Arial" panose="020B0604020202020204" pitchFamily="34" charset="0"/>
              <a:cs typeface="Arial" panose="020B0604020202020204" pitchFamily="34" charset="0"/>
            </a:endParaRPr>
          </a:p>
        </p:txBody>
      </p:sp>
      <p:sp>
        <p:nvSpPr>
          <p:cNvPr id="9" name="文本框 8"/>
          <p:cNvSpPr txBox="1"/>
          <p:nvPr/>
        </p:nvSpPr>
        <p:spPr>
          <a:xfrm>
            <a:off x="2712617" y="1278899"/>
            <a:ext cx="7509070" cy="5386090"/>
          </a:xfrm>
          <a:prstGeom prst="rect">
            <a:avLst/>
          </a:prstGeom>
          <a:noFill/>
        </p:spPr>
        <p:txBody>
          <a:bodyPr wrap="square" rtlCol="0">
            <a:spAutoFit/>
          </a:bodyPr>
          <a:lstStyle/>
          <a:p>
            <a:r>
              <a:rPr lang="en-US" altLang="zh-CN" sz="3200" b="1" dirty="0">
                <a:latin typeface="Arial" panose="020B0604020202020204" pitchFamily="34" charset="0"/>
                <a:cs typeface="Arial" panose="020B0604020202020204" pitchFamily="34" charset="0"/>
              </a:rPr>
              <a:t>1. Background </a:t>
            </a:r>
          </a:p>
          <a:p>
            <a:r>
              <a:rPr lang="en-US" altLang="zh-CN" sz="2400" dirty="0">
                <a:latin typeface="Arial" panose="020B0604020202020204" pitchFamily="34" charset="0"/>
                <a:cs typeface="Arial" panose="020B0604020202020204" pitchFamily="34" charset="0"/>
              </a:rPr>
              <a:t>	1.1 About the </a:t>
            </a:r>
            <a:r>
              <a:rPr lang="en-US" altLang="zh-CN" sz="2400" dirty="0" err="1">
                <a:latin typeface="Arial" panose="020B0604020202020204" pitchFamily="34" charset="0"/>
                <a:cs typeface="Arial" panose="020B0604020202020204" pitchFamily="34" charset="0"/>
              </a:rPr>
              <a:t>GPULab</a:t>
            </a:r>
            <a:r>
              <a:rPr lang="en-US" altLang="zh-CN" sz="2400" dirty="0">
                <a:latin typeface="Arial" panose="020B0604020202020204" pitchFamily="34" charset="0"/>
                <a:cs typeface="Arial" panose="020B0604020202020204" pitchFamily="34" charset="0"/>
              </a:rPr>
              <a:t> </a:t>
            </a:r>
            <a:endParaRPr lang="zh-CN" altLang="en-US"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1.2 About EEG processing</a:t>
            </a:r>
          </a:p>
          <a:p>
            <a:r>
              <a:rPr lang="en-US" altLang="zh-CN" sz="2400" dirty="0">
                <a:latin typeface="Arial" panose="020B0604020202020204" pitchFamily="34" charset="0"/>
                <a:cs typeface="Arial" panose="020B0604020202020204" pitchFamily="34" charset="0"/>
              </a:rPr>
              <a:t>	1.3 HPC requirements for EEG processing</a:t>
            </a:r>
          </a:p>
          <a:p>
            <a:r>
              <a:rPr lang="en-US" altLang="zh-CN" sz="3200" b="1" dirty="0">
                <a:latin typeface="Arial" panose="020B0604020202020204" pitchFamily="34" charset="0"/>
                <a:cs typeface="Arial" panose="020B0604020202020204" pitchFamily="34" charset="0"/>
              </a:rPr>
              <a:t>2. The usage of </a:t>
            </a:r>
            <a:r>
              <a:rPr lang="en-US" altLang="zh-CN" sz="3200" b="1" dirty="0" err="1">
                <a:latin typeface="Arial" panose="020B0604020202020204" pitchFamily="34" charset="0"/>
                <a:cs typeface="Arial" panose="020B0604020202020204" pitchFamily="34" charset="0"/>
              </a:rPr>
              <a:t>GPULab</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2.1 Hardware infrastructure </a:t>
            </a:r>
          </a:p>
          <a:p>
            <a:r>
              <a:rPr lang="en-US" altLang="zh-CN" sz="2400" dirty="0">
                <a:latin typeface="Arial" panose="020B0604020202020204" pitchFamily="34" charset="0"/>
                <a:cs typeface="Arial" panose="020B0604020202020204" pitchFamily="34" charset="0"/>
              </a:rPr>
              <a:t>	2.2 Access modes</a:t>
            </a:r>
            <a:endParaRPr lang="zh-CN" altLang="en-US"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2.3 Our workflow on </a:t>
            </a:r>
            <a:r>
              <a:rPr lang="en-US" altLang="zh-CN" sz="2400" dirty="0" err="1">
                <a:latin typeface="Arial" panose="020B0604020202020204" pitchFamily="34" charset="0"/>
                <a:cs typeface="Arial" panose="020B0604020202020204" pitchFamily="34" charset="0"/>
              </a:rPr>
              <a:t>GPULab</a:t>
            </a:r>
            <a:endParaRPr lang="en-US" altLang="zh-CN" sz="2400" dirty="0">
              <a:latin typeface="Arial" panose="020B0604020202020204" pitchFamily="34" charset="0"/>
              <a:cs typeface="Arial" panose="020B0604020202020204" pitchFamily="34" charset="0"/>
            </a:endParaRPr>
          </a:p>
          <a:p>
            <a:r>
              <a:rPr lang="en-US" altLang="zh-CN" sz="3200" b="1" dirty="0">
                <a:latin typeface="Arial" panose="020B0604020202020204" pitchFamily="34" charset="0"/>
                <a:cs typeface="Arial" panose="020B0604020202020204" pitchFamily="34" charset="0"/>
              </a:rPr>
              <a:t>3. Multi-GPU access test</a:t>
            </a:r>
          </a:p>
          <a:p>
            <a:r>
              <a:rPr lang="en-US" altLang="zh-CN" sz="2400" dirty="0">
                <a:latin typeface="Arial" panose="020B0604020202020204" pitchFamily="34" charset="0"/>
                <a:cs typeface="Arial" panose="020B0604020202020204" pitchFamily="34" charset="0"/>
              </a:rPr>
              <a:t>	3.1 Unified Memory </a:t>
            </a:r>
          </a:p>
          <a:p>
            <a:r>
              <a:rPr lang="en-US" altLang="zh-CN" sz="2400" dirty="0">
                <a:latin typeface="Arial" panose="020B0604020202020204" pitchFamily="34" charset="0"/>
                <a:cs typeface="Arial" panose="020B0604020202020204" pitchFamily="34" charset="0"/>
              </a:rPr>
              <a:t>	3.2 Unified Virtual Address</a:t>
            </a:r>
          </a:p>
          <a:p>
            <a:r>
              <a:rPr lang="en-US" altLang="zh-CN" sz="2400" dirty="0">
                <a:latin typeface="Arial" panose="020B0604020202020204" pitchFamily="34" charset="0"/>
                <a:cs typeface="Arial" panose="020B0604020202020204" pitchFamily="34" charset="0"/>
              </a:rPr>
              <a:t>	3.3 Peer-to-peer access</a:t>
            </a:r>
          </a:p>
          <a:p>
            <a:r>
              <a:rPr lang="en-US" altLang="zh-CN" sz="3200" b="1" dirty="0">
                <a:latin typeface="Arial" panose="020B0604020202020204" pitchFamily="34" charset="0"/>
                <a:cs typeface="Arial" panose="020B0604020202020204" pitchFamily="34" charset="0"/>
              </a:rPr>
              <a:t>4. Future works </a:t>
            </a:r>
          </a:p>
        </p:txBody>
      </p:sp>
      <p:pic>
        <p:nvPicPr>
          <p:cNvPr id="5" name="图片 4">
            <a:extLst>
              <a:ext uri="{FF2B5EF4-FFF2-40B4-BE49-F238E27FC236}">
                <a16:creationId xmlns:a16="http://schemas.microsoft.com/office/drawing/2014/main" id="{E617638B-206B-43C8-98E3-5F5BD6322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Tree>
    <p:extLst>
      <p:ext uri="{BB962C8B-B14F-4D97-AF65-F5344CB8AC3E}">
        <p14:creationId xmlns:p14="http://schemas.microsoft.com/office/powerpoint/2010/main" val="133995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3E2E7AF-5719-00EF-551C-AB863A33BD4D}"/>
              </a:ext>
            </a:extLst>
          </p:cNvPr>
          <p:cNvSpPr txBox="1">
            <a:spLocks/>
          </p:cNvSpPr>
          <p:nvPr/>
        </p:nvSpPr>
        <p:spPr>
          <a:xfrm>
            <a:off x="536256" y="333246"/>
            <a:ext cx="7558873"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1.1 About the SLICES</a:t>
            </a:r>
          </a:p>
        </p:txBody>
      </p:sp>
      <p:sp>
        <p:nvSpPr>
          <p:cNvPr id="7" name="TextBox 6">
            <a:extLst>
              <a:ext uri="{FF2B5EF4-FFF2-40B4-BE49-F238E27FC236}">
                <a16:creationId xmlns:a16="http://schemas.microsoft.com/office/drawing/2014/main" id="{C03DA242-FDE0-684E-5D23-71B4E1028432}"/>
              </a:ext>
            </a:extLst>
          </p:cNvPr>
          <p:cNvSpPr txBox="1"/>
          <p:nvPr/>
        </p:nvSpPr>
        <p:spPr>
          <a:xfrm>
            <a:off x="479107" y="908341"/>
            <a:ext cx="10580914" cy="400110"/>
          </a:xfrm>
          <a:prstGeom prst="rect">
            <a:avLst/>
          </a:prstGeom>
          <a:noFill/>
        </p:spPr>
        <p:txBody>
          <a:bodyPr wrap="square" rtlCol="0">
            <a:spAutoFit/>
          </a:bodyPr>
          <a:lstStyle/>
          <a:p>
            <a:r>
              <a:rPr lang="en-US" altLang="zh-CN" sz="2000"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Scientific Large-scale Infrastructure for Computing/Communication Experimental Studies (</a:t>
            </a:r>
            <a:r>
              <a:rPr lang="en-US" altLang="zh-CN" sz="2000" b="1"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SLICES</a:t>
            </a:r>
            <a:r>
              <a:rPr lang="en-US" altLang="zh-CN" sz="2000"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endParaRPr lang="en-US" altLang="zh-CN" sz="2400"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9C17AEE-E490-46B1-1E67-D4C2DF18EF79}"/>
              </a:ext>
            </a:extLst>
          </p:cNvPr>
          <p:cNvSpPr txBox="1"/>
          <p:nvPr/>
        </p:nvSpPr>
        <p:spPr>
          <a:xfrm>
            <a:off x="479107" y="1308451"/>
            <a:ext cx="4566422" cy="1323439"/>
          </a:xfrm>
          <a:prstGeom prst="rect">
            <a:avLst/>
          </a:prstGeom>
          <a:noFill/>
        </p:spPr>
        <p:txBody>
          <a:bodyPr wrap="square" rtlCol="0">
            <a:spAutoFit/>
          </a:bodyPr>
          <a:lstStyle/>
          <a:p>
            <a:r>
              <a:rPr lang="en-US" altLang="zh-CN" sz="2000" b="0"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SLICES-RI (Research </a:t>
            </a:r>
            <a:r>
              <a:rPr lang="en-US" altLang="zh-CN" sz="2000" dirty="0">
                <a:solidFill>
                  <a:srgbClr val="14171C"/>
                </a:solidFill>
                <a:latin typeface="Calibri" panose="020F0502020204030204" pitchFamily="34" charset="0"/>
                <a:ea typeface="Calibri" panose="020F0502020204030204" pitchFamily="34" charset="0"/>
                <a:cs typeface="Calibri" panose="020F0502020204030204" pitchFamily="34" charset="0"/>
              </a:rPr>
              <a:t>I</a:t>
            </a:r>
            <a:r>
              <a:rPr lang="en-US" altLang="zh-CN" sz="2000" b="0"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nfrastructure)</a:t>
            </a:r>
          </a:p>
          <a:p>
            <a:r>
              <a:rPr lang="en-US" altLang="zh-CN" sz="2000" b="0"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SLICES-DS (Design Study)</a:t>
            </a:r>
          </a:p>
          <a:p>
            <a:r>
              <a:rPr lang="en-US" altLang="zh-CN" sz="2000" b="1"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SLICES-SC (Starting Community)</a:t>
            </a:r>
          </a:p>
          <a:p>
            <a:r>
              <a:rPr lang="en-US" altLang="zh-CN" sz="2000" b="0"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SLICES-PP (Preparatory Phase)</a:t>
            </a:r>
            <a:endParaRPr lang="en-US" altLang="zh-CN" sz="2400" b="1" i="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2A782324-DB0D-AC29-2CD4-0FED0BDB0F66}"/>
              </a:ext>
            </a:extLst>
          </p:cNvPr>
          <p:cNvPicPr>
            <a:picLocks noChangeAspect="1"/>
          </p:cNvPicPr>
          <p:nvPr/>
        </p:nvPicPr>
        <p:blipFill>
          <a:blip r:embed="rId3"/>
          <a:stretch>
            <a:fillRect/>
          </a:stretch>
        </p:blipFill>
        <p:spPr>
          <a:xfrm>
            <a:off x="6096000" y="1387832"/>
            <a:ext cx="5284880" cy="5136922"/>
          </a:xfrm>
          <a:prstGeom prst="rect">
            <a:avLst/>
          </a:prstGeom>
        </p:spPr>
      </p:pic>
      <p:sp>
        <p:nvSpPr>
          <p:cNvPr id="15" name="TextBox 14">
            <a:extLst>
              <a:ext uri="{FF2B5EF4-FFF2-40B4-BE49-F238E27FC236}">
                <a16:creationId xmlns:a16="http://schemas.microsoft.com/office/drawing/2014/main" id="{72212966-AD84-9F1E-F677-4A8A432D8E26}"/>
              </a:ext>
            </a:extLst>
          </p:cNvPr>
          <p:cNvSpPr txBox="1"/>
          <p:nvPr/>
        </p:nvSpPr>
        <p:spPr>
          <a:xfrm>
            <a:off x="479107" y="2871082"/>
            <a:ext cx="5957342" cy="3724096"/>
          </a:xfrm>
          <a:prstGeom prst="rect">
            <a:avLst/>
          </a:prstGeom>
          <a:noFill/>
        </p:spPr>
        <p:txBody>
          <a:bodyPr wrap="square">
            <a:spAutoFit/>
          </a:bodyPr>
          <a:lstStyle/>
          <a:p>
            <a:r>
              <a:rPr lang="en-US" altLang="zh-CN" sz="2000" b="1"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SLICES-SC (Starting Community)</a:t>
            </a:r>
            <a:endParaRPr lang="en-US" altLang="zh-CN" sz="2000" b="1" dirty="0">
              <a:solidFill>
                <a:srgbClr val="14171C"/>
              </a:solidFill>
              <a:latin typeface="Calibri" panose="020F0502020204030204" pitchFamily="34" charset="0"/>
              <a:ea typeface="Calibri" panose="020F0502020204030204" pitchFamily="34" charset="0"/>
              <a:cs typeface="Calibri" panose="020F0502020204030204" pitchFamily="34" charset="0"/>
            </a:endParaRPr>
          </a:p>
          <a:p>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1. </a:t>
            </a:r>
            <a:r>
              <a:rPr lang="en-US" altLang="zh-CN" i="0" dirty="0" err="1">
                <a:solidFill>
                  <a:srgbClr val="14171C"/>
                </a:solidFill>
                <a:effectLst/>
                <a:latin typeface="Calibri" panose="020F0502020204030204" pitchFamily="34" charset="0"/>
                <a:ea typeface="Calibri" panose="020F0502020204030204" pitchFamily="34" charset="0"/>
                <a:cs typeface="Calibri" panose="020F0502020204030204" pitchFamily="34" charset="0"/>
              </a:rPr>
              <a:t>Consiglio</a:t>
            </a:r>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 Nazionale </a:t>
            </a:r>
            <a:r>
              <a:rPr lang="en-US" altLang="zh-CN" i="0" dirty="0" err="1">
                <a:solidFill>
                  <a:srgbClr val="14171C"/>
                </a:solidFill>
                <a:effectLst/>
                <a:latin typeface="Calibri" panose="020F0502020204030204" pitchFamily="34" charset="0"/>
                <a:ea typeface="Calibri" panose="020F0502020204030204" pitchFamily="34" charset="0"/>
                <a:cs typeface="Calibri" panose="020F0502020204030204" pitchFamily="34" charset="0"/>
              </a:rPr>
              <a:t>Delle</a:t>
            </a:r>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 </a:t>
            </a:r>
            <a:r>
              <a:rPr lang="en-US" altLang="zh-CN" i="0" dirty="0" err="1">
                <a:solidFill>
                  <a:srgbClr val="14171C"/>
                </a:solidFill>
                <a:effectLst/>
                <a:latin typeface="Calibri" panose="020F0502020204030204" pitchFamily="34" charset="0"/>
                <a:ea typeface="Calibri" panose="020F0502020204030204" pitchFamily="34" charset="0"/>
                <a:cs typeface="Calibri" panose="020F0502020204030204" pitchFamily="34" charset="0"/>
              </a:rPr>
              <a:t>Ricerche</a:t>
            </a:r>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 </a:t>
            </a:r>
            <a:r>
              <a:rPr lang="en-US" altLang="zh-CN" dirty="0">
                <a:solidFill>
                  <a:srgbClr val="14171C"/>
                </a:solidFill>
                <a:latin typeface="Calibri" panose="020F0502020204030204" pitchFamily="34" charset="0"/>
                <a:ea typeface="Calibri" panose="020F0502020204030204" pitchFamily="34" charset="0"/>
                <a:cs typeface="Calibri" panose="020F0502020204030204" pitchFamily="34" charset="0"/>
              </a:rPr>
              <a:t>(IT)</a:t>
            </a:r>
            <a:endPar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endParaRPr>
          </a:p>
          <a:p>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2. SZTAKI (HU)</a:t>
            </a:r>
          </a:p>
          <a:p>
            <a:r>
              <a:rPr lang="en-US" altLang="zh-CN" b="1" dirty="0">
                <a:latin typeface="Calibri" panose="020F0502020204030204" pitchFamily="34" charset="0"/>
                <a:cs typeface="Calibri" panose="020F0502020204030204" pitchFamily="34" charset="0"/>
              </a:rPr>
              <a:t>3. I</a:t>
            </a:r>
            <a:r>
              <a:rPr lang="zh-CN" altLang="en-US" b="1" dirty="0">
                <a:latin typeface="Calibri" panose="020F0502020204030204" pitchFamily="34" charset="0"/>
                <a:cs typeface="Calibri" panose="020F0502020204030204" pitchFamily="34" charset="0"/>
              </a:rPr>
              <a:t>mec </a:t>
            </a:r>
            <a:r>
              <a:rPr lang="en-US" altLang="zh-CN" b="1" dirty="0">
                <a:latin typeface="Calibri" panose="020F0502020204030204" pitchFamily="34" charset="0"/>
                <a:cs typeface="Calibri" panose="020F0502020204030204" pitchFamily="34" charset="0"/>
              </a:rPr>
              <a:t>(BE)</a:t>
            </a:r>
            <a:endParaRPr lang="en-US" altLang="zh-CN" dirty="0">
              <a:solidFill>
                <a:srgbClr val="14171C"/>
              </a:solidFill>
              <a:latin typeface="Calibri" panose="020F0502020204030204" pitchFamily="34" charset="0"/>
              <a:ea typeface="Calibri" panose="020F0502020204030204" pitchFamily="34" charset="0"/>
              <a:cs typeface="Calibri" panose="020F0502020204030204" pitchFamily="34" charset="0"/>
            </a:endParaRPr>
          </a:p>
          <a:p>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4. University of Thessaly (GR)</a:t>
            </a:r>
          </a:p>
          <a:p>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5. Sorbonne </a:t>
            </a:r>
            <a:r>
              <a:rPr lang="en-US" altLang="zh-CN" i="0" dirty="0" err="1">
                <a:solidFill>
                  <a:srgbClr val="14171C"/>
                </a:solidFill>
                <a:effectLst/>
                <a:latin typeface="Calibri" panose="020F0502020204030204" pitchFamily="34" charset="0"/>
                <a:ea typeface="Calibri" panose="020F0502020204030204" pitchFamily="34" charset="0"/>
                <a:cs typeface="Calibri" panose="020F0502020204030204" pitchFamily="34" charset="0"/>
              </a:rPr>
              <a:t>Universite</a:t>
            </a:r>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 (FR)</a:t>
            </a:r>
          </a:p>
          <a:p>
            <a:r>
              <a:rPr lang="en-US" altLang="zh-CN" i="0" dirty="0">
                <a:effectLst/>
                <a:latin typeface="Calibri" panose="020F0502020204030204" pitchFamily="34" charset="0"/>
                <a:ea typeface="Calibri" panose="020F0502020204030204" pitchFamily="34" charset="0"/>
                <a:cs typeface="Calibri" panose="020F0502020204030204" pitchFamily="34" charset="0"/>
              </a:rPr>
              <a:t>6. French Institute for Research in Computer Science (FR)</a:t>
            </a:r>
          </a:p>
          <a:p>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7. </a:t>
            </a:r>
            <a:r>
              <a:rPr lang="en-US" altLang="zh-CN" i="0" dirty="0" err="1">
                <a:solidFill>
                  <a:srgbClr val="14171C"/>
                </a:solidFill>
                <a:effectLst/>
                <a:latin typeface="Calibri" panose="020F0502020204030204" pitchFamily="34" charset="0"/>
                <a:ea typeface="Calibri" panose="020F0502020204030204" pitchFamily="34" charset="0"/>
                <a:cs typeface="Calibri" panose="020F0502020204030204" pitchFamily="34" charset="0"/>
              </a:rPr>
              <a:t>Eurecom</a:t>
            </a:r>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 (FR)</a:t>
            </a:r>
            <a:endParaRPr lang="en-US" altLang="zh-CN" dirty="0">
              <a:solidFill>
                <a:srgbClr val="14171C"/>
              </a:solidFill>
              <a:latin typeface="Calibri" panose="020F0502020204030204" pitchFamily="34" charset="0"/>
              <a:ea typeface="Calibri" panose="020F0502020204030204" pitchFamily="34" charset="0"/>
              <a:cs typeface="Calibri" panose="020F0502020204030204" pitchFamily="34" charset="0"/>
            </a:endParaRPr>
          </a:p>
          <a:p>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8. University of Oulu (FI)</a:t>
            </a:r>
          </a:p>
          <a:p>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9. Poznan Supercomputing and Networking Center (PL)</a:t>
            </a:r>
            <a:endParaRPr lang="en-US" altLang="zh-CN" dirty="0">
              <a:solidFill>
                <a:srgbClr val="14171C"/>
              </a:solidFill>
              <a:latin typeface="Calibri" panose="020F0502020204030204" pitchFamily="34" charset="0"/>
              <a:ea typeface="Calibri" panose="020F0502020204030204" pitchFamily="34" charset="0"/>
              <a:cs typeface="Calibri" panose="020F0502020204030204" pitchFamily="34" charset="0"/>
            </a:endParaRPr>
          </a:p>
          <a:p>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10. IMDEA Networks Institute (ES)</a:t>
            </a:r>
            <a:endParaRPr lang="en-US" altLang="zh-CN" dirty="0">
              <a:solidFill>
                <a:srgbClr val="14171C"/>
              </a:solidFill>
              <a:latin typeface="Calibri" panose="020F0502020204030204" pitchFamily="34" charset="0"/>
              <a:ea typeface="Calibri" panose="020F0502020204030204" pitchFamily="34" charset="0"/>
              <a:cs typeface="Calibri" panose="020F0502020204030204" pitchFamily="34" charset="0"/>
            </a:endParaRPr>
          </a:p>
          <a:p>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11. </a:t>
            </a:r>
            <a:r>
              <a:rPr lang="en-US" altLang="zh-CN" i="0" dirty="0" err="1">
                <a:solidFill>
                  <a:srgbClr val="14171C"/>
                </a:solidFill>
                <a:effectLst/>
                <a:latin typeface="Calibri" panose="020F0502020204030204" pitchFamily="34" charset="0"/>
                <a:ea typeface="Calibri" panose="020F0502020204030204" pitchFamily="34" charset="0"/>
                <a:cs typeface="Calibri" panose="020F0502020204030204" pitchFamily="34" charset="0"/>
              </a:rPr>
              <a:t>Cosmote</a:t>
            </a:r>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 (GR)</a:t>
            </a:r>
          </a:p>
          <a:p>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12. </a:t>
            </a:r>
            <a:r>
              <a:rPr lang="en-US" altLang="zh-CN" i="0" dirty="0" err="1">
                <a:solidFill>
                  <a:srgbClr val="14171C"/>
                </a:solidFill>
                <a:effectLst/>
                <a:latin typeface="Calibri" panose="020F0502020204030204" pitchFamily="34" charset="0"/>
                <a:ea typeface="Calibri" panose="020F0502020204030204" pitchFamily="34" charset="0"/>
                <a:cs typeface="Calibri" panose="020F0502020204030204" pitchFamily="34" charset="0"/>
              </a:rPr>
              <a:t>Technische</a:t>
            </a:r>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 </a:t>
            </a:r>
            <a:r>
              <a:rPr lang="en-US" altLang="zh-CN" i="0" dirty="0" err="1">
                <a:solidFill>
                  <a:srgbClr val="14171C"/>
                </a:solidFill>
                <a:effectLst/>
                <a:latin typeface="Calibri" panose="020F0502020204030204" pitchFamily="34" charset="0"/>
                <a:ea typeface="Calibri" panose="020F0502020204030204" pitchFamily="34" charset="0"/>
                <a:cs typeface="Calibri" panose="020F0502020204030204" pitchFamily="34" charset="0"/>
              </a:rPr>
              <a:t>Universitat</a:t>
            </a:r>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 </a:t>
            </a:r>
            <a:r>
              <a:rPr lang="en-US" altLang="zh-CN" i="0" dirty="0" err="1">
                <a:solidFill>
                  <a:srgbClr val="14171C"/>
                </a:solidFill>
                <a:effectLst/>
                <a:latin typeface="Calibri" panose="020F0502020204030204" pitchFamily="34" charset="0"/>
                <a:ea typeface="Calibri" panose="020F0502020204030204" pitchFamily="34" charset="0"/>
                <a:cs typeface="Calibri" panose="020F0502020204030204" pitchFamily="34" charset="0"/>
              </a:rPr>
              <a:t>Munchen</a:t>
            </a:r>
            <a:r>
              <a:rPr lang="en-US" altLang="zh-CN" i="0" dirty="0">
                <a:solidFill>
                  <a:srgbClr val="14171C"/>
                </a:solidFill>
                <a:effectLst/>
                <a:latin typeface="Calibri" panose="020F0502020204030204" pitchFamily="34" charset="0"/>
                <a:ea typeface="Calibri" panose="020F0502020204030204" pitchFamily="34" charset="0"/>
                <a:cs typeface="Calibri" panose="020F0502020204030204" pitchFamily="34" charset="0"/>
              </a:rPr>
              <a:t> </a:t>
            </a:r>
            <a:r>
              <a:rPr lang="en-US" altLang="zh-CN" dirty="0">
                <a:solidFill>
                  <a:srgbClr val="14171C"/>
                </a:solidFill>
                <a:latin typeface="Calibri" panose="020F0502020204030204" pitchFamily="34" charset="0"/>
                <a:ea typeface="Calibri" panose="020F0502020204030204" pitchFamily="34" charset="0"/>
                <a:cs typeface="Calibri" panose="020F0502020204030204" pitchFamily="34" charset="0"/>
              </a:rPr>
              <a:t>(DE)</a:t>
            </a:r>
          </a:p>
        </p:txBody>
      </p:sp>
    </p:spTree>
    <p:extLst>
      <p:ext uri="{BB962C8B-B14F-4D97-AF65-F5344CB8AC3E}">
        <p14:creationId xmlns:p14="http://schemas.microsoft.com/office/powerpoint/2010/main" val="88454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tual Wall">
            <a:extLst>
              <a:ext uri="{FF2B5EF4-FFF2-40B4-BE49-F238E27FC236}">
                <a16:creationId xmlns:a16="http://schemas.microsoft.com/office/drawing/2014/main" id="{4D6BA795-A542-38CE-2D8F-322FCE522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98" y="1279072"/>
            <a:ext cx="2687411" cy="1717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Lab.t testbeds">
            <a:extLst>
              <a:ext uri="{FF2B5EF4-FFF2-40B4-BE49-F238E27FC236}">
                <a16:creationId xmlns:a16="http://schemas.microsoft.com/office/drawing/2014/main" id="{2EA78835-FC1F-E658-3947-C3BD25D49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878" y="1279071"/>
            <a:ext cx="2687411" cy="17172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PULab">
            <a:extLst>
              <a:ext uri="{FF2B5EF4-FFF2-40B4-BE49-F238E27FC236}">
                <a16:creationId xmlns:a16="http://schemas.microsoft.com/office/drawing/2014/main" id="{F1B21D95-2EF3-99C2-436C-806B645474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8457" y="1279072"/>
            <a:ext cx="2800563" cy="17172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rtable testbed">
            <a:extLst>
              <a:ext uri="{FF2B5EF4-FFF2-40B4-BE49-F238E27FC236}">
                <a16:creationId xmlns:a16="http://schemas.microsoft.com/office/drawing/2014/main" id="{296FAA30-7078-6F87-A0E7-9FF41C9997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296" y="4301210"/>
            <a:ext cx="2687411" cy="17172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ityLab testbed">
            <a:extLst>
              <a:ext uri="{FF2B5EF4-FFF2-40B4-BE49-F238E27FC236}">
                <a16:creationId xmlns:a16="http://schemas.microsoft.com/office/drawing/2014/main" id="{200A27EF-00D6-47DD-214A-0D3AF65AF7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1877" y="4301209"/>
            <a:ext cx="2687410" cy="17172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omeLab">
            <a:extLst>
              <a:ext uri="{FF2B5EF4-FFF2-40B4-BE49-F238E27FC236}">
                <a16:creationId xmlns:a16="http://schemas.microsoft.com/office/drawing/2014/main" id="{72D1CE7F-D35E-26D1-3AFE-CFAB9CB56E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8457" y="4301208"/>
            <a:ext cx="2804222" cy="17172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7ECC9D8-4246-3BE9-3ACD-B213733C0CE2}"/>
              </a:ext>
            </a:extLst>
          </p:cNvPr>
          <p:cNvSpPr txBox="1"/>
          <p:nvPr/>
        </p:nvSpPr>
        <p:spPr>
          <a:xfrm>
            <a:off x="673438" y="200093"/>
            <a:ext cx="6094638" cy="584775"/>
          </a:xfrm>
          <a:prstGeom prst="rect">
            <a:avLst/>
          </a:prstGeom>
          <a:noFill/>
        </p:spPr>
        <p:txBody>
          <a:bodyPr wrap="square">
            <a:spAutoFit/>
          </a:bodyPr>
          <a:lstStyle/>
          <a:p>
            <a:pPr algn="l"/>
            <a:r>
              <a:rPr lang="en-US" altLang="zh-CN" sz="32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imec</a:t>
            </a:r>
            <a:r>
              <a:rPr lang="en-US" altLang="zh-CN" sz="3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iLab.t testbed</a:t>
            </a:r>
          </a:p>
        </p:txBody>
      </p:sp>
      <p:sp>
        <p:nvSpPr>
          <p:cNvPr id="11" name="TextBox 10">
            <a:extLst>
              <a:ext uri="{FF2B5EF4-FFF2-40B4-BE49-F238E27FC236}">
                <a16:creationId xmlns:a16="http://schemas.microsoft.com/office/drawing/2014/main" id="{1F3E0FB3-AB72-413B-26DD-4EA1F66E1535}"/>
              </a:ext>
            </a:extLst>
          </p:cNvPr>
          <p:cNvSpPr txBox="1"/>
          <p:nvPr/>
        </p:nvSpPr>
        <p:spPr>
          <a:xfrm>
            <a:off x="1312980" y="923662"/>
            <a:ext cx="1804307" cy="369332"/>
          </a:xfrm>
          <a:prstGeom prst="rect">
            <a:avLst/>
          </a:prstGeom>
          <a:noFill/>
        </p:spPr>
        <p:txBody>
          <a:bodyPr wrap="square" rtlCol="0">
            <a:spAutoFit/>
          </a:bodyPr>
          <a:lstStyle/>
          <a:p>
            <a:r>
              <a:rPr lang="en-US" altLang="zh-CN" b="1" dirty="0">
                <a:latin typeface="Calibri" panose="020F0502020204030204" pitchFamily="34" charset="0"/>
                <a:ea typeface="Calibri" panose="020F0502020204030204" pitchFamily="34" charset="0"/>
                <a:cs typeface="Calibri" panose="020F0502020204030204" pitchFamily="34" charset="0"/>
              </a:rPr>
              <a:t>Virtual Wall</a:t>
            </a:r>
            <a:endParaRPr lang="zh-CN" altLang="en-US" b="1"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5DDAC32B-0DC6-0008-85C3-AE5D2BA56B0F}"/>
              </a:ext>
            </a:extLst>
          </p:cNvPr>
          <p:cNvSpPr txBox="1"/>
          <p:nvPr/>
        </p:nvSpPr>
        <p:spPr>
          <a:xfrm>
            <a:off x="4857633" y="923662"/>
            <a:ext cx="1910443" cy="369332"/>
          </a:xfrm>
          <a:prstGeom prst="rect">
            <a:avLst/>
          </a:prstGeom>
          <a:noFill/>
        </p:spPr>
        <p:txBody>
          <a:bodyPr wrap="square" rtlCol="0">
            <a:spAutoFit/>
          </a:bodyPr>
          <a:lstStyle/>
          <a:p>
            <a:r>
              <a:rPr lang="en-US" altLang="zh-CN" b="1" dirty="0">
                <a:latin typeface="Calibri" panose="020F0502020204030204" pitchFamily="34" charset="0"/>
                <a:ea typeface="Calibri" panose="020F0502020204030204" pitchFamily="34" charset="0"/>
                <a:cs typeface="Calibri" panose="020F0502020204030204" pitchFamily="34" charset="0"/>
              </a:rPr>
              <a:t>W-iLab.t testbeds</a:t>
            </a:r>
            <a:endParaRPr lang="zh-CN" altLang="en-US" b="1"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912DAFEA-D2FC-29F2-A823-D1212803CFF9}"/>
              </a:ext>
            </a:extLst>
          </p:cNvPr>
          <p:cNvSpPr txBox="1"/>
          <p:nvPr/>
        </p:nvSpPr>
        <p:spPr>
          <a:xfrm>
            <a:off x="9036839" y="938892"/>
            <a:ext cx="1910443" cy="369332"/>
          </a:xfrm>
          <a:prstGeom prst="rect">
            <a:avLst/>
          </a:prstGeom>
          <a:noFill/>
        </p:spPr>
        <p:txBody>
          <a:bodyPr wrap="square" rtlCol="0">
            <a:spAutoFit/>
          </a:bodyPr>
          <a:lstStyle/>
          <a:p>
            <a:r>
              <a:rPr lang="en-US" altLang="zh-CN" b="1" dirty="0" err="1">
                <a:latin typeface="Calibri" panose="020F0502020204030204" pitchFamily="34" charset="0"/>
                <a:ea typeface="Calibri" panose="020F0502020204030204" pitchFamily="34" charset="0"/>
                <a:cs typeface="Calibri" panose="020F0502020204030204" pitchFamily="34" charset="0"/>
              </a:rPr>
              <a:t>GPULab</a:t>
            </a:r>
            <a:endParaRPr lang="zh-CN" altLang="en-US" b="1"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399FABB-9316-CBC8-A726-35D3A362008F}"/>
              </a:ext>
            </a:extLst>
          </p:cNvPr>
          <p:cNvSpPr txBox="1"/>
          <p:nvPr/>
        </p:nvSpPr>
        <p:spPr>
          <a:xfrm>
            <a:off x="1317978" y="3931876"/>
            <a:ext cx="1910443" cy="369332"/>
          </a:xfrm>
          <a:prstGeom prst="rect">
            <a:avLst/>
          </a:prstGeom>
          <a:noFill/>
        </p:spPr>
        <p:txBody>
          <a:bodyPr wrap="square" rtlCol="0">
            <a:spAutoFit/>
          </a:bodyPr>
          <a:lstStyle/>
          <a:p>
            <a:r>
              <a:rPr lang="en-US" altLang="zh-CN" b="1" dirty="0">
                <a:latin typeface="Calibri" panose="020F0502020204030204" pitchFamily="34" charset="0"/>
                <a:ea typeface="Calibri" panose="020F0502020204030204" pitchFamily="34" charset="0"/>
                <a:cs typeface="Calibri" panose="020F0502020204030204" pitchFamily="34" charset="0"/>
              </a:rPr>
              <a:t>Portable testbed</a:t>
            </a:r>
            <a:endParaRPr lang="zh-CN" altLang="en-US"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AFC924FD-75E2-354F-EEC3-7AFB841119B3}"/>
              </a:ext>
            </a:extLst>
          </p:cNvPr>
          <p:cNvSpPr txBox="1"/>
          <p:nvPr/>
        </p:nvSpPr>
        <p:spPr>
          <a:xfrm>
            <a:off x="4862631" y="3931876"/>
            <a:ext cx="1910443" cy="369332"/>
          </a:xfrm>
          <a:prstGeom prst="rect">
            <a:avLst/>
          </a:prstGeom>
          <a:noFill/>
        </p:spPr>
        <p:txBody>
          <a:bodyPr wrap="square" rtlCol="0">
            <a:spAutoFit/>
          </a:bodyPr>
          <a:lstStyle/>
          <a:p>
            <a:r>
              <a:rPr lang="en-US" altLang="zh-CN" b="1" dirty="0">
                <a:latin typeface="Calibri" panose="020F0502020204030204" pitchFamily="34" charset="0"/>
                <a:ea typeface="Calibri" panose="020F0502020204030204" pitchFamily="34" charset="0"/>
                <a:cs typeface="Calibri" panose="020F0502020204030204" pitchFamily="34" charset="0"/>
              </a:rPr>
              <a:t>CityLab testbed</a:t>
            </a:r>
            <a:endParaRPr lang="zh-CN" altLang="en-US" b="1"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1586EB46-CDF3-06B9-36E4-1AB7D48EE9DA}"/>
              </a:ext>
            </a:extLst>
          </p:cNvPr>
          <p:cNvSpPr txBox="1"/>
          <p:nvPr/>
        </p:nvSpPr>
        <p:spPr>
          <a:xfrm>
            <a:off x="8721617" y="3931876"/>
            <a:ext cx="1910443" cy="369332"/>
          </a:xfrm>
          <a:prstGeom prst="rect">
            <a:avLst/>
          </a:prstGeom>
          <a:noFill/>
        </p:spPr>
        <p:txBody>
          <a:bodyPr wrap="square" rtlCol="0">
            <a:spAutoFit/>
          </a:bodyPr>
          <a:lstStyle/>
          <a:p>
            <a:r>
              <a:rPr lang="en-US" altLang="zh-CN" b="1" dirty="0" err="1">
                <a:latin typeface="Calibri" panose="020F0502020204030204" pitchFamily="34" charset="0"/>
                <a:ea typeface="Calibri" panose="020F0502020204030204" pitchFamily="34" charset="0"/>
                <a:cs typeface="Calibri" panose="020F0502020204030204" pitchFamily="34" charset="0"/>
              </a:rPr>
              <a:t>HomeLab</a:t>
            </a:r>
            <a:endParaRPr lang="zh-CN" altLang="en-US" b="1"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E2DC8AB-EB54-99FB-F57E-79E0BB4FC822}"/>
              </a:ext>
            </a:extLst>
          </p:cNvPr>
          <p:cNvSpPr txBox="1"/>
          <p:nvPr/>
        </p:nvSpPr>
        <p:spPr>
          <a:xfrm>
            <a:off x="760298" y="3007959"/>
            <a:ext cx="2687411" cy="646331"/>
          </a:xfrm>
          <a:prstGeom prst="rect">
            <a:avLst/>
          </a:prstGeom>
          <a:noFill/>
        </p:spPr>
        <p:txBody>
          <a:bodyPr wrap="square" rtlCol="0">
            <a:spAutoFit/>
          </a:bodyPr>
          <a:lstStyle/>
          <a:p>
            <a:pPr algn="ctr"/>
            <a:r>
              <a:rPr lang="en-US" altLang="zh-CN" dirty="0">
                <a:latin typeface="Calibri" panose="020F0502020204030204" pitchFamily="34" charset="0"/>
                <a:cs typeface="Calibri" panose="020F0502020204030204" pitchFamily="34" charset="0"/>
              </a:rPr>
              <a:t>Perform large networking and cloud experiments</a:t>
            </a:r>
            <a:endParaRPr lang="zh-CN" altLang="en-US"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CCA1560B-ED60-0BE9-4F7B-955FB9CB195A}"/>
              </a:ext>
            </a:extLst>
          </p:cNvPr>
          <p:cNvSpPr txBox="1"/>
          <p:nvPr/>
        </p:nvSpPr>
        <p:spPr>
          <a:xfrm>
            <a:off x="799566" y="6117178"/>
            <a:ext cx="2611552" cy="646331"/>
          </a:xfrm>
          <a:prstGeom prst="rect">
            <a:avLst/>
          </a:prstGeom>
          <a:noFill/>
        </p:spPr>
        <p:txBody>
          <a:bodyPr wrap="square" rtlCol="0">
            <a:spAutoFit/>
          </a:bodyPr>
          <a:lstStyle/>
          <a:p>
            <a:pPr algn="ctr"/>
            <a:r>
              <a:rPr lang="en-US" altLang="zh-CN" dirty="0">
                <a:latin typeface="Calibri" panose="020F0502020204030204" pitchFamily="34" charset="0"/>
                <a:cs typeface="Calibri" panose="020F0502020204030204" pitchFamily="34" charset="0"/>
              </a:rPr>
              <a:t>A testbed which can be deployed in the wild</a:t>
            </a:r>
            <a:endParaRPr lang="zh-CN" altLang="en-US"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271BCAD-39C8-91C8-AF06-C50D023066A0}"/>
              </a:ext>
            </a:extLst>
          </p:cNvPr>
          <p:cNvSpPr txBox="1"/>
          <p:nvPr/>
        </p:nvSpPr>
        <p:spPr>
          <a:xfrm>
            <a:off x="4411437" y="3007958"/>
            <a:ext cx="2687411" cy="646331"/>
          </a:xfrm>
          <a:prstGeom prst="rect">
            <a:avLst/>
          </a:prstGeom>
          <a:noFill/>
        </p:spPr>
        <p:txBody>
          <a:bodyPr wrap="square" rtlCol="0">
            <a:spAutoFit/>
          </a:bodyPr>
          <a:lstStyle/>
          <a:p>
            <a:pPr algn="ctr"/>
            <a:r>
              <a:rPr lang="en-US" altLang="zh-CN" dirty="0">
                <a:latin typeface="Calibri" panose="020F0502020204030204" pitchFamily="34" charset="0"/>
                <a:cs typeface="Calibri" panose="020F0502020204030204" pitchFamily="34" charset="0"/>
              </a:rPr>
              <a:t>Wireless Testbed and </a:t>
            </a:r>
            <a:r>
              <a:rPr lang="en-US" altLang="zh-CN" dirty="0" err="1">
                <a:latin typeface="Calibri" panose="020F0502020204030204" pitchFamily="34" charset="0"/>
                <a:cs typeface="Calibri" panose="020F0502020204030204" pitchFamily="34" charset="0"/>
              </a:rPr>
              <a:t>Officelab</a:t>
            </a:r>
            <a:endParaRPr lang="zh-CN" altLang="en-US"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CEAD2901-5F85-1E10-0ECC-59BCD2FE2EDC}"/>
              </a:ext>
            </a:extLst>
          </p:cNvPr>
          <p:cNvSpPr txBox="1"/>
          <p:nvPr/>
        </p:nvSpPr>
        <p:spPr>
          <a:xfrm>
            <a:off x="7969593" y="2996292"/>
            <a:ext cx="2952969" cy="646331"/>
          </a:xfrm>
          <a:prstGeom prst="rect">
            <a:avLst/>
          </a:prstGeom>
          <a:noFill/>
        </p:spPr>
        <p:txBody>
          <a:bodyPr wrap="square" rtlCol="0">
            <a:spAutoFit/>
          </a:bodyPr>
          <a:lstStyle/>
          <a:p>
            <a:pPr algn="ctr"/>
            <a:r>
              <a:rPr lang="en-US" altLang="zh-CN" dirty="0">
                <a:latin typeface="Calibri" panose="020F0502020204030204" pitchFamily="34" charset="0"/>
                <a:cs typeface="Calibri" panose="020F0502020204030204" pitchFamily="34" charset="0"/>
              </a:rPr>
              <a:t>Batch system for GPU-enabled docker containers</a:t>
            </a:r>
            <a:endParaRPr lang="zh-CN" altLang="en-US"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D63C22B5-77EF-1215-1B20-9A19F48BB53A}"/>
              </a:ext>
            </a:extLst>
          </p:cNvPr>
          <p:cNvSpPr txBox="1"/>
          <p:nvPr/>
        </p:nvSpPr>
        <p:spPr>
          <a:xfrm>
            <a:off x="4439011" y="6117177"/>
            <a:ext cx="2611552" cy="646331"/>
          </a:xfrm>
          <a:prstGeom prst="rect">
            <a:avLst/>
          </a:prstGeom>
          <a:noFill/>
        </p:spPr>
        <p:txBody>
          <a:bodyPr wrap="square" rtlCol="0">
            <a:spAutoFit/>
          </a:bodyPr>
          <a:lstStyle/>
          <a:p>
            <a:pPr algn="ctr"/>
            <a:r>
              <a:rPr lang="en-US" altLang="zh-CN" dirty="0">
                <a:latin typeface="Calibri" panose="020F0502020204030204" pitchFamily="34" charset="0"/>
                <a:cs typeface="Calibri" panose="020F0502020204030204" pitchFamily="34" charset="0"/>
              </a:rPr>
              <a:t>City of Things smart cities FIRE testbed</a:t>
            </a:r>
            <a:endParaRPr lang="zh-CN" alt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DFF7D722-6D43-78B4-C7C3-FB9EE4EA83EF}"/>
              </a:ext>
            </a:extLst>
          </p:cNvPr>
          <p:cNvSpPr txBox="1"/>
          <p:nvPr/>
        </p:nvSpPr>
        <p:spPr>
          <a:xfrm>
            <a:off x="8141641" y="6117177"/>
            <a:ext cx="2611552" cy="646331"/>
          </a:xfrm>
          <a:prstGeom prst="rect">
            <a:avLst/>
          </a:prstGeom>
          <a:noFill/>
        </p:spPr>
        <p:txBody>
          <a:bodyPr wrap="square" rtlCol="0">
            <a:spAutoFit/>
          </a:bodyPr>
          <a:lstStyle/>
          <a:p>
            <a:pPr algn="ctr"/>
            <a:r>
              <a:rPr lang="en-US" altLang="zh-CN" dirty="0" err="1">
                <a:latin typeface="Calibri" panose="020F0502020204030204" pitchFamily="34" charset="0"/>
                <a:cs typeface="Calibri" panose="020F0502020204030204" pitchFamily="34" charset="0"/>
              </a:rPr>
              <a:t>HomeLab</a:t>
            </a:r>
            <a:r>
              <a:rPr lang="en-US" altLang="zh-CN" dirty="0">
                <a:latin typeface="Calibri" panose="020F0502020204030204" pitchFamily="34" charset="0"/>
                <a:cs typeface="Calibri" panose="020F0502020204030204" pitchFamily="34" charset="0"/>
              </a:rPr>
              <a:t> test environment</a:t>
            </a:r>
            <a:endParaRPr lang="zh-CN" altLang="en-US"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8FBAD93C-8F73-6118-5631-0FCDB898EDED}"/>
              </a:ext>
            </a:extLst>
          </p:cNvPr>
          <p:cNvSpPr/>
          <p:nvPr/>
        </p:nvSpPr>
        <p:spPr>
          <a:xfrm>
            <a:off x="7780564" y="620486"/>
            <a:ext cx="3331029" cy="31133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9522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5DF033-40DC-2237-5AC4-F3E0488D582A}"/>
              </a:ext>
            </a:extLst>
          </p:cNvPr>
          <p:cNvPicPr>
            <a:picLocks noChangeAspect="1"/>
          </p:cNvPicPr>
          <p:nvPr/>
        </p:nvPicPr>
        <p:blipFill>
          <a:blip r:embed="rId3"/>
          <a:stretch>
            <a:fillRect/>
          </a:stretch>
        </p:blipFill>
        <p:spPr>
          <a:xfrm>
            <a:off x="175897" y="1073468"/>
            <a:ext cx="6991105" cy="3932496"/>
          </a:xfrm>
          <a:prstGeom prst="rect">
            <a:avLst/>
          </a:prstGeom>
        </p:spPr>
      </p:pic>
      <p:sp>
        <p:nvSpPr>
          <p:cNvPr id="3" name="TextBox 2">
            <a:extLst>
              <a:ext uri="{FF2B5EF4-FFF2-40B4-BE49-F238E27FC236}">
                <a16:creationId xmlns:a16="http://schemas.microsoft.com/office/drawing/2014/main" id="{88A0C5B3-D317-CF78-FEE1-1FEDB736C774}"/>
              </a:ext>
            </a:extLst>
          </p:cNvPr>
          <p:cNvSpPr txBox="1"/>
          <p:nvPr/>
        </p:nvSpPr>
        <p:spPr>
          <a:xfrm>
            <a:off x="673438" y="200093"/>
            <a:ext cx="6094638" cy="584775"/>
          </a:xfrm>
          <a:prstGeom prst="rect">
            <a:avLst/>
          </a:prstGeom>
          <a:noFill/>
        </p:spPr>
        <p:txBody>
          <a:bodyPr wrap="square">
            <a:spAutoFit/>
          </a:bodyPr>
          <a:lstStyle/>
          <a:p>
            <a:pPr algn="l"/>
            <a:r>
              <a:rPr lang="en-US" altLang="zh-CN" sz="32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GPULab</a:t>
            </a:r>
            <a:r>
              <a:rPr lang="en-US" altLang="zh-CN" sz="3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architecture</a:t>
            </a:r>
          </a:p>
        </p:txBody>
      </p:sp>
      <p:pic>
        <p:nvPicPr>
          <p:cNvPr id="7" name="Picture 6">
            <a:extLst>
              <a:ext uri="{FF2B5EF4-FFF2-40B4-BE49-F238E27FC236}">
                <a16:creationId xmlns:a16="http://schemas.microsoft.com/office/drawing/2014/main" id="{70913991-2A6B-8888-6249-BFB0531E07B6}"/>
              </a:ext>
            </a:extLst>
          </p:cNvPr>
          <p:cNvPicPr>
            <a:picLocks noChangeAspect="1"/>
          </p:cNvPicPr>
          <p:nvPr/>
        </p:nvPicPr>
        <p:blipFill>
          <a:blip r:embed="rId4"/>
          <a:stretch>
            <a:fillRect/>
          </a:stretch>
        </p:blipFill>
        <p:spPr>
          <a:xfrm>
            <a:off x="7266457" y="526913"/>
            <a:ext cx="4588086" cy="2983141"/>
          </a:xfrm>
          <a:prstGeom prst="rect">
            <a:avLst/>
          </a:prstGeom>
        </p:spPr>
      </p:pic>
      <p:pic>
        <p:nvPicPr>
          <p:cNvPr id="9" name="Picture 8">
            <a:extLst>
              <a:ext uri="{FF2B5EF4-FFF2-40B4-BE49-F238E27FC236}">
                <a16:creationId xmlns:a16="http://schemas.microsoft.com/office/drawing/2014/main" id="{773AEC38-CBC2-27B7-3F49-FC44F0DE2381}"/>
              </a:ext>
            </a:extLst>
          </p:cNvPr>
          <p:cNvPicPr>
            <a:picLocks noChangeAspect="1"/>
          </p:cNvPicPr>
          <p:nvPr/>
        </p:nvPicPr>
        <p:blipFill>
          <a:blip r:embed="rId5"/>
          <a:stretch>
            <a:fillRect/>
          </a:stretch>
        </p:blipFill>
        <p:spPr>
          <a:xfrm>
            <a:off x="7266457" y="3626838"/>
            <a:ext cx="4588086" cy="2971061"/>
          </a:xfrm>
          <a:prstGeom prst="rect">
            <a:avLst/>
          </a:prstGeom>
        </p:spPr>
      </p:pic>
      <p:sp>
        <p:nvSpPr>
          <p:cNvPr id="11" name="TextBox 10">
            <a:extLst>
              <a:ext uri="{FF2B5EF4-FFF2-40B4-BE49-F238E27FC236}">
                <a16:creationId xmlns:a16="http://schemas.microsoft.com/office/drawing/2014/main" id="{B42D4D5F-816E-326B-4C53-CF1F77BA8595}"/>
              </a:ext>
            </a:extLst>
          </p:cNvPr>
          <p:cNvSpPr txBox="1"/>
          <p:nvPr/>
        </p:nvSpPr>
        <p:spPr>
          <a:xfrm>
            <a:off x="415260" y="5376208"/>
            <a:ext cx="6512378" cy="954107"/>
          </a:xfrm>
          <a:prstGeom prst="rect">
            <a:avLst/>
          </a:prstGeom>
          <a:noFill/>
        </p:spPr>
        <p:txBody>
          <a:bodyPr wrap="square">
            <a:spAutoFit/>
          </a:bodyPr>
          <a:lstStyle/>
          <a:p>
            <a:pPr algn="just"/>
            <a:r>
              <a:rPr lang="en-US" altLang="zh-CN" sz="2800" dirty="0" err="1">
                <a:effectLst/>
                <a:latin typeface="Calibri" panose="020F0502020204030204" pitchFamily="34" charset="0"/>
                <a:ea typeface="Calibri" panose="020F0502020204030204" pitchFamily="34" charset="0"/>
                <a:cs typeface="Calibri" panose="020F0502020204030204" pitchFamily="34" charset="0"/>
              </a:rPr>
              <a:t>GPULab</a:t>
            </a:r>
            <a:r>
              <a:rPr lang="en-US" altLang="zh-CN" sz="2800" dirty="0">
                <a:effectLst/>
                <a:latin typeface="Calibri" panose="020F0502020204030204" pitchFamily="34" charset="0"/>
                <a:ea typeface="Calibri" panose="020F0502020204030204" pitchFamily="34" charset="0"/>
                <a:cs typeface="Calibri" panose="020F0502020204030204" pitchFamily="34" charset="0"/>
              </a:rPr>
              <a:t> is a distributed system for running jobs in GPU-enabled Docker-containers. </a:t>
            </a:r>
          </a:p>
        </p:txBody>
      </p:sp>
    </p:spTree>
    <p:extLst>
      <p:ext uri="{BB962C8B-B14F-4D97-AF65-F5344CB8AC3E}">
        <p14:creationId xmlns:p14="http://schemas.microsoft.com/office/powerpoint/2010/main" val="3512478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03FC418B-ED79-8DCC-B841-2E640D662150}"/>
              </a:ext>
            </a:extLst>
          </p:cNvPr>
          <p:cNvSpPr txBox="1">
            <a:spLocks/>
          </p:cNvSpPr>
          <p:nvPr/>
        </p:nvSpPr>
        <p:spPr>
          <a:xfrm>
            <a:off x="536256" y="333246"/>
            <a:ext cx="7558873"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1.2 About EEG processing</a:t>
            </a:r>
          </a:p>
        </p:txBody>
      </p:sp>
      <p:pic>
        <p:nvPicPr>
          <p:cNvPr id="10" name="Content Placeholder 4">
            <a:extLst>
              <a:ext uri="{FF2B5EF4-FFF2-40B4-BE49-F238E27FC236}">
                <a16:creationId xmlns:a16="http://schemas.microsoft.com/office/drawing/2014/main" id="{711DF65D-DB4C-A658-089B-9B79D4F01C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68" r="1994"/>
          <a:stretch/>
        </p:blipFill>
        <p:spPr>
          <a:xfrm>
            <a:off x="0" y="2968219"/>
            <a:ext cx="6302829" cy="3889781"/>
          </a:xfrm>
          <a:prstGeom prst="rect">
            <a:avLst/>
          </a:prstGeom>
        </p:spPr>
      </p:pic>
      <p:pic>
        <p:nvPicPr>
          <p:cNvPr id="5" name="图片 7">
            <a:extLst>
              <a:ext uri="{FF2B5EF4-FFF2-40B4-BE49-F238E27FC236}">
                <a16:creationId xmlns:a16="http://schemas.microsoft.com/office/drawing/2014/main" id="{4DB5DA3E-FC73-CC2E-AA72-0A48E2C9F566}"/>
              </a:ext>
            </a:extLst>
          </p:cNvPr>
          <p:cNvPicPr>
            <a:picLocks noChangeAspect="1"/>
          </p:cNvPicPr>
          <p:nvPr/>
        </p:nvPicPr>
        <p:blipFill>
          <a:blip r:embed="rId4"/>
          <a:stretch>
            <a:fillRect/>
          </a:stretch>
        </p:blipFill>
        <p:spPr>
          <a:xfrm>
            <a:off x="5078530" y="830708"/>
            <a:ext cx="6936708" cy="2992791"/>
          </a:xfrm>
          <a:prstGeom prst="rect">
            <a:avLst/>
          </a:prstGeom>
        </p:spPr>
      </p:pic>
      <p:cxnSp>
        <p:nvCxnSpPr>
          <p:cNvPr id="6" name="直接箭头连接符 35">
            <a:extLst>
              <a:ext uri="{FF2B5EF4-FFF2-40B4-BE49-F238E27FC236}">
                <a16:creationId xmlns:a16="http://schemas.microsoft.com/office/drawing/2014/main" id="{2193C36A-E2AC-FABD-2BF4-9AE9ED78242E}"/>
              </a:ext>
            </a:extLst>
          </p:cNvPr>
          <p:cNvCxnSpPr/>
          <p:nvPr/>
        </p:nvCxnSpPr>
        <p:spPr>
          <a:xfrm flipV="1">
            <a:off x="4967295" y="786684"/>
            <a:ext cx="0" cy="29932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直接箭头连接符 39">
            <a:extLst>
              <a:ext uri="{FF2B5EF4-FFF2-40B4-BE49-F238E27FC236}">
                <a16:creationId xmlns:a16="http://schemas.microsoft.com/office/drawing/2014/main" id="{CB188AE1-517B-3D28-E6DB-34B05ACEABFC}"/>
              </a:ext>
            </a:extLst>
          </p:cNvPr>
          <p:cNvCxnSpPr/>
          <p:nvPr/>
        </p:nvCxnSpPr>
        <p:spPr>
          <a:xfrm>
            <a:off x="5175167" y="3877287"/>
            <a:ext cx="699247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文本框 41">
            <a:extLst>
              <a:ext uri="{FF2B5EF4-FFF2-40B4-BE49-F238E27FC236}">
                <a16:creationId xmlns:a16="http://schemas.microsoft.com/office/drawing/2014/main" id="{4BF480F7-36FC-CF96-DB2D-2C7B652AFFAE}"/>
              </a:ext>
            </a:extLst>
          </p:cNvPr>
          <p:cNvSpPr txBox="1"/>
          <p:nvPr/>
        </p:nvSpPr>
        <p:spPr>
          <a:xfrm rot="10800000">
            <a:off x="4694371" y="908341"/>
            <a:ext cx="369332" cy="1317812"/>
          </a:xfrm>
          <a:prstGeom prst="rect">
            <a:avLst/>
          </a:prstGeom>
          <a:noFill/>
        </p:spPr>
        <p:txBody>
          <a:bodyPr vert="eaVert" wrap="square" rtlCol="0">
            <a:spAutoFit/>
          </a:bodyPr>
          <a:lstStyle/>
          <a:p>
            <a:r>
              <a:rPr lang="en-US" altLang="zh-CN" sz="1200" dirty="0">
                <a:latin typeface="Arial" panose="020B0604020202020204" pitchFamily="34" charset="0"/>
                <a:cs typeface="Arial" panose="020B0604020202020204" pitchFamily="34" charset="0"/>
              </a:rPr>
              <a:t>Channel</a:t>
            </a:r>
            <a:endParaRPr lang="zh-CN" altLang="en-US" sz="1200" dirty="0">
              <a:latin typeface="Arial" panose="020B0604020202020204" pitchFamily="34" charset="0"/>
              <a:cs typeface="Arial" panose="020B0604020202020204" pitchFamily="34" charset="0"/>
            </a:endParaRPr>
          </a:p>
        </p:txBody>
      </p:sp>
      <p:sp>
        <p:nvSpPr>
          <p:cNvPr id="9" name="文本框 42">
            <a:extLst>
              <a:ext uri="{FF2B5EF4-FFF2-40B4-BE49-F238E27FC236}">
                <a16:creationId xmlns:a16="http://schemas.microsoft.com/office/drawing/2014/main" id="{73C3D8DA-7703-A7F5-3320-9F1D5D7F49E6}"/>
              </a:ext>
            </a:extLst>
          </p:cNvPr>
          <p:cNvSpPr txBox="1"/>
          <p:nvPr/>
        </p:nvSpPr>
        <p:spPr>
          <a:xfrm rot="16200000">
            <a:off x="8749036" y="3351873"/>
            <a:ext cx="369332" cy="1317812"/>
          </a:xfrm>
          <a:prstGeom prst="rect">
            <a:avLst/>
          </a:prstGeom>
          <a:noFill/>
        </p:spPr>
        <p:txBody>
          <a:bodyPr vert="eaVert" wrap="square" rtlCol="0">
            <a:spAutoFit/>
          </a:bodyPr>
          <a:lstStyle/>
          <a:p>
            <a:r>
              <a:rPr lang="en-US" altLang="zh-CN" sz="1200" dirty="0">
                <a:latin typeface="Arial" panose="020B0604020202020204" pitchFamily="34" charset="0"/>
                <a:cs typeface="Arial" panose="020B0604020202020204" pitchFamily="34" charset="0"/>
              </a:rPr>
              <a:t>Time</a:t>
            </a:r>
            <a:endParaRPr lang="zh-CN" altLang="en-US"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A60D429-BEED-EAAE-24B5-E3E2AB505939}"/>
              </a:ext>
            </a:extLst>
          </p:cNvPr>
          <p:cNvSpPr txBox="1"/>
          <p:nvPr/>
        </p:nvSpPr>
        <p:spPr>
          <a:xfrm>
            <a:off x="6674184" y="4320961"/>
            <a:ext cx="5422697" cy="2308324"/>
          </a:xfrm>
          <a:prstGeom prst="rect">
            <a:avLst/>
          </a:prstGeom>
          <a:noFill/>
        </p:spPr>
        <p:txBody>
          <a:bodyPr wrap="square" rtlCol="0">
            <a:spAutoFit/>
          </a:bodyPr>
          <a:lstStyle/>
          <a:p>
            <a:pPr marL="285750" indent="-285750">
              <a:buFont typeface="Wingdings" panose="05000000000000000000" pitchFamily="2" charset="2"/>
              <a:buChar char="l"/>
            </a:pPr>
            <a:r>
              <a:rPr lang="en-US" altLang="zh-CN" sz="2400" dirty="0">
                <a:latin typeface="Calibri" panose="020F0502020204030204" pitchFamily="34" charset="0"/>
                <a:ea typeface="Calibri" panose="020F0502020204030204" pitchFamily="34" charset="0"/>
                <a:cs typeface="Calibri" panose="020F0502020204030204" pitchFamily="34" charset="0"/>
              </a:rPr>
              <a:t>Time-frequency analysis</a:t>
            </a:r>
          </a:p>
          <a:p>
            <a:pPr marL="285750" indent="-285750">
              <a:buFont typeface="Wingdings" panose="05000000000000000000" pitchFamily="2" charset="2"/>
              <a:buChar char="l"/>
            </a:pPr>
            <a:r>
              <a:rPr lang="en-US" altLang="zh-CN" sz="2400" dirty="0">
                <a:latin typeface="Calibri" panose="020F0502020204030204" pitchFamily="34" charset="0"/>
                <a:ea typeface="Calibri" panose="020F0502020204030204" pitchFamily="34" charset="0"/>
                <a:cs typeface="Calibri" panose="020F0502020204030204" pitchFamily="34" charset="0"/>
              </a:rPr>
              <a:t>Connectivity analysis</a:t>
            </a:r>
          </a:p>
          <a:p>
            <a:pPr marL="285750" indent="-285750">
              <a:buFont typeface="Wingdings" panose="05000000000000000000" pitchFamily="2" charset="2"/>
              <a:buChar char="l"/>
            </a:pPr>
            <a:r>
              <a:rPr lang="en-US" altLang="zh-CN" sz="2400" dirty="0">
                <a:latin typeface="Calibri" panose="020F0502020204030204" pitchFamily="34" charset="0"/>
                <a:ea typeface="Calibri" panose="020F0502020204030204" pitchFamily="34" charset="0"/>
                <a:cs typeface="Calibri" panose="020F0502020204030204" pitchFamily="34" charset="0"/>
              </a:rPr>
              <a:t>Source localization analysis</a:t>
            </a:r>
          </a:p>
          <a:p>
            <a:pPr marL="285750" indent="-285750">
              <a:buFont typeface="Wingdings" panose="05000000000000000000" pitchFamily="2" charset="2"/>
              <a:buChar char="l"/>
            </a:pPr>
            <a:r>
              <a:rPr lang="en-US" altLang="zh-CN" sz="2400" dirty="0">
                <a:latin typeface="Calibri" panose="020F0502020204030204" pitchFamily="34" charset="0"/>
                <a:ea typeface="Calibri" panose="020F0502020204030204" pitchFamily="34" charset="0"/>
                <a:cs typeface="Calibri" panose="020F0502020204030204" pitchFamily="34" charset="0"/>
              </a:rPr>
              <a:t>Signal decomposition analysis</a:t>
            </a:r>
          </a:p>
          <a:p>
            <a:pPr marL="285750" indent="-285750">
              <a:buFont typeface="Wingdings" panose="05000000000000000000" pitchFamily="2" charset="2"/>
              <a:buChar char="l"/>
            </a:pPr>
            <a:r>
              <a:rPr lang="en-US" altLang="zh-CN" sz="2400" dirty="0">
                <a:latin typeface="Calibri" panose="020F0502020204030204" pitchFamily="34" charset="0"/>
                <a:ea typeface="Calibri" panose="020F0502020204030204" pitchFamily="34" charset="0"/>
                <a:cs typeface="Calibri" panose="020F0502020204030204" pitchFamily="34" charset="0"/>
              </a:rPr>
              <a:t>Resting state and task-related analysis</a:t>
            </a:r>
          </a:p>
          <a:p>
            <a:r>
              <a:rPr lang="en-US" altLang="zh-CN" sz="2400" dirty="0">
                <a:latin typeface="Calibri" panose="020F0502020204030204" pitchFamily="34" charset="0"/>
                <a:ea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D083B87C-5807-2492-874C-F61F8A56AA43}"/>
              </a:ext>
            </a:extLst>
          </p:cNvPr>
          <p:cNvSpPr txBox="1"/>
          <p:nvPr/>
        </p:nvSpPr>
        <p:spPr>
          <a:xfrm>
            <a:off x="128758" y="968784"/>
            <a:ext cx="4550786" cy="1938992"/>
          </a:xfrm>
          <a:prstGeom prst="rect">
            <a:avLst/>
          </a:prstGeom>
          <a:noFill/>
        </p:spPr>
        <p:txBody>
          <a:bodyPr wrap="square" rtlCol="0">
            <a:spAutoFit/>
          </a:bodyPr>
          <a:lstStyle/>
          <a:p>
            <a:pPr marL="285750" indent="-285750">
              <a:buFont typeface="Wingdings" panose="05000000000000000000" pitchFamily="2" charset="2"/>
              <a:buChar char="l"/>
            </a:pPr>
            <a:r>
              <a:rPr lang="en-US" altLang="zh-CN" sz="2400" dirty="0">
                <a:latin typeface="Calibri" panose="020F0502020204030204" pitchFamily="34" charset="0"/>
                <a:ea typeface="Calibri" panose="020F0502020204030204" pitchFamily="34" charset="0"/>
                <a:cs typeface="Calibri" panose="020F0502020204030204" pitchFamily="34" charset="0"/>
              </a:rPr>
              <a:t>The brain is the most complex system known to human</a:t>
            </a:r>
          </a:p>
          <a:p>
            <a:pPr marL="285750" indent="-285750">
              <a:buFont typeface="Wingdings" panose="05000000000000000000" pitchFamily="2" charset="2"/>
              <a:buChar char="l"/>
            </a:pPr>
            <a:r>
              <a:rPr lang="en-US" altLang="zh-CN" sz="2400" dirty="0">
                <a:latin typeface="Calibri" panose="020F0502020204030204" pitchFamily="34" charset="0"/>
                <a:ea typeface="Calibri" panose="020F0502020204030204" pitchFamily="34" charset="0"/>
                <a:cs typeface="Calibri" panose="020F0502020204030204" pitchFamily="34" charset="0"/>
              </a:rPr>
              <a:t>EEG contains physiological and pathological information of brain activity.</a:t>
            </a:r>
          </a:p>
        </p:txBody>
      </p:sp>
    </p:spTree>
    <p:extLst>
      <p:ext uri="{BB962C8B-B14F-4D97-AF65-F5344CB8AC3E}">
        <p14:creationId xmlns:p14="http://schemas.microsoft.com/office/powerpoint/2010/main" val="948231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3144BA-63A4-4C2D-FE70-1075BA6961EC}"/>
              </a:ext>
            </a:extLst>
          </p:cNvPr>
          <p:cNvSpPr txBox="1">
            <a:spLocks/>
          </p:cNvSpPr>
          <p:nvPr/>
        </p:nvSpPr>
        <p:spPr>
          <a:xfrm>
            <a:off x="536256" y="333246"/>
            <a:ext cx="7558873"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1.3 HPC requirements for EEG processing</a:t>
            </a:r>
          </a:p>
        </p:txBody>
      </p:sp>
      <p:sp>
        <p:nvSpPr>
          <p:cNvPr id="3" name="Content Placeholder 2">
            <a:extLst>
              <a:ext uri="{FF2B5EF4-FFF2-40B4-BE49-F238E27FC236}">
                <a16:creationId xmlns:a16="http://schemas.microsoft.com/office/drawing/2014/main" id="{75415B84-3568-EFC4-2339-3CA570E113D4}"/>
              </a:ext>
            </a:extLst>
          </p:cNvPr>
          <p:cNvSpPr txBox="1">
            <a:spLocks/>
          </p:cNvSpPr>
          <p:nvPr/>
        </p:nvSpPr>
        <p:spPr>
          <a:xfrm>
            <a:off x="532264" y="1594987"/>
            <a:ext cx="5623607" cy="490364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GB" dirty="0">
                <a:latin typeface="Calibri" panose="020F0502020204030204" pitchFamily="34" charset="0"/>
                <a:ea typeface="Calibri" panose="020F0502020204030204" pitchFamily="34" charset="0"/>
                <a:cs typeface="Calibri" panose="020F0502020204030204" pitchFamily="34" charset="0"/>
              </a:rPr>
              <a:t>High temporal resolution</a:t>
            </a:r>
          </a:p>
          <a:p>
            <a:pPr marL="800100" lvl="1" indent="-342900"/>
            <a:r>
              <a:rPr lang="en-GB" dirty="0">
                <a:latin typeface="Calibri" panose="020F0502020204030204" pitchFamily="34" charset="0"/>
                <a:ea typeface="Calibri" panose="020F0502020204030204" pitchFamily="34" charset="0"/>
                <a:cs typeface="Calibri" panose="020F0502020204030204" pitchFamily="34" charset="0"/>
              </a:rPr>
              <a:t>1024Hz, 2048Hz  </a:t>
            </a:r>
          </a:p>
          <a:p>
            <a:pPr marL="342900" indent="-342900"/>
            <a:r>
              <a:rPr lang="en-GB" dirty="0">
                <a:latin typeface="Calibri" panose="020F0502020204030204" pitchFamily="34" charset="0"/>
                <a:ea typeface="Calibri" panose="020F0502020204030204" pitchFamily="34" charset="0"/>
                <a:cs typeface="Calibri" panose="020F0502020204030204" pitchFamily="34" charset="0"/>
              </a:rPr>
              <a:t>High electrode density</a:t>
            </a:r>
          </a:p>
          <a:p>
            <a:pPr marL="800100" lvl="1" indent="-342900"/>
            <a:r>
              <a:rPr lang="en-GB" dirty="0">
                <a:latin typeface="Calibri" panose="020F0502020204030204" pitchFamily="34" charset="0"/>
                <a:ea typeface="Calibri" panose="020F0502020204030204" pitchFamily="34" charset="0"/>
                <a:cs typeface="Calibri" panose="020F0502020204030204" pitchFamily="34" charset="0"/>
              </a:rPr>
              <a:t>128, 256 channels</a:t>
            </a:r>
          </a:p>
          <a:p>
            <a:pPr marL="342900" indent="-342900"/>
            <a:r>
              <a:rPr lang="en-GB" dirty="0">
                <a:latin typeface="Calibri" panose="020F0502020204030204" pitchFamily="34" charset="0"/>
                <a:ea typeface="Calibri" panose="020F0502020204030204" pitchFamily="34" charset="0"/>
                <a:cs typeface="Calibri" panose="020F0502020204030204" pitchFamily="34" charset="0"/>
              </a:rPr>
              <a:t>Long record </a:t>
            </a:r>
          </a:p>
          <a:p>
            <a:pPr marL="800100" lvl="1" indent="-342900"/>
            <a:r>
              <a:rPr lang="en-GB" dirty="0">
                <a:latin typeface="Calibri" panose="020F0502020204030204" pitchFamily="34" charset="0"/>
                <a:ea typeface="Calibri" panose="020F0502020204030204" pitchFamily="34" charset="0"/>
                <a:cs typeface="Calibri" panose="020F0502020204030204" pitchFamily="34" charset="0"/>
              </a:rPr>
              <a:t>Minutes to half hour</a:t>
            </a:r>
          </a:p>
          <a:p>
            <a:pPr marL="342900" indent="-342900"/>
            <a:r>
              <a:rPr lang="en-GB" dirty="0">
                <a:latin typeface="Calibri" panose="020F0502020204030204" pitchFamily="34" charset="0"/>
                <a:ea typeface="Calibri" panose="020F0502020204030204" pitchFamily="34" charset="0"/>
                <a:cs typeface="Calibri" panose="020F0502020204030204" pitchFamily="34" charset="0"/>
              </a:rPr>
              <a:t>Large number of subject </a:t>
            </a:r>
          </a:p>
          <a:p>
            <a:pPr marL="800100" lvl="1" indent="-342900"/>
            <a:r>
              <a:rPr lang="en-GB" dirty="0">
                <a:latin typeface="Calibri" panose="020F0502020204030204" pitchFamily="34" charset="0"/>
                <a:ea typeface="Calibri" panose="020F0502020204030204" pitchFamily="34" charset="0"/>
                <a:cs typeface="Calibri" panose="020F0502020204030204" pitchFamily="34" charset="0"/>
              </a:rPr>
              <a:t>Start from 20 subjects usually</a:t>
            </a:r>
          </a:p>
          <a:p>
            <a:pPr marL="342900" indent="-342900"/>
            <a:r>
              <a:rPr lang="en-GB" dirty="0">
                <a:latin typeface="Calibri" panose="020F0502020204030204" pitchFamily="34" charset="0"/>
                <a:ea typeface="Calibri" panose="020F0502020204030204" pitchFamily="34" charset="0"/>
                <a:cs typeface="Calibri" panose="020F0502020204030204" pitchFamily="34" charset="0"/>
              </a:rPr>
              <a:t>MATLAB based processing script </a:t>
            </a:r>
          </a:p>
          <a:p>
            <a:pPr marL="800100" lvl="1" indent="-342900"/>
            <a:r>
              <a:rPr lang="en-GB" dirty="0">
                <a:latin typeface="Calibri" panose="020F0502020204030204" pitchFamily="34" charset="0"/>
                <a:ea typeface="Calibri" panose="020F0502020204030204" pitchFamily="34" charset="0"/>
                <a:cs typeface="Calibri" panose="020F0502020204030204" pitchFamily="34" charset="0"/>
              </a:rPr>
              <a:t>Low execution efficiency</a:t>
            </a:r>
          </a:p>
          <a:p>
            <a:pPr marL="342900" indent="-342900"/>
            <a:r>
              <a:rPr lang="en-GB" dirty="0">
                <a:latin typeface="Calibri" panose="020F0502020204030204" pitchFamily="34" charset="0"/>
                <a:ea typeface="Calibri" panose="020F0502020204030204" pitchFamily="34" charset="0"/>
                <a:cs typeface="Calibri" panose="020F0502020204030204" pitchFamily="34" charset="0"/>
              </a:rPr>
              <a:t>Complex processing algorithms</a:t>
            </a:r>
          </a:p>
          <a:p>
            <a:pPr marL="800100" lvl="1" indent="-342900"/>
            <a:r>
              <a:rPr lang="en-GB" dirty="0">
                <a:latin typeface="Calibri" panose="020F0502020204030204" pitchFamily="34" charset="0"/>
                <a:ea typeface="Calibri" panose="020F0502020204030204" pitchFamily="34" charset="0"/>
                <a:cs typeface="Calibri" panose="020F0502020204030204" pitchFamily="34" charset="0"/>
              </a:rPr>
              <a:t>ICA EMD </a:t>
            </a:r>
          </a:p>
          <a:p>
            <a:pPr marL="342900" indent="-342900"/>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138E8927-8580-83F0-F6D0-D4FCDC3C86C2}"/>
              </a:ext>
            </a:extLst>
          </p:cNvPr>
          <p:cNvSpPr txBox="1">
            <a:spLocks/>
          </p:cNvSpPr>
          <p:nvPr/>
        </p:nvSpPr>
        <p:spPr>
          <a:xfrm>
            <a:off x="684664" y="1747387"/>
            <a:ext cx="5623607" cy="49036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0F57656-85B8-808F-4DD3-0F8DE42778AD}"/>
              </a:ext>
            </a:extLst>
          </p:cNvPr>
          <p:cNvSpPr txBox="1"/>
          <p:nvPr/>
        </p:nvSpPr>
        <p:spPr>
          <a:xfrm>
            <a:off x="532264" y="978690"/>
            <a:ext cx="5096385" cy="461665"/>
          </a:xfrm>
          <a:prstGeom prst="rect">
            <a:avLst/>
          </a:prstGeom>
          <a:noFill/>
        </p:spPr>
        <p:txBody>
          <a:bodyPr wrap="square" rtlCol="0">
            <a:spAutoFit/>
          </a:bodyPr>
          <a:lstStyle/>
          <a:p>
            <a:r>
              <a:rPr lang="en-US" altLang="zh-CN" sz="2400" b="1" dirty="0">
                <a:latin typeface="Calibri" panose="020F0502020204030204" pitchFamily="34" charset="0"/>
                <a:ea typeface="Calibri" panose="020F0502020204030204" pitchFamily="34" charset="0"/>
                <a:cs typeface="Calibri" panose="020F0502020204030204" pitchFamily="34" charset="0"/>
              </a:rPr>
              <a:t>High computational workload factors:</a:t>
            </a:r>
          </a:p>
        </p:txBody>
      </p:sp>
      <p:sp>
        <p:nvSpPr>
          <p:cNvPr id="9" name="Content Placeholder 2">
            <a:extLst>
              <a:ext uri="{FF2B5EF4-FFF2-40B4-BE49-F238E27FC236}">
                <a16:creationId xmlns:a16="http://schemas.microsoft.com/office/drawing/2014/main" id="{2B8F2411-DAFB-AFFA-5CA7-9ADF1B9382F5}"/>
              </a:ext>
            </a:extLst>
          </p:cNvPr>
          <p:cNvSpPr txBox="1">
            <a:spLocks/>
          </p:cNvSpPr>
          <p:nvPr/>
        </p:nvSpPr>
        <p:spPr>
          <a:xfrm>
            <a:off x="6155871" y="1594987"/>
            <a:ext cx="5623607" cy="490364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GB" dirty="0">
                <a:latin typeface="Calibri" panose="020F0502020204030204" pitchFamily="34" charset="0"/>
                <a:ea typeface="Calibri" panose="020F0502020204030204" pitchFamily="34" charset="0"/>
                <a:cs typeface="Calibri" panose="020F0502020204030204" pitchFamily="34" charset="0"/>
              </a:rPr>
              <a:t>Down sampling</a:t>
            </a:r>
          </a:p>
          <a:p>
            <a:pPr marL="800100" lvl="1" indent="-342900"/>
            <a:r>
              <a:rPr lang="en-GB" dirty="0">
                <a:latin typeface="Calibri" panose="020F0502020204030204" pitchFamily="34" charset="0"/>
                <a:ea typeface="Calibri" panose="020F0502020204030204" pitchFamily="34" charset="0"/>
                <a:cs typeface="Calibri" panose="020F0502020204030204" pitchFamily="34" charset="0"/>
              </a:rPr>
              <a:t>1024Hz, 2048Hz  </a:t>
            </a:r>
            <a:r>
              <a:rPr lang="en-GB"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256Hz, 128Hz</a:t>
            </a: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r>
              <a:rPr lang="en-GB" dirty="0">
                <a:latin typeface="Calibri" panose="020F0502020204030204" pitchFamily="34" charset="0"/>
                <a:ea typeface="Calibri" panose="020F0502020204030204" pitchFamily="34" charset="0"/>
                <a:cs typeface="Calibri" panose="020F0502020204030204" pitchFamily="34" charset="0"/>
              </a:rPr>
              <a:t>Reduce spatial resolution</a:t>
            </a:r>
          </a:p>
          <a:p>
            <a:pPr marL="800100" lvl="1" indent="-342900"/>
            <a:r>
              <a:rPr lang="en-GB" dirty="0">
                <a:latin typeface="Calibri" panose="020F0502020204030204" pitchFamily="34" charset="0"/>
                <a:ea typeface="Calibri" panose="020F0502020204030204" pitchFamily="34" charset="0"/>
                <a:cs typeface="Calibri" panose="020F0502020204030204" pitchFamily="34" charset="0"/>
              </a:rPr>
              <a:t>128, 256 </a:t>
            </a:r>
            <a:r>
              <a:rPr lang="en-GB"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32, 16 channels </a:t>
            </a: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r>
              <a:rPr lang="en-GB" dirty="0">
                <a:latin typeface="Calibri" panose="020F0502020204030204" pitchFamily="34" charset="0"/>
                <a:ea typeface="Calibri" panose="020F0502020204030204" pitchFamily="34" charset="0"/>
                <a:cs typeface="Calibri" panose="020F0502020204030204" pitchFamily="34" charset="0"/>
              </a:rPr>
              <a:t>Segmentation</a:t>
            </a:r>
          </a:p>
          <a:p>
            <a:pPr marL="800100" lvl="1" indent="-342900"/>
            <a:r>
              <a:rPr lang="en-GB" dirty="0">
                <a:latin typeface="Calibri" panose="020F0502020204030204" pitchFamily="34" charset="0"/>
                <a:ea typeface="Calibri" panose="020F0502020204030204" pitchFamily="34" charset="0"/>
                <a:cs typeface="Calibri" panose="020F0502020204030204" pitchFamily="34" charset="0"/>
              </a:rPr>
              <a:t>Minutes </a:t>
            </a:r>
            <a:r>
              <a:rPr lang="en-GB"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epoch in seconds</a:t>
            </a: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r>
              <a:rPr lang="en-GB" dirty="0">
                <a:latin typeface="Calibri" panose="020F0502020204030204" pitchFamily="34" charset="0"/>
                <a:ea typeface="Calibri" panose="020F0502020204030204" pitchFamily="34" charset="0"/>
                <a:cs typeface="Calibri" panose="020F0502020204030204" pitchFamily="34" charset="0"/>
              </a:rPr>
              <a:t>Limited number of subjects </a:t>
            </a:r>
          </a:p>
          <a:p>
            <a:pPr marL="800100" lvl="1" indent="-342900"/>
            <a:r>
              <a:rPr lang="en-GB" dirty="0">
                <a:latin typeface="Calibri" panose="020F0502020204030204" pitchFamily="34" charset="0"/>
                <a:ea typeface="Calibri" panose="020F0502020204030204" pitchFamily="34" charset="0"/>
                <a:cs typeface="Calibri" panose="020F0502020204030204" pitchFamily="34" charset="0"/>
              </a:rPr>
              <a:t>20 </a:t>
            </a:r>
            <a:r>
              <a:rPr lang="en-GB"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less than 10</a:t>
            </a: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r>
              <a:rPr lang="en-GB" dirty="0">
                <a:latin typeface="Calibri" panose="020F0502020204030204" pitchFamily="34" charset="0"/>
                <a:ea typeface="Calibri" panose="020F0502020204030204" pitchFamily="34" charset="0"/>
                <a:cs typeface="Calibri" panose="020F0502020204030204" pitchFamily="34" charset="0"/>
              </a:rPr>
              <a:t>C based processing program</a:t>
            </a:r>
          </a:p>
          <a:p>
            <a:pPr marL="800100" lvl="1" indent="-342900"/>
            <a:r>
              <a:rPr lang="en-GB" dirty="0">
                <a:latin typeface="Calibri" panose="020F0502020204030204" pitchFamily="34" charset="0"/>
                <a:ea typeface="Calibri" panose="020F0502020204030204" pitchFamily="34" charset="0"/>
                <a:cs typeface="Calibri" panose="020F0502020204030204" pitchFamily="34" charset="0"/>
              </a:rPr>
              <a:t>Low </a:t>
            </a:r>
            <a:r>
              <a:rPr lang="en-GB"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high efficiency </a:t>
            </a: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r>
              <a:rPr lang="en-GB" dirty="0">
                <a:latin typeface="Calibri" panose="020F0502020204030204" pitchFamily="34" charset="0"/>
                <a:ea typeface="Calibri" panose="020F0502020204030204" pitchFamily="34" charset="0"/>
                <a:cs typeface="Calibri" panose="020F0502020204030204" pitchFamily="34" charset="0"/>
              </a:rPr>
              <a:t>Algorithm optimization</a:t>
            </a:r>
          </a:p>
          <a:p>
            <a:pPr marL="800100" lvl="1" indent="-342900"/>
            <a:r>
              <a:rPr lang="en-GB" dirty="0">
                <a:latin typeface="Calibri" panose="020F0502020204030204" pitchFamily="34" charset="0"/>
                <a:ea typeface="Calibri" panose="020F0502020204030204" pitchFamily="34" charset="0"/>
                <a:cs typeface="Calibri" panose="020F0502020204030204" pitchFamily="34" charset="0"/>
              </a:rPr>
              <a:t>Time/space complexity: high </a:t>
            </a:r>
            <a:r>
              <a:rPr lang="en-GB"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low</a:t>
            </a:r>
            <a:r>
              <a:rPr lang="en-GB" dirty="0">
                <a:latin typeface="Calibri" panose="020F0502020204030204" pitchFamily="34" charset="0"/>
                <a:ea typeface="Calibri" panose="020F0502020204030204" pitchFamily="34" charset="0"/>
                <a:cs typeface="Calibri" panose="020F0502020204030204" pitchFamily="34" charset="0"/>
              </a:rPr>
              <a:t> </a:t>
            </a:r>
          </a:p>
          <a:p>
            <a:pPr marL="342900" indent="-342900"/>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4FC51BE-B4C9-7794-5077-124C63BAE1AA}"/>
              </a:ext>
            </a:extLst>
          </p:cNvPr>
          <p:cNvSpPr txBox="1"/>
          <p:nvPr/>
        </p:nvSpPr>
        <p:spPr>
          <a:xfrm>
            <a:off x="6256563" y="1004817"/>
            <a:ext cx="5096385" cy="461665"/>
          </a:xfrm>
          <a:prstGeom prst="rect">
            <a:avLst/>
          </a:prstGeom>
          <a:noFill/>
        </p:spPr>
        <p:txBody>
          <a:bodyPr wrap="square" rtlCol="0">
            <a:spAutoFit/>
          </a:bodyPr>
          <a:lstStyle/>
          <a:p>
            <a:r>
              <a:rPr lang="en-US" altLang="zh-CN" sz="2400" b="1" dirty="0">
                <a:latin typeface="Calibri" panose="020F0502020204030204" pitchFamily="34" charset="0"/>
                <a:ea typeface="Calibri" panose="020F0502020204030204" pitchFamily="34" charset="0"/>
                <a:cs typeface="Calibri" panose="020F0502020204030204" pitchFamily="34" charset="0"/>
              </a:rPr>
              <a:t>Compromise solutions:</a:t>
            </a:r>
          </a:p>
        </p:txBody>
      </p:sp>
    </p:spTree>
    <p:extLst>
      <p:ext uri="{BB962C8B-B14F-4D97-AF65-F5344CB8AC3E}">
        <p14:creationId xmlns:p14="http://schemas.microsoft.com/office/powerpoint/2010/main" val="2916849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868876-B9F2-96AA-A4C7-8153FFAC1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66205"/>
            <a:ext cx="6487886" cy="3543113"/>
          </a:xfrm>
          <a:prstGeom prst="rect">
            <a:avLst/>
          </a:prstGeom>
        </p:spPr>
      </p:pic>
      <p:pic>
        <p:nvPicPr>
          <p:cNvPr id="3" name="Content Placeholder 3">
            <a:extLst>
              <a:ext uri="{FF2B5EF4-FFF2-40B4-BE49-F238E27FC236}">
                <a16:creationId xmlns:a16="http://schemas.microsoft.com/office/drawing/2014/main" id="{3EAA0CC3-5869-D6E6-88BF-A81823F0B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2014" y="3544479"/>
            <a:ext cx="8250312" cy="3024051"/>
          </a:xfrm>
          <a:prstGeom prst="rect">
            <a:avLst/>
          </a:prstGeom>
        </p:spPr>
      </p:pic>
      <p:sp>
        <p:nvSpPr>
          <p:cNvPr id="4" name="Content Placeholder 2">
            <a:extLst>
              <a:ext uri="{FF2B5EF4-FFF2-40B4-BE49-F238E27FC236}">
                <a16:creationId xmlns:a16="http://schemas.microsoft.com/office/drawing/2014/main" id="{1A134840-26C6-6F9B-1B08-7B391AAC4348}"/>
              </a:ext>
            </a:extLst>
          </p:cNvPr>
          <p:cNvSpPr txBox="1">
            <a:spLocks/>
          </p:cNvSpPr>
          <p:nvPr/>
        </p:nvSpPr>
        <p:spPr>
          <a:xfrm>
            <a:off x="536256" y="1286615"/>
            <a:ext cx="11566070" cy="4903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alibri" panose="020F0502020204030204" pitchFamily="34" charset="0"/>
                <a:ea typeface="Calibri" panose="020F0502020204030204" pitchFamily="34" charset="0"/>
                <a:cs typeface="Calibri" panose="020F0502020204030204" pitchFamily="34" charset="0"/>
              </a:rPr>
              <a:t>Several GPU clusters with different types of GPU cards</a:t>
            </a:r>
          </a:p>
          <a:p>
            <a:r>
              <a:rPr lang="en-GB" dirty="0">
                <a:latin typeface="Calibri" panose="020F0502020204030204" pitchFamily="34" charset="0"/>
                <a:ea typeface="Calibri" panose="020F0502020204030204" pitchFamily="34" charset="0"/>
                <a:cs typeface="Calibri" panose="020F0502020204030204" pitchFamily="34" charset="0"/>
              </a:rPr>
              <a:t>We take Cluster 6 as an example:</a:t>
            </a:r>
          </a:p>
          <a:p>
            <a:pPr lvl="1"/>
            <a:r>
              <a:rPr lang="en-GB" dirty="0">
                <a:latin typeface="Calibri" panose="020F0502020204030204" pitchFamily="34" charset="0"/>
                <a:ea typeface="Calibri" panose="020F0502020204030204" pitchFamily="34" charset="0"/>
                <a:cs typeface="Calibri" panose="020F0502020204030204" pitchFamily="34" charset="0"/>
              </a:rPr>
              <a:t>NVIDIA HGX-2 with </a:t>
            </a:r>
            <a:r>
              <a:rPr lang="en-GB" b="1" dirty="0">
                <a:latin typeface="Calibri" panose="020F0502020204030204" pitchFamily="34" charset="0"/>
                <a:ea typeface="Calibri" panose="020F0502020204030204" pitchFamily="34" charset="0"/>
                <a:cs typeface="Calibri" panose="020F0502020204030204" pitchFamily="34" charset="0"/>
              </a:rPr>
              <a:t>16 Tesla V100 GPUs</a:t>
            </a:r>
            <a:r>
              <a:rPr lang="en-GB" dirty="0">
                <a:latin typeface="Calibri" panose="020F0502020204030204" pitchFamily="34" charset="0"/>
                <a:ea typeface="Calibri" panose="020F0502020204030204" pitchFamily="34" charset="0"/>
                <a:cs typeface="Calibri" panose="020F0502020204030204" pitchFamily="34" charset="0"/>
              </a:rPr>
              <a:t>, 96 2.7Ghz vCPU cores with 1.5TB RAM</a:t>
            </a:r>
          </a:p>
          <a:p>
            <a:pPr lvl="1"/>
            <a:r>
              <a:rPr lang="en-GB" dirty="0" err="1">
                <a:latin typeface="Calibri" panose="020F0502020204030204" pitchFamily="34" charset="0"/>
                <a:ea typeface="Calibri" panose="020F0502020204030204" pitchFamily="34" charset="0"/>
                <a:cs typeface="Calibri" panose="020F0502020204030204" pitchFamily="34" charset="0"/>
              </a:rPr>
              <a:t>NVLink</a:t>
            </a:r>
            <a:r>
              <a:rPr lang="en-GB" dirty="0">
                <a:latin typeface="Calibri" panose="020F0502020204030204" pitchFamily="34" charset="0"/>
                <a:ea typeface="Calibri" panose="020F0502020204030204" pitchFamily="34" charset="0"/>
                <a:cs typeface="Calibri" panose="020F0502020204030204" pitchFamily="34" charset="0"/>
              </a:rPr>
              <a:t> switch connection fabric</a:t>
            </a:r>
          </a:p>
        </p:txBody>
      </p:sp>
      <p:sp>
        <p:nvSpPr>
          <p:cNvPr id="6" name="标题 1">
            <a:extLst>
              <a:ext uri="{FF2B5EF4-FFF2-40B4-BE49-F238E27FC236}">
                <a16:creationId xmlns:a16="http://schemas.microsoft.com/office/drawing/2014/main" id="{36848B29-067B-6D8F-45C8-45F07678CF56}"/>
              </a:ext>
            </a:extLst>
          </p:cNvPr>
          <p:cNvSpPr txBox="1">
            <a:spLocks/>
          </p:cNvSpPr>
          <p:nvPr/>
        </p:nvSpPr>
        <p:spPr>
          <a:xfrm>
            <a:off x="536256" y="333246"/>
            <a:ext cx="7558873"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2.1 Hardware infrastructure of </a:t>
            </a:r>
            <a:r>
              <a:rPr lang="en-US" altLang="zh-CN" sz="3200" b="1" dirty="0" err="1">
                <a:latin typeface="Calibri Light" panose="020F0302020204030204" pitchFamily="34" charset="0"/>
                <a:cs typeface="Calibri Light" panose="020F0302020204030204" pitchFamily="34" charset="0"/>
              </a:rPr>
              <a:t>GPULab</a:t>
            </a:r>
            <a:endParaRPr lang="en-US" altLang="zh-CN" sz="32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8566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F110D1B8-AB3C-B644-C4FA-638A4260C130}"/>
              </a:ext>
            </a:extLst>
          </p:cNvPr>
          <p:cNvSpPr txBox="1">
            <a:spLocks/>
          </p:cNvSpPr>
          <p:nvPr/>
        </p:nvSpPr>
        <p:spPr>
          <a:xfrm>
            <a:off x="536256" y="333246"/>
            <a:ext cx="7558873"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2.2 Access modes of </a:t>
            </a:r>
            <a:r>
              <a:rPr lang="en-US" altLang="zh-CN" sz="3200" b="1" dirty="0" err="1">
                <a:latin typeface="Calibri Light" panose="020F0302020204030204" pitchFamily="34" charset="0"/>
                <a:cs typeface="Calibri Light" panose="020F0302020204030204" pitchFamily="34" charset="0"/>
              </a:rPr>
              <a:t>GPULab</a:t>
            </a:r>
            <a:endParaRPr lang="en-US" altLang="zh-CN" sz="3200" b="1" dirty="0">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28D73193-2CDE-9B2A-1C35-F5D61DD4F2B2}"/>
              </a:ext>
            </a:extLst>
          </p:cNvPr>
          <p:cNvSpPr txBox="1"/>
          <p:nvPr/>
        </p:nvSpPr>
        <p:spPr>
          <a:xfrm>
            <a:off x="612641" y="3824566"/>
            <a:ext cx="2414894" cy="830997"/>
          </a:xfrm>
          <a:prstGeom prst="rect">
            <a:avLst/>
          </a:prstGeom>
          <a:noFill/>
        </p:spPr>
        <p:txBody>
          <a:bodyPr wrap="square">
            <a:spAutoFit/>
          </a:bodyPr>
          <a:lstStyle/>
          <a:p>
            <a:pPr algn="ctr"/>
            <a:r>
              <a:rPr lang="en-US" altLang="zh-CN" sz="2400" dirty="0">
                <a:effectLst/>
                <a:latin typeface="Calibri" panose="020F0502020204030204" pitchFamily="34" charset="0"/>
                <a:ea typeface="Calibri" panose="020F0502020204030204" pitchFamily="34" charset="0"/>
                <a:cs typeface="Calibri" panose="020F0502020204030204" pitchFamily="34" charset="0"/>
              </a:rPr>
              <a:t>Everything runs in </a:t>
            </a:r>
          </a:p>
          <a:p>
            <a:pPr algn="ctr"/>
            <a:r>
              <a:rPr lang="en-US" altLang="zh-CN" sz="2400" dirty="0">
                <a:effectLst/>
                <a:latin typeface="Calibri" panose="020F0502020204030204" pitchFamily="34" charset="0"/>
                <a:ea typeface="Calibri" panose="020F0502020204030204" pitchFamily="34" charset="0"/>
                <a:cs typeface="Calibri" panose="020F0502020204030204" pitchFamily="34" charset="0"/>
              </a:rPr>
              <a:t>containers</a:t>
            </a:r>
          </a:p>
        </p:txBody>
      </p:sp>
      <p:sp>
        <p:nvSpPr>
          <p:cNvPr id="11" name="TextBox 10">
            <a:extLst>
              <a:ext uri="{FF2B5EF4-FFF2-40B4-BE49-F238E27FC236}">
                <a16:creationId xmlns:a16="http://schemas.microsoft.com/office/drawing/2014/main" id="{A4E1ACED-7F9A-B8A6-0064-B5140C748852}"/>
              </a:ext>
            </a:extLst>
          </p:cNvPr>
          <p:cNvSpPr txBox="1"/>
          <p:nvPr/>
        </p:nvSpPr>
        <p:spPr>
          <a:xfrm>
            <a:off x="3365047" y="2251537"/>
            <a:ext cx="2414894" cy="461665"/>
          </a:xfrm>
          <a:prstGeom prst="rect">
            <a:avLst/>
          </a:prstGeom>
          <a:noFill/>
        </p:spPr>
        <p:txBody>
          <a:bodyPr wrap="square">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I</a:t>
            </a:r>
            <a:r>
              <a:rPr lang="en-US" altLang="zh-CN" sz="2400" dirty="0">
                <a:effectLst/>
                <a:latin typeface="Calibri" panose="020F0502020204030204" pitchFamily="34" charset="0"/>
                <a:ea typeface="Calibri" panose="020F0502020204030204" pitchFamily="34" charset="0"/>
                <a:cs typeface="Calibri" panose="020F0502020204030204" pitchFamily="34" charset="0"/>
              </a:rPr>
              <a:t>nteractive mode</a:t>
            </a:r>
          </a:p>
        </p:txBody>
      </p:sp>
      <p:sp>
        <p:nvSpPr>
          <p:cNvPr id="12" name="TextBox 11">
            <a:extLst>
              <a:ext uri="{FF2B5EF4-FFF2-40B4-BE49-F238E27FC236}">
                <a16:creationId xmlns:a16="http://schemas.microsoft.com/office/drawing/2014/main" id="{39749AD6-5794-BFB3-ECCD-BC0555CD81BA}"/>
              </a:ext>
            </a:extLst>
          </p:cNvPr>
          <p:cNvSpPr txBox="1"/>
          <p:nvPr/>
        </p:nvSpPr>
        <p:spPr>
          <a:xfrm>
            <a:off x="3365047" y="5685283"/>
            <a:ext cx="2144385" cy="461665"/>
          </a:xfrm>
          <a:prstGeom prst="rect">
            <a:avLst/>
          </a:prstGeom>
          <a:noFill/>
        </p:spPr>
        <p:txBody>
          <a:bodyPr wrap="square">
            <a:spAutoFit/>
          </a:bodyPr>
          <a:lstStyle/>
          <a:p>
            <a:pPr algn="just"/>
            <a:r>
              <a:rPr lang="en-US" altLang="zh-CN" sz="2400" dirty="0">
                <a:effectLst/>
                <a:latin typeface="Calibri" panose="020F0502020204030204" pitchFamily="34" charset="0"/>
                <a:ea typeface="Calibri" panose="020F0502020204030204" pitchFamily="34" charset="0"/>
                <a:cs typeface="Calibri" panose="020F0502020204030204" pitchFamily="34" charset="0"/>
              </a:rPr>
              <a:t>CLI batch mode</a:t>
            </a:r>
          </a:p>
        </p:txBody>
      </p:sp>
      <p:pic>
        <p:nvPicPr>
          <p:cNvPr id="14" name="Picture 13">
            <a:extLst>
              <a:ext uri="{FF2B5EF4-FFF2-40B4-BE49-F238E27FC236}">
                <a16:creationId xmlns:a16="http://schemas.microsoft.com/office/drawing/2014/main" id="{1B6DC21F-A598-5729-ACA8-3FA26F3CC76A}"/>
              </a:ext>
            </a:extLst>
          </p:cNvPr>
          <p:cNvPicPr>
            <a:picLocks noChangeAspect="1"/>
          </p:cNvPicPr>
          <p:nvPr/>
        </p:nvPicPr>
        <p:blipFill rotWithShape="1">
          <a:blip r:embed="rId3"/>
          <a:srcRect l="50184" t="79" r="195" b="79489"/>
          <a:stretch/>
        </p:blipFill>
        <p:spPr>
          <a:xfrm>
            <a:off x="6790692" y="908341"/>
            <a:ext cx="1952171" cy="901212"/>
          </a:xfrm>
          <a:prstGeom prst="rect">
            <a:avLst/>
          </a:prstGeom>
        </p:spPr>
      </p:pic>
      <p:pic>
        <p:nvPicPr>
          <p:cNvPr id="16" name="Picture 15">
            <a:extLst>
              <a:ext uri="{FF2B5EF4-FFF2-40B4-BE49-F238E27FC236}">
                <a16:creationId xmlns:a16="http://schemas.microsoft.com/office/drawing/2014/main" id="{A3B248B0-04F6-F987-7B12-343519141564}"/>
              </a:ext>
            </a:extLst>
          </p:cNvPr>
          <p:cNvPicPr>
            <a:picLocks noChangeAspect="1"/>
          </p:cNvPicPr>
          <p:nvPr/>
        </p:nvPicPr>
        <p:blipFill rotWithShape="1">
          <a:blip r:embed="rId3"/>
          <a:srcRect t="22873" r="50000" b="54286"/>
          <a:stretch/>
        </p:blipFill>
        <p:spPr>
          <a:xfrm>
            <a:off x="6790692" y="1890884"/>
            <a:ext cx="1952171" cy="999854"/>
          </a:xfrm>
          <a:prstGeom prst="rect">
            <a:avLst/>
          </a:prstGeom>
        </p:spPr>
      </p:pic>
      <p:pic>
        <p:nvPicPr>
          <p:cNvPr id="18" name="Picture 17">
            <a:extLst>
              <a:ext uri="{FF2B5EF4-FFF2-40B4-BE49-F238E27FC236}">
                <a16:creationId xmlns:a16="http://schemas.microsoft.com/office/drawing/2014/main" id="{7C9BAD77-6350-0C14-F997-94E391CA6F84}"/>
              </a:ext>
            </a:extLst>
          </p:cNvPr>
          <p:cNvPicPr>
            <a:picLocks noChangeAspect="1"/>
          </p:cNvPicPr>
          <p:nvPr/>
        </p:nvPicPr>
        <p:blipFill rotWithShape="1">
          <a:blip r:embed="rId3"/>
          <a:srcRect l="50000" t="22873" b="54286"/>
          <a:stretch/>
        </p:blipFill>
        <p:spPr>
          <a:xfrm>
            <a:off x="6790691" y="3021894"/>
            <a:ext cx="1952171" cy="999854"/>
          </a:xfrm>
          <a:prstGeom prst="rect">
            <a:avLst/>
          </a:prstGeom>
        </p:spPr>
      </p:pic>
      <p:pic>
        <p:nvPicPr>
          <p:cNvPr id="20" name="Picture 19">
            <a:extLst>
              <a:ext uri="{FF2B5EF4-FFF2-40B4-BE49-F238E27FC236}">
                <a16:creationId xmlns:a16="http://schemas.microsoft.com/office/drawing/2014/main" id="{BC313B0F-1273-12B5-F3D6-8803EE8E813A}"/>
              </a:ext>
            </a:extLst>
          </p:cNvPr>
          <p:cNvPicPr>
            <a:picLocks noChangeAspect="1"/>
          </p:cNvPicPr>
          <p:nvPr/>
        </p:nvPicPr>
        <p:blipFill rotWithShape="1">
          <a:blip r:embed="rId3"/>
          <a:srcRect l="50000" t="48214" b="25477"/>
          <a:stretch/>
        </p:blipFill>
        <p:spPr>
          <a:xfrm>
            <a:off x="6790690" y="4104222"/>
            <a:ext cx="1952171" cy="1151667"/>
          </a:xfrm>
          <a:prstGeom prst="rect">
            <a:avLst/>
          </a:prstGeom>
        </p:spPr>
      </p:pic>
      <p:pic>
        <p:nvPicPr>
          <p:cNvPr id="22" name="Picture 21">
            <a:extLst>
              <a:ext uri="{FF2B5EF4-FFF2-40B4-BE49-F238E27FC236}">
                <a16:creationId xmlns:a16="http://schemas.microsoft.com/office/drawing/2014/main" id="{A3AC57E6-8626-B31A-5235-118A7753734B}"/>
              </a:ext>
            </a:extLst>
          </p:cNvPr>
          <p:cNvPicPr>
            <a:picLocks noChangeAspect="1"/>
          </p:cNvPicPr>
          <p:nvPr/>
        </p:nvPicPr>
        <p:blipFill rotWithShape="1">
          <a:blip r:embed="rId3"/>
          <a:srcRect t="77381" r="50000"/>
          <a:stretch/>
        </p:blipFill>
        <p:spPr>
          <a:xfrm>
            <a:off x="6790689" y="5381245"/>
            <a:ext cx="1952171" cy="1151667"/>
          </a:xfrm>
          <a:prstGeom prst="rect">
            <a:avLst/>
          </a:prstGeom>
        </p:spPr>
      </p:pic>
      <p:pic>
        <p:nvPicPr>
          <p:cNvPr id="24" name="Picture 23">
            <a:extLst>
              <a:ext uri="{FF2B5EF4-FFF2-40B4-BE49-F238E27FC236}">
                <a16:creationId xmlns:a16="http://schemas.microsoft.com/office/drawing/2014/main" id="{D1F494DD-9D6B-0DEA-F34A-08252B65568F}"/>
              </a:ext>
            </a:extLst>
          </p:cNvPr>
          <p:cNvPicPr>
            <a:picLocks noChangeAspect="1"/>
          </p:cNvPicPr>
          <p:nvPr/>
        </p:nvPicPr>
        <p:blipFill rotWithShape="1">
          <a:blip r:embed="rId3"/>
          <a:srcRect l="50000" t="77024"/>
          <a:stretch/>
        </p:blipFill>
        <p:spPr>
          <a:xfrm>
            <a:off x="9094045" y="1163382"/>
            <a:ext cx="1952171" cy="1151667"/>
          </a:xfrm>
          <a:prstGeom prst="rect">
            <a:avLst/>
          </a:prstGeom>
        </p:spPr>
      </p:pic>
      <p:pic>
        <p:nvPicPr>
          <p:cNvPr id="26" name="Picture 25">
            <a:extLst>
              <a:ext uri="{FF2B5EF4-FFF2-40B4-BE49-F238E27FC236}">
                <a16:creationId xmlns:a16="http://schemas.microsoft.com/office/drawing/2014/main" id="{8B0A69B7-28BD-873A-C071-033910417956}"/>
              </a:ext>
            </a:extLst>
          </p:cNvPr>
          <p:cNvPicPr>
            <a:picLocks noChangeAspect="1"/>
          </p:cNvPicPr>
          <p:nvPr/>
        </p:nvPicPr>
        <p:blipFill>
          <a:blip r:embed="rId4"/>
          <a:stretch>
            <a:fillRect/>
          </a:stretch>
        </p:blipFill>
        <p:spPr>
          <a:xfrm>
            <a:off x="9094045" y="2446536"/>
            <a:ext cx="1952171" cy="1150715"/>
          </a:xfrm>
          <a:prstGeom prst="rect">
            <a:avLst/>
          </a:prstGeom>
        </p:spPr>
      </p:pic>
      <p:pic>
        <p:nvPicPr>
          <p:cNvPr id="28" name="Picture 27">
            <a:extLst>
              <a:ext uri="{FF2B5EF4-FFF2-40B4-BE49-F238E27FC236}">
                <a16:creationId xmlns:a16="http://schemas.microsoft.com/office/drawing/2014/main" id="{08675282-617C-66F6-2BC0-E0D66F58E35C}"/>
              </a:ext>
            </a:extLst>
          </p:cNvPr>
          <p:cNvPicPr>
            <a:picLocks noChangeAspect="1"/>
          </p:cNvPicPr>
          <p:nvPr/>
        </p:nvPicPr>
        <p:blipFill>
          <a:blip r:embed="rId5"/>
          <a:stretch>
            <a:fillRect/>
          </a:stretch>
        </p:blipFill>
        <p:spPr>
          <a:xfrm>
            <a:off x="9094041" y="3728738"/>
            <a:ext cx="1952171" cy="1150715"/>
          </a:xfrm>
          <a:prstGeom prst="rect">
            <a:avLst/>
          </a:prstGeom>
        </p:spPr>
      </p:pic>
      <p:pic>
        <p:nvPicPr>
          <p:cNvPr id="32" name="Picture 31">
            <a:extLst>
              <a:ext uri="{FF2B5EF4-FFF2-40B4-BE49-F238E27FC236}">
                <a16:creationId xmlns:a16="http://schemas.microsoft.com/office/drawing/2014/main" id="{4D91C7EC-BCF7-E8A3-1CF1-FF5BB79C9F4F}"/>
              </a:ext>
            </a:extLst>
          </p:cNvPr>
          <p:cNvPicPr>
            <a:picLocks noChangeAspect="1"/>
          </p:cNvPicPr>
          <p:nvPr/>
        </p:nvPicPr>
        <p:blipFill rotWithShape="1">
          <a:blip r:embed="rId6"/>
          <a:srcRect r="50490" b="79524"/>
          <a:stretch/>
        </p:blipFill>
        <p:spPr>
          <a:xfrm>
            <a:off x="9094039" y="5022538"/>
            <a:ext cx="1952171" cy="1150716"/>
          </a:xfrm>
          <a:prstGeom prst="rect">
            <a:avLst/>
          </a:prstGeom>
        </p:spPr>
      </p:pic>
      <p:sp>
        <p:nvSpPr>
          <p:cNvPr id="33" name="Left Brace 32">
            <a:extLst>
              <a:ext uri="{FF2B5EF4-FFF2-40B4-BE49-F238E27FC236}">
                <a16:creationId xmlns:a16="http://schemas.microsoft.com/office/drawing/2014/main" id="{4151DD90-1154-4AFA-180C-404D3839A4B6}"/>
              </a:ext>
            </a:extLst>
          </p:cNvPr>
          <p:cNvSpPr/>
          <p:nvPr/>
        </p:nvSpPr>
        <p:spPr>
          <a:xfrm>
            <a:off x="3071133" y="2294755"/>
            <a:ext cx="293914" cy="3833856"/>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Left Brace 1">
            <a:extLst>
              <a:ext uri="{FF2B5EF4-FFF2-40B4-BE49-F238E27FC236}">
                <a16:creationId xmlns:a16="http://schemas.microsoft.com/office/drawing/2014/main" id="{24BAE507-0979-9232-5FB6-62404FE2C403}"/>
              </a:ext>
            </a:extLst>
          </p:cNvPr>
          <p:cNvSpPr/>
          <p:nvPr/>
        </p:nvSpPr>
        <p:spPr>
          <a:xfrm>
            <a:off x="5728529" y="1107914"/>
            <a:ext cx="664522" cy="5282294"/>
          </a:xfrm>
          <a:prstGeom prst="leftBrace">
            <a:avLst>
              <a:gd name="adj1" fmla="val 8333"/>
              <a:gd name="adj2" fmla="val 2681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BE3AF709-B31D-5434-3A33-5185C6EDA413}"/>
              </a:ext>
            </a:extLst>
          </p:cNvPr>
          <p:cNvSpPr txBox="1"/>
          <p:nvPr/>
        </p:nvSpPr>
        <p:spPr>
          <a:xfrm>
            <a:off x="7338331" y="333246"/>
            <a:ext cx="3275240" cy="461665"/>
          </a:xfrm>
          <a:prstGeom prst="rect">
            <a:avLst/>
          </a:prstGeom>
          <a:noFill/>
        </p:spPr>
        <p:txBody>
          <a:bodyPr wrap="square">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Default container images:</a:t>
            </a:r>
            <a:endParaRPr lang="en-US" altLang="zh-CN"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421867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12053</TotalTime>
  <Words>1248</Words>
  <Application>Microsoft Office PowerPoint</Application>
  <PresentationFormat>Widescreen</PresentationFormat>
  <Paragraphs>241</Paragraphs>
  <Slides>15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等线</vt:lpstr>
      <vt:lpstr>等线 Light</vt:lpstr>
      <vt:lpstr>Arial</vt:lpstr>
      <vt:lpstr>Calibri</vt:lpstr>
      <vt:lpstr>Calibri Light</vt:lpstr>
      <vt:lpstr>Wingdings</vt:lpstr>
      <vt:lpstr>Office 主题​​</vt:lpstr>
      <vt:lpstr>Parallel EEG processing on GPULab,  a GPU-enabled container-based distributed system  in the SLICES EU research infrastructure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Wearable EEG Real-time Measure and Analysis Platform for Home Applications</dc:title>
  <dc:creator>王 泽宇</dc:creator>
  <cp:lastModifiedBy>Wang Zeyu</cp:lastModifiedBy>
  <cp:revision>1222</cp:revision>
  <dcterms:created xsi:type="dcterms:W3CDTF">2018-08-23T09:53:18Z</dcterms:created>
  <dcterms:modified xsi:type="dcterms:W3CDTF">2023-05-15T21:46:31Z</dcterms:modified>
</cp:coreProperties>
</file>