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67" r:id="rId2"/>
  </p:sldMasterIdLst>
  <p:notesMasterIdLst>
    <p:notesMasterId r:id="rId36"/>
  </p:notesMasterIdLst>
  <p:handoutMasterIdLst>
    <p:handoutMasterId r:id="rId37"/>
  </p:handoutMasterIdLst>
  <p:sldIdLst>
    <p:sldId id="256" r:id="rId3"/>
    <p:sldId id="280" r:id="rId4"/>
    <p:sldId id="283" r:id="rId5"/>
    <p:sldId id="281" r:id="rId6"/>
    <p:sldId id="282" r:id="rId7"/>
    <p:sldId id="284" r:id="rId8"/>
    <p:sldId id="285" r:id="rId9"/>
    <p:sldId id="287" r:id="rId10"/>
    <p:sldId id="286" r:id="rId11"/>
    <p:sldId id="288" r:id="rId12"/>
    <p:sldId id="289" r:id="rId13"/>
    <p:sldId id="292" r:id="rId14"/>
    <p:sldId id="290" r:id="rId15"/>
    <p:sldId id="291" r:id="rId16"/>
    <p:sldId id="293" r:id="rId17"/>
    <p:sldId id="294" r:id="rId18"/>
    <p:sldId id="295" r:id="rId19"/>
    <p:sldId id="296" r:id="rId20"/>
    <p:sldId id="268" r:id="rId21"/>
    <p:sldId id="298" r:id="rId22"/>
    <p:sldId id="299" r:id="rId23"/>
    <p:sldId id="300" r:id="rId24"/>
    <p:sldId id="301" r:id="rId25"/>
    <p:sldId id="302" r:id="rId26"/>
    <p:sldId id="303" r:id="rId27"/>
    <p:sldId id="310" r:id="rId28"/>
    <p:sldId id="307" r:id="rId29"/>
    <p:sldId id="309" r:id="rId30"/>
    <p:sldId id="304" r:id="rId31"/>
    <p:sldId id="273" r:id="rId32"/>
    <p:sldId id="306" r:id="rId33"/>
    <p:sldId id="274" r:id="rId34"/>
    <p:sldId id="30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8063" autoAdjust="0"/>
  </p:normalViewPr>
  <p:slideViewPr>
    <p:cSldViewPr snapToGrid="0">
      <p:cViewPr varScale="1">
        <p:scale>
          <a:sx n="46" d="100"/>
          <a:sy n="46" d="100"/>
        </p:scale>
        <p:origin x="13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C415F-97FD-059A-7ABB-0C9CF32BA1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A36D4-0BEF-3FA6-2DC2-BE36083099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19471-B10A-B457-8000-FFF9A058B1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05051-C819-4B82-BFAE-8644D2DDA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9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A2376-C93B-4075-8CB9-D1E9AA13EE09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668E9-82B6-496E-B43B-210C11919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0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baseline="0" noProof="0" dirty="0">
                <a:latin typeface="Times New Roman" panose="02020603050405020304" pitchFamily="18" charset="0"/>
              </a:rPr>
              <a:t>- 25 perc </a:t>
            </a:r>
            <a:r>
              <a:rPr lang="hu-HU" sz="1200" b="0" i="0" baseline="0" noProof="0" dirty="0">
                <a:latin typeface="Times New Roman" panose="02020603050405020304" pitchFamily="18" charset="0"/>
                <a:sym typeface="Wingdings" panose="05000000000000000000" pitchFamily="2" charset="2"/>
              </a:rPr>
              <a:t> 10 dia (elméletileg diánkként 5 perc, gyakorlatban inkább 2-3)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/>
              <a:t>11 valódi dia (33 helyett)</a:t>
            </a:r>
          </a:p>
          <a:p>
            <a:pPr marL="171450" indent="-171450">
              <a:buFontTx/>
              <a:buChar char="-"/>
            </a:pPr>
            <a:endParaRPr lang="hu-HU" dirty="0"/>
          </a:p>
          <a:p>
            <a:pPr marL="171450" indent="-171450">
              <a:buFontTx/>
              <a:buChar char="-"/>
            </a:pPr>
            <a:r>
              <a:rPr lang="en-US" noProof="0" dirty="0"/>
              <a:t>Introduction</a:t>
            </a:r>
            <a:r>
              <a:rPr lang="hu-HU" dirty="0"/>
              <a:t> </a:t>
            </a:r>
            <a:r>
              <a:rPr lang="en-GB" dirty="0"/>
              <a:t>of the topic </a:t>
            </a:r>
            <a:r>
              <a:rPr lang="hu-HU" dirty="0"/>
              <a:t>(</a:t>
            </a:r>
            <a:r>
              <a:rPr lang="en-GB" dirty="0"/>
              <a:t>self introduction</a:t>
            </a:r>
            <a:r>
              <a:rPr lang="hu-HU" dirty="0"/>
              <a:t>)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34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Bloch coordinates </a:t>
            </a:r>
          </a:p>
          <a:p>
            <a:pPr marL="171450" indent="-171450">
              <a:buFontTx/>
              <a:buChar char="-"/>
            </a:pPr>
            <a:r>
              <a:rPr lang="en-GB" dirty="0"/>
              <a:t>Relation of the density operators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system of difference equations </a:t>
            </a:r>
          </a:p>
          <a:p>
            <a:pPr marL="171450" indent="-171450">
              <a:buFontTx/>
              <a:buChar char="-"/>
            </a:pPr>
            <a:r>
              <a:rPr lang="en-GB" dirty="0"/>
              <a:t>Quadratic rational functions</a:t>
            </a:r>
          </a:p>
          <a:p>
            <a:pPr marL="171450" indent="-171450">
              <a:buFontTx/>
              <a:buChar char="-"/>
            </a:pPr>
            <a:r>
              <a:rPr lang="en-GB" dirty="0"/>
              <a:t>Nth order rational functions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4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Basic nth nonlinear time evolution step</a:t>
            </a:r>
          </a:p>
          <a:p>
            <a:pPr marL="171450" indent="-171450">
              <a:buFontTx/>
              <a:buChar char="-"/>
            </a:pPr>
            <a:r>
              <a:rPr lang="en-GB" dirty="0"/>
              <a:t>Iterative manner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multiple copies of the qubits in the same quantum state</a:t>
            </a:r>
          </a:p>
          <a:p>
            <a:pPr marL="628650" lvl="1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Second order protocol: illustrate the iterative structure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95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Second order protocol: illustrate the iterative structure 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en-GB" dirty="0"/>
              <a:t>Basic nth nonlinear time evolution step</a:t>
            </a:r>
          </a:p>
          <a:p>
            <a:pPr marL="171450" indent="-171450">
              <a:buFontTx/>
              <a:buChar char="-"/>
            </a:pPr>
            <a:r>
              <a:rPr lang="en-GB" dirty="0"/>
              <a:t>Iterative manner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multiple copies of the qubits in the same quantum state</a:t>
            </a:r>
          </a:p>
          <a:p>
            <a:pPr marL="628650" lvl="1" indent="-1714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6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difference equation for the Bloch coordinates</a:t>
            </a:r>
            <a:endParaRPr lang="en-US" dirty="0"/>
          </a:p>
          <a:p>
            <a:r>
              <a:rPr lang="en-GB" dirty="0"/>
              <a:t>- simulate the quantum protocol by these equations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98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Invariant sets </a:t>
            </a:r>
            <a:r>
              <a:rPr lang="en-GB" dirty="0">
                <a:sym typeface="Wingdings" panose="05000000000000000000" pitchFamily="2" charset="2"/>
              </a:rPr>
              <a:t> any order of nonlinearity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6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The set of the Pure states </a:t>
            </a:r>
          </a:p>
          <a:p>
            <a:r>
              <a:rPr lang="en-GB" dirty="0"/>
              <a:t>- Can not create mixed states from pure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31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reduce the number of parameters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Theory of iterated complex functions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9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“invariant” points</a:t>
            </a:r>
          </a:p>
          <a:p>
            <a:pPr marL="171450" indent="-171450">
              <a:buFontTx/>
              <a:buChar char="-"/>
            </a:pPr>
            <a:r>
              <a:rPr lang="en-GB" dirty="0"/>
              <a:t>Stable under the time evolution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- attractive or repelling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3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Special internal repelling fixed point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8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main idea behind nonlinear protocols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divide the system to subsystems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then measure a part of the subsystems to gain information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the quantum state of the unmeasured part can evolve nonlinearly </a:t>
            </a:r>
          </a:p>
          <a:p>
            <a:pPr marL="0" indent="0">
              <a:buFontTx/>
              <a:buNone/>
            </a:pPr>
            <a:r>
              <a:rPr lang="en-GB" dirty="0"/>
              <a:t>- 2 qubits example: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same initial state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CX gate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entangled state of the two qubits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 measurement and post selection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 “select” certain elements of density operator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nonlinear map between one qubit states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cost: one ancilla qubit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89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All the fixed points are repelling 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97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have we found all the limit cycles?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8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Convergence regions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5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Complicated structure </a:t>
            </a:r>
          </a:p>
          <a:p>
            <a:pPr marL="171450" indent="-171450">
              <a:buFontTx/>
              <a:buChar char="-"/>
            </a:pPr>
            <a:r>
              <a:rPr lang="en-GB" dirty="0"/>
              <a:t>Large connected regions </a:t>
            </a:r>
          </a:p>
          <a:p>
            <a:pPr marL="171450" indent="-171450">
              <a:buFontTx/>
              <a:buChar char="-"/>
            </a:pPr>
            <a:r>
              <a:rPr lang="en-GB" dirty="0"/>
              <a:t>Boundary is complex </a:t>
            </a:r>
            <a:r>
              <a:rPr lang="en-GB" dirty="0">
                <a:sym typeface="Wingdings" panose="05000000000000000000" pitchFamily="2" charset="2"/>
              </a:rPr>
              <a:t> Julia set = fractal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21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Iterated complex function theory </a:t>
            </a:r>
          </a:p>
          <a:p>
            <a:pPr marL="171450" indent="-171450">
              <a:buFontTx/>
              <a:buChar char="-"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Julia set is the set of limit points of the full backwards orbit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58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Iterated complex function theory </a:t>
            </a:r>
          </a:p>
          <a:p>
            <a:pPr marL="171450" indent="-171450">
              <a:buFontTx/>
              <a:buChar char="-"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Julia set is the set of limit points of the full backwards orbit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477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 a given n there are n symmetric sectors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970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The border of the convergence regions </a:t>
            </a:r>
            <a:r>
              <a:rPr lang="en-GB" dirty="0">
                <a:sym typeface="Wingdings" panose="05000000000000000000" pitchFamily="2" charset="2"/>
              </a:rPr>
              <a:t> similar to the Julia set  Quasi-Julia set</a:t>
            </a:r>
          </a:p>
          <a:p>
            <a:pPr marL="171450" indent="-171450">
              <a:buFontTx/>
              <a:buChar char="-"/>
            </a:pPr>
            <a:endParaRPr lang="en-GB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GB" dirty="0">
                <a:sym typeface="Wingdings" panose="05000000000000000000" pitchFamily="2" charset="2"/>
              </a:rPr>
              <a:t>we believe that, similarly to the pure case, we can calculate the points of the Quasi-Julia set by iterating the inverse function starting from arbitrary mixed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94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The similarity can quantified</a:t>
            </a:r>
          </a:p>
          <a:p>
            <a:pPr marL="171450" indent="-171450">
              <a:buFontTx/>
              <a:buChar char="-"/>
            </a:pPr>
            <a:r>
              <a:rPr lang="en-GB" dirty="0"/>
              <a:t>Fractal dimension – Box-counting dimension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367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critical purity depends on the order of the nonlinearity </a:t>
            </a:r>
          </a:p>
          <a:p>
            <a:pPr marL="171450" indent="-171450">
              <a:buFontTx/>
              <a:buChar char="-"/>
            </a:pPr>
            <a:r>
              <a:rPr lang="en-GB" dirty="0"/>
              <a:t>last shared boundary point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numerically prove: estimation, back iteration and repelling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1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main idea behind nonlinear protocols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split the system two subsystems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then measure a part of the subsystems to gain information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the quantum state of the unmeasured part can evolve nonlinearly </a:t>
            </a:r>
          </a:p>
          <a:p>
            <a:pPr marL="0" indent="0">
              <a:buFontTx/>
              <a:buNone/>
            </a:pPr>
            <a:r>
              <a:rPr lang="en-GB" dirty="0"/>
              <a:t>- 2 qubits example: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same initial state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CX gate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entangled state of the two qubits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 measurement and post selection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 “select” certain elements of density operator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nonlinear map between one qubit states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cost: one ancilla qubit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91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7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main idea behind nonlinear protocols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split the system two subsystems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then measure a part of the subsystems to gain information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the quantum state of the unmeasured part can evolve nonlinearly </a:t>
            </a:r>
          </a:p>
          <a:p>
            <a:pPr marL="0" indent="0">
              <a:buFontTx/>
              <a:buNone/>
            </a:pPr>
            <a:r>
              <a:rPr lang="en-GB" dirty="0"/>
              <a:t>- 2 qubits example: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same initial state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CX gate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entangled state of the two qubits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 measurement and post selection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 “select” certain elements of density operator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nonlinear map between one qubit states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cost: one ancilla qubit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5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simple nonlinear transformation </a:t>
            </a:r>
          </a:p>
          <a:p>
            <a:pPr marL="171450" indent="-171450">
              <a:buFontTx/>
              <a:buChar char="-"/>
            </a:pPr>
            <a:r>
              <a:rPr lang="en-GB" dirty="0"/>
              <a:t>adding a unitary quantum logic gate </a:t>
            </a:r>
            <a:r>
              <a:rPr lang="en-GB" dirty="0">
                <a:sym typeface="Wingdings" panose="05000000000000000000" pitchFamily="2" charset="2"/>
              </a:rPr>
              <a:t> more diverse protocols</a:t>
            </a:r>
          </a:p>
          <a:p>
            <a:pPr marL="171450" indent="-171450">
              <a:buFontTx/>
              <a:buChar char="-"/>
            </a:pPr>
            <a:r>
              <a:rPr lang="en-GB" dirty="0">
                <a:sym typeface="Wingdings" panose="05000000000000000000" pitchFamily="2" charset="2"/>
              </a:rPr>
              <a:t>Hadamard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2 qubits </a:t>
            </a:r>
            <a:r>
              <a:rPr lang="en-GB" dirty="0">
                <a:sym typeface="Wingdings" panose="05000000000000000000" pitchFamily="2" charset="2"/>
              </a:rPr>
              <a:t> quadratic nonlinearity </a:t>
            </a:r>
          </a:p>
          <a:p>
            <a:pPr marL="171450" indent="-171450">
              <a:buFontTx/>
              <a:buChar char="-"/>
            </a:pPr>
            <a:r>
              <a:rPr lang="en-GB" dirty="0">
                <a:sym typeface="Wingdings" panose="05000000000000000000" pitchFamily="2" charset="2"/>
              </a:rPr>
              <a:t>N qubits  nth order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9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Hadamard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3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Bloch coordinates </a:t>
            </a:r>
          </a:p>
          <a:p>
            <a:pPr marL="171450" indent="-171450">
              <a:buFontTx/>
              <a:buChar char="-"/>
            </a:pPr>
            <a:r>
              <a:rPr lang="en-GB" dirty="0"/>
              <a:t>Relation of the density operators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system of difference equations </a:t>
            </a:r>
          </a:p>
          <a:p>
            <a:pPr marL="171450" indent="-171450">
              <a:buFontTx/>
              <a:buChar char="-"/>
            </a:pPr>
            <a:r>
              <a:rPr lang="en-GB" dirty="0"/>
              <a:t>Quadratic rational functions</a:t>
            </a:r>
          </a:p>
          <a:p>
            <a:pPr marL="171450" indent="-171450">
              <a:buFontTx/>
              <a:buChar char="-"/>
            </a:pPr>
            <a:r>
              <a:rPr lang="en-GB" dirty="0"/>
              <a:t>Nth order rational functions 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66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Bloch coordinates </a:t>
            </a:r>
          </a:p>
          <a:p>
            <a:pPr marL="171450" indent="-171450">
              <a:buFontTx/>
              <a:buChar char="-"/>
            </a:pPr>
            <a:r>
              <a:rPr lang="en-GB" dirty="0"/>
              <a:t>Relation of the density operators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system of (difference) equations </a:t>
            </a:r>
          </a:p>
          <a:p>
            <a:pPr marL="171450" indent="-171450">
              <a:buFontTx/>
              <a:buChar char="-"/>
            </a:pPr>
            <a:r>
              <a:rPr lang="en-GB" dirty="0"/>
              <a:t>Quadratic rational functions</a:t>
            </a:r>
          </a:p>
          <a:p>
            <a:pPr marL="171450" indent="-171450">
              <a:buFontTx/>
              <a:buChar char="-"/>
            </a:pPr>
            <a:r>
              <a:rPr lang="en-GB" dirty="0"/>
              <a:t>Nth order rational functions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668E9-82B6-496E-B43B-210C119193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2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76C0-4F2C-4D59-9AD7-C276BF05C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6798F-2CE5-18DE-2D87-E3718E5BB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6E92E-B02E-F64B-082D-65F35682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931C4-56DD-BE8D-FE91-3ED1F8E8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85F2-23E0-EA12-DDD2-4EA0C169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23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8BE7-5B4C-8EF5-9344-B044D07C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9931A-2ACE-BDFD-7E3A-6E664088E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EFEAE-0289-72E8-F689-F78EF29F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9F1DE-E169-C637-3DCA-7032311A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946AF-AB01-10BF-5BED-D1EC694F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671F7-EF87-E51E-550E-F99FFD2DB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A2BEB-D3C5-70BF-6B4F-0BC3831A6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75C2-A199-FC20-E4E6-B37605E3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FA793-7C77-75DB-A714-1213847A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0FD80-9878-75A7-A215-F440008A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4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5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4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4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4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55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6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08B5-E0BF-FB6D-CBA5-548C2AA9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7BE7-8526-DA58-7641-53B26A6E5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D3AA9-7D7B-0C0C-F442-A566D6C5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FC226-F899-2D8F-5639-76522034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A59F6-43FC-5B69-335A-F7112159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48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07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73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3F70-56DC-A6F5-AD04-3309D200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50989-9F27-5E07-C399-8D6278C5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82B19-2A8F-8B46-F5FD-C3BFCA2F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C746E-F4AC-B6CC-03F8-04BFD84A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05FD0-B602-4855-DF43-8D0117F0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0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AC08-5BCD-431B-2C9B-6466B808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5DA5-9B84-AA88-AB8A-7D68FDDBC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3E888-1745-F489-9DE6-5CB4B709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99190-CAA6-ED89-FC3C-F6ED36D7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8F7B9-EF50-F9FD-2EC7-EDDB1080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53C3B-03D1-B7B4-D544-65444187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5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22ED-3A41-1C3E-ECCC-2DF3E5EC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99900-36A3-7EB0-1522-C91BF26F6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0185B-9F01-4909-8051-082D840F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52665-6D0E-B064-EEE1-E6A9A443F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E14C2-D74E-3ED4-6500-52DEA2143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74CBC-4A62-E394-050E-FE66445F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A9269-9D06-F03C-ACC4-AA12DF51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14B06-5BA0-1E3F-AE20-49DC4C0D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7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021F-D5E4-E10D-3F64-07D7E911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4B829-AEEC-7E9B-1608-5D0D91A2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84F0F-F5E2-40CB-C98C-3E161C4A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701F1-B872-9F11-1C25-638E8B8E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3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52A3-E811-71FF-CCE1-CD28F6EC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77B1F-7295-5903-31C2-4B8E0FD3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C780A-A021-2EDB-3D15-BB032817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9191-56EB-74E7-1DA6-5B7ABE80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A30D-2C65-3318-C9B5-D2B90E3AC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06D01-B9EE-1201-649D-3D665DA46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51FAD-33C7-2727-1E2D-35E4388F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8AAEB-FA2C-BB7F-6A71-62DD9D3A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08EB5-0ABD-15ED-09C5-55E15D15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3EEF-C02F-E6C9-2392-4CF7F20D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8AA8C-4D3A-66FF-7F5E-49B34B0F3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41F3B-04F0-A6DD-4340-05E5A9ED3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CF6EB-EF8E-F105-AB8E-0961E2A3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FA9CA-12A7-5BC3-4C8D-292A227B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E5A6C-9501-4EE2-8265-E9E4C31F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C1-6E0B-4820-BB29-5BC3DBBC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09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2044F-BBC1-A79B-45C6-46DCCB39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4BD8E-363E-9D54-0CE8-7E6BFCC44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DCAE-45B5-5121-15AD-81CCB4713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B064-1523-4703-9BDC-02367637A27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DE5DE-F858-0335-647A-A253A1783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8983C-6758-980F-19FE-12DA9ED1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&lt;#&gt;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C8803-5E7E-7A4D-FE37-117633829CF6}"/>
              </a:ext>
            </a:extLst>
          </p:cNvPr>
          <p:cNvSpPr txBox="1"/>
          <p:nvPr userDrawn="1"/>
        </p:nvSpPr>
        <p:spPr>
          <a:xfrm>
            <a:off x="10331058" y="6311900"/>
            <a:ext cx="167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C00000">
                    <a:alpha val="35000"/>
                  </a:srgbClr>
                </a:solidFill>
              </a:rPr>
              <a:t>GPU Day </a:t>
            </a:r>
            <a:r>
              <a:rPr lang="en-GB" sz="2000" dirty="0">
                <a:solidFill>
                  <a:schemeClr val="tx1">
                    <a:alpha val="35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576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jp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rineng.2020.100106" TargetMode="External"/><Relationship Id="rId2" Type="http://schemas.openxmlformats.org/officeDocument/2006/relationships/hyperlink" Target="https://doi.org/10.1016/j.physleta.2022.127999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2599-929B-D0C3-D859-D98AE31B0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8021"/>
            <a:ext cx="9144000" cy="2387600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Iterated nth order nonlinear quantum dynamics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45E07F9-87EC-24BD-161C-B7471EF3E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402725"/>
            <a:ext cx="4334862" cy="1080000"/>
          </a:xfrm>
          <a:prstGeom prst="rect">
            <a:avLst/>
          </a:prstGeom>
        </p:spPr>
      </p:pic>
      <p:pic>
        <p:nvPicPr>
          <p:cNvPr id="6" name="Picture 5" descr="A picture containing font, graphics, screenshot, logo&#10;&#10;Description automatically generated">
            <a:extLst>
              <a:ext uri="{FF2B5EF4-FFF2-40B4-BE49-F238E27FC236}">
                <a16:creationId xmlns:a16="http://schemas.microsoft.com/office/drawing/2014/main" id="{4E96B2C4-6BB4-47D1-6F81-D2F91E5F3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6" y="5402725"/>
            <a:ext cx="293142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Bloch coordinates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A178F-AEFF-A72E-B342-259B682A8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3" y="1590376"/>
            <a:ext cx="4444879" cy="51287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4ABF4CA-6A60-5755-FF15-35556E2F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3" y="3661535"/>
            <a:ext cx="9244759" cy="10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D4273A-55D6-C6B1-05B4-7A2089CC204F}"/>
              </a:ext>
            </a:extLst>
          </p:cNvPr>
          <p:cNvCxnSpPr/>
          <p:nvPr/>
        </p:nvCxnSpPr>
        <p:spPr>
          <a:xfrm>
            <a:off x="1105786" y="2286008"/>
            <a:ext cx="0" cy="112004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8964F02-023B-DA0E-A576-2B70A7772254}"/>
              </a:ext>
            </a:extLst>
          </p:cNvPr>
          <p:cNvSpPr txBox="1"/>
          <p:nvPr/>
        </p:nvSpPr>
        <p:spPr>
          <a:xfrm>
            <a:off x="452133" y="768615"/>
            <a:ext cx="4386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order protocol</a:t>
            </a:r>
          </a:p>
        </p:txBody>
      </p:sp>
    </p:spTree>
    <p:extLst>
      <p:ext uri="{BB962C8B-B14F-4D97-AF65-F5344CB8AC3E}">
        <p14:creationId xmlns:p14="http://schemas.microsoft.com/office/powerpoint/2010/main" val="207617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Bloch coordinates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64F02-023B-DA0E-A576-2B70A7772254}"/>
              </a:ext>
            </a:extLst>
          </p:cNvPr>
          <p:cNvSpPr txBox="1"/>
          <p:nvPr/>
        </p:nvSpPr>
        <p:spPr>
          <a:xfrm>
            <a:off x="452133" y="768615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order protocol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32426A8-401D-9A8B-1116-3EA2AE39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69" y="1588428"/>
            <a:ext cx="492415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7A8313B-E24A-6D72-6CEF-C371429B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67" y="3245397"/>
            <a:ext cx="524494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1805405-8EAD-9062-A49B-1A70A634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67" y="5009385"/>
            <a:ext cx="49990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4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b="0" i="0" dirty="0">
                <a:solidFill>
                  <a:srgbClr val="222222"/>
                </a:solidFill>
                <a:effectLst/>
              </a:rPr>
              <a:t>Iterated quantum protocol</a:t>
            </a:r>
            <a:endParaRPr lang="en-US" dirty="0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DAA1D7-2B21-B08A-9D7C-A3FD576BF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3" y="1297682"/>
            <a:ext cx="3508189" cy="792000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FF3DF8-DC55-9A02-8017-935D4EE87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6" y="2877183"/>
            <a:ext cx="3295569" cy="792000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1C8FFE0D-A4A2-D89C-2D3A-B3420ADC4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3" y="5340961"/>
            <a:ext cx="8640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6E7119D-95DB-AB38-226C-9009F88165FB}"/>
              </a:ext>
            </a:extLst>
          </p:cNvPr>
          <p:cNvCxnSpPr/>
          <p:nvPr/>
        </p:nvCxnSpPr>
        <p:spPr>
          <a:xfrm>
            <a:off x="806221" y="2520867"/>
            <a:ext cx="0" cy="22966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>
            <a:extLst>
              <a:ext uri="{FF2B5EF4-FFF2-40B4-BE49-F238E27FC236}">
                <a16:creationId xmlns:a16="http://schemas.microsoft.com/office/drawing/2014/main" id="{02FFED83-254A-1192-95E6-35D4871D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3" y="6063139"/>
            <a:ext cx="11304000" cy="3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font, handwriting, diagram&#10;&#10;Description automatically generated">
            <a:extLst>
              <a:ext uri="{FF2B5EF4-FFF2-40B4-BE49-F238E27FC236}">
                <a16:creationId xmlns:a16="http://schemas.microsoft.com/office/drawing/2014/main" id="{9015FCB4-91A7-0ABF-2CFF-41E6879D49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82" y="998458"/>
            <a:ext cx="6266360" cy="35849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7E358-1C95-7BF1-88BF-6E2E68BE1882}"/>
              </a:ext>
            </a:extLst>
          </p:cNvPr>
          <p:cNvSpPr txBox="1"/>
          <p:nvPr/>
        </p:nvSpPr>
        <p:spPr>
          <a:xfrm>
            <a:off x="11059160" y="10571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highlight>
                  <a:srgbClr val="FFFFFF"/>
                </a:highlight>
              </a:rPr>
              <a:t>m</a:t>
            </a:r>
            <a:endParaRPr lang="en-GB" i="1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4657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b="0" i="0" dirty="0">
                <a:solidFill>
                  <a:srgbClr val="222222"/>
                </a:solidFill>
                <a:effectLst/>
              </a:rPr>
              <a:t>Iterated quantum protocol</a:t>
            </a:r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0B64843-2846-742F-F8E6-D6A2F45E0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r="4498"/>
          <a:stretch/>
        </p:blipFill>
        <p:spPr>
          <a:xfrm>
            <a:off x="0" y="944930"/>
            <a:ext cx="11919097" cy="4752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033CF-D2E6-5DAE-33E6-53A3EDE0742F}"/>
              </a:ext>
            </a:extLst>
          </p:cNvPr>
          <p:cNvSpPr txBox="1"/>
          <p:nvPr/>
        </p:nvSpPr>
        <p:spPr>
          <a:xfrm>
            <a:off x="452133" y="768615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econd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protocol</a:t>
            </a:r>
          </a:p>
        </p:txBody>
      </p:sp>
    </p:spTree>
    <p:extLst>
      <p:ext uri="{BB962C8B-B14F-4D97-AF65-F5344CB8AC3E}">
        <p14:creationId xmlns:p14="http://schemas.microsoft.com/office/powerpoint/2010/main" val="232958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b="0" i="0" dirty="0">
                <a:solidFill>
                  <a:srgbClr val="222222"/>
                </a:solidFill>
                <a:effectLst/>
              </a:rPr>
              <a:t>Iterated quantum protocol</a:t>
            </a:r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0B64843-2846-742F-F8E6-D6A2F45E0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5" r="4498"/>
          <a:stretch/>
        </p:blipFill>
        <p:spPr>
          <a:xfrm>
            <a:off x="0" y="1353390"/>
            <a:ext cx="6513641" cy="50716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033CF-D2E6-5DAE-33E6-53A3EDE0742F}"/>
              </a:ext>
            </a:extLst>
          </p:cNvPr>
          <p:cNvSpPr txBox="1"/>
          <p:nvPr/>
        </p:nvSpPr>
        <p:spPr>
          <a:xfrm>
            <a:off x="452133" y="768615"/>
            <a:ext cx="4293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order protocol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8F6844-D1AA-3531-B580-AA84FABDA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37" y="1918716"/>
            <a:ext cx="2362200" cy="554288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135AD-82E1-4F9D-69C5-0337B9A51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37" y="2845897"/>
            <a:ext cx="3688626" cy="7874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79B768-D5EF-E522-6241-FEDC7E994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37" y="5734914"/>
            <a:ext cx="3297564" cy="78739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EF88B9E-7ECF-F80C-A6A6-04B22D73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13" y="3889232"/>
            <a:ext cx="4592827" cy="7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99B9DE-15A9-840A-ADEA-2B89124DB12A}"/>
              </a:ext>
            </a:extLst>
          </p:cNvPr>
          <p:cNvSpPr txBox="1"/>
          <p:nvPr/>
        </p:nvSpPr>
        <p:spPr>
          <a:xfrm>
            <a:off x="7017488" y="1965027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1.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D0665-218C-8672-5BEF-A3C5A693ADB7}"/>
              </a:ext>
            </a:extLst>
          </p:cNvPr>
          <p:cNvSpPr txBox="1"/>
          <p:nvPr/>
        </p:nvSpPr>
        <p:spPr>
          <a:xfrm>
            <a:off x="7017488" y="300876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2.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948A1-3A58-8809-8CA4-62C2D658A98F}"/>
              </a:ext>
            </a:extLst>
          </p:cNvPr>
          <p:cNvSpPr txBox="1"/>
          <p:nvPr/>
        </p:nvSpPr>
        <p:spPr>
          <a:xfrm>
            <a:off x="7017488" y="396964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3.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908E8-13FD-661E-12C1-572B5704805A}"/>
              </a:ext>
            </a:extLst>
          </p:cNvPr>
          <p:cNvSpPr txBox="1"/>
          <p:nvPr/>
        </p:nvSpPr>
        <p:spPr>
          <a:xfrm>
            <a:off x="7116655" y="589778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295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Difference equation for the Bloch coordinates</a:t>
            </a:r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F0B11B-EE8A-EC63-1290-C358F6D72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3" y="1384146"/>
            <a:ext cx="4306837" cy="791612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A1E0B-54E8-EE23-AC16-C98AE9D1A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7" y="2473124"/>
            <a:ext cx="4534132" cy="791612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81131-4065-636E-1CD5-AA63F4671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5" y="3634740"/>
            <a:ext cx="4353864" cy="791612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6A54D50D-4F37-2CF2-1316-A43F4FF370B2}"/>
              </a:ext>
            </a:extLst>
          </p:cNvPr>
          <p:cNvSpPr/>
          <p:nvPr/>
        </p:nvSpPr>
        <p:spPr>
          <a:xfrm>
            <a:off x="379668" y="1193801"/>
            <a:ext cx="259780" cy="3232552"/>
          </a:xfrm>
          <a:prstGeom prst="leftBrace">
            <a:avLst>
              <a:gd name="adj1" fmla="val 52428"/>
              <a:gd name="adj2" fmla="val 5234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3C4B8-680C-788B-54E5-81F0E6052558}"/>
              </a:ext>
            </a:extLst>
          </p:cNvPr>
          <p:cNvSpPr txBox="1"/>
          <p:nvPr/>
        </p:nvSpPr>
        <p:spPr>
          <a:xfrm>
            <a:off x="429067" y="5406634"/>
            <a:ext cx="474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dynamics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B46E33-F79E-B2E6-6534-D9D914F07F1B}"/>
              </a:ext>
            </a:extLst>
          </p:cNvPr>
          <p:cNvCxnSpPr>
            <a:cxnSpLocks/>
          </p:cNvCxnSpPr>
          <p:nvPr/>
        </p:nvCxnSpPr>
        <p:spPr>
          <a:xfrm flipH="1">
            <a:off x="5040735" y="5750138"/>
            <a:ext cx="80708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F1D102-6C04-2998-2EB1-6604453B629D}"/>
              </a:ext>
            </a:extLst>
          </p:cNvPr>
          <p:cNvSpPr txBox="1"/>
          <p:nvPr/>
        </p:nvSpPr>
        <p:spPr>
          <a:xfrm>
            <a:off x="5816910" y="5376999"/>
            <a:ext cx="638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the quantum protocol</a:t>
            </a:r>
          </a:p>
        </p:txBody>
      </p:sp>
    </p:spTree>
    <p:extLst>
      <p:ext uri="{BB962C8B-B14F-4D97-AF65-F5344CB8AC3E}">
        <p14:creationId xmlns:p14="http://schemas.microsoft.com/office/powerpoint/2010/main" val="128100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ABB0-7F16-898D-89A0-95C09FC6727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4400" dirty="0"/>
              <a:t>Invariant sets of the dynamics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13BDA-AD1A-D388-A8D4-DFC9DEFC2DFB}"/>
              </a:ext>
            </a:extLst>
          </p:cNvPr>
          <p:cNvSpPr txBox="1"/>
          <p:nvPr/>
        </p:nvSpPr>
        <p:spPr>
          <a:xfrm>
            <a:off x="541508" y="863000"/>
            <a:ext cx="4912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invariant plane (u, v = 0, w)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5E7A12-BF9C-30AD-881D-67DD2F8FC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7" y="2149398"/>
            <a:ext cx="4759833" cy="751167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39E02C-B52A-6D7D-1A33-F922D3C2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8" y="3429000"/>
            <a:ext cx="5681176" cy="751913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7D9647-0E76-1D24-2F57-2D118D9CB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8" y="4567388"/>
            <a:ext cx="5112988" cy="7519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C27F21-D1C8-8718-FBE8-068370864668}"/>
              </a:ext>
            </a:extLst>
          </p:cNvPr>
          <p:cNvCxnSpPr>
            <a:cxnSpLocks/>
          </p:cNvCxnSpPr>
          <p:nvPr/>
        </p:nvCxnSpPr>
        <p:spPr>
          <a:xfrm>
            <a:off x="6522830" y="3790909"/>
            <a:ext cx="7009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BB1FAC-FF75-E8C9-8889-A48D1B50921B}"/>
              </a:ext>
            </a:extLst>
          </p:cNvPr>
          <p:cNvSpPr txBox="1"/>
          <p:nvPr/>
        </p:nvSpPr>
        <p:spPr>
          <a:xfrm>
            <a:off x="7416496" y="3512568"/>
            <a:ext cx="423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independent variables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1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ABB0-7F16-898D-89A0-95C09FC6727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4400" dirty="0"/>
              <a:t>Invariant sets of the dynamics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13BDA-AD1A-D388-A8D4-DFC9DEFC2DFB}"/>
              </a:ext>
            </a:extLst>
          </p:cNvPr>
          <p:cNvSpPr txBox="1"/>
          <p:nvPr/>
        </p:nvSpPr>
        <p:spPr>
          <a:xfrm>
            <a:off x="541508" y="863000"/>
            <a:ext cx="7482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Pure states – The surface of the Bloch sphere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846CE8-425D-280F-62A4-CC953816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3" y="951245"/>
            <a:ext cx="2706529" cy="4349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20139E-63F2-B784-0632-3B147214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8" y="1805769"/>
            <a:ext cx="653280" cy="3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8D78F1E-4227-5FB3-2397-0BD096296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772705"/>
            <a:ext cx="3229927" cy="4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C6D830D-24F2-942E-D637-AF62AED7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685673"/>
            <a:ext cx="5223510" cy="8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6680D59-6011-D7F7-002B-3D2BB4EB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018050"/>
            <a:ext cx="5035867" cy="7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58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68A45A-F723-4816-1074-A9E4428DA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8" y="1805769"/>
            <a:ext cx="5757032" cy="371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DABB0-7F16-898D-89A0-95C09FC6727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4400" dirty="0"/>
              <a:t>Invariant sets of the dynamics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13BDA-AD1A-D388-A8D4-DFC9DEFC2DFB}"/>
              </a:ext>
            </a:extLst>
          </p:cNvPr>
          <p:cNvSpPr txBox="1"/>
          <p:nvPr/>
        </p:nvSpPr>
        <p:spPr>
          <a:xfrm>
            <a:off x="541508" y="863000"/>
            <a:ext cx="7482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Pure states – The surface of the Bloch sphere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572615-4775-4601-A7AE-908531273DB9}"/>
              </a:ext>
            </a:extLst>
          </p:cNvPr>
          <p:cNvCxnSpPr/>
          <p:nvPr/>
        </p:nvCxnSpPr>
        <p:spPr>
          <a:xfrm>
            <a:off x="541508" y="2806700"/>
            <a:ext cx="4617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2C14D8-B9AF-8B3B-336E-5F110D812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96500"/>
            <a:ext cx="29051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FAC017-0E24-6C87-C462-1585D913FA7A}"/>
              </a:ext>
            </a:extLst>
          </p:cNvPr>
          <p:cNvCxnSpPr/>
          <p:nvPr/>
        </p:nvCxnSpPr>
        <p:spPr>
          <a:xfrm>
            <a:off x="4282684" y="2806700"/>
            <a:ext cx="4617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381134-9055-3B5B-A604-094761E47AAA}"/>
              </a:ext>
            </a:extLst>
          </p:cNvPr>
          <p:cNvSpPr txBox="1"/>
          <p:nvPr/>
        </p:nvSpPr>
        <p:spPr>
          <a:xfrm>
            <a:off x="4990796" y="2494612"/>
            <a:ext cx="423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 independent variables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374EC8E-8668-DEF2-D253-93214D4B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8" y="3582585"/>
            <a:ext cx="6079795" cy="8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BC4C23-F614-CA8C-DE3D-4DFE168712BE}"/>
              </a:ext>
            </a:extLst>
          </p:cNvPr>
          <p:cNvCxnSpPr/>
          <p:nvPr/>
        </p:nvCxnSpPr>
        <p:spPr>
          <a:xfrm>
            <a:off x="6980408" y="4025900"/>
            <a:ext cx="4617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D551CF79-971F-5E76-1002-24C44F0D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02" y="3821317"/>
            <a:ext cx="2440200" cy="4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091DB1-82F4-7763-6FA2-DBE17CD30499}"/>
              </a:ext>
            </a:extLst>
          </p:cNvPr>
          <p:cNvSpPr txBox="1"/>
          <p:nvPr/>
        </p:nvSpPr>
        <p:spPr>
          <a:xfrm>
            <a:off x="541508" y="4659450"/>
            <a:ext cx="7482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Time evolution of the pure states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285B332-5270-AD81-374A-67C1D413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5498121"/>
            <a:ext cx="3133725" cy="9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2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534527E-0970-B4CF-0FCF-DD66A578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6" y="2523451"/>
            <a:ext cx="4295641" cy="3908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DA971E78-F3F7-EE31-BB75-255F5A494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1" r="20885" b="6744"/>
          <a:stretch/>
        </p:blipFill>
        <p:spPr>
          <a:xfrm>
            <a:off x="7219507" y="560082"/>
            <a:ext cx="3737385" cy="5460059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9BBC1BC-8DCB-3DAE-5689-329D3CD20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2032" y="7191014"/>
            <a:ext cx="6006452" cy="19111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4400" dirty="0"/>
              <a:t>Fixed points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2E1DC-BFBA-9C52-66AF-DCD3B697F7F7}"/>
              </a:ext>
            </a:extLst>
          </p:cNvPr>
          <p:cNvSpPr txBox="1"/>
          <p:nvPr/>
        </p:nvSpPr>
        <p:spPr>
          <a:xfrm>
            <a:off x="541508" y="863000"/>
            <a:ext cx="7482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Pure fixed points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D9F44C-B823-C476-FD0D-3926C63D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6" y="1666655"/>
            <a:ext cx="1920191" cy="4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6113FA6-6E02-CC97-C7E9-D9EF5882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6" y="4104699"/>
            <a:ext cx="4935643" cy="12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1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0A4A0EA5-088F-136E-5884-CF1A65CBB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/>
          <a:stretch/>
        </p:blipFill>
        <p:spPr>
          <a:xfrm>
            <a:off x="126999" y="1374458"/>
            <a:ext cx="8436078" cy="2054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2" y="55043"/>
            <a:ext cx="6847416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Nonlinear quantum protocol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C4AA0D-7FAD-3529-CCCD-0613CE969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5339422"/>
            <a:ext cx="4714507" cy="9690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9376FB-EFAA-CB93-C3EB-F02C983FA192}"/>
              </a:ext>
            </a:extLst>
          </p:cNvPr>
          <p:cNvCxnSpPr>
            <a:cxnSpLocks/>
          </p:cNvCxnSpPr>
          <p:nvPr/>
        </p:nvCxnSpPr>
        <p:spPr>
          <a:xfrm flipH="1">
            <a:off x="965200" y="3017524"/>
            <a:ext cx="0" cy="2380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3A912A-3360-0A10-4FD5-D476AD71792B}"/>
              </a:ext>
            </a:extLst>
          </p:cNvPr>
          <p:cNvCxnSpPr>
            <a:cxnSpLocks/>
          </p:cNvCxnSpPr>
          <p:nvPr/>
        </p:nvCxnSpPr>
        <p:spPr>
          <a:xfrm>
            <a:off x="2907110" y="2956564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>
            <a:extLst>
              <a:ext uri="{FF2B5EF4-FFF2-40B4-BE49-F238E27FC236}">
                <a16:creationId xmlns:a16="http://schemas.microsoft.com/office/drawing/2014/main" id="{9B2557F6-9060-E816-6A93-D1A2EC9A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55" y="3991945"/>
            <a:ext cx="5545927" cy="4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2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9BBC1BC-8DCB-3DAE-5689-329D3CD20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2032" y="7191014"/>
            <a:ext cx="6006452" cy="19111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4400" dirty="0"/>
              <a:t>Fixed points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2E1DC-BFBA-9C52-66AF-DCD3B697F7F7}"/>
              </a:ext>
            </a:extLst>
          </p:cNvPr>
          <p:cNvSpPr txBox="1"/>
          <p:nvPr/>
        </p:nvSpPr>
        <p:spPr>
          <a:xfrm>
            <a:off x="541508" y="863000"/>
            <a:ext cx="5301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Fixed points on the invariant plane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3C20E-FBB6-B500-1D44-539E972BA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10" y="1423246"/>
            <a:ext cx="6031073" cy="4011508"/>
          </a:xfrm>
          <a:prstGeom prst="rect">
            <a:avLst/>
          </a:prstGeom>
        </p:spPr>
      </p:pic>
      <p:pic>
        <p:nvPicPr>
          <p:cNvPr id="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3163E7-071C-6348-32DC-D874FCA7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8" y="1707109"/>
            <a:ext cx="3816081" cy="82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8AD362-3473-2291-13FE-6AB35F5B9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8" y="2815545"/>
            <a:ext cx="4148119" cy="82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97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C04A8FD3-1D60-0096-D2AD-1C8210154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67" y="911476"/>
            <a:ext cx="6331753" cy="3247266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9BBC1BC-8DCB-3DAE-5689-329D3CD20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2032" y="7191014"/>
            <a:ext cx="6006452" cy="19111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4400" dirty="0"/>
              <a:t>Fixed points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2E1DC-BFBA-9C52-66AF-DCD3B697F7F7}"/>
              </a:ext>
            </a:extLst>
          </p:cNvPr>
          <p:cNvSpPr txBox="1"/>
          <p:nvPr/>
        </p:nvSpPr>
        <p:spPr>
          <a:xfrm>
            <a:off x="541508" y="863000"/>
            <a:ext cx="5301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Fixed points on the invariant plane </a:t>
            </a:r>
          </a:p>
        </p:txBody>
      </p:sp>
      <p:pic>
        <p:nvPicPr>
          <p:cNvPr id="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3163E7-071C-6348-32DC-D874FCA7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8" y="1707109"/>
            <a:ext cx="3816081" cy="82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8AD362-3473-2291-13FE-6AB35F5B9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8" y="2815545"/>
            <a:ext cx="4148119" cy="82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5E4086-3A61-49DF-4080-0095C4A82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8" y="5188325"/>
            <a:ext cx="9791692" cy="8942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2F7CC5-E1E5-CC20-A25D-93B6EC0C0939}"/>
              </a:ext>
            </a:extLst>
          </p:cNvPr>
          <p:cNvCxnSpPr/>
          <p:nvPr/>
        </p:nvCxnSpPr>
        <p:spPr>
          <a:xfrm>
            <a:off x="2652748" y="3937000"/>
            <a:ext cx="0" cy="965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Limit cycles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E0AAA7-D58B-3434-F5A5-90BA8F9830F9}"/>
              </a:ext>
            </a:extLst>
          </p:cNvPr>
          <p:cNvCxnSpPr>
            <a:cxnSpLocks/>
          </p:cNvCxnSpPr>
          <p:nvPr/>
        </p:nvCxnSpPr>
        <p:spPr>
          <a:xfrm>
            <a:off x="3372610" y="1706454"/>
            <a:ext cx="22238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270434-4615-A91A-8023-218116696D4D}"/>
              </a:ext>
            </a:extLst>
          </p:cNvPr>
          <p:cNvSpPr txBox="1"/>
          <p:nvPr/>
        </p:nvSpPr>
        <p:spPr>
          <a:xfrm>
            <a:off x="3575049" y="1049080"/>
            <a:ext cx="1674284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numerical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simulations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DB7E9D4-93A3-6CE6-D0F1-7B262FB0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62" y="1346454"/>
            <a:ext cx="369108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635E0A8-2AF1-A6C8-5725-03D518A4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62" y="2014177"/>
            <a:ext cx="425060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52CDAE5C-F48C-BB7B-6FA5-60F5E93F8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88" y="1262917"/>
            <a:ext cx="113204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AB81A819-3697-505B-2AF9-127D56CC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12" y="1990262"/>
            <a:ext cx="159180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D8F03C29-9751-87AE-0437-CABD862F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4" y="1526454"/>
            <a:ext cx="286265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BB444D82-DAA8-50B9-B8C4-AD0C5658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5" y="4278956"/>
            <a:ext cx="3463996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5E87F27B-39A2-E296-7A8B-FB739286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5" y="5331546"/>
            <a:ext cx="3959991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Brace 20">
            <a:extLst>
              <a:ext uri="{FF2B5EF4-FFF2-40B4-BE49-F238E27FC236}">
                <a16:creationId xmlns:a16="http://schemas.microsoft.com/office/drawing/2014/main" id="{B16901AB-0663-4A01-3519-C1C01FB71B9D}"/>
              </a:ext>
            </a:extLst>
          </p:cNvPr>
          <p:cNvSpPr/>
          <p:nvPr/>
        </p:nvSpPr>
        <p:spPr>
          <a:xfrm>
            <a:off x="4813300" y="3987800"/>
            <a:ext cx="436033" cy="2019300"/>
          </a:xfrm>
          <a:prstGeom prst="rightBrace">
            <a:avLst>
              <a:gd name="adj1" fmla="val 51440"/>
              <a:gd name="adj2" fmla="val 5058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004972-D5BA-2381-3E29-D3D9584B8C84}"/>
              </a:ext>
            </a:extLst>
          </p:cNvPr>
          <p:cNvSpPr txBox="1"/>
          <p:nvPr/>
        </p:nvSpPr>
        <p:spPr>
          <a:xfrm>
            <a:off x="5511923" y="4623703"/>
            <a:ext cx="3834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super attractive cycles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4DE93D-3FAC-A1BF-4368-5C4D0913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62" y="645885"/>
            <a:ext cx="1978198" cy="3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7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Limit cycles</a:t>
            </a:r>
            <a:endParaRPr lang="en-US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DB7E9D4-93A3-6CE6-D0F1-7B262FB0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80" y="2288434"/>
            <a:ext cx="369108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635E0A8-2AF1-A6C8-5725-03D518A4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33" y="3590290"/>
            <a:ext cx="425060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004972-D5BA-2381-3E29-D3D9584B8C84}"/>
              </a:ext>
            </a:extLst>
          </p:cNvPr>
          <p:cNvSpPr txBox="1"/>
          <p:nvPr/>
        </p:nvSpPr>
        <p:spPr>
          <a:xfrm>
            <a:off x="152689" y="900689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Super attractive cycles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05A75-383E-6B40-D59C-656B0C132164}"/>
              </a:ext>
            </a:extLst>
          </p:cNvPr>
          <p:cNvSpPr txBox="1"/>
          <p:nvPr/>
        </p:nvSpPr>
        <p:spPr>
          <a:xfrm>
            <a:off x="152689" y="4389104"/>
            <a:ext cx="326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Critical points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7C0AE5C8-6721-26BE-7CF3-8969DEB8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9" y="5390321"/>
            <a:ext cx="4259502" cy="9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595F77-3054-32F4-57F0-965132CF6AAE}"/>
              </a:ext>
            </a:extLst>
          </p:cNvPr>
          <p:cNvCxnSpPr>
            <a:cxnSpLocks/>
          </p:cNvCxnSpPr>
          <p:nvPr/>
        </p:nvCxnSpPr>
        <p:spPr>
          <a:xfrm>
            <a:off x="5090618" y="5844635"/>
            <a:ext cx="9643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2E4B5F-8F30-49D2-EBE9-44EEBDEC9A7C}"/>
              </a:ext>
            </a:extLst>
          </p:cNvPr>
          <p:cNvSpPr txBox="1"/>
          <p:nvPr/>
        </p:nvSpPr>
        <p:spPr>
          <a:xfrm>
            <a:off x="611149" y="1663337"/>
            <a:ext cx="3611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800" dirty="0"/>
              <a:t>for even values of </a:t>
            </a:r>
            <a:r>
              <a:rPr lang="en-GB" sz="2800" i="1" dirty="0"/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EC3CF0-1255-81FD-4EF9-D215FF25BBAB}"/>
              </a:ext>
            </a:extLst>
          </p:cNvPr>
          <p:cNvSpPr txBox="1"/>
          <p:nvPr/>
        </p:nvSpPr>
        <p:spPr>
          <a:xfrm>
            <a:off x="611149" y="2803265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800" dirty="0"/>
              <a:t>for odd values of </a:t>
            </a:r>
            <a:r>
              <a:rPr lang="en-GB" sz="2800" i="1" dirty="0"/>
              <a:t>n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E9F7AD76-AC63-947F-3B0D-EE1742E4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80" y="3590290"/>
            <a:ext cx="369108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FDCEA9-602E-65C9-C019-83FBB799B975}"/>
              </a:ext>
            </a:extLst>
          </p:cNvPr>
          <p:cNvSpPr txBox="1"/>
          <p:nvPr/>
        </p:nvSpPr>
        <p:spPr>
          <a:xfrm>
            <a:off x="5802122" y="3539457"/>
            <a:ext cx="82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and</a:t>
            </a:r>
            <a:endParaRPr lang="en-GB" sz="24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B3237-70C1-15EA-9D37-A8A0B4ECFA49}"/>
              </a:ext>
            </a:extLst>
          </p:cNvPr>
          <p:cNvSpPr txBox="1"/>
          <p:nvPr/>
        </p:nvSpPr>
        <p:spPr>
          <a:xfrm>
            <a:off x="6274894" y="5582966"/>
            <a:ext cx="565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at most two different pure limit cycles</a:t>
            </a:r>
          </a:p>
        </p:txBody>
      </p:sp>
    </p:spTree>
    <p:extLst>
      <p:ext uri="{BB962C8B-B14F-4D97-AF65-F5344CB8AC3E}">
        <p14:creationId xmlns:p14="http://schemas.microsoft.com/office/powerpoint/2010/main" val="771420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/>
              <a:t>The convergence regions invariant plane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39866F0-6D86-40B3-3227-4F6306ECE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48" y="1497330"/>
            <a:ext cx="2810695" cy="2628000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3C6EECF-0527-F02A-67A3-5859519EC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" y="1497330"/>
            <a:ext cx="2810695" cy="2628000"/>
          </a:xfrm>
          <a:prstGeom prst="rect">
            <a:avLst/>
          </a:prstGeom>
        </p:spPr>
      </p:pic>
      <p:pic>
        <p:nvPicPr>
          <p:cNvPr id="9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87A042C4-3B58-8BC8-6C56-A823303DB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30" y="1497330"/>
            <a:ext cx="2810695" cy="2628000"/>
          </a:xfrm>
          <a:prstGeom prst="rect">
            <a:avLst/>
          </a:prstGeom>
        </p:spPr>
      </p:pic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9C01BB51-9244-5DAC-DB2C-5781F6C79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05" y="1417320"/>
            <a:ext cx="2810695" cy="262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EE7BE6-6521-57C0-C9F8-738BDB3C7D41}"/>
              </a:ext>
            </a:extLst>
          </p:cNvPr>
          <p:cNvSpPr txBox="1"/>
          <p:nvPr/>
        </p:nvSpPr>
        <p:spPr>
          <a:xfrm>
            <a:off x="1543050" y="955655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n=</a:t>
            </a:r>
            <a:r>
              <a:rPr lang="en-GB" sz="24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432A4-F695-61C8-562E-E3EB7A86D740}"/>
              </a:ext>
            </a:extLst>
          </p:cNvPr>
          <p:cNvSpPr txBox="1"/>
          <p:nvPr/>
        </p:nvSpPr>
        <p:spPr>
          <a:xfrm>
            <a:off x="4393671" y="955654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n=</a:t>
            </a:r>
            <a:r>
              <a:rPr lang="en-GB" sz="24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291F01-2E92-043E-4B67-9130E4F66944}"/>
              </a:ext>
            </a:extLst>
          </p:cNvPr>
          <p:cNvSpPr txBox="1"/>
          <p:nvPr/>
        </p:nvSpPr>
        <p:spPr>
          <a:xfrm>
            <a:off x="7244292" y="955653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n=</a:t>
            </a:r>
            <a:r>
              <a:rPr lang="en-GB" sz="2400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B765-5E5B-3BAD-8559-00D615E941BB}"/>
              </a:ext>
            </a:extLst>
          </p:cNvPr>
          <p:cNvSpPr txBox="1"/>
          <p:nvPr/>
        </p:nvSpPr>
        <p:spPr>
          <a:xfrm>
            <a:off x="10263352" y="91912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n=</a:t>
            </a:r>
            <a:r>
              <a:rPr lang="en-GB" sz="2400" dirty="0"/>
              <a:t>5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4336007-D447-2B11-E5DE-60875D9E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5" y="4745538"/>
            <a:ext cx="76056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87A8D85-4B19-E0DF-411C-0545ED12B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4" y="5422896"/>
            <a:ext cx="144972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57BA360-37C5-1103-158E-44E3C2E4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4" y="6027563"/>
            <a:ext cx="76056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83F635-BBC1-EBC5-13C6-E49AC08569F4}"/>
              </a:ext>
            </a:extLst>
          </p:cNvPr>
          <p:cNvSpPr txBox="1"/>
          <p:nvPr/>
        </p:nvSpPr>
        <p:spPr>
          <a:xfrm>
            <a:off x="1568058" y="4655009"/>
            <a:ext cx="6623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maximally mixed state; attractive fixed 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48E7F7-88AA-D152-7ADC-B534A98F1A93}"/>
              </a:ext>
            </a:extLst>
          </p:cNvPr>
          <p:cNvSpPr txBox="1"/>
          <p:nvPr/>
        </p:nvSpPr>
        <p:spPr>
          <a:xfrm>
            <a:off x="2256588" y="5241838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superattractive</a:t>
            </a:r>
            <a:r>
              <a:rPr lang="en-GB" sz="2800" dirty="0"/>
              <a:t> cycles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39DCA-EBB8-92E1-2262-295FAC08F3E5}"/>
              </a:ext>
            </a:extLst>
          </p:cNvPr>
          <p:cNvSpPr txBox="1"/>
          <p:nvPr/>
        </p:nvSpPr>
        <p:spPr>
          <a:xfrm>
            <a:off x="1556628" y="5909492"/>
            <a:ext cx="322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repelling fixed point    </a:t>
            </a:r>
          </a:p>
        </p:txBody>
      </p:sp>
    </p:spTree>
    <p:extLst>
      <p:ext uri="{BB962C8B-B14F-4D97-AF65-F5344CB8AC3E}">
        <p14:creationId xmlns:p14="http://schemas.microsoft.com/office/powerpoint/2010/main" val="18857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dirty="0"/>
              <a:t>Julia set and Quasi-Julia set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F0417-539F-BCE7-F2CF-4F05B3BF4892}"/>
              </a:ext>
            </a:extLst>
          </p:cNvPr>
          <p:cNvSpPr txBox="1"/>
          <p:nvPr/>
        </p:nvSpPr>
        <p:spPr>
          <a:xfrm>
            <a:off x="369570" y="990212"/>
            <a:ext cx="114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pure convergence regions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0A0926-A7D1-8275-13AE-28E0359D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68" y="192203"/>
            <a:ext cx="3203865" cy="32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EEA1F-1876-EE49-0489-C81927CBD86C}"/>
              </a:ext>
            </a:extLst>
          </p:cNvPr>
          <p:cNvSpPr txBox="1"/>
          <p:nvPr/>
        </p:nvSpPr>
        <p:spPr>
          <a:xfrm>
            <a:off x="369570" y="1634919"/>
            <a:ext cx="114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Julia set: border of pure basins of attraction</a:t>
            </a:r>
          </a:p>
        </p:txBody>
      </p:sp>
      <p:pic>
        <p:nvPicPr>
          <p:cNvPr id="7" name="Picture 4" descr="A black and white image of a sphere&#10;&#10;Description automatically generated with low confidence">
            <a:extLst>
              <a:ext uri="{FF2B5EF4-FFF2-40B4-BE49-F238E27FC236}">
                <a16:creationId xmlns:a16="http://schemas.microsoft.com/office/drawing/2014/main" id="{9D29DD3F-21F9-D2CC-857E-ED7B35B4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68" y="3432203"/>
            <a:ext cx="3203865" cy="32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46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dirty="0"/>
              <a:t>Julia set and Quasi-Julia set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F0417-539F-BCE7-F2CF-4F05B3BF4892}"/>
              </a:ext>
            </a:extLst>
          </p:cNvPr>
          <p:cNvSpPr txBox="1"/>
          <p:nvPr/>
        </p:nvSpPr>
        <p:spPr>
          <a:xfrm>
            <a:off x="369570" y="990212"/>
            <a:ext cx="114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pure convergence regions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0A0926-A7D1-8275-13AE-28E0359D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68" y="192203"/>
            <a:ext cx="3203865" cy="32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EEA1F-1876-EE49-0489-C81927CBD86C}"/>
              </a:ext>
            </a:extLst>
          </p:cNvPr>
          <p:cNvSpPr txBox="1"/>
          <p:nvPr/>
        </p:nvSpPr>
        <p:spPr>
          <a:xfrm>
            <a:off x="369570" y="1634919"/>
            <a:ext cx="114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Julia set: border of pure basins of attraction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C7EB0-1D16-3375-86AD-F672F218A5E0}"/>
              </a:ext>
            </a:extLst>
          </p:cNvPr>
          <p:cNvSpPr txBox="1"/>
          <p:nvPr/>
        </p:nvSpPr>
        <p:spPr>
          <a:xfrm>
            <a:off x="369570" y="2348895"/>
            <a:ext cx="702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Quasi-Julia set: all mixed points situated at the boundary of the pure attraction regions</a:t>
            </a:r>
          </a:p>
        </p:txBody>
      </p:sp>
      <p:pic>
        <p:nvPicPr>
          <p:cNvPr id="10" name="Picture 6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1AD4E7CF-E7D4-3516-14C8-1F3C6DFD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68" y="3292891"/>
            <a:ext cx="3197767" cy="32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7C513-E5F3-CA37-AD21-B858CF5EC58B}"/>
              </a:ext>
            </a:extLst>
          </p:cNvPr>
          <p:cNvSpPr txBox="1"/>
          <p:nvPr/>
        </p:nvSpPr>
        <p:spPr>
          <a:xfrm>
            <a:off x="10722535" y="3482049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P=0.95</a:t>
            </a:r>
          </a:p>
        </p:txBody>
      </p:sp>
    </p:spTree>
    <p:extLst>
      <p:ext uri="{BB962C8B-B14F-4D97-AF65-F5344CB8AC3E}">
        <p14:creationId xmlns:p14="http://schemas.microsoft.com/office/powerpoint/2010/main" val="2728498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dirty="0"/>
              <a:t>Julia set and Quasi-Julia set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F0417-539F-BCE7-F2CF-4F05B3BF4892}"/>
              </a:ext>
            </a:extLst>
          </p:cNvPr>
          <p:cNvSpPr txBox="1"/>
          <p:nvPr/>
        </p:nvSpPr>
        <p:spPr>
          <a:xfrm>
            <a:off x="369570" y="990212"/>
            <a:ext cx="114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pure convergence regions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0A0926-A7D1-8275-13AE-28E0359D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68" y="192203"/>
            <a:ext cx="3203865" cy="32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EEA1F-1876-EE49-0489-C81927CBD86C}"/>
              </a:ext>
            </a:extLst>
          </p:cNvPr>
          <p:cNvSpPr txBox="1"/>
          <p:nvPr/>
        </p:nvSpPr>
        <p:spPr>
          <a:xfrm>
            <a:off x="369570" y="1634919"/>
            <a:ext cx="114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Julia set: border of pure basins of attraction</a:t>
            </a:r>
          </a:p>
        </p:txBody>
      </p:sp>
      <p:pic>
        <p:nvPicPr>
          <p:cNvPr id="7" name="Picture 4" descr="A black and white image of a sphere&#10;&#10;Description automatically generated with low confidence">
            <a:extLst>
              <a:ext uri="{FF2B5EF4-FFF2-40B4-BE49-F238E27FC236}">
                <a16:creationId xmlns:a16="http://schemas.microsoft.com/office/drawing/2014/main" id="{9D29DD3F-21F9-D2CC-857E-ED7B35B4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68" y="3432203"/>
            <a:ext cx="3203865" cy="32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E51DE3-95F8-3DC8-4204-670667CF6B56}"/>
              </a:ext>
            </a:extLst>
          </p:cNvPr>
          <p:cNvSpPr txBox="1"/>
          <p:nvPr/>
        </p:nvSpPr>
        <p:spPr>
          <a:xfrm>
            <a:off x="739140" y="2133447"/>
            <a:ext cx="65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backwards iteration		inverse function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22B879-4F2C-7CD9-096D-1B28851AB8B8}"/>
              </a:ext>
            </a:extLst>
          </p:cNvPr>
          <p:cNvCxnSpPr/>
          <p:nvPr/>
        </p:nvCxnSpPr>
        <p:spPr>
          <a:xfrm>
            <a:off x="3714750" y="2411730"/>
            <a:ext cx="548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78BDA0A-A99B-7414-24BB-C9FA15CD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3115808"/>
            <a:ext cx="2829601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E903095-1AFB-9D67-EBA4-8153D36F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32" y="4393019"/>
            <a:ext cx="1781878" cy="6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2067D2CD-A55B-DA27-3770-692A3309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3" y="5369459"/>
            <a:ext cx="5580038" cy="9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726F8858-28ED-F332-DC4B-096A1B20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00" y="6511204"/>
            <a:ext cx="3206733" cy="2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AB2A0F-313A-3454-A90F-7D5B07EF2BFA}"/>
              </a:ext>
            </a:extLst>
          </p:cNvPr>
          <p:cNvCxnSpPr>
            <a:cxnSpLocks/>
          </p:cNvCxnSpPr>
          <p:nvPr/>
        </p:nvCxnSpPr>
        <p:spPr>
          <a:xfrm>
            <a:off x="1996481" y="3979808"/>
            <a:ext cx="0" cy="131072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62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dirty="0"/>
              <a:t>Julia set and Quasi-Julia set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F0417-539F-BCE7-F2CF-4F05B3BF4892}"/>
              </a:ext>
            </a:extLst>
          </p:cNvPr>
          <p:cNvSpPr txBox="1"/>
          <p:nvPr/>
        </p:nvSpPr>
        <p:spPr>
          <a:xfrm>
            <a:off x="369570" y="990212"/>
            <a:ext cx="114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pure convergence regions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0A0926-A7D1-8275-13AE-28E0359D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68" y="192203"/>
            <a:ext cx="3203865" cy="32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EEA1F-1876-EE49-0489-C81927CBD86C}"/>
              </a:ext>
            </a:extLst>
          </p:cNvPr>
          <p:cNvSpPr txBox="1"/>
          <p:nvPr/>
        </p:nvSpPr>
        <p:spPr>
          <a:xfrm>
            <a:off x="369570" y="1634919"/>
            <a:ext cx="114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Julia set: border of pure basins of attraction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E51DE3-95F8-3DC8-4204-670667CF6B56}"/>
              </a:ext>
            </a:extLst>
          </p:cNvPr>
          <p:cNvSpPr txBox="1"/>
          <p:nvPr/>
        </p:nvSpPr>
        <p:spPr>
          <a:xfrm>
            <a:off x="739140" y="2133447"/>
            <a:ext cx="65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backwards iteration		inverse function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22B879-4F2C-7CD9-096D-1B28851AB8B8}"/>
              </a:ext>
            </a:extLst>
          </p:cNvPr>
          <p:cNvCxnSpPr/>
          <p:nvPr/>
        </p:nvCxnSpPr>
        <p:spPr>
          <a:xfrm>
            <a:off x="3714750" y="2411730"/>
            <a:ext cx="548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6">
            <a:extLst>
              <a:ext uri="{FF2B5EF4-FFF2-40B4-BE49-F238E27FC236}">
                <a16:creationId xmlns:a16="http://schemas.microsoft.com/office/drawing/2014/main" id="{2067D2CD-A55B-DA27-3770-692A3309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2" y="2976871"/>
            <a:ext cx="5580038" cy="9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computer generated image&#10;&#10;Description automatically generated with low confidence">
            <a:extLst>
              <a:ext uri="{FF2B5EF4-FFF2-40B4-BE49-F238E27FC236}">
                <a16:creationId xmlns:a16="http://schemas.microsoft.com/office/drawing/2014/main" id="{F7D6F9B3-1060-4C6B-1285-E6A652C07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1" y="4443884"/>
            <a:ext cx="2390059" cy="2160000"/>
          </a:xfrm>
          <a:prstGeom prst="rect">
            <a:avLst/>
          </a:prstGeom>
        </p:spPr>
      </p:pic>
      <p:pic>
        <p:nvPicPr>
          <p:cNvPr id="10" name="Picture 9" descr="A picture containing circle, screenshot, art, graphics&#10;&#10;Description automatically generated">
            <a:extLst>
              <a:ext uri="{FF2B5EF4-FFF2-40B4-BE49-F238E27FC236}">
                <a16:creationId xmlns:a16="http://schemas.microsoft.com/office/drawing/2014/main" id="{BF99C802-CEF9-237C-DC31-26060B917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80" y="4445328"/>
            <a:ext cx="2390055" cy="2160000"/>
          </a:xfrm>
          <a:prstGeom prst="rect">
            <a:avLst/>
          </a:prstGeom>
        </p:spPr>
      </p:pic>
      <p:pic>
        <p:nvPicPr>
          <p:cNvPr id="13" name="Picture 12" descr="A picture containing screenshot, circle, art, graphics&#10;&#10;Description automatically generated">
            <a:extLst>
              <a:ext uri="{FF2B5EF4-FFF2-40B4-BE49-F238E27FC236}">
                <a16:creationId xmlns:a16="http://schemas.microsoft.com/office/drawing/2014/main" id="{FA7510CA-7F19-4A0A-F865-533F15785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09" y="4443884"/>
            <a:ext cx="2390059" cy="2160000"/>
          </a:xfrm>
          <a:prstGeom prst="rect">
            <a:avLst/>
          </a:prstGeom>
        </p:spPr>
      </p:pic>
      <p:pic>
        <p:nvPicPr>
          <p:cNvPr id="15" name="Picture 14" descr="A picture containing screenshot, circle, art, graphics&#10;&#10;Description automatically generated">
            <a:extLst>
              <a:ext uri="{FF2B5EF4-FFF2-40B4-BE49-F238E27FC236}">
                <a16:creationId xmlns:a16="http://schemas.microsoft.com/office/drawing/2014/main" id="{6CAACAFF-19B0-B440-3A7F-3FFBCDCB6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68" y="4443884"/>
            <a:ext cx="23900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F85CCA-3D0F-63A8-E833-E574149212F1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dirty="0"/>
              <a:t>Julia set and Quasi-Julia set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F0417-539F-BCE7-F2CF-4F05B3BF4892}"/>
              </a:ext>
            </a:extLst>
          </p:cNvPr>
          <p:cNvSpPr txBox="1"/>
          <p:nvPr/>
        </p:nvSpPr>
        <p:spPr>
          <a:xfrm>
            <a:off x="369570" y="990212"/>
            <a:ext cx="114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pure convergence regions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0A0926-A7D1-8275-13AE-28E0359D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68" y="192203"/>
            <a:ext cx="3203865" cy="32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EEA1F-1876-EE49-0489-C81927CBD86C}"/>
              </a:ext>
            </a:extLst>
          </p:cNvPr>
          <p:cNvSpPr txBox="1"/>
          <p:nvPr/>
        </p:nvSpPr>
        <p:spPr>
          <a:xfrm>
            <a:off x="369570" y="1634919"/>
            <a:ext cx="114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Julia set: border of pure basins of attraction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E51DE3-95F8-3DC8-4204-670667CF6B56}"/>
              </a:ext>
            </a:extLst>
          </p:cNvPr>
          <p:cNvSpPr txBox="1"/>
          <p:nvPr/>
        </p:nvSpPr>
        <p:spPr>
          <a:xfrm>
            <a:off x="739140" y="2133447"/>
            <a:ext cx="65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backwards iteration		inverse function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22B879-4F2C-7CD9-096D-1B28851AB8B8}"/>
              </a:ext>
            </a:extLst>
          </p:cNvPr>
          <p:cNvCxnSpPr/>
          <p:nvPr/>
        </p:nvCxnSpPr>
        <p:spPr>
          <a:xfrm>
            <a:off x="3714750" y="2411730"/>
            <a:ext cx="548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8FA5AF-EF43-DE53-F297-7E2C97DC2A00}"/>
              </a:ext>
            </a:extLst>
          </p:cNvPr>
          <p:cNvSpPr txBox="1"/>
          <p:nvPr/>
        </p:nvSpPr>
        <p:spPr>
          <a:xfrm>
            <a:off x="376098" y="2657941"/>
            <a:ext cx="702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Quasi-Julia set: all mixed points situated at the boundary of the pure attraction regions</a:t>
            </a:r>
          </a:p>
        </p:txBody>
      </p:sp>
      <p:pic>
        <p:nvPicPr>
          <p:cNvPr id="8" name="Picture 6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8CB66237-6B55-231D-0222-DC767285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68" y="3292891"/>
            <a:ext cx="3197767" cy="32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3FB046B-0B20-DFE9-13F7-95E92EA1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2" y="5766117"/>
            <a:ext cx="2972899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9876373-5406-70A2-1E0C-A3657F514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2" y="3835684"/>
            <a:ext cx="537129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17ECA414-ADB5-A85D-0B2A-B04F82A3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2" y="4854098"/>
            <a:ext cx="5354869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0EC738-E009-F5CC-F567-95FCF1496D04}"/>
              </a:ext>
            </a:extLst>
          </p:cNvPr>
          <p:cNvSpPr txBox="1"/>
          <p:nvPr/>
        </p:nvSpPr>
        <p:spPr>
          <a:xfrm>
            <a:off x="10722535" y="3482049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P=0.95</a:t>
            </a:r>
          </a:p>
        </p:txBody>
      </p:sp>
    </p:spTree>
    <p:extLst>
      <p:ext uri="{BB962C8B-B14F-4D97-AF65-F5344CB8AC3E}">
        <p14:creationId xmlns:p14="http://schemas.microsoft.com/office/powerpoint/2010/main" val="53516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0DDEAC4-E622-E945-4338-E3A9804FA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/>
          <a:stretch/>
        </p:blipFill>
        <p:spPr>
          <a:xfrm>
            <a:off x="126999" y="1374458"/>
            <a:ext cx="8436078" cy="2054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2" y="55043"/>
            <a:ext cx="6847416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Nonlinear quantum protocol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C4AA0D-7FAD-3529-CCCD-0613CE969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5339422"/>
            <a:ext cx="4714507" cy="9690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9376FB-EFAA-CB93-C3EB-F02C983FA192}"/>
              </a:ext>
            </a:extLst>
          </p:cNvPr>
          <p:cNvCxnSpPr>
            <a:cxnSpLocks/>
          </p:cNvCxnSpPr>
          <p:nvPr/>
        </p:nvCxnSpPr>
        <p:spPr>
          <a:xfrm flipH="1">
            <a:off x="965200" y="3017524"/>
            <a:ext cx="0" cy="2380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3A912A-3360-0A10-4FD5-D476AD71792B}"/>
              </a:ext>
            </a:extLst>
          </p:cNvPr>
          <p:cNvCxnSpPr>
            <a:cxnSpLocks/>
          </p:cNvCxnSpPr>
          <p:nvPr/>
        </p:nvCxnSpPr>
        <p:spPr>
          <a:xfrm>
            <a:off x="2907110" y="2956564"/>
            <a:ext cx="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7CC0AAC-61F8-3BD2-0560-30C526A4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80" y="3200400"/>
            <a:ext cx="9739365" cy="202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38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1AA43024-22AB-18F5-A8E5-21590605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r="6817"/>
          <a:stretch/>
        </p:blipFill>
        <p:spPr>
          <a:xfrm>
            <a:off x="7086600" y="1148120"/>
            <a:ext cx="4970720" cy="4967825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A2710A6-7BFD-7D6D-6138-1D8334E0D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" y="3103813"/>
            <a:ext cx="6594364" cy="34620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8F9DBF-D4A2-B385-F7BA-B4F0DE2C9BBD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Phase transition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5E278-9F77-55A0-1C24-4F9A3153D498}"/>
              </a:ext>
            </a:extLst>
          </p:cNvPr>
          <p:cNvSpPr txBox="1"/>
          <p:nvPr/>
        </p:nvSpPr>
        <p:spPr>
          <a:xfrm>
            <a:off x="399074" y="962537"/>
            <a:ext cx="635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dirty="0"/>
              <a:t>the fractal dimension of the border is constant as a function of the purity of the initial 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1FDEA-78A0-A16C-DD6A-8A09ACD39A37}"/>
              </a:ext>
            </a:extLst>
          </p:cNvPr>
          <p:cNvSpPr txBox="1"/>
          <p:nvPr/>
        </p:nvSpPr>
        <p:spPr>
          <a:xfrm>
            <a:off x="399074" y="2094650"/>
            <a:ext cx="635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dirty="0"/>
              <a:t>below a critical purity value, the fractal disappears</a:t>
            </a:r>
          </a:p>
        </p:txBody>
      </p:sp>
    </p:spTree>
    <p:extLst>
      <p:ext uri="{BB962C8B-B14F-4D97-AF65-F5344CB8AC3E}">
        <p14:creationId xmlns:p14="http://schemas.microsoft.com/office/powerpoint/2010/main" val="3717952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18F9DBF-D4A2-B385-F7BA-B4F0DE2C9BBD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Critical purity</a:t>
            </a:r>
            <a:endParaRPr lang="en-US" dirty="0"/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FBD70AE-21B5-8F3B-ACCF-1878ACF4F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" y="1950277"/>
            <a:ext cx="3970374" cy="241200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19C5350-7C8E-96EF-C749-340C79A64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13" y="1950277"/>
            <a:ext cx="3970373" cy="241200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5F9B2AF9-A42A-B5A4-B92C-2C53D01D1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55" y="1950277"/>
            <a:ext cx="3970373" cy="2412000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BFD97694-B6F6-64F4-BE02-77943AE95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14" y="4426957"/>
            <a:ext cx="4576892" cy="237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097F8-FBDB-397E-94A4-018126C9CD89}"/>
              </a:ext>
            </a:extLst>
          </p:cNvPr>
          <p:cNvSpPr txBox="1"/>
          <p:nvPr/>
        </p:nvSpPr>
        <p:spPr>
          <a:xfrm>
            <a:off x="393405" y="1057225"/>
            <a:ext cx="1106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dirty="0"/>
              <a:t>the point of transition between the regions depends on the degree of the nonlinearity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69F56-B415-0396-D697-BF4CC6FBEAB9}"/>
              </a:ext>
            </a:extLst>
          </p:cNvPr>
          <p:cNvSpPr txBox="1"/>
          <p:nvPr/>
        </p:nvSpPr>
        <p:spPr>
          <a:xfrm>
            <a:off x="393405" y="4763386"/>
            <a:ext cx="5114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400" dirty="0"/>
              <a:t>the critical purity is equal to the purity of the repelling fixed point located on the invariant plane</a:t>
            </a:r>
          </a:p>
        </p:txBody>
      </p:sp>
    </p:spTree>
    <p:extLst>
      <p:ext uri="{BB962C8B-B14F-4D97-AF65-F5344CB8AC3E}">
        <p14:creationId xmlns:p14="http://schemas.microsoft.com/office/powerpoint/2010/main" val="3791233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2A53-FB69-C183-6661-6A3BD060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3094"/>
            <a:ext cx="10223500" cy="617832"/>
          </a:xfrm>
        </p:spPr>
        <p:txBody>
          <a:bodyPr>
            <a:noAutofit/>
          </a:bodyPr>
          <a:lstStyle/>
          <a:p>
            <a:r>
              <a:rPr lang="en-GB" dirty="0"/>
              <a:t>Box-counting dimension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B2C59-A524-745B-4225-A8CDC83F9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329195"/>
            <a:ext cx="3060000" cy="3060000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071E020-CB39-4449-F9EB-B03BC58C7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12" y="3384207"/>
            <a:ext cx="3060000" cy="30600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9AFB0FB-E33A-618E-D035-23B1732AD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24" y="3329316"/>
            <a:ext cx="3060000" cy="30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8C8A8D-EE11-9A1D-461C-521CEFDD491A}"/>
              </a:ext>
            </a:extLst>
          </p:cNvPr>
          <p:cNvSpPr txBox="1"/>
          <p:nvPr/>
        </p:nvSpPr>
        <p:spPr>
          <a:xfrm>
            <a:off x="508000" y="2499153"/>
            <a:ext cx="163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4D5331-795F-1FBC-6550-0453DD14775B}"/>
              </a:ext>
            </a:extLst>
          </p:cNvPr>
          <p:cNvSpPr txBox="1"/>
          <p:nvPr/>
        </p:nvSpPr>
        <p:spPr>
          <a:xfrm>
            <a:off x="8044924" y="2469184"/>
            <a:ext cx="163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6FD31-64DB-7F42-CD2A-8263634633C7}"/>
              </a:ext>
            </a:extLst>
          </p:cNvPr>
          <p:cNvSpPr txBox="1"/>
          <p:nvPr/>
        </p:nvSpPr>
        <p:spPr>
          <a:xfrm>
            <a:off x="4276462" y="2540886"/>
            <a:ext cx="163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</a:p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EC6BCF3-DDF9-C61D-777B-EFF7B8CA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4" y="1330054"/>
            <a:ext cx="17587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547F3C9-D700-1817-B165-2B05AAC3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80" y="1330054"/>
            <a:ext cx="480835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FF15F2D-1F46-DFB3-81BD-40E57C53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05" y="1123663"/>
            <a:ext cx="1746717" cy="8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524FC0-B0AE-A0A6-D0F2-E71D4392AA1B}"/>
              </a:ext>
            </a:extLst>
          </p:cNvPr>
          <p:cNvCxnSpPr/>
          <p:nvPr/>
        </p:nvCxnSpPr>
        <p:spPr>
          <a:xfrm>
            <a:off x="2752725" y="1520967"/>
            <a:ext cx="663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E3F66-2A3D-CB7C-E5D6-72E2284F2DC2}"/>
              </a:ext>
            </a:extLst>
          </p:cNvPr>
          <p:cNvCxnSpPr/>
          <p:nvPr/>
        </p:nvCxnSpPr>
        <p:spPr>
          <a:xfrm>
            <a:off x="5848257" y="1528339"/>
            <a:ext cx="663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44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C482-0372-7AB0-6463-3BAB32B3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26E6A-9483-CAFD-EEF2-357F968174F6}"/>
              </a:ext>
            </a:extLst>
          </p:cNvPr>
          <p:cNvSpPr txBox="1"/>
          <p:nvPr/>
        </p:nvSpPr>
        <p:spPr>
          <a:xfrm>
            <a:off x="2860158" y="4274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42E97-0D0F-5D66-866A-5D632445A29F}"/>
              </a:ext>
            </a:extLst>
          </p:cNvPr>
          <p:cNvSpPr txBox="1"/>
          <p:nvPr/>
        </p:nvSpPr>
        <p:spPr>
          <a:xfrm>
            <a:off x="377456" y="4274288"/>
            <a:ext cx="11437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</a:rPr>
              <a:t>Portik, A., </a:t>
            </a:r>
            <a:r>
              <a:rPr lang="en-GB" dirty="0" err="1">
                <a:effectLst/>
              </a:rPr>
              <a:t>Kálmán</a:t>
            </a:r>
            <a:r>
              <a:rPr lang="en-GB" dirty="0">
                <a:effectLst/>
              </a:rPr>
              <a:t>, O., </a:t>
            </a:r>
            <a:r>
              <a:rPr lang="en-GB" dirty="0" err="1">
                <a:effectLst/>
              </a:rPr>
              <a:t>Jex</a:t>
            </a:r>
            <a:r>
              <a:rPr lang="en-GB" dirty="0">
                <a:effectLst/>
              </a:rPr>
              <a:t>, I., Kiss, T., 2022. Iterated nth order nonlinear quantum dynamics with mixed initial states. Physics Letters A 431, 127999. </a:t>
            </a:r>
            <a:r>
              <a:rPr lang="en-GB" dirty="0">
                <a:effectLst/>
                <a:hlinkClick r:id="rId2"/>
              </a:rPr>
              <a:t>https://doi.org/10.1016/j.physleta.2022.127999</a:t>
            </a:r>
            <a:endParaRPr lang="en-GB" dirty="0">
              <a:effectLst/>
            </a:endParaRPr>
          </a:p>
          <a:p>
            <a:endParaRPr lang="en-GB" dirty="0"/>
          </a:p>
          <a:p>
            <a:r>
              <a:rPr lang="en-GB" dirty="0">
                <a:effectLst/>
              </a:rPr>
              <a:t>Wu, J., </a:t>
            </a:r>
            <a:r>
              <a:rPr lang="en-GB" dirty="0" err="1">
                <a:effectLst/>
              </a:rPr>
              <a:t>Jin</a:t>
            </a:r>
            <a:r>
              <a:rPr lang="en-GB" dirty="0">
                <a:effectLst/>
              </a:rPr>
              <a:t>, X., Mi, S., Tang, J., 2020. An effective method to compute the box-counting dimension based on the mathematical definition and intervals. Results in Engineering 6, 100106. </a:t>
            </a:r>
            <a:r>
              <a:rPr lang="en-GB" dirty="0">
                <a:effectLst/>
                <a:hlinkClick r:id="rId3"/>
              </a:rPr>
              <a:t>https://doi.org/10.1016/j.rineng.2020.100106</a:t>
            </a:r>
            <a:endParaRPr lang="en-GB" dirty="0">
              <a:effectLst/>
            </a:endParaRPr>
          </a:p>
          <a:p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909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45F56F22-2C6A-C9F3-B8AB-91DC01037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/>
          <a:stretch/>
        </p:blipFill>
        <p:spPr>
          <a:xfrm>
            <a:off x="126999" y="1374458"/>
            <a:ext cx="8436078" cy="2054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2" y="55043"/>
            <a:ext cx="6847416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Nonlinear quantum protocol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C4AA0D-7FAD-3529-CCCD-0613CE969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8" y="5339421"/>
            <a:ext cx="4728776" cy="9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9376FB-EFAA-CB93-C3EB-F02C983FA192}"/>
              </a:ext>
            </a:extLst>
          </p:cNvPr>
          <p:cNvCxnSpPr>
            <a:cxnSpLocks/>
          </p:cNvCxnSpPr>
          <p:nvPr/>
        </p:nvCxnSpPr>
        <p:spPr>
          <a:xfrm flipH="1">
            <a:off x="965200" y="3017524"/>
            <a:ext cx="0" cy="23802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3A912A-3360-0A10-4FD5-D476AD71792B}"/>
              </a:ext>
            </a:extLst>
          </p:cNvPr>
          <p:cNvCxnSpPr>
            <a:cxnSpLocks/>
          </p:cNvCxnSpPr>
          <p:nvPr/>
        </p:nvCxnSpPr>
        <p:spPr>
          <a:xfrm>
            <a:off x="2907110" y="2956564"/>
            <a:ext cx="0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7CC0AAC-61F8-3BD2-0560-30C526A4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13" y="3200400"/>
            <a:ext cx="9739365" cy="202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14840-20A8-B99D-26A5-6C03CD57FCD8}"/>
              </a:ext>
            </a:extLst>
          </p:cNvPr>
          <p:cNvSpPr/>
          <p:nvPr/>
        </p:nvSpPr>
        <p:spPr>
          <a:xfrm>
            <a:off x="4406900" y="2209798"/>
            <a:ext cx="3213099" cy="828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7DAB1B-F351-7407-AA4F-0960C32C3D3D}"/>
              </a:ext>
            </a:extLst>
          </p:cNvPr>
          <p:cNvSpPr/>
          <p:nvPr/>
        </p:nvSpPr>
        <p:spPr>
          <a:xfrm>
            <a:off x="5609166" y="3156243"/>
            <a:ext cx="612000" cy="61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42D7E6-DEEA-33F0-2A52-5D168A2410FE}"/>
              </a:ext>
            </a:extLst>
          </p:cNvPr>
          <p:cNvSpPr/>
          <p:nvPr/>
        </p:nvSpPr>
        <p:spPr>
          <a:xfrm>
            <a:off x="8767212" y="3139312"/>
            <a:ext cx="612000" cy="61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30483E-7BC3-74D7-54E1-CDFCA0AC632A}"/>
              </a:ext>
            </a:extLst>
          </p:cNvPr>
          <p:cNvSpPr/>
          <p:nvPr/>
        </p:nvSpPr>
        <p:spPr>
          <a:xfrm>
            <a:off x="5610365" y="4172945"/>
            <a:ext cx="612000" cy="61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75B116-508C-C52B-410F-6025CF995F6E}"/>
              </a:ext>
            </a:extLst>
          </p:cNvPr>
          <p:cNvSpPr/>
          <p:nvPr/>
        </p:nvSpPr>
        <p:spPr>
          <a:xfrm>
            <a:off x="8781073" y="4156466"/>
            <a:ext cx="612000" cy="61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44FDA-7954-3CD6-F4E4-31D8550E7696}"/>
              </a:ext>
            </a:extLst>
          </p:cNvPr>
          <p:cNvSpPr txBox="1"/>
          <p:nvPr/>
        </p:nvSpPr>
        <p:spPr>
          <a:xfrm>
            <a:off x="5677296" y="5265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</a:t>
            </a:r>
            <a:r>
              <a:rPr lang="hu-HU" dirty="0">
                <a:solidFill>
                  <a:srgbClr val="FF0000"/>
                </a:solidFill>
              </a:rPr>
              <a:t>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FAB2C3-59CB-EDAB-FB31-5D17C401B09C}"/>
              </a:ext>
            </a:extLst>
          </p:cNvPr>
          <p:cNvSpPr txBox="1"/>
          <p:nvPr/>
        </p:nvSpPr>
        <p:spPr>
          <a:xfrm>
            <a:off x="7307976" y="52591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01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7BC33-5AB1-C3F4-0454-42CD735DB011}"/>
              </a:ext>
            </a:extLst>
          </p:cNvPr>
          <p:cNvSpPr txBox="1"/>
          <p:nvPr/>
        </p:nvSpPr>
        <p:spPr>
          <a:xfrm>
            <a:off x="8863860" y="5319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r>
              <a:rPr lang="hu-HU" dirty="0">
                <a:solidFill>
                  <a:srgbClr val="FF0000"/>
                </a:solidFill>
              </a:rPr>
              <a:t>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BF717A-00CD-2F66-F850-893C88ABD545}"/>
              </a:ext>
            </a:extLst>
          </p:cNvPr>
          <p:cNvSpPr txBox="1"/>
          <p:nvPr/>
        </p:nvSpPr>
        <p:spPr>
          <a:xfrm>
            <a:off x="10494540" y="5289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C298CF-61BB-A36E-9907-C999EF04FEA9}"/>
              </a:ext>
            </a:extLst>
          </p:cNvPr>
          <p:cNvSpPr txBox="1"/>
          <p:nvPr/>
        </p:nvSpPr>
        <p:spPr>
          <a:xfrm>
            <a:off x="11629123" y="32775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</a:t>
            </a:r>
            <a:r>
              <a:rPr lang="hu-HU" dirty="0">
                <a:solidFill>
                  <a:srgbClr val="FF0000"/>
                </a:solidFill>
              </a:rPr>
              <a:t>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83EF39-FDFB-7009-91AF-EDAD440ADEFF}"/>
              </a:ext>
            </a:extLst>
          </p:cNvPr>
          <p:cNvSpPr txBox="1"/>
          <p:nvPr/>
        </p:nvSpPr>
        <p:spPr>
          <a:xfrm>
            <a:off x="11629123" y="38036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01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2D85DA-1550-493E-6FF6-8D7E6F85836E}"/>
              </a:ext>
            </a:extLst>
          </p:cNvPr>
          <p:cNvSpPr txBox="1"/>
          <p:nvPr/>
        </p:nvSpPr>
        <p:spPr>
          <a:xfrm>
            <a:off x="11629123" y="4277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r>
              <a:rPr lang="hu-HU" dirty="0">
                <a:solidFill>
                  <a:srgbClr val="FF0000"/>
                </a:solidFill>
              </a:rPr>
              <a:t>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99E4E5-C84D-1467-25C9-4B8BB30A86FE}"/>
              </a:ext>
            </a:extLst>
          </p:cNvPr>
          <p:cNvSpPr txBox="1"/>
          <p:nvPr/>
        </p:nvSpPr>
        <p:spPr>
          <a:xfrm>
            <a:off x="11629123" y="48090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1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E433831-F6E0-1E4E-D244-3C548F8BC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/>
          <a:stretch/>
        </p:blipFill>
        <p:spPr>
          <a:xfrm>
            <a:off x="126999" y="1374458"/>
            <a:ext cx="8436078" cy="2054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2" y="55043"/>
            <a:ext cx="6847416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Nonlinear quantum protocol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C4AA0D-7FAD-3529-CCCD-0613CE96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8" y="5208782"/>
            <a:ext cx="4728776" cy="972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79588B-2CDD-60D1-9E9D-31A61B735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89" y="5208782"/>
            <a:ext cx="4840555" cy="972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698009-1EB7-97F9-3933-47D7207FD6FF}"/>
              </a:ext>
            </a:extLst>
          </p:cNvPr>
          <p:cNvCxnSpPr>
            <a:cxnSpLocks/>
          </p:cNvCxnSpPr>
          <p:nvPr/>
        </p:nvCxnSpPr>
        <p:spPr>
          <a:xfrm>
            <a:off x="5183035" y="5685157"/>
            <a:ext cx="90201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9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2" y="55043"/>
            <a:ext cx="6847416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Nonlinear quantum protocol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17F96DA-71CD-64E3-7226-94F4F2F55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/>
          <a:stretch/>
        </p:blipFill>
        <p:spPr>
          <a:xfrm>
            <a:off x="133149" y="1070623"/>
            <a:ext cx="8564284" cy="2572398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CE1DF2-E155-39C8-6542-56CA1318B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8" y="5208782"/>
            <a:ext cx="4728776" cy="972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8CAD74-51B8-B35C-7110-99D41D7C8883}"/>
              </a:ext>
            </a:extLst>
          </p:cNvPr>
          <p:cNvCxnSpPr>
            <a:cxnSpLocks/>
          </p:cNvCxnSpPr>
          <p:nvPr/>
        </p:nvCxnSpPr>
        <p:spPr>
          <a:xfrm>
            <a:off x="5183035" y="5685157"/>
            <a:ext cx="90201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29DC022-D8C9-F9A8-B1CC-8A6DDBED8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70" y="5428721"/>
            <a:ext cx="4444879" cy="5128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FE6E52-1597-6D09-8DCA-557FDDD1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8" y="3643021"/>
            <a:ext cx="3359195" cy="9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3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9950372E-E073-3089-4DDC-D16566DD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/>
          <a:stretch/>
        </p:blipFill>
        <p:spPr>
          <a:xfrm>
            <a:off x="134680" y="744280"/>
            <a:ext cx="11010742" cy="393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b="0" i="0" dirty="0">
                <a:solidFill>
                  <a:srgbClr val="222222"/>
                </a:solidFill>
                <a:effectLst/>
              </a:rPr>
              <a:t>The nth order</a:t>
            </a:r>
            <a:r>
              <a:rPr lang="hu-HU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n</a:t>
            </a:r>
            <a:r>
              <a:rPr lang="en-US" dirty="0"/>
              <a:t>onlinear quantum protocol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CE1DF2-E155-39C8-6542-56CA1318B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8" y="5235249"/>
            <a:ext cx="4728776" cy="972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8CAD74-51B8-B35C-7110-99D41D7C8883}"/>
              </a:ext>
            </a:extLst>
          </p:cNvPr>
          <p:cNvCxnSpPr>
            <a:cxnSpLocks/>
          </p:cNvCxnSpPr>
          <p:nvPr/>
        </p:nvCxnSpPr>
        <p:spPr>
          <a:xfrm>
            <a:off x="5183035" y="5685157"/>
            <a:ext cx="90201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0A0D6A-C023-BB71-6CFC-F2C4B27A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70" y="5163065"/>
            <a:ext cx="5200035" cy="10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2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663730A-2BDE-E7C3-EE01-DE2FEB38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/>
          <a:stretch/>
        </p:blipFill>
        <p:spPr>
          <a:xfrm>
            <a:off x="194365" y="569680"/>
            <a:ext cx="10951057" cy="42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b="0" i="0" dirty="0">
                <a:solidFill>
                  <a:srgbClr val="222222"/>
                </a:solidFill>
                <a:effectLst/>
              </a:rPr>
              <a:t>The nth order</a:t>
            </a:r>
            <a:r>
              <a:rPr lang="hu-HU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n</a:t>
            </a:r>
            <a:r>
              <a:rPr lang="en-US" dirty="0"/>
              <a:t>onlinear quantum protocol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1E506-4EED-4AAF-6684-BECB9859B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7" y="5368317"/>
            <a:ext cx="4991999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4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30AA-6856-5FAD-7E78-C136D3EF091C}"/>
              </a:ext>
            </a:extLst>
          </p:cNvPr>
          <p:cNvSpPr txBox="1">
            <a:spLocks/>
          </p:cNvSpPr>
          <p:nvPr/>
        </p:nvSpPr>
        <p:spPr>
          <a:xfrm>
            <a:off x="29501" y="55043"/>
            <a:ext cx="12027819" cy="689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Bloch coordinates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A178F-AEFF-A72E-B342-259B682A8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3" y="1601009"/>
            <a:ext cx="4444879" cy="512871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625971-7118-0AAD-19A9-4C35E1EC0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3" y="2449746"/>
            <a:ext cx="8102157" cy="1116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4F1CCBE-87A0-2583-7AD7-E6D8C9F2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3" y="5103045"/>
            <a:ext cx="568044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B8681-7690-8C5F-8DCA-BB7AC9C023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91" y="3919080"/>
            <a:ext cx="5794758" cy="432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5F385-5029-B1C8-3776-B74693132D0A}"/>
              </a:ext>
            </a:extLst>
          </p:cNvPr>
          <p:cNvCxnSpPr/>
          <p:nvPr/>
        </p:nvCxnSpPr>
        <p:spPr>
          <a:xfrm>
            <a:off x="1227051" y="4135080"/>
            <a:ext cx="39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89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1190</Words>
  <Application>Microsoft Office PowerPoint</Application>
  <PresentationFormat>Widescreen</PresentationFormat>
  <Paragraphs>233</Paragraphs>
  <Slides>33</Slides>
  <Notes>30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Office Theme</vt:lpstr>
      <vt:lpstr>Retrospect</vt:lpstr>
      <vt:lpstr>Iterated nth order nonlinear quantum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Box-counting dimension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Iterated nth order nonlinear quantum dynamics </dc:title>
  <dc:creator>Attila Portik</dc:creator>
  <cp:lastModifiedBy>Attila Portik</cp:lastModifiedBy>
  <cp:revision>54</cp:revision>
  <dcterms:created xsi:type="dcterms:W3CDTF">2023-05-04T08:34:35Z</dcterms:created>
  <dcterms:modified xsi:type="dcterms:W3CDTF">2023-05-15T19:48:21Z</dcterms:modified>
</cp:coreProperties>
</file>