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08" r:id="rId2"/>
    <p:sldMasterId id="2147483719" r:id="rId3"/>
    <p:sldMasterId id="2147483731" r:id="rId4"/>
    <p:sldMasterId id="2147483742" r:id="rId5"/>
  </p:sldMasterIdLst>
  <p:notesMasterIdLst>
    <p:notesMasterId r:id="rId20"/>
  </p:notesMasterIdLst>
  <p:handoutMasterIdLst>
    <p:handoutMasterId r:id="rId21"/>
  </p:handoutMasterIdLst>
  <p:sldIdLst>
    <p:sldId id="256" r:id="rId6"/>
    <p:sldId id="350" r:id="rId7"/>
    <p:sldId id="349" r:id="rId8"/>
    <p:sldId id="801" r:id="rId9"/>
    <p:sldId id="351" r:id="rId10"/>
    <p:sldId id="352" r:id="rId11"/>
    <p:sldId id="354" r:id="rId12"/>
    <p:sldId id="362" r:id="rId13"/>
    <p:sldId id="800" r:id="rId14"/>
    <p:sldId id="364" r:id="rId15"/>
    <p:sldId id="365" r:id="rId16"/>
    <p:sldId id="361" r:id="rId17"/>
    <p:sldId id="802" r:id="rId18"/>
    <p:sldId id="321" r:id="rId19"/>
  </p:sldIdLst>
  <p:sldSz cx="12192000" cy="6858000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  <p15:guide id="5" orient="horz" pos="3109">
          <p15:clr>
            <a:srgbClr val="A4A3A4"/>
          </p15:clr>
        </p15:guide>
        <p15:guide id="6" orient="horz" pos="3108">
          <p15:clr>
            <a:srgbClr val="A4A3A4"/>
          </p15:clr>
        </p15:guide>
        <p15:guide id="7" pos="2082">
          <p15:clr>
            <a:srgbClr val="A4A3A4"/>
          </p15:clr>
        </p15:guide>
        <p15:guide id="8" pos="2122">
          <p15:clr>
            <a:srgbClr val="A4A3A4"/>
          </p15:clr>
        </p15:guide>
        <p15:guide id="9" orient="horz" pos="2135">
          <p15:clr>
            <a:srgbClr val="A4A3A4"/>
          </p15:clr>
        </p15:guide>
        <p15:guide id="10" orient="horz" pos="2134">
          <p15:clr>
            <a:srgbClr val="A4A3A4"/>
          </p15:clr>
        </p15:guide>
        <p15:guide id="11" orient="horz" pos="2122">
          <p15:clr>
            <a:srgbClr val="A4A3A4"/>
          </p15:clr>
        </p15:guide>
        <p15:guide id="12" pos="3077">
          <p15:clr>
            <a:srgbClr val="A4A3A4"/>
          </p15:clr>
        </p15:guide>
        <p15:guide id="13" pos="3138">
          <p15:clr>
            <a:srgbClr val="A4A3A4"/>
          </p15:clr>
        </p15:guide>
        <p15:guide id="14" pos="3049">
          <p15:clr>
            <a:srgbClr val="A4A3A4"/>
          </p15:clr>
        </p15:guide>
        <p15:guide id="15" pos="3109">
          <p15:clr>
            <a:srgbClr val="A4A3A4"/>
          </p15:clr>
        </p15:guide>
        <p15:guide id="16" orient="horz" pos="4582">
          <p15:clr>
            <a:srgbClr val="A4A3A4"/>
          </p15:clr>
        </p15:guide>
        <p15:guide id="17" orient="horz" pos="4580">
          <p15:clr>
            <a:srgbClr val="A4A3A4"/>
          </p15:clr>
        </p15:guide>
        <p15:guide id="18" orient="horz" pos="4554">
          <p15:clr>
            <a:srgbClr val="A4A3A4"/>
          </p15:clr>
        </p15:guide>
        <p15:guide id="19" orient="horz" pos="4552">
          <p15:clr>
            <a:srgbClr val="A4A3A4"/>
          </p15:clr>
        </p15:guide>
        <p15:guide id="20" orient="horz" pos="3126">
          <p15:clr>
            <a:srgbClr val="A4A3A4"/>
          </p15:clr>
        </p15:guide>
        <p15:guide id="21" pos="1434">
          <p15:clr>
            <a:srgbClr val="A4A3A4"/>
          </p15:clr>
        </p15:guide>
        <p15:guide id="22" pos="1462">
          <p15:clr>
            <a:srgbClr val="A4A3A4"/>
          </p15:clr>
        </p15:guide>
        <p15:guide id="23" pos="1421">
          <p15:clr>
            <a:srgbClr val="A4A3A4"/>
          </p15:clr>
        </p15:guide>
        <p15:guide id="24" pos="1449">
          <p15:clr>
            <a:srgbClr val="A4A3A4"/>
          </p15:clr>
        </p15:guide>
        <p15:guide id="25" pos="212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  <p:cmAuthor id="3" name="Hausz Frigyes" initials="HF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37A"/>
    <a:srgbClr val="B4D479"/>
    <a:srgbClr val="4AA495"/>
    <a:srgbClr val="C6B3D8"/>
    <a:srgbClr val="94AADA"/>
    <a:srgbClr val="F7F7F7"/>
    <a:srgbClr val="FBFCF6"/>
    <a:srgbClr val="5F4DA0"/>
    <a:srgbClr val="FDFCFA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89134" autoAdjust="0"/>
  </p:normalViewPr>
  <p:slideViewPr>
    <p:cSldViewPr snapToGrid="0">
      <p:cViewPr varScale="1">
        <p:scale>
          <a:sx n="82" d="100"/>
          <a:sy n="82" d="100"/>
        </p:scale>
        <p:origin x="91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3144"/>
    </p:cViewPr>
  </p:sorterViewPr>
  <p:notesViewPr>
    <p:cSldViewPr snapToGrid="0">
      <p:cViewPr varScale="1">
        <p:scale>
          <a:sx n="82" d="100"/>
          <a:sy n="82" d="100"/>
        </p:scale>
        <p:origin x="3948" y="72"/>
      </p:cViewPr>
      <p:guideLst>
        <p:guide orient="horz" pos="3128"/>
        <p:guide pos="2101"/>
        <p:guide orient="horz" pos="3127"/>
        <p:guide pos="2142"/>
        <p:guide orient="horz" pos="3109"/>
        <p:guide orient="horz" pos="3108"/>
        <p:guide pos="2082"/>
        <p:guide pos="2122"/>
        <p:guide orient="horz" pos="2135"/>
        <p:guide orient="horz" pos="2134"/>
        <p:guide orient="horz" pos="2122"/>
        <p:guide pos="3077"/>
        <p:guide pos="3138"/>
        <p:guide pos="3049"/>
        <p:guide pos="3109"/>
        <p:guide orient="horz" pos="4582"/>
        <p:guide orient="horz" pos="4580"/>
        <p:guide orient="horz" pos="4554"/>
        <p:guide orient="horz" pos="4552"/>
        <p:guide orient="horz" pos="3126"/>
        <p:guide pos="1434"/>
        <p:guide pos="1462"/>
        <p:guide pos="1421"/>
        <p:guide pos="144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18179183769431"/>
          <c:y val="8.0298471787552839E-2"/>
          <c:w val="0.63814955047292932"/>
          <c:h val="0.789399395036082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Munka1!$C$3</c:f>
              <c:strCache>
                <c:ptCount val="1"/>
                <c:pt idx="0">
                  <c:v>ESFRI KI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Munka1!$B$4:$B$9</c:f>
              <c:strCache>
                <c:ptCount val="6"/>
                <c:pt idx="0">
                  <c:v>ENERGIA</c:v>
                </c:pt>
                <c:pt idx="1">
                  <c:v>KÖRNYEZET</c:v>
                </c:pt>
                <c:pt idx="2">
                  <c:v>EGÉSZSÉG- ÉS ÉLELMISZERTUDOMÁNY</c:v>
                </c:pt>
                <c:pt idx="3">
                  <c:v>FIZIKAI ÉS MŰSZAKI TUDOMÁNYOK</c:v>
                </c:pt>
                <c:pt idx="4">
                  <c:v>TÁRSADALMI ÉS KULTURÁLIS INNOVÁCIÓ</c:v>
                </c:pt>
                <c:pt idx="5">
                  <c:v>E-INFRASTRUKTÚRÁK</c:v>
                </c:pt>
              </c:strCache>
            </c:strRef>
          </c:cat>
          <c:val>
            <c:numRef>
              <c:f>Munka1!$C$4:$C$9</c:f>
              <c:numCache>
                <c:formatCode>General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16</c:v>
                </c:pt>
                <c:pt idx="3">
                  <c:v>16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D-4015-BD04-7BD04BBD20CB}"/>
            </c:ext>
          </c:extLst>
        </c:ser>
        <c:ser>
          <c:idx val="1"/>
          <c:order val="1"/>
          <c:tx>
            <c:strRef>
              <c:f>Munka1!$D$3</c:f>
              <c:strCache>
                <c:ptCount val="1"/>
                <c:pt idx="0">
                  <c:v>HU KI tagság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Munka1!$B$4:$B$9</c:f>
              <c:strCache>
                <c:ptCount val="6"/>
                <c:pt idx="0">
                  <c:v>ENERGIA</c:v>
                </c:pt>
                <c:pt idx="1">
                  <c:v>KÖRNYEZET</c:v>
                </c:pt>
                <c:pt idx="2">
                  <c:v>EGÉSZSÉG- ÉS ÉLELMISZERTUDOMÁNY</c:v>
                </c:pt>
                <c:pt idx="3">
                  <c:v>FIZIKAI ÉS MŰSZAKI TUDOMÁNYOK</c:v>
                </c:pt>
                <c:pt idx="4">
                  <c:v>TÁRSADALMI ÉS KULTURÁLIS INNOVÁCIÓ</c:v>
                </c:pt>
                <c:pt idx="5">
                  <c:v>E-INFRASTRUKTÚRÁK</c:v>
                </c:pt>
              </c:strCache>
            </c:strRef>
          </c:cat>
          <c:val>
            <c:numRef>
              <c:f>Munka1!$D$4:$D$9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D-4015-BD04-7BD04BBD2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5075240"/>
        <c:axId val="725075632"/>
      </c:barChart>
      <c:dateAx>
        <c:axId val="725075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hu-HU"/>
          </a:p>
        </c:txPr>
        <c:crossAx val="725075632"/>
        <c:crosses val="autoZero"/>
        <c:auto val="0"/>
        <c:lblOffset val="100"/>
        <c:baseTimeUnit val="days"/>
      </c:dateAx>
      <c:valAx>
        <c:axId val="72507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hu-HU"/>
          </a:p>
        </c:txPr>
        <c:crossAx val="72507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9E375-3824-4634-B238-48F13099CCD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ADAF7B8-9746-4962-8AF2-F3BB9446A530}">
      <dgm:prSet phldrT="[Szöveg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>
              <a:latin typeface="Garamond" panose="02020404030301010803" pitchFamily="18" charset="0"/>
            </a:rPr>
            <a:t>Global </a:t>
          </a:r>
          <a:r>
            <a:rPr lang="hu-HU" b="1" dirty="0" err="1">
              <a:latin typeface="Garamond" panose="02020404030301010803" pitchFamily="18" charset="0"/>
            </a:rPr>
            <a:t>megatrends</a:t>
          </a:r>
          <a:r>
            <a:rPr lang="hu-HU" b="1" dirty="0">
              <a:latin typeface="Garamond" panose="02020404030301010803" pitchFamily="18" charset="0"/>
            </a:rPr>
            <a:t>, </a:t>
          </a:r>
          <a:r>
            <a:rPr lang="hu-HU" b="1" dirty="0" err="1">
              <a:latin typeface="Garamond" panose="02020404030301010803" pitchFamily="18" charset="0"/>
            </a:rPr>
            <a:t>social</a:t>
          </a:r>
          <a:r>
            <a:rPr lang="hu-HU" b="1" dirty="0">
              <a:latin typeface="Garamond" panose="02020404030301010803" pitchFamily="18" charset="0"/>
            </a:rPr>
            <a:t>, </a:t>
          </a:r>
          <a:r>
            <a:rPr lang="hu-HU" b="1" dirty="0" err="1">
              <a:latin typeface="Garamond" panose="02020404030301010803" pitchFamily="18" charset="0"/>
            </a:rPr>
            <a:t>economic</a:t>
          </a:r>
          <a:r>
            <a:rPr lang="hu-HU" b="1" dirty="0">
              <a:latin typeface="Garamond" panose="02020404030301010803" pitchFamily="18" charset="0"/>
            </a:rPr>
            <a:t>, </a:t>
          </a:r>
          <a:r>
            <a:rPr lang="hu-HU" b="1" dirty="0" err="1">
              <a:latin typeface="Garamond" panose="02020404030301010803" pitchFamily="18" charset="0"/>
            </a:rPr>
            <a:t>technological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challenges</a:t>
          </a:r>
          <a:endParaRPr lang="hu-HU" b="1" dirty="0">
            <a:latin typeface="Garamond" panose="02020404030301010803" pitchFamily="18" charset="0"/>
          </a:endParaRPr>
        </a:p>
      </dgm:t>
    </dgm:pt>
    <dgm:pt modelId="{97E4DC24-AB45-40F2-963E-CF3991C0FA9F}" type="parTrans" cxnId="{7B3A0B7F-80A8-4929-9DEC-F24C44926C3C}">
      <dgm:prSet/>
      <dgm:spPr/>
      <dgm:t>
        <a:bodyPr/>
        <a:lstStyle/>
        <a:p>
          <a:endParaRPr lang="hu-HU"/>
        </a:p>
      </dgm:t>
    </dgm:pt>
    <dgm:pt modelId="{408C75F4-E8C2-4870-9DE3-3D5503FEC5E2}" type="sibTrans" cxnId="{7B3A0B7F-80A8-4929-9DEC-F24C44926C3C}">
      <dgm:prSet/>
      <dgm:spPr/>
      <dgm:t>
        <a:bodyPr/>
        <a:lstStyle/>
        <a:p>
          <a:endParaRPr lang="hu-HU"/>
        </a:p>
      </dgm:t>
    </dgm:pt>
    <dgm:pt modelId="{DA9BF41A-0371-43D2-B756-9E7837B71A05}">
      <dgm:prSet phldrT="[Szöveg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sz="2800" b="1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Institutional</a:t>
          </a:r>
          <a:r>
            <a: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approach</a:t>
          </a:r>
          <a:r>
            <a: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endParaRPr lang="hu-HU" sz="2800" b="1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</a:endParaRPr>
        </a:p>
      </dgm:t>
    </dgm:pt>
    <dgm:pt modelId="{3224A218-4871-46CD-8D5D-C104855A944E}" type="parTrans" cxnId="{5BBBB5F8-5124-4B03-8877-919AEC31A147}">
      <dgm:prSet/>
      <dgm:spPr/>
      <dgm:t>
        <a:bodyPr/>
        <a:lstStyle/>
        <a:p>
          <a:endParaRPr lang="hu-HU"/>
        </a:p>
      </dgm:t>
    </dgm:pt>
    <dgm:pt modelId="{5AEE5A3D-85F8-4BCD-9281-C76534F45F23}" type="sibTrans" cxnId="{5BBBB5F8-5124-4B03-8877-919AEC31A147}">
      <dgm:prSet/>
      <dgm:spPr/>
      <dgm:t>
        <a:bodyPr/>
        <a:lstStyle/>
        <a:p>
          <a:endParaRPr lang="hu-HU"/>
        </a:p>
      </dgm:t>
    </dgm:pt>
    <dgm:pt modelId="{721CE347-FA1C-47DE-8900-2C394F703D92}">
      <dgm:prSet phldrT="[Szöveg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 err="1">
              <a:latin typeface="Garamond" panose="02020404030301010803" pitchFamily="18" charset="0"/>
            </a:rPr>
            <a:t>Sustainable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institutional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system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beyond</a:t>
          </a:r>
          <a:r>
            <a:rPr lang="hu-HU" b="1" dirty="0">
              <a:latin typeface="Garamond" panose="02020404030301010803" pitchFamily="18" charset="0"/>
            </a:rPr>
            <a:t> project </a:t>
          </a:r>
          <a:r>
            <a:rPr lang="hu-HU" b="1" dirty="0" err="1">
              <a:latin typeface="Garamond" panose="02020404030301010803" pitchFamily="18" charset="0"/>
            </a:rPr>
            <a:t>based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calls</a:t>
          </a:r>
          <a:r>
            <a:rPr lang="hu-HU" b="1" dirty="0">
              <a:latin typeface="Garamond" panose="02020404030301010803" pitchFamily="18" charset="0"/>
            </a:rPr>
            <a:t> </a:t>
          </a:r>
        </a:p>
      </dgm:t>
    </dgm:pt>
    <dgm:pt modelId="{DE363FA5-61E0-4D70-BF0F-D01A69431111}" type="parTrans" cxnId="{B5408F49-2B9B-46C6-A31C-214528DE19B5}">
      <dgm:prSet/>
      <dgm:spPr/>
      <dgm:t>
        <a:bodyPr/>
        <a:lstStyle/>
        <a:p>
          <a:endParaRPr lang="hu-HU"/>
        </a:p>
      </dgm:t>
    </dgm:pt>
    <dgm:pt modelId="{7DBEEDFC-179E-4B20-B52A-30829ECE65CC}" type="sibTrans" cxnId="{B5408F49-2B9B-46C6-A31C-214528DE19B5}">
      <dgm:prSet/>
      <dgm:spPr/>
      <dgm:t>
        <a:bodyPr/>
        <a:lstStyle/>
        <a:p>
          <a:endParaRPr lang="hu-HU"/>
        </a:p>
      </dgm:t>
    </dgm:pt>
    <dgm:pt modelId="{9A6E24E3-8A07-4EFD-A2E2-346973E82FC9}">
      <dgm:prSet phldrT="[Szöveg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sz="2800" b="1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Cooperation-</a:t>
          </a:r>
          <a:r>
            <a: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oriented</a:t>
          </a:r>
          <a:r>
            <a: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framework</a:t>
          </a:r>
          <a:endParaRPr lang="hu-HU" sz="2800" b="1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  <a:cs typeface="Arial" panose="020B0604020202020204" pitchFamily="34" charset="0"/>
          </a:endParaRPr>
        </a:p>
      </dgm:t>
    </dgm:pt>
    <dgm:pt modelId="{BFEA1490-B3FF-46FB-A283-2515F47C8787}" type="parTrans" cxnId="{B333E54D-DCC9-4BAF-BE9D-41E6DE939910}">
      <dgm:prSet/>
      <dgm:spPr/>
      <dgm:t>
        <a:bodyPr/>
        <a:lstStyle/>
        <a:p>
          <a:endParaRPr lang="hu-HU"/>
        </a:p>
      </dgm:t>
    </dgm:pt>
    <dgm:pt modelId="{BF620AD0-BAE9-4CCA-8001-20748CB6E049}" type="sibTrans" cxnId="{B333E54D-DCC9-4BAF-BE9D-41E6DE939910}">
      <dgm:prSet/>
      <dgm:spPr/>
      <dgm:t>
        <a:bodyPr/>
        <a:lstStyle/>
        <a:p>
          <a:endParaRPr lang="hu-HU"/>
        </a:p>
      </dgm:t>
    </dgm:pt>
    <dgm:pt modelId="{6969B328-5A13-46AB-9DF9-D9A50C03C768}">
      <dgm:prSet phldrT="[Szöveg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 err="1">
              <a:latin typeface="Garamond" panose="02020404030301010803" pitchFamily="18" charset="0"/>
            </a:rPr>
            <a:t>Universities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as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centres</a:t>
          </a:r>
          <a:r>
            <a:rPr lang="hu-HU" b="1" dirty="0">
              <a:latin typeface="Garamond" panose="02020404030301010803" pitchFamily="18" charset="0"/>
            </a:rPr>
            <a:t> of </a:t>
          </a:r>
          <a:r>
            <a:rPr lang="hu-HU" b="1" dirty="0" err="1">
              <a:latin typeface="Garamond" panose="02020404030301010803" pitchFamily="18" charset="0"/>
            </a:rPr>
            <a:t>innovation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ecosystem</a:t>
          </a:r>
          <a:endParaRPr lang="hu-HU" b="1" dirty="0">
            <a:latin typeface="Garamond" panose="02020404030301010803" pitchFamily="18" charset="0"/>
          </a:endParaRPr>
        </a:p>
      </dgm:t>
    </dgm:pt>
    <dgm:pt modelId="{2EAFBA02-C6EF-4ED4-BBE9-1A51D8F20D03}" type="parTrans" cxnId="{248835B5-0755-4389-BC42-2578419313C8}">
      <dgm:prSet/>
      <dgm:spPr/>
      <dgm:t>
        <a:bodyPr/>
        <a:lstStyle/>
        <a:p>
          <a:endParaRPr lang="hu-HU"/>
        </a:p>
      </dgm:t>
    </dgm:pt>
    <dgm:pt modelId="{7BB1A1E8-07BB-4B53-921F-C3417A186841}" type="sibTrans" cxnId="{248835B5-0755-4389-BC42-2578419313C8}">
      <dgm:prSet/>
      <dgm:spPr/>
      <dgm:t>
        <a:bodyPr/>
        <a:lstStyle/>
        <a:p>
          <a:endParaRPr lang="hu-HU"/>
        </a:p>
      </dgm:t>
    </dgm:pt>
    <dgm:pt modelId="{A07CBDE8-4895-4034-986A-FAB32F9915AF}">
      <dgm:prSet phldrT="[Szöveg]"/>
      <dgm:spPr>
        <a:solidFill>
          <a:schemeClr val="tx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>
              <a:latin typeface="Garamond" panose="02020404030301010803" pitchFamily="18" charset="0"/>
            </a:rPr>
            <a:t>Science </a:t>
          </a:r>
          <a:r>
            <a:rPr lang="hu-HU" b="1" dirty="0" err="1">
              <a:latin typeface="Garamond" panose="02020404030301010803" pitchFamily="18" charset="0"/>
            </a:rPr>
            <a:t>Parks</a:t>
          </a:r>
          <a:endParaRPr lang="hu-HU" b="1" dirty="0">
            <a:latin typeface="Garamond" panose="02020404030301010803" pitchFamily="18" charset="0"/>
          </a:endParaRPr>
        </a:p>
      </dgm:t>
    </dgm:pt>
    <dgm:pt modelId="{8E7DF6AA-97AA-4138-BAE7-A5A11B386BF9}" type="parTrans" cxnId="{8118BDAD-D580-4C74-959D-ADFB9FBE4F13}">
      <dgm:prSet/>
      <dgm:spPr/>
      <dgm:t>
        <a:bodyPr/>
        <a:lstStyle/>
        <a:p>
          <a:endParaRPr lang="hu-HU"/>
        </a:p>
      </dgm:t>
    </dgm:pt>
    <dgm:pt modelId="{3B7FFEA8-91FA-4566-B8FF-32B75AAA5658}" type="sibTrans" cxnId="{8118BDAD-D580-4C74-959D-ADFB9FBE4F13}">
      <dgm:prSet/>
      <dgm:spPr/>
      <dgm:t>
        <a:bodyPr/>
        <a:lstStyle/>
        <a:p>
          <a:endParaRPr lang="hu-HU"/>
        </a:p>
      </dgm:t>
    </dgm:pt>
    <dgm:pt modelId="{27457F0A-F483-49B4-AFC1-F72386A92C60}">
      <dgm:prSet phldrT="[Szöveg]"/>
      <dgm:spPr>
        <a:solidFill>
          <a:schemeClr val="tx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 err="1">
              <a:latin typeface="Garamond" panose="02020404030301010803" pitchFamily="18" charset="0"/>
            </a:rPr>
            <a:t>Regional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Innovation</a:t>
          </a:r>
          <a:r>
            <a:rPr lang="hu-HU" b="1" dirty="0">
              <a:latin typeface="Garamond" panose="02020404030301010803" pitchFamily="18" charset="0"/>
            </a:rPr>
            <a:t> </a:t>
          </a:r>
          <a:r>
            <a:rPr lang="hu-HU" b="1" dirty="0" err="1">
              <a:latin typeface="Garamond" panose="02020404030301010803" pitchFamily="18" charset="0"/>
            </a:rPr>
            <a:t>Platforms</a:t>
          </a:r>
          <a:endParaRPr lang="hu-HU" b="1" dirty="0">
            <a:latin typeface="Garamond" panose="02020404030301010803" pitchFamily="18" charset="0"/>
          </a:endParaRPr>
        </a:p>
      </dgm:t>
    </dgm:pt>
    <dgm:pt modelId="{9D80AEB7-AF81-453D-947E-81CE17EC305C}" type="parTrans" cxnId="{71FB4E55-CFBD-4B2B-B6AC-65F158AE5BBE}">
      <dgm:prSet/>
      <dgm:spPr/>
      <dgm:t>
        <a:bodyPr/>
        <a:lstStyle/>
        <a:p>
          <a:endParaRPr lang="hu-HU"/>
        </a:p>
      </dgm:t>
    </dgm:pt>
    <dgm:pt modelId="{227C5315-ED56-44C5-BFF9-AFE84A916FE3}" type="sibTrans" cxnId="{71FB4E55-CFBD-4B2B-B6AC-65F158AE5BBE}">
      <dgm:prSet/>
      <dgm:spPr/>
      <dgm:t>
        <a:bodyPr/>
        <a:lstStyle/>
        <a:p>
          <a:endParaRPr lang="hu-HU"/>
        </a:p>
      </dgm:t>
    </dgm:pt>
    <dgm:pt modelId="{E27F6539-6873-428E-96C9-5796605D3BE2}">
      <dgm:prSet phldrT="[Szöveg]"/>
      <dgm:spPr>
        <a:solidFill>
          <a:schemeClr val="tx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b="1" dirty="0">
              <a:latin typeface="Garamond" panose="02020404030301010803" pitchFamily="18" charset="0"/>
            </a:rPr>
            <a:t>National </a:t>
          </a:r>
          <a:r>
            <a:rPr lang="hu-HU" b="1" dirty="0" err="1">
              <a:latin typeface="Garamond" panose="02020404030301010803" pitchFamily="18" charset="0"/>
            </a:rPr>
            <a:t>Laboratories</a:t>
          </a:r>
          <a:endParaRPr lang="hu-HU" b="1" dirty="0">
            <a:latin typeface="Garamond" panose="02020404030301010803" pitchFamily="18" charset="0"/>
          </a:endParaRPr>
        </a:p>
      </dgm:t>
    </dgm:pt>
    <dgm:pt modelId="{8CAA1948-9B3B-4227-B366-BFCAE51AF868}" type="parTrans" cxnId="{072853A9-9D3B-496E-B1A8-358DC23E13DE}">
      <dgm:prSet/>
      <dgm:spPr/>
      <dgm:t>
        <a:bodyPr/>
        <a:lstStyle/>
        <a:p>
          <a:endParaRPr lang="hu-HU"/>
        </a:p>
      </dgm:t>
    </dgm:pt>
    <dgm:pt modelId="{1F2027C0-D257-4ACB-AC76-7007581A0246}" type="sibTrans" cxnId="{072853A9-9D3B-496E-B1A8-358DC23E13DE}">
      <dgm:prSet/>
      <dgm:spPr/>
      <dgm:t>
        <a:bodyPr/>
        <a:lstStyle/>
        <a:p>
          <a:endParaRPr lang="hu-HU"/>
        </a:p>
      </dgm:t>
    </dgm:pt>
    <dgm:pt modelId="{CF36E0C9-3B57-42B5-B166-4E12B8E3DD2F}">
      <dgm:prSet phldrT="[Szöveg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u-HU" sz="2800" b="1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Challenge</a:t>
          </a:r>
          <a:r>
            <a: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based</a:t>
          </a:r>
          <a:r>
            <a: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RDI</a:t>
          </a:r>
          <a:endParaRPr lang="hu-HU" sz="2800" b="1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</a:endParaRPr>
        </a:p>
      </dgm:t>
    </dgm:pt>
    <dgm:pt modelId="{44B1A313-7041-444E-AB03-0228E28E4179}" type="sibTrans" cxnId="{5156BB69-81C0-4361-840C-C5259B3815FD}">
      <dgm:prSet/>
      <dgm:spPr/>
      <dgm:t>
        <a:bodyPr/>
        <a:lstStyle/>
        <a:p>
          <a:endParaRPr lang="hu-HU"/>
        </a:p>
      </dgm:t>
    </dgm:pt>
    <dgm:pt modelId="{5AC937D6-1DCD-45AF-A487-84925F39BEDC}" type="parTrans" cxnId="{5156BB69-81C0-4361-840C-C5259B3815FD}">
      <dgm:prSet/>
      <dgm:spPr/>
      <dgm:t>
        <a:bodyPr/>
        <a:lstStyle/>
        <a:p>
          <a:endParaRPr lang="hu-HU"/>
        </a:p>
      </dgm:t>
    </dgm:pt>
    <dgm:pt modelId="{8CA7D0F7-9932-465D-82AD-1CEE89CD1952}" type="pres">
      <dgm:prSet presAssocID="{2BB9E375-3824-4634-B238-48F13099CCD0}" presName="theList" presStyleCnt="0">
        <dgm:presLayoutVars>
          <dgm:dir/>
          <dgm:animLvl val="lvl"/>
          <dgm:resizeHandles val="exact"/>
        </dgm:presLayoutVars>
      </dgm:prSet>
      <dgm:spPr/>
    </dgm:pt>
    <dgm:pt modelId="{699DC3AD-F535-481A-8371-CDA41D559F49}" type="pres">
      <dgm:prSet presAssocID="{CF36E0C9-3B57-42B5-B166-4E12B8E3DD2F}" presName="compNode" presStyleCnt="0"/>
      <dgm:spPr/>
    </dgm:pt>
    <dgm:pt modelId="{B596716A-30E1-4CE7-9E83-592293AE9F30}" type="pres">
      <dgm:prSet presAssocID="{CF36E0C9-3B57-42B5-B166-4E12B8E3DD2F}" presName="aNode" presStyleLbl="bgShp" presStyleIdx="0" presStyleCnt="3" custLinFactNeighborX="6069" custLinFactNeighborY="-861"/>
      <dgm:spPr/>
    </dgm:pt>
    <dgm:pt modelId="{D38E772F-B2EA-494D-B424-5C89B432BA52}" type="pres">
      <dgm:prSet presAssocID="{CF36E0C9-3B57-42B5-B166-4E12B8E3DD2F}" presName="textNode" presStyleLbl="bgShp" presStyleIdx="0" presStyleCnt="3"/>
      <dgm:spPr/>
    </dgm:pt>
    <dgm:pt modelId="{A64ABA2A-ECC3-4A2D-946D-828C41FB9B7A}" type="pres">
      <dgm:prSet presAssocID="{CF36E0C9-3B57-42B5-B166-4E12B8E3DD2F}" presName="compChildNode" presStyleCnt="0"/>
      <dgm:spPr/>
    </dgm:pt>
    <dgm:pt modelId="{0B01EE90-D3E4-42F2-832E-6B3254A4F646}" type="pres">
      <dgm:prSet presAssocID="{CF36E0C9-3B57-42B5-B166-4E12B8E3DD2F}" presName="theInnerList" presStyleCnt="0"/>
      <dgm:spPr/>
    </dgm:pt>
    <dgm:pt modelId="{36DC1918-8F8D-4A8E-8963-A150AF09D6E6}" type="pres">
      <dgm:prSet presAssocID="{DADAF7B8-9746-4962-8AF2-F3BB9446A530}" presName="childNode" presStyleLbl="node1" presStyleIdx="0" presStyleCnt="6" custLinFactNeighborX="6676" custLinFactNeighborY="0">
        <dgm:presLayoutVars>
          <dgm:bulletEnabled val="1"/>
        </dgm:presLayoutVars>
      </dgm:prSet>
      <dgm:spPr/>
    </dgm:pt>
    <dgm:pt modelId="{4AEAB978-7238-46B4-99F0-421CBCAA7064}" type="pres">
      <dgm:prSet presAssocID="{DADAF7B8-9746-4962-8AF2-F3BB9446A530}" presName="aSpace2" presStyleCnt="0"/>
      <dgm:spPr/>
    </dgm:pt>
    <dgm:pt modelId="{936A24EA-C488-4E30-92F2-98CF95532143}" type="pres">
      <dgm:prSet presAssocID="{E27F6539-6873-428E-96C9-5796605D3BE2}" presName="childNode" presStyleLbl="node1" presStyleIdx="1" presStyleCnt="6" custLinFactNeighborX="6675" custLinFactNeighborY="-14850">
        <dgm:presLayoutVars>
          <dgm:bulletEnabled val="1"/>
        </dgm:presLayoutVars>
      </dgm:prSet>
      <dgm:spPr/>
    </dgm:pt>
    <dgm:pt modelId="{476E7D6F-9BEA-41F8-86E7-FE90E6ABF4E2}" type="pres">
      <dgm:prSet presAssocID="{CF36E0C9-3B57-42B5-B166-4E12B8E3DD2F}" presName="aSpace" presStyleCnt="0"/>
      <dgm:spPr/>
    </dgm:pt>
    <dgm:pt modelId="{729CAD06-F5FA-4956-96F9-4F263CE72BC7}" type="pres">
      <dgm:prSet presAssocID="{DA9BF41A-0371-43D2-B756-9E7837B71A05}" presName="compNode" presStyleCnt="0"/>
      <dgm:spPr/>
    </dgm:pt>
    <dgm:pt modelId="{79D372F6-24A7-45C1-8341-E21CD8D2E33F}" type="pres">
      <dgm:prSet presAssocID="{DA9BF41A-0371-43D2-B756-9E7837B71A05}" presName="aNode" presStyleLbl="bgShp" presStyleIdx="1" presStyleCnt="3" custLinFactNeighborX="3156" custLinFactNeighborY="-344"/>
      <dgm:spPr/>
    </dgm:pt>
    <dgm:pt modelId="{E073A44E-7810-42A7-9AD8-4222A29F5E2F}" type="pres">
      <dgm:prSet presAssocID="{DA9BF41A-0371-43D2-B756-9E7837B71A05}" presName="textNode" presStyleLbl="bgShp" presStyleIdx="1" presStyleCnt="3"/>
      <dgm:spPr/>
    </dgm:pt>
    <dgm:pt modelId="{49B8DCEB-C595-46DA-87D6-6B1CF55A7B5A}" type="pres">
      <dgm:prSet presAssocID="{DA9BF41A-0371-43D2-B756-9E7837B71A05}" presName="compChildNode" presStyleCnt="0"/>
      <dgm:spPr/>
    </dgm:pt>
    <dgm:pt modelId="{D11A46FB-B031-49EC-A9F0-21A2BED00BED}" type="pres">
      <dgm:prSet presAssocID="{DA9BF41A-0371-43D2-B756-9E7837B71A05}" presName="theInnerList" presStyleCnt="0"/>
      <dgm:spPr/>
    </dgm:pt>
    <dgm:pt modelId="{FC402440-747B-4FB8-A8CE-4BF6705B42AC}" type="pres">
      <dgm:prSet presAssocID="{721CE347-FA1C-47DE-8900-2C394F703D92}" presName="childNode" presStyleLbl="node1" presStyleIdx="2" presStyleCnt="6" custLinFactNeighborX="4855" custLinFactNeighborY="-3713">
        <dgm:presLayoutVars>
          <dgm:bulletEnabled val="1"/>
        </dgm:presLayoutVars>
      </dgm:prSet>
      <dgm:spPr/>
    </dgm:pt>
    <dgm:pt modelId="{C31DF67E-79B7-4333-8D8C-3EC9FFA205BB}" type="pres">
      <dgm:prSet presAssocID="{721CE347-FA1C-47DE-8900-2C394F703D92}" presName="aSpace2" presStyleCnt="0"/>
      <dgm:spPr/>
    </dgm:pt>
    <dgm:pt modelId="{DD9032D6-4B89-4398-9E82-2CD042C92943}" type="pres">
      <dgm:prSet presAssocID="{A07CBDE8-4895-4034-986A-FAB32F9915AF}" presName="childNode" presStyleLbl="node1" presStyleIdx="3" presStyleCnt="6" custLinFactNeighborX="5766" custLinFactNeighborY="-18562">
        <dgm:presLayoutVars>
          <dgm:bulletEnabled val="1"/>
        </dgm:presLayoutVars>
      </dgm:prSet>
      <dgm:spPr/>
    </dgm:pt>
    <dgm:pt modelId="{019FF454-1443-4070-AA5D-7E62F37B04CE}" type="pres">
      <dgm:prSet presAssocID="{DA9BF41A-0371-43D2-B756-9E7837B71A05}" presName="aSpace" presStyleCnt="0"/>
      <dgm:spPr/>
    </dgm:pt>
    <dgm:pt modelId="{B6328512-FCAE-46CE-925A-2C6BF9D219A0}" type="pres">
      <dgm:prSet presAssocID="{9A6E24E3-8A07-4EFD-A2E2-346973E82FC9}" presName="compNode" presStyleCnt="0"/>
      <dgm:spPr/>
    </dgm:pt>
    <dgm:pt modelId="{FF4DE808-E05F-4A4E-9669-893913039702}" type="pres">
      <dgm:prSet presAssocID="{9A6E24E3-8A07-4EFD-A2E2-346973E82FC9}" presName="aNode" presStyleLbl="bgShp" presStyleIdx="2" presStyleCnt="3"/>
      <dgm:spPr/>
    </dgm:pt>
    <dgm:pt modelId="{3C8B739B-A37F-4AC6-834A-141B853323D6}" type="pres">
      <dgm:prSet presAssocID="{9A6E24E3-8A07-4EFD-A2E2-346973E82FC9}" presName="textNode" presStyleLbl="bgShp" presStyleIdx="2" presStyleCnt="3"/>
      <dgm:spPr/>
    </dgm:pt>
    <dgm:pt modelId="{1317529F-A269-4025-A1A9-5E49BC9A63BE}" type="pres">
      <dgm:prSet presAssocID="{9A6E24E3-8A07-4EFD-A2E2-346973E82FC9}" presName="compChildNode" presStyleCnt="0"/>
      <dgm:spPr/>
    </dgm:pt>
    <dgm:pt modelId="{6CC94D96-717A-40B2-BEA1-11CF0B2BDB03}" type="pres">
      <dgm:prSet presAssocID="{9A6E24E3-8A07-4EFD-A2E2-346973E82FC9}" presName="theInnerList" presStyleCnt="0"/>
      <dgm:spPr/>
    </dgm:pt>
    <dgm:pt modelId="{2B8602F3-FA02-4F3B-8BF5-84DD2A243A31}" type="pres">
      <dgm:prSet presAssocID="{6969B328-5A13-46AB-9DF9-D9A50C03C768}" presName="childNode" presStyleLbl="node1" presStyleIdx="4" presStyleCnt="6">
        <dgm:presLayoutVars>
          <dgm:bulletEnabled val="1"/>
        </dgm:presLayoutVars>
      </dgm:prSet>
      <dgm:spPr/>
    </dgm:pt>
    <dgm:pt modelId="{1BC05FEA-B0B4-4A96-ACE1-312DA7D7BE21}" type="pres">
      <dgm:prSet presAssocID="{6969B328-5A13-46AB-9DF9-D9A50C03C768}" presName="aSpace2" presStyleCnt="0"/>
      <dgm:spPr/>
    </dgm:pt>
    <dgm:pt modelId="{68B3C556-B72C-4EA2-8D23-7627EA3805DC}" type="pres">
      <dgm:prSet presAssocID="{27457F0A-F483-49B4-AFC1-F72386A92C60}" presName="childNode" presStyleLbl="node1" presStyleIdx="5" presStyleCnt="6" custLinFactNeighborX="910" custLinFactNeighborY="-3712">
        <dgm:presLayoutVars>
          <dgm:bulletEnabled val="1"/>
        </dgm:presLayoutVars>
      </dgm:prSet>
      <dgm:spPr/>
    </dgm:pt>
  </dgm:ptLst>
  <dgm:cxnLst>
    <dgm:cxn modelId="{EF5F670F-462C-4247-A497-413C476D7ACC}" type="presOf" srcId="{E27F6539-6873-428E-96C9-5796605D3BE2}" destId="{936A24EA-C488-4E30-92F2-98CF95532143}" srcOrd="0" destOrd="0" presId="urn:microsoft.com/office/officeart/2005/8/layout/lProcess2"/>
    <dgm:cxn modelId="{E51BEE10-250E-45D5-B2F0-87BC0081002F}" type="presOf" srcId="{CF36E0C9-3B57-42B5-B166-4E12B8E3DD2F}" destId="{B596716A-30E1-4CE7-9E83-592293AE9F30}" srcOrd="0" destOrd="0" presId="urn:microsoft.com/office/officeart/2005/8/layout/lProcess2"/>
    <dgm:cxn modelId="{49745730-3AB3-4246-AB5A-2520F4DBEA05}" type="presOf" srcId="{27457F0A-F483-49B4-AFC1-F72386A92C60}" destId="{68B3C556-B72C-4EA2-8D23-7627EA3805DC}" srcOrd="0" destOrd="0" presId="urn:microsoft.com/office/officeart/2005/8/layout/lProcess2"/>
    <dgm:cxn modelId="{B1E10141-874D-4941-9342-C3D8383FCAEA}" type="presOf" srcId="{9A6E24E3-8A07-4EFD-A2E2-346973E82FC9}" destId="{3C8B739B-A37F-4AC6-834A-141B853323D6}" srcOrd="1" destOrd="0" presId="urn:microsoft.com/office/officeart/2005/8/layout/lProcess2"/>
    <dgm:cxn modelId="{491A3446-29F3-4319-980A-6BA8001067BC}" type="presOf" srcId="{DADAF7B8-9746-4962-8AF2-F3BB9446A530}" destId="{36DC1918-8F8D-4A8E-8963-A150AF09D6E6}" srcOrd="0" destOrd="0" presId="urn:microsoft.com/office/officeart/2005/8/layout/lProcess2"/>
    <dgm:cxn modelId="{B5408F49-2B9B-46C6-A31C-214528DE19B5}" srcId="{DA9BF41A-0371-43D2-B756-9E7837B71A05}" destId="{721CE347-FA1C-47DE-8900-2C394F703D92}" srcOrd="0" destOrd="0" parTransId="{DE363FA5-61E0-4D70-BF0F-D01A69431111}" sibTransId="{7DBEEDFC-179E-4B20-B52A-30829ECE65CC}"/>
    <dgm:cxn modelId="{5156BB69-81C0-4361-840C-C5259B3815FD}" srcId="{2BB9E375-3824-4634-B238-48F13099CCD0}" destId="{CF36E0C9-3B57-42B5-B166-4E12B8E3DD2F}" srcOrd="0" destOrd="0" parTransId="{5AC937D6-1DCD-45AF-A487-84925F39BEDC}" sibTransId="{44B1A313-7041-444E-AB03-0228E28E4179}"/>
    <dgm:cxn modelId="{B333E54D-DCC9-4BAF-BE9D-41E6DE939910}" srcId="{2BB9E375-3824-4634-B238-48F13099CCD0}" destId="{9A6E24E3-8A07-4EFD-A2E2-346973E82FC9}" srcOrd="2" destOrd="0" parTransId="{BFEA1490-B3FF-46FB-A283-2515F47C8787}" sibTransId="{BF620AD0-BAE9-4CCA-8001-20748CB6E049}"/>
    <dgm:cxn modelId="{71FB4E55-CFBD-4B2B-B6AC-65F158AE5BBE}" srcId="{9A6E24E3-8A07-4EFD-A2E2-346973E82FC9}" destId="{27457F0A-F483-49B4-AFC1-F72386A92C60}" srcOrd="1" destOrd="0" parTransId="{9D80AEB7-AF81-453D-947E-81CE17EC305C}" sibTransId="{227C5315-ED56-44C5-BFF9-AFE84A916FE3}"/>
    <dgm:cxn modelId="{51368676-6C73-4887-AF3C-08CE369B48E8}" type="presOf" srcId="{DA9BF41A-0371-43D2-B756-9E7837B71A05}" destId="{79D372F6-24A7-45C1-8341-E21CD8D2E33F}" srcOrd="0" destOrd="0" presId="urn:microsoft.com/office/officeart/2005/8/layout/lProcess2"/>
    <dgm:cxn modelId="{7B3A0B7F-80A8-4929-9DEC-F24C44926C3C}" srcId="{CF36E0C9-3B57-42B5-B166-4E12B8E3DD2F}" destId="{DADAF7B8-9746-4962-8AF2-F3BB9446A530}" srcOrd="0" destOrd="0" parTransId="{97E4DC24-AB45-40F2-963E-CF3991C0FA9F}" sibTransId="{408C75F4-E8C2-4870-9DE3-3D5503FEC5E2}"/>
    <dgm:cxn modelId="{74D7538F-E623-4954-A9CA-4F1DA9A6B026}" type="presOf" srcId="{9A6E24E3-8A07-4EFD-A2E2-346973E82FC9}" destId="{FF4DE808-E05F-4A4E-9669-893913039702}" srcOrd="0" destOrd="0" presId="urn:microsoft.com/office/officeart/2005/8/layout/lProcess2"/>
    <dgm:cxn modelId="{DEA24C91-61FA-4749-A329-21E648983E90}" type="presOf" srcId="{A07CBDE8-4895-4034-986A-FAB32F9915AF}" destId="{DD9032D6-4B89-4398-9E82-2CD042C92943}" srcOrd="0" destOrd="0" presId="urn:microsoft.com/office/officeart/2005/8/layout/lProcess2"/>
    <dgm:cxn modelId="{072853A9-9D3B-496E-B1A8-358DC23E13DE}" srcId="{CF36E0C9-3B57-42B5-B166-4E12B8E3DD2F}" destId="{E27F6539-6873-428E-96C9-5796605D3BE2}" srcOrd="1" destOrd="0" parTransId="{8CAA1948-9B3B-4227-B366-BFCAE51AF868}" sibTransId="{1F2027C0-D257-4ACB-AC76-7007581A0246}"/>
    <dgm:cxn modelId="{C30255AD-0AA6-4CD6-B95D-D14C54FE0537}" type="presOf" srcId="{CF36E0C9-3B57-42B5-B166-4E12B8E3DD2F}" destId="{D38E772F-B2EA-494D-B424-5C89B432BA52}" srcOrd="1" destOrd="0" presId="urn:microsoft.com/office/officeart/2005/8/layout/lProcess2"/>
    <dgm:cxn modelId="{8118BDAD-D580-4C74-959D-ADFB9FBE4F13}" srcId="{DA9BF41A-0371-43D2-B756-9E7837B71A05}" destId="{A07CBDE8-4895-4034-986A-FAB32F9915AF}" srcOrd="1" destOrd="0" parTransId="{8E7DF6AA-97AA-4138-BAE7-A5A11B386BF9}" sibTransId="{3B7FFEA8-91FA-4566-B8FF-32B75AAA5658}"/>
    <dgm:cxn modelId="{298BC2AD-97B8-4DCD-BB1A-5C44403F86F9}" type="presOf" srcId="{2BB9E375-3824-4634-B238-48F13099CCD0}" destId="{8CA7D0F7-9932-465D-82AD-1CEE89CD1952}" srcOrd="0" destOrd="0" presId="urn:microsoft.com/office/officeart/2005/8/layout/lProcess2"/>
    <dgm:cxn modelId="{248835B5-0755-4389-BC42-2578419313C8}" srcId="{9A6E24E3-8A07-4EFD-A2E2-346973E82FC9}" destId="{6969B328-5A13-46AB-9DF9-D9A50C03C768}" srcOrd="0" destOrd="0" parTransId="{2EAFBA02-C6EF-4ED4-BBE9-1A51D8F20D03}" sibTransId="{7BB1A1E8-07BB-4B53-921F-C3417A186841}"/>
    <dgm:cxn modelId="{DED529CC-1DF1-4D91-92E7-BCF06996BB68}" type="presOf" srcId="{DA9BF41A-0371-43D2-B756-9E7837B71A05}" destId="{E073A44E-7810-42A7-9AD8-4222A29F5E2F}" srcOrd="1" destOrd="0" presId="urn:microsoft.com/office/officeart/2005/8/layout/lProcess2"/>
    <dgm:cxn modelId="{7C5B46F0-D213-4EF8-90FA-04D0D31A1E79}" type="presOf" srcId="{721CE347-FA1C-47DE-8900-2C394F703D92}" destId="{FC402440-747B-4FB8-A8CE-4BF6705B42AC}" srcOrd="0" destOrd="0" presId="urn:microsoft.com/office/officeart/2005/8/layout/lProcess2"/>
    <dgm:cxn modelId="{5BBBB5F8-5124-4B03-8877-919AEC31A147}" srcId="{2BB9E375-3824-4634-B238-48F13099CCD0}" destId="{DA9BF41A-0371-43D2-B756-9E7837B71A05}" srcOrd="1" destOrd="0" parTransId="{3224A218-4871-46CD-8D5D-C104855A944E}" sibTransId="{5AEE5A3D-85F8-4BCD-9281-C76534F45F23}"/>
    <dgm:cxn modelId="{94DEADFE-6AD8-472D-8552-469E88BA89A6}" type="presOf" srcId="{6969B328-5A13-46AB-9DF9-D9A50C03C768}" destId="{2B8602F3-FA02-4F3B-8BF5-84DD2A243A31}" srcOrd="0" destOrd="0" presId="urn:microsoft.com/office/officeart/2005/8/layout/lProcess2"/>
    <dgm:cxn modelId="{17BB6CC3-98D0-4A85-9FE6-8C9479A2662C}" type="presParOf" srcId="{8CA7D0F7-9932-465D-82AD-1CEE89CD1952}" destId="{699DC3AD-F535-481A-8371-CDA41D559F49}" srcOrd="0" destOrd="0" presId="urn:microsoft.com/office/officeart/2005/8/layout/lProcess2"/>
    <dgm:cxn modelId="{704CB881-5F9B-4A60-A9E7-3196425441F6}" type="presParOf" srcId="{699DC3AD-F535-481A-8371-CDA41D559F49}" destId="{B596716A-30E1-4CE7-9E83-592293AE9F30}" srcOrd="0" destOrd="0" presId="urn:microsoft.com/office/officeart/2005/8/layout/lProcess2"/>
    <dgm:cxn modelId="{C062FA42-C085-4000-B9A9-D0D2F499C76F}" type="presParOf" srcId="{699DC3AD-F535-481A-8371-CDA41D559F49}" destId="{D38E772F-B2EA-494D-B424-5C89B432BA52}" srcOrd="1" destOrd="0" presId="urn:microsoft.com/office/officeart/2005/8/layout/lProcess2"/>
    <dgm:cxn modelId="{402071FC-62AA-479F-BB5D-BB310327AA96}" type="presParOf" srcId="{699DC3AD-F535-481A-8371-CDA41D559F49}" destId="{A64ABA2A-ECC3-4A2D-946D-828C41FB9B7A}" srcOrd="2" destOrd="0" presId="urn:microsoft.com/office/officeart/2005/8/layout/lProcess2"/>
    <dgm:cxn modelId="{22EA0278-D74E-4C9C-AE8E-364FA2E50072}" type="presParOf" srcId="{A64ABA2A-ECC3-4A2D-946D-828C41FB9B7A}" destId="{0B01EE90-D3E4-42F2-832E-6B3254A4F646}" srcOrd="0" destOrd="0" presId="urn:microsoft.com/office/officeart/2005/8/layout/lProcess2"/>
    <dgm:cxn modelId="{C0BD129C-E0C3-40F9-8D30-3304DA026318}" type="presParOf" srcId="{0B01EE90-D3E4-42F2-832E-6B3254A4F646}" destId="{36DC1918-8F8D-4A8E-8963-A150AF09D6E6}" srcOrd="0" destOrd="0" presId="urn:microsoft.com/office/officeart/2005/8/layout/lProcess2"/>
    <dgm:cxn modelId="{891B47CA-CB99-4F08-B29B-573BE310B6F7}" type="presParOf" srcId="{0B01EE90-D3E4-42F2-832E-6B3254A4F646}" destId="{4AEAB978-7238-46B4-99F0-421CBCAA7064}" srcOrd="1" destOrd="0" presId="urn:microsoft.com/office/officeart/2005/8/layout/lProcess2"/>
    <dgm:cxn modelId="{991AC38D-DDD9-46A7-8365-9FB73B47688F}" type="presParOf" srcId="{0B01EE90-D3E4-42F2-832E-6B3254A4F646}" destId="{936A24EA-C488-4E30-92F2-98CF95532143}" srcOrd="2" destOrd="0" presId="urn:microsoft.com/office/officeart/2005/8/layout/lProcess2"/>
    <dgm:cxn modelId="{45F236DD-438F-47F4-BE87-A0537AB52B03}" type="presParOf" srcId="{8CA7D0F7-9932-465D-82AD-1CEE89CD1952}" destId="{476E7D6F-9BEA-41F8-86E7-FE90E6ABF4E2}" srcOrd="1" destOrd="0" presId="urn:microsoft.com/office/officeart/2005/8/layout/lProcess2"/>
    <dgm:cxn modelId="{C7876D12-0906-4663-A6F4-2BBCDEE2FBAC}" type="presParOf" srcId="{8CA7D0F7-9932-465D-82AD-1CEE89CD1952}" destId="{729CAD06-F5FA-4956-96F9-4F263CE72BC7}" srcOrd="2" destOrd="0" presId="urn:microsoft.com/office/officeart/2005/8/layout/lProcess2"/>
    <dgm:cxn modelId="{74BFB781-EE27-459E-9F33-8942594FD9C4}" type="presParOf" srcId="{729CAD06-F5FA-4956-96F9-4F263CE72BC7}" destId="{79D372F6-24A7-45C1-8341-E21CD8D2E33F}" srcOrd="0" destOrd="0" presId="urn:microsoft.com/office/officeart/2005/8/layout/lProcess2"/>
    <dgm:cxn modelId="{8557DCBF-F2F6-4809-A0B2-6D9C93B8CF4A}" type="presParOf" srcId="{729CAD06-F5FA-4956-96F9-4F263CE72BC7}" destId="{E073A44E-7810-42A7-9AD8-4222A29F5E2F}" srcOrd="1" destOrd="0" presId="urn:microsoft.com/office/officeart/2005/8/layout/lProcess2"/>
    <dgm:cxn modelId="{117F7CAB-1BF3-4320-B836-4E6C390F0A49}" type="presParOf" srcId="{729CAD06-F5FA-4956-96F9-4F263CE72BC7}" destId="{49B8DCEB-C595-46DA-87D6-6B1CF55A7B5A}" srcOrd="2" destOrd="0" presId="urn:microsoft.com/office/officeart/2005/8/layout/lProcess2"/>
    <dgm:cxn modelId="{1FEBE1FA-2F28-4F94-ABE7-EDAD9C404553}" type="presParOf" srcId="{49B8DCEB-C595-46DA-87D6-6B1CF55A7B5A}" destId="{D11A46FB-B031-49EC-A9F0-21A2BED00BED}" srcOrd="0" destOrd="0" presId="urn:microsoft.com/office/officeart/2005/8/layout/lProcess2"/>
    <dgm:cxn modelId="{83A6CC1F-FD7B-45AC-8182-7DA5AB2C005C}" type="presParOf" srcId="{D11A46FB-B031-49EC-A9F0-21A2BED00BED}" destId="{FC402440-747B-4FB8-A8CE-4BF6705B42AC}" srcOrd="0" destOrd="0" presId="urn:microsoft.com/office/officeart/2005/8/layout/lProcess2"/>
    <dgm:cxn modelId="{DF92E622-247A-4CC9-AFEE-E83B8113DE18}" type="presParOf" srcId="{D11A46FB-B031-49EC-A9F0-21A2BED00BED}" destId="{C31DF67E-79B7-4333-8D8C-3EC9FFA205BB}" srcOrd="1" destOrd="0" presId="urn:microsoft.com/office/officeart/2005/8/layout/lProcess2"/>
    <dgm:cxn modelId="{E215E137-5822-41AB-88C6-8A8472301247}" type="presParOf" srcId="{D11A46FB-B031-49EC-A9F0-21A2BED00BED}" destId="{DD9032D6-4B89-4398-9E82-2CD042C92943}" srcOrd="2" destOrd="0" presId="urn:microsoft.com/office/officeart/2005/8/layout/lProcess2"/>
    <dgm:cxn modelId="{6A79296D-37B8-4B6D-8324-596A771F5E7E}" type="presParOf" srcId="{8CA7D0F7-9932-465D-82AD-1CEE89CD1952}" destId="{019FF454-1443-4070-AA5D-7E62F37B04CE}" srcOrd="3" destOrd="0" presId="urn:microsoft.com/office/officeart/2005/8/layout/lProcess2"/>
    <dgm:cxn modelId="{3ABAAED2-1245-4F13-9C6A-33855B07C00F}" type="presParOf" srcId="{8CA7D0F7-9932-465D-82AD-1CEE89CD1952}" destId="{B6328512-FCAE-46CE-925A-2C6BF9D219A0}" srcOrd="4" destOrd="0" presId="urn:microsoft.com/office/officeart/2005/8/layout/lProcess2"/>
    <dgm:cxn modelId="{2D374D69-3C32-4D06-84E6-06CCBDA4BE78}" type="presParOf" srcId="{B6328512-FCAE-46CE-925A-2C6BF9D219A0}" destId="{FF4DE808-E05F-4A4E-9669-893913039702}" srcOrd="0" destOrd="0" presId="urn:microsoft.com/office/officeart/2005/8/layout/lProcess2"/>
    <dgm:cxn modelId="{CB02DCAE-4A15-4790-8821-2285EA1E51E1}" type="presParOf" srcId="{B6328512-FCAE-46CE-925A-2C6BF9D219A0}" destId="{3C8B739B-A37F-4AC6-834A-141B853323D6}" srcOrd="1" destOrd="0" presId="urn:microsoft.com/office/officeart/2005/8/layout/lProcess2"/>
    <dgm:cxn modelId="{7A062D1C-4EF3-438A-8EA7-9D388AE302B7}" type="presParOf" srcId="{B6328512-FCAE-46CE-925A-2C6BF9D219A0}" destId="{1317529F-A269-4025-A1A9-5E49BC9A63BE}" srcOrd="2" destOrd="0" presId="urn:microsoft.com/office/officeart/2005/8/layout/lProcess2"/>
    <dgm:cxn modelId="{0055E4FD-07BF-4782-B10F-147B06126650}" type="presParOf" srcId="{1317529F-A269-4025-A1A9-5E49BC9A63BE}" destId="{6CC94D96-717A-40B2-BEA1-11CF0B2BDB03}" srcOrd="0" destOrd="0" presId="urn:microsoft.com/office/officeart/2005/8/layout/lProcess2"/>
    <dgm:cxn modelId="{4431B7FD-4167-4280-BFA5-FE9F83C50E6C}" type="presParOf" srcId="{6CC94D96-717A-40B2-BEA1-11CF0B2BDB03}" destId="{2B8602F3-FA02-4F3B-8BF5-84DD2A243A31}" srcOrd="0" destOrd="0" presId="urn:microsoft.com/office/officeart/2005/8/layout/lProcess2"/>
    <dgm:cxn modelId="{39740C8F-91E4-4CEF-82C7-97713D889541}" type="presParOf" srcId="{6CC94D96-717A-40B2-BEA1-11CF0B2BDB03}" destId="{1BC05FEA-B0B4-4A96-ACE1-312DA7D7BE21}" srcOrd="1" destOrd="0" presId="urn:microsoft.com/office/officeart/2005/8/layout/lProcess2"/>
    <dgm:cxn modelId="{E001DC67-FDD4-4EE6-B43B-D5122E1C2AB2}" type="presParOf" srcId="{6CC94D96-717A-40B2-BEA1-11CF0B2BDB03}" destId="{68B3C556-B72C-4EA2-8D23-7627EA3805D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6716A-30E1-4CE7-9E83-592293AE9F30}">
      <dsp:nvSpPr>
        <dsp:cNvPr id="0" name=""/>
        <dsp:cNvSpPr/>
      </dsp:nvSpPr>
      <dsp:spPr>
        <a:xfrm>
          <a:off x="198818" y="0"/>
          <a:ext cx="3255343" cy="42005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Challenge</a:t>
          </a:r>
          <a:r>
            <a:rPr lang="hu-HU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based</a:t>
          </a:r>
          <a:r>
            <a:rPr lang="hu-HU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RDI</a:t>
          </a:r>
          <a:endParaRPr lang="hu-HU" sz="2800" b="1" kern="1200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</a:endParaRPr>
        </a:p>
      </dsp:txBody>
      <dsp:txXfrm>
        <a:off x="198818" y="0"/>
        <a:ext cx="3255343" cy="1260157"/>
      </dsp:txXfrm>
    </dsp:sp>
    <dsp:sp modelId="{36DC1918-8F8D-4A8E-8963-A150AF09D6E6}">
      <dsp:nvSpPr>
        <dsp:cNvPr id="0" name=""/>
        <dsp:cNvSpPr/>
      </dsp:nvSpPr>
      <dsp:spPr>
        <a:xfrm>
          <a:off x="500647" y="1261388"/>
          <a:ext cx="2604274" cy="1266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>
              <a:latin typeface="Garamond" panose="02020404030301010803" pitchFamily="18" charset="0"/>
            </a:rPr>
            <a:t>Global </a:t>
          </a:r>
          <a:r>
            <a:rPr lang="hu-HU" sz="2100" b="1" kern="1200" dirty="0" err="1">
              <a:latin typeface="Garamond" panose="02020404030301010803" pitchFamily="18" charset="0"/>
            </a:rPr>
            <a:t>megatrends</a:t>
          </a:r>
          <a:r>
            <a:rPr lang="hu-HU" sz="2100" b="1" kern="1200" dirty="0">
              <a:latin typeface="Garamond" panose="02020404030301010803" pitchFamily="18" charset="0"/>
            </a:rPr>
            <a:t>, </a:t>
          </a:r>
          <a:r>
            <a:rPr lang="hu-HU" sz="2100" b="1" kern="1200" dirty="0" err="1">
              <a:latin typeface="Garamond" panose="02020404030301010803" pitchFamily="18" charset="0"/>
            </a:rPr>
            <a:t>social</a:t>
          </a:r>
          <a:r>
            <a:rPr lang="hu-HU" sz="2100" b="1" kern="1200" dirty="0">
              <a:latin typeface="Garamond" panose="02020404030301010803" pitchFamily="18" charset="0"/>
            </a:rPr>
            <a:t>, </a:t>
          </a:r>
          <a:r>
            <a:rPr lang="hu-HU" sz="2100" b="1" kern="1200" dirty="0" err="1">
              <a:latin typeface="Garamond" panose="02020404030301010803" pitchFamily="18" charset="0"/>
            </a:rPr>
            <a:t>economic</a:t>
          </a:r>
          <a:r>
            <a:rPr lang="hu-HU" sz="2100" b="1" kern="1200" dirty="0">
              <a:latin typeface="Garamond" panose="02020404030301010803" pitchFamily="18" charset="0"/>
            </a:rPr>
            <a:t>, </a:t>
          </a:r>
          <a:r>
            <a:rPr lang="hu-HU" sz="2100" b="1" kern="1200" dirty="0" err="1">
              <a:latin typeface="Garamond" panose="02020404030301010803" pitchFamily="18" charset="0"/>
            </a:rPr>
            <a:t>technological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challenges</a:t>
          </a:r>
          <a:endParaRPr lang="hu-HU" sz="2100" b="1" kern="1200" dirty="0">
            <a:latin typeface="Garamond" panose="02020404030301010803" pitchFamily="18" charset="0"/>
          </a:endParaRPr>
        </a:p>
      </dsp:txBody>
      <dsp:txXfrm>
        <a:off x="537742" y="1298483"/>
        <a:ext cx="2530084" cy="1192325"/>
      </dsp:txXfrm>
    </dsp:sp>
    <dsp:sp modelId="{936A24EA-C488-4E30-92F2-98CF95532143}">
      <dsp:nvSpPr>
        <dsp:cNvPr id="0" name=""/>
        <dsp:cNvSpPr/>
      </dsp:nvSpPr>
      <dsp:spPr>
        <a:xfrm>
          <a:off x="500621" y="2693817"/>
          <a:ext cx="2604274" cy="126651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>
              <a:latin typeface="Garamond" panose="02020404030301010803" pitchFamily="18" charset="0"/>
            </a:rPr>
            <a:t>National </a:t>
          </a:r>
          <a:r>
            <a:rPr lang="hu-HU" sz="2100" b="1" kern="1200" dirty="0" err="1">
              <a:latin typeface="Garamond" panose="02020404030301010803" pitchFamily="18" charset="0"/>
            </a:rPr>
            <a:t>Laboratories</a:t>
          </a:r>
          <a:endParaRPr lang="hu-HU" sz="2100" b="1" kern="1200" dirty="0">
            <a:latin typeface="Garamond" panose="02020404030301010803" pitchFamily="18" charset="0"/>
          </a:endParaRPr>
        </a:p>
      </dsp:txBody>
      <dsp:txXfrm>
        <a:off x="537716" y="2730912"/>
        <a:ext cx="2530084" cy="1192325"/>
      </dsp:txXfrm>
    </dsp:sp>
    <dsp:sp modelId="{79D372F6-24A7-45C1-8341-E21CD8D2E33F}">
      <dsp:nvSpPr>
        <dsp:cNvPr id="0" name=""/>
        <dsp:cNvSpPr/>
      </dsp:nvSpPr>
      <dsp:spPr>
        <a:xfrm>
          <a:off x="3603484" y="0"/>
          <a:ext cx="3255343" cy="42005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Institutional</a:t>
          </a:r>
          <a:r>
            <a:rPr lang="hu-HU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approach</a:t>
          </a:r>
          <a:r>
            <a:rPr lang="hu-HU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endParaRPr lang="hu-HU" sz="2800" b="1" kern="1200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</a:endParaRPr>
        </a:p>
      </dsp:txBody>
      <dsp:txXfrm>
        <a:off x="3603484" y="0"/>
        <a:ext cx="3255343" cy="1260157"/>
      </dsp:txXfrm>
    </dsp:sp>
    <dsp:sp modelId="{FC402440-747B-4FB8-A8CE-4BF6705B42AC}">
      <dsp:nvSpPr>
        <dsp:cNvPr id="0" name=""/>
        <dsp:cNvSpPr/>
      </dsp:nvSpPr>
      <dsp:spPr>
        <a:xfrm>
          <a:off x="3952718" y="1254153"/>
          <a:ext cx="2604274" cy="1266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 err="1">
              <a:latin typeface="Garamond" panose="02020404030301010803" pitchFamily="18" charset="0"/>
            </a:rPr>
            <a:t>Sustainable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institutional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system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beyond</a:t>
          </a:r>
          <a:r>
            <a:rPr lang="hu-HU" sz="2100" b="1" kern="1200" dirty="0">
              <a:latin typeface="Garamond" panose="02020404030301010803" pitchFamily="18" charset="0"/>
            </a:rPr>
            <a:t> project </a:t>
          </a:r>
          <a:r>
            <a:rPr lang="hu-HU" sz="2100" b="1" kern="1200" dirty="0" err="1">
              <a:latin typeface="Garamond" panose="02020404030301010803" pitchFamily="18" charset="0"/>
            </a:rPr>
            <a:t>based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calls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</a:p>
      </dsp:txBody>
      <dsp:txXfrm>
        <a:off x="3989813" y="1291248"/>
        <a:ext cx="2530084" cy="1192325"/>
      </dsp:txXfrm>
    </dsp:sp>
    <dsp:sp modelId="{DD9032D6-4B89-4398-9E82-2CD042C92943}">
      <dsp:nvSpPr>
        <dsp:cNvPr id="0" name=""/>
        <dsp:cNvSpPr/>
      </dsp:nvSpPr>
      <dsp:spPr>
        <a:xfrm>
          <a:off x="3976443" y="2686584"/>
          <a:ext cx="2604274" cy="126651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>
              <a:latin typeface="Garamond" panose="02020404030301010803" pitchFamily="18" charset="0"/>
            </a:rPr>
            <a:t>Science </a:t>
          </a:r>
          <a:r>
            <a:rPr lang="hu-HU" sz="2100" b="1" kern="1200" dirty="0" err="1">
              <a:latin typeface="Garamond" panose="02020404030301010803" pitchFamily="18" charset="0"/>
            </a:rPr>
            <a:t>Parks</a:t>
          </a:r>
          <a:endParaRPr lang="hu-HU" sz="2100" b="1" kern="1200" dirty="0">
            <a:latin typeface="Garamond" panose="02020404030301010803" pitchFamily="18" charset="0"/>
          </a:endParaRPr>
        </a:p>
      </dsp:txBody>
      <dsp:txXfrm>
        <a:off x="4013538" y="2723679"/>
        <a:ext cx="2530084" cy="1192325"/>
      </dsp:txXfrm>
    </dsp:sp>
    <dsp:sp modelId="{FF4DE808-E05F-4A4E-9669-893913039702}">
      <dsp:nvSpPr>
        <dsp:cNvPr id="0" name=""/>
        <dsp:cNvSpPr/>
      </dsp:nvSpPr>
      <dsp:spPr>
        <a:xfrm>
          <a:off x="7000240" y="0"/>
          <a:ext cx="3255343" cy="42005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Cooperation-</a:t>
          </a:r>
          <a:r>
            <a:rPr lang="hu-HU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oriented</a:t>
          </a:r>
          <a:r>
            <a:rPr lang="hu-HU" sz="2800" b="1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 </a:t>
          </a:r>
          <a:r>
            <a:rPr lang="hu-HU" sz="28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rPr>
            <a:t>framework</a:t>
          </a:r>
          <a:endParaRPr lang="hu-HU" sz="2800" b="1" kern="1200" dirty="0">
            <a:solidFill>
              <a:schemeClr val="tx1">
                <a:lumMod val="65000"/>
                <a:lumOff val="35000"/>
              </a:schemeClr>
            </a:solidFill>
            <a:latin typeface="Garamond" panose="02020404030301010803" pitchFamily="18" charset="0"/>
            <a:cs typeface="Arial" panose="020B0604020202020204" pitchFamily="34" charset="0"/>
          </a:endParaRPr>
        </a:p>
      </dsp:txBody>
      <dsp:txXfrm>
        <a:off x="7000240" y="0"/>
        <a:ext cx="3255343" cy="1260157"/>
      </dsp:txXfrm>
    </dsp:sp>
    <dsp:sp modelId="{2B8602F3-FA02-4F3B-8BF5-84DD2A243A31}">
      <dsp:nvSpPr>
        <dsp:cNvPr id="0" name=""/>
        <dsp:cNvSpPr/>
      </dsp:nvSpPr>
      <dsp:spPr>
        <a:xfrm>
          <a:off x="7325774" y="1261388"/>
          <a:ext cx="2604274" cy="1266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 err="1">
              <a:latin typeface="Garamond" panose="02020404030301010803" pitchFamily="18" charset="0"/>
            </a:rPr>
            <a:t>Universities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as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centres</a:t>
          </a:r>
          <a:r>
            <a:rPr lang="hu-HU" sz="2100" b="1" kern="1200" dirty="0">
              <a:latin typeface="Garamond" panose="02020404030301010803" pitchFamily="18" charset="0"/>
            </a:rPr>
            <a:t> of </a:t>
          </a:r>
          <a:r>
            <a:rPr lang="hu-HU" sz="2100" b="1" kern="1200" dirty="0" err="1">
              <a:latin typeface="Garamond" panose="02020404030301010803" pitchFamily="18" charset="0"/>
            </a:rPr>
            <a:t>innovation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ecosystem</a:t>
          </a:r>
          <a:endParaRPr lang="hu-HU" sz="2100" b="1" kern="1200" dirty="0">
            <a:latin typeface="Garamond" panose="02020404030301010803" pitchFamily="18" charset="0"/>
          </a:endParaRPr>
        </a:p>
      </dsp:txBody>
      <dsp:txXfrm>
        <a:off x="7362869" y="1298483"/>
        <a:ext cx="2530084" cy="1192325"/>
      </dsp:txXfrm>
    </dsp:sp>
    <dsp:sp modelId="{68B3C556-B72C-4EA2-8D23-7627EA3805DC}">
      <dsp:nvSpPr>
        <dsp:cNvPr id="0" name=""/>
        <dsp:cNvSpPr/>
      </dsp:nvSpPr>
      <dsp:spPr>
        <a:xfrm>
          <a:off x="7349473" y="2715519"/>
          <a:ext cx="2604274" cy="126651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rnd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kern="1200" dirty="0" err="1">
              <a:latin typeface="Garamond" panose="02020404030301010803" pitchFamily="18" charset="0"/>
            </a:rPr>
            <a:t>Regional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Innovation</a:t>
          </a:r>
          <a:r>
            <a:rPr lang="hu-HU" sz="2100" b="1" kern="1200" dirty="0">
              <a:latin typeface="Garamond" panose="02020404030301010803" pitchFamily="18" charset="0"/>
            </a:rPr>
            <a:t> </a:t>
          </a:r>
          <a:r>
            <a:rPr lang="hu-HU" sz="2100" b="1" kern="1200" dirty="0" err="1">
              <a:latin typeface="Garamond" panose="02020404030301010803" pitchFamily="18" charset="0"/>
            </a:rPr>
            <a:t>Platforms</a:t>
          </a:r>
          <a:endParaRPr lang="hu-HU" sz="2100" b="1" kern="1200" dirty="0">
            <a:latin typeface="Garamond" panose="02020404030301010803" pitchFamily="18" charset="0"/>
          </a:endParaRPr>
        </a:p>
      </dsp:txBody>
      <dsp:txXfrm>
        <a:off x="7386568" y="2752614"/>
        <a:ext cx="2530084" cy="1192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6" y="4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4" y="9371287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6" y="4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2023. 05. 14.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0" tIns="45370" rIns="90740" bIns="4537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8" y="4686502"/>
            <a:ext cx="5388610" cy="4439842"/>
          </a:xfrm>
          <a:prstGeom prst="rect">
            <a:avLst/>
          </a:prstGeom>
        </p:spPr>
        <p:txBody>
          <a:bodyPr vert="horz" lIns="90740" tIns="45370" rIns="90740" bIns="4537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3317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7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28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711354"/>
            <a:ext cx="9152390" cy="880844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2734812"/>
            <a:ext cx="9152390" cy="729842"/>
          </a:xfr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5" y="7714"/>
            <a:ext cx="12186000" cy="759090"/>
          </a:xfrm>
          <a:prstGeom prst="rect">
            <a:avLst/>
          </a:prstGeom>
        </p:spPr>
      </p:pic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EB23-A6B3-4160-B6EB-164C3967C44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3926296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287256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083044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  <p:sp>
        <p:nvSpPr>
          <p:cNvPr id="4" name="Téglalap 3"/>
          <p:cNvSpPr/>
          <p:nvPr userDrawn="1"/>
        </p:nvSpPr>
        <p:spPr>
          <a:xfrm>
            <a:off x="2416629" y="391886"/>
            <a:ext cx="3228391" cy="550506"/>
          </a:xfrm>
          <a:prstGeom prst="rect">
            <a:avLst/>
          </a:prstGeom>
          <a:solidFill>
            <a:srgbClr val="FBF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7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D09-5A99-4419-B118-83C7C3148DB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711354"/>
            <a:ext cx="9152390" cy="880844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2734812"/>
            <a:ext cx="9152390" cy="729842"/>
          </a:xfr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763-0B3C-43C9-8B56-20085A57A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3926296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287256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083044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783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644243"/>
            <a:ext cx="9152390" cy="1317071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Két soros elrendezés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3070372"/>
            <a:ext cx="9152390" cy="436227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652B-EC60-4735-9BBE-22288C57045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4026964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387924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141767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35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79581"/>
            <a:ext cx="10515600" cy="4963158"/>
          </a:xfr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B0CE-5407-4166-AE55-AD2A8ECF43C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9E3-A274-4C69-AC24-917F791BAE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2197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043680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3" y="12197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3" y="2043680"/>
            <a:ext cx="5183188" cy="368458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5ACA-76E4-4DE8-B5DE-38E30A0BC2F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C128-2927-490A-8D3F-A780464D9D2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228"/>
            <a:ext cx="3932237" cy="4881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BF6B-59CD-4010-BF5B-508B439A349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428"/>
            <a:ext cx="3932237" cy="48655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F9DC-7B85-4763-99AF-E419CE36D60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213805"/>
            <a:ext cx="10515600" cy="496315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9018-CE55-4350-B5EE-1AD5F8FDE4E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644243"/>
            <a:ext cx="9152390" cy="1317071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Két soros elrendezés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3070372"/>
            <a:ext cx="9152390" cy="436227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5" y="7714"/>
            <a:ext cx="12186000" cy="759090"/>
          </a:xfrm>
          <a:prstGeom prst="rect">
            <a:avLst/>
          </a:prstGeom>
        </p:spPr>
      </p:pic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50D-D286-4D25-A46F-9627421DF9C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4026964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387924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141767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  <p:sp>
        <p:nvSpPr>
          <p:cNvPr id="11" name="Téglalap 10"/>
          <p:cNvSpPr/>
          <p:nvPr userDrawn="1"/>
        </p:nvSpPr>
        <p:spPr>
          <a:xfrm>
            <a:off x="2416629" y="391886"/>
            <a:ext cx="3228391" cy="550506"/>
          </a:xfrm>
          <a:prstGeom prst="rect">
            <a:avLst/>
          </a:prstGeom>
          <a:solidFill>
            <a:srgbClr val="FBF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B9C2-5E87-4ABF-B4F4-98173B94B16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711354"/>
            <a:ext cx="9152390" cy="880844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2734812"/>
            <a:ext cx="9152390" cy="729842"/>
          </a:xfr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763-0B3C-43C9-8B56-20085A57A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3926296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287256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083044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683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644243"/>
            <a:ext cx="9152390" cy="1317071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Két soros elrendezés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3070372"/>
            <a:ext cx="9152390" cy="436227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652B-EC60-4735-9BBE-22288C57045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4026964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387924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141767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77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79581"/>
            <a:ext cx="10515600" cy="4963158"/>
          </a:xfr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B0CE-5407-4166-AE55-AD2A8ECF43C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E9E3-A274-4C69-AC24-917F791BAEF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2197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043680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3" y="12197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3" y="2043680"/>
            <a:ext cx="5183188" cy="368458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5ACA-76E4-4DE8-B5DE-38E30A0BC2F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C128-2927-490A-8D3F-A780464D9D2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228"/>
            <a:ext cx="3932237" cy="4881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BF6B-59CD-4010-BF5B-508B439A349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428"/>
            <a:ext cx="3932237" cy="48655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F9DC-7B85-4763-99AF-E419CE36D60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213805"/>
            <a:ext cx="10515600" cy="496315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9018-CE55-4350-B5EE-1AD5F8FDE4E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79581"/>
            <a:ext cx="10515600" cy="4963158"/>
          </a:xfr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69D9-FE9D-4184-BADB-987905182E5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B9C2-5E87-4ABF-B4F4-98173B94B16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0CD5-8FD0-4BD2-A40C-D731B6C5F2E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2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44617" y="1711354"/>
            <a:ext cx="11207691" cy="880844"/>
          </a:xfrm>
          <a:prstGeom prst="rect">
            <a:avLst/>
          </a:prstGeom>
        </p:spPr>
        <p:txBody>
          <a:bodyPr anchor="b"/>
          <a:lstStyle>
            <a:lvl1pPr algn="ctr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44617" y="2734812"/>
            <a:ext cx="11207691" cy="729842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rgbClr val="8DA4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417" y="3926296"/>
            <a:ext cx="11197869" cy="394034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6417" y="4287256"/>
            <a:ext cx="11197869" cy="3938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448220" y="5083048"/>
            <a:ext cx="11188045" cy="3444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46400" y="1476464"/>
            <a:ext cx="11206800" cy="1317071"/>
          </a:xfrm>
          <a:prstGeom prst="rect">
            <a:avLst/>
          </a:prstGeom>
        </p:spPr>
        <p:txBody>
          <a:bodyPr anchor="b"/>
          <a:lstStyle>
            <a:lvl1pPr algn="ctr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Két soros elrendezés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46400" y="2927763"/>
            <a:ext cx="11206800" cy="436227"/>
          </a:xfrm>
        </p:spPr>
        <p:txBody>
          <a:bodyPr>
            <a:noAutofit/>
          </a:bodyPr>
          <a:lstStyle>
            <a:lvl1pPr marL="0" indent="0" algn="ctr">
              <a:buNone/>
              <a:defRPr sz="2800" b="0" cap="all" baseline="0">
                <a:solidFill>
                  <a:srgbClr val="72B2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400" y="3976630"/>
            <a:ext cx="11206800" cy="446400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6400" y="4337590"/>
            <a:ext cx="11206800" cy="4464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446400" y="5116604"/>
            <a:ext cx="11206800" cy="3444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4174" y="365129"/>
            <a:ext cx="8783231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79581"/>
            <a:ext cx="10515600" cy="4963158"/>
          </a:xfr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2197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043680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3" y="12197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3" y="2043680"/>
            <a:ext cx="5183188" cy="368458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228"/>
            <a:ext cx="3932237" cy="4881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428"/>
            <a:ext cx="3932237" cy="48655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255173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9EEB-DFCC-4FD6-BFC0-E90234DF098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543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213805"/>
            <a:ext cx="10515600" cy="496315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0CD5-8FD0-4BD2-A40C-D731B6C5F2E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7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69D9-FE9D-4184-BADB-987905182E5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45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3001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9EEB-DFCC-4FD6-BFC0-E90234DF098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3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02CA-D21A-43FB-8E37-DA78E60531C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1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168-7D35-48F0-A82B-86AED29C85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0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05801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68B4-E518-4ECF-8361-B4B3CE1B868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2197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043680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3" y="12197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3" y="2043680"/>
            <a:ext cx="5183188" cy="368458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02CA-D21A-43FB-8E37-DA78E60531C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497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5843-C69B-4B29-8AA4-A663B333914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0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4927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80578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3721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768716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0005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C7AD-D08F-476B-A9CE-7454C4A2175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03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FD09-5A99-4419-B118-83C7C3148DB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644243"/>
            <a:ext cx="9152390" cy="1317071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Két soros elrendezés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3070372"/>
            <a:ext cx="9152390" cy="436227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5" y="7714"/>
            <a:ext cx="12186000" cy="759090"/>
          </a:xfrm>
          <a:prstGeom prst="rect">
            <a:avLst/>
          </a:prstGeom>
        </p:spPr>
      </p:pic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50D-D286-4D25-A46F-9627421DF9C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4026964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387924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141767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  <p:sp>
        <p:nvSpPr>
          <p:cNvPr id="11" name="Téglalap 10"/>
          <p:cNvSpPr/>
          <p:nvPr userDrawn="1"/>
        </p:nvSpPr>
        <p:spPr>
          <a:xfrm>
            <a:off x="2416629" y="391886"/>
            <a:ext cx="3228391" cy="550506"/>
          </a:xfrm>
          <a:prstGeom prst="rect">
            <a:avLst/>
          </a:prstGeom>
          <a:solidFill>
            <a:srgbClr val="FBF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499918" y="1711354"/>
            <a:ext cx="9152390" cy="880844"/>
          </a:xfrm>
          <a:prstGeom prst="rect">
            <a:avLst/>
          </a:prstGeom>
        </p:spPr>
        <p:txBody>
          <a:bodyPr anchor="b"/>
          <a:lstStyle>
            <a:lvl1pPr algn="l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499918" y="2734812"/>
            <a:ext cx="9152390" cy="729842"/>
          </a:xfr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szerkesztése</a:t>
            </a:r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763-0B3C-43C9-8B56-20085A57AFD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99917" y="3926296"/>
            <a:ext cx="9144369" cy="394034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hu-HU" dirty="0"/>
              <a:t>Név szerkesztése</a:t>
            </a:r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499917" y="4287256"/>
            <a:ext cx="9144369" cy="39380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Szervezet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99918" y="5083044"/>
            <a:ext cx="9136347" cy="34448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hu-HU" dirty="0"/>
              <a:t>Helyszín – Dátum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23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2168-7D35-48F0-A82B-86AED29C85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3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228"/>
            <a:ext cx="3932237" cy="4881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68B4-E518-4ECF-8361-B4B3CE1B868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419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428"/>
            <a:ext cx="3932237" cy="48655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5843-C69B-4B29-8AA4-A663B333914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286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213805"/>
            <a:ext cx="10515600" cy="4963158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C7AD-D08F-476B-A9CE-7454C4A2175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24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570"/>
            <a:ext cx="12189600" cy="1142659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213805"/>
            <a:ext cx="10515600" cy="496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570"/>
            <a:ext cx="12189600" cy="1142659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213805"/>
            <a:ext cx="10515600" cy="496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25EC-318D-417F-8400-0487A05FBA2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7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570"/>
            <a:ext cx="12189600" cy="1142659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213805"/>
            <a:ext cx="10515600" cy="496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25EC-318D-417F-8400-0487A05FBA2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213805"/>
            <a:ext cx="10515600" cy="496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Cím 1"/>
          <p:cNvSpPr txBox="1">
            <a:spLocks/>
          </p:cNvSpPr>
          <p:nvPr userDrawn="1"/>
        </p:nvSpPr>
        <p:spPr>
          <a:xfrm>
            <a:off x="2594174" y="348948"/>
            <a:ext cx="8783231" cy="508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hu-HU">
                <a:solidFill>
                  <a:prstClr val="black"/>
                </a:solidFill>
              </a:rPr>
              <a:t>Mintacím szerkesztése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44"/>
            <a:ext cx="12186000" cy="102440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EBA9-AA3A-4698-B78F-424A6EA561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2023. 05. 14.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istvan.szabo@elte.ttk.hu" TargetMode="Externa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919549" y="1434576"/>
            <a:ext cx="10453359" cy="856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The Importance of Research </a:t>
            </a:r>
            <a:r>
              <a:rPr lang="hu-HU" sz="3600" b="1" dirty="0" err="1">
                <a:solidFill>
                  <a:srgbClr val="92D050"/>
                </a:solidFill>
              </a:rPr>
              <a:t>Infrastructures</a:t>
            </a:r>
            <a:r>
              <a:rPr lang="en-US" sz="3600" b="1" dirty="0">
                <a:solidFill>
                  <a:srgbClr val="92D050"/>
                </a:solidFill>
              </a:rPr>
              <a:t> for Hungary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/>
          </p:nvPr>
        </p:nvSpPr>
        <p:spPr>
          <a:xfrm>
            <a:off x="1178992" y="3952821"/>
            <a:ext cx="9624986" cy="8217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u-HU" sz="3500" b="1" dirty="0">
                <a:solidFill>
                  <a:prstClr val="black"/>
                </a:solidFill>
              </a:rPr>
              <a:t>István Szabó PhD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4"/>
          </p:nvPr>
        </p:nvSpPr>
        <p:spPr>
          <a:xfrm>
            <a:off x="1178992" y="4669933"/>
            <a:ext cx="9586886" cy="393802"/>
          </a:xfrm>
        </p:spPr>
        <p:txBody>
          <a:bodyPr>
            <a:noAutofit/>
          </a:bodyPr>
          <a:lstStyle/>
          <a:p>
            <a:r>
              <a:rPr lang="hu-HU" sz="2400" dirty="0" err="1"/>
              <a:t>Director</a:t>
            </a:r>
            <a:r>
              <a:rPr lang="hu-HU" sz="2400" dirty="0"/>
              <a:t>, ELTE Research and </a:t>
            </a:r>
            <a:r>
              <a:rPr lang="hu-HU" sz="2400" dirty="0" err="1"/>
              <a:t>Industrial</a:t>
            </a:r>
            <a:r>
              <a:rPr lang="hu-HU" sz="2400" dirty="0"/>
              <a:t> Relations Center</a:t>
            </a:r>
          </a:p>
          <a:p>
            <a:pPr>
              <a:spcBef>
                <a:spcPts val="0"/>
              </a:spcBef>
            </a:pPr>
            <a:endParaRPr lang="hu-HU" sz="35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hu-HU" sz="3500" b="1" dirty="0">
                <a:solidFill>
                  <a:prstClr val="black"/>
                </a:solidFill>
              </a:rPr>
              <a:t>Márk Végh</a:t>
            </a:r>
          </a:p>
          <a:p>
            <a:r>
              <a:rPr lang="hu-HU" sz="2400" dirty="0"/>
              <a:t>University of Pannonia</a:t>
            </a:r>
          </a:p>
        </p:txBody>
      </p:sp>
    </p:spTree>
    <p:extLst>
      <p:ext uri="{BB962C8B-B14F-4D97-AF65-F5344CB8AC3E}">
        <p14:creationId xmlns:p14="http://schemas.microsoft.com/office/powerpoint/2010/main" val="23855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2568039" y="329499"/>
            <a:ext cx="9623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j-ea"/>
                <a:cs typeface="+mj-cs"/>
              </a:rPr>
              <a:t>hungary’s membership in esfri projects &amp; landmarks</a:t>
            </a:r>
          </a:p>
        </p:txBody>
      </p:sp>
      <p:sp>
        <p:nvSpPr>
          <p:cNvPr id="17" name="Téglalap 16"/>
          <p:cNvSpPr/>
          <p:nvPr/>
        </p:nvSpPr>
        <p:spPr>
          <a:xfrm>
            <a:off x="8752135" y="936153"/>
            <a:ext cx="3439865" cy="963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8995251" y="979688"/>
            <a:ext cx="2953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Σ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4 (+1)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Projects</a:t>
            </a:r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l-G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Σ</a:t>
            </a:r>
            <a:r>
              <a:rPr lang="hu-HU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16 </a:t>
            </a:r>
            <a:r>
              <a:rPr lang="hu-HU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Landmarks</a:t>
            </a:r>
            <a:endParaRPr lang="hu-HU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40843"/>
              </p:ext>
            </p:extLst>
          </p:nvPr>
        </p:nvGraphicFramePr>
        <p:xfrm>
          <a:off x="815439" y="1966418"/>
          <a:ext cx="10563762" cy="380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08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145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Energy</a:t>
                      </a:r>
                      <a:endParaRPr lang="hu-HU" dirty="0"/>
                    </a:p>
                    <a:p>
                      <a:endParaRPr lang="hu-HU" dirty="0"/>
                    </a:p>
                  </a:txBody>
                  <a:tcPr>
                    <a:solidFill>
                      <a:srgbClr val="C7DA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Environment</a:t>
                      </a:r>
                      <a:r>
                        <a:rPr lang="hu-HU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Health </a:t>
                      </a:r>
                      <a:endParaRPr lang="hu-HU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&amp; Food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Physical Sciences &amp; Engineering </a:t>
                      </a:r>
                    </a:p>
                  </a:txBody>
                  <a:tcPr>
                    <a:solidFill>
                      <a:srgbClr val="8E7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Social &amp; Cultural Innovation </a:t>
                      </a:r>
                    </a:p>
                  </a:txBody>
                  <a:tcPr>
                    <a:solidFill>
                      <a:srgbClr val="F7B3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Data, </a:t>
                      </a:r>
                      <a:r>
                        <a:rPr lang="hu-HU" b="1" dirty="0" err="1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Computing</a:t>
                      </a:r>
                      <a:r>
                        <a:rPr lang="hu-HU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 &amp; Digital </a:t>
                      </a:r>
                      <a:r>
                        <a:rPr lang="hu-HU" b="1" dirty="0" err="1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RIs</a:t>
                      </a:r>
                      <a:endParaRPr lang="en-US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51">
                <a:tc>
                  <a:txBody>
                    <a:bodyPr/>
                    <a:lstStyle/>
                    <a:p>
                      <a:endParaRPr lang="hu-HU" b="1" dirty="0"/>
                    </a:p>
                    <a:p>
                      <a:r>
                        <a:rPr lang="hu-HU" b="1" dirty="0" err="1"/>
                        <a:t>Projects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/>
                        <a:t>EuPRAXIA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E-RIHS</a:t>
                      </a:r>
                    </a:p>
                    <a:p>
                      <a:r>
                        <a:rPr lang="hu-HU" b="1" dirty="0"/>
                        <a:t>GGP</a:t>
                      </a:r>
                    </a:p>
                    <a:p>
                      <a:r>
                        <a:rPr lang="hu-HU" b="1" dirty="0"/>
                        <a:t>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/>
                        <a:t>(SLICES)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321">
                <a:tc>
                  <a:txBody>
                    <a:bodyPr/>
                    <a:lstStyle/>
                    <a:p>
                      <a:endParaRPr lang="hu-HU" b="1" dirty="0"/>
                    </a:p>
                    <a:p>
                      <a:r>
                        <a:rPr lang="hu-HU" b="1" dirty="0" err="1"/>
                        <a:t>Landmarks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BBMRI ERIC</a:t>
                      </a:r>
                    </a:p>
                    <a:p>
                      <a:r>
                        <a:rPr lang="hu-HU" dirty="0"/>
                        <a:t>ECRIN ERIC</a:t>
                      </a:r>
                    </a:p>
                    <a:p>
                      <a:r>
                        <a:rPr lang="hu-HU" dirty="0"/>
                        <a:t>ELIXIR</a:t>
                      </a:r>
                    </a:p>
                    <a:p>
                      <a:r>
                        <a:rPr lang="hu-HU" dirty="0"/>
                        <a:t>ERINHA</a:t>
                      </a:r>
                    </a:p>
                    <a:p>
                      <a:r>
                        <a:rPr lang="hu-HU" dirty="0" err="1"/>
                        <a:t>EuBI</a:t>
                      </a:r>
                      <a:r>
                        <a:rPr lang="hu-HU" baseline="0" dirty="0"/>
                        <a:t> 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CERN HL-LHC</a:t>
                      </a:r>
                    </a:p>
                    <a:p>
                      <a:r>
                        <a:rPr lang="hu-HU" dirty="0"/>
                        <a:t>ELI ERIC</a:t>
                      </a:r>
                    </a:p>
                    <a:p>
                      <a:r>
                        <a:rPr lang="hu-HU" dirty="0"/>
                        <a:t>ESRF EBS</a:t>
                      </a:r>
                    </a:p>
                    <a:p>
                      <a:r>
                        <a:rPr lang="hu-HU" dirty="0"/>
                        <a:t>ESS ERIC</a:t>
                      </a:r>
                    </a:p>
                    <a:p>
                      <a:r>
                        <a:rPr lang="hu-HU" dirty="0"/>
                        <a:t>European XFEL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CESSDA ERIC</a:t>
                      </a:r>
                    </a:p>
                    <a:p>
                      <a:r>
                        <a:rPr lang="hu-HU" dirty="0"/>
                        <a:t>CLARIN ERIC</a:t>
                      </a:r>
                    </a:p>
                    <a:p>
                      <a:r>
                        <a:rPr lang="hu-HU" dirty="0"/>
                        <a:t>ESS ERIC</a:t>
                      </a:r>
                    </a:p>
                    <a:p>
                      <a:r>
                        <a:rPr lang="hu-HU" dirty="0"/>
                        <a:t>SHARE 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PRACE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45">
            <a:extLst>
              <a:ext uri="{FF2B5EF4-FFF2-40B4-BE49-F238E27FC236}">
                <a16:creationId xmlns:a16="http://schemas.microsoft.com/office/drawing/2014/main" id="{34C8B7B3-1D50-0E48-B7FF-E393E186FB27}"/>
              </a:ext>
            </a:extLst>
          </p:cNvPr>
          <p:cNvSpPr txBox="1"/>
          <p:nvPr/>
        </p:nvSpPr>
        <p:spPr>
          <a:xfrm>
            <a:off x="0" y="923442"/>
            <a:ext cx="3483208" cy="963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400" b="1" dirty="0">
                <a:latin typeface="Garamond" panose="02020404030301010803" pitchFamily="18" charset="0"/>
              </a:rPr>
              <a:t>Total spending in</a:t>
            </a:r>
            <a:r>
              <a:rPr lang="hu-HU" sz="2400" b="1" dirty="0">
                <a:latin typeface="Garamond" panose="02020404030301010803" pitchFamily="18" charset="0"/>
              </a:rPr>
              <a:t> </a:t>
            </a:r>
            <a:r>
              <a:rPr lang="en-GB" sz="2400" b="1" dirty="0">
                <a:latin typeface="Garamond" panose="02020404030301010803" pitchFamily="18" charset="0"/>
              </a:rPr>
              <a:t>2022:</a:t>
            </a:r>
          </a:p>
          <a:p>
            <a:r>
              <a:rPr lang="en-GB" sz="2400" b="1" dirty="0">
                <a:latin typeface="Garamond" panose="02020404030301010803" pitchFamily="18" charset="0"/>
              </a:rPr>
              <a:t>~30 M€</a:t>
            </a:r>
          </a:p>
        </p:txBody>
      </p:sp>
    </p:spTree>
    <p:extLst>
      <p:ext uri="{BB962C8B-B14F-4D97-AF65-F5344CB8AC3E}">
        <p14:creationId xmlns:p14="http://schemas.microsoft.com/office/powerpoint/2010/main" val="194055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229670"/>
              </p:ext>
            </p:extLst>
          </p:nvPr>
        </p:nvGraphicFramePr>
        <p:xfrm>
          <a:off x="307975" y="480949"/>
          <a:ext cx="10316216" cy="562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Bridge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5746" y="1124451"/>
            <a:ext cx="3628571" cy="42962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-11339" y="1180561"/>
            <a:ext cx="37011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solidFill>
                  <a:schemeClr val="tx2">
                    <a:lumMod val="75000"/>
                  </a:schemeClr>
                </a:solidFill>
              </a:rPr>
              <a:t>E-infrastructures</a:t>
            </a:r>
          </a:p>
          <a:p>
            <a:pPr algn="r"/>
            <a:endParaRPr lang="en-GB" sz="2000" b="1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GB" sz="2000" b="1">
                <a:solidFill>
                  <a:schemeClr val="tx2">
                    <a:lumMod val="75000"/>
                  </a:schemeClr>
                </a:solidFill>
              </a:rPr>
              <a:t>Social &amp; cultural innovation</a:t>
            </a:r>
          </a:p>
          <a:p>
            <a:pPr algn="r"/>
            <a:endParaRPr lang="en-GB" sz="2000" b="1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GB" sz="2000" b="1">
                <a:solidFill>
                  <a:schemeClr val="tx2">
                    <a:lumMod val="75000"/>
                  </a:schemeClr>
                </a:solidFill>
              </a:rPr>
              <a:t>Physical sciences &amp; engineering</a:t>
            </a:r>
          </a:p>
          <a:p>
            <a:pPr algn="r"/>
            <a:endParaRPr lang="en-GB" sz="2000" b="1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GB" sz="2000" b="1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GB" sz="2000" b="1">
                <a:solidFill>
                  <a:schemeClr val="tx2">
                    <a:lumMod val="75000"/>
                  </a:schemeClr>
                </a:solidFill>
              </a:rPr>
              <a:t>Health &amp; food</a:t>
            </a:r>
          </a:p>
          <a:p>
            <a:pPr algn="r"/>
            <a:endParaRPr lang="en-GB" sz="2000" b="1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GB" sz="2000" b="1">
                <a:solidFill>
                  <a:schemeClr val="tx2">
                    <a:lumMod val="75000"/>
                  </a:schemeClr>
                </a:solidFill>
              </a:rPr>
              <a:t>Environment</a:t>
            </a:r>
          </a:p>
          <a:p>
            <a:pPr algn="r"/>
            <a:endParaRPr lang="en-GB" sz="2000" b="1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GB" sz="2000" b="1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GB" sz="2000" b="1">
                <a:solidFill>
                  <a:schemeClr val="tx2">
                    <a:lumMod val="75000"/>
                  </a:schemeClr>
                </a:solidFill>
              </a:rPr>
              <a:t>Energy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728684" y="396440"/>
            <a:ext cx="8154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j-ea"/>
                <a:cs typeface="+mj-cs"/>
              </a:rPr>
              <a:t>Distribution of Hungary’s ESFRI memberships</a:t>
            </a:r>
          </a:p>
        </p:txBody>
      </p:sp>
    </p:spTree>
    <p:extLst>
      <p:ext uri="{BB962C8B-B14F-4D97-AF65-F5344CB8AC3E}">
        <p14:creationId xmlns:p14="http://schemas.microsoft.com/office/powerpoint/2010/main" val="97796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584456" y="301331"/>
            <a:ext cx="9550393" cy="508811"/>
          </a:xfrm>
          <a:solidFill>
            <a:srgbClr val="FDFCFA"/>
          </a:solidFill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RESEARCH INFRASTRUCTURES </a:t>
            </a:r>
            <a:b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CLUSTERS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HUNGARY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2469E31-E43C-444E-B7D0-C8F19C088E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6" y="4217052"/>
            <a:ext cx="0" cy="13306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Kép 2">
            <a:extLst>
              <a:ext uri="{FF2B5EF4-FFF2-40B4-BE49-F238E27FC236}">
                <a16:creationId xmlns:a16="http://schemas.microsoft.com/office/drawing/2014/main" id="{977E2B13-8145-204C-B211-60769129E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15" y="575278"/>
            <a:ext cx="7950602" cy="4770362"/>
          </a:xfrm>
          <a:prstGeom prst="rect">
            <a:avLst/>
          </a:prstGeom>
        </p:spPr>
      </p:pic>
      <p:pic>
        <p:nvPicPr>
          <p:cNvPr id="5" name="Kép 2">
            <a:extLst>
              <a:ext uri="{FF2B5EF4-FFF2-40B4-BE49-F238E27FC236}">
                <a16:creationId xmlns:a16="http://schemas.microsoft.com/office/drawing/2014/main" id="{A2F20D8D-349F-F44C-940D-52AC0024A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872" y="2826865"/>
            <a:ext cx="5759761" cy="3455857"/>
          </a:xfrm>
          <a:prstGeom prst="rect">
            <a:avLst/>
          </a:prstGeom>
        </p:spPr>
      </p:pic>
      <p:sp>
        <p:nvSpPr>
          <p:cNvPr id="6" name="Szövegdoboz 4">
            <a:extLst>
              <a:ext uri="{FF2B5EF4-FFF2-40B4-BE49-F238E27FC236}">
                <a16:creationId xmlns:a16="http://schemas.microsoft.com/office/drawing/2014/main" id="{AD3C1DD8-EC5B-7149-9547-6D99E8B0453B}"/>
              </a:ext>
            </a:extLst>
          </p:cNvPr>
          <p:cNvSpPr txBox="1"/>
          <p:nvPr/>
        </p:nvSpPr>
        <p:spPr>
          <a:xfrm>
            <a:off x="394034" y="2826865"/>
            <a:ext cx="317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newly developing </a:t>
            </a:r>
          </a:p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research infrastructure clusters </a:t>
            </a:r>
          </a:p>
        </p:txBody>
      </p:sp>
      <p:sp>
        <p:nvSpPr>
          <p:cNvPr id="8" name="Szövegdoboz 4">
            <a:extLst>
              <a:ext uri="{FF2B5EF4-FFF2-40B4-BE49-F238E27FC236}">
                <a16:creationId xmlns:a16="http://schemas.microsoft.com/office/drawing/2014/main" id="{089C76D3-4A7D-DE47-919C-46936A9569C2}"/>
              </a:ext>
            </a:extLst>
          </p:cNvPr>
          <p:cNvSpPr txBox="1"/>
          <p:nvPr/>
        </p:nvSpPr>
        <p:spPr>
          <a:xfrm>
            <a:off x="7743936" y="4359168"/>
            <a:ext cx="773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top research infrastructures </a:t>
            </a:r>
          </a:p>
          <a:p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and  clusters </a:t>
            </a:r>
          </a:p>
        </p:txBody>
      </p:sp>
      <p:pic>
        <p:nvPicPr>
          <p:cNvPr id="10" name="Kép 12">
            <a:extLst>
              <a:ext uri="{FF2B5EF4-FFF2-40B4-BE49-F238E27FC236}">
                <a16:creationId xmlns:a16="http://schemas.microsoft.com/office/drawing/2014/main" id="{F36D212E-7356-E94B-8AC6-8B547C0D5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5" y="789266"/>
            <a:ext cx="2116514" cy="2116514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B71D2F-EE83-274B-A0A6-CD5D701E731B}"/>
              </a:ext>
            </a:extLst>
          </p:cNvPr>
          <p:cNvSpPr txBox="1"/>
          <p:nvPr/>
        </p:nvSpPr>
        <p:spPr>
          <a:xfrm>
            <a:off x="2584456" y="1349144"/>
            <a:ext cx="7898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early 60 excellent and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newly  developing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research infrastructures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and clusters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1CA7A-D382-DF42-AF84-DD26C1EBC847}"/>
              </a:ext>
            </a:extLst>
          </p:cNvPr>
          <p:cNvSpPr txBox="1"/>
          <p:nvPr/>
        </p:nvSpPr>
        <p:spPr>
          <a:xfrm>
            <a:off x="5128592" y="5278023"/>
            <a:ext cx="7898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researchinfrastructures.hu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launch</a:t>
            </a:r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in December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2022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45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816D8A-F5EF-EBC9-9814-83FEF5F0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F56ED1-29B5-9246-60C3-A7E0DEAF3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90502FC-D3A0-EE9C-683B-7AD70AA0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F228249-7515-D898-9089-2BC401622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08" b="5170"/>
          <a:stretch/>
        </p:blipFill>
        <p:spPr>
          <a:xfrm>
            <a:off x="0" y="609600"/>
            <a:ext cx="12192000" cy="56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2"/>
          <p:cNvSpPr txBox="1">
            <a:spLocks/>
          </p:cNvSpPr>
          <p:nvPr/>
        </p:nvSpPr>
        <p:spPr>
          <a:xfrm>
            <a:off x="9661895" y="195537"/>
            <a:ext cx="2377711" cy="923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hu-HU" sz="2000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109892" y="1119116"/>
            <a:ext cx="7363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cap="all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Thank you for your attention!</a:t>
            </a:r>
            <a:endParaRPr lang="en-US" sz="3600" b="1" cap="all" spc="6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Szöveg helye 1"/>
          <p:cNvSpPr>
            <a:spLocks noGrp="1"/>
          </p:cNvSpPr>
          <p:nvPr>
            <p:ph type="body" sz="quarter" idx="13"/>
          </p:nvPr>
        </p:nvSpPr>
        <p:spPr>
          <a:xfrm>
            <a:off x="1341250" y="4538556"/>
            <a:ext cx="5104094" cy="1061556"/>
          </a:xfrm>
        </p:spPr>
        <p:txBody>
          <a:bodyPr>
            <a:normAutofit/>
          </a:bodyPr>
          <a:lstStyle/>
          <a:p>
            <a:r>
              <a:rPr lang="hu-HU" sz="3200" dirty="0">
                <a:hlinkClick r:id="rId2"/>
              </a:rPr>
              <a:t>istvan.szabo@elte.ttk.hu</a:t>
            </a:r>
            <a:endParaRPr lang="hu-HU" sz="3200" dirty="0"/>
          </a:p>
          <a:p>
            <a:endParaRPr lang="hu-HU" sz="3200" dirty="0"/>
          </a:p>
          <a:p>
            <a:endParaRPr lang="hu-HU" sz="3200" dirty="0"/>
          </a:p>
        </p:txBody>
      </p:sp>
      <p:pic>
        <p:nvPicPr>
          <p:cNvPr id="5" name="Kép 12">
            <a:extLst>
              <a:ext uri="{FF2B5EF4-FFF2-40B4-BE49-F238E27FC236}">
                <a16:creationId xmlns:a16="http://schemas.microsoft.com/office/drawing/2014/main" id="{F36D212E-7356-E94B-8AC6-8B547C0D5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56" y="1119116"/>
            <a:ext cx="5104094" cy="51040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71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584456" y="301331"/>
            <a:ext cx="9550393" cy="508811"/>
          </a:xfrm>
          <a:solidFill>
            <a:srgbClr val="FDFCFA"/>
          </a:solidFill>
        </p:spPr>
        <p:txBody>
          <a:bodyPr>
            <a:noAutofit/>
          </a:bodyPr>
          <a:lstStyle/>
          <a:p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rdi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nrdio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2469E31-E43C-444E-B7D0-C8F19C088E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6" y="4217052"/>
            <a:ext cx="0" cy="13306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Kép 4">
            <a:extLst>
              <a:ext uri="{FF2B5EF4-FFF2-40B4-BE49-F238E27FC236}">
                <a16:creationId xmlns:a16="http://schemas.microsoft.com/office/drawing/2014/main" id="{3C3DDB94-1AF6-AF40-B376-F8DAB1108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1" y="841026"/>
            <a:ext cx="9526073" cy="5715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20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584456" y="301331"/>
            <a:ext cx="9550393" cy="508811"/>
          </a:xfrm>
          <a:solidFill>
            <a:srgbClr val="FDFCFA"/>
          </a:solidFill>
        </p:spPr>
        <p:txBody>
          <a:bodyPr>
            <a:noAutofit/>
          </a:bodyPr>
          <a:lstStyle/>
          <a:p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renewed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financing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scheme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nrdi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fund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2469E31-E43C-444E-B7D0-C8F19C088E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6" y="4217052"/>
            <a:ext cx="0" cy="13306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90FF43-B601-834C-A9B7-E7D23AF995CA}"/>
              </a:ext>
            </a:extLst>
          </p:cNvPr>
          <p:cNvGrpSpPr/>
          <p:nvPr/>
        </p:nvGrpSpPr>
        <p:grpSpPr>
          <a:xfrm>
            <a:off x="609599" y="1001485"/>
            <a:ext cx="10465838" cy="5259355"/>
            <a:chOff x="949572" y="1435706"/>
            <a:chExt cx="10318846" cy="4735271"/>
          </a:xfrm>
        </p:grpSpPr>
        <p:sp>
          <p:nvSpPr>
            <p:cNvPr id="5" name="Google Shape;162;p17">
              <a:extLst>
                <a:ext uri="{FF2B5EF4-FFF2-40B4-BE49-F238E27FC236}">
                  <a16:creationId xmlns:a16="http://schemas.microsoft.com/office/drawing/2014/main" id="{28CD3D22-20AA-7240-BFD4-82DA4EA095D1}"/>
                </a:ext>
              </a:extLst>
            </p:cNvPr>
            <p:cNvSpPr/>
            <p:nvPr/>
          </p:nvSpPr>
          <p:spPr>
            <a:xfrm>
              <a:off x="955838" y="1435706"/>
              <a:ext cx="3261151" cy="3137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ctr"/>
              <a:r>
                <a:rPr lang="hu-HU" sz="2200" b="1" dirty="0" err="1">
                  <a:latin typeface="Garamond" panose="02020404030301010803" pitchFamily="18" charset="0"/>
                </a:rPr>
                <a:t>Horizontal</a:t>
              </a:r>
              <a:r>
                <a:rPr lang="hu-HU" sz="2200" b="1" dirty="0">
                  <a:latin typeface="Garamond" panose="02020404030301010803" pitchFamily="18" charset="0"/>
                </a:rPr>
                <a:t> </a:t>
              </a:r>
              <a:r>
                <a:rPr lang="hu-HU" sz="2200" b="1" dirty="0" err="1">
                  <a:latin typeface="Garamond" panose="02020404030301010803" pitchFamily="18" charset="0"/>
                </a:rPr>
                <a:t>programmes</a:t>
              </a:r>
              <a:endParaRPr sz="2200" b="1" dirty="0">
                <a:latin typeface="Garamond" panose="02020404030301010803" pitchFamily="18" charset="0"/>
              </a:endParaRPr>
            </a:p>
          </p:txBody>
        </p:sp>
        <p:sp>
          <p:nvSpPr>
            <p:cNvPr id="6" name="Google Shape;163;p17">
              <a:extLst>
                <a:ext uri="{FF2B5EF4-FFF2-40B4-BE49-F238E27FC236}">
                  <a16:creationId xmlns:a16="http://schemas.microsoft.com/office/drawing/2014/main" id="{627CFCFE-F16F-7D4F-9612-F4364C79BC6F}"/>
                </a:ext>
              </a:extLst>
            </p:cNvPr>
            <p:cNvSpPr/>
            <p:nvPr/>
          </p:nvSpPr>
          <p:spPr>
            <a:xfrm>
              <a:off x="962103" y="1448303"/>
              <a:ext cx="3261151" cy="604243"/>
            </a:xfrm>
            <a:prstGeom prst="rect">
              <a:avLst/>
            </a:prstGeom>
            <a:solidFill>
              <a:srgbClr val="EF9C0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endParaRPr lang="hu-HU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hu-HU" sz="22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Individual</a:t>
              </a:r>
              <a:r>
                <a:rPr lang="hu-HU" sz="22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excellence</a:t>
              </a:r>
            </a:p>
            <a:p>
              <a:pPr algn="ctr"/>
              <a:endParaRPr lang="hu-HU" sz="22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64;p17">
              <a:extLst>
                <a:ext uri="{FF2B5EF4-FFF2-40B4-BE49-F238E27FC236}">
                  <a16:creationId xmlns:a16="http://schemas.microsoft.com/office/drawing/2014/main" id="{C3786336-E09D-D343-A6AC-B7C58A8CE80F}"/>
                </a:ext>
              </a:extLst>
            </p:cNvPr>
            <p:cNvSpPr/>
            <p:nvPr/>
          </p:nvSpPr>
          <p:spPr>
            <a:xfrm>
              <a:off x="4478420" y="1435706"/>
              <a:ext cx="3261151" cy="3137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endParaRPr sz="3199"/>
            </a:p>
          </p:txBody>
        </p:sp>
        <p:sp>
          <p:nvSpPr>
            <p:cNvPr id="9" name="Google Shape;165;p17">
              <a:extLst>
                <a:ext uri="{FF2B5EF4-FFF2-40B4-BE49-F238E27FC236}">
                  <a16:creationId xmlns:a16="http://schemas.microsoft.com/office/drawing/2014/main" id="{B17274B9-4936-2244-AB7E-D5682E62AC2B}"/>
                </a:ext>
              </a:extLst>
            </p:cNvPr>
            <p:cNvSpPr/>
            <p:nvPr/>
          </p:nvSpPr>
          <p:spPr>
            <a:xfrm>
              <a:off x="4484685" y="1448303"/>
              <a:ext cx="3261151" cy="604243"/>
            </a:xfrm>
            <a:prstGeom prst="rect">
              <a:avLst/>
            </a:prstGeom>
            <a:solidFill>
              <a:srgbClr val="2DA2B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r>
                <a:rPr lang="hu-HU" sz="22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Thematic</a:t>
              </a:r>
              <a:r>
                <a:rPr lang="hu-HU" sz="22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22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programmes</a:t>
              </a:r>
              <a:endParaRPr lang="hu-HU" sz="22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66;p17">
              <a:extLst>
                <a:ext uri="{FF2B5EF4-FFF2-40B4-BE49-F238E27FC236}">
                  <a16:creationId xmlns:a16="http://schemas.microsoft.com/office/drawing/2014/main" id="{982379D9-757F-5D41-91FF-52F781988B61}"/>
                </a:ext>
              </a:extLst>
            </p:cNvPr>
            <p:cNvSpPr/>
            <p:nvPr/>
          </p:nvSpPr>
          <p:spPr>
            <a:xfrm>
              <a:off x="8001002" y="1435706"/>
              <a:ext cx="3261151" cy="3137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ctr"/>
              <a:r>
                <a:rPr lang="hu-HU" sz="2200" b="1" dirty="0" err="1">
                  <a:latin typeface="Garamond" panose="02020404030301010803" pitchFamily="18" charset="0"/>
                </a:rPr>
                <a:t>Horizontal</a:t>
              </a:r>
              <a:r>
                <a:rPr lang="hu-HU" sz="2200" b="1" dirty="0">
                  <a:latin typeface="Garamond" panose="02020404030301010803" pitchFamily="18" charset="0"/>
                </a:rPr>
                <a:t> </a:t>
              </a:r>
              <a:r>
                <a:rPr lang="hu-HU" sz="2200" b="1" dirty="0" err="1">
                  <a:latin typeface="Garamond" panose="02020404030301010803" pitchFamily="18" charset="0"/>
                </a:rPr>
                <a:t>programmes</a:t>
              </a:r>
              <a:endParaRPr lang="hu-HU" sz="2200" b="1" dirty="0">
                <a:latin typeface="Garamond" panose="02020404030301010803" pitchFamily="18" charset="0"/>
              </a:endParaRPr>
            </a:p>
          </p:txBody>
        </p:sp>
        <p:sp>
          <p:nvSpPr>
            <p:cNvPr id="11" name="Google Shape;167;p17">
              <a:extLst>
                <a:ext uri="{FF2B5EF4-FFF2-40B4-BE49-F238E27FC236}">
                  <a16:creationId xmlns:a16="http://schemas.microsoft.com/office/drawing/2014/main" id="{7CBA1543-90A2-4445-8534-9171F2DC87E1}"/>
                </a:ext>
              </a:extLst>
            </p:cNvPr>
            <p:cNvSpPr/>
            <p:nvPr/>
          </p:nvSpPr>
          <p:spPr>
            <a:xfrm>
              <a:off x="8007267" y="1448303"/>
              <a:ext cx="3261151" cy="604243"/>
            </a:xfrm>
            <a:prstGeom prst="rect">
              <a:avLst/>
            </a:prstGeom>
            <a:solidFill>
              <a:srgbClr val="EB3A3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r>
                <a:rPr lang="hu-HU" sz="22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Business </a:t>
              </a:r>
              <a:r>
                <a:rPr lang="hu-HU" sz="22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innovation</a:t>
              </a:r>
              <a:endParaRPr lang="hu-HU" sz="22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68;p17">
              <a:extLst>
                <a:ext uri="{FF2B5EF4-FFF2-40B4-BE49-F238E27FC236}">
                  <a16:creationId xmlns:a16="http://schemas.microsoft.com/office/drawing/2014/main" id="{B97F8DCA-BAC6-034A-8A3C-E46EFEE26D13}"/>
                </a:ext>
              </a:extLst>
            </p:cNvPr>
            <p:cNvSpPr/>
            <p:nvPr/>
          </p:nvSpPr>
          <p:spPr>
            <a:xfrm>
              <a:off x="4692430" y="2119155"/>
              <a:ext cx="2845659" cy="6011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r>
                <a:rPr lang="hu-HU" sz="1800" b="1" dirty="0">
                  <a:latin typeface="Garamond" panose="02020404030301010803" pitchFamily="18" charset="0"/>
                  <a:cs typeface="Arial" panose="020B0604020202020204" pitchFamily="34" charset="0"/>
                </a:rPr>
                <a:t>National </a:t>
              </a:r>
              <a:r>
                <a:rPr lang="hu-HU" sz="18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security</a:t>
              </a:r>
              <a:r>
                <a:rPr lang="hu-HU" sz="1800" b="1" dirty="0"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hu-HU" sz="1800" b="1" dirty="0">
                  <a:latin typeface="Garamond" panose="02020404030301010803" pitchFamily="18" charset="0"/>
                  <a:cs typeface="Arial" panose="020B0604020202020204" pitchFamily="34" charset="0"/>
                </a:rPr>
                <a:t>and </a:t>
              </a:r>
              <a:r>
                <a:rPr lang="hu-HU" sz="18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defense</a:t>
              </a:r>
              <a:endParaRPr lang="hu-HU" sz="1800" b="1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68;p17">
              <a:extLst>
                <a:ext uri="{FF2B5EF4-FFF2-40B4-BE49-F238E27FC236}">
                  <a16:creationId xmlns:a16="http://schemas.microsoft.com/office/drawing/2014/main" id="{BCAAE1D6-3178-224A-8E2C-E46786E32FAA}"/>
                </a:ext>
              </a:extLst>
            </p:cNvPr>
            <p:cNvSpPr/>
            <p:nvPr/>
          </p:nvSpPr>
          <p:spPr>
            <a:xfrm>
              <a:off x="4708000" y="3403049"/>
              <a:ext cx="2845659" cy="109506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National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challenges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: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Secure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society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 and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environment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,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Industry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and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digitization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,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Culture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and</a:t>
              </a:r>
              <a:r>
                <a:rPr lang="hu-HU" sz="1600" b="1" dirty="0"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1600" b="1" dirty="0" err="1">
                  <a:latin typeface="Garamond" panose="02020404030301010803" pitchFamily="18" charset="0"/>
                  <a:cs typeface="Arial" panose="020B0604020202020204" pitchFamily="34" charset="0"/>
                </a:rPr>
                <a:t>family</a:t>
              </a:r>
              <a:endParaRPr lang="hu-HU" sz="1600" b="1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62;p17">
              <a:extLst>
                <a:ext uri="{FF2B5EF4-FFF2-40B4-BE49-F238E27FC236}">
                  <a16:creationId xmlns:a16="http://schemas.microsoft.com/office/drawing/2014/main" id="{D63A5713-2D14-7047-9971-C29B6AB48754}"/>
                </a:ext>
              </a:extLst>
            </p:cNvPr>
            <p:cNvSpPr/>
            <p:nvPr/>
          </p:nvSpPr>
          <p:spPr>
            <a:xfrm>
              <a:off x="949572" y="4800600"/>
              <a:ext cx="6789998" cy="6042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endParaRPr sz="3199"/>
            </a:p>
          </p:txBody>
        </p:sp>
        <p:sp>
          <p:nvSpPr>
            <p:cNvPr id="15" name="Google Shape;163;p17">
              <a:extLst>
                <a:ext uri="{FF2B5EF4-FFF2-40B4-BE49-F238E27FC236}">
                  <a16:creationId xmlns:a16="http://schemas.microsoft.com/office/drawing/2014/main" id="{68808607-2283-6246-B41D-6E670B717AE0}"/>
                </a:ext>
              </a:extLst>
            </p:cNvPr>
            <p:cNvSpPr/>
            <p:nvPr/>
          </p:nvSpPr>
          <p:spPr>
            <a:xfrm>
              <a:off x="949572" y="4800601"/>
              <a:ext cx="6789998" cy="60424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NRDI </a:t>
              </a:r>
              <a:r>
                <a:rPr lang="hu-HU" sz="16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Fund</a:t>
              </a:r>
              <a:r>
                <a:rPr lang="hu-HU" sz="16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Research </a:t>
              </a:r>
              <a:r>
                <a:rPr lang="hu-HU" sz="16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sub-fund</a:t>
              </a:r>
              <a:r>
                <a:rPr lang="hu-HU" sz="16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: HUF 105.762 </a:t>
              </a:r>
              <a:r>
                <a:rPr lang="hu-HU" sz="16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billion</a:t>
              </a:r>
              <a:endParaRPr lang="hu-HU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62;p17">
              <a:extLst>
                <a:ext uri="{FF2B5EF4-FFF2-40B4-BE49-F238E27FC236}">
                  <a16:creationId xmlns:a16="http://schemas.microsoft.com/office/drawing/2014/main" id="{2FCAF49C-4B86-BC42-8F21-247B059F13F4}"/>
                </a:ext>
              </a:extLst>
            </p:cNvPr>
            <p:cNvSpPr/>
            <p:nvPr/>
          </p:nvSpPr>
          <p:spPr>
            <a:xfrm>
              <a:off x="8001001" y="4800600"/>
              <a:ext cx="3261151" cy="6042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endParaRPr sz="3199"/>
            </a:p>
          </p:txBody>
        </p:sp>
        <p:sp>
          <p:nvSpPr>
            <p:cNvPr id="17" name="Google Shape;163;p17">
              <a:extLst>
                <a:ext uri="{FF2B5EF4-FFF2-40B4-BE49-F238E27FC236}">
                  <a16:creationId xmlns:a16="http://schemas.microsoft.com/office/drawing/2014/main" id="{6AF9D3D8-D685-5E4B-954B-E776DE24868C}"/>
                </a:ext>
              </a:extLst>
            </p:cNvPr>
            <p:cNvSpPr/>
            <p:nvPr/>
          </p:nvSpPr>
          <p:spPr>
            <a:xfrm>
              <a:off x="8001001" y="4800601"/>
              <a:ext cx="3261151" cy="60424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NRDI </a:t>
              </a:r>
              <a:r>
                <a:rPr lang="hu-HU" sz="20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Fund</a:t>
              </a:r>
              <a:r>
                <a:rPr lang="hu-HU" sz="20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20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Innovation</a:t>
              </a:r>
              <a:r>
                <a:rPr lang="hu-HU" sz="20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20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sub-fund</a:t>
              </a:r>
              <a:r>
                <a:rPr lang="hu-HU" sz="2000" b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: 76.53 </a:t>
              </a:r>
              <a:r>
                <a:rPr lang="hu-HU" sz="2000" b="1" dirty="0" err="1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billion</a:t>
              </a:r>
              <a:endParaRPr lang="hu-HU" sz="20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68;p17">
              <a:extLst>
                <a:ext uri="{FF2B5EF4-FFF2-40B4-BE49-F238E27FC236}">
                  <a16:creationId xmlns:a16="http://schemas.microsoft.com/office/drawing/2014/main" id="{A7CFE1EE-C112-3943-B138-34AC71A78A19}"/>
                </a:ext>
              </a:extLst>
            </p:cNvPr>
            <p:cNvSpPr/>
            <p:nvPr/>
          </p:nvSpPr>
          <p:spPr>
            <a:xfrm>
              <a:off x="4692430" y="2829361"/>
              <a:ext cx="2845659" cy="4646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868" tIns="121868" rIns="136031" bIns="121868" anchor="ctr" anchorCtr="0">
              <a:noAutofit/>
            </a:bodyPr>
            <a:lstStyle/>
            <a:p>
              <a:pPr algn="ctr"/>
              <a:r>
                <a:rPr lang="hu-HU" sz="1800" b="1" dirty="0">
                  <a:latin typeface="Garamond" panose="02020404030301010803" pitchFamily="18" charset="0"/>
                  <a:cs typeface="Arial" panose="020B0604020202020204" pitchFamily="34" charset="0"/>
                </a:rPr>
                <a:t>Health</a:t>
              </a:r>
            </a:p>
          </p:txBody>
        </p:sp>
        <p:sp>
          <p:nvSpPr>
            <p:cNvPr id="20" name="Téglalap 2">
              <a:extLst>
                <a:ext uri="{FF2B5EF4-FFF2-40B4-BE49-F238E27FC236}">
                  <a16:creationId xmlns:a16="http://schemas.microsoft.com/office/drawing/2014/main" id="{582802DB-E841-464B-8CA1-1AF93992C9E0}"/>
                </a:ext>
              </a:extLst>
            </p:cNvPr>
            <p:cNvSpPr/>
            <p:nvPr/>
          </p:nvSpPr>
          <p:spPr>
            <a:xfrm rot="10800000" flipV="1">
              <a:off x="962102" y="5493869"/>
              <a:ext cx="6777467" cy="677108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hu-HU" b="1" dirty="0">
                  <a:latin typeface="Garamond" panose="02020404030301010803" pitchFamily="18" charset="0"/>
                </a:rPr>
                <a:t>Research </a:t>
              </a:r>
              <a:r>
                <a:rPr lang="hu-HU" b="1" dirty="0" err="1">
                  <a:latin typeface="Garamond" panose="02020404030301010803" pitchFamily="18" charset="0"/>
                </a:rPr>
                <a:t>data</a:t>
              </a:r>
              <a:r>
                <a:rPr lang="hu-HU" b="1" dirty="0">
                  <a:latin typeface="Garamond" panose="02020404030301010803" pitchFamily="18" charset="0"/>
                </a:rPr>
                <a:t> management </a:t>
              </a:r>
              <a:r>
                <a:rPr lang="hu-HU" b="1" dirty="0" err="1">
                  <a:latin typeface="Garamond" panose="02020404030301010803" pitchFamily="18" charset="0"/>
                </a:rPr>
                <a:t>plan</a:t>
              </a:r>
              <a:endParaRPr lang="hu-HU" b="1" dirty="0">
                <a:latin typeface="Garamond" panose="02020404030301010803" pitchFamily="18" charset="0"/>
              </a:endParaRPr>
            </a:p>
            <a:p>
              <a:pPr algn="ctr"/>
              <a:r>
                <a:rPr lang="hu-HU" b="1" dirty="0" err="1">
                  <a:latin typeface="Garamond" panose="02020404030301010803" pitchFamily="18" charset="0"/>
                </a:rPr>
                <a:t>Dedicated</a:t>
              </a:r>
              <a:r>
                <a:rPr lang="hu-HU" b="1" dirty="0">
                  <a:latin typeface="Garamond" panose="02020404030301010803" pitchFamily="18" charset="0"/>
                </a:rPr>
                <a:t> OA </a:t>
              </a:r>
              <a:r>
                <a:rPr lang="hu-HU" b="1" dirty="0" err="1">
                  <a:latin typeface="Garamond" panose="02020404030301010803" pitchFamily="18" charset="0"/>
                </a:rPr>
                <a:t>budget</a:t>
              </a:r>
              <a:endParaRPr lang="hu-HU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2" name="TextBox 45">
            <a:extLst>
              <a:ext uri="{FF2B5EF4-FFF2-40B4-BE49-F238E27FC236}">
                <a16:creationId xmlns:a16="http://schemas.microsoft.com/office/drawing/2014/main" id="{34FF95F0-A108-D5A2-B17E-6EE56C422507}"/>
              </a:ext>
            </a:extLst>
          </p:cNvPr>
          <p:cNvSpPr txBox="1"/>
          <p:nvPr/>
        </p:nvSpPr>
        <p:spPr>
          <a:xfrm rot="19910378">
            <a:off x="3038377" y="2428395"/>
            <a:ext cx="5363147" cy="2490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Total spending in</a:t>
            </a:r>
            <a:r>
              <a:rPr lang="hu-HU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2022</a:t>
            </a:r>
            <a:r>
              <a:rPr lang="hu-HU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for</a:t>
            </a:r>
            <a:r>
              <a:rPr lang="hu-HU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RI </a:t>
            </a:r>
            <a:r>
              <a:rPr lang="hu-HU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memberships</a:t>
            </a:r>
            <a:r>
              <a:rPr lang="en-GB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r>
              <a:rPr lang="en-GB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~30 M€</a:t>
            </a:r>
          </a:p>
        </p:txBody>
      </p:sp>
    </p:spTree>
    <p:extLst>
      <p:ext uri="{BB962C8B-B14F-4D97-AF65-F5344CB8AC3E}">
        <p14:creationId xmlns:p14="http://schemas.microsoft.com/office/powerpoint/2010/main" val="6607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C695EC-E7B5-9279-D1FB-79B43D551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8A9C96-845B-3851-7AEA-3883A123E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4E8DDA-EE23-7215-CFF8-F3A150FA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C2E0AFB-A322-F7CF-7F60-BAAEAB11C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hu-HU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50ED284-4B99-F644-8C09-4C0AFECFBE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7DCB541C-0624-6D85-8AB8-5AF2F3444F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168CAA2-7A9D-6421-B590-07886CE0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189" y="907355"/>
            <a:ext cx="8155811" cy="531656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55D087F-19D0-8DB0-13D0-E95231EDF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9" t="12382" r="46217" b="14285"/>
          <a:stretch/>
        </p:blipFill>
        <p:spPr>
          <a:xfrm rot="20878773">
            <a:off x="513878" y="1642593"/>
            <a:ext cx="423609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540913" y="225131"/>
            <a:ext cx="9550393" cy="508811"/>
          </a:xfrm>
          <a:solidFill>
            <a:srgbClr val="FDFCFA"/>
          </a:solidFill>
        </p:spPr>
        <p:txBody>
          <a:bodyPr>
            <a:noAutofit/>
          </a:bodyPr>
          <a:lstStyle/>
          <a:p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and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answers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i 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2469E31-E43C-444E-B7D0-C8F19C088E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6" y="4217052"/>
            <a:ext cx="0" cy="13306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111F0F-8FEC-8949-85C6-E48CAC7A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554101"/>
              </p:ext>
            </p:extLst>
          </p:nvPr>
        </p:nvGraphicFramePr>
        <p:xfrm>
          <a:off x="403907" y="1223282"/>
          <a:ext cx="10256836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532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584456" y="301331"/>
            <a:ext cx="9550393" cy="508811"/>
          </a:xfrm>
          <a:solidFill>
            <a:srgbClr val="FDFCFA"/>
          </a:solidFill>
        </p:spPr>
        <p:txBody>
          <a:bodyPr>
            <a:noAutofit/>
          </a:bodyPr>
          <a:lstStyle/>
          <a:p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and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answers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hu-HU" sz="2800" b="1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institutions</a:t>
            </a:r>
            <a:r>
              <a:rPr lang="hu-HU" sz="28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ii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2469E31-E43C-444E-B7D0-C8F19C088E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6" y="4217052"/>
            <a:ext cx="0" cy="13306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FF0E96-FB24-744C-8C3D-7E684C4E4126}"/>
              </a:ext>
            </a:extLst>
          </p:cNvPr>
          <p:cNvGrpSpPr/>
          <p:nvPr/>
        </p:nvGrpSpPr>
        <p:grpSpPr>
          <a:xfrm>
            <a:off x="661585" y="1310276"/>
            <a:ext cx="9651047" cy="4237448"/>
            <a:chOff x="661585" y="1310276"/>
            <a:chExt cx="9651047" cy="423744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CD81386-F10E-D34C-A98E-348A54FE3C0B}"/>
                </a:ext>
              </a:extLst>
            </p:cNvPr>
            <p:cNvSpPr/>
            <p:nvPr/>
          </p:nvSpPr>
          <p:spPr>
            <a:xfrm>
              <a:off x="661585" y="1310276"/>
              <a:ext cx="3063450" cy="4237448"/>
            </a:xfrm>
            <a:custGeom>
              <a:avLst/>
              <a:gdLst>
                <a:gd name="connsiteX0" fmla="*/ 0 w 3063450"/>
                <a:gd name="connsiteY0" fmla="*/ 306345 h 4237448"/>
                <a:gd name="connsiteX1" fmla="*/ 306345 w 3063450"/>
                <a:gd name="connsiteY1" fmla="*/ 0 h 4237448"/>
                <a:gd name="connsiteX2" fmla="*/ 2757105 w 3063450"/>
                <a:gd name="connsiteY2" fmla="*/ 0 h 4237448"/>
                <a:gd name="connsiteX3" fmla="*/ 3063450 w 3063450"/>
                <a:gd name="connsiteY3" fmla="*/ 306345 h 4237448"/>
                <a:gd name="connsiteX4" fmla="*/ 3063450 w 3063450"/>
                <a:gd name="connsiteY4" fmla="*/ 3931103 h 4237448"/>
                <a:gd name="connsiteX5" fmla="*/ 2757105 w 3063450"/>
                <a:gd name="connsiteY5" fmla="*/ 4237448 h 4237448"/>
                <a:gd name="connsiteX6" fmla="*/ 306345 w 3063450"/>
                <a:gd name="connsiteY6" fmla="*/ 4237448 h 4237448"/>
                <a:gd name="connsiteX7" fmla="*/ 0 w 3063450"/>
                <a:gd name="connsiteY7" fmla="*/ 3931103 h 4237448"/>
                <a:gd name="connsiteX8" fmla="*/ 0 w 3063450"/>
                <a:gd name="connsiteY8" fmla="*/ 306345 h 423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3450" h="4237448">
                  <a:moveTo>
                    <a:pt x="0" y="306345"/>
                  </a:moveTo>
                  <a:cubicBezTo>
                    <a:pt x="0" y="137155"/>
                    <a:pt x="137155" y="0"/>
                    <a:pt x="306345" y="0"/>
                  </a:cubicBezTo>
                  <a:lnTo>
                    <a:pt x="2757105" y="0"/>
                  </a:lnTo>
                  <a:cubicBezTo>
                    <a:pt x="2926295" y="0"/>
                    <a:pt x="3063450" y="137155"/>
                    <a:pt x="3063450" y="306345"/>
                  </a:cubicBezTo>
                  <a:lnTo>
                    <a:pt x="3063450" y="3931103"/>
                  </a:lnTo>
                  <a:cubicBezTo>
                    <a:pt x="3063450" y="4100293"/>
                    <a:pt x="2926295" y="4237448"/>
                    <a:pt x="2757105" y="4237448"/>
                  </a:cubicBezTo>
                  <a:lnTo>
                    <a:pt x="306345" y="4237448"/>
                  </a:lnTo>
                  <a:cubicBezTo>
                    <a:pt x="137155" y="4237448"/>
                    <a:pt x="0" y="4100293"/>
                    <a:pt x="0" y="3931103"/>
                  </a:cubicBezTo>
                  <a:lnTo>
                    <a:pt x="0" y="306345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308813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8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Knowledge</a:t>
              </a:r>
              <a:r>
                <a:rPr lang="hu-HU" sz="28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</a:t>
              </a:r>
              <a:r>
                <a:rPr lang="hu-HU" sz="28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utilization</a:t>
              </a:r>
              <a:endParaRPr lang="hu-H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88F7FC0-87FC-1A4D-8647-8A1EB393753B}"/>
                </a:ext>
              </a:extLst>
            </p:cNvPr>
            <p:cNvSpPr/>
            <p:nvPr/>
          </p:nvSpPr>
          <p:spPr>
            <a:xfrm>
              <a:off x="967930" y="2582751"/>
              <a:ext cx="2450760" cy="1277648"/>
            </a:xfrm>
            <a:custGeom>
              <a:avLst/>
              <a:gdLst>
                <a:gd name="connsiteX0" fmla="*/ 0 w 2450760"/>
                <a:gd name="connsiteY0" fmla="*/ 127765 h 1277648"/>
                <a:gd name="connsiteX1" fmla="*/ 127765 w 2450760"/>
                <a:gd name="connsiteY1" fmla="*/ 0 h 1277648"/>
                <a:gd name="connsiteX2" fmla="*/ 2322995 w 2450760"/>
                <a:gd name="connsiteY2" fmla="*/ 0 h 1277648"/>
                <a:gd name="connsiteX3" fmla="*/ 2450760 w 2450760"/>
                <a:gd name="connsiteY3" fmla="*/ 127765 h 1277648"/>
                <a:gd name="connsiteX4" fmla="*/ 2450760 w 2450760"/>
                <a:gd name="connsiteY4" fmla="*/ 1149883 h 1277648"/>
                <a:gd name="connsiteX5" fmla="*/ 2322995 w 2450760"/>
                <a:gd name="connsiteY5" fmla="*/ 1277648 h 1277648"/>
                <a:gd name="connsiteX6" fmla="*/ 127765 w 2450760"/>
                <a:gd name="connsiteY6" fmla="*/ 1277648 h 1277648"/>
                <a:gd name="connsiteX7" fmla="*/ 0 w 2450760"/>
                <a:gd name="connsiteY7" fmla="*/ 1149883 h 1277648"/>
                <a:gd name="connsiteX8" fmla="*/ 0 w 2450760"/>
                <a:gd name="connsiteY8" fmla="*/ 127765 h 12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760" h="1277648">
                  <a:moveTo>
                    <a:pt x="0" y="127765"/>
                  </a:moveTo>
                  <a:cubicBezTo>
                    <a:pt x="0" y="57202"/>
                    <a:pt x="57202" y="0"/>
                    <a:pt x="127765" y="0"/>
                  </a:cubicBezTo>
                  <a:lnTo>
                    <a:pt x="2322995" y="0"/>
                  </a:lnTo>
                  <a:cubicBezTo>
                    <a:pt x="2393558" y="0"/>
                    <a:pt x="2450760" y="57202"/>
                    <a:pt x="2450760" y="127765"/>
                  </a:cubicBezTo>
                  <a:lnTo>
                    <a:pt x="2450760" y="1149883"/>
                  </a:lnTo>
                  <a:cubicBezTo>
                    <a:pt x="2450760" y="1220446"/>
                    <a:pt x="2393558" y="1277648"/>
                    <a:pt x="2322995" y="1277648"/>
                  </a:cubicBezTo>
                  <a:lnTo>
                    <a:pt x="127765" y="1277648"/>
                  </a:lnTo>
                  <a:cubicBezTo>
                    <a:pt x="57202" y="1277648"/>
                    <a:pt x="0" y="1220446"/>
                    <a:pt x="0" y="1149883"/>
                  </a:cubicBezTo>
                  <a:lnTo>
                    <a:pt x="0" y="127765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8381" tIns="83141" rIns="98381" bIns="8314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400" b="1" kern="1200" dirty="0">
                  <a:latin typeface="Garamond" panose="02020404030301010803" pitchFamily="18" charset="0"/>
                </a:rPr>
                <a:t>RDI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capacities</a:t>
              </a:r>
              <a:r>
                <a:rPr lang="hu-HU" sz="2400" b="1" kern="1200" dirty="0">
                  <a:latin typeface="Garamond" panose="02020404030301010803" pitchFamily="18" charset="0"/>
                </a:rPr>
                <a:t> and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stakeholder</a:t>
              </a:r>
              <a:r>
                <a:rPr lang="hu-HU" sz="2400" b="1" kern="1200" dirty="0">
                  <a:latin typeface="Garamond" panose="02020404030301010803" pitchFamily="18" charset="0"/>
                </a:rPr>
                <a:t>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demand</a:t>
              </a:r>
              <a:endParaRPr lang="hu-HU" sz="2400" b="1" kern="1200" dirty="0">
                <a:latin typeface="Garamond" panose="02020404030301010803" pitchFamily="18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1D153B-0F4D-6C44-8959-3F94F6721003}"/>
                </a:ext>
              </a:extLst>
            </p:cNvPr>
            <p:cNvSpPr/>
            <p:nvPr/>
          </p:nvSpPr>
          <p:spPr>
            <a:xfrm>
              <a:off x="967930" y="4056961"/>
              <a:ext cx="2450760" cy="1277648"/>
            </a:xfrm>
            <a:custGeom>
              <a:avLst/>
              <a:gdLst>
                <a:gd name="connsiteX0" fmla="*/ 0 w 2450760"/>
                <a:gd name="connsiteY0" fmla="*/ 127765 h 1277648"/>
                <a:gd name="connsiteX1" fmla="*/ 127765 w 2450760"/>
                <a:gd name="connsiteY1" fmla="*/ 0 h 1277648"/>
                <a:gd name="connsiteX2" fmla="*/ 2322995 w 2450760"/>
                <a:gd name="connsiteY2" fmla="*/ 0 h 1277648"/>
                <a:gd name="connsiteX3" fmla="*/ 2450760 w 2450760"/>
                <a:gd name="connsiteY3" fmla="*/ 127765 h 1277648"/>
                <a:gd name="connsiteX4" fmla="*/ 2450760 w 2450760"/>
                <a:gd name="connsiteY4" fmla="*/ 1149883 h 1277648"/>
                <a:gd name="connsiteX5" fmla="*/ 2322995 w 2450760"/>
                <a:gd name="connsiteY5" fmla="*/ 1277648 h 1277648"/>
                <a:gd name="connsiteX6" fmla="*/ 127765 w 2450760"/>
                <a:gd name="connsiteY6" fmla="*/ 1277648 h 1277648"/>
                <a:gd name="connsiteX7" fmla="*/ 0 w 2450760"/>
                <a:gd name="connsiteY7" fmla="*/ 1149883 h 1277648"/>
                <a:gd name="connsiteX8" fmla="*/ 0 w 2450760"/>
                <a:gd name="connsiteY8" fmla="*/ 127765 h 12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760" h="1277648">
                  <a:moveTo>
                    <a:pt x="0" y="127765"/>
                  </a:moveTo>
                  <a:cubicBezTo>
                    <a:pt x="0" y="57202"/>
                    <a:pt x="57202" y="0"/>
                    <a:pt x="127765" y="0"/>
                  </a:cubicBezTo>
                  <a:lnTo>
                    <a:pt x="2322995" y="0"/>
                  </a:lnTo>
                  <a:cubicBezTo>
                    <a:pt x="2393558" y="0"/>
                    <a:pt x="2450760" y="57202"/>
                    <a:pt x="2450760" y="127765"/>
                  </a:cubicBezTo>
                  <a:lnTo>
                    <a:pt x="2450760" y="1149883"/>
                  </a:lnTo>
                  <a:cubicBezTo>
                    <a:pt x="2450760" y="1220446"/>
                    <a:pt x="2393558" y="1277648"/>
                    <a:pt x="2322995" y="1277648"/>
                  </a:cubicBezTo>
                  <a:lnTo>
                    <a:pt x="127765" y="1277648"/>
                  </a:lnTo>
                  <a:cubicBezTo>
                    <a:pt x="57202" y="1277648"/>
                    <a:pt x="0" y="1220446"/>
                    <a:pt x="0" y="1149883"/>
                  </a:cubicBezTo>
                  <a:lnTo>
                    <a:pt x="0" y="1277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41" tIns="90761" rIns="108541" bIns="9076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800" b="1" kern="1200" dirty="0">
                  <a:latin typeface="Garamond" panose="02020404030301010803" pitchFamily="18" charset="0"/>
                </a:rPr>
                <a:t>University </a:t>
              </a:r>
              <a:r>
                <a:rPr lang="hu-HU" sz="2800" b="1" kern="1200" dirty="0" err="1">
                  <a:latin typeface="Garamond" panose="02020404030301010803" pitchFamily="18" charset="0"/>
                </a:rPr>
                <a:t>Innovation</a:t>
              </a:r>
              <a:r>
                <a:rPr lang="hu-HU" sz="2800" b="1" kern="1200" dirty="0">
                  <a:latin typeface="Garamond" panose="02020404030301010803" pitchFamily="18" charset="0"/>
                </a:rPr>
                <a:t> </a:t>
              </a:r>
              <a:r>
                <a:rPr lang="hu-HU" sz="2800" b="1" kern="1200" dirty="0" err="1">
                  <a:latin typeface="Garamond" panose="02020404030301010803" pitchFamily="18" charset="0"/>
                </a:rPr>
                <a:t>Ecosystem</a:t>
              </a:r>
              <a:endParaRPr lang="hu-HU" sz="2800" b="1" kern="1200" dirty="0">
                <a:latin typeface="Garamond" panose="02020404030301010803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E8E014E-3028-D64B-9B8B-D1770A97D303}"/>
                </a:ext>
              </a:extLst>
            </p:cNvPr>
            <p:cNvSpPr/>
            <p:nvPr/>
          </p:nvSpPr>
          <p:spPr>
            <a:xfrm>
              <a:off x="3954794" y="1310276"/>
              <a:ext cx="3063450" cy="4237448"/>
            </a:xfrm>
            <a:custGeom>
              <a:avLst/>
              <a:gdLst>
                <a:gd name="connsiteX0" fmla="*/ 0 w 3063450"/>
                <a:gd name="connsiteY0" fmla="*/ 306345 h 4237448"/>
                <a:gd name="connsiteX1" fmla="*/ 306345 w 3063450"/>
                <a:gd name="connsiteY1" fmla="*/ 0 h 4237448"/>
                <a:gd name="connsiteX2" fmla="*/ 2757105 w 3063450"/>
                <a:gd name="connsiteY2" fmla="*/ 0 h 4237448"/>
                <a:gd name="connsiteX3" fmla="*/ 3063450 w 3063450"/>
                <a:gd name="connsiteY3" fmla="*/ 306345 h 4237448"/>
                <a:gd name="connsiteX4" fmla="*/ 3063450 w 3063450"/>
                <a:gd name="connsiteY4" fmla="*/ 3931103 h 4237448"/>
                <a:gd name="connsiteX5" fmla="*/ 2757105 w 3063450"/>
                <a:gd name="connsiteY5" fmla="*/ 4237448 h 4237448"/>
                <a:gd name="connsiteX6" fmla="*/ 306345 w 3063450"/>
                <a:gd name="connsiteY6" fmla="*/ 4237448 h 4237448"/>
                <a:gd name="connsiteX7" fmla="*/ 0 w 3063450"/>
                <a:gd name="connsiteY7" fmla="*/ 3931103 h 4237448"/>
                <a:gd name="connsiteX8" fmla="*/ 0 w 3063450"/>
                <a:gd name="connsiteY8" fmla="*/ 306345 h 423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3450" h="4237448">
                  <a:moveTo>
                    <a:pt x="0" y="306345"/>
                  </a:moveTo>
                  <a:cubicBezTo>
                    <a:pt x="0" y="137155"/>
                    <a:pt x="137155" y="0"/>
                    <a:pt x="306345" y="0"/>
                  </a:cubicBezTo>
                  <a:lnTo>
                    <a:pt x="2757105" y="0"/>
                  </a:lnTo>
                  <a:cubicBezTo>
                    <a:pt x="2926295" y="0"/>
                    <a:pt x="3063450" y="137155"/>
                    <a:pt x="3063450" y="306345"/>
                  </a:cubicBezTo>
                  <a:lnTo>
                    <a:pt x="3063450" y="3931103"/>
                  </a:lnTo>
                  <a:cubicBezTo>
                    <a:pt x="3063450" y="4100293"/>
                    <a:pt x="2926295" y="4237448"/>
                    <a:pt x="2757105" y="4237448"/>
                  </a:cubicBezTo>
                  <a:lnTo>
                    <a:pt x="306345" y="4237448"/>
                  </a:lnTo>
                  <a:cubicBezTo>
                    <a:pt x="137155" y="4237448"/>
                    <a:pt x="0" y="4100293"/>
                    <a:pt x="0" y="3931103"/>
                  </a:cubicBezTo>
                  <a:lnTo>
                    <a:pt x="0" y="306345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308813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8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Focusing</a:t>
              </a:r>
              <a:r>
                <a:rPr lang="hu-HU" sz="28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of </a:t>
              </a:r>
              <a:r>
                <a:rPr lang="hu-HU" sz="28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resources</a:t>
              </a:r>
              <a:r>
                <a:rPr lang="hu-HU" sz="28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and </a:t>
              </a:r>
              <a:r>
                <a:rPr lang="hu-HU" sz="28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projects</a:t>
              </a:r>
              <a:endParaRPr lang="hu-HU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19A6A6B-CF59-EC4F-8B3C-46E6D3D89F4A}"/>
                </a:ext>
              </a:extLst>
            </p:cNvPr>
            <p:cNvSpPr/>
            <p:nvPr/>
          </p:nvSpPr>
          <p:spPr>
            <a:xfrm>
              <a:off x="4261139" y="2582751"/>
              <a:ext cx="2450760" cy="1277648"/>
            </a:xfrm>
            <a:custGeom>
              <a:avLst/>
              <a:gdLst>
                <a:gd name="connsiteX0" fmla="*/ 0 w 2450760"/>
                <a:gd name="connsiteY0" fmla="*/ 127765 h 1277648"/>
                <a:gd name="connsiteX1" fmla="*/ 127765 w 2450760"/>
                <a:gd name="connsiteY1" fmla="*/ 0 h 1277648"/>
                <a:gd name="connsiteX2" fmla="*/ 2322995 w 2450760"/>
                <a:gd name="connsiteY2" fmla="*/ 0 h 1277648"/>
                <a:gd name="connsiteX3" fmla="*/ 2450760 w 2450760"/>
                <a:gd name="connsiteY3" fmla="*/ 127765 h 1277648"/>
                <a:gd name="connsiteX4" fmla="*/ 2450760 w 2450760"/>
                <a:gd name="connsiteY4" fmla="*/ 1149883 h 1277648"/>
                <a:gd name="connsiteX5" fmla="*/ 2322995 w 2450760"/>
                <a:gd name="connsiteY5" fmla="*/ 1277648 h 1277648"/>
                <a:gd name="connsiteX6" fmla="*/ 127765 w 2450760"/>
                <a:gd name="connsiteY6" fmla="*/ 1277648 h 1277648"/>
                <a:gd name="connsiteX7" fmla="*/ 0 w 2450760"/>
                <a:gd name="connsiteY7" fmla="*/ 1149883 h 1277648"/>
                <a:gd name="connsiteX8" fmla="*/ 0 w 2450760"/>
                <a:gd name="connsiteY8" fmla="*/ 127765 h 12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760" h="1277648">
                  <a:moveTo>
                    <a:pt x="0" y="127765"/>
                  </a:moveTo>
                  <a:cubicBezTo>
                    <a:pt x="0" y="57202"/>
                    <a:pt x="57202" y="0"/>
                    <a:pt x="127765" y="0"/>
                  </a:cubicBezTo>
                  <a:lnTo>
                    <a:pt x="2322995" y="0"/>
                  </a:lnTo>
                  <a:cubicBezTo>
                    <a:pt x="2393558" y="0"/>
                    <a:pt x="2450760" y="57202"/>
                    <a:pt x="2450760" y="127765"/>
                  </a:cubicBezTo>
                  <a:lnTo>
                    <a:pt x="2450760" y="1149883"/>
                  </a:lnTo>
                  <a:cubicBezTo>
                    <a:pt x="2450760" y="1220446"/>
                    <a:pt x="2393558" y="1277648"/>
                    <a:pt x="2322995" y="1277648"/>
                  </a:cubicBezTo>
                  <a:lnTo>
                    <a:pt x="127765" y="1277648"/>
                  </a:lnTo>
                  <a:cubicBezTo>
                    <a:pt x="57202" y="1277648"/>
                    <a:pt x="0" y="1220446"/>
                    <a:pt x="0" y="1149883"/>
                  </a:cubicBezTo>
                  <a:lnTo>
                    <a:pt x="0" y="127765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8381" tIns="83141" rIns="98381" bIns="8314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400" b="1" kern="1200" dirty="0" err="1">
                  <a:latin typeface="Garamond" panose="02020404030301010803" pitchFamily="18" charset="0"/>
                </a:rPr>
                <a:t>Concentration</a:t>
              </a:r>
              <a:r>
                <a:rPr lang="hu-HU" sz="2400" b="1" kern="1200" dirty="0">
                  <a:latin typeface="Garamond" panose="02020404030301010803" pitchFamily="18" charset="0"/>
                </a:rPr>
                <a:t> of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resources</a:t>
              </a:r>
              <a:endParaRPr lang="hu-HU" sz="2400" b="1" kern="1200" dirty="0">
                <a:latin typeface="Garamond" panose="02020404030301010803" pitchFamily="18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B596CD-9B7A-2045-8149-A69E112F33C5}"/>
                </a:ext>
              </a:extLst>
            </p:cNvPr>
            <p:cNvSpPr/>
            <p:nvPr/>
          </p:nvSpPr>
          <p:spPr>
            <a:xfrm>
              <a:off x="4261139" y="4056961"/>
              <a:ext cx="2450760" cy="1277648"/>
            </a:xfrm>
            <a:custGeom>
              <a:avLst/>
              <a:gdLst>
                <a:gd name="connsiteX0" fmla="*/ 0 w 2450760"/>
                <a:gd name="connsiteY0" fmla="*/ 127765 h 1277648"/>
                <a:gd name="connsiteX1" fmla="*/ 127765 w 2450760"/>
                <a:gd name="connsiteY1" fmla="*/ 0 h 1277648"/>
                <a:gd name="connsiteX2" fmla="*/ 2322995 w 2450760"/>
                <a:gd name="connsiteY2" fmla="*/ 0 h 1277648"/>
                <a:gd name="connsiteX3" fmla="*/ 2450760 w 2450760"/>
                <a:gd name="connsiteY3" fmla="*/ 127765 h 1277648"/>
                <a:gd name="connsiteX4" fmla="*/ 2450760 w 2450760"/>
                <a:gd name="connsiteY4" fmla="*/ 1149883 h 1277648"/>
                <a:gd name="connsiteX5" fmla="*/ 2322995 w 2450760"/>
                <a:gd name="connsiteY5" fmla="*/ 1277648 h 1277648"/>
                <a:gd name="connsiteX6" fmla="*/ 127765 w 2450760"/>
                <a:gd name="connsiteY6" fmla="*/ 1277648 h 1277648"/>
                <a:gd name="connsiteX7" fmla="*/ 0 w 2450760"/>
                <a:gd name="connsiteY7" fmla="*/ 1149883 h 1277648"/>
                <a:gd name="connsiteX8" fmla="*/ 0 w 2450760"/>
                <a:gd name="connsiteY8" fmla="*/ 127765 h 12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760" h="1277648">
                  <a:moveTo>
                    <a:pt x="0" y="127765"/>
                  </a:moveTo>
                  <a:cubicBezTo>
                    <a:pt x="0" y="57202"/>
                    <a:pt x="57202" y="0"/>
                    <a:pt x="127765" y="0"/>
                  </a:cubicBezTo>
                  <a:lnTo>
                    <a:pt x="2322995" y="0"/>
                  </a:lnTo>
                  <a:cubicBezTo>
                    <a:pt x="2393558" y="0"/>
                    <a:pt x="2450760" y="57202"/>
                    <a:pt x="2450760" y="127765"/>
                  </a:cubicBezTo>
                  <a:lnTo>
                    <a:pt x="2450760" y="1149883"/>
                  </a:lnTo>
                  <a:cubicBezTo>
                    <a:pt x="2450760" y="1220446"/>
                    <a:pt x="2393558" y="1277648"/>
                    <a:pt x="2322995" y="1277648"/>
                  </a:cubicBezTo>
                  <a:lnTo>
                    <a:pt x="127765" y="1277648"/>
                  </a:lnTo>
                  <a:cubicBezTo>
                    <a:pt x="57202" y="1277648"/>
                    <a:pt x="0" y="1220446"/>
                    <a:pt x="0" y="1149883"/>
                  </a:cubicBezTo>
                  <a:lnTo>
                    <a:pt x="0" y="1277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41" tIns="90761" rIns="108541" bIns="9076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800" b="1" kern="1200" dirty="0" err="1">
                  <a:latin typeface="Garamond" panose="02020404030301010803" pitchFamily="18" charset="0"/>
                </a:rPr>
                <a:t>Thematic</a:t>
              </a:r>
              <a:r>
                <a:rPr lang="hu-HU" sz="2800" b="1" kern="1200" dirty="0">
                  <a:latin typeface="Garamond" panose="02020404030301010803" pitchFamily="18" charset="0"/>
                </a:rPr>
                <a:t> Excellence </a:t>
              </a:r>
              <a:r>
                <a:rPr lang="hu-HU" sz="2800" b="1" kern="1200" dirty="0" err="1">
                  <a:latin typeface="Garamond" panose="02020404030301010803" pitchFamily="18" charset="0"/>
                </a:rPr>
                <a:t>Programme</a:t>
              </a:r>
              <a:endParaRPr lang="hu-HU" sz="2800" b="1" kern="1200" dirty="0">
                <a:latin typeface="Garamond" panose="02020404030301010803" pitchFamily="18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7ED87EE-ECE3-6C47-86DA-EEB6A9A13503}"/>
                </a:ext>
              </a:extLst>
            </p:cNvPr>
            <p:cNvSpPr/>
            <p:nvPr/>
          </p:nvSpPr>
          <p:spPr>
            <a:xfrm>
              <a:off x="7249182" y="1310276"/>
              <a:ext cx="3063450" cy="4237448"/>
            </a:xfrm>
            <a:custGeom>
              <a:avLst/>
              <a:gdLst>
                <a:gd name="connsiteX0" fmla="*/ 0 w 3063450"/>
                <a:gd name="connsiteY0" fmla="*/ 306345 h 4237448"/>
                <a:gd name="connsiteX1" fmla="*/ 306345 w 3063450"/>
                <a:gd name="connsiteY1" fmla="*/ 0 h 4237448"/>
                <a:gd name="connsiteX2" fmla="*/ 2757105 w 3063450"/>
                <a:gd name="connsiteY2" fmla="*/ 0 h 4237448"/>
                <a:gd name="connsiteX3" fmla="*/ 3063450 w 3063450"/>
                <a:gd name="connsiteY3" fmla="*/ 306345 h 4237448"/>
                <a:gd name="connsiteX4" fmla="*/ 3063450 w 3063450"/>
                <a:gd name="connsiteY4" fmla="*/ 3931103 h 4237448"/>
                <a:gd name="connsiteX5" fmla="*/ 2757105 w 3063450"/>
                <a:gd name="connsiteY5" fmla="*/ 4237448 h 4237448"/>
                <a:gd name="connsiteX6" fmla="*/ 306345 w 3063450"/>
                <a:gd name="connsiteY6" fmla="*/ 4237448 h 4237448"/>
                <a:gd name="connsiteX7" fmla="*/ 0 w 3063450"/>
                <a:gd name="connsiteY7" fmla="*/ 3931103 h 4237448"/>
                <a:gd name="connsiteX8" fmla="*/ 0 w 3063450"/>
                <a:gd name="connsiteY8" fmla="*/ 306345 h 423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3450" h="4237448">
                  <a:moveTo>
                    <a:pt x="0" y="306345"/>
                  </a:moveTo>
                  <a:cubicBezTo>
                    <a:pt x="0" y="137155"/>
                    <a:pt x="137155" y="0"/>
                    <a:pt x="306345" y="0"/>
                  </a:cubicBezTo>
                  <a:lnTo>
                    <a:pt x="2757105" y="0"/>
                  </a:lnTo>
                  <a:cubicBezTo>
                    <a:pt x="2926295" y="0"/>
                    <a:pt x="3063450" y="137155"/>
                    <a:pt x="3063450" y="306345"/>
                  </a:cubicBezTo>
                  <a:lnTo>
                    <a:pt x="3063450" y="3931103"/>
                  </a:lnTo>
                  <a:cubicBezTo>
                    <a:pt x="3063450" y="4100293"/>
                    <a:pt x="2926295" y="4237448"/>
                    <a:pt x="2757105" y="4237448"/>
                  </a:cubicBezTo>
                  <a:lnTo>
                    <a:pt x="306345" y="4237448"/>
                  </a:lnTo>
                  <a:cubicBezTo>
                    <a:pt x="137155" y="4237448"/>
                    <a:pt x="0" y="4100293"/>
                    <a:pt x="0" y="3931103"/>
                  </a:cubicBezTo>
                  <a:lnTo>
                    <a:pt x="0" y="306345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308813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8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HR </a:t>
              </a:r>
              <a:r>
                <a:rPr lang="hu-HU" sz="28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capacities</a:t>
              </a:r>
              <a:r>
                <a:rPr lang="hu-HU" sz="28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 of </a:t>
              </a:r>
              <a:r>
                <a:rPr lang="hu-HU" sz="28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researc</a:t>
              </a:r>
              <a:r>
                <a:rPr lang="hu-HU" sz="3200" b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h</a:t>
              </a:r>
              <a:endParaRPr lang="hu-HU" sz="3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E8AF4DC-75DB-8847-A390-00B4A716E58A}"/>
                </a:ext>
              </a:extLst>
            </p:cNvPr>
            <p:cNvSpPr/>
            <p:nvPr/>
          </p:nvSpPr>
          <p:spPr>
            <a:xfrm>
              <a:off x="7554349" y="2582751"/>
              <a:ext cx="2450760" cy="1277648"/>
            </a:xfrm>
            <a:custGeom>
              <a:avLst/>
              <a:gdLst>
                <a:gd name="connsiteX0" fmla="*/ 0 w 2450760"/>
                <a:gd name="connsiteY0" fmla="*/ 127765 h 1277648"/>
                <a:gd name="connsiteX1" fmla="*/ 127765 w 2450760"/>
                <a:gd name="connsiteY1" fmla="*/ 0 h 1277648"/>
                <a:gd name="connsiteX2" fmla="*/ 2322995 w 2450760"/>
                <a:gd name="connsiteY2" fmla="*/ 0 h 1277648"/>
                <a:gd name="connsiteX3" fmla="*/ 2450760 w 2450760"/>
                <a:gd name="connsiteY3" fmla="*/ 127765 h 1277648"/>
                <a:gd name="connsiteX4" fmla="*/ 2450760 w 2450760"/>
                <a:gd name="connsiteY4" fmla="*/ 1149883 h 1277648"/>
                <a:gd name="connsiteX5" fmla="*/ 2322995 w 2450760"/>
                <a:gd name="connsiteY5" fmla="*/ 1277648 h 1277648"/>
                <a:gd name="connsiteX6" fmla="*/ 127765 w 2450760"/>
                <a:gd name="connsiteY6" fmla="*/ 1277648 h 1277648"/>
                <a:gd name="connsiteX7" fmla="*/ 0 w 2450760"/>
                <a:gd name="connsiteY7" fmla="*/ 1149883 h 1277648"/>
                <a:gd name="connsiteX8" fmla="*/ 0 w 2450760"/>
                <a:gd name="connsiteY8" fmla="*/ 127765 h 12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760" h="1277648">
                  <a:moveTo>
                    <a:pt x="0" y="127765"/>
                  </a:moveTo>
                  <a:cubicBezTo>
                    <a:pt x="0" y="57202"/>
                    <a:pt x="57202" y="0"/>
                    <a:pt x="127765" y="0"/>
                  </a:cubicBezTo>
                  <a:lnTo>
                    <a:pt x="2322995" y="0"/>
                  </a:lnTo>
                  <a:cubicBezTo>
                    <a:pt x="2393558" y="0"/>
                    <a:pt x="2450760" y="57202"/>
                    <a:pt x="2450760" y="127765"/>
                  </a:cubicBezTo>
                  <a:lnTo>
                    <a:pt x="2450760" y="1149883"/>
                  </a:lnTo>
                  <a:cubicBezTo>
                    <a:pt x="2450760" y="1220446"/>
                    <a:pt x="2393558" y="1277648"/>
                    <a:pt x="2322995" y="1277648"/>
                  </a:cubicBezTo>
                  <a:lnTo>
                    <a:pt x="127765" y="1277648"/>
                  </a:lnTo>
                  <a:cubicBezTo>
                    <a:pt x="57202" y="1277648"/>
                    <a:pt x="0" y="1220446"/>
                    <a:pt x="0" y="1149883"/>
                  </a:cubicBezTo>
                  <a:lnTo>
                    <a:pt x="0" y="127765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8381" tIns="83141" rIns="98381" bIns="8314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400" b="1" kern="1200" dirty="0" err="1">
                  <a:latin typeface="Garamond" panose="02020404030301010803" pitchFamily="18" charset="0"/>
                </a:rPr>
                <a:t>Flexible</a:t>
              </a:r>
              <a:r>
                <a:rPr lang="hu-HU" sz="2400" b="1" kern="1200" dirty="0">
                  <a:latin typeface="Garamond" panose="02020404030301010803" pitchFamily="18" charset="0"/>
                </a:rPr>
                <a:t>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carrier</a:t>
              </a:r>
              <a:r>
                <a:rPr lang="hu-HU" sz="2400" b="1" kern="1200" dirty="0">
                  <a:latin typeface="Garamond" panose="02020404030301010803" pitchFamily="18" charset="0"/>
                </a:rPr>
                <a:t>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path</a:t>
              </a:r>
              <a:r>
                <a:rPr lang="hu-HU" sz="2400" b="1" kern="1200" dirty="0">
                  <a:latin typeface="Garamond" panose="02020404030301010803" pitchFamily="18" charset="0"/>
                </a:rPr>
                <a:t> and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applied</a:t>
              </a:r>
              <a:r>
                <a:rPr lang="hu-HU" sz="2400" b="1" kern="1200" dirty="0">
                  <a:latin typeface="Garamond" panose="02020404030301010803" pitchFamily="18" charset="0"/>
                </a:rPr>
                <a:t> R&amp;D </a:t>
              </a:r>
              <a:r>
                <a:rPr lang="hu-HU" sz="2400" b="1" kern="1200" dirty="0" err="1">
                  <a:latin typeface="Garamond" panose="02020404030301010803" pitchFamily="18" charset="0"/>
                </a:rPr>
                <a:t>topics</a:t>
              </a:r>
              <a:endParaRPr lang="hu-HU" sz="2400" b="1" kern="1200" dirty="0">
                <a:latin typeface="Garamond" panose="02020404030301010803" pitchFamily="18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F49E588-541B-BB43-94F5-361C94928415}"/>
                </a:ext>
              </a:extLst>
            </p:cNvPr>
            <p:cNvSpPr/>
            <p:nvPr/>
          </p:nvSpPr>
          <p:spPr>
            <a:xfrm>
              <a:off x="7554349" y="4056961"/>
              <a:ext cx="2450760" cy="1277648"/>
            </a:xfrm>
            <a:custGeom>
              <a:avLst/>
              <a:gdLst>
                <a:gd name="connsiteX0" fmla="*/ 0 w 2450760"/>
                <a:gd name="connsiteY0" fmla="*/ 127765 h 1277648"/>
                <a:gd name="connsiteX1" fmla="*/ 127765 w 2450760"/>
                <a:gd name="connsiteY1" fmla="*/ 0 h 1277648"/>
                <a:gd name="connsiteX2" fmla="*/ 2322995 w 2450760"/>
                <a:gd name="connsiteY2" fmla="*/ 0 h 1277648"/>
                <a:gd name="connsiteX3" fmla="*/ 2450760 w 2450760"/>
                <a:gd name="connsiteY3" fmla="*/ 127765 h 1277648"/>
                <a:gd name="connsiteX4" fmla="*/ 2450760 w 2450760"/>
                <a:gd name="connsiteY4" fmla="*/ 1149883 h 1277648"/>
                <a:gd name="connsiteX5" fmla="*/ 2322995 w 2450760"/>
                <a:gd name="connsiteY5" fmla="*/ 1277648 h 1277648"/>
                <a:gd name="connsiteX6" fmla="*/ 127765 w 2450760"/>
                <a:gd name="connsiteY6" fmla="*/ 1277648 h 1277648"/>
                <a:gd name="connsiteX7" fmla="*/ 0 w 2450760"/>
                <a:gd name="connsiteY7" fmla="*/ 1149883 h 1277648"/>
                <a:gd name="connsiteX8" fmla="*/ 0 w 2450760"/>
                <a:gd name="connsiteY8" fmla="*/ 127765 h 12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760" h="1277648">
                  <a:moveTo>
                    <a:pt x="0" y="127765"/>
                  </a:moveTo>
                  <a:cubicBezTo>
                    <a:pt x="0" y="57202"/>
                    <a:pt x="57202" y="0"/>
                    <a:pt x="127765" y="0"/>
                  </a:cubicBezTo>
                  <a:lnTo>
                    <a:pt x="2322995" y="0"/>
                  </a:lnTo>
                  <a:cubicBezTo>
                    <a:pt x="2393558" y="0"/>
                    <a:pt x="2450760" y="57202"/>
                    <a:pt x="2450760" y="127765"/>
                  </a:cubicBezTo>
                  <a:lnTo>
                    <a:pt x="2450760" y="1149883"/>
                  </a:lnTo>
                  <a:cubicBezTo>
                    <a:pt x="2450760" y="1220446"/>
                    <a:pt x="2393558" y="1277648"/>
                    <a:pt x="2322995" y="1277648"/>
                  </a:cubicBezTo>
                  <a:lnTo>
                    <a:pt x="127765" y="1277648"/>
                  </a:lnTo>
                  <a:cubicBezTo>
                    <a:pt x="57202" y="1277648"/>
                    <a:pt x="0" y="1220446"/>
                    <a:pt x="0" y="1149883"/>
                  </a:cubicBezTo>
                  <a:lnTo>
                    <a:pt x="0" y="1277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541" tIns="90761" rIns="108541" bIns="90761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800" b="1" kern="1200" dirty="0" err="1">
                  <a:latin typeface="Garamond" panose="02020404030301010803" pitchFamily="18" charset="0"/>
                </a:rPr>
                <a:t>Cooperative</a:t>
              </a:r>
              <a:r>
                <a:rPr lang="hu-HU" sz="2800" b="1" kern="1200" dirty="0">
                  <a:latin typeface="Garamond" panose="02020404030301010803" pitchFamily="18" charset="0"/>
                </a:rPr>
                <a:t> </a:t>
              </a:r>
              <a:r>
                <a:rPr lang="hu-HU" sz="2800" b="1" kern="1200" dirty="0" err="1">
                  <a:latin typeface="Garamond" panose="02020404030301010803" pitchFamily="18" charset="0"/>
                </a:rPr>
                <a:t>Doctoral</a:t>
              </a:r>
              <a:r>
                <a:rPr lang="hu-HU" sz="2800" b="1" kern="1200" dirty="0">
                  <a:latin typeface="Garamond" panose="02020404030301010803" pitchFamily="18" charset="0"/>
                </a:rPr>
                <a:t> </a:t>
              </a:r>
              <a:r>
                <a:rPr lang="hu-HU" sz="2800" b="1" kern="1200" dirty="0" err="1">
                  <a:latin typeface="Garamond" panose="02020404030301010803" pitchFamily="18" charset="0"/>
                </a:rPr>
                <a:t>Programme</a:t>
              </a:r>
              <a:endParaRPr lang="hu-HU" sz="2800" b="1" kern="12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51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584456" y="301331"/>
            <a:ext cx="9550393" cy="508811"/>
          </a:xfrm>
          <a:solidFill>
            <a:srgbClr val="FDFCFA"/>
          </a:solidFill>
        </p:spPr>
        <p:txBody>
          <a:bodyPr>
            <a:noAutofit/>
          </a:bodyPr>
          <a:lstStyle/>
          <a:p>
            <a:r>
              <a:rPr lang="en-GB" sz="2800" b="1" cap="small">
                <a:solidFill>
                  <a:schemeClr val="tx1">
                    <a:lumMod val="65000"/>
                    <a:lumOff val="35000"/>
                  </a:schemeClr>
                </a:solidFill>
              </a:rPr>
              <a:t>national laboratories</a:t>
            </a:r>
            <a:endParaRPr lang="en-GB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B2469E31-E43C-444E-B7D0-C8F19C088E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056" y="4217052"/>
            <a:ext cx="0" cy="133067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6AC2610-3F1D-A34D-9985-A299550FF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93924"/>
            <a:ext cx="9359901" cy="54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7875" y="2597812"/>
            <a:ext cx="12036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Makes proposals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joining new international research infrastructures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the development of domestic research infrastructures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Makes recommendations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the evidence based </a:t>
            </a:r>
            <a:r>
              <a:rPr lang="hu-HU" sz="2400" dirty="0">
                <a:latin typeface="Garamond" panose="02020404030301010803" pitchFamily="18" charset="0"/>
              </a:rPr>
              <a:t>design </a:t>
            </a:r>
            <a:r>
              <a:rPr lang="en-US" sz="2400" dirty="0">
                <a:latin typeface="Garamond" panose="02020404030301010803" pitchFamily="18" charset="0"/>
              </a:rPr>
              <a:t>of funding schemes supporting research infrastructures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the establishment of a monitoring and evaluation system of RIs and  monitoring of our international memberships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all matters concerning the domestic research infrastructures</a:t>
            </a:r>
          </a:p>
        </p:txBody>
      </p:sp>
      <p:sp>
        <p:nvSpPr>
          <p:cNvPr id="6" name="Téglalap 5"/>
          <p:cNvSpPr/>
          <p:nvPr/>
        </p:nvSpPr>
        <p:spPr>
          <a:xfrm>
            <a:off x="2578100" y="357520"/>
            <a:ext cx="97663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j-ea"/>
                <a:cs typeface="+mj-cs"/>
              </a:rPr>
              <a:t>The National Research Infrastructure Committee</a:t>
            </a:r>
            <a:r>
              <a:rPr lang="hu-HU" sz="26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en-US" sz="26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ea typeface="+mj-ea"/>
                <a:cs typeface="+mj-cs"/>
              </a:rPr>
              <a:t>(NRIC)</a:t>
            </a:r>
          </a:p>
        </p:txBody>
      </p:sp>
      <p:sp>
        <p:nvSpPr>
          <p:cNvPr id="7" name="Téglalap 6"/>
          <p:cNvSpPr/>
          <p:nvPr/>
        </p:nvSpPr>
        <p:spPr>
          <a:xfrm>
            <a:off x="77875" y="2083472"/>
            <a:ext cx="1460500" cy="488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>
                <a:latin typeface="Garamond" panose="02020404030301010803" pitchFamily="18" charset="0"/>
              </a:rPr>
              <a:t>Tasks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416300" y="1023154"/>
            <a:ext cx="87757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Chair: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Zsolt Fülöp,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Atomki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Vice-chair: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István Szabó</a:t>
            </a:r>
            <a:endParaRPr lang="hu-HU" sz="24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Members: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6 scientific advisors – according to the ESFRI thematic areas</a:t>
            </a:r>
          </a:p>
        </p:txBody>
      </p:sp>
    </p:spTree>
    <p:extLst>
      <p:ext uri="{BB962C8B-B14F-4D97-AF65-F5344CB8AC3E}">
        <p14:creationId xmlns:p14="http://schemas.microsoft.com/office/powerpoint/2010/main" val="162310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8894" y="314479"/>
            <a:ext cx="9316177" cy="508811"/>
          </a:xfrm>
        </p:spPr>
        <p:txBody>
          <a:bodyPr>
            <a:noAutofit/>
          </a:bodyPr>
          <a:lstStyle/>
          <a:p>
            <a:r>
              <a:rPr lang="en-GB" sz="2600" b="1" cap="small">
                <a:solidFill>
                  <a:schemeClr val="tx1">
                    <a:lumMod val="65000"/>
                    <a:lumOff val="35000"/>
                  </a:schemeClr>
                </a:solidFill>
              </a:rPr>
              <a:t>ESFRI Roadmap 2021 – mechanism of joining to RIs </a:t>
            </a:r>
            <a:br>
              <a:rPr lang="en-GB" sz="2600" b="1" cap="small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600" b="1" cap="small">
                <a:solidFill>
                  <a:schemeClr val="tx1">
                    <a:lumMod val="65000"/>
                    <a:lumOff val="35000"/>
                  </a:schemeClr>
                </a:solidFill>
              </a:rPr>
              <a:t>– new  Hungarian RI memberships – 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FD62F9EB-7346-43BA-9F87-68511687D09A}"/>
              </a:ext>
            </a:extLst>
          </p:cNvPr>
          <p:cNvSpPr txBox="1"/>
          <p:nvPr/>
        </p:nvSpPr>
        <p:spPr>
          <a:xfrm>
            <a:off x="660437" y="1866999"/>
            <a:ext cx="432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Garamond" panose="02020404030301010803" pitchFamily="18" charset="0"/>
              </a:rPr>
              <a:t>to ESFRI Projects and Landmarks </a:t>
            </a:r>
          </a:p>
          <a:p>
            <a:pPr algn="ctr"/>
            <a:r>
              <a:rPr lang="en-GB" sz="2400">
                <a:latin typeface="Garamond" panose="02020404030301010803" pitchFamily="18" charset="0"/>
              </a:rPr>
              <a:t>listed on the </a:t>
            </a:r>
          </a:p>
          <a:p>
            <a:pPr algn="ctr"/>
            <a:r>
              <a:rPr lang="en-GB" sz="2400">
                <a:latin typeface="Garamond" panose="02020404030301010803" pitchFamily="18" charset="0"/>
              </a:rPr>
              <a:t>ESFRI Roadmap 2018 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791E78D4-E93E-40E3-A04F-947D03FFB78D}"/>
              </a:ext>
            </a:extLst>
          </p:cNvPr>
          <p:cNvSpPr txBox="1"/>
          <p:nvPr/>
        </p:nvSpPr>
        <p:spPr>
          <a:xfrm>
            <a:off x="7236582" y="1963494"/>
            <a:ext cx="398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to projects to be included in the ESFRI Roadmap 2021 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F0B3E55-5E42-41DA-9578-8882175AC56A}"/>
              </a:ext>
            </a:extLst>
          </p:cNvPr>
          <p:cNvSpPr txBox="1"/>
          <p:nvPr/>
        </p:nvSpPr>
        <p:spPr>
          <a:xfrm>
            <a:off x="3123745" y="3225969"/>
            <a:ext cx="577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B4D37A"/>
                </a:solidFill>
                <a:latin typeface="Garamond" panose="02020404030301010803" pitchFamily="18" charset="0"/>
              </a:rPr>
              <a:t>2) January 2020 – Detailed questionnaire</a:t>
            </a:r>
            <a:endParaRPr lang="en-GB" sz="2400" b="1">
              <a:solidFill>
                <a:srgbClr val="B4D37A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8720D81-B4A9-4E85-BC13-227621464BE1}"/>
              </a:ext>
            </a:extLst>
          </p:cNvPr>
          <p:cNvSpPr txBox="1"/>
          <p:nvPr/>
        </p:nvSpPr>
        <p:spPr>
          <a:xfrm>
            <a:off x="7057735" y="3831736"/>
            <a:ext cx="5134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18 Feb 2020 - proposal for decision by NRIC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March 2020 – decision by the Minister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April 2020 – 5 </a:t>
            </a:r>
            <a:r>
              <a:rPr lang="en-GB" sz="2000" dirty="0" err="1">
                <a:latin typeface="Garamond" panose="02020404030301010803" pitchFamily="18" charset="0"/>
              </a:rPr>
              <a:t>EoS</a:t>
            </a:r>
            <a:r>
              <a:rPr lang="en-GB" sz="2000" dirty="0">
                <a:latin typeface="Garamond" panose="02020404030301010803" pitchFamily="18" charset="0"/>
              </a:rPr>
              <a:t> issued by NKFIH to support joining</a:t>
            </a:r>
            <a:endParaRPr lang="en-GB" sz="20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F74F8C0-839D-49E1-AB8D-32668E985416}"/>
              </a:ext>
            </a:extLst>
          </p:cNvPr>
          <p:cNvSpPr txBox="1"/>
          <p:nvPr/>
        </p:nvSpPr>
        <p:spPr>
          <a:xfrm>
            <a:off x="232925" y="3814001"/>
            <a:ext cx="6751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14 July 2020 – Oral presentation for NRIC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July 2020 – proposal for decision by NRIC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July-October 2020 – Discussion with ELKH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Nov 2020 &amp; Feb 2021 – Decision by the Minister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Garamond" panose="02020404030301010803" pitchFamily="18" charset="0"/>
              </a:rPr>
              <a:t>Q2 2021 – </a:t>
            </a:r>
            <a:r>
              <a:rPr lang="hu-HU" sz="2000" dirty="0">
                <a:latin typeface="Garamond" panose="02020404030301010803" pitchFamily="18" charset="0"/>
              </a:rPr>
              <a:t>2 </a:t>
            </a:r>
            <a:r>
              <a:rPr lang="en-GB" sz="2000" dirty="0">
                <a:latin typeface="Garamond" panose="02020404030301010803" pitchFamily="18" charset="0"/>
              </a:rPr>
              <a:t>supporting letters of joining issued by NRDIO</a:t>
            </a:r>
            <a:endParaRPr lang="en-GB" sz="2000" dirty="0"/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6BBD59FB-D1E5-4B0F-803A-888E78BE5546}"/>
              </a:ext>
            </a:extLst>
          </p:cNvPr>
          <p:cNvSpPr/>
          <p:nvPr/>
        </p:nvSpPr>
        <p:spPr>
          <a:xfrm rot="5400000">
            <a:off x="2115654" y="3340422"/>
            <a:ext cx="451412" cy="243013"/>
          </a:xfrm>
          <a:prstGeom prst="rightArrow">
            <a:avLst/>
          </a:prstGeom>
          <a:solidFill>
            <a:srgbClr val="D3E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CD5EB9FD-DAA4-4678-AE1A-0A64FB2527B4}"/>
              </a:ext>
            </a:extLst>
          </p:cNvPr>
          <p:cNvSpPr/>
          <p:nvPr/>
        </p:nvSpPr>
        <p:spPr>
          <a:xfrm rot="5247005">
            <a:off x="9204637" y="3290319"/>
            <a:ext cx="451412" cy="243013"/>
          </a:xfrm>
          <a:prstGeom prst="rightArrow">
            <a:avLst/>
          </a:prstGeom>
          <a:solidFill>
            <a:srgbClr val="D3E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34C9814-68F4-461A-B7E4-B997803449FE}"/>
              </a:ext>
            </a:extLst>
          </p:cNvPr>
          <p:cNvSpPr/>
          <p:nvPr/>
        </p:nvSpPr>
        <p:spPr>
          <a:xfrm>
            <a:off x="844893" y="1190689"/>
            <a:ext cx="1048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B4D37A"/>
                </a:solidFill>
                <a:latin typeface="Garamond" panose="02020404030301010803" pitchFamily="18" charset="0"/>
              </a:rPr>
              <a:t>1) November 2019 - National questionnaire assessing the intention of joining</a:t>
            </a:r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BD21DA1D-A595-4F18-8DEC-B8A0B1F284EC}"/>
              </a:ext>
            </a:extLst>
          </p:cNvPr>
          <p:cNvSpPr/>
          <p:nvPr/>
        </p:nvSpPr>
        <p:spPr>
          <a:xfrm rot="8263224">
            <a:off x="4889480" y="1745493"/>
            <a:ext cx="451412" cy="243013"/>
          </a:xfrm>
          <a:prstGeom prst="rightArrow">
            <a:avLst/>
          </a:prstGeom>
          <a:solidFill>
            <a:srgbClr val="D3E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4B7DB931-3130-487A-AAE7-7212A06658C0}"/>
              </a:ext>
            </a:extLst>
          </p:cNvPr>
          <p:cNvSpPr/>
          <p:nvPr/>
        </p:nvSpPr>
        <p:spPr>
          <a:xfrm rot="2275622">
            <a:off x="7010876" y="1749972"/>
            <a:ext cx="451412" cy="243013"/>
          </a:xfrm>
          <a:prstGeom prst="rightArrow">
            <a:avLst/>
          </a:prstGeom>
          <a:solidFill>
            <a:srgbClr val="D3E7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A7F84DC-9FC3-4E24-993D-049A1EFE46CA}"/>
              </a:ext>
            </a:extLst>
          </p:cNvPr>
          <p:cNvSpPr txBox="1"/>
          <p:nvPr/>
        </p:nvSpPr>
        <p:spPr>
          <a:xfrm>
            <a:off x="1707013" y="5344197"/>
            <a:ext cx="974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Similar mechanism is envisaged for the next ESFRI Roadmap update.  </a:t>
            </a:r>
          </a:p>
        </p:txBody>
      </p:sp>
    </p:spTree>
    <p:extLst>
      <p:ext uri="{BB962C8B-B14F-4D97-AF65-F5344CB8AC3E}">
        <p14:creationId xmlns:p14="http://schemas.microsoft.com/office/powerpoint/2010/main" val="317480997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11355</TotalTime>
  <Words>571</Words>
  <Application>Microsoft Office PowerPoint</Application>
  <PresentationFormat>Szélesvásznú</PresentationFormat>
  <Paragraphs>141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Trebuchet MS</vt:lpstr>
      <vt:lpstr>Wingdings 3</vt:lpstr>
      <vt:lpstr>4_Office-téma</vt:lpstr>
      <vt:lpstr>3_Office-téma</vt:lpstr>
      <vt:lpstr>5_Office-téma</vt:lpstr>
      <vt:lpstr>1_Office-téma</vt:lpstr>
      <vt:lpstr>Dimenzió</vt:lpstr>
      <vt:lpstr>The Importance of Research Infrastructures for Hungary</vt:lpstr>
      <vt:lpstr>system of rdi programmes of nrdio</vt:lpstr>
      <vt:lpstr>renewed financing scheme of nrdi fund 2021</vt:lpstr>
      <vt:lpstr>PowerPoint-bemutató</vt:lpstr>
      <vt:lpstr>challenges  and answers  new programmes and institutions - i </vt:lpstr>
      <vt:lpstr>challenges  and answers  new programmes and institutions - ii</vt:lpstr>
      <vt:lpstr>national laboratories</vt:lpstr>
      <vt:lpstr>PowerPoint-bemutató</vt:lpstr>
      <vt:lpstr>ESFRI Roadmap 2021 – mechanism of joining to RIs  – new  Hungarian RI memberships –  </vt:lpstr>
      <vt:lpstr>PowerPoint-bemutató</vt:lpstr>
      <vt:lpstr>PowerPoint-bemutató</vt:lpstr>
      <vt:lpstr>TOP RESEARCH INFRASTRUCTURES  AND CLUSTERS IN HUNGARY</vt:lpstr>
      <vt:lpstr>PowerPoint-bemutató</vt:lpstr>
      <vt:lpstr>PowerPoint-bemutató</vt:lpstr>
    </vt:vector>
  </TitlesOfParts>
  <Company>NKFIH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Kindert Judit;Tóth Eszter</dc:creator>
  <cp:lastModifiedBy>Dr. Szabó István</cp:lastModifiedBy>
  <cp:revision>868</cp:revision>
  <cp:lastPrinted>2019-11-28T07:29:28Z</cp:lastPrinted>
  <dcterms:created xsi:type="dcterms:W3CDTF">2015-04-13T10:08:26Z</dcterms:created>
  <dcterms:modified xsi:type="dcterms:W3CDTF">2023-05-14T19:02:17Z</dcterms:modified>
</cp:coreProperties>
</file>