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72" r:id="rId2"/>
    <p:sldMasterId id="2147484101" r:id="rId3"/>
    <p:sldMasterId id="2147484248" r:id="rId4"/>
    <p:sldMasterId id="2147484263" r:id="rId5"/>
    <p:sldMasterId id="2147484276" r:id="rId6"/>
    <p:sldMasterId id="2147484291" r:id="rId7"/>
    <p:sldMasterId id="2147484306" r:id="rId8"/>
    <p:sldMasterId id="2147484330" r:id="rId9"/>
    <p:sldMasterId id="2147484371" r:id="rId10"/>
    <p:sldMasterId id="2147484386" r:id="rId11"/>
    <p:sldMasterId id="2147484396" r:id="rId12"/>
    <p:sldMasterId id="2147484408" r:id="rId13"/>
  </p:sldMasterIdLst>
  <p:notesMasterIdLst>
    <p:notesMasterId r:id="rId52"/>
  </p:notesMasterIdLst>
  <p:sldIdLst>
    <p:sldId id="2662" r:id="rId14"/>
    <p:sldId id="2749" r:id="rId15"/>
    <p:sldId id="2699" r:id="rId16"/>
    <p:sldId id="317" r:id="rId17"/>
    <p:sldId id="319" r:id="rId18"/>
    <p:sldId id="2785" r:id="rId19"/>
    <p:sldId id="2736" r:id="rId20"/>
    <p:sldId id="2786" r:id="rId21"/>
    <p:sldId id="2784" r:id="rId22"/>
    <p:sldId id="2783" r:id="rId23"/>
    <p:sldId id="457" r:id="rId24"/>
    <p:sldId id="2732" r:id="rId25"/>
    <p:sldId id="2787" r:id="rId26"/>
    <p:sldId id="2788" r:id="rId27"/>
    <p:sldId id="2789" r:id="rId28"/>
    <p:sldId id="2773" r:id="rId29"/>
    <p:sldId id="2790" r:id="rId30"/>
    <p:sldId id="2791" r:id="rId31"/>
    <p:sldId id="2795" r:id="rId32"/>
    <p:sldId id="2796" r:id="rId33"/>
    <p:sldId id="2798" r:id="rId34"/>
    <p:sldId id="902" r:id="rId35"/>
    <p:sldId id="903" r:id="rId36"/>
    <p:sldId id="2593" r:id="rId37"/>
    <p:sldId id="906" r:id="rId38"/>
    <p:sldId id="907" r:id="rId39"/>
    <p:sldId id="908" r:id="rId40"/>
    <p:sldId id="909" r:id="rId41"/>
    <p:sldId id="372" r:id="rId42"/>
    <p:sldId id="744" r:id="rId43"/>
    <p:sldId id="739" r:id="rId44"/>
    <p:sldId id="501" r:id="rId45"/>
    <p:sldId id="2799" r:id="rId46"/>
    <p:sldId id="2770" r:id="rId47"/>
    <p:sldId id="525" r:id="rId48"/>
    <p:sldId id="2771" r:id="rId49"/>
    <p:sldId id="2776" r:id="rId50"/>
    <p:sldId id="2775" r:id="rId51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1A2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9257" autoAdjust="0"/>
  </p:normalViewPr>
  <p:slideViewPr>
    <p:cSldViewPr>
      <p:cViewPr>
        <p:scale>
          <a:sx n="86" d="100"/>
          <a:sy n="86" d="100"/>
        </p:scale>
        <p:origin x="1361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1C0C9-194D-4313-AECA-9C28DEFB30A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4169C09-E2A0-4C07-9E15-E42B7E1BE711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PT" b="1" dirty="0" err="1">
              <a:solidFill>
                <a:schemeClr val="tx1"/>
              </a:solidFill>
              <a:latin typeface="Georgia" panose="02040502050405020303" pitchFamily="18" charset="0"/>
            </a:rPr>
            <a:t>Dark</a:t>
          </a:r>
          <a:r>
            <a:rPr lang="pt-PT" b="1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pt-PT" b="1" dirty="0" err="1">
              <a:solidFill>
                <a:schemeClr val="tx1"/>
              </a:solidFill>
              <a:latin typeface="Georgia" panose="02040502050405020303" pitchFamily="18" charset="0"/>
            </a:rPr>
            <a:t>matter</a:t>
          </a:r>
          <a:endParaRPr lang="pt-PT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CA28340-65B5-42AF-9CC0-D27A6386A723}" type="parTrans" cxnId="{D94CDA06-548E-4C4D-85A6-BEE84371086E}">
      <dgm:prSet/>
      <dgm:spPr/>
      <dgm:t>
        <a:bodyPr/>
        <a:lstStyle/>
        <a:p>
          <a:endParaRPr lang="pt-PT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6EECDBA-05F1-4A47-BEC3-1C4830873B16}" type="sibTrans" cxnId="{D94CDA06-548E-4C4D-85A6-BEE84371086E}">
      <dgm:prSet/>
      <dgm:spPr>
        <a:ln>
          <a:solidFill>
            <a:srgbClr val="C00000"/>
          </a:solidFill>
        </a:ln>
      </dgm:spPr>
      <dgm:t>
        <a:bodyPr/>
        <a:lstStyle/>
        <a:p>
          <a:endParaRPr lang="pt-PT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90E6F08-F215-4B71-9913-08C9BE08EA66}">
      <dgm:prSet phldrT="[Texto]"/>
      <dgm:spPr>
        <a:solidFill>
          <a:schemeClr val="bg1">
            <a:lumMod val="65000"/>
            <a:alpha val="84000"/>
          </a:schemeClr>
        </a:solidFill>
      </dgm:spPr>
      <dgm:t>
        <a:bodyPr/>
        <a:lstStyle/>
        <a:p>
          <a:r>
            <a:rPr lang="pt-PT" b="1" dirty="0" err="1">
              <a:solidFill>
                <a:schemeClr val="tx1"/>
              </a:solidFill>
              <a:latin typeface="Georgia" panose="02040502050405020303" pitchFamily="18" charset="0"/>
            </a:rPr>
            <a:t>Dark</a:t>
          </a:r>
          <a:r>
            <a:rPr lang="pt-PT" b="1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pt-PT" b="1" dirty="0" err="1">
              <a:solidFill>
                <a:schemeClr val="tx1"/>
              </a:solidFill>
              <a:latin typeface="Georgia" panose="02040502050405020303" pitchFamily="18" charset="0"/>
            </a:rPr>
            <a:t>energy</a:t>
          </a:r>
          <a:endParaRPr lang="pt-PT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28D9298-ECF4-4F91-8E37-1D342F146445}" type="parTrans" cxnId="{E0626729-88D7-4016-B6F4-53455297C040}">
      <dgm:prSet/>
      <dgm:spPr/>
      <dgm:t>
        <a:bodyPr/>
        <a:lstStyle/>
        <a:p>
          <a:endParaRPr lang="pt-PT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7852730-8780-4AEE-A4E4-218F8EB7B262}" type="sibTrans" cxnId="{E0626729-88D7-4016-B6F4-53455297C040}">
      <dgm:prSet/>
      <dgm:spPr>
        <a:ln>
          <a:solidFill>
            <a:srgbClr val="C00000"/>
          </a:solidFill>
        </a:ln>
      </dgm:spPr>
      <dgm:t>
        <a:bodyPr/>
        <a:lstStyle/>
        <a:p>
          <a:endParaRPr lang="pt-PT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9B6951A-49D1-4439-9E8A-299266697560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PT" b="1" dirty="0" err="1">
              <a:solidFill>
                <a:schemeClr val="tx1"/>
              </a:solidFill>
              <a:latin typeface="Georgia" panose="02040502050405020303" pitchFamily="18" charset="0"/>
            </a:rPr>
            <a:t>Inflation</a:t>
          </a:r>
          <a:endParaRPr lang="pt-PT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592D0B7-7206-4BA8-BC67-53DB5B3DD157}" type="parTrans" cxnId="{618607A8-CC7F-4290-9901-7F592B13FCB7}">
      <dgm:prSet/>
      <dgm:spPr/>
      <dgm:t>
        <a:bodyPr/>
        <a:lstStyle/>
        <a:p>
          <a:endParaRPr lang="pt-PT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BA713E3-FE56-4369-8F55-0B3BC3EE52D0}" type="sibTrans" cxnId="{618607A8-CC7F-4290-9901-7F592B13FCB7}">
      <dgm:prSet/>
      <dgm:spPr>
        <a:ln>
          <a:solidFill>
            <a:srgbClr val="C00000"/>
          </a:solidFill>
        </a:ln>
      </dgm:spPr>
      <dgm:t>
        <a:bodyPr/>
        <a:lstStyle/>
        <a:p>
          <a:endParaRPr lang="pt-PT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7251B9F-7503-4EC3-A4CC-75D7EB24FA64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PT" b="1" dirty="0">
              <a:solidFill>
                <a:schemeClr val="tx1"/>
              </a:solidFill>
              <a:latin typeface="Georgia" panose="02040502050405020303" pitchFamily="18" charset="0"/>
            </a:rPr>
            <a:t>Quantum </a:t>
          </a:r>
          <a:r>
            <a:rPr lang="pt-PT" b="1" dirty="0" err="1">
              <a:solidFill>
                <a:schemeClr val="tx1"/>
              </a:solidFill>
              <a:latin typeface="Georgia" panose="02040502050405020303" pitchFamily="18" charset="0"/>
            </a:rPr>
            <a:t>Gravity</a:t>
          </a:r>
          <a:endParaRPr lang="pt-PT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13522E4-A097-49DC-9F89-897C71B9C9F4}" type="parTrans" cxnId="{AA18E646-5B83-4389-8C9E-0AF989265988}">
      <dgm:prSet/>
      <dgm:spPr/>
      <dgm:t>
        <a:bodyPr/>
        <a:lstStyle/>
        <a:p>
          <a:endParaRPr lang="pt-PT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16389F8-1636-41EA-98DD-A989F2F1C9DD}" type="sibTrans" cxnId="{AA18E646-5B83-4389-8C9E-0AF989265988}">
      <dgm:prSet/>
      <dgm:spPr>
        <a:ln>
          <a:solidFill>
            <a:srgbClr val="C00000"/>
          </a:solidFill>
        </a:ln>
      </dgm:spPr>
      <dgm:t>
        <a:bodyPr/>
        <a:lstStyle/>
        <a:p>
          <a:endParaRPr lang="pt-PT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93B1D28-6A75-47CA-BEDD-5584C7DF5DAD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PT" b="1" dirty="0" err="1">
              <a:solidFill>
                <a:schemeClr val="tx1"/>
              </a:solidFill>
              <a:latin typeface="Georgia" panose="02040502050405020303" pitchFamily="18" charset="0"/>
            </a:rPr>
            <a:t>Information</a:t>
          </a:r>
          <a:r>
            <a:rPr lang="pt-PT" b="1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pt-PT" b="1" dirty="0" err="1">
              <a:solidFill>
                <a:schemeClr val="tx1"/>
              </a:solidFill>
              <a:latin typeface="Georgia" panose="02040502050405020303" pitchFamily="18" charset="0"/>
            </a:rPr>
            <a:t>Paradox</a:t>
          </a:r>
          <a:endParaRPr lang="pt-PT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286CF18-4F20-491E-8909-F348B3715375}" type="parTrans" cxnId="{460346FD-C526-455C-ADA7-8C5466CCFA53}">
      <dgm:prSet/>
      <dgm:spPr/>
      <dgm:t>
        <a:bodyPr/>
        <a:lstStyle/>
        <a:p>
          <a:endParaRPr lang="pt-PT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805C3DB-BADE-438E-A489-37515CCD1A3C}" type="sibTrans" cxnId="{460346FD-C526-455C-ADA7-8C5466CCFA53}">
      <dgm:prSet/>
      <dgm:spPr>
        <a:ln>
          <a:solidFill>
            <a:srgbClr val="C00000"/>
          </a:solidFill>
        </a:ln>
      </dgm:spPr>
      <dgm:t>
        <a:bodyPr/>
        <a:lstStyle/>
        <a:p>
          <a:endParaRPr lang="pt-PT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8371A68-FD3D-4030-BF17-D140F1B4C415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PT" b="1" dirty="0" err="1">
              <a:solidFill>
                <a:schemeClr val="tx1"/>
              </a:solidFill>
              <a:latin typeface="Georgia" panose="02040502050405020303" pitchFamily="18" charset="0"/>
            </a:rPr>
            <a:t>Spacetime</a:t>
          </a:r>
          <a:r>
            <a:rPr lang="pt-PT" b="1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pt-PT" b="1" dirty="0" err="1">
              <a:solidFill>
                <a:schemeClr val="tx1"/>
              </a:solidFill>
              <a:latin typeface="Georgia" panose="02040502050405020303" pitchFamily="18" charset="0"/>
            </a:rPr>
            <a:t>singularities</a:t>
          </a:r>
          <a:endParaRPr lang="pt-PT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2644906-433E-4758-8E4B-80EFC207EA8B}" type="parTrans" cxnId="{46537129-9EF8-4014-AFB0-8607447FD31C}">
      <dgm:prSet/>
      <dgm:spPr/>
      <dgm:t>
        <a:bodyPr/>
        <a:lstStyle/>
        <a:p>
          <a:endParaRPr lang="pt-PT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56D1403-CC77-445A-A74F-269CE6C01321}" type="sibTrans" cxnId="{46537129-9EF8-4014-AFB0-8607447FD31C}">
      <dgm:prSet/>
      <dgm:spPr>
        <a:ln>
          <a:solidFill>
            <a:srgbClr val="C00000"/>
          </a:solidFill>
        </a:ln>
      </dgm:spPr>
      <dgm:t>
        <a:bodyPr/>
        <a:lstStyle/>
        <a:p>
          <a:endParaRPr lang="pt-PT" b="1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6754462-6C59-4F1F-A3CD-4FDAEDC79414}" type="pres">
      <dgm:prSet presAssocID="{8981C0C9-194D-4313-AECA-9C28DEFB30AC}" presName="cycle" presStyleCnt="0">
        <dgm:presLayoutVars>
          <dgm:dir/>
          <dgm:resizeHandles val="exact"/>
        </dgm:presLayoutVars>
      </dgm:prSet>
      <dgm:spPr/>
    </dgm:pt>
    <dgm:pt modelId="{18ACCD12-515D-49CD-82B5-D3429726998C}" type="pres">
      <dgm:prSet presAssocID="{64169C09-E2A0-4C07-9E15-E42B7E1BE711}" presName="node" presStyleLbl="node1" presStyleIdx="0" presStyleCnt="6">
        <dgm:presLayoutVars>
          <dgm:bulletEnabled val="1"/>
        </dgm:presLayoutVars>
      </dgm:prSet>
      <dgm:spPr/>
    </dgm:pt>
    <dgm:pt modelId="{009C175F-EA3D-497A-9DC9-B94729A2FB4D}" type="pres">
      <dgm:prSet presAssocID="{64169C09-E2A0-4C07-9E15-E42B7E1BE711}" presName="spNode" presStyleCnt="0"/>
      <dgm:spPr/>
    </dgm:pt>
    <dgm:pt modelId="{66A69817-F2D1-4615-8999-543828F5E241}" type="pres">
      <dgm:prSet presAssocID="{46EECDBA-05F1-4A47-BEC3-1C4830873B16}" presName="sibTrans" presStyleLbl="sibTrans1D1" presStyleIdx="0" presStyleCnt="6"/>
      <dgm:spPr/>
    </dgm:pt>
    <dgm:pt modelId="{F6C1FC5E-F51C-4C19-A15E-9D7FC0678F20}" type="pres">
      <dgm:prSet presAssocID="{E90E6F08-F215-4B71-9913-08C9BE08EA66}" presName="node" presStyleLbl="node1" presStyleIdx="1" presStyleCnt="6">
        <dgm:presLayoutVars>
          <dgm:bulletEnabled val="1"/>
        </dgm:presLayoutVars>
      </dgm:prSet>
      <dgm:spPr/>
    </dgm:pt>
    <dgm:pt modelId="{FD67E591-5D3B-4E72-BF17-2AF66EEE4A23}" type="pres">
      <dgm:prSet presAssocID="{E90E6F08-F215-4B71-9913-08C9BE08EA66}" presName="spNode" presStyleCnt="0"/>
      <dgm:spPr/>
    </dgm:pt>
    <dgm:pt modelId="{190D212A-DECC-4007-A38F-352141648A44}" type="pres">
      <dgm:prSet presAssocID="{D7852730-8780-4AEE-A4E4-218F8EB7B262}" presName="sibTrans" presStyleLbl="sibTrans1D1" presStyleIdx="1" presStyleCnt="6"/>
      <dgm:spPr/>
    </dgm:pt>
    <dgm:pt modelId="{E81090CB-6D87-450B-A11A-D82AB9CC03EC}" type="pres">
      <dgm:prSet presAssocID="{59B6951A-49D1-4439-9E8A-299266697560}" presName="node" presStyleLbl="node1" presStyleIdx="2" presStyleCnt="6">
        <dgm:presLayoutVars>
          <dgm:bulletEnabled val="1"/>
        </dgm:presLayoutVars>
      </dgm:prSet>
      <dgm:spPr/>
    </dgm:pt>
    <dgm:pt modelId="{3528C79C-6344-428E-AA64-704F9F790900}" type="pres">
      <dgm:prSet presAssocID="{59B6951A-49D1-4439-9E8A-299266697560}" presName="spNode" presStyleCnt="0"/>
      <dgm:spPr/>
    </dgm:pt>
    <dgm:pt modelId="{0747386B-E35F-4875-A497-7E6ABB7CF8C6}" type="pres">
      <dgm:prSet presAssocID="{1BA713E3-FE56-4369-8F55-0B3BC3EE52D0}" presName="sibTrans" presStyleLbl="sibTrans1D1" presStyleIdx="2" presStyleCnt="6"/>
      <dgm:spPr/>
    </dgm:pt>
    <dgm:pt modelId="{CF68536B-CEAB-413C-947D-E9AA48153569}" type="pres">
      <dgm:prSet presAssocID="{F7251B9F-7503-4EC3-A4CC-75D7EB24FA64}" presName="node" presStyleLbl="node1" presStyleIdx="3" presStyleCnt="6">
        <dgm:presLayoutVars>
          <dgm:bulletEnabled val="1"/>
        </dgm:presLayoutVars>
      </dgm:prSet>
      <dgm:spPr/>
    </dgm:pt>
    <dgm:pt modelId="{8F40E837-8F15-4EE7-90ED-3ECA9C16E96D}" type="pres">
      <dgm:prSet presAssocID="{F7251B9F-7503-4EC3-A4CC-75D7EB24FA64}" presName="spNode" presStyleCnt="0"/>
      <dgm:spPr/>
    </dgm:pt>
    <dgm:pt modelId="{73D0CA9D-4720-4F03-8A0B-87E737CE63A9}" type="pres">
      <dgm:prSet presAssocID="{916389F8-1636-41EA-98DD-A989F2F1C9DD}" presName="sibTrans" presStyleLbl="sibTrans1D1" presStyleIdx="3" presStyleCnt="6"/>
      <dgm:spPr/>
    </dgm:pt>
    <dgm:pt modelId="{E70776B8-6713-4D51-BFA7-53BCC48059D8}" type="pres">
      <dgm:prSet presAssocID="{193B1D28-6A75-47CA-BEDD-5584C7DF5DAD}" presName="node" presStyleLbl="node1" presStyleIdx="4" presStyleCnt="6">
        <dgm:presLayoutVars>
          <dgm:bulletEnabled val="1"/>
        </dgm:presLayoutVars>
      </dgm:prSet>
      <dgm:spPr/>
    </dgm:pt>
    <dgm:pt modelId="{4399A13E-E043-4DD2-B477-5A2ADF875510}" type="pres">
      <dgm:prSet presAssocID="{193B1D28-6A75-47CA-BEDD-5584C7DF5DAD}" presName="spNode" presStyleCnt="0"/>
      <dgm:spPr/>
    </dgm:pt>
    <dgm:pt modelId="{E8205980-6106-404A-87E4-446B96470281}" type="pres">
      <dgm:prSet presAssocID="{E805C3DB-BADE-438E-A489-37515CCD1A3C}" presName="sibTrans" presStyleLbl="sibTrans1D1" presStyleIdx="4" presStyleCnt="6"/>
      <dgm:spPr/>
    </dgm:pt>
    <dgm:pt modelId="{97067F2F-F864-4966-B4D1-94A09BDDEA8E}" type="pres">
      <dgm:prSet presAssocID="{A8371A68-FD3D-4030-BF17-D140F1B4C415}" presName="node" presStyleLbl="node1" presStyleIdx="5" presStyleCnt="6">
        <dgm:presLayoutVars>
          <dgm:bulletEnabled val="1"/>
        </dgm:presLayoutVars>
      </dgm:prSet>
      <dgm:spPr/>
    </dgm:pt>
    <dgm:pt modelId="{5F6260B7-7CBD-4590-9262-CDAB55AC1DC5}" type="pres">
      <dgm:prSet presAssocID="{A8371A68-FD3D-4030-BF17-D140F1B4C415}" presName="spNode" presStyleCnt="0"/>
      <dgm:spPr/>
    </dgm:pt>
    <dgm:pt modelId="{A864D946-1211-49ED-93E3-A80CEA7DEA00}" type="pres">
      <dgm:prSet presAssocID="{056D1403-CC77-445A-A74F-269CE6C01321}" presName="sibTrans" presStyleLbl="sibTrans1D1" presStyleIdx="5" presStyleCnt="6"/>
      <dgm:spPr/>
    </dgm:pt>
  </dgm:ptLst>
  <dgm:cxnLst>
    <dgm:cxn modelId="{D94CDA06-548E-4C4D-85A6-BEE84371086E}" srcId="{8981C0C9-194D-4313-AECA-9C28DEFB30AC}" destId="{64169C09-E2A0-4C07-9E15-E42B7E1BE711}" srcOrd="0" destOrd="0" parTransId="{DCA28340-65B5-42AF-9CC0-D27A6386A723}" sibTransId="{46EECDBA-05F1-4A47-BEC3-1C4830873B16}"/>
    <dgm:cxn modelId="{DC1F9309-B4A9-4438-8C79-878369EDF163}" type="presOf" srcId="{E805C3DB-BADE-438E-A489-37515CCD1A3C}" destId="{E8205980-6106-404A-87E4-446B96470281}" srcOrd="0" destOrd="0" presId="urn:microsoft.com/office/officeart/2005/8/layout/cycle6"/>
    <dgm:cxn modelId="{2D104816-6BDF-4007-8991-E7A7CEE77A77}" type="presOf" srcId="{A8371A68-FD3D-4030-BF17-D140F1B4C415}" destId="{97067F2F-F864-4966-B4D1-94A09BDDEA8E}" srcOrd="0" destOrd="0" presId="urn:microsoft.com/office/officeart/2005/8/layout/cycle6"/>
    <dgm:cxn modelId="{E0626729-88D7-4016-B6F4-53455297C040}" srcId="{8981C0C9-194D-4313-AECA-9C28DEFB30AC}" destId="{E90E6F08-F215-4B71-9913-08C9BE08EA66}" srcOrd="1" destOrd="0" parTransId="{B28D9298-ECF4-4F91-8E37-1D342F146445}" sibTransId="{D7852730-8780-4AEE-A4E4-218F8EB7B262}"/>
    <dgm:cxn modelId="{46537129-9EF8-4014-AFB0-8607447FD31C}" srcId="{8981C0C9-194D-4313-AECA-9C28DEFB30AC}" destId="{A8371A68-FD3D-4030-BF17-D140F1B4C415}" srcOrd="5" destOrd="0" parTransId="{C2644906-433E-4758-8E4B-80EFC207EA8B}" sibTransId="{056D1403-CC77-445A-A74F-269CE6C01321}"/>
    <dgm:cxn modelId="{2FD9AE5F-B259-4AAB-8FCC-83C7DF6EE005}" type="presOf" srcId="{1BA713E3-FE56-4369-8F55-0B3BC3EE52D0}" destId="{0747386B-E35F-4875-A497-7E6ABB7CF8C6}" srcOrd="0" destOrd="0" presId="urn:microsoft.com/office/officeart/2005/8/layout/cycle6"/>
    <dgm:cxn modelId="{AA18E646-5B83-4389-8C9E-0AF989265988}" srcId="{8981C0C9-194D-4313-AECA-9C28DEFB30AC}" destId="{F7251B9F-7503-4EC3-A4CC-75D7EB24FA64}" srcOrd="3" destOrd="0" parTransId="{713522E4-A097-49DC-9F89-897C71B9C9F4}" sibTransId="{916389F8-1636-41EA-98DD-A989F2F1C9DD}"/>
    <dgm:cxn modelId="{363F996C-3FED-4FC1-9E7A-ECF929064ED4}" type="presOf" srcId="{46EECDBA-05F1-4A47-BEC3-1C4830873B16}" destId="{66A69817-F2D1-4615-8999-543828F5E241}" srcOrd="0" destOrd="0" presId="urn:microsoft.com/office/officeart/2005/8/layout/cycle6"/>
    <dgm:cxn modelId="{3B48124D-308E-422C-9EB7-1E326462710E}" type="presOf" srcId="{64169C09-E2A0-4C07-9E15-E42B7E1BE711}" destId="{18ACCD12-515D-49CD-82B5-D3429726998C}" srcOrd="0" destOrd="0" presId="urn:microsoft.com/office/officeart/2005/8/layout/cycle6"/>
    <dgm:cxn modelId="{CA454274-051E-432F-9E5F-022E5B28E82E}" type="presOf" srcId="{D7852730-8780-4AEE-A4E4-218F8EB7B262}" destId="{190D212A-DECC-4007-A38F-352141648A44}" srcOrd="0" destOrd="0" presId="urn:microsoft.com/office/officeart/2005/8/layout/cycle6"/>
    <dgm:cxn modelId="{66A7097B-8559-4A56-BA34-BB254E4F8425}" type="presOf" srcId="{916389F8-1636-41EA-98DD-A989F2F1C9DD}" destId="{73D0CA9D-4720-4F03-8A0B-87E737CE63A9}" srcOrd="0" destOrd="0" presId="urn:microsoft.com/office/officeart/2005/8/layout/cycle6"/>
    <dgm:cxn modelId="{31E7737E-9776-4BF7-896E-C7D259F0DEA6}" type="presOf" srcId="{F7251B9F-7503-4EC3-A4CC-75D7EB24FA64}" destId="{CF68536B-CEAB-413C-947D-E9AA48153569}" srcOrd="0" destOrd="0" presId="urn:microsoft.com/office/officeart/2005/8/layout/cycle6"/>
    <dgm:cxn modelId="{A1CCC486-EC57-4663-8053-4678997DCF8B}" type="presOf" srcId="{59B6951A-49D1-4439-9E8A-299266697560}" destId="{E81090CB-6D87-450B-A11A-D82AB9CC03EC}" srcOrd="0" destOrd="0" presId="urn:microsoft.com/office/officeart/2005/8/layout/cycle6"/>
    <dgm:cxn modelId="{618607A8-CC7F-4290-9901-7F592B13FCB7}" srcId="{8981C0C9-194D-4313-AECA-9C28DEFB30AC}" destId="{59B6951A-49D1-4439-9E8A-299266697560}" srcOrd="2" destOrd="0" parTransId="{9592D0B7-7206-4BA8-BC67-53DB5B3DD157}" sibTransId="{1BA713E3-FE56-4369-8F55-0B3BC3EE52D0}"/>
    <dgm:cxn modelId="{E93D6AAD-160E-4882-B630-150CEF2BE7C5}" type="presOf" srcId="{8981C0C9-194D-4313-AECA-9C28DEFB30AC}" destId="{86754462-6C59-4F1F-A3CD-4FDAEDC79414}" srcOrd="0" destOrd="0" presId="urn:microsoft.com/office/officeart/2005/8/layout/cycle6"/>
    <dgm:cxn modelId="{4228B4C8-4860-40A6-BBEE-6A7FBDBA2CDC}" type="presOf" srcId="{E90E6F08-F215-4B71-9913-08C9BE08EA66}" destId="{F6C1FC5E-F51C-4C19-A15E-9D7FC0678F20}" srcOrd="0" destOrd="0" presId="urn:microsoft.com/office/officeart/2005/8/layout/cycle6"/>
    <dgm:cxn modelId="{D79965E5-93E0-4789-89A1-E33B510B01D8}" type="presOf" srcId="{056D1403-CC77-445A-A74F-269CE6C01321}" destId="{A864D946-1211-49ED-93E3-A80CEA7DEA00}" srcOrd="0" destOrd="0" presId="urn:microsoft.com/office/officeart/2005/8/layout/cycle6"/>
    <dgm:cxn modelId="{DFA732FC-1EC0-443B-8A0E-A868D7353A9C}" type="presOf" srcId="{193B1D28-6A75-47CA-BEDD-5584C7DF5DAD}" destId="{E70776B8-6713-4D51-BFA7-53BCC48059D8}" srcOrd="0" destOrd="0" presId="urn:microsoft.com/office/officeart/2005/8/layout/cycle6"/>
    <dgm:cxn modelId="{460346FD-C526-455C-ADA7-8C5466CCFA53}" srcId="{8981C0C9-194D-4313-AECA-9C28DEFB30AC}" destId="{193B1D28-6A75-47CA-BEDD-5584C7DF5DAD}" srcOrd="4" destOrd="0" parTransId="{6286CF18-4F20-491E-8909-F348B3715375}" sibTransId="{E805C3DB-BADE-438E-A489-37515CCD1A3C}"/>
    <dgm:cxn modelId="{0490E1E0-16C8-43F1-867D-05A2E9B35905}" type="presParOf" srcId="{86754462-6C59-4F1F-A3CD-4FDAEDC79414}" destId="{18ACCD12-515D-49CD-82B5-D3429726998C}" srcOrd="0" destOrd="0" presId="urn:microsoft.com/office/officeart/2005/8/layout/cycle6"/>
    <dgm:cxn modelId="{00FC1DD2-806C-47F0-B9F7-E56785CECF06}" type="presParOf" srcId="{86754462-6C59-4F1F-A3CD-4FDAEDC79414}" destId="{009C175F-EA3D-497A-9DC9-B94729A2FB4D}" srcOrd="1" destOrd="0" presId="urn:microsoft.com/office/officeart/2005/8/layout/cycle6"/>
    <dgm:cxn modelId="{BADC3086-4A34-47C7-B7C8-F2A1211B229A}" type="presParOf" srcId="{86754462-6C59-4F1F-A3CD-4FDAEDC79414}" destId="{66A69817-F2D1-4615-8999-543828F5E241}" srcOrd="2" destOrd="0" presId="urn:microsoft.com/office/officeart/2005/8/layout/cycle6"/>
    <dgm:cxn modelId="{07B99369-A497-4B36-A1B6-AD84FF3E8D40}" type="presParOf" srcId="{86754462-6C59-4F1F-A3CD-4FDAEDC79414}" destId="{F6C1FC5E-F51C-4C19-A15E-9D7FC0678F20}" srcOrd="3" destOrd="0" presId="urn:microsoft.com/office/officeart/2005/8/layout/cycle6"/>
    <dgm:cxn modelId="{D080FE75-1A72-4238-8F71-2A5E9AA0DBBB}" type="presParOf" srcId="{86754462-6C59-4F1F-A3CD-4FDAEDC79414}" destId="{FD67E591-5D3B-4E72-BF17-2AF66EEE4A23}" srcOrd="4" destOrd="0" presId="urn:microsoft.com/office/officeart/2005/8/layout/cycle6"/>
    <dgm:cxn modelId="{53F4E381-9186-4C6C-A51A-56E87FE110E4}" type="presParOf" srcId="{86754462-6C59-4F1F-A3CD-4FDAEDC79414}" destId="{190D212A-DECC-4007-A38F-352141648A44}" srcOrd="5" destOrd="0" presId="urn:microsoft.com/office/officeart/2005/8/layout/cycle6"/>
    <dgm:cxn modelId="{105E8DC5-31C5-4B65-B66E-A20D1EAAE4EA}" type="presParOf" srcId="{86754462-6C59-4F1F-A3CD-4FDAEDC79414}" destId="{E81090CB-6D87-450B-A11A-D82AB9CC03EC}" srcOrd="6" destOrd="0" presId="urn:microsoft.com/office/officeart/2005/8/layout/cycle6"/>
    <dgm:cxn modelId="{9D28D524-17E7-4D72-A581-78EEFA6EED96}" type="presParOf" srcId="{86754462-6C59-4F1F-A3CD-4FDAEDC79414}" destId="{3528C79C-6344-428E-AA64-704F9F790900}" srcOrd="7" destOrd="0" presId="urn:microsoft.com/office/officeart/2005/8/layout/cycle6"/>
    <dgm:cxn modelId="{34AB0F6D-CF06-41B7-A63A-DF61830873AE}" type="presParOf" srcId="{86754462-6C59-4F1F-A3CD-4FDAEDC79414}" destId="{0747386B-E35F-4875-A497-7E6ABB7CF8C6}" srcOrd="8" destOrd="0" presId="urn:microsoft.com/office/officeart/2005/8/layout/cycle6"/>
    <dgm:cxn modelId="{0944E76B-468C-414F-92F1-4BAAE5380D41}" type="presParOf" srcId="{86754462-6C59-4F1F-A3CD-4FDAEDC79414}" destId="{CF68536B-CEAB-413C-947D-E9AA48153569}" srcOrd="9" destOrd="0" presId="urn:microsoft.com/office/officeart/2005/8/layout/cycle6"/>
    <dgm:cxn modelId="{CAC4DBB4-DC0B-46C5-8A36-0EE8888619AB}" type="presParOf" srcId="{86754462-6C59-4F1F-A3CD-4FDAEDC79414}" destId="{8F40E837-8F15-4EE7-90ED-3ECA9C16E96D}" srcOrd="10" destOrd="0" presId="urn:microsoft.com/office/officeart/2005/8/layout/cycle6"/>
    <dgm:cxn modelId="{8D2E51B7-CDE9-4D67-89E9-3D13DFC071C5}" type="presParOf" srcId="{86754462-6C59-4F1F-A3CD-4FDAEDC79414}" destId="{73D0CA9D-4720-4F03-8A0B-87E737CE63A9}" srcOrd="11" destOrd="0" presId="urn:microsoft.com/office/officeart/2005/8/layout/cycle6"/>
    <dgm:cxn modelId="{81564B4E-F020-4D09-9EF6-CD57B5751277}" type="presParOf" srcId="{86754462-6C59-4F1F-A3CD-4FDAEDC79414}" destId="{E70776B8-6713-4D51-BFA7-53BCC48059D8}" srcOrd="12" destOrd="0" presId="urn:microsoft.com/office/officeart/2005/8/layout/cycle6"/>
    <dgm:cxn modelId="{8DBE28DA-3011-45D3-BA6A-EE34FB9520F6}" type="presParOf" srcId="{86754462-6C59-4F1F-A3CD-4FDAEDC79414}" destId="{4399A13E-E043-4DD2-B477-5A2ADF875510}" srcOrd="13" destOrd="0" presId="urn:microsoft.com/office/officeart/2005/8/layout/cycle6"/>
    <dgm:cxn modelId="{B654D6B9-CD93-4E8D-9B30-A4AA28AE16C2}" type="presParOf" srcId="{86754462-6C59-4F1F-A3CD-4FDAEDC79414}" destId="{E8205980-6106-404A-87E4-446B96470281}" srcOrd="14" destOrd="0" presId="urn:microsoft.com/office/officeart/2005/8/layout/cycle6"/>
    <dgm:cxn modelId="{5F959C3F-FA40-499B-8494-0CE06B10717F}" type="presParOf" srcId="{86754462-6C59-4F1F-A3CD-4FDAEDC79414}" destId="{97067F2F-F864-4966-B4D1-94A09BDDEA8E}" srcOrd="15" destOrd="0" presId="urn:microsoft.com/office/officeart/2005/8/layout/cycle6"/>
    <dgm:cxn modelId="{3479FBF4-475A-44B0-ACD4-39FD19190715}" type="presParOf" srcId="{86754462-6C59-4F1F-A3CD-4FDAEDC79414}" destId="{5F6260B7-7CBD-4590-9262-CDAB55AC1DC5}" srcOrd="16" destOrd="0" presId="urn:microsoft.com/office/officeart/2005/8/layout/cycle6"/>
    <dgm:cxn modelId="{798017D7-A448-4937-A0B2-3D50EB90D148}" type="presParOf" srcId="{86754462-6C59-4F1F-A3CD-4FDAEDC79414}" destId="{A864D946-1211-49ED-93E3-A80CEA7DEA0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CCD12-515D-49CD-82B5-D3429726998C}">
      <dsp:nvSpPr>
        <dsp:cNvPr id="0" name=""/>
        <dsp:cNvSpPr/>
      </dsp:nvSpPr>
      <dsp:spPr>
        <a:xfrm>
          <a:off x="3158346" y="1394"/>
          <a:ext cx="1347162" cy="87565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 err="1">
              <a:solidFill>
                <a:schemeClr val="tx1"/>
              </a:solidFill>
              <a:latin typeface="Georgia" panose="02040502050405020303" pitchFamily="18" charset="0"/>
            </a:rPr>
            <a:t>Dark</a:t>
          </a:r>
          <a:r>
            <a:rPr lang="pt-PT" sz="1400" b="1" kern="12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pt-PT" sz="1400" b="1" kern="1200" dirty="0" err="1">
              <a:solidFill>
                <a:schemeClr val="tx1"/>
              </a:solidFill>
              <a:latin typeface="Georgia" panose="02040502050405020303" pitchFamily="18" charset="0"/>
            </a:rPr>
            <a:t>matter</a:t>
          </a:r>
          <a:endParaRPr lang="pt-PT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3201092" y="44140"/>
        <a:ext cx="1261670" cy="790163"/>
      </dsp:txXfrm>
    </dsp:sp>
    <dsp:sp modelId="{66A69817-F2D1-4615-8999-543828F5E241}">
      <dsp:nvSpPr>
        <dsp:cNvPr id="0" name=""/>
        <dsp:cNvSpPr/>
      </dsp:nvSpPr>
      <dsp:spPr>
        <a:xfrm>
          <a:off x="1768062" y="439222"/>
          <a:ext cx="4127731" cy="4127731"/>
        </a:xfrm>
        <a:custGeom>
          <a:avLst/>
          <a:gdLst/>
          <a:ahLst/>
          <a:cxnLst/>
          <a:rect l="0" t="0" r="0" b="0"/>
          <a:pathLst>
            <a:path>
              <a:moveTo>
                <a:pt x="2746065" y="116009"/>
              </a:moveTo>
              <a:arcTo wR="2063865" hR="2063865" stAng="17358110" swAng="1502136"/>
            </a:path>
          </a:pathLst>
        </a:cu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1FC5E-F51C-4C19-A15E-9D7FC0678F20}">
      <dsp:nvSpPr>
        <dsp:cNvPr id="0" name=""/>
        <dsp:cNvSpPr/>
      </dsp:nvSpPr>
      <dsp:spPr>
        <a:xfrm>
          <a:off x="4945707" y="1033327"/>
          <a:ext cx="1347162" cy="875655"/>
        </a:xfrm>
        <a:prstGeom prst="roundRect">
          <a:avLst/>
        </a:prstGeom>
        <a:solidFill>
          <a:schemeClr val="bg1">
            <a:lumMod val="6500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 err="1">
              <a:solidFill>
                <a:schemeClr val="tx1"/>
              </a:solidFill>
              <a:latin typeface="Georgia" panose="02040502050405020303" pitchFamily="18" charset="0"/>
            </a:rPr>
            <a:t>Dark</a:t>
          </a:r>
          <a:r>
            <a:rPr lang="pt-PT" sz="1400" b="1" kern="12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pt-PT" sz="1400" b="1" kern="1200" dirty="0" err="1">
              <a:solidFill>
                <a:schemeClr val="tx1"/>
              </a:solidFill>
              <a:latin typeface="Georgia" panose="02040502050405020303" pitchFamily="18" charset="0"/>
            </a:rPr>
            <a:t>energy</a:t>
          </a:r>
          <a:endParaRPr lang="pt-PT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4988453" y="1076073"/>
        <a:ext cx="1261670" cy="790163"/>
      </dsp:txXfrm>
    </dsp:sp>
    <dsp:sp modelId="{190D212A-DECC-4007-A38F-352141648A44}">
      <dsp:nvSpPr>
        <dsp:cNvPr id="0" name=""/>
        <dsp:cNvSpPr/>
      </dsp:nvSpPr>
      <dsp:spPr>
        <a:xfrm>
          <a:off x="1768062" y="439222"/>
          <a:ext cx="4127731" cy="4127731"/>
        </a:xfrm>
        <a:custGeom>
          <a:avLst/>
          <a:gdLst/>
          <a:ahLst/>
          <a:cxnLst/>
          <a:rect l="0" t="0" r="0" b="0"/>
          <a:pathLst>
            <a:path>
              <a:moveTo>
                <a:pt x="4043761" y="1481149"/>
              </a:moveTo>
              <a:arcTo wR="2063865" hR="2063865" stAng="20615998" swAng="1968005"/>
            </a:path>
          </a:pathLst>
        </a:cu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090CB-6D87-450B-A11A-D82AB9CC03EC}">
      <dsp:nvSpPr>
        <dsp:cNvPr id="0" name=""/>
        <dsp:cNvSpPr/>
      </dsp:nvSpPr>
      <dsp:spPr>
        <a:xfrm>
          <a:off x="4945707" y="3097193"/>
          <a:ext cx="1347162" cy="87565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 err="1">
              <a:solidFill>
                <a:schemeClr val="tx1"/>
              </a:solidFill>
              <a:latin typeface="Georgia" panose="02040502050405020303" pitchFamily="18" charset="0"/>
            </a:rPr>
            <a:t>Inflation</a:t>
          </a:r>
          <a:endParaRPr lang="pt-PT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4988453" y="3139939"/>
        <a:ext cx="1261670" cy="790163"/>
      </dsp:txXfrm>
    </dsp:sp>
    <dsp:sp modelId="{0747386B-E35F-4875-A497-7E6ABB7CF8C6}">
      <dsp:nvSpPr>
        <dsp:cNvPr id="0" name=""/>
        <dsp:cNvSpPr/>
      </dsp:nvSpPr>
      <dsp:spPr>
        <a:xfrm>
          <a:off x="1768062" y="439222"/>
          <a:ext cx="4127731" cy="4127731"/>
        </a:xfrm>
        <a:custGeom>
          <a:avLst/>
          <a:gdLst/>
          <a:ahLst/>
          <a:cxnLst/>
          <a:rect l="0" t="0" r="0" b="0"/>
          <a:pathLst>
            <a:path>
              <a:moveTo>
                <a:pt x="3506265" y="3540018"/>
              </a:moveTo>
              <a:arcTo wR="2063865" hR="2063865" stAng="2739755" swAng="1502136"/>
            </a:path>
          </a:pathLst>
        </a:cu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8536B-CEAB-413C-947D-E9AA48153569}">
      <dsp:nvSpPr>
        <dsp:cNvPr id="0" name=""/>
        <dsp:cNvSpPr/>
      </dsp:nvSpPr>
      <dsp:spPr>
        <a:xfrm>
          <a:off x="3158346" y="4129126"/>
          <a:ext cx="1347162" cy="87565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chemeClr val="tx1"/>
              </a:solidFill>
              <a:latin typeface="Georgia" panose="02040502050405020303" pitchFamily="18" charset="0"/>
            </a:rPr>
            <a:t>Quantum </a:t>
          </a:r>
          <a:r>
            <a:rPr lang="pt-PT" sz="1400" b="1" kern="1200" dirty="0" err="1">
              <a:solidFill>
                <a:schemeClr val="tx1"/>
              </a:solidFill>
              <a:latin typeface="Georgia" panose="02040502050405020303" pitchFamily="18" charset="0"/>
            </a:rPr>
            <a:t>Gravity</a:t>
          </a:r>
          <a:endParaRPr lang="pt-PT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3201092" y="4171872"/>
        <a:ext cx="1261670" cy="790163"/>
      </dsp:txXfrm>
    </dsp:sp>
    <dsp:sp modelId="{73D0CA9D-4720-4F03-8A0B-87E737CE63A9}">
      <dsp:nvSpPr>
        <dsp:cNvPr id="0" name=""/>
        <dsp:cNvSpPr/>
      </dsp:nvSpPr>
      <dsp:spPr>
        <a:xfrm>
          <a:off x="1768062" y="439222"/>
          <a:ext cx="4127731" cy="4127731"/>
        </a:xfrm>
        <a:custGeom>
          <a:avLst/>
          <a:gdLst/>
          <a:ahLst/>
          <a:cxnLst/>
          <a:rect l="0" t="0" r="0" b="0"/>
          <a:pathLst>
            <a:path>
              <a:moveTo>
                <a:pt x="1381666" y="4011722"/>
              </a:moveTo>
              <a:arcTo wR="2063865" hR="2063865" stAng="6558110" swAng="1502136"/>
            </a:path>
          </a:pathLst>
        </a:cu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776B8-6713-4D51-BFA7-53BCC48059D8}">
      <dsp:nvSpPr>
        <dsp:cNvPr id="0" name=""/>
        <dsp:cNvSpPr/>
      </dsp:nvSpPr>
      <dsp:spPr>
        <a:xfrm>
          <a:off x="1370986" y="3097193"/>
          <a:ext cx="1347162" cy="87565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 err="1">
              <a:solidFill>
                <a:schemeClr val="tx1"/>
              </a:solidFill>
              <a:latin typeface="Georgia" panose="02040502050405020303" pitchFamily="18" charset="0"/>
            </a:rPr>
            <a:t>Information</a:t>
          </a:r>
          <a:r>
            <a:rPr lang="pt-PT" sz="1400" b="1" kern="12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pt-PT" sz="1400" b="1" kern="1200" dirty="0" err="1">
              <a:solidFill>
                <a:schemeClr val="tx1"/>
              </a:solidFill>
              <a:latin typeface="Georgia" panose="02040502050405020303" pitchFamily="18" charset="0"/>
            </a:rPr>
            <a:t>Paradox</a:t>
          </a:r>
          <a:endParaRPr lang="pt-PT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413732" y="3139939"/>
        <a:ext cx="1261670" cy="790163"/>
      </dsp:txXfrm>
    </dsp:sp>
    <dsp:sp modelId="{E8205980-6106-404A-87E4-446B96470281}">
      <dsp:nvSpPr>
        <dsp:cNvPr id="0" name=""/>
        <dsp:cNvSpPr/>
      </dsp:nvSpPr>
      <dsp:spPr>
        <a:xfrm>
          <a:off x="1768062" y="439222"/>
          <a:ext cx="4127731" cy="4127731"/>
        </a:xfrm>
        <a:custGeom>
          <a:avLst/>
          <a:gdLst/>
          <a:ahLst/>
          <a:cxnLst/>
          <a:rect l="0" t="0" r="0" b="0"/>
          <a:pathLst>
            <a:path>
              <a:moveTo>
                <a:pt x="83970" y="2646582"/>
              </a:moveTo>
              <a:arcTo wR="2063865" hR="2063865" stAng="9815998" swAng="1968005"/>
            </a:path>
          </a:pathLst>
        </a:cu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67F2F-F864-4966-B4D1-94A09BDDEA8E}">
      <dsp:nvSpPr>
        <dsp:cNvPr id="0" name=""/>
        <dsp:cNvSpPr/>
      </dsp:nvSpPr>
      <dsp:spPr>
        <a:xfrm>
          <a:off x="1370986" y="1033327"/>
          <a:ext cx="1347162" cy="87565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 err="1">
              <a:solidFill>
                <a:schemeClr val="tx1"/>
              </a:solidFill>
              <a:latin typeface="Georgia" panose="02040502050405020303" pitchFamily="18" charset="0"/>
            </a:rPr>
            <a:t>Spacetime</a:t>
          </a:r>
          <a:r>
            <a:rPr lang="pt-PT" sz="1400" b="1" kern="1200" dirty="0">
              <a:solidFill>
                <a:schemeClr val="tx1"/>
              </a:solidFill>
              <a:latin typeface="Georgia" panose="02040502050405020303" pitchFamily="18" charset="0"/>
            </a:rPr>
            <a:t> </a:t>
          </a:r>
          <a:r>
            <a:rPr lang="pt-PT" sz="1400" b="1" kern="1200" dirty="0" err="1">
              <a:solidFill>
                <a:schemeClr val="tx1"/>
              </a:solidFill>
              <a:latin typeface="Georgia" panose="02040502050405020303" pitchFamily="18" charset="0"/>
            </a:rPr>
            <a:t>singularities</a:t>
          </a:r>
          <a:endParaRPr lang="pt-PT" sz="1400" b="1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413732" y="1076073"/>
        <a:ext cx="1261670" cy="790163"/>
      </dsp:txXfrm>
    </dsp:sp>
    <dsp:sp modelId="{A864D946-1211-49ED-93E3-A80CEA7DEA00}">
      <dsp:nvSpPr>
        <dsp:cNvPr id="0" name=""/>
        <dsp:cNvSpPr/>
      </dsp:nvSpPr>
      <dsp:spPr>
        <a:xfrm>
          <a:off x="1768062" y="439222"/>
          <a:ext cx="4127731" cy="4127731"/>
        </a:xfrm>
        <a:custGeom>
          <a:avLst/>
          <a:gdLst/>
          <a:ahLst/>
          <a:cxnLst/>
          <a:rect l="0" t="0" r="0" b="0"/>
          <a:pathLst>
            <a:path>
              <a:moveTo>
                <a:pt x="621466" y="587713"/>
              </a:moveTo>
              <a:arcTo wR="2063865" hR="2063865" stAng="13539755" swAng="1502136"/>
            </a:path>
          </a:pathLst>
        </a:custGeom>
        <a:noFill/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3BA7FC-EEFE-4B82-84E8-7E36FAAE2080}" type="datetimeFigureOut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67F9A1-6C8F-4866-84DE-80042F986C7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4527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Einstein is still </a:t>
            </a:r>
            <a:r>
              <a:rPr dirty="0" err="1"/>
              <a:t>imaculate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4411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10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2779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/>
          </p:nvPr>
        </p:nvSpPr>
        <p:spPr>
          <a:xfrm>
            <a:off x="0" y="9121775"/>
            <a:ext cx="3167063" cy="47625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pt-PT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t>LIGO-G080249-00-Z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xfrm>
            <a:off x="4144963" y="9121775"/>
            <a:ext cx="3167062" cy="47625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D5A09-B9E3-46A6-996F-4EA0F68EF586}" type="slidenum">
              <a:rPr kumimoji="0" lang="en-GB" altLang="pt-PT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pt-PT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956418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  <p:sp>
        <p:nvSpPr>
          <p:cNvPr id="9564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9249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/>
          </p:nvPr>
        </p:nvSpPr>
        <p:spPr>
          <a:xfrm>
            <a:off x="0" y="9121775"/>
            <a:ext cx="3167063" cy="47625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pt-PT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t>LIGO-G080249-00-Z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xfrm>
            <a:off x="4144963" y="9121775"/>
            <a:ext cx="3167062" cy="47625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D5A09-B9E3-46A6-996F-4EA0F68EF586}" type="slidenum">
              <a:rPr kumimoji="0" lang="en-GB" altLang="pt-PT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pt-PT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956418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  <p:sp>
        <p:nvSpPr>
          <p:cNvPr id="9564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</p:spPr>
        <p:txBody>
          <a:bodyPr wrap="none" anchor="ctr"/>
          <a:lstStyle/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606192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Strong CP: smallness of neutron EDM</a:t>
            </a:r>
          </a:p>
        </p:txBody>
      </p:sp>
    </p:spTree>
    <p:extLst>
      <p:ext uri="{BB962C8B-B14F-4D97-AF65-F5344CB8AC3E}">
        <p14:creationId xmlns:p14="http://schemas.microsoft.com/office/powerpoint/2010/main" val="1702301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r>
              <a:t>M\mu*G/(ch)=7.5 (M/Modot)(mu/10^(-9)eV)</a:t>
            </a:r>
          </a:p>
        </p:txBody>
      </p:sp>
    </p:spTree>
    <p:extLst>
      <p:ext uri="{BB962C8B-B14F-4D97-AF65-F5344CB8AC3E}">
        <p14:creationId xmlns:p14="http://schemas.microsoft.com/office/powerpoint/2010/main" val="3213328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1450" y="920750"/>
            <a:ext cx="4430713" cy="3324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1048" y="4567238"/>
            <a:ext cx="5057588" cy="36883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8540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7F9A1-6C8F-4866-84DE-80042F986C7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218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99d85f1c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99d85f1c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725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218056199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3218056199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06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8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pt-PT" sz="13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Helvetica"/>
                <a:sym typeface="Trebuchet MS"/>
              </a:rPr>
              <a:t>LIGO-G080249-00-Z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F3B0D8F-78D5-432C-A4C5-F4F4FBBEDB01}" type="slidenum">
              <a:rPr kumimoji="0" lang="en-GB" altLang="pt-PT" sz="13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en-GB" altLang="pt-PT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Helvetica"/>
              <a:sym typeface="Trebuchet MS"/>
            </a:endParaRPr>
          </a:p>
        </p:txBody>
      </p:sp>
      <p:sp>
        <p:nvSpPr>
          <p:cNvPr id="765954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sp>
        <p:nvSpPr>
          <p:cNvPr id="7659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</p:spPr>
        <p:txBody>
          <a:bodyPr wrap="none" anchor="ctr"/>
          <a:lstStyle/>
          <a:p>
            <a:r>
              <a:rPr lang="pt-PT" altLang="pt-PT" dirty="0"/>
              <a:t>Nobel 1983</a:t>
            </a:r>
          </a:p>
        </p:txBody>
      </p:sp>
    </p:spTree>
    <p:extLst>
      <p:ext uri="{BB962C8B-B14F-4D97-AF65-F5344CB8AC3E}">
        <p14:creationId xmlns:p14="http://schemas.microsoft.com/office/powerpoint/2010/main" val="55832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pt-PT" sz="13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Helvetica"/>
                <a:sym typeface="Trebuchet MS"/>
              </a:rPr>
              <a:t>LIGO-G080249-00-Z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F3B0D8F-78D5-432C-A4C5-F4F4FBBEDB01}" type="slidenum">
              <a:rPr kumimoji="0" lang="en-GB" altLang="pt-PT" sz="13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kumimoji="0" lang="en-GB" altLang="pt-PT" sz="13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Gothic" pitchFamily="49" charset="-128"/>
              <a:cs typeface="Helvetica"/>
              <a:sym typeface="Trebuchet MS"/>
            </a:endParaRPr>
          </a:p>
        </p:txBody>
      </p:sp>
      <p:sp>
        <p:nvSpPr>
          <p:cNvPr id="765954" name="Text Box 2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sp>
        <p:nvSpPr>
          <p:cNvPr id="7659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74725" y="4560888"/>
            <a:ext cx="5364163" cy="4319587"/>
          </a:xfrm>
          <a:noFill/>
          <a:ln/>
        </p:spPr>
        <p:txBody>
          <a:bodyPr wrap="none" anchor="ctr"/>
          <a:lstStyle/>
          <a:p>
            <a:r>
              <a:rPr lang="pt-PT" altLang="pt-PT" dirty="0"/>
              <a:t>Nobel 1983</a:t>
            </a:r>
          </a:p>
        </p:txBody>
      </p:sp>
    </p:spTree>
    <p:extLst>
      <p:ext uri="{BB962C8B-B14F-4D97-AF65-F5344CB8AC3E}">
        <p14:creationId xmlns:p14="http://schemas.microsoft.com/office/powerpoint/2010/main" val="159313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is semi-major 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7F9A1-6C8F-4866-84DE-80042F986C7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Gothic" pitchFamily="49" charset="-128"/>
                <a:cs typeface="Helvetica"/>
                <a:sym typeface="Trebuchet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9140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At level of theories, there are small corrections or smoking guns</a:t>
            </a:r>
          </a:p>
        </p:txBody>
      </p:sp>
    </p:spTree>
    <p:extLst>
      <p:ext uri="{BB962C8B-B14F-4D97-AF65-F5344CB8AC3E}">
        <p14:creationId xmlns:p14="http://schemas.microsoft.com/office/powerpoint/2010/main" val="227622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Solar spectrum sensitive to radial structure, to opacitiy, sound speed, neutrino. More </a:t>
            </a:r>
            <a:r>
              <a:rPr lang="pt-PT" dirty="0" err="1"/>
              <a:t>than</a:t>
            </a:r>
            <a:r>
              <a:rPr lang="pt-PT" dirty="0"/>
              <a:t> a </a:t>
            </a:r>
            <a:r>
              <a:rPr lang="pt-PT" dirty="0" err="1"/>
              <a:t>million</a:t>
            </a:r>
            <a:r>
              <a:rPr lang="pt-PT" dirty="0"/>
              <a:t> </a:t>
            </a:r>
            <a:r>
              <a:rPr lang="pt-PT" dirty="0" err="1"/>
              <a:t>modes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period</a:t>
            </a:r>
            <a:r>
              <a:rPr lang="pt-PT" dirty="0"/>
              <a:t> </a:t>
            </a:r>
            <a:r>
              <a:rPr lang="pt-PT" dirty="0" err="1"/>
              <a:t>between</a:t>
            </a:r>
            <a:r>
              <a:rPr lang="pt-PT" dirty="0"/>
              <a:t> 4 </a:t>
            </a:r>
            <a:r>
              <a:rPr lang="pt-PT" dirty="0" err="1"/>
              <a:t>and</a:t>
            </a:r>
            <a:r>
              <a:rPr lang="pt-PT" dirty="0"/>
              <a:t> 6 minutes. Q factos </a:t>
            </a:r>
            <a:r>
              <a:rPr lang="pt-PT" dirty="0" err="1"/>
              <a:t>of</a:t>
            </a:r>
            <a:r>
              <a:rPr lang="pt-PT" dirty="0"/>
              <a:t> a </a:t>
            </a:r>
            <a:r>
              <a:rPr lang="pt-PT" dirty="0" err="1"/>
              <a:t>billion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so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754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So, this is my introduction. The reason why black hole spectroscopy or black hole seismology is exciting is due to uniqueness results: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sym typeface="Trebuchet MS"/>
              </a:rPr>
              <a:t>LIGO-G080249-00-Z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7BF62-A3D7-474B-8815-C9DA859FC275}" type="slidenum"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sym typeface="Trebuchet MS"/>
              </a:rPr>
              <a:pPr marL="0" marR="0" lvl="0" indent="0" algn="l" defTabSz="449262" rtl="0" eaLnBrk="1" fontAlgn="auto" latinLnBrk="0" hangingPunct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0756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 to notes</a:t>
            </a:r>
          </a:p>
        </p:txBody>
      </p:sp>
    </p:spTree>
    <p:extLst>
      <p:ext uri="{BB962C8B-B14F-4D97-AF65-F5344CB8AC3E}">
        <p14:creationId xmlns:p14="http://schemas.microsoft.com/office/powerpoint/2010/main" val="295047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773E-0E0F-473F-9841-0607354D9A71}" type="datetime1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altLang="en-US"/>
              <a:t>Vitor Cardoso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5130-35D4-464F-A2F6-5ACE7E586BD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63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E0386-3BBC-4CF7-B44D-AEC60150E7F9}" type="datetime1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altLang="en-US"/>
              <a:t>Vitor Cardoso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088E-EFF2-4E83-BF7A-E81A2F62EA8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70120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4888752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4"/>
            <a:ext cx="8520600" cy="1056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7088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670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0443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39999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4"/>
            <a:ext cx="39999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1352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150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7482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2964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200" cy="1646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40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29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C5CE-D04B-4372-AE00-112E2C1F9AD5}" type="datetime1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altLang="en-US"/>
              <a:t>Vitor Cardoso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7296-9107-4013-A9CB-BF759B676B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18080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600" cy="2617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742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972669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0B4C9D1-BF6F-47A8-9DB8-DEC503928C56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738592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DB71187-E47B-4BAE-AC5C-03C2385AE91F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102979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1BF884A-3CF7-4F2F-AE54-AEC5A5926661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865625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0841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3808412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B46DECE-E0F6-435E-977B-B3979C557B31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892185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2D0C1E0-A04A-4846-8BE5-FD77A4ABB7E4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579473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5FEB35C-7EBA-4253-8D29-1AED5740913D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223537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ED935A9-C757-4F40-A105-129110F37A09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300192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2550623-75FC-4F9D-B6A4-E1141B8109BE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40927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0B4C9D1-BF6F-47A8-9DB8-DEC503928C56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178262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61BD264-3C66-4A51-BD9D-A9F6E43ABE4E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377752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5013D30-E96E-4FC2-B941-854324599BF8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209668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-14288"/>
            <a:ext cx="2284412" cy="6162676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-14288"/>
            <a:ext cx="6704013" cy="6162676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1874A07-52B4-40AF-AE78-8CC7E3D8D4D3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447757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0" y="-14288"/>
            <a:ext cx="9140825" cy="616267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CBF7A18-4719-40F9-A27B-291A7DAEC020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849240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FEFC8B0-C2C4-4C45-B92B-B008786F9981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07242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81" y="256347"/>
            <a:ext cx="780768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6545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67191524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85800" y="1628775"/>
            <a:ext cx="3808413" cy="45196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 marL="786870" indent="-32967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34816643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457200">
              <a:buClrTx/>
              <a:buSzTx/>
              <a:buFontTx/>
              <a:buNone/>
              <a:defRPr sz="2400" b="1"/>
            </a:lvl2pPr>
            <a:lvl3pPr marL="0" indent="914400">
              <a:buClrTx/>
              <a:buSzTx/>
              <a:buFontTx/>
              <a:buNone/>
              <a:defRPr sz="2400" b="1"/>
            </a:lvl3pPr>
            <a:lvl4pPr marL="0" indent="1371600">
              <a:buClrTx/>
              <a:buSzTx/>
              <a:buFontTx/>
              <a:buNone/>
              <a:defRPr sz="2400" b="1"/>
            </a:lvl4pPr>
            <a:lvl5pPr marL="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Posição do Texto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35921511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Posição do Texto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7263805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DB71187-E47B-4BAE-AC5C-03C2385AE91F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641596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ção da Imagem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68414336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xfrm>
            <a:off x="685800" y="1628775"/>
            <a:ext cx="7769225" cy="4519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7843959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856413" y="-14288"/>
            <a:ext cx="2284413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0" y="-14288"/>
            <a:ext cx="6704014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95191984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>
            <a:spLocks noGrp="1"/>
          </p:cNvSpPr>
          <p:nvPr>
            <p:ph type="body" idx="1"/>
          </p:nvPr>
        </p:nvSpPr>
        <p:spPr>
          <a:xfrm>
            <a:off x="0" y="-14288"/>
            <a:ext cx="9140825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18435504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81" y="256347"/>
            <a:ext cx="780768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0714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xfrm>
            <a:off x="685800" y="1628775"/>
            <a:ext cx="7769225" cy="4519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74613678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85800" y="1628775"/>
            <a:ext cx="3808413" cy="45196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 marL="786870" indent="-32967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96951157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457200">
              <a:buClrTx/>
              <a:buSzTx/>
              <a:buFontTx/>
              <a:buNone/>
              <a:defRPr sz="2400" b="1"/>
            </a:lvl2pPr>
            <a:lvl3pPr marL="0" indent="914400">
              <a:buClrTx/>
              <a:buSzTx/>
              <a:buFontTx/>
              <a:buNone/>
              <a:defRPr sz="2400" b="1"/>
            </a:lvl3pPr>
            <a:lvl4pPr marL="0" indent="1371600">
              <a:buClrTx/>
              <a:buSzTx/>
              <a:buFontTx/>
              <a:buNone/>
              <a:defRPr sz="2400" b="1"/>
            </a:lvl4pPr>
            <a:lvl5pPr marL="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Posição do Texto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82349889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65870202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Posição do Texto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4357816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1BF884A-3CF7-4F2F-AE54-AEC5A5926661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26674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ção da Imagem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7845093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xfrm>
            <a:off x="685800" y="1628775"/>
            <a:ext cx="7769225" cy="4519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13638468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856413" y="-14288"/>
            <a:ext cx="2284413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0" y="-14288"/>
            <a:ext cx="6704014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58774120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>
            <a:spLocks noGrp="1"/>
          </p:cNvSpPr>
          <p:nvPr>
            <p:ph type="body" idx="1"/>
          </p:nvPr>
        </p:nvSpPr>
        <p:spPr>
          <a:xfrm>
            <a:off x="0" y="-14288"/>
            <a:ext cx="9140825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64850770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96829925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55245311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4"/>
            <a:ext cx="8520600" cy="1056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6476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8239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9826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39999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4"/>
            <a:ext cx="39999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069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0841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3808412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B46DECE-E0F6-435E-977B-B3979C557B31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355063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8473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8013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8125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200" cy="1646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5480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402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600" cy="2617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2201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8414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56042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2D0C1E0-A04A-4846-8BE5-FD77A4ABB7E4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69659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5FEB35C-7EBA-4253-8D29-1AED5740913D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925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ED935A9-C757-4F40-A105-129110F37A09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71860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2550623-75FC-4F9D-B6A4-E1141B8109BE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9807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7317-C212-41E3-AB19-95015F21B5AD}" type="datetime1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altLang="en-US"/>
              <a:t>Vitor Cardoso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6AD0-98D1-4580-BB13-2D66CCC70B6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881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61BD264-3C66-4A51-BD9D-A9F6E43ABE4E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4874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5013D30-E96E-4FC2-B941-854324599BF8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0023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-14288"/>
            <a:ext cx="2284412" cy="6162676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-14288"/>
            <a:ext cx="6704013" cy="6162676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1874A07-52B4-40AF-AE78-8CC7E3D8D4D3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18589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0" y="-14288"/>
            <a:ext cx="9140825" cy="616267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CBF7A18-4719-40F9-A27B-291A7DAEC020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05003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FEFC8B0-C2C4-4C45-B92B-B008786F9981}" type="slidenum">
              <a:rPr kumimoji="0" lang="en-GB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52323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xfrm>
            <a:off x="685800" y="1628775"/>
            <a:ext cx="7769225" cy="4519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3604344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173123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85800" y="1628775"/>
            <a:ext cx="3808413" cy="45196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 marL="786870" indent="-32967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5571295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457200">
              <a:buClrTx/>
              <a:buSzTx/>
              <a:buFontTx/>
              <a:buNone/>
              <a:defRPr sz="2400" b="1"/>
            </a:lvl2pPr>
            <a:lvl3pPr marL="0" indent="914400">
              <a:buClrTx/>
              <a:buSzTx/>
              <a:buFontTx/>
              <a:buNone/>
              <a:defRPr sz="2400" b="1"/>
            </a:lvl3pPr>
            <a:lvl4pPr marL="0" indent="1371600">
              <a:buClrTx/>
              <a:buSzTx/>
              <a:buFontTx/>
              <a:buNone/>
              <a:defRPr sz="2400" b="1"/>
            </a:lvl4pPr>
            <a:lvl5pPr marL="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Posição do Texto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6681572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98157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85A0-AA5C-478F-A638-E977FF3EFED7}" type="datetime1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altLang="en-US"/>
              <a:t>Vitor Cardoso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35E6E-A013-4027-8E5D-7BFF8038BDF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8839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9146894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Posição do Texto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2565770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ção da Imagem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0666877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xfrm>
            <a:off x="685800" y="1628775"/>
            <a:ext cx="7769225" cy="4519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88895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856413" y="-14288"/>
            <a:ext cx="2284413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0" y="-14288"/>
            <a:ext cx="6704014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9295133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>
            <a:spLocks noGrp="1"/>
          </p:cNvSpPr>
          <p:nvPr>
            <p:ph type="body" idx="1"/>
          </p:nvPr>
        </p:nvSpPr>
        <p:spPr>
          <a:xfrm>
            <a:off x="0" y="-14288"/>
            <a:ext cx="9140825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4005504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9170565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C9D1-BF6F-47A8-9DB8-DEC503928C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2938052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71187-E47B-4BAE-AC5C-03C2385AE9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3022138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884A-3CF7-4F2F-AE54-AEC5A59266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64375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0293-B06B-4502-B31A-1852691C5CD3}" type="datetime1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altLang="en-US"/>
              <a:t>Vitor Cardoso</a:t>
            </a: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924B-D128-4A09-98B3-B9C15E057D2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7784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0841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3808412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DECE-E0F6-435E-977B-B3979C557B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2520701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C1E0-A04A-4846-8BE5-FD77A4ABB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1003672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B35C-7EBA-4253-8D29-1AED57409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1611149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935A9-C757-4F40-A105-129110F37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1403552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0623-75FC-4F9D-B6A4-E1141B8109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4168669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BD264-3C66-4A51-BD9D-A9F6E43ABE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1720442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3D30-E96E-4FC2-B941-854324599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3592866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-14288"/>
            <a:ext cx="2284412" cy="6162676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-14288"/>
            <a:ext cx="6704013" cy="6162676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4A07-52B4-40AF-AE78-8CC7E3D8D4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2746875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0" y="-14288"/>
            <a:ext cx="9140825" cy="616267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7A18-4719-40F9-A27B-291A7DAEC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3406438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FC8B0-C2C4-4C45-B92B-B008786F99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48105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6FD8-7A99-4323-BBD5-348EBBDF77F3}" type="datetime1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altLang="en-US"/>
              <a:t>Vitor Cardoso</a:t>
            </a:r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0CAF-5A1E-4966-8D26-324D0677F7C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6252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81" y="256347"/>
            <a:ext cx="780768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811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3895229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85800" y="1628775"/>
            <a:ext cx="3808413" cy="45196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 marL="786870" indent="-32967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4092922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457200">
              <a:buClrTx/>
              <a:buSzTx/>
              <a:buFontTx/>
              <a:buNone/>
              <a:defRPr sz="2400" b="1"/>
            </a:lvl2pPr>
            <a:lvl3pPr marL="0" indent="914400">
              <a:buClrTx/>
              <a:buSzTx/>
              <a:buFontTx/>
              <a:buNone/>
              <a:defRPr sz="2400" b="1"/>
            </a:lvl3pPr>
            <a:lvl4pPr marL="0" indent="1371600">
              <a:buClrTx/>
              <a:buSzTx/>
              <a:buFontTx/>
              <a:buNone/>
              <a:defRPr sz="2400" b="1"/>
            </a:lvl4pPr>
            <a:lvl5pPr marL="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Posição do Texto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3432924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3905659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Posição do Texto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0769643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ção da Imagem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2950248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xfrm>
            <a:off x="685800" y="1628775"/>
            <a:ext cx="7769225" cy="4519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1369244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856413" y="-14288"/>
            <a:ext cx="2284413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0" y="-14288"/>
            <a:ext cx="6704014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2920843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>
            <a:spLocks noGrp="1"/>
          </p:cNvSpPr>
          <p:nvPr>
            <p:ph type="body" idx="1"/>
          </p:nvPr>
        </p:nvSpPr>
        <p:spPr>
          <a:xfrm>
            <a:off x="0" y="-14288"/>
            <a:ext cx="9140825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8001737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C764-628D-4747-A358-D490C3B16D2A}" type="datetime1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altLang="en-US"/>
              <a:t>Vitor Cardoso</a:t>
            </a: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42C2-412D-4B2D-A655-FA212D8BFC6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95705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8762575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>
            <a:spLocks noGrp="1"/>
          </p:cNvSpPr>
          <p:nvPr>
            <p:ph type="title"/>
          </p:nvPr>
        </p:nvSpPr>
        <p:spPr>
          <a:xfrm>
            <a:off x="672480" y="256346"/>
            <a:ext cx="7807682" cy="11434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7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8692216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5DB71187-E47B-4BAE-AC5C-03C2385AE91F}" type="slidenum"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Times New Roman"/>
                <a:sym typeface="Trebuchet MS"/>
              </a:rPr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4032517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C9D1-BF6F-47A8-9DB8-DEC503928C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2476890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71187-E47B-4BAE-AC5C-03C2385AE9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24432056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884A-3CF7-4F2F-AE54-AEC5A59266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1019780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08413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3808412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DECE-E0F6-435E-977B-B3979C557B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849464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C1E0-A04A-4846-8BE5-FD77A4ABB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28000899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B35C-7EBA-4253-8D29-1AED57409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29282411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935A9-C757-4F40-A105-129110F37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22015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648A-74FF-4A4F-AE2C-F501A9DBC29C}" type="datetime1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altLang="en-US"/>
              <a:t>Vitor Cardoso</a:t>
            </a:r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F6F2-84B6-49A3-90FB-0BCBD722540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6295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0623-75FC-4F9D-B6A4-E1141B8109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758887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BD264-3C66-4A51-BD9D-A9F6E43ABE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58536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3D30-E96E-4FC2-B941-854324599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33841522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-14288"/>
            <a:ext cx="2284412" cy="6162676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-14288"/>
            <a:ext cx="6704013" cy="6162676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4A07-52B4-40AF-AE78-8CC7E3D8D4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15474019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0" y="-14288"/>
            <a:ext cx="9140825" cy="6162676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7A18-4719-40F9-A27B-291A7DAEC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31640783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FC8B0-C2C4-4C45-B92B-B008786F99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41976483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81" y="256347"/>
            <a:ext cx="780768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5003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00390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xfrm>
            <a:off x="685800" y="1628775"/>
            <a:ext cx="7769225" cy="4519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12200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0770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93ED-1EAB-4C21-BC0C-E6CD7B252E2B}" type="datetime1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altLang="en-US"/>
              <a:t>Vitor Cardoso</a:t>
            </a: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B0CC4-4AFC-4619-A801-C5135BD5EB5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69548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85800" y="1628775"/>
            <a:ext cx="3808413" cy="45196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 marL="786870" indent="-32967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516246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457200">
              <a:buClrTx/>
              <a:buSzTx/>
              <a:buFontTx/>
              <a:buNone/>
              <a:defRPr sz="2400" b="1"/>
            </a:lvl2pPr>
            <a:lvl3pPr marL="0" indent="914400">
              <a:buClrTx/>
              <a:buSzTx/>
              <a:buFontTx/>
              <a:buNone/>
              <a:defRPr sz="2400" b="1"/>
            </a:lvl3pPr>
            <a:lvl4pPr marL="0" indent="1371600">
              <a:buClrTx/>
              <a:buSzTx/>
              <a:buFontTx/>
              <a:buNone/>
              <a:defRPr sz="2400" b="1"/>
            </a:lvl4pPr>
            <a:lvl5pPr marL="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Posição do Texto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9917925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324648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Posição do Texto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902336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ção da Imagem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88802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xfrm>
            <a:off x="685800" y="1628775"/>
            <a:ext cx="7769225" cy="4519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491607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856413" y="-14288"/>
            <a:ext cx="2284413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0" y="-14288"/>
            <a:ext cx="6704014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8858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>
            <a:spLocks noGrp="1"/>
          </p:cNvSpPr>
          <p:nvPr>
            <p:ph type="body" idx="1"/>
          </p:nvPr>
        </p:nvSpPr>
        <p:spPr>
          <a:xfrm>
            <a:off x="0" y="-14288"/>
            <a:ext cx="9140825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632042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254047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>
            <a:spLocks noGrp="1"/>
          </p:cNvSpPr>
          <p:nvPr>
            <p:ph type="title"/>
          </p:nvPr>
        </p:nvSpPr>
        <p:spPr>
          <a:xfrm>
            <a:off x="672480" y="256346"/>
            <a:ext cx="7807682" cy="11434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7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1320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44CA-9A3E-4565-BC83-77A47813D58D}" type="datetime1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altLang="en-US"/>
              <a:t>Vitor Cardoso</a:t>
            </a: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582E-49BE-4A04-8B41-0DB72C9E8B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16744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xfrm>
            <a:off x="685800" y="1628775"/>
            <a:ext cx="7769225" cy="4519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531489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368136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85800" y="1628775"/>
            <a:ext cx="3808413" cy="45196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 marL="786870" indent="-329670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647466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457200">
              <a:buClrTx/>
              <a:buSzTx/>
              <a:buFontTx/>
              <a:buNone/>
              <a:defRPr sz="2400" b="1"/>
            </a:lvl2pPr>
            <a:lvl3pPr marL="0" indent="914400">
              <a:buClrTx/>
              <a:buSzTx/>
              <a:buFontTx/>
              <a:buNone/>
              <a:defRPr sz="2400" b="1"/>
            </a:lvl3pPr>
            <a:lvl4pPr marL="0" indent="1371600">
              <a:buClrTx/>
              <a:buSzTx/>
              <a:buFontTx/>
              <a:buNone/>
              <a:defRPr sz="2400" b="1"/>
            </a:lvl4pPr>
            <a:lvl5pPr marL="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Posição do Texto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57030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932673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Posição do Texto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629598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ção da Imagem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8002901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xfrm>
            <a:off x="0" y="-14288"/>
            <a:ext cx="9140825" cy="15525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xfrm>
            <a:off x="685800" y="1628775"/>
            <a:ext cx="7769225" cy="45196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71850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856413" y="-14288"/>
            <a:ext cx="2284413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0" y="-14288"/>
            <a:ext cx="6704014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0311837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>
            <a:spLocks noGrp="1"/>
          </p:cNvSpPr>
          <p:nvPr>
            <p:ph type="body" idx="1"/>
          </p:nvPr>
        </p:nvSpPr>
        <p:spPr>
          <a:xfrm>
            <a:off x="0" y="-14288"/>
            <a:ext cx="9140825" cy="61626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21379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/>
              <a:t>Clique para editar os estilos</a:t>
            </a:r>
          </a:p>
          <a:p>
            <a:pPr lvl="1"/>
            <a:r>
              <a:rPr lang="pt-PT" altLang="en-US"/>
              <a:t>Segundo nível</a:t>
            </a:r>
          </a:p>
          <a:p>
            <a:pPr lvl="2"/>
            <a:r>
              <a:rPr lang="pt-PT" altLang="en-US"/>
              <a:t>Terceiro nível</a:t>
            </a:r>
          </a:p>
          <a:p>
            <a:pPr lvl="3"/>
            <a:r>
              <a:rPr lang="pt-PT" altLang="en-US"/>
              <a:t>Quarto nível</a:t>
            </a:r>
          </a:p>
          <a:p>
            <a:pPr lvl="4"/>
            <a:r>
              <a:rPr lang="pt-PT" altLang="en-US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A4D8EA-4596-49B0-8A5C-307AD2F105EC}" type="datetime1">
              <a:rPr lang="pt-PT"/>
              <a:pPr>
                <a:defRPr/>
              </a:pPr>
              <a:t>15/09/2023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pt-PT" altLang="en-US"/>
              <a:t>Vitor Cardoso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E7C45-BBCF-43D3-90FC-15EC8B94DF4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14288"/>
            <a:ext cx="9140825" cy="1552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Faça 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69225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Faça clique para editar o formato do texto do destaque</a:t>
            </a:r>
          </a:p>
          <a:p>
            <a:pPr lvl="1"/>
            <a:r>
              <a:rPr lang="en-GB"/>
              <a:t>Segundo nível de destaque</a:t>
            </a:r>
          </a:p>
          <a:p>
            <a:pPr lvl="2"/>
            <a:r>
              <a:rPr lang="en-GB"/>
              <a:t>Terceiro nível de destaque</a:t>
            </a:r>
          </a:p>
          <a:p>
            <a:pPr lvl="3"/>
            <a:r>
              <a:rPr lang="en-GB"/>
              <a:t>Quarto nível de destaque</a:t>
            </a:r>
          </a:p>
          <a:p>
            <a:pPr lvl="4"/>
            <a:r>
              <a:rPr lang="en-GB"/>
              <a:t>Quinto nível de destaque</a:t>
            </a:r>
          </a:p>
          <a:p>
            <a:pPr lvl="4"/>
            <a:r>
              <a:rPr lang="en-GB"/>
              <a:t>Sexto nível de destaque</a:t>
            </a:r>
          </a:p>
          <a:p>
            <a:pPr lvl="4"/>
            <a:r>
              <a:rPr lang="en-GB"/>
              <a:t>Sétimo nível de destaque</a:t>
            </a:r>
          </a:p>
          <a:p>
            <a:pPr lvl="4"/>
            <a:r>
              <a:rPr lang="en-GB"/>
              <a:t>Oitavo nível de destaque</a:t>
            </a:r>
          </a:p>
          <a:p>
            <a:pPr lvl="4"/>
            <a:r>
              <a:rPr lang="en-GB"/>
              <a:t>Nono nível de destaque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397625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pt-P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26200"/>
            <a:ext cx="19018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6123B02-C0AE-4D1D-A3B5-CF006A473D0E}" type="slidenum"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771775" y="6307138"/>
            <a:ext cx="424497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Font typeface="Trebuchet MS" pitchFamily="34" charset="0"/>
              <a:buNone/>
              <a:defRPr i="1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 marL="0" marR="0" lvl="0" indent="0" algn="ctr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165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</p:sldLayoutIdLst>
  <p:hf hdr="0" ftr="0" dt="0"/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5pPr>
      <a:lvl6pPr marL="4572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6pPr>
      <a:lvl7pPr marL="9144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7pPr>
      <a:lvl8pPr marL="13716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8pPr>
      <a:lvl9pPr marL="18288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9pPr>
    </p:titleStyle>
    <p:bodyStyle>
      <a:lvl1pPr marL="339725" indent="-339725" algn="l" defTabSz="449263" rtl="0" eaLnBrk="0" fontAlgn="base" hangingPunct="0">
        <a:lnSpc>
          <a:spcPct val="104000"/>
        </a:lnSpc>
        <a:spcBef>
          <a:spcPts val="800"/>
        </a:spcBef>
        <a:spcAft>
          <a:spcPts val="400"/>
        </a:spcAft>
        <a:buClr>
          <a:srgbClr val="0000FF"/>
        </a:buClr>
        <a:buSzPct val="100000"/>
        <a:buFont typeface="Trebuchet MS" pitchFamily="34" charset="0"/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104000"/>
        </a:lnSpc>
        <a:spcBef>
          <a:spcPts val="700"/>
        </a:spcBef>
        <a:spcAft>
          <a:spcPts val="875"/>
        </a:spcAft>
        <a:buClr>
          <a:srgbClr val="000000"/>
        </a:buClr>
        <a:buSzPct val="100000"/>
        <a:buFont typeface="Trebuchet MS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rebuchet MS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821403" y="6519925"/>
            <a:ext cx="319423" cy="334901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b">
            <a:spAutoFit/>
          </a:bodyPr>
          <a:lstStyle>
            <a:lvl1pPr algn="r">
              <a:lnSpc>
                <a:spcPct val="104000"/>
              </a:lnSpc>
              <a:spcBef>
                <a:spcPts val="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i="1"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2820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</p:sldLayoutIdLst>
  <p:transition spd="med"/>
  <p:hf sldNum="0" hdr="0" ftr="0" dt="0"/>
  <p:txStyles>
    <p:titleStyle>
      <a:lvl1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4572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9144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13716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18288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39725" marR="0" indent="-339725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•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0142" marR="0" indent="-322942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–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•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–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821403" y="6519925"/>
            <a:ext cx="319423" cy="334901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b">
            <a:spAutoFit/>
          </a:bodyPr>
          <a:lstStyle>
            <a:lvl1pPr algn="r">
              <a:lnSpc>
                <a:spcPct val="104000"/>
              </a:lnSpc>
              <a:spcBef>
                <a:spcPts val="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i="1"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Helvetica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2614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ransition spd="med"/>
  <p:txStyles>
    <p:titleStyle>
      <a:lvl1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4572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9144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13716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18288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39725" marR="0" indent="-339725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•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0142" marR="0" indent="-322942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–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•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–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9915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  <p:sldLayoutId id="214748442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14288"/>
            <a:ext cx="9140825" cy="1552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Faça 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69225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Faça clique para editar o formato do texto do destaque</a:t>
            </a:r>
          </a:p>
          <a:p>
            <a:pPr lvl="1"/>
            <a:r>
              <a:rPr lang="en-GB"/>
              <a:t>Segundo nível de destaque</a:t>
            </a:r>
          </a:p>
          <a:p>
            <a:pPr lvl="2"/>
            <a:r>
              <a:rPr lang="en-GB"/>
              <a:t>Terceiro nível de destaque</a:t>
            </a:r>
          </a:p>
          <a:p>
            <a:pPr lvl="3"/>
            <a:r>
              <a:rPr lang="en-GB"/>
              <a:t>Quarto nível de destaque</a:t>
            </a:r>
          </a:p>
          <a:p>
            <a:pPr lvl="4"/>
            <a:r>
              <a:rPr lang="en-GB"/>
              <a:t>Quinto nível de destaque</a:t>
            </a:r>
          </a:p>
          <a:p>
            <a:pPr lvl="4"/>
            <a:r>
              <a:rPr lang="en-GB"/>
              <a:t>Sexto nível de destaque</a:t>
            </a:r>
          </a:p>
          <a:p>
            <a:pPr lvl="4"/>
            <a:r>
              <a:rPr lang="en-GB"/>
              <a:t>Sétimo nível de destaque</a:t>
            </a:r>
          </a:p>
          <a:p>
            <a:pPr lvl="4"/>
            <a:r>
              <a:rPr lang="en-GB"/>
              <a:t>Oitavo nível de destaque</a:t>
            </a:r>
          </a:p>
          <a:p>
            <a:pPr lvl="4"/>
            <a:r>
              <a:rPr lang="en-GB"/>
              <a:t>Nono nível de destaque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397625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pt-P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26200"/>
            <a:ext cx="19018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6123B02-C0AE-4D1D-A3B5-CF006A473D0E}" type="slidenum"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+mn-cs"/>
                <a:sym typeface="Trebuchet MS"/>
              </a:rPr>
              <a:pPr marL="0" marR="0" lvl="0" indent="0" algn="r" defTabSz="449263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rebuchet MS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+mn-cs"/>
              <a:sym typeface="Trebuchet M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771775" y="6307138"/>
            <a:ext cx="424497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Font typeface="Trebuchet MS" pitchFamily="34" charset="0"/>
              <a:buNone/>
              <a:defRPr i="1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 marL="0" marR="0" lvl="0" indent="0" algn="ctr" defTabSz="449263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MS Gothic" pitchFamily="49" charset="-128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37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</p:sldLayoutIdLst>
  <p:hf sldNum="0" hdr="0" ftr="0" dt="0"/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5pPr>
      <a:lvl6pPr marL="4572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6pPr>
      <a:lvl7pPr marL="9144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7pPr>
      <a:lvl8pPr marL="13716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8pPr>
      <a:lvl9pPr marL="18288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9pPr>
    </p:titleStyle>
    <p:bodyStyle>
      <a:lvl1pPr marL="339725" indent="-339725" algn="l" defTabSz="449263" rtl="0" eaLnBrk="0" fontAlgn="base" hangingPunct="0">
        <a:lnSpc>
          <a:spcPct val="104000"/>
        </a:lnSpc>
        <a:spcBef>
          <a:spcPts val="800"/>
        </a:spcBef>
        <a:spcAft>
          <a:spcPts val="400"/>
        </a:spcAft>
        <a:buClr>
          <a:srgbClr val="0000FF"/>
        </a:buClr>
        <a:buSzPct val="100000"/>
        <a:buFont typeface="Trebuchet MS" pitchFamily="34" charset="0"/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104000"/>
        </a:lnSpc>
        <a:spcBef>
          <a:spcPts val="700"/>
        </a:spcBef>
        <a:spcAft>
          <a:spcPts val="875"/>
        </a:spcAft>
        <a:buClr>
          <a:srgbClr val="000000"/>
        </a:buClr>
        <a:buSzPct val="100000"/>
        <a:buFont typeface="Trebuchet MS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rebuchet MS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821403" y="6519925"/>
            <a:ext cx="319423" cy="334901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b">
            <a:spAutoFit/>
          </a:bodyPr>
          <a:lstStyle>
            <a:lvl1pPr algn="r">
              <a:lnSpc>
                <a:spcPct val="104000"/>
              </a:lnSpc>
              <a:spcBef>
                <a:spcPts val="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i="1"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 pitchFamily="34" charset="0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3304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</p:sldLayoutIdLst>
  <p:transition spd="med"/>
  <p:txStyles>
    <p:titleStyle>
      <a:lvl1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4572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9144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13716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18288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39725" marR="0" indent="-339725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•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0142" marR="0" indent="-322942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–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•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–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14288"/>
            <a:ext cx="9140825" cy="1552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Faça 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69225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Faça clique para editar o formato do texto do destaque</a:t>
            </a:r>
          </a:p>
          <a:p>
            <a:pPr lvl="1"/>
            <a:r>
              <a:rPr lang="en-GB"/>
              <a:t>Segundo nível de destaque</a:t>
            </a:r>
          </a:p>
          <a:p>
            <a:pPr lvl="2"/>
            <a:r>
              <a:rPr lang="en-GB"/>
              <a:t>Terceiro nível de destaque</a:t>
            </a:r>
          </a:p>
          <a:p>
            <a:pPr lvl="3"/>
            <a:r>
              <a:rPr lang="en-GB"/>
              <a:t>Quarto nível de destaque</a:t>
            </a:r>
          </a:p>
          <a:p>
            <a:pPr lvl="4"/>
            <a:r>
              <a:rPr lang="en-GB"/>
              <a:t>Quinto nível de destaque</a:t>
            </a:r>
          </a:p>
          <a:p>
            <a:pPr lvl="4"/>
            <a:r>
              <a:rPr lang="en-GB"/>
              <a:t>Sexto nível de destaque</a:t>
            </a:r>
          </a:p>
          <a:p>
            <a:pPr lvl="4"/>
            <a:r>
              <a:rPr lang="en-GB"/>
              <a:t>Sétimo nível de destaque</a:t>
            </a:r>
          </a:p>
          <a:p>
            <a:pPr lvl="4"/>
            <a:r>
              <a:rPr lang="en-GB"/>
              <a:t>Oitavo nível de destaque</a:t>
            </a:r>
          </a:p>
          <a:p>
            <a:pPr lvl="4"/>
            <a:r>
              <a:rPr lang="en-GB"/>
              <a:t>Nono nível de destaque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397625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endParaRPr lang="pt-PT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26200"/>
            <a:ext cx="19018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6123B02-C0AE-4D1D-A3B5-CF006A473D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771775" y="6307138"/>
            <a:ext cx="424497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Font typeface="Trebuchet MS" pitchFamily="34" charset="0"/>
              <a:buNone/>
              <a:defRPr i="1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GB"/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299597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</p:sldLayoutIdLst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5pPr>
      <a:lvl6pPr marL="4572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6pPr>
      <a:lvl7pPr marL="9144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7pPr>
      <a:lvl8pPr marL="13716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8pPr>
      <a:lvl9pPr marL="18288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9pPr>
    </p:titleStyle>
    <p:bodyStyle>
      <a:lvl1pPr marL="339725" indent="-339725" algn="l" defTabSz="449263" rtl="0" eaLnBrk="0" fontAlgn="base" hangingPunct="0">
        <a:lnSpc>
          <a:spcPct val="104000"/>
        </a:lnSpc>
        <a:spcBef>
          <a:spcPts val="800"/>
        </a:spcBef>
        <a:spcAft>
          <a:spcPts val="400"/>
        </a:spcAft>
        <a:buClr>
          <a:srgbClr val="0000FF"/>
        </a:buClr>
        <a:buSzPct val="100000"/>
        <a:buFont typeface="Trebuchet MS" pitchFamily="34" charset="0"/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104000"/>
        </a:lnSpc>
        <a:spcBef>
          <a:spcPts val="700"/>
        </a:spcBef>
        <a:spcAft>
          <a:spcPts val="875"/>
        </a:spcAft>
        <a:buClr>
          <a:srgbClr val="000000"/>
        </a:buClr>
        <a:buSzPct val="100000"/>
        <a:buFont typeface="Trebuchet MS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rebuchet MS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821403" y="6519925"/>
            <a:ext cx="319423" cy="334901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b">
            <a:spAutoFit/>
          </a:bodyPr>
          <a:lstStyle>
            <a:lvl1pPr algn="r">
              <a:lnSpc>
                <a:spcPct val="104000"/>
              </a:lnSpc>
              <a:spcBef>
                <a:spcPts val="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i="1"/>
            </a:lvl1pPr>
          </a:lstStyle>
          <a:p>
            <a:pPr marL="0" marR="0" lvl="0" indent="0" algn="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fld id="{86CB4B4D-7CA3-9044-876B-883B54F8677D}" type="slidenum"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Gothic" pitchFamily="49" charset="-128"/>
                <a:cs typeface="Times New Roman"/>
                <a:sym typeface="Trebuchet MS"/>
              </a:rPr>
              <a:pPr marL="0" marR="0" lvl="0" indent="0" algn="r" defTabSz="449262" rtl="0" eaLnBrk="1" fontAlgn="auto" latinLnBrk="0" hangingPunct="0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/>
              </a:pPr>
              <a:t>‹#›</a:t>
            </a:fld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3543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</p:sldLayoutIdLst>
  <p:transition spd="med"/>
  <p:txStyles>
    <p:titleStyle>
      <a:lvl1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4572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9144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13716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18288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39725" marR="0" indent="-339725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•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0142" marR="0" indent="-322942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–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•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–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14288"/>
            <a:ext cx="9140825" cy="1552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Faça 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69225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Faça clique para editar o formato do texto do destaque</a:t>
            </a:r>
          </a:p>
          <a:p>
            <a:pPr lvl="1"/>
            <a:r>
              <a:rPr lang="en-GB"/>
              <a:t>Segundo nível de destaque</a:t>
            </a:r>
          </a:p>
          <a:p>
            <a:pPr lvl="2"/>
            <a:r>
              <a:rPr lang="en-GB"/>
              <a:t>Terceiro nível de destaque</a:t>
            </a:r>
          </a:p>
          <a:p>
            <a:pPr lvl="3"/>
            <a:r>
              <a:rPr lang="en-GB"/>
              <a:t>Quarto nível de destaque</a:t>
            </a:r>
          </a:p>
          <a:p>
            <a:pPr lvl="4"/>
            <a:r>
              <a:rPr lang="en-GB"/>
              <a:t>Quinto nível de destaque</a:t>
            </a:r>
          </a:p>
          <a:p>
            <a:pPr lvl="4"/>
            <a:r>
              <a:rPr lang="en-GB"/>
              <a:t>Sexto nível de destaque</a:t>
            </a:r>
          </a:p>
          <a:p>
            <a:pPr lvl="4"/>
            <a:r>
              <a:rPr lang="en-GB"/>
              <a:t>Sétimo nível de destaque</a:t>
            </a:r>
          </a:p>
          <a:p>
            <a:pPr lvl="4"/>
            <a:r>
              <a:rPr lang="en-GB"/>
              <a:t>Oitavo nível de destaque</a:t>
            </a:r>
          </a:p>
          <a:p>
            <a:pPr lvl="4"/>
            <a:r>
              <a:rPr lang="en-GB"/>
              <a:t>Nono nível de destaque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397625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1600">
                <a:solidFill>
                  <a:schemeClr val="bg1"/>
                </a:solidFill>
                <a:latin typeface="Georgia" pitchFamily="18" charset="0"/>
                <a:ea typeface="MS Gothic" pitchFamily="49" charset="-128"/>
              </a:defRPr>
            </a:lvl9pPr>
          </a:lstStyle>
          <a:p>
            <a:pPr defTabSz="449263" eaLnBrk="1" fontAlgn="base" hangingPunct="1"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pt-PT" kern="1200">
              <a:solidFill>
                <a:srgbClr val="FFFFFF"/>
              </a:solidFill>
              <a:cs typeface="+mn-cs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426200"/>
            <a:ext cx="19018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 hangingPunct="1">
              <a:spcAft>
                <a:spcPct val="0"/>
              </a:spcAft>
              <a:buSzPct val="100000"/>
              <a:defRPr/>
            </a:pPr>
            <a:fld id="{F6123B02-C0AE-4D1D-A3B5-CF006A473D0E}" type="slidenum">
              <a:rPr lang="en-GB" kern="1200">
                <a:ea typeface="MS Gothic" pitchFamily="49" charset="-128"/>
                <a:cs typeface="+mn-cs"/>
              </a:rPr>
              <a:pPr defTabSz="449263" fontAlgn="base" hangingPunct="1">
                <a:spcAft>
                  <a:spcPct val="0"/>
                </a:spcAft>
                <a:buSzPct val="100000"/>
                <a:defRPr/>
              </a:pPr>
              <a:t>‹#›</a:t>
            </a:fld>
            <a:endParaRPr lang="en-GB" kern="1200">
              <a:ea typeface="MS Gothic" pitchFamily="49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771775" y="6307138"/>
            <a:ext cx="424497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4000"/>
              </a:lnSpc>
              <a:spcBef>
                <a:spcPct val="0"/>
              </a:spcBef>
              <a:buClr>
                <a:srgbClr val="000000"/>
              </a:buClr>
              <a:buFont typeface="Trebuchet MS" pitchFamily="34" charset="0"/>
              <a:buNone/>
              <a:defRPr i="1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 defTabSz="449263" fontAlgn="base" hangingPunct="1">
              <a:spcAft>
                <a:spcPct val="0"/>
              </a:spcAft>
              <a:buSzPct val="100000"/>
              <a:defRPr/>
            </a:pPr>
            <a:r>
              <a:rPr lang="en-GB" kern="1200">
                <a:ea typeface="MS Gothic" pitchFamily="49" charset="-128"/>
                <a:cs typeface="+mn-cs"/>
              </a:rPr>
              <a:t>Veli Losinji '08 - Paolo PaniLIGO-G080249-00-Z</a:t>
            </a:r>
          </a:p>
        </p:txBody>
      </p:sp>
    </p:spTree>
    <p:extLst>
      <p:ext uri="{BB962C8B-B14F-4D97-AF65-F5344CB8AC3E}">
        <p14:creationId xmlns:p14="http://schemas.microsoft.com/office/powerpoint/2010/main" val="318063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  <p:sldLayoutId id="2147484289" r:id="rId13"/>
    <p:sldLayoutId id="2147484290" r:id="rId14"/>
  </p:sldLayoutIdLst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5pPr>
      <a:lvl6pPr marL="4572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6pPr>
      <a:lvl7pPr marL="9144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7pPr>
      <a:lvl8pPr marL="13716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8pPr>
      <a:lvl9pPr marL="1828800"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99"/>
        </a:buClr>
        <a:buSzPct val="100000"/>
        <a:buFont typeface="Trebuchet MS" pitchFamily="34" charset="0"/>
        <a:defRPr sz="4800">
          <a:solidFill>
            <a:srgbClr val="000099"/>
          </a:solidFill>
          <a:latin typeface="Trebuchet MS" pitchFamily="34" charset="0"/>
          <a:ea typeface="MS Gothic" pitchFamily="49" charset="-128"/>
        </a:defRPr>
      </a:lvl9pPr>
    </p:titleStyle>
    <p:bodyStyle>
      <a:lvl1pPr marL="339725" indent="-339725" algn="l" defTabSz="449263" rtl="0" eaLnBrk="0" fontAlgn="base" hangingPunct="0">
        <a:lnSpc>
          <a:spcPct val="104000"/>
        </a:lnSpc>
        <a:spcBef>
          <a:spcPts val="800"/>
        </a:spcBef>
        <a:spcAft>
          <a:spcPts val="400"/>
        </a:spcAft>
        <a:buClr>
          <a:srgbClr val="0000FF"/>
        </a:buClr>
        <a:buSzPct val="100000"/>
        <a:buFont typeface="Trebuchet MS" pitchFamily="34" charset="0"/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104000"/>
        </a:lnSpc>
        <a:spcBef>
          <a:spcPts val="700"/>
        </a:spcBef>
        <a:spcAft>
          <a:spcPts val="875"/>
        </a:spcAft>
        <a:buClr>
          <a:srgbClr val="000000"/>
        </a:buClr>
        <a:buSzPct val="100000"/>
        <a:buFont typeface="Trebuchet MS" pitchFamily="34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ts val="600"/>
        </a:spcBef>
        <a:spcAft>
          <a:spcPts val="600"/>
        </a:spcAft>
        <a:buClr>
          <a:srgbClr val="000000"/>
        </a:buClr>
        <a:buSzPct val="100000"/>
        <a:buFont typeface="Trebuchet MS" pitchFamily="34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821403" y="6519925"/>
            <a:ext cx="319423" cy="334901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b">
            <a:spAutoFit/>
          </a:bodyPr>
          <a:lstStyle>
            <a:lvl1pPr algn="r">
              <a:lnSpc>
                <a:spcPct val="104000"/>
              </a:lnSpc>
              <a:spcBef>
                <a:spcPts val="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i="1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34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</p:sldLayoutIdLst>
  <p:transition spd="med"/>
  <p:txStyles>
    <p:titleStyle>
      <a:lvl1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4572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9144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13716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18288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39725" marR="0" indent="-339725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•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0142" marR="0" indent="-322942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–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•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–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821403" y="6519925"/>
            <a:ext cx="319423" cy="334901"/>
          </a:xfrm>
          <a:prstGeom prst="rect">
            <a:avLst/>
          </a:prstGeom>
          <a:ln w="12700">
            <a:miter lim="400000"/>
          </a:ln>
        </p:spPr>
        <p:txBody>
          <a:bodyPr wrap="none" lIns="46799" tIns="46799" rIns="46799" bIns="46799" anchor="b">
            <a:spAutoFit/>
          </a:bodyPr>
          <a:lstStyle>
            <a:lvl1pPr algn="r">
              <a:lnSpc>
                <a:spcPct val="104000"/>
              </a:lnSpc>
              <a:spcBef>
                <a:spcPts val="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i="1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10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spd="med"/>
  <p:txStyles>
    <p:titleStyle>
      <a:lvl1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4572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9144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13716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1828800" algn="ct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99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39725" marR="0" indent="-339725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•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0142" marR="0" indent="-322942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–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•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–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449262" rtl="0" latinLnBrk="0">
        <a:lnSpc>
          <a:spcPct val="104000"/>
        </a:lnSpc>
        <a:spcBef>
          <a:spcPts val="800"/>
        </a:spcBef>
        <a:spcAft>
          <a:spcPts val="0"/>
        </a:spcAft>
        <a:buClr>
          <a:srgbClr val="0000FF"/>
        </a:buClr>
        <a:buSzPct val="100000"/>
        <a:buFont typeface="Trebuchet MS"/>
        <a:buChar char="»"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49262" rtl="0" latinLnBrk="0">
        <a:lnSpc>
          <a:spcPct val="10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6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914400" hangingPunct="1">
              <a:spcBef>
                <a:spcPts val="0"/>
              </a:spcBef>
              <a:buClr>
                <a:srgbClr val="000000"/>
              </a:buClr>
            </a:pPr>
            <a:fld id="{00000000-1234-1234-1234-123412341234}" type="slidenum">
              <a:rPr lang="en-150" smtClea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hangingPunct="1">
                <a:spcBef>
                  <a:spcPts val="0"/>
                </a:spcBef>
                <a:buClr>
                  <a:srgbClr val="000000"/>
                </a:buClr>
              </a:pPr>
              <a:t>‹#›</a:t>
            </a:fld>
            <a:endParaRPr lang="en-15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657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traight Connector 11"/>
          <p:cNvSpPr/>
          <p:nvPr/>
        </p:nvSpPr>
        <p:spPr>
          <a:xfrm>
            <a:off x="70990" y="6145021"/>
            <a:ext cx="9073010" cy="1"/>
          </a:xfrm>
          <a:prstGeom prst="line">
            <a:avLst/>
          </a:prstGeom>
          <a:solidFill>
            <a:srgbClr val="00B8FF"/>
          </a:solidFill>
          <a:ln w="3175">
            <a:solidFill>
              <a:srgbClr val="808080"/>
            </a:solidFill>
          </a:ln>
        </p:spPr>
        <p:txBody>
          <a:bodyPr lIns="45719" rIns="45719"/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  <p:sp>
        <p:nvSpPr>
          <p:cNvPr id="134" name="Text"/>
          <p:cNvSpPr/>
          <p:nvPr/>
        </p:nvSpPr>
        <p:spPr>
          <a:xfrm>
            <a:off x="4326999" y="3262630"/>
            <a:ext cx="490002" cy="3327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itchFamily="34" charset="0"/>
              <a:sym typeface="Trebuchet MS"/>
            </a:endParaRPr>
          </a:p>
        </p:txBody>
      </p:sp>
      <p:sp>
        <p:nvSpPr>
          <p:cNvPr id="9" name="TextBox 7"/>
          <p:cNvSpPr/>
          <p:nvPr/>
        </p:nvSpPr>
        <p:spPr>
          <a:xfrm>
            <a:off x="35495" y="299709"/>
            <a:ext cx="9144000" cy="6360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8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/>
              <a:t>Testing General Relativity </a:t>
            </a:r>
            <a:br>
              <a:rPr lang="en-GB" sz="2800" b="1" kern="0" dirty="0"/>
            </a:br>
            <a:r>
              <a:rPr lang="en-GB" sz="2800" b="1" kern="0" dirty="0"/>
              <a:t>with Gravitational Waves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chemeClr val="tx1"/>
              </a:solidFill>
            </a:endParaRP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chemeClr val="tx1"/>
              </a:solidFill>
            </a:endParaRP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chemeClr val="tx1"/>
              </a:solidFill>
            </a:endParaRP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chemeClr val="tx1"/>
              </a:solidFill>
            </a:endParaRP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chemeClr val="tx1"/>
              </a:solidFill>
            </a:endParaRP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chemeClr val="tx1"/>
              </a:solidFill>
            </a:endParaRP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sym typeface="Georgia"/>
              </a:rPr>
              <a:t>Vítor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sym typeface="Georgia"/>
              </a:rPr>
              <a:t> Cardoso</a:t>
            </a: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chemeClr val="tx1"/>
                </a:solidFill>
              </a:rPr>
              <a:t>[Niels Bohr Institute &amp; Técnico Lisbon]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" name="logos-for-presentations-grit-AND-strong-03.png" descr="logos-for-presentations-grit-AND-strong-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04" y="6243131"/>
            <a:ext cx="6263591" cy="614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D4CAE62-01D9-F5BE-0007-976B07CDD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37" y="2006142"/>
            <a:ext cx="6081323" cy="2328366"/>
          </a:xfrm>
          <a:prstGeom prst="rect">
            <a:avLst/>
          </a:prstGeom>
        </p:spPr>
      </p:pic>
      <p:sp>
        <p:nvSpPr>
          <p:cNvPr id="3" name="CaixaDeTexto 16">
            <a:extLst>
              <a:ext uri="{FF2B5EF4-FFF2-40B4-BE49-F238E27FC236}">
                <a16:creationId xmlns:a16="http://schemas.microsoft.com/office/drawing/2014/main" id="{1CC6EAEC-2629-1085-7749-1CBC78E1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40" y="5597479"/>
            <a:ext cx="17416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fontAlgn="base" hangingPunct="1">
              <a:spcBef>
                <a:spcPts val="0"/>
              </a:spcBef>
              <a:spcAft>
                <a:spcPct val="0"/>
              </a:spcAft>
            </a:pPr>
            <a:r>
              <a:rPr lang="pt-PT" sz="1100" i="1" kern="1200" dirty="0">
                <a:solidFill>
                  <a:srgbClr val="FFFFFF">
                    <a:lumMod val="65000"/>
                  </a:srgbClr>
                </a:solidFill>
                <a:latin typeface="Georgia" pitchFamily="18" charset="0"/>
                <a:ea typeface="MS Gothic" pitchFamily="49" charset="-128"/>
                <a:cs typeface="+mn-cs"/>
              </a:rPr>
              <a:t>Image: Cardoso &amp; Pani</a:t>
            </a:r>
          </a:p>
          <a:p>
            <a:pPr algn="r" defTabSz="914400" fontAlgn="base" hangingPunct="1">
              <a:spcBef>
                <a:spcPts val="0"/>
              </a:spcBef>
              <a:spcAft>
                <a:spcPct val="0"/>
              </a:spcAft>
            </a:pPr>
            <a:r>
              <a:rPr lang="pt-PT" sz="1100" i="1" kern="1200" dirty="0">
                <a:solidFill>
                  <a:srgbClr val="FFFFFF">
                    <a:lumMod val="65000"/>
                  </a:srgbClr>
                </a:solidFill>
                <a:latin typeface="Georgia" pitchFamily="18" charset="0"/>
                <a:ea typeface="MS Gothic" pitchFamily="49" charset="-128"/>
                <a:cs typeface="+mn-cs"/>
              </a:rPr>
              <a:t>CERN Courier (2016)</a:t>
            </a:r>
            <a:endParaRPr lang="pt-PT" sz="1100" i="1" kern="1200" dirty="0">
              <a:solidFill>
                <a:srgbClr val="FFFFFF">
                  <a:lumMod val="65000"/>
                </a:srgbClr>
              </a:solidFill>
              <a:latin typeface="Tw Cen MT Condensed" pitchFamily="34" charset="0"/>
              <a:ea typeface="MS Gothic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9396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CB1C089-E208-2F10-DE82-817605D3D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pt-P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Holeseismology</a:t>
            </a:r>
            <a:r>
              <a:rPr kumimoji="0" lang="en-GB" alt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…</a:t>
            </a:r>
          </a:p>
        </p:txBody>
      </p:sp>
      <p:pic>
        <p:nvPicPr>
          <p:cNvPr id="4" name="Imagem 3" descr="Uma imagem com texto, captura de ecrã, Tipo de letra, documento&#10;&#10;Descrição gerada automaticamente">
            <a:extLst>
              <a:ext uri="{FF2B5EF4-FFF2-40B4-BE49-F238E27FC236}">
                <a16:creationId xmlns:a16="http://schemas.microsoft.com/office/drawing/2014/main" id="{3852C215-64D2-F756-879C-36B1A9B54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48" y="701027"/>
            <a:ext cx="6269749" cy="2871222"/>
          </a:xfrm>
          <a:prstGeom prst="rect">
            <a:avLst/>
          </a:prstGeom>
        </p:spPr>
      </p:pic>
      <p:pic>
        <p:nvPicPr>
          <p:cNvPr id="6" name="Imagem 5" descr="Uma imagem com texto, preto e branco, Tipo de letra, captura de ecrã&#10;&#10;Descrição gerada automaticamente">
            <a:extLst>
              <a:ext uri="{FF2B5EF4-FFF2-40B4-BE49-F238E27FC236}">
                <a16:creationId xmlns:a16="http://schemas.microsoft.com/office/drawing/2014/main" id="{3ECD4612-2BBE-899C-1212-5E74A9645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15" y="3480151"/>
            <a:ext cx="3166878" cy="3285751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4BA920AB-E40F-2BFF-BF3D-3BCF588EC1B9}"/>
              </a:ext>
            </a:extLst>
          </p:cNvPr>
          <p:cNvSpPr/>
          <p:nvPr/>
        </p:nvSpPr>
        <p:spPr>
          <a:xfrm flipH="1" flipV="1">
            <a:off x="6196870" y="6065347"/>
            <a:ext cx="254598" cy="243732"/>
          </a:xfrm>
          <a:prstGeom prst="righ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MS Gothic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176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aixaDeTexto 16"/>
          <p:cNvSpPr/>
          <p:nvPr/>
        </p:nvSpPr>
        <p:spPr>
          <a:xfrm>
            <a:off x="0" y="6501032"/>
            <a:ext cx="9144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400" b="0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Berti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, Cardoso </a:t>
            </a:r>
            <a:r>
              <a:rPr kumimoji="0" lang="pt-PT" sz="1400" b="0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and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pt-PT" sz="1400" b="0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Starinets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CQG 26: 163001 (2009)</a:t>
            </a:r>
            <a:endParaRPr kumimoji="0" sz="3200" b="0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09" y="462463"/>
            <a:ext cx="4344344" cy="335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482" y="3967346"/>
            <a:ext cx="2959860" cy="10514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51864" y="5632036"/>
            <a:ext cx="8241233" cy="39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Times New Roman"/>
                <a:sym typeface="Trebuchet MS"/>
              </a:rPr>
              <a:t>Quality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Times New Roman"/>
                <a:sym typeface="Trebuchet M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Times New Roman"/>
                <a:sym typeface="Trebuchet MS"/>
              </a:rPr>
              <a:t>factors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Times New Roman"/>
                <a:sym typeface="Trebuchet MS"/>
              </a:rPr>
              <a:t> </a:t>
            </a:r>
            <a:r>
              <a:rPr kumimoji="0" 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Times New Roman"/>
                <a:sym typeface="Trebuchet MS"/>
              </a:rPr>
              <a:t>of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Times New Roman"/>
                <a:sym typeface="Trebuchet MS"/>
              </a:rPr>
              <a:t> ~3. Black holes don’t ring, they relax with a thud.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MS Gothic" pitchFamily="49" charset="-128"/>
              <a:cs typeface="Times New Roman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269717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0" y="188913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ctr" defTabSz="449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pt-PT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 panose="02040502050405020303" pitchFamily="18" charset="0"/>
                <a:ea typeface="MS Gothic"/>
                <a:cs typeface="Helvetica"/>
                <a:sym typeface="Trebuchet MS"/>
              </a:rPr>
              <a:t>When is a </a:t>
            </a:r>
            <a:r>
              <a:rPr kumimoji="0" lang="pt-PT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 panose="02040502050405020303" pitchFamily="18" charset="0"/>
                <a:ea typeface="MS Gothic"/>
                <a:cs typeface="Helvetica"/>
                <a:sym typeface="Trebuchet MS"/>
              </a:rPr>
              <a:t>linear</a:t>
            </a:r>
            <a:r>
              <a:rPr kumimoji="0" lang="pt-PT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 panose="02040502050405020303" pitchFamily="18" charset="0"/>
                <a:ea typeface="MS Gothic"/>
                <a:cs typeface="Helvetica"/>
                <a:sym typeface="Trebuchet MS"/>
              </a:rPr>
              <a:t> ringdown description valid?</a:t>
            </a:r>
          </a:p>
          <a:p>
            <a:pPr marL="742950" marR="0" lvl="1" indent="-285750" algn="r" defTabSz="449263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pt-P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Helvetica"/>
                <a:sym typeface="Trebuchet MS"/>
              </a:rPr>
              <a:t> </a:t>
            </a:r>
          </a:p>
        </p:txBody>
      </p:sp>
      <p:sp>
        <p:nvSpPr>
          <p:cNvPr id="15" name="TextBox 8"/>
          <p:cNvSpPr/>
          <p:nvPr/>
        </p:nvSpPr>
        <p:spPr>
          <a:xfrm>
            <a:off x="617040" y="4917898"/>
            <a:ext cx="1184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Light ring </a:t>
            </a:r>
          </a:p>
        </p:txBody>
      </p:sp>
      <p:pic>
        <p:nvPicPr>
          <p:cNvPr id="3" name="Imagem 2" descr="Uma imagem com círculo, diagrama, esboço, design&#10;&#10;Descrição gerada automaticamente">
            <a:extLst>
              <a:ext uri="{FF2B5EF4-FFF2-40B4-BE49-F238E27FC236}">
                <a16:creationId xmlns:a16="http://schemas.microsoft.com/office/drawing/2014/main" id="{FF5FFD9F-69B0-7E42-3465-FA2F2A490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62" y="818382"/>
            <a:ext cx="5312675" cy="5221235"/>
          </a:xfrm>
          <a:prstGeom prst="rect">
            <a:avLst/>
          </a:prstGeom>
        </p:spPr>
      </p:pic>
      <p:sp>
        <p:nvSpPr>
          <p:cNvPr id="21" name="Straight Arrow Connector 4"/>
          <p:cNvSpPr/>
          <p:nvPr/>
        </p:nvSpPr>
        <p:spPr>
          <a:xfrm flipH="1">
            <a:off x="1801635" y="4111511"/>
            <a:ext cx="2138836" cy="931269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  <p:sp>
        <p:nvSpPr>
          <p:cNvPr id="2" name="Rectângulo 10">
            <a:extLst>
              <a:ext uri="{FF2B5EF4-FFF2-40B4-BE49-F238E27FC236}">
                <a16:creationId xmlns:a16="http://schemas.microsoft.com/office/drawing/2014/main" id="{5AC86A19-FFF1-8100-6338-690886415A30}"/>
              </a:ext>
            </a:extLst>
          </p:cNvPr>
          <p:cNvSpPr/>
          <p:nvPr/>
        </p:nvSpPr>
        <p:spPr>
          <a:xfrm>
            <a:off x="1" y="6320907"/>
            <a:ext cx="914052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Leaver PRD34:384 (1986);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Baibhav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+ arXiv:2302.03050; Nee+ PRD108:044032 (2023)</a:t>
            </a:r>
            <a:b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</a:b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84A53-DCB5-9C6F-9A1E-F3410CA7E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46" y="4866606"/>
            <a:ext cx="2002154" cy="1260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880610-14A7-BCA5-8852-BBEFD71BE7ED}"/>
              </a:ext>
            </a:extLst>
          </p:cNvPr>
          <p:cNvSpPr/>
          <p:nvPr/>
        </p:nvSpPr>
        <p:spPr>
          <a:xfrm>
            <a:off x="6604462" y="4866606"/>
            <a:ext cx="2215342" cy="1173011"/>
          </a:xfrm>
          <a:prstGeom prst="rect">
            <a:avLst/>
          </a:prstGeom>
          <a:noFill/>
          <a:ln w="25400" cap="flat">
            <a:solidFill>
              <a:srgbClr val="8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Text Box 4"/>
          <p:cNvSpPr/>
          <p:nvPr/>
        </p:nvSpPr>
        <p:spPr>
          <a:xfrm>
            <a:off x="1548066" y="5480534"/>
            <a:ext cx="1654235" cy="24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>
            <a:lvl1pPr algn="ctr">
              <a:spcBef>
                <a:spcPts val="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/>
            </a:pPr>
            <a:r>
              <a: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sym typeface="Georgia"/>
              </a:rPr>
              <a:t>Image: Ana </a:t>
            </a:r>
            <a:r>
              <a:rPr kumimoji="0" lang="pt-PT" sz="10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sym typeface="Georgia"/>
              </a:rPr>
              <a:t>Carvalho</a:t>
            </a:r>
            <a:endParaRPr kumimoji="0" sz="1000" b="0" i="1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168890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0872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>
                <a:solidFill>
                  <a:srgbClr val="800000"/>
                </a:solidFill>
              </a:rPr>
              <a:t>One and two-mode estimates</a:t>
            </a:r>
            <a:r>
              <a:rPr lang="en-US" dirty="0">
                <a:solidFill>
                  <a:srgbClr val="800000"/>
                </a:solidFill>
              </a:rPr>
              <a:t>: the start of spectroscopy</a:t>
            </a:r>
            <a:r>
              <a:rPr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90" name="Rectângulo 10"/>
          <p:cNvSpPr/>
          <p:nvPr/>
        </p:nvSpPr>
        <p:spPr>
          <a:xfrm>
            <a:off x="457200" y="5972173"/>
            <a:ext cx="82296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LSC PRL116:221101 (2016); arXiv:2010.14529; </a:t>
            </a:r>
            <a:b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</a:b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For future detectors,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Berti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+ PRL117:10102 (2016)</a:t>
            </a:r>
          </a:p>
        </p:txBody>
      </p:sp>
      <p:pic>
        <p:nvPicPr>
          <p:cNvPr id="291" name="Imagem 1" descr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7985"/>
            <a:ext cx="4579917" cy="364405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Text Box 4"/>
          <p:cNvSpPr/>
          <p:nvPr/>
        </p:nvSpPr>
        <p:spPr>
          <a:xfrm>
            <a:off x="5399462" y="1927310"/>
            <a:ext cx="3096345" cy="19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90% posterior distributions.</a:t>
            </a: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Georgia"/>
                <a:ea typeface="Georgia"/>
                <a:cs typeface="Georgia"/>
                <a:sym typeface="Georgia"/>
              </a:defRPr>
            </a:pP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Black solid is 90% posterior of QNM as derived from the posterior mass and spin of remnant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D701-493D-AE4D-8EE1-EFB1A9C8E6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46" y="4866606"/>
            <a:ext cx="2002154" cy="1260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D24194-4FCC-FACC-EDF0-6FEF50D386CC}"/>
              </a:ext>
            </a:extLst>
          </p:cNvPr>
          <p:cNvSpPr/>
          <p:nvPr/>
        </p:nvSpPr>
        <p:spPr>
          <a:xfrm>
            <a:off x="6604462" y="4866606"/>
            <a:ext cx="2215342" cy="1173011"/>
          </a:xfrm>
          <a:prstGeom prst="rect">
            <a:avLst/>
          </a:prstGeom>
          <a:noFill/>
          <a:ln w="25400" cap="flat">
            <a:solidFill>
              <a:srgbClr val="8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841508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0872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>
                <a:solidFill>
                  <a:srgbClr val="800000"/>
                </a:solidFill>
              </a:rPr>
              <a:t>One and two-mode estimates</a:t>
            </a:r>
            <a:r>
              <a:rPr lang="en-US" dirty="0">
                <a:solidFill>
                  <a:srgbClr val="800000"/>
                </a:solidFill>
              </a:rPr>
              <a:t>: the start of spectroscopy</a:t>
            </a:r>
            <a:r>
              <a:rPr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90" name="Rectângulo 10"/>
          <p:cNvSpPr/>
          <p:nvPr/>
        </p:nvSpPr>
        <p:spPr>
          <a:xfrm>
            <a:off x="457200" y="5972173"/>
            <a:ext cx="82296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Courtesy of Gregorio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Carullo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See also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Berti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+ PRL117:10102 (2016); Bhagwat+ arXiv:2304.02283</a:t>
            </a:r>
          </a:p>
        </p:txBody>
      </p:sp>
      <p:sp>
        <p:nvSpPr>
          <p:cNvPr id="292" name="Text Box 4"/>
          <p:cNvSpPr/>
          <p:nvPr/>
        </p:nvSpPr>
        <p:spPr>
          <a:xfrm>
            <a:off x="5080409" y="1989655"/>
            <a:ext cx="3606391" cy="259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90% posterior distributions.</a:t>
            </a: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Georgia"/>
                <a:ea typeface="Georgia"/>
                <a:cs typeface="Georgia"/>
                <a:sym typeface="Georgia"/>
              </a:defRPr>
            </a:pP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Black solid is 90% posterior of QNM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from a future event with SNR=40 in ringdown.</a:t>
            </a: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Georgia"/>
                <a:ea typeface="Georgia"/>
                <a:cs typeface="Georgia"/>
                <a:sym typeface="Georgia"/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LISA will see SNRs of thousands</a:t>
            </a:r>
            <a:r>
              <a:rPr kumimoji="0" lang="en-15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…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8" y="1490191"/>
            <a:ext cx="3864865" cy="39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533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0872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dirty="0">
                <a:solidFill>
                  <a:srgbClr val="800000"/>
                </a:solidFill>
              </a:rPr>
              <a:t>Nonlinearities in ringdown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90" y="1240500"/>
            <a:ext cx="3296219" cy="5555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2417275" y="6255945"/>
            <a:ext cx="3965418" cy="788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11" y="2073498"/>
            <a:ext cx="4173646" cy="4138967"/>
          </a:xfrm>
          <a:prstGeom prst="rect">
            <a:avLst/>
          </a:prstGeom>
        </p:spPr>
      </p:pic>
      <p:sp>
        <p:nvSpPr>
          <p:cNvPr id="2" name="Rectângulo 10">
            <a:extLst>
              <a:ext uri="{FF2B5EF4-FFF2-40B4-BE49-F238E27FC236}">
                <a16:creationId xmlns:a16="http://schemas.microsoft.com/office/drawing/2014/main" id="{E181021B-F5AF-4C1E-1372-7E9B571D7F22}"/>
              </a:ext>
            </a:extLst>
          </p:cNvPr>
          <p:cNvSpPr/>
          <p:nvPr/>
        </p:nvSpPr>
        <p:spPr>
          <a:xfrm>
            <a:off x="1" y="6334780"/>
            <a:ext cx="91440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Cheung + PRL130:8 (2023)</a:t>
            </a:r>
          </a:p>
        </p:txBody>
      </p:sp>
    </p:spTree>
    <p:extLst>
      <p:ext uri="{BB962C8B-B14F-4D97-AF65-F5344CB8AC3E}">
        <p14:creationId xmlns:p14="http://schemas.microsoft.com/office/powerpoint/2010/main" val="421244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0872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dirty="0">
                <a:solidFill>
                  <a:srgbClr val="800000"/>
                </a:solidFill>
              </a:rPr>
              <a:t>Nonlinearities in ringdown</a:t>
            </a:r>
            <a:endParaRPr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52" y="1658389"/>
            <a:ext cx="3432757" cy="5785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2417275" y="6255945"/>
            <a:ext cx="3965418" cy="788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sym typeface="Trebuchet MS"/>
            </a:endParaRPr>
          </a:p>
        </p:txBody>
      </p:sp>
      <p:sp>
        <p:nvSpPr>
          <p:cNvPr id="2" name="Rectângulo 10">
            <a:extLst>
              <a:ext uri="{FF2B5EF4-FFF2-40B4-BE49-F238E27FC236}">
                <a16:creationId xmlns:a16="http://schemas.microsoft.com/office/drawing/2014/main" id="{E181021B-F5AF-4C1E-1372-7E9B571D7F22}"/>
              </a:ext>
            </a:extLst>
          </p:cNvPr>
          <p:cNvSpPr/>
          <p:nvPr/>
        </p:nvSpPr>
        <p:spPr>
          <a:xfrm>
            <a:off x="9012" y="5994335"/>
            <a:ext cx="9144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Cheung+ PRL130:8 (2023); </a:t>
            </a:r>
            <a:b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</a:b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also Ma+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arXiv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2207.10870;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Mitman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+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arXiv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2208.07380; see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Kehagias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+ arXiv:2301.09345 for Kerr/CFT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50286A2-072E-991E-03A1-FC3280D6CE8B}"/>
                  </a:ext>
                </a:extLst>
              </p:cNvPr>
              <p:cNvSpPr txBox="1"/>
              <p:nvPr/>
            </p:nvSpPr>
            <p:spPr>
              <a:xfrm>
                <a:off x="3387436" y="2636678"/>
                <a:ext cx="1931891" cy="5232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PT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Trebuchet MS"/>
                            </a:rPr>
                          </m:ctrlPr>
                        </m:sSubPr>
                        <m:e>
                          <m:r>
                            <a:rPr kumimoji="0" lang="pt-PT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Trebuchet MS"/>
                            </a:rPr>
                            <m:t>𝑅</m:t>
                          </m:r>
                        </m:e>
                        <m:sub>
                          <m:r>
                            <a:rPr kumimoji="0" lang="pt-PT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Trebuchet MS"/>
                            </a:rPr>
                            <m:t>220</m:t>
                          </m:r>
                          <m:r>
                            <a:rPr kumimoji="0" lang="pt-PT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Trebuchet MS"/>
                            </a:rPr>
                            <m:t>×</m:t>
                          </m:r>
                          <m:r>
                            <a:rPr kumimoji="0" lang="pt-PT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Trebuchet MS"/>
                            </a:rPr>
                            <m:t>220</m:t>
                          </m:r>
                        </m:sub>
                      </m:sSub>
                      <m:r>
                        <a:rPr kumimoji="0" lang="pt-PT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Trebuchet MS"/>
                        </a:rPr>
                        <m:t>=</m:t>
                      </m:r>
                      <m:f>
                        <m:fPr>
                          <m:ctrlPr>
                            <a:rPr kumimoji="0" lang="pt-PT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Trebuchet M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pt-PT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Trebuchet MS"/>
                                </a:rPr>
                              </m:ctrlPr>
                            </m:sSubPr>
                            <m:e>
                              <m:r>
                                <a:rPr kumimoji="0" lang="pt-PT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Trebuchet M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PT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Trebuchet MS"/>
                                </a:rPr>
                                <m:t>220</m:t>
                              </m:r>
                              <m:r>
                                <a:rPr kumimoji="0" lang="pt-PT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Trebuchet MS"/>
                                </a:rPr>
                                <m:t>×</m:t>
                              </m:r>
                              <m:r>
                                <a:rPr kumimoji="0" lang="pt-PT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Trebuchet MS"/>
                                </a:rPr>
                                <m:t>220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0" lang="pt-PT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Trebuchet MS"/>
                                </a:rPr>
                              </m:ctrlPr>
                            </m:sSubSupPr>
                            <m:e>
                              <m:r>
                                <a:rPr kumimoji="0" lang="pt-PT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Trebuchet M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pt-PT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Trebuchet MS"/>
                                </a:rPr>
                                <m:t>220</m:t>
                              </m:r>
                            </m:sub>
                            <m:sup>
                              <m:r>
                                <a:rPr kumimoji="0" lang="pt-PT" sz="1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Trebuchet MS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0" lang="pt-P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50286A2-072E-991E-03A1-FC3280D6C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436" y="2636678"/>
                <a:ext cx="1931891" cy="523220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50C006C-1B66-7D99-32C9-B57A0E9F3D3C}"/>
                  </a:ext>
                </a:extLst>
              </p:cNvPr>
              <p:cNvSpPr txBox="1"/>
              <p:nvPr/>
            </p:nvSpPr>
            <p:spPr>
              <a:xfrm>
                <a:off x="3387436" y="4355869"/>
                <a:ext cx="2129845" cy="3385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PT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Trebuchet MS"/>
                            </a:rPr>
                          </m:ctrlPr>
                        </m:sSubPr>
                        <m:e>
                          <m:r>
                            <a:rPr kumimoji="0" lang="pt-PT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Trebuchet MS"/>
                            </a:rPr>
                            <m:t>𝑅</m:t>
                          </m:r>
                        </m:e>
                        <m:sub>
                          <m:r>
                            <a:rPr kumimoji="0" lang="pt-PT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Trebuchet MS"/>
                            </a:rPr>
                            <m:t>220</m:t>
                          </m:r>
                          <m:r>
                            <a:rPr kumimoji="0" lang="pt-PT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Trebuchet MS"/>
                            </a:rPr>
                            <m:t>×</m:t>
                          </m:r>
                          <m:r>
                            <a:rPr kumimoji="0" lang="pt-PT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Trebuchet MS"/>
                            </a:rPr>
                            <m:t>220</m:t>
                          </m:r>
                        </m:sub>
                      </m:sSub>
                      <m:r>
                        <a:rPr kumimoji="0" lang="pt-PT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Trebuchet MS"/>
                        </a:rPr>
                        <m:t>=0.16</m:t>
                      </m:r>
                    </m:oMath>
                  </m:oMathPara>
                </a14:m>
                <a:endParaRPr kumimoji="0" lang="pt-P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sym typeface="Trebuchet MS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50C006C-1B66-7D99-32C9-B57A0E9F3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436" y="4355869"/>
                <a:ext cx="212984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7577DFAF-54FC-CADD-DF19-FF100A337A1D}"/>
              </a:ext>
            </a:extLst>
          </p:cNvPr>
          <p:cNvSpPr txBox="1"/>
          <p:nvPr/>
        </p:nvSpPr>
        <p:spPr>
          <a:xfrm>
            <a:off x="0" y="3529955"/>
            <a:ext cx="9144000" cy="497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For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quasi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-circular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inspirals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of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non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spinning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binaries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,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from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NR: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5B5FE6-59AE-3D39-4623-BAB6BC65B253}"/>
              </a:ext>
            </a:extLst>
          </p:cNvPr>
          <p:cNvSpPr txBox="1"/>
          <p:nvPr/>
        </p:nvSpPr>
        <p:spPr>
          <a:xfrm>
            <a:off x="9012" y="5012780"/>
            <a:ext cx="9144000" cy="902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It is not hopelessly small!</a:t>
            </a: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Similar number recovered from near-horizon symmetries (“Kerr/CFT”)</a:t>
            </a:r>
          </a:p>
        </p:txBody>
      </p:sp>
    </p:spTree>
    <p:extLst>
      <p:ext uri="{BB962C8B-B14F-4D97-AF65-F5344CB8AC3E}">
        <p14:creationId xmlns:p14="http://schemas.microsoft.com/office/powerpoint/2010/main" val="170228183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0872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dirty="0">
                <a:solidFill>
                  <a:srgbClr val="800000"/>
                </a:solidFill>
              </a:rPr>
              <a:t>Nonlinearities in ringdown: second-order</a:t>
            </a:r>
            <a:endParaRPr dirty="0"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17275" y="6255945"/>
            <a:ext cx="3965418" cy="788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sym typeface="Trebuchet MS"/>
            </a:endParaRPr>
          </a:p>
        </p:txBody>
      </p:sp>
      <p:sp>
        <p:nvSpPr>
          <p:cNvPr id="2" name="Rectângulo 10">
            <a:extLst>
              <a:ext uri="{FF2B5EF4-FFF2-40B4-BE49-F238E27FC236}">
                <a16:creationId xmlns:a16="http://schemas.microsoft.com/office/drawing/2014/main" id="{E181021B-F5AF-4C1E-1372-7E9B571D7F22}"/>
              </a:ext>
            </a:extLst>
          </p:cNvPr>
          <p:cNvSpPr/>
          <p:nvPr/>
        </p:nvSpPr>
        <p:spPr>
          <a:xfrm>
            <a:off x="9012" y="5994335"/>
            <a:ext cx="91440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Redondo-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Yuste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+ arXiv:2308.14796</a:t>
            </a:r>
          </a:p>
        </p:txBody>
      </p:sp>
      <p:pic>
        <p:nvPicPr>
          <p:cNvPr id="6" name="Imagem 5" descr="Uma imagem com texto, diagrama, captura de ecrã, file&#10;&#10;Descrição gerada automaticamente">
            <a:extLst>
              <a:ext uri="{FF2B5EF4-FFF2-40B4-BE49-F238E27FC236}">
                <a16:creationId xmlns:a16="http://schemas.microsoft.com/office/drawing/2014/main" id="{229943C3-38D4-C042-209E-0B2BC446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97" y="1317796"/>
            <a:ext cx="4571429" cy="365714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2BE0B07-65A2-8A23-697F-15EC85F8F21F}"/>
              </a:ext>
            </a:extLst>
          </p:cNvPr>
          <p:cNvSpPr txBox="1"/>
          <p:nvPr/>
        </p:nvSpPr>
        <p:spPr>
          <a:xfrm>
            <a:off x="-1" y="5285785"/>
            <a:ext cx="9144000" cy="497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Second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order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amplitude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only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weakly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dependent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on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ID</a:t>
            </a:r>
          </a:p>
        </p:txBody>
      </p:sp>
    </p:spTree>
    <p:extLst>
      <p:ext uri="{BB962C8B-B14F-4D97-AF65-F5344CB8AC3E}">
        <p14:creationId xmlns:p14="http://schemas.microsoft.com/office/powerpoint/2010/main" val="30304939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0872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dirty="0">
                <a:solidFill>
                  <a:srgbClr val="800000"/>
                </a:solidFill>
              </a:rPr>
              <a:t>Nonlinearities in ringdown: second-order</a:t>
            </a:r>
            <a:endParaRPr dirty="0"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17275" y="6255945"/>
            <a:ext cx="3965418" cy="788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sym typeface="Trebuchet MS"/>
            </a:endParaRPr>
          </a:p>
        </p:txBody>
      </p:sp>
      <p:sp>
        <p:nvSpPr>
          <p:cNvPr id="2" name="Rectângulo 10">
            <a:extLst>
              <a:ext uri="{FF2B5EF4-FFF2-40B4-BE49-F238E27FC236}">
                <a16:creationId xmlns:a16="http://schemas.microsoft.com/office/drawing/2014/main" id="{E181021B-F5AF-4C1E-1372-7E9B571D7F22}"/>
              </a:ext>
            </a:extLst>
          </p:cNvPr>
          <p:cNvSpPr/>
          <p:nvPr/>
        </p:nvSpPr>
        <p:spPr>
          <a:xfrm>
            <a:off x="9012" y="5994335"/>
            <a:ext cx="91440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Redondo-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Yuste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+ arXiv:2308.14796</a:t>
            </a:r>
          </a:p>
        </p:txBody>
      </p:sp>
      <p:pic>
        <p:nvPicPr>
          <p:cNvPr id="4" name="Imagem 3" descr="Uma imagem com texto, file, captura de ecrã, Gráfico&#10;&#10;Descrição gerada automaticamente">
            <a:extLst>
              <a:ext uri="{FF2B5EF4-FFF2-40B4-BE49-F238E27FC236}">
                <a16:creationId xmlns:a16="http://schemas.microsoft.com/office/drawing/2014/main" id="{2A5C693B-FB7D-F587-6937-F8B8B2ED0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5" y="1622956"/>
            <a:ext cx="4571429" cy="365714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844FE3-3817-85A2-0FAF-7A6CCC06D344}"/>
              </a:ext>
            </a:extLst>
          </p:cNvPr>
          <p:cNvSpPr txBox="1"/>
          <p:nvPr/>
        </p:nvSpPr>
        <p:spPr>
          <a:xfrm>
            <a:off x="-1" y="5285785"/>
            <a:ext cx="9144000" cy="497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But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dependent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on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spin…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raising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doubts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about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Kerr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/CFT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applications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8240325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ítulo 1"/>
          <p:cNvSpPr/>
          <p:nvPr/>
        </p:nvSpPr>
        <p:spPr>
          <a:xfrm>
            <a:off x="170458" y="182377"/>
            <a:ext cx="8784978" cy="51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4000"/>
              </a:lnSpc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T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esting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 black hole nature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sp>
        <p:nvSpPr>
          <p:cNvPr id="167" name="TextBox 5"/>
          <p:cNvSpPr/>
          <p:nvPr/>
        </p:nvSpPr>
        <p:spPr>
          <a:xfrm>
            <a:off x="776123" y="1448343"/>
            <a:ext cx="8064898" cy="4739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marR="0" lvl="0" indent="-342900" algn="l" defTabSz="449262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BH exterior is pathology-free, interior is not.</a:t>
            </a: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42900" marR="0" lvl="0" indent="-342900" algn="l" defTabSz="449262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42900" marR="0" lvl="0" indent="-342900" algn="l" defTabSz="449262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42900" marR="0" lvl="0" indent="-342900" algn="l" defTabSz="449262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42900" marR="0" lvl="0" indent="-342900" algn="l" defTabSz="449262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42900" marR="0" lvl="0" indent="-342900" algn="l" defTabSz="449262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42900" marR="0" lvl="0" indent="-342900" algn="l" defTabSz="449262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42900" marR="0" lvl="0" indent="-342900" algn="l" defTabSz="449262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42900" marR="0" lvl="0" indent="-342900" algn="l" defTabSz="449262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Dark matter exists, and interacts gravitationally. Are there compact DM clumps?</a:t>
            </a:r>
            <a:endParaRPr kumimoji="0" lang="pt-P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42900" marR="0" lvl="0" indent="-342900" algn="l" defTabSz="449262" rtl="0" eaLnBrk="1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42900" marR="0" lvl="0" indent="-342900" algn="l" defTabSz="449262" rtl="0" eaLnBrk="1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Physics is experimental science. We can test exterior. Aim to quantify evidence for horizons. Similar to quantifying equivalence principle.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54AC385-3DF7-E53F-CF2B-F2C7007FD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38" y="2382938"/>
            <a:ext cx="1374835" cy="137483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E8F32F8-D7CC-F9E6-6663-B5E2E4117CCC}"/>
              </a:ext>
            </a:extLst>
          </p:cNvPr>
          <p:cNvSpPr txBox="1"/>
          <p:nvPr/>
        </p:nvSpPr>
        <p:spPr>
          <a:xfrm>
            <a:off x="3245697" y="2405608"/>
            <a:ext cx="5163276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2" rtl="0" eaLnBrk="1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“</a:t>
            </a: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Plus un fait est extraordinaire, plus il a besoin d'être appuyé de fortes preuves; car, ceux 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qui </a:t>
            </a:r>
            <a:r>
              <a:rPr kumimoji="0" lang="en-GB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l'attestent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en-GB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pouvant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en-GB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ou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tromper ou avoir été trompés, </a:t>
            </a:r>
            <a:r>
              <a:rPr kumimoji="0" lang="en-GB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ces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en-GB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deux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causes son </a:t>
            </a:r>
            <a:r>
              <a:rPr kumimoji="0" lang="en-GB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d'autant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plus </a:t>
            </a:r>
            <a:r>
              <a:rPr kumimoji="0" lang="en-GB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probables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que </a:t>
            </a: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la réalité du fait l'est moins en </a:t>
            </a:r>
            <a:r>
              <a:rPr kumimoji="0" lang="en-GB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elle-même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.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…”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Laplace,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Essai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philosophique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sur les probabilities 1812</a:t>
            </a:r>
            <a:endParaRPr kumimoji="0" lang="fr-FR" sz="1400" b="0" i="0" u="sng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318048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5A061F-FBE0-F53A-2BE9-5FF1E95E8FC0}"/>
              </a:ext>
            </a:extLst>
          </p:cNvPr>
          <p:cNvGraphicFramePr/>
          <p:nvPr/>
        </p:nvGraphicFramePr>
        <p:xfrm>
          <a:off x="815724" y="1013076"/>
          <a:ext cx="7663856" cy="500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70DE6C0-6BC7-AC66-0C40-5EF08738E31C}"/>
              </a:ext>
            </a:extLst>
          </p:cNvPr>
          <p:cNvSpPr txBox="1"/>
          <p:nvPr/>
        </p:nvSpPr>
        <p:spPr>
          <a:xfrm>
            <a:off x="4012835" y="3100079"/>
            <a:ext cx="1236742" cy="5283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Helvetica"/>
                <a:sym typeface="Helvetica"/>
              </a:rPr>
              <a:t>Gravity</a:t>
            </a:r>
            <a:endParaRPr kumimoji="0" lang="pt-PT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4094609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709" y="850680"/>
            <a:ext cx="3700582" cy="25401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Box 8"/>
          <p:cNvSpPr/>
          <p:nvPr/>
        </p:nvSpPr>
        <p:spPr>
          <a:xfrm>
            <a:off x="0" y="260647"/>
            <a:ext cx="9144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/>
                <a:sym typeface="Georgia"/>
              </a:rPr>
              <a:t>Post-merger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pic>
        <p:nvPicPr>
          <p:cNvPr id="4" name="Picture 1" descr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60" y="3639672"/>
            <a:ext cx="6819152" cy="31197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30395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1" y="1727536"/>
            <a:ext cx="4239118" cy="3418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1740881"/>
            <a:ext cx="3984971" cy="3323394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ext Box 4"/>
          <p:cNvSpPr/>
          <p:nvPr/>
        </p:nvSpPr>
        <p:spPr>
          <a:xfrm>
            <a:off x="26714" y="5850920"/>
            <a:ext cx="9009783" cy="956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i="1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Cardoso + PRL116:171101 (2016); Cardoso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 and Pani,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 Nature Astronomy 1: 2017</a:t>
            </a:r>
            <a:endParaRPr kumimoji="0" lang="pt-PT" sz="1400" b="0" i="1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Cardoso and Pani, Living Reviews in Relativity 22:1 (2019)</a:t>
            </a:r>
            <a:b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</a:b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sym typeface="Georgia"/>
              </a:rPr>
              <a:t>See also Abedi+ PRD96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sym typeface="Wingdings" panose="05000000000000000000" pitchFamily="2" charset="2"/>
              </a:rPr>
              <a:t>:082004 (2017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sym typeface="Georgia"/>
              </a:rPr>
              <a:t>); </a:t>
            </a:r>
            <a:b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sym typeface="Georgia"/>
              </a:rPr>
            </a:b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LIGO/Virgo Collaboration </a:t>
            </a:r>
            <a:r>
              <a:rPr kumimoji="0" lang="en-US" altLang="pt-PT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6" charset="0"/>
                <a:sym typeface="Trebuchet MS"/>
              </a:rPr>
              <a:t>arXiv:2010:14529; arXiv:2112.06861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sp>
        <p:nvSpPr>
          <p:cNvPr id="232" name="Text Box 8"/>
          <p:cNvSpPr/>
          <p:nvPr/>
        </p:nvSpPr>
        <p:spPr>
          <a:xfrm>
            <a:off x="0" y="260647"/>
            <a:ext cx="9144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/>
                <a:sym typeface="Georgia"/>
              </a:rPr>
              <a:t>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/>
                <a:sym typeface="Georgia"/>
              </a:rPr>
              <a:t>choes</a:t>
            </a:r>
          </a:p>
        </p:txBody>
      </p:sp>
    </p:spTree>
    <p:extLst>
      <p:ext uri="{BB962C8B-B14F-4D97-AF65-F5344CB8AC3E}">
        <p14:creationId xmlns:p14="http://schemas.microsoft.com/office/powerpoint/2010/main" val="194589421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5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t-PT" alt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Gravitational waves &amp; dark matter I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651" y="858533"/>
            <a:ext cx="7830583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it-IT" altLang="pt-PT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eorgia" pitchFamily="16" charset="0"/>
              <a:ea typeface="MS Gothic" pitchFamily="49" charset="-128"/>
              <a:cs typeface="Arial" pitchFamily="34" charset="0"/>
              <a:sym typeface="Trebuchet M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Inspiral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 occurs in DM-rich environment and may modify the way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inspiral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 proceeds, given dense-enough media: accretion and gravitational drag play important role.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it-IT" altLang="pt-PT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6" charset="0"/>
                <a:ea typeface="MS Gothic" pitchFamily="49" charset="-128"/>
                <a:cs typeface="Arial" pitchFamily="34" charset="0"/>
                <a:sym typeface="Trebuchet MS"/>
              </a:rPr>
              <a:t>Eda + PRL110:221101 (2013); Macedo + ApJ774:48 (2013); Cardoso + AA644: A147 (2020) Kavanagh + arXiv 2002.12811; Annulli + PRD102: 063022 (2020)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pic>
        <p:nvPicPr>
          <p:cNvPr id="3" name="Animation_binar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5965" y="3315013"/>
            <a:ext cx="5992069" cy="33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0" y="1239307"/>
            <a:ext cx="4486078" cy="4272917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1560" y="5675341"/>
            <a:ext cx="8172908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Droid Sans Fallback" charset="0"/>
                <a:cs typeface="Droid Sans Fallback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6" charset="0"/>
                <a:sym typeface="Trebuchet MS"/>
              </a:rPr>
              <a:t>Effect is -5.5 PN on GW phase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pt-P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6" charset="0"/>
              <a:sym typeface="Trebuchet M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pt-PT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6" charset="0"/>
                <a:sym typeface="Trebuchet MS"/>
              </a:rPr>
              <a:t>Cardoso &amp; Maselli AA644: A147 (2020) arXiv 1909.05870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altLang="pt-PT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6" charset="0"/>
                <a:sym typeface="Trebuchet MS"/>
              </a:rPr>
              <a:t>Also Eda + PRL 110 (2013) 221101; Macedo+ApJ774 (2013) 48; Annulli+ PRD102;063022 (2020)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491" y="1398976"/>
            <a:ext cx="1215397" cy="1087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GW150914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GW170608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GW170817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901228" y="1611517"/>
            <a:ext cx="1246527" cy="7549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986888" y="1942714"/>
            <a:ext cx="1232875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01228" y="2263072"/>
            <a:ext cx="1318535" cy="63669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872931" y="3456875"/>
            <a:ext cx="1808746" cy="7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MBBH high spin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IMBBH low spin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163979" y="3631224"/>
            <a:ext cx="1719646" cy="14401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5163979" y="3804363"/>
            <a:ext cx="1708952" cy="162057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871355" y="2714736"/>
            <a:ext cx="1808746" cy="7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IMRI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EMRI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147755" y="2877853"/>
            <a:ext cx="1723600" cy="40527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133373" y="3291515"/>
            <a:ext cx="1719646" cy="14401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17827"/>
            <a:ext cx="9144000" cy="82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Small Compton wavelength: heavy DM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18638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 Box 3"/>
          <p:cNvSpPr/>
          <p:nvPr/>
        </p:nvSpPr>
        <p:spPr>
          <a:xfrm>
            <a:off x="895400" y="3801739"/>
            <a:ext cx="8604448" cy="285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820" tIns="40820" rIns="40820" bIns="40820">
            <a:spAutoFit/>
          </a:bodyPr>
          <a:lstStyle/>
          <a:p>
            <a:pPr marL="107999" marR="0" lvl="0" indent="-215999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Interesting as effective description; proxy for more complex interactions</a:t>
            </a: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;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107999" marR="0" lvl="0" indent="-215999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arise as interesting extensions of GR</a:t>
            </a:r>
            <a:r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*</a:t>
            </a:r>
            <a:r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(BD or generic  ST theories,  f(R), etc)</a:t>
            </a:r>
          </a:p>
          <a:p>
            <a:pPr marL="107999" marR="0" lvl="0" indent="-215999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i="1">
                <a:latin typeface="Georgia"/>
                <a:ea typeface="Georgia"/>
                <a:cs typeface="Georgia"/>
                <a:sym typeface="Georgia"/>
              </a:defRPr>
            </a:pP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107999" marR="0" lvl="0" indent="-215999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Bosons do exist (Higgs) and lighter versions may as well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107999" marR="0" lvl="0" indent="-215999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Peccei-Quinn (interesting because not invented to solve DM problem), </a:t>
            </a: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107999" marR="0" lvl="0" indent="-215999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axiverse (moduli and coupling constants in string theory)</a:t>
            </a: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23850" marR="0" lvl="0" indent="-215900" algn="l" defTabSz="449262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23850" marR="0" lvl="0" indent="-215900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i="1">
                <a:latin typeface="Georgia"/>
                <a:ea typeface="Georgia"/>
                <a:cs typeface="Georgia"/>
                <a:sym typeface="Georgia"/>
              </a:defRPr>
            </a:pP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23850" marR="0" lvl="0" indent="-215900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i="1">
                <a:latin typeface="Georgia"/>
                <a:ea typeface="Georgia"/>
                <a:cs typeface="Georgia"/>
                <a:sym typeface="Georgia"/>
              </a:defRPr>
            </a:pP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23850" marR="0" lvl="0" indent="-215900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i="1">
                <a:latin typeface="Georgia"/>
                <a:ea typeface="Georgia"/>
                <a:cs typeface="Georgia"/>
                <a:sym typeface="Georgia"/>
              </a:defRPr>
            </a:pP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323850" marR="0" lvl="0" indent="-215900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i="1"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...and one or more could be a component of DM.		</a:t>
            </a:r>
          </a:p>
        </p:txBody>
      </p:sp>
      <p:pic>
        <p:nvPicPr>
          <p:cNvPr id="33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1" y="975208"/>
            <a:ext cx="3462361" cy="2232039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Text Box 4"/>
          <p:cNvSpPr/>
          <p:nvPr/>
        </p:nvSpPr>
        <p:spPr>
          <a:xfrm>
            <a:off x="53752" y="3254966"/>
            <a:ext cx="9144001" cy="27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sz="1200" b="0" i="1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Cardoso+ 2018, adapted from Sigl (2017) and Jaeckel arXiv:1303.1821</a:t>
            </a:r>
          </a:p>
        </p:txBody>
      </p:sp>
      <p:pic>
        <p:nvPicPr>
          <p:cNvPr id="333" name="Imagem 5" descr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38" y="5549622"/>
            <a:ext cx="6609468" cy="60637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9"/>
          <p:cNvSpPr/>
          <p:nvPr/>
        </p:nvSpPr>
        <p:spPr>
          <a:xfrm>
            <a:off x="0" y="118831"/>
            <a:ext cx="9128747" cy="567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104000"/>
              </a:lnSpc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/>
                <a:sym typeface="Georgia"/>
              </a:rPr>
              <a:t>Particle detectors in the sky: dark matter II</a:t>
            </a:r>
          </a:p>
        </p:txBody>
      </p:sp>
    </p:spTree>
    <p:extLst>
      <p:ext uri="{BB962C8B-B14F-4D97-AF65-F5344CB8AC3E}">
        <p14:creationId xmlns:p14="http://schemas.microsoft.com/office/powerpoint/2010/main" val="3295464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 Box 8"/>
          <p:cNvSpPr/>
          <p:nvPr/>
        </p:nvSpPr>
        <p:spPr>
          <a:xfrm>
            <a:off x="1" y="165998"/>
            <a:ext cx="9144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/>
                <a:sym typeface="Georgia"/>
              </a:rPr>
              <a:t>Fundamental fields: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/>
                <a:sym typeface="Georgia"/>
              </a:rPr>
              <a:t>particle detectors in the sky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pic>
        <p:nvPicPr>
          <p:cNvPr id="34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050" y="921188"/>
            <a:ext cx="5447167" cy="255393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ixaDeTexto 16"/>
          <p:cNvSpPr txBox="1">
            <a:spLocks noChangeArrowheads="1"/>
          </p:cNvSpPr>
          <p:nvPr/>
        </p:nvSpPr>
        <p:spPr bwMode="auto">
          <a:xfrm>
            <a:off x="-1" y="6097400"/>
            <a:ext cx="914400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Wonderful sources of GWs</a:t>
            </a:r>
            <a:endParaRPr kumimoji="0" lang="pt-PT" sz="1400" b="0" i="1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Brito, Cardoso, Pani, Lecture Notes Physics 971 (2020)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45" y="3570509"/>
            <a:ext cx="5156283" cy="1538048"/>
          </a:xfrm>
          <a:prstGeom prst="rect">
            <a:avLst/>
          </a:prstGeom>
        </p:spPr>
      </p:pic>
      <p:pic>
        <p:nvPicPr>
          <p:cNvPr id="339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799" y="4973117"/>
            <a:ext cx="3933671" cy="7028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8934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 Box 8"/>
          <p:cNvSpPr/>
          <p:nvPr/>
        </p:nvSpPr>
        <p:spPr>
          <a:xfrm>
            <a:off x="0" y="149926"/>
            <a:ext cx="914400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/>
                <a:sym typeface="Georgia"/>
              </a:rPr>
              <a:t>Wonderful sources for different detectors</a:t>
            </a:r>
          </a:p>
        </p:txBody>
      </p:sp>
      <p:sp>
        <p:nvSpPr>
          <p:cNvPr id="351" name="CaixaDeTexto 16"/>
          <p:cNvSpPr/>
          <p:nvPr/>
        </p:nvSpPr>
        <p:spPr>
          <a:xfrm>
            <a:off x="-92896" y="6214256"/>
            <a:ext cx="9144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900"/>
              </a:spcBef>
              <a:defRPr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Brito + PRL119: 131101 (2017);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Tsukada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 +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arXiv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: 2011.06995; Yuan + arXiv:2106.00021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pic>
        <p:nvPicPr>
          <p:cNvPr id="35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19" y="1758462"/>
            <a:ext cx="8526456" cy="37387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2150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7" y="16800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charset="0"/>
                <a:sym typeface="Trebuchet MS"/>
              </a:rPr>
              <a:t>Bounding the boson mass with EM observations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570492"/>
            <a:ext cx="4704429" cy="294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16"/>
          <p:cNvSpPr txBox="1">
            <a:spLocks noChangeArrowheads="1"/>
          </p:cNvSpPr>
          <p:nvPr/>
        </p:nvSpPr>
        <p:spPr bwMode="auto">
          <a:xfrm>
            <a:off x="2980887" y="725400"/>
            <a:ext cx="3182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Pani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 + PRL109, 131102 (2012)</a:t>
            </a:r>
            <a:endParaRPr kumimoji="0" lang="pt-PT" sz="14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w Cen MT Condensed" pitchFamily="34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441" y="5025833"/>
            <a:ext cx="7921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104000"/>
              </a:lnSpc>
              <a:spcBef>
                <a:spcPts val="800"/>
              </a:spcBef>
              <a:spcAft>
                <a:spcPts val="400"/>
              </a:spcAft>
              <a:buClr>
                <a:srgbClr val="0000FF"/>
              </a:buClr>
              <a:buFont typeface="Trebuchet MS" pitchFamily="34" charset="0"/>
              <a:buChar char="•"/>
              <a:defRPr sz="3200">
                <a:solidFill>
                  <a:srgbClr val="0000FF"/>
                </a:solidFill>
                <a:latin typeface="Trebuchet MS" pitchFamily="34" charset="0"/>
                <a:ea typeface="MS Gothic" pitchFamily="49" charset="-128"/>
              </a:defRPr>
            </a:lvl1pPr>
            <a:lvl2pPr marL="742950" indent="-285750" algn="l" eaLnBrk="0" hangingPunct="0">
              <a:lnSpc>
                <a:spcPct val="104000"/>
              </a:lnSpc>
              <a:spcBef>
                <a:spcPts val="700"/>
              </a:spcBef>
              <a:spcAft>
                <a:spcPts val="875"/>
              </a:spcAft>
              <a:buClr>
                <a:srgbClr val="000000"/>
              </a:buClr>
              <a:buFont typeface="Trebuchet MS" pitchFamily="34" charset="0"/>
              <a:buChar char="–"/>
              <a:defRPr sz="28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2pPr>
            <a:lvl3pPr marL="1143000" indent="-228600" algn="l" eaLnBrk="0" hangingPunct="0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Trebuchet MS" pitchFamily="34" charset="0"/>
              <a:buChar char="•"/>
              <a:defRPr sz="24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3pPr>
            <a:lvl4pPr marL="1600200" indent="-228600" algn="l" eaLnBrk="0" hangingPunct="0">
              <a:lnSpc>
                <a:spcPct val="104000"/>
              </a:lnSpc>
              <a:spcBef>
                <a:spcPts val="500"/>
              </a:spcBef>
              <a:buClr>
                <a:srgbClr val="000000"/>
              </a:buClr>
              <a:buFont typeface="Trebuchet MS" pitchFamily="34" charset="0"/>
              <a:buChar char="–"/>
              <a:defRPr sz="20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4pPr>
            <a:lvl5pPr marL="2057400" indent="-228600" algn="l" eaLnBrk="0" hangingPunct="0">
              <a:lnSpc>
                <a:spcPct val="104000"/>
              </a:lnSpc>
              <a:spcBef>
                <a:spcPts val="500"/>
              </a:spcBef>
              <a:buClr>
                <a:srgbClr val="000000"/>
              </a:buClr>
              <a:buFont typeface="Trebuchet MS" pitchFamily="34" charset="0"/>
              <a:buChar char="»"/>
              <a:defRPr sz="20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»"/>
              <a:defRPr sz="20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»"/>
              <a:defRPr sz="20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»"/>
              <a:defRPr sz="20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»"/>
              <a:defRPr sz="20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charset="0"/>
                <a:sym typeface="Trebuchet MS"/>
              </a:rPr>
              <a:t>Bound on photon mass is model-dependent: details of accretion disks or intergalactic matter are important... but gravitons interact very weakly!</a:t>
            </a:r>
          </a:p>
        </p:txBody>
      </p:sp>
      <p:sp>
        <p:nvSpPr>
          <p:cNvPr id="8" name="CaixaDeTexto 16"/>
          <p:cNvSpPr txBox="1">
            <a:spLocks noChangeArrowheads="1"/>
          </p:cNvSpPr>
          <p:nvPr/>
        </p:nvSpPr>
        <p:spPr bwMode="auto">
          <a:xfrm>
            <a:off x="-4" y="6317628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104000"/>
              </a:lnSpc>
              <a:spcBef>
                <a:spcPts val="800"/>
              </a:spcBef>
              <a:spcAft>
                <a:spcPts val="400"/>
              </a:spcAft>
              <a:buClr>
                <a:srgbClr val="0000FF"/>
              </a:buClr>
              <a:buFont typeface="Trebuchet MS" pitchFamily="34" charset="0"/>
              <a:buChar char="•"/>
              <a:defRPr sz="3200">
                <a:solidFill>
                  <a:srgbClr val="0000FF"/>
                </a:solidFill>
                <a:latin typeface="Trebuchet MS" pitchFamily="34" charset="0"/>
                <a:ea typeface="MS Gothic" pitchFamily="49" charset="-128"/>
              </a:defRPr>
            </a:lvl1pPr>
            <a:lvl2pPr marL="742950" indent="-285750" algn="l" eaLnBrk="0" hangingPunct="0">
              <a:lnSpc>
                <a:spcPct val="104000"/>
              </a:lnSpc>
              <a:spcBef>
                <a:spcPts val="700"/>
              </a:spcBef>
              <a:spcAft>
                <a:spcPts val="875"/>
              </a:spcAft>
              <a:buClr>
                <a:srgbClr val="000000"/>
              </a:buClr>
              <a:buFont typeface="Trebuchet MS" pitchFamily="34" charset="0"/>
              <a:buChar char="–"/>
              <a:defRPr sz="28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2pPr>
            <a:lvl3pPr marL="1143000" indent="-228600" algn="l" eaLnBrk="0" hangingPunct="0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Trebuchet MS" pitchFamily="34" charset="0"/>
              <a:buChar char="•"/>
              <a:defRPr sz="24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3pPr>
            <a:lvl4pPr marL="1600200" indent="-228600" algn="l" eaLnBrk="0" hangingPunct="0">
              <a:lnSpc>
                <a:spcPct val="104000"/>
              </a:lnSpc>
              <a:spcBef>
                <a:spcPts val="500"/>
              </a:spcBef>
              <a:buClr>
                <a:srgbClr val="000000"/>
              </a:buClr>
              <a:buFont typeface="Trebuchet MS" pitchFamily="34" charset="0"/>
              <a:buChar char="–"/>
              <a:defRPr sz="20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4pPr>
            <a:lvl5pPr marL="2057400" indent="-228600" algn="l" eaLnBrk="0" hangingPunct="0">
              <a:lnSpc>
                <a:spcPct val="104000"/>
              </a:lnSpc>
              <a:spcBef>
                <a:spcPts val="500"/>
              </a:spcBef>
              <a:buClr>
                <a:srgbClr val="000000"/>
              </a:buClr>
              <a:buFont typeface="Trebuchet MS" pitchFamily="34" charset="0"/>
              <a:buChar char="»"/>
              <a:defRPr sz="20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5pPr>
            <a:lvl6pPr marL="2514600" indent="-2286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»"/>
              <a:defRPr sz="20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6pPr>
            <a:lvl7pPr marL="2971800" indent="-2286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»"/>
              <a:defRPr sz="20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7pPr>
            <a:lvl8pPr marL="3429000" indent="-2286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»"/>
              <a:defRPr sz="20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8pPr>
            <a:lvl9pPr marL="3886200" indent="-228600" eaLnBrk="0" fontAlgn="base" hangingPunct="0">
              <a:lnSpc>
                <a:spcPct val="10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»"/>
              <a:defRPr sz="2000">
                <a:solidFill>
                  <a:srgbClr val="000000"/>
                </a:solidFill>
                <a:latin typeface="Trebuchet MS" pitchFamily="34" charset="0"/>
                <a:ea typeface="MS Gothic" pitchFamily="49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Brito + PRD88:023514 (2013); Review of Particle Physics 2014 </a:t>
            </a:r>
            <a:endParaRPr kumimoji="0" lang="pt-PT" altLang="en-US" sz="14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359" y="5766177"/>
            <a:ext cx="2161271" cy="40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859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" y="875283"/>
            <a:ext cx="8606275" cy="4839185"/>
          </a:xfrm>
          <a:prstGeom prst="rect">
            <a:avLst/>
          </a:prstGeom>
        </p:spPr>
      </p:pic>
      <p:sp>
        <p:nvSpPr>
          <p:cNvPr id="5" name="CaixaDeTexto 16"/>
          <p:cNvSpPr txBox="1">
            <a:spLocks noChangeArrowheads="1"/>
          </p:cNvSpPr>
          <p:nvPr/>
        </p:nvSpPr>
        <p:spPr bwMode="auto">
          <a:xfrm>
            <a:off x="-1" y="5949280"/>
            <a:ext cx="914400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Helvetica"/>
                <a:sym typeface="Trebuchet MS"/>
              </a:rPr>
              <a:t>Brito, Cardoso &amp; Pani, Superradiance, Lecture Notes Physics 971 (2020)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0" i="1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Helvetica"/>
              <a:sym typeface="Trebuchet M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2" y="167149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charset="0"/>
                <a:sym typeface="Trebuchet MS"/>
              </a:rPr>
              <a:t>Constraints on fundamental fields via superradiance</a:t>
            </a:r>
          </a:p>
        </p:txBody>
      </p:sp>
    </p:spTree>
    <p:extLst>
      <p:ext uri="{BB962C8B-B14F-4D97-AF65-F5344CB8AC3E}">
        <p14:creationId xmlns:p14="http://schemas.microsoft.com/office/powerpoint/2010/main" val="332846239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9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51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>
                <a:solidFill>
                  <a:srgbClr val="800000"/>
                </a:solidFill>
              </a:rPr>
              <a:t>Conclusions: exciting times!</a:t>
            </a:r>
          </a:p>
        </p:txBody>
      </p:sp>
      <p:sp>
        <p:nvSpPr>
          <p:cNvPr id="379" name="Text Box 10"/>
          <p:cNvSpPr/>
          <p:nvPr/>
        </p:nvSpPr>
        <p:spPr>
          <a:xfrm>
            <a:off x="836205" y="1264573"/>
            <a:ext cx="7992890" cy="447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Gravitational wave astronomy </a:t>
            </a:r>
            <a:r>
              <a:rPr kumimoji="0" lang="pt-PT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will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become a precision discipline, mapping compact objects throughout the entire visible universe.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pt-PT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Strong field gravity is a fascinating topic.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From precise maps of Universe to tests of Cosmic Censorship or constraints on dark matter, possibilities are endless &amp; exciting.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Black holes respond in simple way to external perturbations, and may serve as detectors for nontrivial environments.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pt-PT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  <a:p>
            <a:pPr marL="0" marR="0" lvl="0" indent="0" algn="l" defTabSz="449263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Black holes remain the most outstanding object in the universe.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S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pectroscopy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will allow to test GR and provide strong evidence for the presence of horizons</a:t>
            </a:r>
            <a:r>
              <a:rPr kumimoji="0" lang="pt-PT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... improved sensitivity pushes putative surface closer to horizon, like probing short-distance structure with accelerators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034316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Singularities &amp; Cosmic Censorship</a:t>
            </a:r>
          </a:p>
        </p:txBody>
      </p:sp>
      <p:sp>
        <p:nvSpPr>
          <p:cNvPr id="764932" name="Text Box 4"/>
          <p:cNvSpPr txBox="1">
            <a:spLocks noChangeArrowheads="1"/>
          </p:cNvSpPr>
          <p:nvPr/>
        </p:nvSpPr>
        <p:spPr bwMode="auto">
          <a:xfrm>
            <a:off x="1416479" y="1587222"/>
            <a:ext cx="6876495" cy="27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Theorem (Penrose 1965; 1969):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For “reasonable” matter, trapped surface formation results </a:t>
            </a:r>
            <a:br>
              <a:rPr kumimoji="0" lang="en-GB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</a:br>
            <a:r>
              <a:rPr kumimoji="0" lang="en-GB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in “singularity,” where at least one of the following holds:</a:t>
            </a:r>
            <a:r>
              <a:rPr kumimoji="0" lang="en-US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altLang="pt-P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MS Gothic" pitchFamily="49" charset="-128"/>
              <a:cs typeface="Arial" pitchFamily="34" charset="0"/>
              <a:sym typeface="Trebuchet MS"/>
            </a:endParaRPr>
          </a:p>
          <a:p>
            <a:pPr marL="457200" marR="0" lvl="1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a. Negative local energy occurs.</a:t>
            </a:r>
          </a:p>
          <a:p>
            <a:pPr marL="457200" marR="0" lvl="1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b. Einstein's equations are violated. </a:t>
            </a:r>
          </a:p>
          <a:p>
            <a:pPr marL="457200" marR="0" lvl="1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c. The space-time manifold is incomplete. </a:t>
            </a:r>
          </a:p>
          <a:p>
            <a:pPr marL="457200" marR="0" lvl="1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d. The concept of space-time loses its meaning at very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high curvatures </a:t>
            </a:r>
            <a:r>
              <a:rPr kumimoji="0" lang="aa-E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 possibly because of quantum phenomena.</a:t>
            </a:r>
            <a:endParaRPr kumimoji="0" lang="en-GB" altLang="pt-P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16479" y="4923901"/>
            <a:ext cx="6803046" cy="100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Conjecture (Penrose 1969):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No singularity is visible from future null infinity (weak CCC)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General Relativity is deterministic (strong CCC)</a:t>
            </a:r>
          </a:p>
        </p:txBody>
      </p:sp>
    </p:spTree>
    <p:extLst>
      <p:ext uri="{BB962C8B-B14F-4D97-AF65-F5344CB8AC3E}">
        <p14:creationId xmlns:p14="http://schemas.microsoft.com/office/powerpoint/2010/main" val="143473255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BigJayMcNee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6"/>
          <p:cNvSpPr>
            <a:spLocks noChangeArrowheads="1"/>
          </p:cNvSpPr>
          <p:nvPr/>
        </p:nvSpPr>
        <p:spPr bwMode="auto">
          <a:xfrm rot="16200000">
            <a:off x="6542088" y="5127546"/>
            <a:ext cx="4929187" cy="2462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Big Jay Mc Neely, Photograph by Bob Willoughby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50031" y="5942300"/>
            <a:ext cx="8643937" cy="93871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itchFamily="34" charset="0"/>
              </a:rPr>
              <a:t>“Imagine being able to see the world but you are deaf, and then suddenly someone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itchFamily="34" charset="0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itchFamily="34" charset="0"/>
              </a:rPr>
              <a:t> gives you the ability to hear things as well </a:t>
            </a:r>
            <a:r>
              <a:rPr kumimoji="0" lang="en-150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—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itchFamily="34" charset="0"/>
              </a:rPr>
              <a:t> you get an extra dimension of perception”</a:t>
            </a:r>
            <a:r>
              <a:rPr kumimoji="0" lang="pt-PT" altLang="pt-PT" sz="1600" b="0" i="1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B. Schutz, BBC</a:t>
            </a:r>
          </a:p>
        </p:txBody>
      </p:sp>
    </p:spTree>
    <p:extLst>
      <p:ext uri="{BB962C8B-B14F-4D97-AF65-F5344CB8AC3E}">
        <p14:creationId xmlns:p14="http://schemas.microsoft.com/office/powerpoint/2010/main" val="23249043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0" y="2565400"/>
            <a:ext cx="9140825" cy="1552575"/>
          </a:xfrm>
        </p:spPr>
        <p:txBody>
          <a:bodyPr/>
          <a:lstStyle/>
          <a:p>
            <a:br>
              <a:rPr lang="pt-PT" altLang="en-US" b="1" dirty="0">
                <a:solidFill>
                  <a:srgbClr val="990000"/>
                </a:solidFill>
              </a:rPr>
            </a:br>
            <a:br>
              <a:rPr lang="pt-PT" altLang="en-US" b="1" dirty="0">
                <a:solidFill>
                  <a:srgbClr val="990000"/>
                </a:solidFill>
              </a:rPr>
            </a:br>
            <a:r>
              <a:rPr lang="pt-PT" altLang="en-US" b="1" dirty="0">
                <a:solidFill>
                  <a:srgbClr val="990000"/>
                </a:solidFill>
                <a:latin typeface="Georgia" panose="02040502050405020303" pitchFamily="18" charset="0"/>
              </a:rPr>
              <a:t>Thank you</a:t>
            </a:r>
            <a:br>
              <a:rPr lang="en-GB" altLang="en-US" b="1" dirty="0">
                <a:solidFill>
                  <a:srgbClr val="990000"/>
                </a:solidFill>
                <a:latin typeface="Georgia" panose="02040502050405020303" pitchFamily="18" charset="0"/>
              </a:rPr>
            </a:br>
            <a:br>
              <a:rPr lang="pt-PT" altLang="ja-JP" b="1" dirty="0">
                <a:solidFill>
                  <a:srgbClr val="990000"/>
                </a:solidFill>
              </a:rPr>
            </a:br>
            <a:endParaRPr lang="pt-PT" altLang="en-US" dirty="0">
              <a:solidFill>
                <a:srgbClr val="990000"/>
              </a:solidFill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92600"/>
            <a:ext cx="5000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756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ítulo 1"/>
          <p:cNvSpPr/>
          <p:nvPr/>
        </p:nvSpPr>
        <p:spPr>
          <a:xfrm>
            <a:off x="224779" y="6158279"/>
            <a:ext cx="8784978" cy="540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4000"/>
              </a:lnSpc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Generalization to other profiles is straightforward. </a:t>
            </a:r>
            <a:b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</a:b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see Figueiredo + arXiv:2303.08183 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sp>
        <p:nvSpPr>
          <p:cNvPr id="167" name="TextBox 5"/>
          <p:cNvSpPr/>
          <p:nvPr/>
        </p:nvSpPr>
        <p:spPr>
          <a:xfrm>
            <a:off x="755576" y="1268760"/>
            <a:ext cx="8064898" cy="372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B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lack holes in galaxies: an Einstein Cluster prescription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sym typeface="Georgia"/>
              </a:rPr>
              <a:t>(Einstein 1939)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Assume averaged stress-tensor</a:t>
            </a: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Impose spherical symmetry</a:t>
            </a: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Assign mass function</a:t>
            </a: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Solve field equations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28" y="2245454"/>
            <a:ext cx="3528392" cy="402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33" y="2914752"/>
            <a:ext cx="2987824" cy="496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28" y="3597789"/>
            <a:ext cx="3174568" cy="533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4" y="4555986"/>
            <a:ext cx="3347864" cy="1386929"/>
          </a:xfrm>
          <a:prstGeom prst="rect">
            <a:avLst/>
          </a:prstGeom>
        </p:spPr>
      </p:pic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476178" y="3864703"/>
            <a:ext cx="291581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pt-PT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19194D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charset="0"/>
              <a:sym typeface="Trebuchet MS"/>
            </a:endParaRPr>
          </a:p>
          <a:p>
            <a:pPr marL="0" marR="0" lvl="0" indent="0" algn="ctr" defTabSz="449263" rtl="0" eaLnBrk="1" fontAlgn="base" latinLnBrk="0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pt-PT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charset="0"/>
                <a:sym typeface="Trebuchet MS"/>
              </a:rPr>
              <a:t>Hernquist ApJ356:359 (1990)</a:t>
            </a:r>
          </a:p>
          <a:p>
            <a:pPr marL="0" marR="0" lvl="0" indent="0" algn="ctr" defTabSz="449263" rtl="0" eaLnBrk="1" fontAlgn="base" latinLnBrk="0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pt-PT" altLang="en-US" sz="14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charset="0"/>
              <a:sym typeface="Trebuchet M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D1C2A5-9E51-0978-7492-FB36A6C0F171}"/>
              </a:ext>
            </a:extLst>
          </p:cNvPr>
          <p:cNvSpPr/>
          <p:nvPr/>
        </p:nvSpPr>
        <p:spPr>
          <a:xfrm>
            <a:off x="188564" y="173322"/>
            <a:ext cx="8784978" cy="75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4000"/>
              </a:lnSpc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Vacuum is an illusion: galaxy tomography?</a:t>
            </a:r>
          </a:p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Cardoso + PRD105:L061501 (2022);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PRL129:241103 (2022)</a:t>
            </a:r>
          </a:p>
        </p:txBody>
      </p:sp>
    </p:spTree>
    <p:extLst>
      <p:ext uri="{BB962C8B-B14F-4D97-AF65-F5344CB8AC3E}">
        <p14:creationId xmlns:p14="http://schemas.microsoft.com/office/powerpoint/2010/main" val="60233351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2913" y="2204711"/>
                <a:ext cx="7785132" cy="271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49263" rtl="0" eaLnBrk="1" fontAlgn="base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  <a:defRPr/>
                </a:pP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Two </a:t>
                </a:r>
                <a:r>
                  <a:rPr kumimoji="0" lang="pt-P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ingredients</a:t>
                </a: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 play a role:</a:t>
                </a:r>
              </a:p>
              <a:p>
                <a:pPr marL="0" marR="0" lvl="0" indent="0" algn="l" defTabSz="449263" rtl="0" eaLnBrk="1" fontAlgn="base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MS Gothic" pitchFamily="49" charset="-128"/>
                  <a:cs typeface="Helvetica"/>
                  <a:sym typeface="Trebuchet MS"/>
                </a:endParaRPr>
              </a:p>
              <a:p>
                <a:pPr marL="0" marR="0" lvl="0" indent="0" algn="l" defTabSz="44926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Tx/>
                  <a:buNone/>
                  <a:tabLst/>
                  <a:defRPr/>
                </a:pP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1. Compactness of distribution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</m:ctrlPr>
                      </m:fPr>
                      <m:num>
                        <m:r>
                          <a:rPr kumimoji="0" lang="pt-P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kumimoji="0" lang="pt-P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Gothic" pitchFamily="49" charset="-128"/>
                                <a:cs typeface="Helvetica"/>
                                <a:sym typeface="Trebuchet MS"/>
                              </a:rPr>
                            </m:ctrlPr>
                          </m:sSubPr>
                          <m:e>
                            <m:r>
                              <a:rPr kumimoji="0" lang="pt-P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Gothic" pitchFamily="49" charset="-128"/>
                                <a:cs typeface="Helvetica"/>
                                <a:sym typeface="Trebuchet M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pt-P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Gothic" pitchFamily="49" charset="-128"/>
                                <a:cs typeface="Helvetica"/>
                                <a:sym typeface="Trebuchet MS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MS Gothic" pitchFamily="49" charset="-128"/>
                    <a:cs typeface="Helvetica"/>
                    <a:sym typeface="Trebuchet MS"/>
                  </a:rPr>
                  <a:t>, which dictates geometry  </a:t>
                </a:r>
                <a:b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MS Gothic" pitchFamily="49" charset="-128"/>
                    <a:cs typeface="Helvetica"/>
                    <a:sym typeface="Trebuchet MS"/>
                  </a:rPr>
                </a:b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MS Gothic" pitchFamily="49" charset="-128"/>
                    <a:cs typeface="Helvetica"/>
                    <a:sym typeface="Trebuchet MS"/>
                  </a:rPr>
                  <a:t>&amp; wave generation effects. For </a:t>
                </a:r>
                <a:r>
                  <a:rPr kumimoji="0" lang="pt-P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typical</a:t>
                </a: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MS Gothic" pitchFamily="49" charset="-128"/>
                    <a:cs typeface="Helvetica"/>
                    <a:sym typeface="Trebuchet MS"/>
                  </a:rPr>
                  <a:t> </a:t>
                </a:r>
                <a:r>
                  <a:rPr kumimoji="0" lang="pt-P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galaxies</a:t>
                </a: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MS Gothic" pitchFamily="49" charset="-128"/>
                    <a:cs typeface="Helvetica"/>
                    <a:sym typeface="Trebuchet M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</m:ctrlPr>
                      </m:fPr>
                      <m:num>
                        <m:r>
                          <a:rPr kumimoji="0" lang="pt-P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kumimoji="0" lang="pt-PT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Gothic" pitchFamily="49" charset="-128"/>
                                <a:cs typeface="Helvetica"/>
                                <a:sym typeface="Trebuchet MS"/>
                              </a:rPr>
                            </m:ctrlPr>
                          </m:sSubPr>
                          <m:e>
                            <m:r>
                              <a:rPr kumimoji="0" lang="pt-PT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Gothic" pitchFamily="49" charset="-128"/>
                                <a:cs typeface="Helvetica"/>
                                <a:sym typeface="Trebuchet M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pt-PT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Gothic" pitchFamily="49" charset="-128"/>
                                <a:cs typeface="Helvetica"/>
                                <a:sym typeface="Trebuchet MS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MS Gothic" pitchFamily="49" charset="-128"/>
                    <a:cs typeface="Helvetica"/>
                    <a:sym typeface="Trebuchet MS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P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</m:ctrlPr>
                      </m:sSupPr>
                      <m:e>
                        <m:r>
                          <a:rPr kumimoji="0" lang="pt-P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  <m:t>10</m:t>
                        </m:r>
                      </m:e>
                      <m:sup>
                        <m:r>
                          <a:rPr kumimoji="0" lang="pt-P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  <m:t>−4</m:t>
                        </m:r>
                      </m:sup>
                    </m:sSup>
                  </m:oMath>
                </a14:m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MS Gothic" pitchFamily="49" charset="-128"/>
                    <a:cs typeface="Helvetica"/>
                    <a:sym typeface="Trebuchet MS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PT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</m:ctrlPr>
                      </m:sSupPr>
                      <m:e>
                        <m:r>
                          <a:rPr kumimoji="0" lang="pt-PT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  <m:t>10</m:t>
                        </m:r>
                      </m:e>
                      <m:sup>
                        <m:r>
                          <a:rPr kumimoji="0" lang="pt-PT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  <m:t>−</m:t>
                        </m:r>
                        <m:r>
                          <a:rPr kumimoji="0" lang="pt-P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  <m:t>6</m:t>
                        </m:r>
                      </m:sup>
                    </m:sSup>
                    <m:r>
                      <a:rPr kumimoji="0" lang="pt-PT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Gothic" pitchFamily="49" charset="-128"/>
                        <a:cs typeface="Helvetica"/>
                        <a:sym typeface="Trebuchet MS"/>
                      </a:rPr>
                      <m:t>.</m:t>
                    </m:r>
                    <m:r>
                      <a:rPr kumimoji="0" lang="pt-PT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Gothic" pitchFamily="49" charset="-128"/>
                        <a:cs typeface="Helvetica"/>
                        <a:sym typeface="Trebuchet MS"/>
                      </a:rPr>
                      <m:t> </m:t>
                    </m:r>
                  </m:oMath>
                </a14:m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For </a:t>
                </a:r>
                <a:r>
                  <a:rPr kumimoji="0" lang="pt-P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dark</a:t>
                </a: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 </a:t>
                </a:r>
                <a:r>
                  <a:rPr kumimoji="0" lang="pt-P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matter</a:t>
                </a: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 </a:t>
                </a:r>
                <a:r>
                  <a:rPr kumimoji="0" lang="pt-P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spikes</a:t>
                </a: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 </a:t>
                </a:r>
                <a:r>
                  <a:rPr kumimoji="0" lang="pt-P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one</a:t>
                </a: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 can pump </a:t>
                </a:r>
                <a:r>
                  <a:rPr kumimoji="0" lang="pt-P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up</a:t>
                </a: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P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</m:ctrlPr>
                      </m:sSupPr>
                      <m:e>
                        <m:r>
                          <a:rPr kumimoji="0" lang="pt-P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  <m:t>10</m:t>
                        </m:r>
                      </m:e>
                      <m:sup>
                        <m:r>
                          <a:rPr kumimoji="0" lang="pt-P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  <m:t>−3</m:t>
                        </m:r>
                      </m:sup>
                    </m:sSup>
                  </m:oMath>
                </a14:m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.</a:t>
                </a:r>
              </a:p>
              <a:p>
                <a:pPr marL="0" marR="0" lvl="0" indent="0" algn="l" defTabSz="449263" rtl="0" eaLnBrk="1" fontAlgn="base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MS Gothic" pitchFamily="49" charset="-128"/>
                  <a:cs typeface="Helvetica"/>
                  <a:sym typeface="Trebuchet MS"/>
                </a:endParaRPr>
              </a:p>
              <a:p>
                <a:pPr marL="0" marR="0" lvl="0" indent="0" algn="l" defTabSz="449263" rtl="0" eaLnBrk="1" fontAlgn="base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  <a:defRPr/>
                </a:pP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2. Density </a:t>
                </a: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Symbol" panose="05050102010706020507" pitchFamily="18" charset="2"/>
                  </a:rPr>
                  <a:t> which governs matter effects (dynamical friction </a:t>
                </a:r>
                <a:r>
                  <a:rPr kumimoji="0" lang="pt-P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Symbol" panose="05050102010706020507" pitchFamily="18" charset="2"/>
                  </a:rPr>
                  <a:t>etc</a:t>
                </a: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Symbol" panose="05050102010706020507" pitchFamily="18" charset="2"/>
                  </a:rPr>
                  <a:t>)</a:t>
                </a: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" pitchFamily="18" charset="0"/>
                  <a:ea typeface="MS Gothic" pitchFamily="49" charset="-128"/>
                  <a:cs typeface="Helvetica"/>
                  <a:sym typeface="Trebuchet M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13" y="2204711"/>
                <a:ext cx="7785132" cy="2717411"/>
              </a:xfrm>
              <a:prstGeom prst="rect">
                <a:avLst/>
              </a:prstGeom>
              <a:blipFill>
                <a:blip r:embed="rId2"/>
                <a:stretch>
                  <a:fillRect l="-705" t="-1348" b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1"/>
          <p:cNvSpPr/>
          <p:nvPr/>
        </p:nvSpPr>
        <p:spPr>
          <a:xfrm>
            <a:off x="311068" y="160556"/>
            <a:ext cx="8784978" cy="974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4000"/>
              </a:lnSpc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E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nvironments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: galaxy tomography?</a:t>
            </a:r>
          </a:p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Cardoso+ PRDL061501 (2022); PRL129:241103 (2022);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Figueiredo + arXiv:2303.08183 </a:t>
            </a:r>
            <a:b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</a:b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1716073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05" y="2673361"/>
            <a:ext cx="4381189" cy="584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1318" y="3795073"/>
                <a:ext cx="77851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49263" rtl="0" eaLnBrk="1" fontAlgn="base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  <a:defRPr/>
                </a:pP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Thus EHT physics affected to levels </a:t>
                </a:r>
                <a:r>
                  <a:rPr kumimoji="0" lang="pt-P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of</a:t>
                </a: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P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</m:ctrlPr>
                      </m:sSupPr>
                      <m:e>
                        <m:r>
                          <a:rPr kumimoji="0" lang="pt-P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  <m:t>10</m:t>
                        </m:r>
                      </m:e>
                      <m:sup>
                        <m:r>
                          <a:rPr kumimoji="0" lang="pt-P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itchFamily="49" charset="-128"/>
                            <a:cs typeface="Helvetica"/>
                            <a:sym typeface="Trebuchet MS"/>
                          </a:rPr>
                          <m:t>−8</m:t>
                        </m:r>
                      </m:sup>
                    </m:sSup>
                  </m:oMath>
                </a14:m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 only, </a:t>
                </a:r>
                <a:r>
                  <a:rPr kumimoji="0" lang="pt-PT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for expected parameters</a:t>
                </a:r>
              </a:p>
              <a:p>
                <a:pPr marL="0" marR="0" lvl="0" indent="0" algn="l" defTabSz="44926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  <a:defRPr/>
                </a:pPr>
                <a:r>
                  <a:rPr kumimoji="0" lang="pt-P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itchFamily="18" charset="0"/>
                    <a:ea typeface="MS Gothic" pitchFamily="49" charset="-128"/>
                    <a:cs typeface="Helvetica"/>
                    <a:sym typeface="Trebuchet MS"/>
                  </a:rPr>
                  <a:t> (tests on nature of compact objects can be done to very good precision)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18" y="3795073"/>
                <a:ext cx="7785132" cy="646331"/>
              </a:xfrm>
              <a:prstGeom prst="rect">
                <a:avLst/>
              </a:prstGeom>
              <a:blipFill>
                <a:blip r:embed="rId3"/>
                <a:stretch>
                  <a:fillRect l="-626" t="-5660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1"/>
          <p:cNvSpPr/>
          <p:nvPr/>
        </p:nvSpPr>
        <p:spPr>
          <a:xfrm>
            <a:off x="311068" y="160556"/>
            <a:ext cx="8784978" cy="974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4000"/>
              </a:lnSpc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E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nvironments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: galaxy tomography?</a:t>
            </a:r>
          </a:p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Cardoso+ PRDL061501 (2022); PRL129:241103 (2022);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Figueiredo + arXiv:2303.08183 </a:t>
            </a:r>
            <a:b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</a:b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07974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556692" y="3151294"/>
            <a:ext cx="8396375" cy="25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1051174" y="791568"/>
            <a:ext cx="44676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Roboto"/>
                <a:cs typeface="Roboto"/>
                <a:sym typeface="Roboto"/>
              </a:rPr>
              <a:t>L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Roboto"/>
                <a:cs typeface="Roboto"/>
                <a:sym typeface="Roboto"/>
              </a:rPr>
              <a:t>ight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Roboto"/>
                <a:cs typeface="Roboto"/>
                <a:sym typeface="Roboto"/>
              </a:rPr>
              <a:t>-ring corrections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779" y="1501139"/>
            <a:ext cx="7079279" cy="568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829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ACFAE3D-B520-02EB-CCC4-5F26D49D0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68" y="2077191"/>
            <a:ext cx="5705251" cy="35671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D25D3C-D30A-2786-2AB9-12D7F2E36B12}"/>
              </a:ext>
            </a:extLst>
          </p:cNvPr>
          <p:cNvSpPr/>
          <p:nvPr/>
        </p:nvSpPr>
        <p:spPr>
          <a:xfrm>
            <a:off x="311068" y="160556"/>
            <a:ext cx="8784978" cy="974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4000"/>
              </a:lnSpc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E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nvironments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: a fully relativistic analysis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Cardoso+ PRL129:241103 (2022);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Figueiredo + arXiv:2303.08183 </a:t>
            </a:r>
            <a:b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</a:b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8F8F8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04828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/>
          <p:nvPr/>
        </p:nvSpPr>
        <p:spPr>
          <a:xfrm>
            <a:off x="0" y="178746"/>
            <a:ext cx="9140825" cy="118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4000"/>
              </a:lnSpc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Spectral</a:t>
            </a:r>
            <a:r>
              <a:rPr kumimoji="0" lang="pt-PT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instability</a:t>
            </a:r>
            <a:r>
              <a:rPr kumimoji="0" lang="pt-PT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 in </a:t>
            </a:r>
            <a:r>
              <a:rPr kumimoji="0" lang="pt-P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action</a:t>
            </a:r>
            <a:endParaRPr kumimoji="0" lang="pt-PT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sym typeface="Georgia"/>
              </a:rPr>
              <a:t>Cardoso+ PRL129:241103 (2022)</a:t>
            </a:r>
          </a:p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pic>
        <p:nvPicPr>
          <p:cNvPr id="3" name="Imagem 2" descr="Uma imagem com esboço, desenho&#10;&#10;Descrição gerada automaticamente">
            <a:extLst>
              <a:ext uri="{FF2B5EF4-FFF2-40B4-BE49-F238E27FC236}">
                <a16:creationId xmlns:a16="http://schemas.microsoft.com/office/drawing/2014/main" id="{F03C6835-38FA-75B7-E64E-7967AD6FE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65" y="2184250"/>
            <a:ext cx="5112568" cy="3333964"/>
          </a:xfrm>
          <a:prstGeom prst="rect">
            <a:avLst/>
          </a:prstGeom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8B0402A1-89DC-B966-9E9B-1BED22960BB6}"/>
              </a:ext>
            </a:extLst>
          </p:cNvPr>
          <p:cNvCxnSpPr/>
          <p:nvPr/>
        </p:nvCxnSpPr>
        <p:spPr>
          <a:xfrm flipV="1">
            <a:off x="2605053" y="1809065"/>
            <a:ext cx="1052547" cy="743361"/>
          </a:xfrm>
          <a:prstGeom prst="straightConnector1">
            <a:avLst/>
          </a:prstGeom>
          <a:ln w="1905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unidirecional 4">
            <a:extLst>
              <a:ext uri="{FF2B5EF4-FFF2-40B4-BE49-F238E27FC236}">
                <a16:creationId xmlns:a16="http://schemas.microsoft.com/office/drawing/2014/main" id="{E5ADB2D6-04D5-1604-2333-54186A7CEA27}"/>
              </a:ext>
            </a:extLst>
          </p:cNvPr>
          <p:cNvCxnSpPr>
            <a:cxnSpLocks/>
          </p:cNvCxnSpPr>
          <p:nvPr/>
        </p:nvCxnSpPr>
        <p:spPr>
          <a:xfrm>
            <a:off x="4570412" y="3111025"/>
            <a:ext cx="1093605" cy="2704296"/>
          </a:xfrm>
          <a:prstGeom prst="straightConnector1">
            <a:avLst/>
          </a:prstGeom>
          <a:ln w="19050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7BE296-CDE4-AB18-BC65-1EDBDF9319D5}"/>
              </a:ext>
            </a:extLst>
          </p:cNvPr>
          <p:cNvSpPr txBox="1"/>
          <p:nvPr/>
        </p:nvSpPr>
        <p:spPr>
          <a:xfrm>
            <a:off x="3960207" y="1362532"/>
            <a:ext cx="22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itchFamily="34" charset="0"/>
                <a:sym typeface="Trebuchet MS"/>
              </a:rPr>
              <a:t>Light ring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itchFamily="34" charset="0"/>
                <a:sym typeface="Trebuchet MS"/>
              </a:rPr>
              <a:t>modes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itchFamily="34" charset="0"/>
                <a:sym typeface="Trebuchet MS"/>
              </a:rPr>
              <a:t> (BH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itchFamily="34" charset="0"/>
                <a:sym typeface="Trebuchet MS"/>
              </a:rPr>
              <a:t>ringdown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itchFamily="34" charset="0"/>
                <a:sym typeface="Trebuchet MS"/>
              </a:rPr>
              <a:t>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2152047-B66A-2B67-1EBB-FF9898C1C0E9}"/>
              </a:ext>
            </a:extLst>
          </p:cNvPr>
          <p:cNvSpPr txBox="1"/>
          <p:nvPr/>
        </p:nvSpPr>
        <p:spPr>
          <a:xfrm>
            <a:off x="4816497" y="5784325"/>
            <a:ext cx="227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itchFamily="34" charset="0"/>
                <a:sym typeface="Trebuchet MS"/>
              </a:rPr>
              <a:t>Fluid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itchFamily="34" charset="0"/>
                <a:sym typeface="Trebuchet MS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itchFamily="34" charset="0"/>
                <a:sym typeface="Trebuchet MS"/>
              </a:rPr>
              <a:t>modes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7658511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/>
          <p:nvPr/>
        </p:nvSpPr>
        <p:spPr>
          <a:xfrm>
            <a:off x="0" y="178746"/>
            <a:ext cx="9140825" cy="511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04000"/>
              </a:lnSpc>
              <a:spcBef>
                <a:spcPts val="0"/>
              </a:spcBef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Some </a:t>
            </a:r>
            <a:r>
              <a:rPr kumimoji="0" lang="pt-P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/>
                <a:sym typeface="Georgia"/>
              </a:rPr>
              <a:t>questions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sp>
        <p:nvSpPr>
          <p:cNvPr id="172" name="TextBox 5"/>
          <p:cNvSpPr/>
          <p:nvPr/>
        </p:nvSpPr>
        <p:spPr>
          <a:xfrm>
            <a:off x="1525386" y="1201797"/>
            <a:ext cx="6785128" cy="55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Spectral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instability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: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prompt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change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to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ringdown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?</a:t>
            </a:r>
            <a:b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</a:b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Requirements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for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detection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?</a:t>
            </a:r>
            <a:b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</a:b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Mode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excitation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by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turbulent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accretion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disks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?</a:t>
            </a: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Rotation, memory and tails in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presence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of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environments</a:t>
            </a:r>
            <a:b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</a:b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Nonlinearities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and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mass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and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spin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evolution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Nonlinearities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and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gravitational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turbulence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Are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low-frequency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detectors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able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to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perform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galaxy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tomography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?</a:t>
            </a:r>
          </a:p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Georgia"/>
                <a:ea typeface="Georgia"/>
                <a:cs typeface="Georgia"/>
                <a:sym typeface="Georgia"/>
              </a:defRPr>
            </a:pPr>
            <a:b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</a:b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132438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Uniqueness: the Kerr solution</a:t>
            </a:r>
          </a:p>
        </p:txBody>
      </p:sp>
      <p:sp>
        <p:nvSpPr>
          <p:cNvPr id="764932" name="Text Box 4"/>
          <p:cNvSpPr txBox="1">
            <a:spLocks noChangeArrowheads="1"/>
          </p:cNvSpPr>
          <p:nvPr/>
        </p:nvSpPr>
        <p:spPr bwMode="auto">
          <a:xfrm>
            <a:off x="251520" y="944799"/>
            <a:ext cx="82804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Theorem (Carter 1971; Robinson 1975; </a:t>
            </a:r>
            <a:r>
              <a:rPr kumimoji="0" lang="en-GB" alt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Chrusciel</a:t>
            </a:r>
            <a:r>
              <a:rPr lang="en-GB" altLang="pt-PT" sz="1800" i="0" kern="1200" dirty="0">
                <a:solidFill>
                  <a:srgbClr val="4D4D4D"/>
                </a:solidFill>
                <a:latin typeface="Georgia" panose="02040502050405020303" pitchFamily="18" charset="0"/>
                <a:cs typeface="Arial" pitchFamily="34" charset="0"/>
              </a:rPr>
              <a:t>, </a:t>
            </a:r>
            <a:r>
              <a:rPr kumimoji="0" lang="en-GB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eorgia" panose="02040502050405020303" pitchFamily="18" charset="0"/>
                <a:ea typeface="MS Gothic" pitchFamily="49" charset="-128"/>
                <a:cs typeface="Arial" pitchFamily="34" charset="0"/>
                <a:sym typeface="Trebuchet MS"/>
              </a:rPr>
              <a:t>Costa &amp; Heusler 2012):</a:t>
            </a:r>
            <a:endParaRPr kumimoji="0" lang="en-GB" altLang="pt-P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MS Gothic" pitchFamily="49" charset="-128"/>
              <a:cs typeface="Arial" pitchFamily="34" charset="0"/>
              <a:sym typeface="Trebuchet M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A stationary, asymptotically flat, </a:t>
            </a:r>
            <a:r>
              <a:rPr kumimoji="0" lang="en-GB" altLang="pt-PT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vacuum</a:t>
            </a:r>
            <a:r>
              <a:rPr kumimoji="0" lang="en-GB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 BH solution must be Kerr</a:t>
            </a:r>
          </a:p>
        </p:txBody>
      </p:sp>
      <p:pic>
        <p:nvPicPr>
          <p:cNvPr id="764949" name="Picture 21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42100"/>
            <a:ext cx="5976665" cy="157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43" name="Text Box 15"/>
          <p:cNvSpPr txBox="1">
            <a:spLocks noChangeArrowheads="1"/>
          </p:cNvSpPr>
          <p:nvPr/>
        </p:nvSpPr>
        <p:spPr bwMode="auto">
          <a:xfrm>
            <a:off x="179512" y="3789040"/>
            <a:ext cx="82804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Gothic" pitchFamily="49" charset="-128"/>
                <a:cs typeface="Arial" pitchFamily="34" charset="0"/>
                <a:sym typeface="Trebuchet MS"/>
              </a:rPr>
              <a:t> </a:t>
            </a:r>
            <a:r>
              <a:rPr kumimoji="0" lang="en-GB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Describes a rotating BH with mass M and angular momentum J=</a:t>
            </a:r>
            <a:r>
              <a:rPr kumimoji="0" lang="en-GB" alt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aM</a:t>
            </a:r>
            <a:r>
              <a:rPr kumimoji="0" lang="en-GB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, </a:t>
            </a:r>
            <a:r>
              <a:rPr kumimoji="0" lang="en-GB" altLang="pt-P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iff</a:t>
            </a:r>
            <a:r>
              <a:rPr kumimoji="0" lang="en-GB" alt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 a&lt;M</a:t>
            </a:r>
            <a:endParaRPr kumimoji="0" lang="en-GB" altLang="pt-PT" sz="1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97152"/>
            <a:ext cx="8352928" cy="177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“In my entire scientific life, extending over forty-five years, the most shattering experience has been the realization that an exact solution of Einstein’s equations of general relativity provides the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absolutely exact representation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of untold numbers of black holes that populate the universe.”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S. Chandrasekhar,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The Nora and Edward Ryerson lecture, Chicago April 22 1975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FA8CF0-0867-3034-86F7-63D60B0E7408}"/>
              </a:ext>
            </a:extLst>
          </p:cNvPr>
          <p:cNvCxnSpPr/>
          <p:nvPr/>
        </p:nvCxnSpPr>
        <p:spPr bwMode="auto">
          <a:xfrm>
            <a:off x="473825" y="4567844"/>
            <a:ext cx="818803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521485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0989"/>
            <a:ext cx="8229600" cy="821010"/>
          </a:xfrm>
        </p:spPr>
        <p:txBody>
          <a:bodyPr/>
          <a:lstStyle/>
          <a:p>
            <a:pPr eaLnBrk="1" hangingPunct="1"/>
            <a:r>
              <a:rPr lang="it-IT" altLang="en-US" sz="2800" dirty="0">
                <a:solidFill>
                  <a:srgbClr val="800000"/>
                </a:solidFill>
                <a:latin typeface="Georgia" panose="02040502050405020303" pitchFamily="18" charset="0"/>
              </a:rPr>
              <a:t>Black </a:t>
            </a:r>
            <a:r>
              <a:rPr lang="it-IT" altLang="en-US" sz="2800" dirty="0" err="1">
                <a:solidFill>
                  <a:srgbClr val="800000"/>
                </a:solidFill>
                <a:latin typeface="Georgia" panose="02040502050405020303" pitchFamily="18" charset="0"/>
              </a:rPr>
              <a:t>holes</a:t>
            </a:r>
            <a:r>
              <a:rPr lang="it-IT" altLang="en-US" sz="2800" dirty="0">
                <a:solidFill>
                  <a:srgbClr val="800000"/>
                </a:solidFill>
                <a:latin typeface="Georgia" panose="02040502050405020303" pitchFamily="18" charset="0"/>
              </a:rPr>
              <a:t> as perfect laboratories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17" y="1340768"/>
            <a:ext cx="3995091" cy="2516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268760"/>
            <a:ext cx="252028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Simple spin-induced multipoles (uniqueness)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Tidal heating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Tidal Love number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(BHs don’t polarize)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7" y="1268760"/>
            <a:ext cx="1656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Simple relaxation of final state (uniqueness)</a:t>
            </a:r>
          </a:p>
        </p:txBody>
      </p:sp>
      <p:sp>
        <p:nvSpPr>
          <p:cNvPr id="7" name="Straight Arrow Connector 5"/>
          <p:cNvSpPr/>
          <p:nvPr/>
        </p:nvSpPr>
        <p:spPr>
          <a:xfrm>
            <a:off x="2101487" y="1968824"/>
            <a:ext cx="1387190" cy="1589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  <p:sp>
        <p:nvSpPr>
          <p:cNvPr id="9" name="Straight Arrow Connector 5"/>
          <p:cNvSpPr/>
          <p:nvPr/>
        </p:nvSpPr>
        <p:spPr>
          <a:xfrm flipH="1">
            <a:off x="6250726" y="1469873"/>
            <a:ext cx="877512" cy="49895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marL="0" marR="0" lvl="0" indent="0" algn="l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Gothic" pitchFamily="49" charset="-128"/>
              <a:cs typeface="Helvetica"/>
              <a:sym typeface="Trebuchet MS"/>
            </a:endParaRPr>
          </a:p>
        </p:txBody>
      </p:sp>
      <p:sp>
        <p:nvSpPr>
          <p:cNvPr id="11" name="Text Box 4"/>
          <p:cNvSpPr/>
          <p:nvPr/>
        </p:nvSpPr>
        <p:spPr>
          <a:xfrm>
            <a:off x="6895" y="6021287"/>
            <a:ext cx="9137106" cy="74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Peters PR136: B1224 (1964); </a:t>
            </a:r>
            <a:b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</a:b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Cardoso &amp;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Pani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, Nature Astronomy 1: 586 (2017); 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Living Reviews in Relativity 22: 1 (2019)</a:t>
            </a:r>
          </a:p>
          <a:p>
            <a:pPr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Cardoso, Macedo &amp; Vicente PRD103: 023015 (2021)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62656"/>
            <a:ext cx="5565739" cy="20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717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F7B09-0AE4-0316-5803-FFFA4471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287"/>
            <a:ext cx="9140825" cy="1053678"/>
          </a:xfrm>
        </p:spPr>
        <p:txBody>
          <a:bodyPr/>
          <a:lstStyle/>
          <a:p>
            <a:r>
              <a:rPr lang="pt-PT" sz="2800" dirty="0">
                <a:solidFill>
                  <a:srgbClr val="800000"/>
                </a:solidFill>
                <a:latin typeface="Georgia" panose="02040502050405020303" pitchFamily="18" charset="0"/>
              </a:rPr>
              <a:t>The </a:t>
            </a:r>
            <a:r>
              <a:rPr lang="pt-PT" sz="2800" dirty="0" err="1">
                <a:solidFill>
                  <a:srgbClr val="800000"/>
                </a:solidFill>
                <a:latin typeface="Georgia" panose="02040502050405020303" pitchFamily="18" charset="0"/>
              </a:rPr>
              <a:t>next</a:t>
            </a:r>
            <a:r>
              <a:rPr lang="pt-PT" sz="2800" dirty="0">
                <a:solidFill>
                  <a:srgbClr val="800000"/>
                </a:solidFill>
                <a:latin typeface="Georgia" panose="02040502050405020303" pitchFamily="18" charset="0"/>
              </a:rPr>
              <a:t> decimal </a:t>
            </a:r>
            <a:r>
              <a:rPr lang="pt-PT" sz="2800" dirty="0" err="1">
                <a:solidFill>
                  <a:srgbClr val="800000"/>
                </a:solidFill>
                <a:latin typeface="Georgia" panose="02040502050405020303" pitchFamily="18" charset="0"/>
              </a:rPr>
              <a:t>place</a:t>
            </a:r>
            <a:endParaRPr lang="pt-PT" sz="28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15963F-EF94-5EF8-D82E-7F99054BAA24}"/>
              </a:ext>
            </a:extLst>
          </p:cNvPr>
          <p:cNvSpPr txBox="1"/>
          <p:nvPr/>
        </p:nvSpPr>
        <p:spPr>
          <a:xfrm>
            <a:off x="1374173" y="2626216"/>
            <a:ext cx="6736300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“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N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ew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 realms will become visible by improving the accuracy of the numerical measurement of quantities with which one has long been familiar.“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[Maxwell, Scientific papers] </a:t>
            </a:r>
          </a:p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Test black hole &amp; Kerr paradigm with precision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sym typeface="Trebuchet MS"/>
              </a:rPr>
              <a:t>&amp; understand environments</a:t>
            </a:r>
            <a:endParaRPr kumimoji="0" lang="pt-PT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sym typeface="Trebuchet MS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554BECA-7556-7525-6DC8-712AAC29E1A7}"/>
              </a:ext>
            </a:extLst>
          </p:cNvPr>
          <p:cNvSpPr/>
          <p:nvPr/>
        </p:nvSpPr>
        <p:spPr>
          <a:xfrm>
            <a:off x="6895" y="6021287"/>
            <a:ext cx="9137106" cy="525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ctr">
              <a:spcBef>
                <a:spcPts val="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Cardoso, Nature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 Reviews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Physics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 (201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9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)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Cardoso and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Pani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, 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Living Reviews in Relativity 22: 1 (2019)</a:t>
            </a:r>
          </a:p>
        </p:txBody>
      </p:sp>
    </p:spTree>
    <p:extLst>
      <p:ext uri="{BB962C8B-B14F-4D97-AF65-F5344CB8AC3E}">
        <p14:creationId xmlns:p14="http://schemas.microsoft.com/office/powerpoint/2010/main" val="38503857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5"/>
          <p:cNvSpPr/>
          <p:nvPr/>
        </p:nvSpPr>
        <p:spPr>
          <a:xfrm>
            <a:off x="798578" y="1412776"/>
            <a:ext cx="8137192" cy="437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 sz="18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sym typeface="Georgia"/>
              </a:rPr>
              <a:t>BH seeds, BH demography, galaxy co-evolution (how many, where, how?)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 sz="14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pt-PT" sz="12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See review Barack+ CQG 36: 143001 (2019); arXiv:1806.05195</a:t>
            </a:r>
            <a:endParaRPr kumimoji="0" sz="12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 sz="14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 sz="18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sym typeface="Georgia"/>
              </a:rPr>
              <a:t>Is cosmic censorship preserved?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 sz="14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Sperhake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+ PRL103:131102 (2009); Cardoso+ PRL120:031103 (2018)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 sz="14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 sz="1800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Georgia"/>
                <a:sym typeface="Georgia"/>
              </a:rPr>
              <a:t>Is it a Kerr black hole? Can we constrain alternatives?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 sz="14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Cardoso+ CQG33:174001 (2016); Barack+ CQG36:143001 (2019);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Cotesta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 + PRL129:111102 (2022) </a:t>
            </a:r>
            <a:b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</a:b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Are we really observing black holes?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 sz="14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Cardoso+ PRL116: 171101 (2016); Nature Astronomy 1: 586 (2017); Liv. Rev. Rel. 22 (2019)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 sz="14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Can we do galaxy tomography, or constrain dark matter?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 sz="14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Barausse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+ PRD89:104059 (2014); Cardoso+ AA644:147 (2020); Cardoso+ PRL129:241103 (2022)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Off val="44000"/>
                </a:srgbClr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 sz="14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 sz="18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Can gravitational waves inform us on new fundamental fields?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 sz="14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Arvanitaki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  <a:t>+ PRD95: 043001 (2016); Brito+ PRL119:131101 (2017); Annulli+PRD102:063022 (2020)</a:t>
            </a:r>
            <a:b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Georgia"/>
                <a:sym typeface="Georgia"/>
              </a:rPr>
            </a:b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Georgia"/>
              <a:sym typeface="Georgia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 sz="1400" i="1">
                <a:solidFill>
                  <a:srgbClr val="808080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sp>
        <p:nvSpPr>
          <p:cNvPr id="140" name="Rectangle 7"/>
          <p:cNvSpPr/>
          <p:nvPr/>
        </p:nvSpPr>
        <p:spPr>
          <a:xfrm>
            <a:off x="20284" y="188640"/>
            <a:ext cx="9144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marR="0" lvl="0" indent="-34290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 sz="2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/>
                <a:sym typeface="Georgia"/>
              </a:rPr>
              <a:t>Fundamental questions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/>
                <a:sym typeface="Georgia"/>
              </a:rPr>
              <a:t> </a:t>
            </a:r>
          </a:p>
        </p:txBody>
      </p:sp>
      <p:sp>
        <p:nvSpPr>
          <p:cNvPr id="4" name="Text Box 4"/>
          <p:cNvSpPr/>
          <p:nvPr/>
        </p:nvSpPr>
        <p:spPr>
          <a:xfrm>
            <a:off x="827584" y="6237312"/>
            <a:ext cx="6876764" cy="525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9" tIns="46799" rIns="46799" bIns="46799">
            <a:spAutoFit/>
          </a:bodyPr>
          <a:lstStyle>
            <a:lvl1pPr algn="ctr">
              <a:spcBef>
                <a:spcPts val="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ctr" defTabSz="44926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sym typeface="Georgia"/>
              </a:rPr>
              <a:t>Answer requires understanding of theoretical framework, PDEs, precise modelling, challenging simulations &amp; challenging data analysis techniques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3533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9" name="Text Box 7"/>
          <p:cNvSpPr txBox="1">
            <a:spLocks noChangeArrowheads="1"/>
          </p:cNvSpPr>
          <p:nvPr/>
        </p:nvSpPr>
        <p:spPr bwMode="auto">
          <a:xfrm>
            <a:off x="6424324" y="3487541"/>
            <a:ext cx="1584176" cy="50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                              </a:t>
            </a: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                      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Ringdown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0" y="188913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ctr" defTabSz="449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pt-PT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Georgia" panose="02040502050405020303" pitchFamily="18" charset="0"/>
                <a:ea typeface="MS Gothic"/>
                <a:cs typeface="Helvetica"/>
                <a:sym typeface="Trebuchet MS"/>
              </a:rPr>
              <a:t>Black hole spectroscopy</a:t>
            </a:r>
          </a:p>
          <a:p>
            <a:pPr marL="742950" marR="0" lvl="1" indent="-285750" algn="r" defTabSz="449263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pt-PT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Helvetica"/>
                <a:sym typeface="Trebuchet MS"/>
              </a:rPr>
              <a:t> </a:t>
            </a:r>
          </a:p>
        </p:txBody>
      </p:sp>
      <p:sp>
        <p:nvSpPr>
          <p:cNvPr id="8" name="Rectângulo 10"/>
          <p:cNvSpPr/>
          <p:nvPr/>
        </p:nvSpPr>
        <p:spPr>
          <a:xfrm>
            <a:off x="0" y="6209855"/>
            <a:ext cx="9173555" cy="601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4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defTabSz="914400" rtl="0" eaLnBrk="1" fontAlgn="auto" latinLnBrk="0" hangingPunct="0">
              <a:lnSpc>
                <a:spcPct val="4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Leaver PRD34:384 (1986); Cardoso &amp; Gualtieri CQG33: 174001 (2016);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Baibhav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+ arXiv:2302.03050</a:t>
            </a:r>
          </a:p>
          <a:p>
            <a:pPr marL="0" marR="0" lvl="0" indent="0" algn="ctr" defTabSz="914400" rtl="0" eaLnBrk="1" fontAlgn="auto" latinLnBrk="0" hangingPunct="0">
              <a:lnSpc>
                <a:spcPct val="4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i="1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44" y="1042346"/>
            <a:ext cx="3995091" cy="2516188"/>
          </a:xfrm>
          <a:prstGeom prst="rect">
            <a:avLst/>
          </a:prstGeom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 flipH="1" flipV="1">
            <a:off x="5875699" y="2064190"/>
            <a:ext cx="1097250" cy="1511164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pt-P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00946"/>
            <a:ext cx="3410484" cy="1052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76" y="5448182"/>
            <a:ext cx="4499992" cy="597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248825"/>
            <a:ext cx="745953" cy="281992"/>
          </a:xfrm>
          <a:prstGeom prst="rect">
            <a:avLst/>
          </a:prstGeom>
        </p:spPr>
      </p:pic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5027380" y="4989429"/>
            <a:ext cx="1342044" cy="383807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pt-P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430396" y="4985931"/>
            <a:ext cx="2632464" cy="50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                              </a:t>
            </a: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                      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poles = </a:t>
            </a:r>
            <a:r>
              <a:rPr kumimoji="0" lang="pt-P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QNMs</a:t>
            </a:r>
            <a:endParaRPr kumimoji="0" lang="pt-PT" sz="1800" b="0" i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Georgia" pitchFamily="18" charset="0"/>
              <a:ea typeface="MS Gothic" pitchFamily="49" charset="-128"/>
              <a:cs typeface="Arial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167673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Objeto astronómico, esfera, planeta, lua&#10;&#10;Descrição gerada automaticamente">
            <a:extLst>
              <a:ext uri="{FF2B5EF4-FFF2-40B4-BE49-F238E27FC236}">
                <a16:creationId xmlns:a16="http://schemas.microsoft.com/office/drawing/2014/main" id="{F3114C33-5C62-7D0A-39CB-AACB9292F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FE91CDB-8798-A547-4F7C-7A43B5899922}"/>
              </a:ext>
            </a:extLst>
          </p:cNvPr>
          <p:cNvSpPr/>
          <p:nvPr/>
        </p:nvSpPr>
        <p:spPr bwMode="auto">
          <a:xfrm>
            <a:off x="460489" y="5657439"/>
            <a:ext cx="1947212" cy="57890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pt-PT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sym typeface="Trebuchet MS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3AE8A26-85E6-5987-910E-33E28EF4A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algn="ctr" defTabSz="449263" fontAlgn="base"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i="1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rebuchet MS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pt-PT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MS Gothic" pitchFamily="49" charset="-128"/>
                <a:cs typeface="Arial" pitchFamily="34" charset="0"/>
                <a:sym typeface="Trebuchet MS"/>
              </a:rPr>
              <a:t>Helioseismology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B4C1208-5B34-2560-4B53-50DA0BB2D8A2}"/>
                  </a:ext>
                </a:extLst>
              </p:cNvPr>
              <p:cNvSpPr txBox="1"/>
              <p:nvPr/>
            </p:nvSpPr>
            <p:spPr>
              <a:xfrm>
                <a:off x="426580" y="1195627"/>
                <a:ext cx="8601043" cy="1608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Solar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spectrum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sensitive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to radial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structure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,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opacity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,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temperature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…</a:t>
                </a:r>
              </a:p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More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than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P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rebuchet MS"/>
                          </a:rPr>
                        </m:ctrlPr>
                      </m:sSupPr>
                      <m:e>
                        <m:r>
                          <a:rPr kumimoji="0" lang="pt-P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rebuchet MS"/>
                          </a:rPr>
                          <m:t>10</m:t>
                        </m:r>
                      </m:e>
                      <m:sup>
                        <m:r>
                          <a:rPr kumimoji="0" lang="pt-P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rebuchet MS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modes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with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periods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between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4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and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6 minutes</a:t>
                </a:r>
              </a:p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Quality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factors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of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order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PT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rebuchet MS"/>
                          </a:rPr>
                        </m:ctrlPr>
                      </m:sSupPr>
                      <m:e>
                        <m:r>
                          <a:rPr kumimoji="0" lang="pt-PT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rebuchet MS"/>
                          </a:rPr>
                          <m:t>10</m:t>
                        </m:r>
                      </m:e>
                      <m:sup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rebuchet MS"/>
                          </a:rPr>
                          <m:t>6</m:t>
                        </m:r>
                      </m:sup>
                    </m:sSup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Trebuchet MS"/>
                      </a:rPr>
                      <m:t>−</m:t>
                    </m:r>
                    <m:sSup>
                      <m:sSupPr>
                        <m:ctrlPr>
                          <a:rPr kumimoji="0" lang="pt-P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rebuchet MS"/>
                          </a:rPr>
                        </m:ctrlPr>
                      </m:sSupPr>
                      <m:e>
                        <m:r>
                          <a:rPr kumimoji="0" lang="pt-P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rebuchet MS"/>
                          </a:rPr>
                          <m:t>10</m:t>
                        </m:r>
                      </m:e>
                      <m:sup>
                        <m:r>
                          <a:rPr kumimoji="0" lang="pt-P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rebuchet MS"/>
                          </a:rPr>
                          <m:t>9</m:t>
                        </m:r>
                      </m:sup>
                    </m:sSup>
                  </m:oMath>
                </a14:m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</a:p>
              <a:p>
                <a:pPr marL="0" marR="0" lvl="0" indent="0" algn="l" defTabSz="449262" rtl="0" eaLnBrk="1" fontAlgn="auto" latinLnBrk="0" hangingPunct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Driven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by</a:t>
                </a:r>
                <a:r>
                  <a:rPr kumimoji="0" lang="pt-PT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 </a:t>
                </a:r>
                <a:r>
                  <a:rPr kumimoji="0" lang="pt-PT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eorgia" panose="02040502050405020303" pitchFamily="18" charset="0"/>
                    <a:sym typeface="Trebuchet MS"/>
                  </a:rPr>
                  <a:t>turbulence</a:t>
                </a: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sym typeface="Trebuchet MS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B4C1208-5B34-2560-4B53-50DA0BB2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80" y="1195627"/>
                <a:ext cx="8601043" cy="1608710"/>
              </a:xfrm>
              <a:prstGeom prst="rect">
                <a:avLst/>
              </a:prstGeom>
              <a:blipFill>
                <a:blip r:embed="rId4"/>
                <a:stretch>
                  <a:fillRect l="-638" t="-1894"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8F98BBB-32CC-14F6-620A-63AD32D74E94}"/>
              </a:ext>
            </a:extLst>
          </p:cNvPr>
          <p:cNvSpPr/>
          <p:nvPr/>
        </p:nvSpPr>
        <p:spPr bwMode="auto">
          <a:xfrm>
            <a:off x="523702" y="6305204"/>
            <a:ext cx="1883999" cy="40732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MS Gothic" pitchFamily="49" charset="-128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10451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nn{\nonumber}&#10;\def\f{\frac}&#10;\def\be{\begin{equation}}&#10;\def\ee{\end{equation}}&#10;\def\beq{\begin{eqnarray}}&#10;\def\eeq{\end{eqnarray}}&#10;&#10;\begin{document}&#10;\beq ds^2&amp;=&amp; {\Delta-a^2\sin^2\theta\over\Sigma}dt^2 &#10;+{2a(r^2+a^2-\Delta)\sin^2\theta \over\Sigma}&#10;dtd\phi \nonumber\\&#10;&amp;&amp;{}-{(r^2+a^2)^2-\Delta a^2 \sin^2\theta\over\Sigma}\sin^2\theta d\phi^2&#10;-{\Sigma\over\Delta}dr^2&#10;-{\Sigma}d\theta^2\nn&#10;\eeq&#10;%&#10;\be&#10;\Sigma=r^2+a^2\cos^2\theta\,,\quad \Delta=r^2+a^2-2M r\,\nn &#10;\ee&#10;%&#10;\end{document}"/>
  <p:tag name="IGUANATEXSIZE" val="22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MS Gothic"/>
        <a:cs typeface=""/>
      </a:majorFont>
      <a:minorFont>
        <a:latin typeface="Trebuchet MS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MS Gothic" pitchFamily="4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2.xml><?xml version="1.0" encoding="utf-8"?>
<a:theme xmlns:a="http://schemas.openxmlformats.org/drawingml/2006/main" name="18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MS Gothic"/>
        <a:cs typeface=""/>
      </a:majorFont>
      <a:minorFont>
        <a:latin typeface="Trebuchet MS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MS Gothic" pitchFamily="4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MS Gothic"/>
        <a:cs typeface=""/>
      </a:majorFont>
      <a:minorFont>
        <a:latin typeface="Trebuchet MS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MS Gothic" pitchFamily="4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MS Gothic"/>
        <a:cs typeface=""/>
      </a:majorFont>
      <a:minorFont>
        <a:latin typeface="Trebuchet MS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00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  <a:ea typeface="MS Gothic" pitchFamily="4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26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4687</TotalTime>
  <Words>2029</Words>
  <Application>Microsoft Office PowerPoint</Application>
  <PresentationFormat>On-screen Show (4:3)</PresentationFormat>
  <Paragraphs>247</Paragraphs>
  <Slides>38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38</vt:i4>
      </vt:variant>
    </vt:vector>
  </HeadingPairs>
  <TitlesOfParts>
    <vt:vector size="59" baseType="lpstr">
      <vt:lpstr>Arial</vt:lpstr>
      <vt:lpstr>Calibri</vt:lpstr>
      <vt:lpstr>Cambria Math</vt:lpstr>
      <vt:lpstr>Georgia</vt:lpstr>
      <vt:lpstr>Times New Roman</vt:lpstr>
      <vt:lpstr>Trebuchet MS</vt:lpstr>
      <vt:lpstr>Tw Cen MT Condensed</vt:lpstr>
      <vt:lpstr>Wingdings</vt:lpstr>
      <vt:lpstr>Tema do Office</vt:lpstr>
      <vt:lpstr>25_Default Design</vt:lpstr>
      <vt:lpstr>10_Default Design</vt:lpstr>
      <vt:lpstr>5_Default Design</vt:lpstr>
      <vt:lpstr>20_Default Design</vt:lpstr>
      <vt:lpstr>6_Default Design</vt:lpstr>
      <vt:lpstr>1_Default Design</vt:lpstr>
      <vt:lpstr>26_Default Design</vt:lpstr>
      <vt:lpstr>1_Simple Light</vt:lpstr>
      <vt:lpstr>15_Default Design</vt:lpstr>
      <vt:lpstr>14_Default Design</vt:lpstr>
      <vt:lpstr>18_Default Design</vt:lpstr>
      <vt:lpstr>2_Simple Light</vt:lpstr>
      <vt:lpstr>PowerPoint Presentation</vt:lpstr>
      <vt:lpstr>PowerPoint Presentation</vt:lpstr>
      <vt:lpstr>PowerPoint Presentation</vt:lpstr>
      <vt:lpstr>PowerPoint Presentation</vt:lpstr>
      <vt:lpstr>Black holes as perfect laboratories</vt:lpstr>
      <vt:lpstr>The next decimal 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and two-mode estimates: the start of spectroscopy </vt:lpstr>
      <vt:lpstr>One and two-mode estimates: the start of spectroscopy </vt:lpstr>
      <vt:lpstr>Nonlinearities in ringdown</vt:lpstr>
      <vt:lpstr>Nonlinearities in ringdown</vt:lpstr>
      <vt:lpstr>Nonlinearities in ringdown: second-order</vt:lpstr>
      <vt:lpstr>Nonlinearities in ringdown: second-order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Conclusions: exciting times!</vt:lpstr>
      <vt:lpstr>PowerPoint Presentation</vt:lpstr>
      <vt:lpstr>  Thank you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CENTRA/IST and U.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 Fronteiras da Gravitação</dc:title>
  <dc:creator>Vitor Cardoso</dc:creator>
  <cp:lastModifiedBy>Vítor Manuel dos Santos Cardoso</cp:lastModifiedBy>
  <cp:revision>462</cp:revision>
  <dcterms:created xsi:type="dcterms:W3CDTF">2010-02-20T15:53:19Z</dcterms:created>
  <dcterms:modified xsi:type="dcterms:W3CDTF">2023-09-15T15:49:16Z</dcterms:modified>
</cp:coreProperties>
</file>