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4"/>
  </p:notesMasterIdLst>
  <p:sldIdLst>
    <p:sldId id="646" r:id="rId2"/>
    <p:sldId id="615" r:id="rId3"/>
    <p:sldId id="752" r:id="rId4"/>
    <p:sldId id="762" r:id="rId5"/>
    <p:sldId id="782" r:id="rId6"/>
    <p:sldId id="783" r:id="rId7"/>
    <p:sldId id="784" r:id="rId8"/>
    <p:sldId id="786" r:id="rId9"/>
    <p:sldId id="627" r:id="rId10"/>
    <p:sldId id="803" r:id="rId11"/>
    <p:sldId id="629" r:id="rId12"/>
    <p:sldId id="628" r:id="rId13"/>
    <p:sldId id="787" r:id="rId14"/>
    <p:sldId id="806" r:id="rId15"/>
    <p:sldId id="805" r:id="rId16"/>
    <p:sldId id="633" r:id="rId17"/>
    <p:sldId id="768" r:id="rId18"/>
    <p:sldId id="641" r:id="rId19"/>
    <p:sldId id="804" r:id="rId20"/>
    <p:sldId id="770" r:id="rId21"/>
    <p:sldId id="796" r:id="rId22"/>
    <p:sldId id="780" r:id="rId23"/>
    <p:sldId id="781" r:id="rId24"/>
    <p:sldId id="793" r:id="rId25"/>
    <p:sldId id="785" r:id="rId26"/>
    <p:sldId id="799" r:id="rId27"/>
    <p:sldId id="790" r:id="rId28"/>
    <p:sldId id="634" r:id="rId29"/>
    <p:sldId id="635" r:id="rId30"/>
    <p:sldId id="697" r:id="rId31"/>
    <p:sldId id="789" r:id="rId32"/>
    <p:sldId id="773" r:id="rId33"/>
    <p:sldId id="764" r:id="rId34"/>
    <p:sldId id="775" r:id="rId35"/>
    <p:sldId id="776" r:id="rId36"/>
    <p:sldId id="777" r:id="rId37"/>
    <p:sldId id="791" r:id="rId38"/>
    <p:sldId id="795" r:id="rId39"/>
    <p:sldId id="797" r:id="rId40"/>
    <p:sldId id="800" r:id="rId41"/>
    <p:sldId id="801" r:id="rId42"/>
    <p:sldId id="802" r:id="rId43"/>
  </p:sldIdLst>
  <p:sldSz cx="9144000" cy="6858000" type="screen4x3"/>
  <p:notesSz cx="7315200" cy="9601200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defRPr i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i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i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i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i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i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i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i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i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0000"/>
    <a:srgbClr val="00602B"/>
    <a:srgbClr val="FFCC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705" autoAdjust="0"/>
    <p:restoredTop sz="96433" autoAdjust="0"/>
  </p:normalViewPr>
  <p:slideViewPr>
    <p:cSldViewPr>
      <p:cViewPr varScale="1">
        <p:scale>
          <a:sx n="116" d="100"/>
          <a:sy n="116" d="100"/>
        </p:scale>
        <p:origin x="1086" y="10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AutoShape 1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i="1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i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i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i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i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i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i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i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i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en-US" altLang="en-US" smtClean="0"/>
          </a:p>
        </p:txBody>
      </p:sp>
      <p:sp>
        <p:nvSpPr>
          <p:cNvPr id="65539" name="AutoShape 2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i="1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i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i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i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i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i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i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i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i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en-US" altLang="en-US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16706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139" tIns="49472" rIns="95139" bIns="49472" numCol="1" anchor="t" anchorCtr="0" compatLnSpc="1">
            <a:prstTxWarp prst="textNoShape">
              <a:avLst/>
            </a:prstTxWarp>
          </a:bodyPr>
          <a:lstStyle>
            <a:lvl1pPr defTabSz="482600"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300" i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143375" y="0"/>
            <a:ext cx="316706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139" tIns="49472" rIns="95139" bIns="49472" numCol="1" anchor="t" anchorCtr="0" compatLnSpc="1">
            <a:prstTxWarp prst="textNoShape">
              <a:avLst/>
            </a:prstTxWarp>
          </a:bodyPr>
          <a:lstStyle>
            <a:lvl1pPr algn="r" defTabSz="482600"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300" i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4" name="Rectangle 5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8888" y="720725"/>
            <a:ext cx="4794250" cy="35956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6"/>
          <p:cNvSpPr>
            <a:spLocks noGrp="1" noChangeArrowheads="1"/>
          </p:cNvSpPr>
          <p:nvPr>
            <p:ph type="body"/>
          </p:nvPr>
        </p:nvSpPr>
        <p:spPr bwMode="auto">
          <a:xfrm>
            <a:off x="731838" y="4560888"/>
            <a:ext cx="5848350" cy="431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139" tIns="49472" rIns="95139" bIns="49472" numCol="1" anchor="t" anchorCtr="0" compatLnSpc="1">
            <a:prstTxWarp prst="textNoShape">
              <a:avLst/>
            </a:prstTxWarp>
          </a:bodyPr>
          <a:lstStyle/>
          <a:p>
            <a:pPr lvl="0"/>
            <a:endParaRPr lang="hu-HU" noProof="0" smtClean="0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ftr"/>
          </p:nvPr>
        </p:nvSpPr>
        <p:spPr bwMode="auto">
          <a:xfrm>
            <a:off x="0" y="9120188"/>
            <a:ext cx="316706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139" tIns="49472" rIns="95139" bIns="49472" numCol="1" anchor="b" anchorCtr="0" compatLnSpc="1">
            <a:prstTxWarp prst="textNoShape">
              <a:avLst/>
            </a:prstTxWarp>
          </a:bodyPr>
          <a:lstStyle>
            <a:lvl1pPr defTabSz="482600"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300" i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4143375" y="9120188"/>
            <a:ext cx="316706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139" tIns="49472" rIns="95139" bIns="49472" numCol="1" anchor="b" anchorCtr="0" compatLnSpc="1">
            <a:prstTxWarp prst="textNoShape">
              <a:avLst/>
            </a:prstTxWarp>
          </a:bodyPr>
          <a:lstStyle>
            <a:lvl1pPr algn="r" defTabSz="482600"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300" 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75B568CD-B4D8-45AE-8F65-953EDEB05EF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322965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56FE7583-D197-4660-94C7-735CD87193DC}" type="slidenum">
              <a:rPr lang="en-GB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1</a:t>
            </a:fld>
            <a:endParaRPr lang="en-GB" altLang="en-US" sz="1300" smtClean="0">
              <a:latin typeface="Arial" panose="020B0604020202020204" pitchFamily="34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4763" y="730250"/>
            <a:ext cx="4765675" cy="3575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4568825"/>
            <a:ext cx="5087937" cy="36512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899" tIns="43449" rIns="86899" bIns="43449"/>
          <a:lstStyle/>
          <a:p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9719407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44B90DD9-77A4-400A-AF7A-8E9A9EC42877}" type="slidenum">
              <a:rPr lang="en-GB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10</a:t>
            </a:fld>
            <a:endParaRPr lang="en-GB" altLang="en-US" sz="1300" smtClean="0">
              <a:latin typeface="Arial" panose="020B0604020202020204" pitchFamily="34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4763" y="730250"/>
            <a:ext cx="4765675" cy="3575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4568825"/>
            <a:ext cx="5087937" cy="36512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899" tIns="43449" rIns="86899" bIns="43449"/>
          <a:lstStyle/>
          <a:p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2045124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44B90DD9-77A4-400A-AF7A-8E9A9EC42877}" type="slidenum">
              <a:rPr lang="en-GB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11</a:t>
            </a:fld>
            <a:endParaRPr lang="en-GB" altLang="en-US" sz="1300" smtClean="0">
              <a:latin typeface="Arial" panose="020B0604020202020204" pitchFamily="34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4763" y="730250"/>
            <a:ext cx="4765675" cy="3575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4568825"/>
            <a:ext cx="5087937" cy="36512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899" tIns="43449" rIns="86899" bIns="43449"/>
          <a:lstStyle/>
          <a:p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41766787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23E394AC-6233-4766-8D41-CC68384FCBFB}" type="slidenum">
              <a:rPr lang="en-GB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12</a:t>
            </a:fld>
            <a:endParaRPr lang="en-GB" altLang="en-US" sz="1300" smtClean="0">
              <a:latin typeface="Arial" panose="020B0604020202020204" pitchFamily="34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4763" y="730250"/>
            <a:ext cx="4765675" cy="3575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4568825"/>
            <a:ext cx="5087937" cy="36512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899" tIns="43449" rIns="86899" bIns="43449"/>
          <a:lstStyle/>
          <a:p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41589240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44B90DD9-77A4-400A-AF7A-8E9A9EC42877}" type="slidenum">
              <a:rPr lang="en-GB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13</a:t>
            </a:fld>
            <a:endParaRPr lang="en-GB" altLang="en-US" sz="1300" smtClean="0">
              <a:latin typeface="Arial" panose="020B0604020202020204" pitchFamily="34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4763" y="730250"/>
            <a:ext cx="4765675" cy="3575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4568825"/>
            <a:ext cx="5087937" cy="36512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899" tIns="43449" rIns="86899" bIns="43449"/>
          <a:lstStyle/>
          <a:p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2377523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44B90DD9-77A4-400A-AF7A-8E9A9EC42877}" type="slidenum">
              <a:rPr lang="en-GB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14</a:t>
            </a:fld>
            <a:endParaRPr lang="en-GB" altLang="en-US" sz="1300" smtClean="0">
              <a:latin typeface="Arial" panose="020B0604020202020204" pitchFamily="34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4763" y="730250"/>
            <a:ext cx="4765675" cy="3575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4568825"/>
            <a:ext cx="5087937" cy="36512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899" tIns="43449" rIns="86899" bIns="43449"/>
          <a:lstStyle/>
          <a:p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763754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44B90DD9-77A4-400A-AF7A-8E9A9EC42877}" type="slidenum">
              <a:rPr lang="en-GB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15</a:t>
            </a:fld>
            <a:endParaRPr lang="en-GB" altLang="en-US" sz="1300" smtClean="0">
              <a:latin typeface="Arial" panose="020B0604020202020204" pitchFamily="34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4763" y="730250"/>
            <a:ext cx="4765675" cy="3575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4568825"/>
            <a:ext cx="5087937" cy="36512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899" tIns="43449" rIns="86899" bIns="43449"/>
          <a:lstStyle/>
          <a:p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3637833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56FE7583-D197-4660-94C7-735CD87193DC}" type="slidenum">
              <a:rPr lang="en-GB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17</a:t>
            </a:fld>
            <a:endParaRPr lang="en-GB" altLang="en-US" sz="1300" smtClean="0">
              <a:latin typeface="Arial" panose="020B0604020202020204" pitchFamily="34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4763" y="730250"/>
            <a:ext cx="4765675" cy="3575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4568825"/>
            <a:ext cx="5087937" cy="36512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899" tIns="43449" rIns="86899" bIns="43449"/>
          <a:lstStyle/>
          <a:p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6763636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F3825E32-56AD-4E54-BC5F-D68FCA6A70A3}" type="slidenum">
              <a:rPr lang="en-GB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18</a:t>
            </a:fld>
            <a:endParaRPr lang="en-GB" altLang="en-US" sz="1300" smtClean="0">
              <a:latin typeface="Arial" panose="020B0604020202020204" pitchFamily="34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4763" y="730250"/>
            <a:ext cx="4765675" cy="3575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4568825"/>
            <a:ext cx="5087937" cy="36512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899" tIns="43449" rIns="86899" bIns="43449"/>
          <a:lstStyle/>
          <a:p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0104350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56FE7583-D197-4660-94C7-735CD87193DC}" type="slidenum">
              <a:rPr lang="en-GB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19</a:t>
            </a:fld>
            <a:endParaRPr lang="en-GB" altLang="en-US" sz="1300" smtClean="0">
              <a:latin typeface="Arial" panose="020B0604020202020204" pitchFamily="34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4763" y="730250"/>
            <a:ext cx="4765675" cy="3575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4568825"/>
            <a:ext cx="5087937" cy="36512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899" tIns="43449" rIns="86899" bIns="43449"/>
          <a:lstStyle/>
          <a:p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4851207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005CCEB0-AAE4-4594-979A-E5710F7AC4B8}" type="slidenum">
              <a:rPr lang="en-GB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20</a:t>
            </a:fld>
            <a:endParaRPr lang="en-GB" altLang="en-US" sz="1300" smtClean="0">
              <a:latin typeface="Arial" panose="020B0604020202020204" pitchFamily="34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4763" y="730250"/>
            <a:ext cx="4765675" cy="3575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4568825"/>
            <a:ext cx="5087937" cy="36512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899" tIns="43449" rIns="86899" bIns="43449"/>
          <a:lstStyle/>
          <a:p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838544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A83E78E8-7B32-4B51-912C-4A3278600373}" type="slidenum">
              <a:rPr lang="en-GB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2</a:t>
            </a:fld>
            <a:endParaRPr lang="en-GB" altLang="en-US" sz="1300" smtClean="0">
              <a:latin typeface="Arial" panose="020B0604020202020204" pitchFamily="34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4763" y="730250"/>
            <a:ext cx="4765675" cy="3575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4568825"/>
            <a:ext cx="5087937" cy="36512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899" tIns="43449" rIns="86899" bIns="43449"/>
          <a:lstStyle/>
          <a:p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7859667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56FE7583-D197-4660-94C7-735CD87193DC}" type="slidenum">
              <a:rPr lang="en-GB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21</a:t>
            </a:fld>
            <a:endParaRPr lang="en-GB" altLang="en-US" sz="1300" smtClean="0">
              <a:latin typeface="Arial" panose="020B0604020202020204" pitchFamily="34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4763" y="730250"/>
            <a:ext cx="4765675" cy="3575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4568825"/>
            <a:ext cx="5087937" cy="36512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899" tIns="43449" rIns="86899" bIns="43449"/>
          <a:lstStyle/>
          <a:p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9656113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1EC999FF-FD20-4014-9D6F-2632C0FA6FF1}" type="slidenum">
              <a:rPr lang="en-GB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22</a:t>
            </a:fld>
            <a:endParaRPr lang="en-GB" altLang="en-US" sz="1300" smtClean="0">
              <a:latin typeface="Arial" panose="020B0604020202020204" pitchFamily="34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4763" y="730250"/>
            <a:ext cx="4765675" cy="3575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4568825"/>
            <a:ext cx="5087937" cy="36512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899" tIns="43449" rIns="86899" bIns="43449"/>
          <a:lstStyle/>
          <a:p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8675803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1EC999FF-FD20-4014-9D6F-2632C0FA6FF1}" type="slidenum">
              <a:rPr lang="en-GB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23</a:t>
            </a:fld>
            <a:endParaRPr lang="en-GB" altLang="en-US" sz="1300" smtClean="0">
              <a:latin typeface="Arial" panose="020B0604020202020204" pitchFamily="34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4763" y="730250"/>
            <a:ext cx="4765675" cy="3575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4568825"/>
            <a:ext cx="5087937" cy="36512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899" tIns="43449" rIns="86899" bIns="43449"/>
          <a:lstStyle/>
          <a:p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3763047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5DDBF51D-1274-44C9-8509-0501E8DD949E}" type="slidenum">
              <a:rPr lang="en-GB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24</a:t>
            </a:fld>
            <a:endParaRPr lang="en-GB" altLang="en-US" sz="1300" smtClean="0">
              <a:latin typeface="Arial" panose="020B0604020202020204" pitchFamily="34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4763" y="730250"/>
            <a:ext cx="4765675" cy="3575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4568825"/>
            <a:ext cx="5087937" cy="36512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899" tIns="43449" rIns="86899" bIns="43449"/>
          <a:lstStyle/>
          <a:p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8809824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5DDBF51D-1274-44C9-8509-0501E8DD949E}" type="slidenum">
              <a:rPr lang="en-GB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25</a:t>
            </a:fld>
            <a:endParaRPr lang="en-GB" altLang="en-US" sz="1300" smtClean="0">
              <a:latin typeface="Arial" panose="020B0604020202020204" pitchFamily="34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4763" y="730250"/>
            <a:ext cx="4765675" cy="3575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4568825"/>
            <a:ext cx="5087937" cy="36512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899" tIns="43449" rIns="86899" bIns="43449"/>
          <a:lstStyle/>
          <a:p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3910595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44B90DD9-77A4-400A-AF7A-8E9A9EC42877}" type="slidenum">
              <a:rPr lang="en-GB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26</a:t>
            </a:fld>
            <a:endParaRPr lang="en-GB" altLang="en-US" sz="1300" smtClean="0">
              <a:latin typeface="Arial" panose="020B0604020202020204" pitchFamily="34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4763" y="730250"/>
            <a:ext cx="4765675" cy="3575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4568825"/>
            <a:ext cx="5087937" cy="36512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899" tIns="43449" rIns="86899" bIns="43449"/>
          <a:lstStyle/>
          <a:p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7921063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3302A8F0-2A6E-4219-A110-294DAAE9074E}" type="slidenum">
              <a:rPr lang="en-GB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27</a:t>
            </a:fld>
            <a:endParaRPr lang="en-GB" altLang="en-US" sz="1300" smtClean="0">
              <a:latin typeface="Arial" panose="020B0604020202020204" pitchFamily="34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4763" y="730250"/>
            <a:ext cx="4765675" cy="3575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4568825"/>
            <a:ext cx="5087937" cy="36512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899" tIns="43449" rIns="86899" bIns="43449"/>
          <a:lstStyle/>
          <a:p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731365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C0C8271C-C4DB-43D4-90F4-3F226EB16A82}" type="slidenum">
              <a:rPr lang="en-GB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28</a:t>
            </a:fld>
            <a:endParaRPr lang="en-GB" altLang="en-US" sz="1300" smtClean="0">
              <a:latin typeface="Arial" panose="020B0604020202020204" pitchFamily="34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4763" y="730250"/>
            <a:ext cx="4765675" cy="3575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4568825"/>
            <a:ext cx="5087937" cy="36512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899" tIns="43449" rIns="86899" bIns="43449"/>
          <a:lstStyle/>
          <a:p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7164570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56FE7583-D197-4660-94C7-735CD87193DC}" type="slidenum">
              <a:rPr lang="en-GB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30</a:t>
            </a:fld>
            <a:endParaRPr lang="en-GB" altLang="en-US" sz="1300" smtClean="0">
              <a:latin typeface="Arial" panose="020B0604020202020204" pitchFamily="34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4763" y="730250"/>
            <a:ext cx="4765675" cy="3575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4568825"/>
            <a:ext cx="5087937" cy="36512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899" tIns="43449" rIns="86899" bIns="43449"/>
          <a:lstStyle/>
          <a:p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9849191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005CCEB0-AAE4-4594-979A-E5710F7AC4B8}" type="slidenum">
              <a:rPr lang="en-GB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31</a:t>
            </a:fld>
            <a:endParaRPr lang="en-GB" altLang="en-US" sz="1300" smtClean="0">
              <a:latin typeface="Arial" panose="020B0604020202020204" pitchFamily="34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4763" y="730250"/>
            <a:ext cx="4765675" cy="3575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4568825"/>
            <a:ext cx="5087937" cy="36512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899" tIns="43449" rIns="86899" bIns="43449"/>
          <a:lstStyle/>
          <a:p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4088192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A83E78E8-7B32-4B51-912C-4A3278600373}" type="slidenum">
              <a:rPr lang="en-GB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3</a:t>
            </a:fld>
            <a:endParaRPr lang="en-GB" altLang="en-US" sz="1300" smtClean="0">
              <a:latin typeface="Arial" panose="020B0604020202020204" pitchFamily="34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4763" y="730250"/>
            <a:ext cx="4765675" cy="3575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4568825"/>
            <a:ext cx="5087937" cy="36512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899" tIns="43449" rIns="86899" bIns="43449"/>
          <a:lstStyle/>
          <a:p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4671586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6A7FD31F-1A73-42D3-A66C-D8E470C05B4E}" type="slidenum">
              <a:rPr lang="en-GB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32</a:t>
            </a:fld>
            <a:endParaRPr lang="en-GB" altLang="en-US" sz="1300" smtClean="0">
              <a:latin typeface="Arial" panose="020B0604020202020204" pitchFamily="34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4763" y="730250"/>
            <a:ext cx="4765675" cy="3575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4568825"/>
            <a:ext cx="5087937" cy="36512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899" tIns="43449" rIns="86899" bIns="43449"/>
          <a:lstStyle/>
          <a:p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0260272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03D5FF0C-22EF-4582-A1ED-E04B45F7CC8F}" type="slidenum">
              <a:rPr lang="en-GB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33</a:t>
            </a:fld>
            <a:endParaRPr lang="en-GB" altLang="en-US" sz="1300" smtClean="0">
              <a:latin typeface="Arial" panose="020B0604020202020204" pitchFamily="34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4763" y="730250"/>
            <a:ext cx="4765675" cy="3575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4568825"/>
            <a:ext cx="5087937" cy="36512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899" tIns="43449" rIns="86899" bIns="43449"/>
          <a:lstStyle/>
          <a:p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4991322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4BE8CD1E-3152-4D91-8F43-D321B254D6A0}" type="slidenum">
              <a:rPr lang="en-GB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34</a:t>
            </a:fld>
            <a:endParaRPr lang="en-GB" altLang="en-US" sz="1300" smtClean="0">
              <a:latin typeface="Arial" panose="020B0604020202020204" pitchFamily="34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4763" y="730250"/>
            <a:ext cx="4765675" cy="3575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4568825"/>
            <a:ext cx="5087937" cy="36512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899" tIns="43449" rIns="86899" bIns="43449"/>
          <a:lstStyle/>
          <a:p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5901235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FC145072-24E8-4459-A07D-CFFADCE8CC74}" type="slidenum">
              <a:rPr lang="en-GB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35</a:t>
            </a:fld>
            <a:endParaRPr lang="en-GB" altLang="en-US" sz="1300" smtClean="0">
              <a:latin typeface="Arial" panose="020B0604020202020204" pitchFamily="34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4763" y="730250"/>
            <a:ext cx="4765675" cy="3575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4568825"/>
            <a:ext cx="5087937" cy="36512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899" tIns="43449" rIns="86899" bIns="43449"/>
          <a:lstStyle/>
          <a:p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5760396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61AB52D0-2C78-4591-B2FF-BB632990F032}" type="slidenum">
              <a:rPr lang="en-GB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36</a:t>
            </a:fld>
            <a:endParaRPr lang="en-GB" altLang="en-US" sz="1300" smtClean="0">
              <a:latin typeface="Arial" panose="020B0604020202020204" pitchFamily="34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4763" y="730250"/>
            <a:ext cx="4765675" cy="3575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4568825"/>
            <a:ext cx="5087937" cy="36512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899" tIns="43449" rIns="86899" bIns="43449"/>
          <a:lstStyle/>
          <a:p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4319548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56FE7583-D197-4660-94C7-735CD87193DC}" type="slidenum">
              <a:rPr lang="en-GB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37</a:t>
            </a:fld>
            <a:endParaRPr lang="en-GB" altLang="en-US" sz="1300" smtClean="0">
              <a:latin typeface="Arial" panose="020B0604020202020204" pitchFamily="34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4763" y="730250"/>
            <a:ext cx="4765675" cy="3575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4568825"/>
            <a:ext cx="5087937" cy="36512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899" tIns="43449" rIns="86899" bIns="43449"/>
          <a:lstStyle/>
          <a:p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3089845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56FE7583-D197-4660-94C7-735CD87193DC}" type="slidenum">
              <a:rPr lang="en-GB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38</a:t>
            </a:fld>
            <a:endParaRPr lang="en-GB" altLang="en-US" sz="1300" smtClean="0">
              <a:latin typeface="Arial" panose="020B0604020202020204" pitchFamily="34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4763" y="730250"/>
            <a:ext cx="4765675" cy="3575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4568825"/>
            <a:ext cx="5087937" cy="36512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899" tIns="43449" rIns="86899" bIns="43449"/>
          <a:lstStyle/>
          <a:p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1537364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44B90DD9-77A4-400A-AF7A-8E9A9EC42877}" type="slidenum">
              <a:rPr lang="en-GB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39</a:t>
            </a:fld>
            <a:endParaRPr lang="en-GB" altLang="en-US" sz="1300" smtClean="0">
              <a:latin typeface="Arial" panose="020B0604020202020204" pitchFamily="34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4763" y="730250"/>
            <a:ext cx="4765675" cy="3575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4568825"/>
            <a:ext cx="5087937" cy="36512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899" tIns="43449" rIns="86899" bIns="43449"/>
          <a:lstStyle/>
          <a:p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9196933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D31931FD-4AE7-4334-8679-6AEBB8AD6E13}" type="slidenum">
              <a:rPr lang="en-GB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40</a:t>
            </a:fld>
            <a:endParaRPr lang="en-GB" altLang="en-US" sz="1300" smtClean="0">
              <a:latin typeface="Arial" panose="020B0604020202020204" pitchFamily="34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4763" y="730250"/>
            <a:ext cx="4765675" cy="3575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4568825"/>
            <a:ext cx="5087937" cy="36512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899" tIns="43449" rIns="86899" bIns="43449"/>
          <a:lstStyle/>
          <a:p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2838930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D31931FD-4AE7-4334-8679-6AEBB8AD6E13}" type="slidenum">
              <a:rPr lang="en-GB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41</a:t>
            </a:fld>
            <a:endParaRPr lang="en-GB" altLang="en-US" sz="1300" smtClean="0">
              <a:latin typeface="Arial" panose="020B0604020202020204" pitchFamily="34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4763" y="730250"/>
            <a:ext cx="4765675" cy="3575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4568825"/>
            <a:ext cx="5087937" cy="36512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899" tIns="43449" rIns="86899" bIns="43449"/>
          <a:lstStyle/>
          <a:p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869261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A83E78E8-7B32-4B51-912C-4A3278600373}" type="slidenum">
              <a:rPr lang="en-GB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4</a:t>
            </a:fld>
            <a:endParaRPr lang="en-GB" altLang="en-US" sz="1300" smtClean="0">
              <a:latin typeface="Arial" panose="020B0604020202020204" pitchFamily="34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4763" y="730250"/>
            <a:ext cx="4765675" cy="3575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4568825"/>
            <a:ext cx="5087937" cy="36512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899" tIns="43449" rIns="86899" bIns="43449"/>
          <a:lstStyle/>
          <a:p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9114682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D31931FD-4AE7-4334-8679-6AEBB8AD6E13}" type="slidenum">
              <a:rPr lang="en-GB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42</a:t>
            </a:fld>
            <a:endParaRPr lang="en-GB" altLang="en-US" sz="1300" smtClean="0">
              <a:latin typeface="Arial" panose="020B0604020202020204" pitchFamily="34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4763" y="730250"/>
            <a:ext cx="4765675" cy="3575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4568825"/>
            <a:ext cx="5087937" cy="36512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899" tIns="43449" rIns="86899" bIns="43449"/>
          <a:lstStyle/>
          <a:p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138038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5DDBF51D-1274-44C9-8509-0501E8DD949E}" type="slidenum">
              <a:rPr lang="en-GB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5</a:t>
            </a:fld>
            <a:endParaRPr lang="en-GB" altLang="en-US" sz="1300" smtClean="0">
              <a:latin typeface="Arial" panose="020B0604020202020204" pitchFamily="34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4763" y="730250"/>
            <a:ext cx="4765675" cy="3575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4568825"/>
            <a:ext cx="5087937" cy="36512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899" tIns="43449" rIns="86899" bIns="43449"/>
          <a:lstStyle/>
          <a:p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215152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5DDBF51D-1274-44C9-8509-0501E8DD949E}" type="slidenum">
              <a:rPr lang="en-GB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6</a:t>
            </a:fld>
            <a:endParaRPr lang="en-GB" altLang="en-US" sz="1300" smtClean="0">
              <a:latin typeface="Arial" panose="020B0604020202020204" pitchFamily="34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4763" y="730250"/>
            <a:ext cx="4765675" cy="3575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4568825"/>
            <a:ext cx="5087937" cy="36512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899" tIns="43449" rIns="86899" bIns="43449"/>
          <a:lstStyle/>
          <a:p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943288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5DDBF51D-1274-44C9-8509-0501E8DD949E}" type="slidenum">
              <a:rPr lang="en-GB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7</a:t>
            </a:fld>
            <a:endParaRPr lang="en-GB" altLang="en-US" sz="1300" smtClean="0">
              <a:latin typeface="Arial" panose="020B0604020202020204" pitchFamily="34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4763" y="730250"/>
            <a:ext cx="4765675" cy="3575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4568825"/>
            <a:ext cx="5087937" cy="36512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899" tIns="43449" rIns="86899" bIns="43449"/>
          <a:lstStyle/>
          <a:p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5360813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5DDBF51D-1274-44C9-8509-0501E8DD949E}" type="slidenum">
              <a:rPr lang="en-GB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8</a:t>
            </a:fld>
            <a:endParaRPr lang="en-GB" altLang="en-US" sz="1300" smtClean="0">
              <a:latin typeface="Arial" panose="020B0604020202020204" pitchFamily="34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4763" y="730250"/>
            <a:ext cx="4765675" cy="3575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4568825"/>
            <a:ext cx="5087937" cy="36512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899" tIns="43449" rIns="86899" bIns="43449"/>
          <a:lstStyle/>
          <a:p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410900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82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82600" algn="l"/>
                <a:tab pos="966788" algn="l"/>
                <a:tab pos="1449388" algn="l"/>
                <a:tab pos="1933575" algn="l"/>
                <a:tab pos="2416175" algn="l"/>
                <a:tab pos="2900363" algn="l"/>
                <a:tab pos="3382963" algn="l"/>
                <a:tab pos="3867150" algn="l"/>
                <a:tab pos="4349750" algn="l"/>
                <a:tab pos="4832350" algn="l"/>
                <a:tab pos="5316538" algn="l"/>
                <a:tab pos="5799138" algn="l"/>
                <a:tab pos="6283325" algn="l"/>
                <a:tab pos="6765925" algn="l"/>
                <a:tab pos="7250113" algn="l"/>
                <a:tab pos="7732713" algn="l"/>
                <a:tab pos="8216900" algn="l"/>
                <a:tab pos="8699500" algn="l"/>
                <a:tab pos="9182100" algn="l"/>
                <a:tab pos="96662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44B90DD9-77A4-400A-AF7A-8E9A9EC42877}" type="slidenum">
              <a:rPr lang="en-GB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9</a:t>
            </a:fld>
            <a:endParaRPr lang="en-GB" altLang="en-US" sz="1300" smtClean="0">
              <a:latin typeface="Arial" panose="020B0604020202020204" pitchFamily="34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4763" y="730250"/>
            <a:ext cx="4765675" cy="3575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4568825"/>
            <a:ext cx="5087937" cy="36512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899" tIns="43449" rIns="86899" bIns="43449"/>
          <a:lstStyle/>
          <a:p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676289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749FBF-6E3C-49FB-AC1A-4F06404F03B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73386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68BBF-6A68-4F4A-8C54-BC6BAE11D50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07474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7813" y="274638"/>
            <a:ext cx="2055812" cy="584835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8213" cy="584835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7D732E-3CB2-4600-86CC-5FDE4FBC1A1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99898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D00B13-5343-4A29-A6B1-C9517302BBA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75083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7D3CC8-2B10-4E07-AEB5-D2BF52D60F3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74347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7012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E9A46-E848-47E6-BFCD-848A66654E6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90671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F4C036-4EF3-4E9B-A0D9-8AF76A32C82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49288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F55A8-00C4-4460-A9C5-1A1AF18625C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97689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2259D5-A721-4992-926C-5BC2C67350B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63241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3B34C-B0B4-4416-AF09-AC46A9D4DDB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42616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FC7A4E-E5E7-47E7-99DE-CD6C6B125EF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80660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64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6425" cy="452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30425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 i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92425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 i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0425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 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0D76EE0-A7FA-46DF-AD32-AD2EB2230F5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defRPr sz="4400">
          <a:solidFill>
            <a:srgbClr val="000000"/>
          </a:solidFill>
          <a:latin typeface="Arial" charset="0"/>
          <a:cs typeface="Arial" charset="0"/>
        </a:defRPr>
      </a:lvl2pPr>
      <a:lvl3pPr algn="ctr" defTabSz="457200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defRPr sz="4400">
          <a:solidFill>
            <a:srgbClr val="000000"/>
          </a:solidFill>
          <a:latin typeface="Arial" charset="0"/>
          <a:cs typeface="Arial" charset="0"/>
        </a:defRPr>
      </a:lvl3pPr>
      <a:lvl4pPr algn="ctr" defTabSz="457200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defRPr sz="4400">
          <a:solidFill>
            <a:srgbClr val="000000"/>
          </a:solidFill>
          <a:latin typeface="Arial" charset="0"/>
          <a:cs typeface="Arial" charset="0"/>
        </a:defRPr>
      </a:lvl4pPr>
      <a:lvl5pPr algn="ctr" defTabSz="457200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defRPr sz="4400">
          <a:solidFill>
            <a:srgbClr val="000000"/>
          </a:solidFill>
          <a:latin typeface="Arial" charset="0"/>
          <a:cs typeface="Arial" charset="0"/>
        </a:defRPr>
      </a:lvl5pPr>
      <a:lvl6pPr marL="457200" algn="ctr" defTabSz="457200" rtl="0" fontAlgn="base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cs typeface="Arial" charset="0"/>
        </a:defRPr>
      </a:lvl6pPr>
      <a:lvl7pPr marL="914400" algn="ctr" defTabSz="457200" rtl="0" fontAlgn="base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cs typeface="Arial" charset="0"/>
        </a:defRPr>
      </a:lvl7pPr>
      <a:lvl8pPr marL="1371600" algn="ctr" defTabSz="457200" rtl="0" fontAlgn="base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cs typeface="Arial" charset="0"/>
        </a:defRPr>
      </a:lvl8pPr>
      <a:lvl9pPr marL="1828800" algn="ctr" defTabSz="457200" rtl="0" fontAlgn="base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cs typeface="Arial" charset="0"/>
        </a:defRPr>
      </a:lvl9pPr>
    </p:titleStyle>
    <p:bodyStyle>
      <a:lvl1pPr marL="339725" indent="-339725" algn="l" defTabSz="457200" rtl="0" eaLnBrk="0" fontAlgn="base" hangingPunct="0">
        <a:lnSpc>
          <a:spcPct val="87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39775" indent="-282575" algn="l" defTabSz="457200" rtl="0" eaLnBrk="0" fontAlgn="base" hangingPunct="0">
        <a:lnSpc>
          <a:spcPct val="87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buChar char="–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57200" rtl="0" eaLnBrk="0" fontAlgn="base" hangingPunct="0">
        <a:lnSpc>
          <a:spcPct val="87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buChar char="•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57200" rtl="0" eaLnBrk="0" fontAlgn="base" hangingPunct="0">
        <a:lnSpc>
          <a:spcPct val="87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buChar char="–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57200" rtl="0" eaLnBrk="0" fontAlgn="base" hangingPunct="0">
        <a:lnSpc>
          <a:spcPct val="87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buChar char="»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57200" rtl="0" fontAlgn="base">
        <a:lnSpc>
          <a:spcPct val="87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fontAlgn="base">
        <a:lnSpc>
          <a:spcPct val="87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fontAlgn="base">
        <a:lnSpc>
          <a:spcPct val="87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fontAlgn="base">
        <a:lnSpc>
          <a:spcPct val="87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5" Type="http://schemas.openxmlformats.org/officeDocument/2006/relationships/image" Target="../media/image1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Relationship Id="rId1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g"/><Relationship Id="rId5" Type="http://schemas.openxmlformats.org/officeDocument/2006/relationships/image" Target="../media/image48.jpg"/><Relationship Id="rId4" Type="http://schemas.openxmlformats.org/officeDocument/2006/relationships/image" Target="../media/image5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60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58.pn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1.png"/><Relationship Id="rId3" Type="http://schemas.openxmlformats.org/officeDocument/2006/relationships/image" Target="../media/image3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58.png"/><Relationship Id="rId5" Type="http://schemas.openxmlformats.org/officeDocument/2006/relationships/image" Target="../media/image68.jpeg"/><Relationship Id="rId10" Type="http://schemas.openxmlformats.org/officeDocument/2006/relationships/image" Target="../media/image64.jpeg"/><Relationship Id="rId4" Type="http://schemas.openxmlformats.org/officeDocument/2006/relationships/image" Target="../media/image42.jpeg"/><Relationship Id="rId9" Type="http://schemas.openxmlformats.org/officeDocument/2006/relationships/image" Target="../media/image63.jpeg"/><Relationship Id="rId1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6.gif"/><Relationship Id="rId18" Type="http://schemas.openxmlformats.org/officeDocument/2006/relationships/image" Target="../media/image31.gif"/><Relationship Id="rId3" Type="http://schemas.openxmlformats.org/officeDocument/2006/relationships/image" Target="../media/image14.gif"/><Relationship Id="rId21" Type="http://schemas.openxmlformats.org/officeDocument/2006/relationships/image" Target="../media/image34.gif"/><Relationship Id="rId7" Type="http://schemas.openxmlformats.org/officeDocument/2006/relationships/image" Target="../media/image20.gif"/><Relationship Id="rId12" Type="http://schemas.openxmlformats.org/officeDocument/2006/relationships/image" Target="../media/image25.gif"/><Relationship Id="rId17" Type="http://schemas.openxmlformats.org/officeDocument/2006/relationships/image" Target="../media/image30.gi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9.gif"/><Relationship Id="rId20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11" Type="http://schemas.openxmlformats.org/officeDocument/2006/relationships/image" Target="../media/image24.gif"/><Relationship Id="rId5" Type="http://schemas.openxmlformats.org/officeDocument/2006/relationships/image" Target="../media/image16.jpg"/><Relationship Id="rId15" Type="http://schemas.openxmlformats.org/officeDocument/2006/relationships/image" Target="../media/image28.gif"/><Relationship Id="rId23" Type="http://schemas.openxmlformats.org/officeDocument/2006/relationships/image" Target="../media/image18.jpeg"/><Relationship Id="rId10" Type="http://schemas.openxmlformats.org/officeDocument/2006/relationships/image" Target="../media/image23.gif"/><Relationship Id="rId19" Type="http://schemas.openxmlformats.org/officeDocument/2006/relationships/image" Target="../media/image32.gif"/><Relationship Id="rId4" Type="http://schemas.openxmlformats.org/officeDocument/2006/relationships/image" Target="../media/image15.png"/><Relationship Id="rId9" Type="http://schemas.openxmlformats.org/officeDocument/2006/relationships/image" Target="../media/image22.gif"/><Relationship Id="rId14" Type="http://schemas.openxmlformats.org/officeDocument/2006/relationships/image" Target="../media/image27.gif"/><Relationship Id="rId22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3.jpe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0.png"/><Relationship Id="rId2" Type="http://schemas.openxmlformats.org/officeDocument/2006/relationships/video" Target="file:///C:\Users\bt\Documents\eloadasok\movies-shear-alignment\angio23.mov" TargetMode="External"/><Relationship Id="rId1" Type="http://schemas.microsoft.com/office/2007/relationships/media" Target="file:///C:\Users\bt\Documents\eloadasok\movies-shear-alignment\angio23.mov" TargetMode="Externa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4.jpeg"/><Relationship Id="rId2" Type="http://schemas.openxmlformats.org/officeDocument/2006/relationships/video" Target="file:///C:\Users\bt\Documents\eloadasok\movies-shear-alignment\torok-simulation-output-2011-03-28-cut-300frame.avi" TargetMode="External"/><Relationship Id="rId1" Type="http://schemas.microsoft.com/office/2007/relationships/media" Target="file:///C:\Users\bt\Documents\eloadasok\movies-shear-alignment\torok-simulation-output-2011-03-28-cut-300frame.avi" TargetMode="External"/><Relationship Id="rId6" Type="http://schemas.openxmlformats.org/officeDocument/2006/relationships/image" Target="../media/image103.jpeg"/><Relationship Id="rId5" Type="http://schemas.openxmlformats.org/officeDocument/2006/relationships/image" Target="../media/image102.png"/><Relationship Id="rId4" Type="http://schemas.openxmlformats.org/officeDocument/2006/relationships/notesSlide" Target="../notesSlides/notesSlide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png"/><Relationship Id="rId4" Type="http://schemas.openxmlformats.org/officeDocument/2006/relationships/image" Target="../media/image10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7.jpeg"/><Relationship Id="rId2" Type="http://schemas.openxmlformats.org/officeDocument/2006/relationships/video" Target="file:///C:\Users\bt\Documents\eloadasok\movies-heaping\heap-hi-t1-s50.avi" TargetMode="External"/><Relationship Id="rId1" Type="http://schemas.microsoft.com/office/2007/relationships/media" Target="file:///C:\Users\bt\Documents\eloadasok\movies-heaping\heap-hi-t1-s50.avi" TargetMode="External"/><Relationship Id="rId6" Type="http://schemas.openxmlformats.org/officeDocument/2006/relationships/image" Target="../media/image109.png"/><Relationship Id="rId5" Type="http://schemas.openxmlformats.org/officeDocument/2006/relationships/image" Target="../media/image106.jpeg"/><Relationship Id="rId4" Type="http://schemas.openxmlformats.org/officeDocument/2006/relationships/notesSlide" Target="../notesSlides/notesSlide3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jpeg"/><Relationship Id="rId4" Type="http://schemas.openxmlformats.org/officeDocument/2006/relationships/image" Target="../media/image10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56.png"/><Relationship Id="rId4" Type="http://schemas.openxmlformats.org/officeDocument/2006/relationships/image" Target="../media/image1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g"/><Relationship Id="rId4" Type="http://schemas.openxmlformats.org/officeDocument/2006/relationships/image" Target="../media/image1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8.png"/><Relationship Id="rId2" Type="http://schemas.openxmlformats.org/officeDocument/2006/relationships/video" Target="file:///C:\Users\bt\Documents\eloadasok\movies-shear-alignment\Phytoplankton.mp4" TargetMode="External"/><Relationship Id="rId1" Type="http://schemas.microsoft.com/office/2007/relationships/media" Target="file:///C:\Users\bt\Documents\eloadasok\movies-shear-alignment\Phytoplankton.mp4" TargetMode="External"/><Relationship Id="rId6" Type="http://schemas.openxmlformats.org/officeDocument/2006/relationships/image" Target="../media/image117.png"/><Relationship Id="rId5" Type="http://schemas.openxmlformats.org/officeDocument/2006/relationships/image" Target="../media/image116.emf"/><Relationship Id="rId4" Type="http://schemas.openxmlformats.org/officeDocument/2006/relationships/notesSlide" Target="../notesSlides/notesSlide3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119.jpeg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5" Type="http://schemas.openxmlformats.org/officeDocument/2006/relationships/image" Target="../media/image121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2" Type="http://schemas.openxmlformats.org/officeDocument/2006/relationships/video" Target="file:///C:\Users\bt\Documents\eloadasok\movies-shear-alignment\2010-03-24l-rice-44mm-color-cropped-resized35-everysecondimage-vertical.avi" TargetMode="External"/><Relationship Id="rId1" Type="http://schemas.microsoft.com/office/2007/relationships/media" Target="file:///C:\Users\bt\Documents\eloadasok\movies-shear-alignment\2010-03-24l-rice-44mm-color-cropped-resized35-everysecondimage-vertical.avi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10" Type="http://schemas.openxmlformats.org/officeDocument/2006/relationships/image" Target="../media/image26.gi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jpg"/><Relationship Id="rId2" Type="http://schemas.openxmlformats.org/officeDocument/2006/relationships/video" Target="file:///C:\Users\bt\Documents\eloadasok\movies-shear-alignment\2010-03-24l-rice-44mm-color-cropped-resized35-everysecondimage-vertical.avi" TargetMode="External"/><Relationship Id="rId1" Type="http://schemas.microsoft.com/office/2007/relationships/media" Target="file:///C:\Users\bt\Documents\eloadasok\movies-shear-alignment\2010-03-24l-rice-44mm-color-cropped-resized35-everysecondimage-vertical.avi" TargetMode="External"/><Relationship Id="rId6" Type="http://schemas.openxmlformats.org/officeDocument/2006/relationships/image" Target="../media/image40.jpg"/><Relationship Id="rId5" Type="http://schemas.openxmlformats.org/officeDocument/2006/relationships/image" Target="../media/image38.pn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2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3" name="Rectangle 2"/>
          <p:cNvSpPr>
            <a:spLocks noChangeArrowheads="1"/>
          </p:cNvSpPr>
          <p:nvPr/>
        </p:nvSpPr>
        <p:spPr bwMode="auto">
          <a:xfrm>
            <a:off x="1181100" y="585295"/>
            <a:ext cx="6667500" cy="496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407988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95250" algn="l"/>
                <a:tab pos="503238" algn="l"/>
                <a:tab pos="909638" algn="l"/>
                <a:tab pos="1317625" algn="l"/>
                <a:tab pos="1725613" algn="l"/>
                <a:tab pos="2132013" algn="l"/>
                <a:tab pos="2540000" algn="l"/>
                <a:tab pos="2947988" algn="l"/>
                <a:tab pos="3355975" algn="l"/>
                <a:tab pos="3762375" algn="l"/>
                <a:tab pos="4170363" algn="l"/>
                <a:tab pos="4578350" algn="l"/>
                <a:tab pos="4984750" algn="l"/>
                <a:tab pos="5392738" algn="l"/>
                <a:tab pos="5800725" algn="l"/>
                <a:tab pos="6208713" algn="l"/>
                <a:tab pos="6615113" algn="l"/>
                <a:tab pos="7023100" algn="l"/>
                <a:tab pos="7431088" algn="l"/>
                <a:tab pos="78374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07988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95250" algn="l"/>
                <a:tab pos="503238" algn="l"/>
                <a:tab pos="909638" algn="l"/>
                <a:tab pos="1317625" algn="l"/>
                <a:tab pos="1725613" algn="l"/>
                <a:tab pos="2132013" algn="l"/>
                <a:tab pos="2540000" algn="l"/>
                <a:tab pos="2947988" algn="l"/>
                <a:tab pos="3355975" algn="l"/>
                <a:tab pos="3762375" algn="l"/>
                <a:tab pos="4170363" algn="l"/>
                <a:tab pos="4578350" algn="l"/>
                <a:tab pos="4984750" algn="l"/>
                <a:tab pos="5392738" algn="l"/>
                <a:tab pos="5800725" algn="l"/>
                <a:tab pos="6208713" algn="l"/>
                <a:tab pos="6615113" algn="l"/>
                <a:tab pos="7023100" algn="l"/>
                <a:tab pos="7431088" algn="l"/>
                <a:tab pos="78374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07988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95250" algn="l"/>
                <a:tab pos="503238" algn="l"/>
                <a:tab pos="909638" algn="l"/>
                <a:tab pos="1317625" algn="l"/>
                <a:tab pos="1725613" algn="l"/>
                <a:tab pos="2132013" algn="l"/>
                <a:tab pos="2540000" algn="l"/>
                <a:tab pos="2947988" algn="l"/>
                <a:tab pos="3355975" algn="l"/>
                <a:tab pos="3762375" algn="l"/>
                <a:tab pos="4170363" algn="l"/>
                <a:tab pos="4578350" algn="l"/>
                <a:tab pos="4984750" algn="l"/>
                <a:tab pos="5392738" algn="l"/>
                <a:tab pos="5800725" algn="l"/>
                <a:tab pos="6208713" algn="l"/>
                <a:tab pos="6615113" algn="l"/>
                <a:tab pos="7023100" algn="l"/>
                <a:tab pos="7431088" algn="l"/>
                <a:tab pos="78374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0798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95250" algn="l"/>
                <a:tab pos="503238" algn="l"/>
                <a:tab pos="909638" algn="l"/>
                <a:tab pos="1317625" algn="l"/>
                <a:tab pos="1725613" algn="l"/>
                <a:tab pos="2132013" algn="l"/>
                <a:tab pos="2540000" algn="l"/>
                <a:tab pos="2947988" algn="l"/>
                <a:tab pos="3355975" algn="l"/>
                <a:tab pos="3762375" algn="l"/>
                <a:tab pos="4170363" algn="l"/>
                <a:tab pos="4578350" algn="l"/>
                <a:tab pos="4984750" algn="l"/>
                <a:tab pos="5392738" algn="l"/>
                <a:tab pos="5800725" algn="l"/>
                <a:tab pos="6208713" algn="l"/>
                <a:tab pos="6615113" algn="l"/>
                <a:tab pos="7023100" algn="l"/>
                <a:tab pos="7431088" algn="l"/>
                <a:tab pos="78374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0798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95250" algn="l"/>
                <a:tab pos="503238" algn="l"/>
                <a:tab pos="909638" algn="l"/>
                <a:tab pos="1317625" algn="l"/>
                <a:tab pos="1725613" algn="l"/>
                <a:tab pos="2132013" algn="l"/>
                <a:tab pos="2540000" algn="l"/>
                <a:tab pos="2947988" algn="l"/>
                <a:tab pos="3355975" algn="l"/>
                <a:tab pos="3762375" algn="l"/>
                <a:tab pos="4170363" algn="l"/>
                <a:tab pos="4578350" algn="l"/>
                <a:tab pos="4984750" algn="l"/>
                <a:tab pos="5392738" algn="l"/>
                <a:tab pos="5800725" algn="l"/>
                <a:tab pos="6208713" algn="l"/>
                <a:tab pos="6615113" algn="l"/>
                <a:tab pos="7023100" algn="l"/>
                <a:tab pos="7431088" algn="l"/>
                <a:tab pos="78374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0798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95250" algn="l"/>
                <a:tab pos="503238" algn="l"/>
                <a:tab pos="909638" algn="l"/>
                <a:tab pos="1317625" algn="l"/>
                <a:tab pos="1725613" algn="l"/>
                <a:tab pos="2132013" algn="l"/>
                <a:tab pos="2540000" algn="l"/>
                <a:tab pos="2947988" algn="l"/>
                <a:tab pos="3355975" algn="l"/>
                <a:tab pos="3762375" algn="l"/>
                <a:tab pos="4170363" algn="l"/>
                <a:tab pos="4578350" algn="l"/>
                <a:tab pos="4984750" algn="l"/>
                <a:tab pos="5392738" algn="l"/>
                <a:tab pos="5800725" algn="l"/>
                <a:tab pos="6208713" algn="l"/>
                <a:tab pos="6615113" algn="l"/>
                <a:tab pos="7023100" algn="l"/>
                <a:tab pos="7431088" algn="l"/>
                <a:tab pos="78374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0798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95250" algn="l"/>
                <a:tab pos="503238" algn="l"/>
                <a:tab pos="909638" algn="l"/>
                <a:tab pos="1317625" algn="l"/>
                <a:tab pos="1725613" algn="l"/>
                <a:tab pos="2132013" algn="l"/>
                <a:tab pos="2540000" algn="l"/>
                <a:tab pos="2947988" algn="l"/>
                <a:tab pos="3355975" algn="l"/>
                <a:tab pos="3762375" algn="l"/>
                <a:tab pos="4170363" algn="l"/>
                <a:tab pos="4578350" algn="l"/>
                <a:tab pos="4984750" algn="l"/>
                <a:tab pos="5392738" algn="l"/>
                <a:tab pos="5800725" algn="l"/>
                <a:tab pos="6208713" algn="l"/>
                <a:tab pos="6615113" algn="l"/>
                <a:tab pos="7023100" algn="l"/>
                <a:tab pos="7431088" algn="l"/>
                <a:tab pos="78374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0798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95250" algn="l"/>
                <a:tab pos="503238" algn="l"/>
                <a:tab pos="909638" algn="l"/>
                <a:tab pos="1317625" algn="l"/>
                <a:tab pos="1725613" algn="l"/>
                <a:tab pos="2132013" algn="l"/>
                <a:tab pos="2540000" algn="l"/>
                <a:tab pos="2947988" algn="l"/>
                <a:tab pos="3355975" algn="l"/>
                <a:tab pos="3762375" algn="l"/>
                <a:tab pos="4170363" algn="l"/>
                <a:tab pos="4578350" algn="l"/>
                <a:tab pos="4984750" algn="l"/>
                <a:tab pos="5392738" algn="l"/>
                <a:tab pos="5800725" algn="l"/>
                <a:tab pos="6208713" algn="l"/>
                <a:tab pos="6615113" algn="l"/>
                <a:tab pos="7023100" algn="l"/>
                <a:tab pos="7431088" algn="l"/>
                <a:tab pos="78374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0798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95250" algn="l"/>
                <a:tab pos="503238" algn="l"/>
                <a:tab pos="909638" algn="l"/>
                <a:tab pos="1317625" algn="l"/>
                <a:tab pos="1725613" algn="l"/>
                <a:tab pos="2132013" algn="l"/>
                <a:tab pos="2540000" algn="l"/>
                <a:tab pos="2947988" algn="l"/>
                <a:tab pos="3355975" algn="l"/>
                <a:tab pos="3762375" algn="l"/>
                <a:tab pos="4170363" algn="l"/>
                <a:tab pos="4578350" algn="l"/>
                <a:tab pos="4984750" algn="l"/>
                <a:tab pos="5392738" algn="l"/>
                <a:tab pos="5800725" algn="l"/>
                <a:tab pos="6208713" algn="l"/>
                <a:tab pos="6615113" algn="l"/>
                <a:tab pos="7023100" algn="l"/>
                <a:tab pos="7431088" algn="l"/>
                <a:tab pos="78374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ts val="2250"/>
              </a:lnSpc>
              <a:spcBef>
                <a:spcPts val="350"/>
              </a:spcBef>
              <a:spcAft>
                <a:spcPts val="1138"/>
              </a:spcAft>
              <a:buSzTx/>
              <a:buFont typeface="StarSymbol" charset="0"/>
              <a:buNone/>
            </a:pPr>
            <a:r>
              <a:rPr lang="hu-HU" altLang="en-US" sz="1600" i="0" dirty="0">
                <a:latin typeface="Palatino" pitchFamily="18" charset="0"/>
              </a:rPr>
              <a:t> </a:t>
            </a:r>
            <a:r>
              <a:rPr lang="en-GB" altLang="en-US" sz="1600" b="1" i="0" dirty="0" err="1">
                <a:latin typeface="Palatino" pitchFamily="18" charset="0"/>
              </a:rPr>
              <a:t>Tam</a:t>
            </a:r>
            <a:r>
              <a:rPr lang="en-GB" altLang="en-US" sz="1600" b="1" i="0" dirty="0" err="1">
                <a:latin typeface="Times" panose="02020603050405020304" pitchFamily="18" charset="0"/>
              </a:rPr>
              <a:t>á</a:t>
            </a:r>
            <a:r>
              <a:rPr lang="en-GB" altLang="en-US" sz="1600" b="1" i="0" dirty="0" err="1">
                <a:latin typeface="Palatino" pitchFamily="18" charset="0"/>
              </a:rPr>
              <a:t>s</a:t>
            </a:r>
            <a:r>
              <a:rPr lang="en-GB" altLang="en-US" sz="1600" b="1" i="0" dirty="0">
                <a:latin typeface="Palatino" pitchFamily="18" charset="0"/>
              </a:rPr>
              <a:t> </a:t>
            </a:r>
            <a:r>
              <a:rPr lang="en-GB" altLang="en-US" sz="1600" b="1" i="0" dirty="0" err="1" smtClean="0">
                <a:latin typeface="Palatino" pitchFamily="18" charset="0"/>
              </a:rPr>
              <a:t>Börzsönyi</a:t>
            </a:r>
            <a:r>
              <a:rPr lang="hu-HU" altLang="en-US" sz="1600" i="0" dirty="0" smtClean="0">
                <a:latin typeface="Palatino" pitchFamily="18" charset="0"/>
              </a:rPr>
              <a:t>,      </a:t>
            </a:r>
            <a:r>
              <a:rPr lang="en-US" altLang="en-US" sz="1600" dirty="0" smtClean="0">
                <a:latin typeface="Palatino" pitchFamily="18" charset="0"/>
              </a:rPr>
              <a:t>Wigner </a:t>
            </a:r>
            <a:r>
              <a:rPr lang="en-US" altLang="en-US" sz="1600" dirty="0">
                <a:latin typeface="Palatino" pitchFamily="18" charset="0"/>
              </a:rPr>
              <a:t>Research Centre for </a:t>
            </a:r>
            <a:r>
              <a:rPr lang="en-US" altLang="en-US" sz="1600" dirty="0" smtClean="0">
                <a:latin typeface="Palatino" pitchFamily="18" charset="0"/>
              </a:rPr>
              <a:t>Physics</a:t>
            </a:r>
            <a:r>
              <a:rPr lang="hu-HU" altLang="en-US" sz="1600" dirty="0" smtClean="0">
                <a:latin typeface="Palatino" pitchFamily="18" charset="0"/>
              </a:rPr>
              <a:t>, Budapest, Hungary</a:t>
            </a:r>
            <a:endParaRPr lang="en-GB" altLang="en-US" sz="1600" dirty="0">
              <a:latin typeface="Palatino" pitchFamily="18" charset="0"/>
            </a:endParaRP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718594" y="43431"/>
            <a:ext cx="6934200" cy="580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407988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07988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07988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0798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0798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0798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0798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0798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0798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SzTx/>
              <a:buFont typeface="StarSymbol" charset="0"/>
              <a:buNone/>
            </a:pPr>
            <a:r>
              <a:rPr lang="hu-HU" altLang="en-US" sz="2400" b="1" i="0" dirty="0">
                <a:latin typeface="Palatino" pitchFamily="18" charset="0"/>
              </a:rPr>
              <a:t>F</a:t>
            </a:r>
            <a:r>
              <a:rPr lang="en-US" altLang="en-US" sz="2400" b="1" i="0" dirty="0" smtClean="0">
                <a:latin typeface="Palatino" pitchFamily="18" charset="0"/>
              </a:rPr>
              <a:t>low </a:t>
            </a:r>
            <a:r>
              <a:rPr lang="en-US" altLang="en-US" sz="2400" b="1" i="0" dirty="0">
                <a:latin typeface="Palatino" pitchFamily="18" charset="0"/>
              </a:rPr>
              <a:t>of </a:t>
            </a:r>
            <a:r>
              <a:rPr lang="hu-HU" altLang="en-US" sz="2400" b="1" i="0" dirty="0" err="1" smtClean="0">
                <a:latin typeface="Palatino" pitchFamily="18" charset="0"/>
              </a:rPr>
              <a:t>elongated</a:t>
            </a:r>
            <a:r>
              <a:rPr lang="hu-HU" altLang="en-US" sz="2400" b="1" i="0" dirty="0" smtClean="0">
                <a:latin typeface="Palatino" pitchFamily="18" charset="0"/>
              </a:rPr>
              <a:t> </a:t>
            </a:r>
            <a:r>
              <a:rPr lang="hu-HU" altLang="en-US" sz="2400" b="1" i="0" dirty="0" err="1" smtClean="0">
                <a:latin typeface="Palatino" pitchFamily="18" charset="0"/>
              </a:rPr>
              <a:t>particles</a:t>
            </a:r>
            <a:endParaRPr lang="en-GB" altLang="en-US" sz="2400" b="1" i="0" dirty="0">
              <a:latin typeface="Palatino" pitchFamily="18" charset="0"/>
            </a:endParaRPr>
          </a:p>
        </p:txBody>
      </p:sp>
      <p:pic>
        <p:nvPicPr>
          <p:cNvPr id="25" name="Kép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141607"/>
            <a:ext cx="10445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6999288" y="6454775"/>
            <a:ext cx="1992312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14338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14338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Palatino" pitchFamily="18" charset="0"/>
              </a:rPr>
              <a:t>www.szfki.hu/~btamas</a:t>
            </a:r>
            <a:endParaRPr lang="hu-HU" altLang="en-US" sz="1600" dirty="0">
              <a:latin typeface="Palatino" pitchFamily="18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447800" y="6491457"/>
            <a:ext cx="5486400" cy="36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ts val="2175"/>
              </a:lnSpc>
              <a:spcBef>
                <a:spcPts val="1225"/>
              </a:spcBef>
              <a:buClrTx/>
              <a:buSzPct val="45000"/>
              <a:buFont typeface="StarSymbol" charset="0"/>
              <a:buNone/>
            </a:pPr>
            <a:r>
              <a:rPr lang="en-US" altLang="en-US" sz="1200" i="0" dirty="0"/>
              <a:t>Ralf </a:t>
            </a:r>
            <a:r>
              <a:rPr lang="en-US" altLang="en-US" sz="1200" i="0" dirty="0" err="1"/>
              <a:t>Stannarius</a:t>
            </a:r>
            <a:r>
              <a:rPr lang="hu-HU" altLang="en-US" sz="1200" i="0" dirty="0"/>
              <a:t>, </a:t>
            </a:r>
            <a:r>
              <a:rPr lang="en-US" altLang="en-US" sz="1200" i="0" dirty="0" smtClean="0"/>
              <a:t>Raul Cruz Hidalgo  </a:t>
            </a:r>
            <a:r>
              <a:rPr lang="hu-HU" altLang="en-US" sz="1200" i="0" dirty="0" smtClean="0"/>
              <a:t> </a:t>
            </a:r>
            <a:endParaRPr lang="en-GB" altLang="en-US" sz="1200" b="1" i="0" dirty="0"/>
          </a:p>
        </p:txBody>
      </p:sp>
      <p:sp>
        <p:nvSpPr>
          <p:cNvPr id="12" name="Rectangle 33"/>
          <p:cNvSpPr>
            <a:spLocks noChangeArrowheads="1"/>
          </p:cNvSpPr>
          <p:nvPr/>
        </p:nvSpPr>
        <p:spPr bwMode="auto">
          <a:xfrm>
            <a:off x="76200" y="6216396"/>
            <a:ext cx="15351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407988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07988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07988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0798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0798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0798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0798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0798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0798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SzTx/>
              <a:buFont typeface="StarSymbol" charset="0"/>
              <a:buNone/>
            </a:pPr>
            <a:r>
              <a:rPr lang="hu-HU" altLang="en-US" sz="1400" b="1" i="0" dirty="0" err="1"/>
              <a:t>Collaborators</a:t>
            </a:r>
            <a:r>
              <a:rPr lang="hu-HU" altLang="en-US" sz="1400" b="1" i="0" dirty="0"/>
              <a:t>:</a:t>
            </a:r>
            <a:endParaRPr lang="en-GB" altLang="en-US" sz="1400" b="1" i="0" dirty="0"/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447799" y="6172200"/>
            <a:ext cx="4876801" cy="36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ts val="2175"/>
              </a:lnSpc>
              <a:spcBef>
                <a:spcPts val="1225"/>
              </a:spcBef>
              <a:buClrTx/>
              <a:buSzPct val="45000"/>
              <a:buFont typeface="StarSymbol" charset="0"/>
              <a:buNone/>
            </a:pPr>
            <a:r>
              <a:rPr lang="hu-HU" altLang="en-US" sz="1200" i="0" dirty="0" smtClean="0"/>
              <a:t>Tivadar Pongó, </a:t>
            </a:r>
            <a:r>
              <a:rPr lang="hu-HU" altLang="en-US" sz="1200" i="0" dirty="0" err="1" smtClean="0"/>
              <a:t>Bo</a:t>
            </a:r>
            <a:r>
              <a:rPr lang="hu-HU" altLang="en-US" sz="1200" i="0" dirty="0" smtClean="0"/>
              <a:t> Fan, </a:t>
            </a:r>
            <a:r>
              <a:rPr lang="en-US" altLang="en-US" sz="1200" i="0" dirty="0" smtClean="0"/>
              <a:t>Bal</a:t>
            </a:r>
            <a:r>
              <a:rPr lang="hu-HU" altLang="en-US" sz="1200" i="0" dirty="0"/>
              <a:t>á</a:t>
            </a:r>
            <a:r>
              <a:rPr lang="en-US" altLang="en-US" sz="1200" i="0" dirty="0" err="1"/>
              <a:t>zs</a:t>
            </a:r>
            <a:r>
              <a:rPr lang="en-US" altLang="en-US" sz="1200" i="0" dirty="0"/>
              <a:t> </a:t>
            </a:r>
            <a:r>
              <a:rPr lang="en-US" altLang="en-US" sz="1200" i="0" dirty="0" err="1"/>
              <a:t>Szab</a:t>
            </a:r>
            <a:r>
              <a:rPr lang="hu-HU" altLang="en-US" sz="1200" i="0" dirty="0"/>
              <a:t>ó</a:t>
            </a:r>
            <a:r>
              <a:rPr lang="en-US" altLang="en-US" sz="1200" i="0" dirty="0" smtClean="0"/>
              <a:t>,</a:t>
            </a:r>
            <a:r>
              <a:rPr lang="hu-HU" altLang="en-US" sz="1200" i="0" dirty="0" smtClean="0"/>
              <a:t> </a:t>
            </a:r>
            <a:r>
              <a:rPr lang="en-US" altLang="en-US" sz="1200" i="0" dirty="0"/>
              <a:t>J</a:t>
            </a:r>
            <a:r>
              <a:rPr lang="hu-HU" altLang="en-US" sz="1200" i="0" dirty="0" err="1"/>
              <a:t>ános</a:t>
            </a:r>
            <a:r>
              <a:rPr lang="hu-HU" altLang="en-US" sz="1200" i="0" dirty="0"/>
              <a:t> </a:t>
            </a:r>
            <a:r>
              <a:rPr lang="hu-HU" altLang="en-US" sz="1200" i="0" dirty="0" smtClean="0"/>
              <a:t>Török, Ellák Somfai</a:t>
            </a:r>
            <a:endParaRPr lang="en-GB" altLang="en-US" sz="1200" i="0" dirty="0"/>
          </a:p>
        </p:txBody>
      </p:sp>
      <p:pic>
        <p:nvPicPr>
          <p:cNvPr id="16" name="Picture 9" descr="river-logging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2553"/>
            <a:ext cx="2069316" cy="1810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0" descr="tobacco-mosaic-vir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522" y="4582301"/>
            <a:ext cx="2077278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689601" y="1276914"/>
            <a:ext cx="1447800" cy="330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hu-HU" altLang="en-US" sz="1600" i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logs</a:t>
            </a:r>
            <a:r>
              <a:rPr lang="hu-HU" altLang="en-US" sz="1600" i="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1600" i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on</a:t>
            </a:r>
            <a:r>
              <a:rPr lang="hu-HU" altLang="en-US" sz="1600" i="0" dirty="0">
                <a:solidFill>
                  <a:schemeClr val="tx1"/>
                </a:solidFill>
                <a:latin typeface="Times New Roman" panose="02020603050405020304" pitchFamily="18" charset="0"/>
              </a:rPr>
              <a:t> a </a:t>
            </a:r>
            <a:r>
              <a:rPr lang="hu-HU" altLang="en-US" sz="1600" i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river</a:t>
            </a:r>
            <a:endParaRPr lang="en-GB" altLang="en-US" sz="160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6781801" y="1219200"/>
            <a:ext cx="1447800" cy="330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hu-HU" altLang="en-US" sz="1600" i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bacteria</a:t>
            </a:r>
            <a:endParaRPr lang="en-GB" altLang="en-US" sz="160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4610100" y="4226266"/>
            <a:ext cx="1447800" cy="330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hu-HU" altLang="en-US" sz="1600" i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viruses</a:t>
            </a:r>
            <a:endParaRPr lang="en-GB" altLang="en-US" sz="160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6553200" y="4038586"/>
            <a:ext cx="2438400" cy="330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en-US" altLang="en-US" sz="1600" i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nematic</a:t>
            </a:r>
            <a:r>
              <a:rPr lang="en-US" altLang="en-US" sz="1600" i="0" dirty="0">
                <a:solidFill>
                  <a:schemeClr val="tx1"/>
                </a:solidFill>
                <a:latin typeface="Times New Roman" panose="02020603050405020304" pitchFamily="18" charset="0"/>
              </a:rPr>
              <a:t> liquid crystals</a:t>
            </a:r>
            <a:endParaRPr lang="en-GB" altLang="en-US" sz="160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2" name="Picture 18" descr="whea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808" y="1546224"/>
            <a:ext cx="1699591" cy="1641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9" descr="beans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698" y="2731460"/>
            <a:ext cx="1142464" cy="1142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0" descr="coff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181" y="2917824"/>
            <a:ext cx="1114517" cy="83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3" descr="bacteria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565" y="1622424"/>
            <a:ext cx="1888435" cy="1510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4" descr="bacteria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591" y="2613024"/>
            <a:ext cx="1196009" cy="89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25"/>
          <p:cNvSpPr txBox="1">
            <a:spLocks noChangeArrowheads="1"/>
          </p:cNvSpPr>
          <p:nvPr/>
        </p:nvSpPr>
        <p:spPr bwMode="auto">
          <a:xfrm>
            <a:off x="3379303" y="1237645"/>
            <a:ext cx="1752600" cy="330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en-US" altLang="en-US" sz="1600" i="0" dirty="0">
                <a:solidFill>
                  <a:schemeClr val="tx1"/>
                </a:solidFill>
                <a:latin typeface="Times New Roman" panose="02020603050405020304" pitchFamily="18" charset="0"/>
              </a:rPr>
              <a:t>agriculture, foods</a:t>
            </a:r>
            <a:endParaRPr lang="en-GB" altLang="en-US" sz="160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0" name="Picture 26" descr="nanorods-nonowires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13" y="4465262"/>
            <a:ext cx="1447800" cy="114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27"/>
          <p:cNvSpPr txBox="1">
            <a:spLocks noChangeArrowheads="1"/>
          </p:cNvSpPr>
          <p:nvPr/>
        </p:nvSpPr>
        <p:spPr bwMode="auto">
          <a:xfrm>
            <a:off x="381000" y="3871102"/>
            <a:ext cx="1951383" cy="330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en-US" altLang="en-US" sz="1600" i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nanorods</a:t>
            </a:r>
            <a:r>
              <a:rPr lang="en-US" altLang="en-US" sz="1600" i="0" dirty="0">
                <a:solidFill>
                  <a:schemeClr val="tx1"/>
                </a:solidFill>
                <a:latin typeface="Times New Roman" panose="02020603050405020304" pitchFamily="18" charset="0"/>
              </a:rPr>
              <a:t>, nanowires</a:t>
            </a:r>
            <a:endParaRPr lang="en-GB" altLang="en-US" sz="160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2" name="Picture 28" descr="nanorods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063" y="4202849"/>
            <a:ext cx="1384852" cy="1098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9" descr="virus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706" y="4353701"/>
            <a:ext cx="1274693" cy="1382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1" descr="mbba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753" y="4350526"/>
            <a:ext cx="1510748" cy="60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2" descr="nematic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688" y="4826776"/>
            <a:ext cx="768488" cy="865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Box 33"/>
          <p:cNvSpPr txBox="1">
            <a:spLocks noChangeArrowheads="1"/>
          </p:cNvSpPr>
          <p:nvPr/>
        </p:nvSpPr>
        <p:spPr bwMode="auto">
          <a:xfrm>
            <a:off x="6677439" y="5228414"/>
            <a:ext cx="1133061" cy="453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</a:rPr>
              <a:t>MBBA molecule</a:t>
            </a:r>
            <a:endParaRPr lang="en-GB" altLang="en-US" sz="1200" i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93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88159"/>
            <a:ext cx="4309114" cy="4432714"/>
          </a:xfrm>
          <a:prstGeom prst="rect">
            <a:avLst/>
          </a:prstGeom>
        </p:spPr>
      </p:pic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-12192" y="201571"/>
            <a:ext cx="9144000" cy="515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hu-HU" altLang="en-US" sz="2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Effective</a:t>
            </a:r>
            <a:r>
              <a:rPr lang="hu-HU" altLang="en-US" sz="2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2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friction</a:t>
            </a:r>
            <a:r>
              <a:rPr lang="hu-HU" altLang="en-US" sz="2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 (DEM </a:t>
            </a:r>
            <a:r>
              <a:rPr lang="hu-HU" altLang="en-US" sz="2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simulations</a:t>
            </a:r>
            <a:r>
              <a:rPr lang="hu-HU" altLang="en-US" sz="2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)</a:t>
            </a:r>
            <a:endParaRPr lang="en-GB" altLang="en-US" sz="280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304800" y="6003465"/>
            <a:ext cx="4038600" cy="546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ts val="1200"/>
              </a:lnSpc>
              <a:spcBef>
                <a:spcPts val="1200"/>
              </a:spcBef>
              <a:buSzTx/>
              <a:buFont typeface="StarSymbol" charset="0"/>
              <a:buNone/>
              <a:defRPr/>
            </a:pPr>
            <a:r>
              <a:rPr lang="en-US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Nagy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,</a:t>
            </a:r>
            <a:r>
              <a:rPr lang="en-US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 </a:t>
            </a:r>
            <a:r>
              <a:rPr lang="en-US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Claudin</a:t>
            </a:r>
            <a:r>
              <a:rPr lang="en-US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,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 </a:t>
            </a:r>
            <a:r>
              <a:rPr lang="en-GB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Börzsönyi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, </a:t>
            </a:r>
            <a:r>
              <a:rPr lang="en-GB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Somfai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,</a:t>
            </a:r>
            <a:r>
              <a:rPr lang="en-US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 </a:t>
            </a:r>
            <a:endParaRPr lang="hu-HU" altLang="en-US" sz="1400" i="0" dirty="0" smtClean="0">
              <a:solidFill>
                <a:srgbClr val="0000FF"/>
              </a:solidFill>
              <a:latin typeface="Palatino" pitchFamily="18" charset="0"/>
            </a:endParaRPr>
          </a:p>
          <a:p>
            <a:pPr algn="ctr" eaLnBrk="1">
              <a:lnSpc>
                <a:spcPts val="1200"/>
              </a:lnSpc>
              <a:spcBef>
                <a:spcPts val="1200"/>
              </a:spcBef>
              <a:buSzTx/>
              <a:buNone/>
              <a:defRPr/>
            </a:pPr>
            <a:r>
              <a:rPr lang="hu-HU" altLang="en-US" sz="1400" i="0" dirty="0">
                <a:solidFill>
                  <a:srgbClr val="0000FF"/>
                </a:solidFill>
                <a:latin typeface="Palatino" pitchFamily="18" charset="0"/>
              </a:rPr>
              <a:t>New J. </a:t>
            </a:r>
            <a:r>
              <a:rPr lang="en-US" altLang="en-US" sz="1400" i="0" dirty="0">
                <a:solidFill>
                  <a:srgbClr val="0000FF"/>
                </a:solidFill>
                <a:latin typeface="Palatino" pitchFamily="18" charset="0"/>
              </a:rPr>
              <a:t>Phys. 20</a:t>
            </a:r>
            <a:r>
              <a:rPr lang="hu-HU" altLang="en-US" sz="1400" i="0" dirty="0">
                <a:solidFill>
                  <a:srgbClr val="0000FF"/>
                </a:solidFill>
                <a:latin typeface="Palatino" pitchFamily="18" charset="0"/>
              </a:rPr>
              <a:t>20</a:t>
            </a:r>
            <a:r>
              <a:rPr lang="en-GB" altLang="en-US" sz="1400" i="0" dirty="0">
                <a:solidFill>
                  <a:srgbClr val="0000FF"/>
                </a:solidFill>
                <a:latin typeface="Palatino" pitchFamily="18" charset="0"/>
              </a:rPr>
              <a:t> 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990600" y="844355"/>
            <a:ext cx="2895600" cy="42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hu-HU" altLang="en-US" sz="22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Simple</a:t>
            </a:r>
            <a:r>
              <a:rPr lang="hu-HU" altLang="en-US" sz="22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s</a:t>
            </a:r>
            <a:r>
              <a:rPr lang="en-US" altLang="en-US" sz="22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hear</a:t>
            </a:r>
            <a:endParaRPr lang="en-GB" altLang="en-US" sz="220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295900" y="846887"/>
            <a:ext cx="3200400" cy="42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en-US" altLang="en-US" sz="22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Inclined plane flow</a:t>
            </a:r>
            <a:endParaRPr lang="en-GB" altLang="en-US" sz="220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4419600" y="6003465"/>
            <a:ext cx="4648200" cy="549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ts val="1200"/>
              </a:lnSpc>
              <a:spcBef>
                <a:spcPts val="1200"/>
              </a:spcBef>
              <a:buSzTx/>
              <a:buFont typeface="StarSymbol" charset="0"/>
              <a:buNone/>
              <a:defRPr/>
            </a:pPr>
            <a:r>
              <a:rPr lang="en-US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Hidalgo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,</a:t>
            </a:r>
            <a:r>
              <a:rPr lang="en-US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 </a:t>
            </a:r>
            <a:r>
              <a:rPr lang="en-US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Szab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ó</a:t>
            </a:r>
            <a:r>
              <a:rPr lang="en-US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,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 </a:t>
            </a:r>
            <a:r>
              <a:rPr lang="hu-HU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Gillemot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, B</a:t>
            </a:r>
            <a:r>
              <a:rPr lang="en-GB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örzsönyi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, </a:t>
            </a:r>
            <a:r>
              <a:rPr lang="hu-HU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Weinhart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,</a:t>
            </a:r>
            <a:r>
              <a:rPr lang="en-US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 </a:t>
            </a:r>
            <a:endParaRPr lang="hu-HU" altLang="en-US" sz="1400" i="0" dirty="0" smtClean="0">
              <a:solidFill>
                <a:srgbClr val="0000FF"/>
              </a:solidFill>
              <a:latin typeface="Palatino" pitchFamily="18" charset="0"/>
            </a:endParaRPr>
          </a:p>
          <a:p>
            <a:pPr algn="ctr" eaLnBrk="1">
              <a:lnSpc>
                <a:spcPts val="1200"/>
              </a:lnSpc>
              <a:spcBef>
                <a:spcPts val="1200"/>
              </a:spcBef>
              <a:buSzTx/>
              <a:buFont typeface="StarSymbol" charset="0"/>
              <a:buNone/>
              <a:defRPr/>
            </a:pPr>
            <a:r>
              <a:rPr lang="en-US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Phys. Rev.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 </a:t>
            </a:r>
            <a:r>
              <a:rPr lang="en-US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Fluids </a:t>
            </a:r>
            <a:r>
              <a:rPr lang="hu-HU" altLang="en-US" sz="1400" i="0" dirty="0">
                <a:solidFill>
                  <a:srgbClr val="0000FF"/>
                </a:solidFill>
                <a:latin typeface="Palatino" pitchFamily="18" charset="0"/>
              </a:rPr>
              <a:t> </a:t>
            </a:r>
            <a:r>
              <a:rPr lang="en-US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2018</a:t>
            </a:r>
            <a:endParaRPr lang="en-GB" altLang="en-US" sz="1400" i="0" dirty="0" smtClean="0">
              <a:solidFill>
                <a:srgbClr val="0000FF"/>
              </a:solidFill>
              <a:latin typeface="Palatino" pitchFamily="18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9308" y="1362088"/>
            <a:ext cx="2409092" cy="6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hu-HU" altLang="en-US" sz="1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Small</a:t>
            </a:r>
            <a:r>
              <a:rPr lang="hu-HU" altLang="en-US" sz="1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1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Intertial</a:t>
            </a:r>
            <a:r>
              <a:rPr lang="hu-HU" altLang="en-US" sz="1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1800" i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</a:t>
            </a:r>
            <a:r>
              <a:rPr lang="hu-HU" altLang="en-US" sz="1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umber</a:t>
            </a:r>
            <a:r>
              <a:rPr lang="hu-HU" altLang="en-US" sz="1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, </a:t>
            </a:r>
            <a:r>
              <a:rPr lang="hu-HU" altLang="en-US" sz="1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quasistatic</a:t>
            </a:r>
            <a:r>
              <a:rPr lang="hu-HU" altLang="en-US" sz="1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limit</a:t>
            </a:r>
            <a:endParaRPr lang="en-GB" altLang="en-US" sz="180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638800" y="1488159"/>
            <a:ext cx="2743200" cy="36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hu-HU" altLang="en-US" sz="1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Larger</a:t>
            </a:r>
            <a:r>
              <a:rPr lang="hu-HU" altLang="en-US" sz="1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1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Intertial</a:t>
            </a:r>
            <a:r>
              <a:rPr lang="hu-HU" altLang="en-US" sz="1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1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Number</a:t>
            </a:r>
            <a:r>
              <a:rPr lang="hu-HU" altLang="en-US" sz="1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endParaRPr lang="en-GB" altLang="en-US" sz="180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977054"/>
            <a:ext cx="3200400" cy="344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0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4" y="1610800"/>
            <a:ext cx="3552862" cy="3654770"/>
          </a:xfrm>
          <a:prstGeom prst="rect">
            <a:avLst/>
          </a:prstGeom>
        </p:spPr>
      </p:pic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23446" y="589963"/>
            <a:ext cx="8434753" cy="515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hu-HU" altLang="en-US" sz="2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S</a:t>
            </a:r>
            <a:r>
              <a:rPr lang="en-US" altLang="en-US" sz="2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pherocylinders</a:t>
            </a:r>
            <a:r>
              <a:rPr lang="en-US" altLang="en-US" sz="2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2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exposed</a:t>
            </a:r>
            <a:r>
              <a:rPr lang="hu-HU" altLang="en-US" sz="2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2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to</a:t>
            </a:r>
            <a:r>
              <a:rPr lang="hu-HU" altLang="en-US" sz="2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2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shear</a:t>
            </a:r>
            <a:r>
              <a:rPr lang="hu-HU" altLang="en-US" sz="2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(DEM </a:t>
            </a:r>
            <a:r>
              <a:rPr lang="hu-HU" altLang="en-US" sz="2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simulations</a:t>
            </a:r>
            <a:r>
              <a:rPr lang="hu-HU" altLang="en-US" sz="2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)</a:t>
            </a:r>
            <a:endParaRPr lang="en-GB" altLang="en-US" sz="280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23447" y="6530975"/>
            <a:ext cx="1992312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14338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14338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Palatino" pitchFamily="18" charset="0"/>
              </a:rPr>
              <a:t>www.szfki.hu/~btamas</a:t>
            </a:r>
            <a:endParaRPr lang="hu-HU" altLang="en-US" sz="1600" dirty="0">
              <a:latin typeface="Palatino" pitchFamily="18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244886" y="5603207"/>
            <a:ext cx="5012914" cy="241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ts val="1200"/>
              </a:lnSpc>
              <a:spcBef>
                <a:spcPts val="1200"/>
              </a:spcBef>
              <a:buSzTx/>
              <a:buFont typeface="StarSymbol" charset="0"/>
              <a:buNone/>
              <a:defRPr/>
            </a:pPr>
            <a:r>
              <a:rPr lang="en-US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Nagy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,</a:t>
            </a:r>
            <a:r>
              <a:rPr lang="en-US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 </a:t>
            </a:r>
            <a:r>
              <a:rPr lang="en-US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Claudin</a:t>
            </a:r>
            <a:r>
              <a:rPr lang="en-US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,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 </a:t>
            </a:r>
            <a:r>
              <a:rPr lang="en-GB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Börzsönyi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, </a:t>
            </a:r>
            <a:r>
              <a:rPr lang="en-GB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Somfai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,  </a:t>
            </a:r>
            <a:r>
              <a:rPr lang="hu-HU" altLang="en-US" sz="1400" i="0" dirty="0" smtClean="0">
                <a:solidFill>
                  <a:schemeClr val="accent6"/>
                </a:solidFill>
                <a:latin typeface="Palatino" pitchFamily="18" charset="0"/>
              </a:rPr>
              <a:t>New J. </a:t>
            </a:r>
            <a:r>
              <a:rPr lang="en-US" altLang="en-US" sz="1400" i="0" dirty="0" smtClean="0">
                <a:solidFill>
                  <a:schemeClr val="accent6"/>
                </a:solidFill>
                <a:latin typeface="Palatino" pitchFamily="18" charset="0"/>
              </a:rPr>
              <a:t>Phys. </a:t>
            </a:r>
            <a:r>
              <a:rPr lang="en-US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20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20</a:t>
            </a:r>
            <a:r>
              <a:rPr lang="en-GB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 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737967"/>
            <a:ext cx="4629306" cy="369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29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801816" y="433085"/>
            <a:ext cx="6189784" cy="453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en-US" altLang="en-US" sz="24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Frictional </a:t>
            </a:r>
            <a:r>
              <a:rPr lang="en-US" altLang="en-US" sz="24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spherocylinders</a:t>
            </a:r>
            <a:r>
              <a:rPr lang="hu-HU" altLang="en-US" sz="24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24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on</a:t>
            </a:r>
            <a:r>
              <a:rPr lang="hu-HU" altLang="en-US" sz="24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an </a:t>
            </a:r>
            <a:r>
              <a:rPr lang="hu-HU" altLang="en-US" sz="24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inclined</a:t>
            </a:r>
            <a:r>
              <a:rPr lang="hu-HU" altLang="en-US" sz="24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24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plane</a:t>
            </a:r>
            <a:r>
              <a:rPr lang="en-US" altLang="en-US" sz="24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endParaRPr lang="en-GB" altLang="en-US" sz="240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8" t="38344" r="10407" b="27703"/>
          <a:stretch/>
        </p:blipFill>
        <p:spPr>
          <a:xfrm>
            <a:off x="2057400" y="4267200"/>
            <a:ext cx="1447800" cy="1066800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344" y="3433033"/>
            <a:ext cx="1614853" cy="674864"/>
          </a:xfrm>
          <a:prstGeom prst="rect">
            <a:avLst/>
          </a:prstGeom>
        </p:spPr>
      </p:pic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4038600" y="1877431"/>
            <a:ext cx="4876800" cy="546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ts val="1200"/>
              </a:lnSpc>
              <a:spcBef>
                <a:spcPts val="1200"/>
              </a:spcBef>
              <a:buSzTx/>
              <a:buFont typeface="StarSymbol" charset="0"/>
              <a:buNone/>
              <a:defRPr/>
            </a:pPr>
            <a:r>
              <a:rPr lang="en-US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Hidalgo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,</a:t>
            </a:r>
            <a:r>
              <a:rPr lang="en-US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 </a:t>
            </a:r>
            <a:r>
              <a:rPr lang="en-US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Szab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ó</a:t>
            </a:r>
            <a:r>
              <a:rPr lang="en-US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,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 </a:t>
            </a:r>
            <a:r>
              <a:rPr lang="hu-HU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Gillemot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, B</a:t>
            </a:r>
            <a:r>
              <a:rPr lang="en-GB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örzsönyi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, </a:t>
            </a:r>
            <a:r>
              <a:rPr lang="hu-HU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Weinhart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,</a:t>
            </a:r>
            <a:r>
              <a:rPr lang="en-US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 </a:t>
            </a:r>
            <a:endParaRPr lang="hu-HU" altLang="en-US" sz="1400" i="0" dirty="0" smtClean="0">
              <a:solidFill>
                <a:srgbClr val="0000FF"/>
              </a:solidFill>
              <a:latin typeface="Palatino" pitchFamily="18" charset="0"/>
            </a:endParaRPr>
          </a:p>
          <a:p>
            <a:pPr algn="ctr" eaLnBrk="1">
              <a:lnSpc>
                <a:spcPts val="1200"/>
              </a:lnSpc>
              <a:spcBef>
                <a:spcPts val="1200"/>
              </a:spcBef>
              <a:buSzTx/>
              <a:buFont typeface="StarSymbol" charset="0"/>
              <a:buNone/>
              <a:defRPr/>
            </a:pPr>
            <a:r>
              <a:rPr lang="en-US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Phys. Rev.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 </a:t>
            </a:r>
            <a:r>
              <a:rPr lang="en-US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Fluids 2018</a:t>
            </a:r>
            <a:r>
              <a:rPr lang="en-GB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 </a:t>
            </a:r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87702"/>
            <a:ext cx="2526164" cy="2717145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442560"/>
            <a:ext cx="4931831" cy="3921407"/>
          </a:xfrm>
          <a:prstGeom prst="rect">
            <a:avLst/>
          </a:prstGeom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23447" y="6530975"/>
            <a:ext cx="1992312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14338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14338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Palatino" pitchFamily="18" charset="0"/>
              </a:rPr>
              <a:t>www.szfki.hu/~btamas</a:t>
            </a:r>
            <a:endParaRPr lang="hu-HU" altLang="en-US" sz="1600" dirty="0">
              <a:latin typeface="Palatino" pitchFamily="18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562600" y="6383017"/>
            <a:ext cx="2274436" cy="330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hu-HU" altLang="en-US" sz="16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(</a:t>
            </a:r>
            <a:r>
              <a:rPr lang="hu-HU" altLang="en-US" sz="16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normalized</a:t>
            </a:r>
            <a:r>
              <a:rPr lang="hu-HU" altLang="en-US" sz="16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16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shear</a:t>
            </a:r>
            <a:r>
              <a:rPr lang="hu-HU" altLang="en-US" sz="16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16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rate</a:t>
            </a:r>
            <a:r>
              <a:rPr lang="hu-HU" altLang="en-US" sz="16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)</a:t>
            </a:r>
            <a:endParaRPr lang="en-GB" altLang="en-US" sz="160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2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8" y="612430"/>
            <a:ext cx="3552862" cy="3654770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23447" y="6530975"/>
            <a:ext cx="1992312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14338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14338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Palatino" pitchFamily="18" charset="0"/>
              </a:rPr>
              <a:t>www.szfki.hu/~btamas</a:t>
            </a:r>
            <a:endParaRPr lang="hu-HU" altLang="en-US" sz="1600" dirty="0">
              <a:latin typeface="Palatino" pitchFamily="18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4343400" y="76200"/>
            <a:ext cx="4724400" cy="241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ts val="1200"/>
              </a:lnSpc>
              <a:spcBef>
                <a:spcPts val="1200"/>
              </a:spcBef>
              <a:buSzTx/>
              <a:buFont typeface="StarSymbol" charset="0"/>
              <a:buNone/>
              <a:defRPr/>
            </a:pPr>
            <a:r>
              <a:rPr lang="en-US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Nagy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,</a:t>
            </a:r>
            <a:r>
              <a:rPr lang="en-US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 </a:t>
            </a:r>
            <a:r>
              <a:rPr lang="en-US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Claudin</a:t>
            </a:r>
            <a:r>
              <a:rPr lang="en-US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,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 </a:t>
            </a:r>
            <a:r>
              <a:rPr lang="en-GB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Börzsönyi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, </a:t>
            </a:r>
            <a:r>
              <a:rPr lang="en-GB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Somfai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,  </a:t>
            </a:r>
            <a:r>
              <a:rPr lang="hu-HU" altLang="en-US" sz="1400" i="0" dirty="0" smtClean="0">
                <a:solidFill>
                  <a:schemeClr val="accent6"/>
                </a:solidFill>
                <a:latin typeface="Palatino" pitchFamily="18" charset="0"/>
              </a:rPr>
              <a:t>New J. </a:t>
            </a:r>
            <a:r>
              <a:rPr lang="en-US" altLang="en-US" sz="1400" i="0" dirty="0" smtClean="0">
                <a:solidFill>
                  <a:schemeClr val="accent6"/>
                </a:solidFill>
                <a:latin typeface="Palatino" pitchFamily="18" charset="0"/>
              </a:rPr>
              <a:t>Phys. </a:t>
            </a:r>
            <a:r>
              <a:rPr lang="en-US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20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20</a:t>
            </a:r>
            <a:r>
              <a:rPr lang="en-GB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 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42179"/>
            <a:ext cx="4648200" cy="3696421"/>
          </a:xfrm>
          <a:prstGeom prst="rect">
            <a:avLst/>
          </a:prstGeo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3447" y="76200"/>
            <a:ext cx="3405554" cy="515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hu-HU" altLang="en-US" sz="2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Effective</a:t>
            </a:r>
            <a:r>
              <a:rPr lang="hu-HU" altLang="en-US" sz="2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2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friction</a:t>
            </a:r>
            <a:endParaRPr lang="en-GB" altLang="en-US" sz="280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724400" y="482433"/>
            <a:ext cx="2431259" cy="36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hu-HU" altLang="en-US" sz="1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DEM </a:t>
            </a:r>
            <a:r>
              <a:rPr lang="hu-HU" altLang="en-US" sz="1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simulations</a:t>
            </a:r>
            <a:endParaRPr lang="en-GB" altLang="en-US" sz="180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34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8" y="612430"/>
            <a:ext cx="3552862" cy="3654770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23447" y="6530975"/>
            <a:ext cx="1992312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14338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14338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Palatino" pitchFamily="18" charset="0"/>
              </a:rPr>
              <a:t>www.szfki.hu/~btamas</a:t>
            </a:r>
            <a:endParaRPr lang="hu-HU" altLang="en-US" sz="1600" dirty="0">
              <a:latin typeface="Palatino" pitchFamily="18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42179"/>
            <a:ext cx="4648200" cy="3696421"/>
          </a:xfrm>
          <a:prstGeom prst="rect">
            <a:avLst/>
          </a:prstGeo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3447" y="76200"/>
            <a:ext cx="3405554" cy="515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hu-HU" altLang="en-US" sz="2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Effective</a:t>
            </a:r>
            <a:r>
              <a:rPr lang="hu-HU" altLang="en-US" sz="2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2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friction</a:t>
            </a:r>
            <a:endParaRPr lang="en-GB" altLang="en-US" sz="280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724400" y="482433"/>
            <a:ext cx="2431259" cy="36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hu-HU" altLang="en-US" sz="1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DEM </a:t>
            </a:r>
            <a:r>
              <a:rPr lang="hu-HU" altLang="en-US" sz="1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simulations</a:t>
            </a:r>
            <a:endParaRPr lang="en-GB" altLang="en-US" sz="180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8" r="34165"/>
          <a:stretch/>
        </p:blipFill>
        <p:spPr>
          <a:xfrm>
            <a:off x="2438401" y="4288128"/>
            <a:ext cx="6553200" cy="2341272"/>
          </a:xfrm>
          <a:prstGeom prst="rect">
            <a:avLst/>
          </a:prstGeom>
        </p:spPr>
      </p:pic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4343400" y="76200"/>
            <a:ext cx="4724400" cy="241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ts val="1200"/>
              </a:lnSpc>
              <a:spcBef>
                <a:spcPts val="1200"/>
              </a:spcBef>
              <a:buSzTx/>
              <a:buFont typeface="StarSymbol" charset="0"/>
              <a:buNone/>
              <a:defRPr/>
            </a:pPr>
            <a:r>
              <a:rPr lang="en-US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Nagy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,</a:t>
            </a:r>
            <a:r>
              <a:rPr lang="en-US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 </a:t>
            </a:r>
            <a:r>
              <a:rPr lang="en-US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Claudin</a:t>
            </a:r>
            <a:r>
              <a:rPr lang="en-US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,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 </a:t>
            </a:r>
            <a:r>
              <a:rPr lang="en-GB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Börzsönyi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, </a:t>
            </a:r>
            <a:r>
              <a:rPr lang="en-GB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Somfai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,  </a:t>
            </a:r>
            <a:r>
              <a:rPr lang="hu-HU" altLang="en-US" sz="1400" i="0" dirty="0" smtClean="0">
                <a:solidFill>
                  <a:schemeClr val="accent6"/>
                </a:solidFill>
                <a:latin typeface="Palatino" pitchFamily="18" charset="0"/>
              </a:rPr>
              <a:t>New J. </a:t>
            </a:r>
            <a:r>
              <a:rPr lang="en-US" altLang="en-US" sz="1400" i="0" dirty="0" smtClean="0">
                <a:solidFill>
                  <a:schemeClr val="accent6"/>
                </a:solidFill>
                <a:latin typeface="Palatino" pitchFamily="18" charset="0"/>
              </a:rPr>
              <a:t>Phys. </a:t>
            </a:r>
            <a:r>
              <a:rPr lang="en-US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20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20</a:t>
            </a:r>
            <a:r>
              <a:rPr lang="en-GB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790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8" y="612430"/>
            <a:ext cx="3552862" cy="3654770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23447" y="6530975"/>
            <a:ext cx="1992312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14338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14338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Palatino" pitchFamily="18" charset="0"/>
              </a:rPr>
              <a:t>www.szfki.hu/~btamas</a:t>
            </a:r>
            <a:endParaRPr lang="hu-HU" altLang="en-US" sz="1600" dirty="0">
              <a:latin typeface="Palatino" pitchFamily="18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42179"/>
            <a:ext cx="4648200" cy="3696421"/>
          </a:xfrm>
          <a:prstGeom prst="rect">
            <a:avLst/>
          </a:prstGeo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3447" y="76200"/>
            <a:ext cx="3405554" cy="515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hu-HU" altLang="en-US" sz="2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Effective</a:t>
            </a:r>
            <a:r>
              <a:rPr lang="hu-HU" altLang="en-US" sz="2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2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friction</a:t>
            </a:r>
            <a:endParaRPr lang="en-GB" altLang="en-US" sz="280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724400" y="482433"/>
            <a:ext cx="2431259" cy="36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hu-HU" altLang="en-US" sz="1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DEM </a:t>
            </a:r>
            <a:r>
              <a:rPr lang="hu-HU" altLang="en-US" sz="1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simulations</a:t>
            </a:r>
            <a:endParaRPr lang="en-GB" altLang="en-US" sz="180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474453"/>
            <a:ext cx="4521061" cy="2323048"/>
          </a:xfrm>
          <a:prstGeom prst="rect">
            <a:avLst/>
          </a:prstGeom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953000" y="4572000"/>
            <a:ext cx="685800" cy="36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hu-HU" altLang="en-US" sz="1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lentil</a:t>
            </a:r>
            <a:endParaRPr lang="en-GB" altLang="en-US" sz="180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242037" y="4139839"/>
            <a:ext cx="685800" cy="36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hu-HU" altLang="en-US" sz="1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bead</a:t>
            </a:r>
            <a:endParaRPr lang="en-GB" altLang="en-US" sz="180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5597129" y="4574685"/>
            <a:ext cx="685800" cy="36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hu-HU" altLang="en-US" sz="1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rice</a:t>
            </a:r>
            <a:endParaRPr lang="en-GB" altLang="en-US" sz="180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5912597" y="5371951"/>
            <a:ext cx="2431259" cy="36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hu-HU" altLang="en-US" sz="1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experiments</a:t>
            </a:r>
            <a:endParaRPr lang="en-GB" altLang="en-US" sz="180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118"/>
          <a:stretch/>
        </p:blipFill>
        <p:spPr>
          <a:xfrm>
            <a:off x="88995" y="4994233"/>
            <a:ext cx="3733800" cy="873418"/>
          </a:xfrm>
          <a:prstGeom prst="rect">
            <a:avLst/>
          </a:prstGeom>
        </p:spPr>
      </p:pic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4343400" y="76200"/>
            <a:ext cx="4724400" cy="241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ts val="1200"/>
              </a:lnSpc>
              <a:spcBef>
                <a:spcPts val="1200"/>
              </a:spcBef>
              <a:buSzTx/>
              <a:buFont typeface="StarSymbol" charset="0"/>
              <a:buNone/>
              <a:defRPr/>
            </a:pPr>
            <a:r>
              <a:rPr lang="en-US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Nagy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,</a:t>
            </a:r>
            <a:r>
              <a:rPr lang="en-US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 </a:t>
            </a:r>
            <a:r>
              <a:rPr lang="en-US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Claudin</a:t>
            </a:r>
            <a:r>
              <a:rPr lang="en-US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,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 </a:t>
            </a:r>
            <a:r>
              <a:rPr lang="en-GB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Börzsönyi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, </a:t>
            </a:r>
            <a:r>
              <a:rPr lang="en-GB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Somfai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,  </a:t>
            </a:r>
            <a:r>
              <a:rPr lang="hu-HU" altLang="en-US" sz="1400" i="0" dirty="0" smtClean="0">
                <a:solidFill>
                  <a:schemeClr val="accent6"/>
                </a:solidFill>
                <a:latin typeface="Palatino" pitchFamily="18" charset="0"/>
              </a:rPr>
              <a:t>New J. </a:t>
            </a:r>
            <a:r>
              <a:rPr lang="en-US" altLang="en-US" sz="1400" i="0" dirty="0" smtClean="0">
                <a:solidFill>
                  <a:schemeClr val="accent6"/>
                </a:solidFill>
                <a:latin typeface="Palatino" pitchFamily="18" charset="0"/>
              </a:rPr>
              <a:t>Phys. </a:t>
            </a:r>
            <a:r>
              <a:rPr lang="en-US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20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20</a:t>
            </a:r>
            <a:r>
              <a:rPr lang="en-GB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0001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7886700" cy="624089"/>
          </a:xfrm>
        </p:spPr>
        <p:txBody>
          <a:bodyPr>
            <a:normAutofit/>
          </a:bodyPr>
          <a:lstStyle/>
          <a:p>
            <a:r>
              <a:rPr lang="hu-HU" sz="2400" b="1" dirty="0" err="1" smtClean="0"/>
              <a:t>Silo</a:t>
            </a:r>
            <a:r>
              <a:rPr lang="en-US" sz="2400" b="1" dirty="0" smtClean="0"/>
              <a:t> flow</a:t>
            </a:r>
            <a:r>
              <a:rPr lang="hu-HU" sz="2400" b="1" dirty="0" smtClean="0"/>
              <a:t> and </a:t>
            </a:r>
            <a:r>
              <a:rPr lang="hu-HU" sz="2400" b="1" dirty="0" err="1" smtClean="0"/>
              <a:t>clogging</a:t>
            </a:r>
            <a:endParaRPr lang="hu-HU" sz="2400" b="1" dirty="0"/>
          </a:p>
        </p:txBody>
      </p:sp>
      <p:pic>
        <p:nvPicPr>
          <p:cNvPr id="52" name="Kép 5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124200"/>
            <a:ext cx="4746776" cy="661748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11" y="1310631"/>
            <a:ext cx="2374507" cy="4782815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28800"/>
            <a:ext cx="3962400" cy="86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6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Kép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118"/>
          <a:stretch/>
        </p:blipFill>
        <p:spPr>
          <a:xfrm>
            <a:off x="3886200" y="2872394"/>
            <a:ext cx="2848711" cy="666376"/>
          </a:xfrm>
          <a:prstGeom prst="rect">
            <a:avLst/>
          </a:prstGeom>
        </p:spPr>
      </p:pic>
      <p:sp>
        <p:nvSpPr>
          <p:cNvPr id="23" name="Szövegdoboz 22"/>
          <p:cNvSpPr txBox="1"/>
          <p:nvPr/>
        </p:nvSpPr>
        <p:spPr>
          <a:xfrm>
            <a:off x="304800" y="152400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Silo</a:t>
            </a:r>
            <a:r>
              <a:rPr lang="hu-HU" sz="2000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flow </a:t>
            </a:r>
            <a:r>
              <a:rPr lang="hu-HU" sz="2000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rate</a:t>
            </a:r>
            <a:r>
              <a:rPr lang="hu-HU" sz="2000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hu-HU" sz="2000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hu-HU" sz="2000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function</a:t>
            </a:r>
            <a:r>
              <a:rPr lang="hu-HU" sz="2000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sz="2000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grain</a:t>
            </a:r>
            <a:r>
              <a:rPr lang="hu-HU" sz="2000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shape</a:t>
            </a:r>
            <a:endParaRPr lang="en-US" sz="20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89488"/>
            <a:ext cx="2374507" cy="4782815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473" y="3580895"/>
            <a:ext cx="3529527" cy="3235280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40920"/>
            <a:ext cx="4343400" cy="2381324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884" y="605971"/>
            <a:ext cx="672446" cy="479297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416" y="221933"/>
            <a:ext cx="472589" cy="441083"/>
          </a:xfrm>
          <a:prstGeom prst="rect">
            <a:avLst/>
          </a:prstGeom>
        </p:spPr>
      </p:pic>
      <p:cxnSp>
        <p:nvCxnSpPr>
          <p:cNvPr id="17" name="Egyenes összekötő nyíllal 16"/>
          <p:cNvCxnSpPr/>
          <p:nvPr/>
        </p:nvCxnSpPr>
        <p:spPr bwMode="auto">
          <a:xfrm>
            <a:off x="6302311" y="549846"/>
            <a:ext cx="832058" cy="303636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4955403" y="1332633"/>
            <a:ext cx="1045165" cy="26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ClrTx/>
              <a:buSzPct val="45000"/>
              <a:buFont typeface="StarSymbol" charset="0"/>
              <a:buNone/>
            </a:pPr>
            <a:r>
              <a:rPr lang="hu-HU" altLang="en-US" sz="1200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Pongó et </a:t>
            </a:r>
            <a:r>
              <a:rPr lang="hu-HU" altLang="en-US" sz="1200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hu-HU" altLang="en-US" sz="1200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GB" altLang="en-US" sz="1200" i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4985721" y="1559720"/>
            <a:ext cx="1491279" cy="26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ClrTx/>
              <a:buSzPct val="45000"/>
              <a:buFont typeface="StarSymbol" charset="0"/>
              <a:buNone/>
            </a:pPr>
            <a:r>
              <a:rPr lang="hu-HU" altLang="en-US" sz="1200" i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J. </a:t>
            </a:r>
            <a:r>
              <a:rPr lang="hu-HU" altLang="en-US" sz="1200" i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hu-HU" altLang="en-US" sz="1200" i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(2022)</a:t>
            </a:r>
            <a:endParaRPr lang="en-GB" altLang="en-US" sz="1200" i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68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3"/>
          <p:cNvSpPr>
            <a:spLocks noChangeArrowheads="1"/>
          </p:cNvSpPr>
          <p:nvPr/>
        </p:nvSpPr>
        <p:spPr bwMode="auto">
          <a:xfrm>
            <a:off x="6934200" y="6372225"/>
            <a:ext cx="1992312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14338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14338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Palatino" pitchFamily="18" charset="0"/>
              </a:rPr>
              <a:t>www.szfki.hu/~btamas</a:t>
            </a:r>
            <a:endParaRPr lang="hu-HU" altLang="en-US" sz="1600" dirty="0">
              <a:latin typeface="Palatino" pitchFamily="18" charset="0"/>
            </a:endParaRPr>
          </a:p>
        </p:txBody>
      </p:sp>
      <p:sp>
        <p:nvSpPr>
          <p:cNvPr id="10" name="Text Box 25"/>
          <p:cNvSpPr txBox="1">
            <a:spLocks noChangeArrowheads="1"/>
          </p:cNvSpPr>
          <p:nvPr/>
        </p:nvSpPr>
        <p:spPr bwMode="auto">
          <a:xfrm>
            <a:off x="-76200" y="246498"/>
            <a:ext cx="54102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en-US" altLang="en-US" sz="2800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Clogging</a:t>
            </a:r>
            <a:r>
              <a:rPr lang="hu-HU" altLang="en-US" sz="2800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en-US" sz="2800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statistics</a:t>
            </a:r>
            <a:endParaRPr lang="en-GB" altLang="en-US" sz="28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4766732" y="4137868"/>
            <a:ext cx="3041904" cy="6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ts val="1200"/>
              </a:spcBef>
              <a:buSzTx/>
              <a:buFont typeface="StarSymbol" charset="0"/>
              <a:buNone/>
              <a:defRPr/>
            </a:pPr>
            <a:r>
              <a:rPr lang="hu-HU" altLang="en-US" sz="1800" i="0" dirty="0" err="1" smtClean="0">
                <a:solidFill>
                  <a:schemeClr val="tx1"/>
                </a:solidFill>
                <a:latin typeface="Palatino" pitchFamily="18" charset="0"/>
              </a:rPr>
              <a:t>Critical</a:t>
            </a:r>
            <a:r>
              <a:rPr lang="hu-HU" altLang="en-US" sz="1800" i="0" dirty="0" smtClean="0">
                <a:solidFill>
                  <a:schemeClr val="tx1"/>
                </a:solidFill>
                <a:latin typeface="Palatino" pitchFamily="18" charset="0"/>
              </a:rPr>
              <a:t> </a:t>
            </a:r>
            <a:r>
              <a:rPr lang="hu-HU" altLang="en-US" sz="1800" i="0" dirty="0" err="1" smtClean="0">
                <a:solidFill>
                  <a:schemeClr val="tx1"/>
                </a:solidFill>
                <a:latin typeface="Palatino" pitchFamily="18" charset="0"/>
              </a:rPr>
              <a:t>radius</a:t>
            </a:r>
            <a:r>
              <a:rPr lang="hu-HU" altLang="en-US" sz="1800" i="0" dirty="0" smtClean="0">
                <a:solidFill>
                  <a:schemeClr val="tx1"/>
                </a:solidFill>
                <a:latin typeface="Palatino" pitchFamily="18" charset="0"/>
              </a:rPr>
              <a:t> </a:t>
            </a:r>
            <a:r>
              <a:rPr lang="hu-HU" altLang="en-US" sz="1800" i="0" dirty="0" err="1" smtClean="0">
                <a:solidFill>
                  <a:schemeClr val="tx1"/>
                </a:solidFill>
                <a:latin typeface="Palatino" pitchFamily="18" charset="0"/>
              </a:rPr>
              <a:t>increases</a:t>
            </a:r>
            <a:r>
              <a:rPr lang="hu-HU" altLang="en-US" sz="1800" i="0" dirty="0" smtClean="0">
                <a:solidFill>
                  <a:schemeClr val="tx1"/>
                </a:solidFill>
                <a:latin typeface="Palatino" pitchFamily="18" charset="0"/>
              </a:rPr>
              <a:t> </a:t>
            </a:r>
            <a:r>
              <a:rPr lang="hu-HU" altLang="en-US" sz="1800" i="0" dirty="0" err="1" smtClean="0">
                <a:solidFill>
                  <a:schemeClr val="tx1"/>
                </a:solidFill>
                <a:latin typeface="Palatino" pitchFamily="18" charset="0"/>
              </a:rPr>
              <a:t>with</a:t>
            </a:r>
            <a:r>
              <a:rPr lang="hu-HU" altLang="en-US" sz="1800" i="0" dirty="0" smtClean="0">
                <a:solidFill>
                  <a:schemeClr val="tx1"/>
                </a:solidFill>
                <a:latin typeface="Palatino" pitchFamily="18" charset="0"/>
              </a:rPr>
              <a:t> </a:t>
            </a:r>
            <a:r>
              <a:rPr lang="hu-HU" altLang="en-US" sz="1800" i="0" dirty="0" err="1" smtClean="0">
                <a:solidFill>
                  <a:schemeClr val="tx1"/>
                </a:solidFill>
                <a:latin typeface="Palatino" pitchFamily="18" charset="0"/>
              </a:rPr>
              <a:t>grain</a:t>
            </a:r>
            <a:r>
              <a:rPr lang="hu-HU" altLang="en-US" sz="1800" i="0" dirty="0" smtClean="0">
                <a:solidFill>
                  <a:schemeClr val="tx1"/>
                </a:solidFill>
                <a:latin typeface="Palatino" pitchFamily="18" charset="0"/>
              </a:rPr>
              <a:t> </a:t>
            </a:r>
            <a:r>
              <a:rPr lang="hu-HU" altLang="en-US" sz="1800" i="0" dirty="0" err="1" smtClean="0">
                <a:solidFill>
                  <a:schemeClr val="tx1"/>
                </a:solidFill>
                <a:latin typeface="Palatino" pitchFamily="18" charset="0"/>
              </a:rPr>
              <a:t>elongation</a:t>
            </a:r>
            <a:endParaRPr lang="en-GB" altLang="en-US" sz="1800" i="0" dirty="0" smtClean="0">
              <a:solidFill>
                <a:srgbClr val="0000FF"/>
              </a:solidFill>
              <a:latin typeface="Palatino" pitchFamily="18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1" y="838200"/>
            <a:ext cx="4076419" cy="2927767"/>
          </a:xfrm>
          <a:prstGeom prst="rect">
            <a:avLst/>
          </a:prstGeom>
        </p:spPr>
      </p:pic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4766732" y="4921968"/>
            <a:ext cx="3041904" cy="91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ts val="1200"/>
              </a:spcBef>
              <a:buSzTx/>
              <a:buFont typeface="StarSymbol" charset="0"/>
              <a:buNone/>
              <a:defRPr/>
            </a:pPr>
            <a:r>
              <a:rPr lang="hu-HU" altLang="en-US" sz="1800" i="0" dirty="0" err="1" smtClean="0">
                <a:solidFill>
                  <a:schemeClr val="tx1"/>
                </a:solidFill>
                <a:latin typeface="Palatino" pitchFamily="18" charset="0"/>
              </a:rPr>
              <a:t>Higher</a:t>
            </a:r>
            <a:r>
              <a:rPr lang="hu-HU" altLang="en-US" sz="1800" i="0" dirty="0" smtClean="0">
                <a:solidFill>
                  <a:schemeClr val="tx1"/>
                </a:solidFill>
                <a:latin typeface="Palatino" pitchFamily="18" charset="0"/>
              </a:rPr>
              <a:t> </a:t>
            </a:r>
            <a:r>
              <a:rPr lang="hu-HU" altLang="en-US" sz="1800" i="0" dirty="0" err="1" smtClean="0">
                <a:solidFill>
                  <a:schemeClr val="tx1"/>
                </a:solidFill>
                <a:latin typeface="Palatino" pitchFamily="18" charset="0"/>
              </a:rPr>
              <a:t>probability</a:t>
            </a:r>
            <a:r>
              <a:rPr lang="hu-HU" altLang="en-US" sz="1800" i="0" dirty="0" smtClean="0">
                <a:solidFill>
                  <a:schemeClr val="tx1"/>
                </a:solidFill>
                <a:latin typeface="Palatino" pitchFamily="18" charset="0"/>
              </a:rPr>
              <a:t> </a:t>
            </a:r>
            <a:r>
              <a:rPr lang="hu-HU" altLang="en-US" sz="1800" i="0" dirty="0" err="1" smtClean="0">
                <a:solidFill>
                  <a:schemeClr val="tx1"/>
                </a:solidFill>
                <a:latin typeface="Palatino" pitchFamily="18" charset="0"/>
              </a:rPr>
              <a:t>for</a:t>
            </a:r>
            <a:r>
              <a:rPr lang="hu-HU" altLang="en-US" sz="1800" i="0" dirty="0" smtClean="0">
                <a:solidFill>
                  <a:schemeClr val="tx1"/>
                </a:solidFill>
                <a:latin typeface="Palatino" pitchFamily="18" charset="0"/>
              </a:rPr>
              <a:t> </a:t>
            </a:r>
            <a:r>
              <a:rPr lang="hu-HU" altLang="en-US" sz="1800" i="0" dirty="0" err="1" smtClean="0">
                <a:solidFill>
                  <a:schemeClr val="tx1"/>
                </a:solidFill>
                <a:latin typeface="Palatino" pitchFamily="18" charset="0"/>
              </a:rPr>
              <a:t>clogging</a:t>
            </a:r>
            <a:r>
              <a:rPr lang="hu-HU" altLang="en-US" sz="1800" i="0" dirty="0" smtClean="0">
                <a:solidFill>
                  <a:schemeClr val="tx1"/>
                </a:solidFill>
                <a:latin typeface="Palatino" pitchFamily="18" charset="0"/>
              </a:rPr>
              <a:t> </a:t>
            </a:r>
            <a:r>
              <a:rPr lang="hu-HU" altLang="en-US" sz="1800" i="0" dirty="0" err="1" smtClean="0">
                <a:solidFill>
                  <a:schemeClr val="tx1"/>
                </a:solidFill>
                <a:latin typeface="Palatino" pitchFamily="18" charset="0"/>
              </a:rPr>
              <a:t>with</a:t>
            </a:r>
            <a:r>
              <a:rPr lang="hu-HU" altLang="en-US" sz="1800" i="0" dirty="0" smtClean="0">
                <a:solidFill>
                  <a:schemeClr val="tx1"/>
                </a:solidFill>
                <a:latin typeface="Palatino" pitchFamily="18" charset="0"/>
              </a:rPr>
              <a:t> </a:t>
            </a:r>
            <a:r>
              <a:rPr lang="hu-HU" altLang="en-US" sz="1800" i="0" dirty="0" err="1" smtClean="0">
                <a:solidFill>
                  <a:schemeClr val="tx1"/>
                </a:solidFill>
                <a:latin typeface="Palatino" pitchFamily="18" charset="0"/>
              </a:rPr>
              <a:t>increasing</a:t>
            </a:r>
            <a:r>
              <a:rPr lang="hu-HU" altLang="en-US" sz="1800" i="0" dirty="0" smtClean="0">
                <a:solidFill>
                  <a:schemeClr val="tx1"/>
                </a:solidFill>
                <a:latin typeface="Palatino" pitchFamily="18" charset="0"/>
              </a:rPr>
              <a:t> </a:t>
            </a:r>
            <a:r>
              <a:rPr lang="hu-HU" altLang="en-US" sz="1800" i="0" dirty="0" err="1" smtClean="0">
                <a:solidFill>
                  <a:schemeClr val="tx1"/>
                </a:solidFill>
                <a:latin typeface="Palatino" pitchFamily="18" charset="0"/>
              </a:rPr>
              <a:t>grain</a:t>
            </a:r>
            <a:r>
              <a:rPr lang="hu-HU" altLang="en-US" sz="1800" i="0" dirty="0" smtClean="0">
                <a:solidFill>
                  <a:schemeClr val="tx1"/>
                </a:solidFill>
                <a:latin typeface="Palatino" pitchFamily="18" charset="0"/>
              </a:rPr>
              <a:t> </a:t>
            </a:r>
            <a:r>
              <a:rPr lang="hu-HU" altLang="en-US" sz="1800" i="0" dirty="0" err="1" smtClean="0">
                <a:solidFill>
                  <a:schemeClr val="tx1"/>
                </a:solidFill>
                <a:latin typeface="Palatino" pitchFamily="18" charset="0"/>
              </a:rPr>
              <a:t>elongation</a:t>
            </a:r>
            <a:endParaRPr lang="en-GB" altLang="en-US" sz="1800" i="0" dirty="0" smtClean="0">
              <a:solidFill>
                <a:srgbClr val="0000FF"/>
              </a:solidFill>
              <a:latin typeface="Palatino" pitchFamily="18" charset="0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0" y="6463642"/>
            <a:ext cx="7086600" cy="241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ts val="1200"/>
              </a:lnSpc>
              <a:spcBef>
                <a:spcPts val="1200"/>
              </a:spcBef>
              <a:buSzTx/>
              <a:buFont typeface="StarSymbol" charset="0"/>
              <a:buNone/>
              <a:defRPr/>
            </a:pPr>
            <a:r>
              <a:rPr lang="hu-HU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Ashour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, </a:t>
            </a:r>
            <a:r>
              <a:rPr lang="hu-HU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Wegner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, </a:t>
            </a:r>
            <a:r>
              <a:rPr lang="hu-HU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Trittel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, </a:t>
            </a:r>
            <a:r>
              <a:rPr lang="en-GB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Börzsönyi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, </a:t>
            </a:r>
            <a:r>
              <a:rPr lang="en-GB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Stannarius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, </a:t>
            </a:r>
            <a:r>
              <a:rPr lang="hu-HU" altLang="en-US" sz="1400" i="0" dirty="0" err="1" smtClean="0">
                <a:solidFill>
                  <a:schemeClr val="accent6"/>
                </a:solidFill>
                <a:latin typeface="Palatino" pitchFamily="18" charset="0"/>
              </a:rPr>
              <a:t>Soft</a:t>
            </a:r>
            <a:r>
              <a:rPr lang="hu-HU" altLang="en-US" sz="1400" i="0" dirty="0" smtClean="0">
                <a:solidFill>
                  <a:schemeClr val="accent6"/>
                </a:solidFill>
                <a:latin typeface="Palatino" pitchFamily="18" charset="0"/>
              </a:rPr>
              <a:t> </a:t>
            </a:r>
            <a:r>
              <a:rPr lang="hu-HU" altLang="en-US" sz="1400" i="0" dirty="0" err="1" smtClean="0">
                <a:solidFill>
                  <a:schemeClr val="accent6"/>
                </a:solidFill>
                <a:latin typeface="Palatino" pitchFamily="18" charset="0"/>
              </a:rPr>
              <a:t>Matter</a:t>
            </a:r>
            <a:r>
              <a:rPr lang="en-US" altLang="en-US" sz="1400" i="0" dirty="0" smtClean="0">
                <a:solidFill>
                  <a:schemeClr val="accent6"/>
                </a:solidFill>
                <a:latin typeface="Palatino" pitchFamily="18" charset="0"/>
              </a:rPr>
              <a:t> </a:t>
            </a:r>
            <a:r>
              <a:rPr lang="hu-HU" altLang="en-US" sz="1400" i="0" dirty="0">
                <a:solidFill>
                  <a:srgbClr val="0000FF"/>
                </a:solidFill>
                <a:latin typeface="Palatino" pitchFamily="18" charset="0"/>
              </a:rPr>
              <a:t> </a:t>
            </a:r>
            <a:r>
              <a:rPr lang="en-US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201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7</a:t>
            </a:r>
            <a:r>
              <a:rPr lang="en-GB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 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628" y="1205795"/>
            <a:ext cx="2172772" cy="1168939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652122"/>
            <a:ext cx="1549792" cy="3121646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67" y="3733800"/>
            <a:ext cx="3486262" cy="261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50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zövegdoboz 21"/>
          <p:cNvSpPr txBox="1"/>
          <p:nvPr/>
        </p:nvSpPr>
        <p:spPr>
          <a:xfrm>
            <a:off x="787186" y="0"/>
            <a:ext cx="1905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000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en-US" sz="30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643" y="315385"/>
            <a:ext cx="2033459" cy="1220777"/>
          </a:xfrm>
          <a:prstGeom prst="rect">
            <a:avLst/>
          </a:prstGeom>
        </p:spPr>
      </p:pic>
      <p:cxnSp>
        <p:nvCxnSpPr>
          <p:cNvPr id="28" name="Egyenes összekötő nyíllal 27"/>
          <p:cNvCxnSpPr/>
          <p:nvPr/>
        </p:nvCxnSpPr>
        <p:spPr bwMode="auto">
          <a:xfrm>
            <a:off x="3416115" y="252470"/>
            <a:ext cx="1570513" cy="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Szövegdoboz 29"/>
          <p:cNvSpPr txBox="1"/>
          <p:nvPr/>
        </p:nvSpPr>
        <p:spPr>
          <a:xfrm>
            <a:off x="15870" y="859362"/>
            <a:ext cx="35554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average</a:t>
            </a:r>
            <a:r>
              <a:rPr lang="hu-HU" sz="1200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grain</a:t>
            </a:r>
            <a:r>
              <a:rPr lang="hu-HU" sz="1200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alignment</a:t>
            </a:r>
            <a:r>
              <a:rPr lang="hu-HU" sz="1200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nearly</a:t>
            </a:r>
            <a:r>
              <a:rPr lang="hu-HU" sz="1200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parallel </a:t>
            </a:r>
            <a:r>
              <a:rPr lang="hu-HU" sz="1200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hu-HU" sz="1200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flow</a:t>
            </a:r>
            <a:endParaRPr lang="en-US" sz="12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3"/>
          <p:cNvSpPr txBox="1">
            <a:spLocks noChangeArrowheads="1"/>
          </p:cNvSpPr>
          <p:nvPr/>
        </p:nvSpPr>
        <p:spPr bwMode="auto">
          <a:xfrm>
            <a:off x="271415" y="1219200"/>
            <a:ext cx="2667000" cy="26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ClrTx/>
              <a:buSzPct val="45000"/>
              <a:buFont typeface="StarSymbol"/>
              <a:buNone/>
            </a:pPr>
            <a:r>
              <a:rPr lang="hu-HU" altLang="en-US" sz="1200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Börzsönyi et </a:t>
            </a:r>
            <a:r>
              <a:rPr lang="hu-HU" altLang="en-US" sz="1200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hu-HU" altLang="en-US" sz="1200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hu-HU" altLang="en-US" sz="1200" i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PRL 2012,  PRE 2012</a:t>
            </a:r>
            <a:endParaRPr lang="en-GB" altLang="en-US" sz="1200" i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320450" y="1453768"/>
            <a:ext cx="2555813" cy="26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ClrTx/>
              <a:buSzPct val="45000"/>
              <a:buFont typeface="StarSymbol"/>
              <a:buNone/>
            </a:pPr>
            <a:r>
              <a:rPr lang="hu-HU" altLang="en-US" sz="1200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Börzsönyi, </a:t>
            </a:r>
            <a:r>
              <a:rPr lang="hu-HU" altLang="en-US" sz="1200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Stannarius</a:t>
            </a:r>
            <a:r>
              <a:rPr lang="hu-HU" altLang="en-US" sz="1200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altLang="en-US" sz="1200" i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Soft</a:t>
            </a:r>
            <a:r>
              <a:rPr lang="hu-HU" altLang="en-US" sz="1200" i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Matt. 2013</a:t>
            </a:r>
            <a:endParaRPr lang="en-GB" altLang="en-US" sz="1200" i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387627" y="2345012"/>
            <a:ext cx="2939256" cy="241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ts val="1200"/>
              </a:lnSpc>
              <a:spcBef>
                <a:spcPts val="1200"/>
              </a:spcBef>
              <a:buSzTx/>
              <a:buFont typeface="StarSymbol" charset="0"/>
              <a:buNone/>
              <a:defRPr/>
            </a:pPr>
            <a:r>
              <a:rPr lang="en-US" altLang="en-US" sz="1200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Hidalgo et al. </a:t>
            </a:r>
            <a:r>
              <a:rPr lang="en-US" altLang="en-US" sz="1200" i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 Rev.</a:t>
            </a:r>
            <a:r>
              <a:rPr lang="hu-HU" altLang="en-US" sz="1200" i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i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Fluids 2018</a:t>
            </a:r>
            <a:r>
              <a:rPr lang="en-GB" altLang="en-US" sz="1200" i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387627" y="2589311"/>
            <a:ext cx="2399844" cy="241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ts val="1200"/>
              </a:lnSpc>
              <a:spcBef>
                <a:spcPts val="1200"/>
              </a:spcBef>
              <a:buSzTx/>
              <a:buFont typeface="StarSymbol" charset="0"/>
              <a:buNone/>
              <a:defRPr/>
            </a:pPr>
            <a:r>
              <a:rPr lang="en-US" altLang="en-US" sz="1200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Nagy et al. </a:t>
            </a:r>
            <a:r>
              <a:rPr lang="hu-HU" altLang="en-US" sz="1200" i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J. </a:t>
            </a:r>
            <a:r>
              <a:rPr lang="hu-HU" altLang="en-US" sz="1200" i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hu-HU" altLang="en-US" sz="1200" i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i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hu-HU" altLang="en-US" sz="1200" i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GB" altLang="en-US" sz="1200" i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" name="Szövegdoboz 34"/>
          <p:cNvSpPr txBox="1"/>
          <p:nvPr/>
        </p:nvSpPr>
        <p:spPr>
          <a:xfrm>
            <a:off x="6656" y="1907831"/>
            <a:ext cx="4167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Effective</a:t>
            </a:r>
            <a:r>
              <a:rPr lang="hu-HU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friction</a:t>
            </a:r>
            <a:r>
              <a:rPr lang="hu-HU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increases</a:t>
            </a:r>
            <a:r>
              <a:rPr lang="hu-HU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hu-HU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elongation</a:t>
            </a:r>
            <a:endParaRPr lang="en-US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7021085" y="6509639"/>
            <a:ext cx="1992312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14338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14338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Palatino" pitchFamily="18" charset="0"/>
              </a:rPr>
              <a:t>www.szfki.hu/~btamas</a:t>
            </a:r>
            <a:endParaRPr lang="hu-HU" altLang="en-US" sz="1600" dirty="0">
              <a:latin typeface="Palatino" pitchFamily="18" charset="0"/>
            </a:endParaRPr>
          </a:p>
        </p:txBody>
      </p:sp>
      <p:pic>
        <p:nvPicPr>
          <p:cNvPr id="36" name="Kép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5" t="10041" r="-1"/>
          <a:stretch/>
        </p:blipFill>
        <p:spPr bwMode="auto">
          <a:xfrm>
            <a:off x="5307723" y="130340"/>
            <a:ext cx="1746890" cy="177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Szövegdoboz 37"/>
          <p:cNvSpPr txBox="1"/>
          <p:nvPr/>
        </p:nvSpPr>
        <p:spPr>
          <a:xfrm>
            <a:off x="15870" y="533678"/>
            <a:ext cx="3079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Elongated</a:t>
            </a:r>
            <a:r>
              <a:rPr lang="hu-HU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grains</a:t>
            </a:r>
            <a:r>
              <a:rPr lang="hu-HU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hu-HU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shear</a:t>
            </a:r>
            <a:r>
              <a:rPr lang="hu-HU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flow:</a:t>
            </a:r>
            <a:endParaRPr lang="en-US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3"/>
          <p:cNvSpPr txBox="1">
            <a:spLocks noChangeArrowheads="1"/>
          </p:cNvSpPr>
          <p:nvPr/>
        </p:nvSpPr>
        <p:spPr bwMode="auto">
          <a:xfrm>
            <a:off x="5307723" y="212179"/>
            <a:ext cx="1732715" cy="26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ClrTx/>
              <a:buSzPct val="45000"/>
              <a:buFont typeface="StarSymbol"/>
              <a:buNone/>
            </a:pPr>
            <a:r>
              <a:rPr lang="hu-HU" altLang="en-US" sz="1200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orientation</a:t>
            </a:r>
            <a:r>
              <a:rPr lang="hu-HU" altLang="en-US" sz="1200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en-US" sz="1200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distribution</a:t>
            </a:r>
            <a:endParaRPr lang="en-GB" altLang="en-US" sz="1200" i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52400"/>
            <a:ext cx="2023117" cy="1557421"/>
          </a:xfrm>
          <a:prstGeom prst="rect">
            <a:avLst/>
          </a:prstGeom>
        </p:spPr>
      </p:pic>
      <p:sp>
        <p:nvSpPr>
          <p:cNvPr id="66" name="Text Box 3"/>
          <p:cNvSpPr txBox="1">
            <a:spLocks noChangeArrowheads="1"/>
          </p:cNvSpPr>
          <p:nvPr/>
        </p:nvSpPr>
        <p:spPr bwMode="auto">
          <a:xfrm>
            <a:off x="7301794" y="1136361"/>
            <a:ext cx="1063690" cy="23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ClrTx/>
              <a:buSzPct val="45000"/>
              <a:buFont typeface="StarSymbol"/>
              <a:buNone/>
            </a:pPr>
            <a:r>
              <a:rPr lang="hu-HU" altLang="en-US" sz="1000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average</a:t>
            </a:r>
            <a:r>
              <a:rPr lang="hu-HU" altLang="en-US" sz="1000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en-US" sz="1000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angle</a:t>
            </a:r>
            <a:endParaRPr lang="en-GB" altLang="en-US" sz="1000" i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597" y="1995213"/>
            <a:ext cx="2036849" cy="1415521"/>
          </a:xfrm>
          <a:prstGeom prst="rect">
            <a:avLst/>
          </a:prstGeom>
        </p:spPr>
      </p:pic>
      <p:sp>
        <p:nvSpPr>
          <p:cNvPr id="49" name="Text Box 3"/>
          <p:cNvSpPr txBox="1">
            <a:spLocks noChangeArrowheads="1"/>
          </p:cNvSpPr>
          <p:nvPr/>
        </p:nvSpPr>
        <p:spPr bwMode="auto">
          <a:xfrm>
            <a:off x="4592236" y="2018140"/>
            <a:ext cx="1430974" cy="23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ClrTx/>
              <a:buSzPct val="45000"/>
              <a:buFont typeface="StarSymbol"/>
              <a:buNone/>
            </a:pPr>
            <a:r>
              <a:rPr lang="hu-HU" altLang="en-US" sz="1000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 </a:t>
            </a:r>
            <a:r>
              <a:rPr lang="hu-HU" altLang="en-US" sz="1000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simulation</a:t>
            </a:r>
            <a:endParaRPr lang="en-GB" altLang="en-US" sz="1000" i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8" name="Kép 6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503" y="3677006"/>
            <a:ext cx="2744294" cy="1504594"/>
          </a:xfrm>
          <a:prstGeom prst="rect">
            <a:avLst/>
          </a:prstGeom>
        </p:spPr>
      </p:pic>
      <p:pic>
        <p:nvPicPr>
          <p:cNvPr id="69" name="Kép 6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170" y="5522226"/>
            <a:ext cx="2153771" cy="1335774"/>
          </a:xfrm>
          <a:prstGeom prst="rect">
            <a:avLst/>
          </a:prstGeom>
        </p:spPr>
      </p:pic>
      <p:pic>
        <p:nvPicPr>
          <p:cNvPr id="70" name="Kép 6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717" y="3934771"/>
            <a:ext cx="522083" cy="372123"/>
          </a:xfrm>
          <a:prstGeom prst="rect">
            <a:avLst/>
          </a:prstGeom>
        </p:spPr>
      </p:pic>
      <p:pic>
        <p:nvPicPr>
          <p:cNvPr id="71" name="Kép 7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264" y="3648086"/>
            <a:ext cx="323174" cy="301629"/>
          </a:xfrm>
          <a:prstGeom prst="rect">
            <a:avLst/>
          </a:prstGeom>
        </p:spPr>
      </p:pic>
      <p:cxnSp>
        <p:nvCxnSpPr>
          <p:cNvPr id="72" name="Egyenes összekötő nyíllal 71"/>
          <p:cNvCxnSpPr/>
          <p:nvPr/>
        </p:nvCxnSpPr>
        <p:spPr bwMode="auto">
          <a:xfrm>
            <a:off x="5133853" y="3881392"/>
            <a:ext cx="616822" cy="239440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3" name="Text Box 3"/>
          <p:cNvSpPr txBox="1">
            <a:spLocks noChangeArrowheads="1"/>
          </p:cNvSpPr>
          <p:nvPr/>
        </p:nvSpPr>
        <p:spPr bwMode="auto">
          <a:xfrm>
            <a:off x="4110062" y="4294763"/>
            <a:ext cx="1045165" cy="26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ClrTx/>
              <a:buSzPct val="45000"/>
              <a:buFont typeface="StarSymbol" charset="0"/>
              <a:buNone/>
            </a:pPr>
            <a:r>
              <a:rPr lang="hu-HU" altLang="en-US" sz="1200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Pongó et </a:t>
            </a:r>
            <a:r>
              <a:rPr lang="hu-HU" altLang="en-US" sz="1200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hu-HU" altLang="en-US" sz="1200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GB" altLang="en-US" sz="1200" i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Text Box 3"/>
          <p:cNvSpPr txBox="1">
            <a:spLocks noChangeArrowheads="1"/>
          </p:cNvSpPr>
          <p:nvPr/>
        </p:nvSpPr>
        <p:spPr bwMode="auto">
          <a:xfrm>
            <a:off x="4140380" y="4521850"/>
            <a:ext cx="1491279" cy="26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ClrTx/>
              <a:buSzPct val="45000"/>
              <a:buFont typeface="StarSymbol" charset="0"/>
              <a:buNone/>
            </a:pPr>
            <a:r>
              <a:rPr lang="hu-HU" altLang="en-US" sz="1200" i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J. </a:t>
            </a:r>
            <a:r>
              <a:rPr lang="hu-HU" altLang="en-US" sz="1200" i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hu-HU" altLang="en-US" sz="1200" i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(2022)</a:t>
            </a:r>
            <a:endParaRPr lang="en-GB" altLang="en-US" sz="1200" i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Kép 4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6" y="4309276"/>
            <a:ext cx="1204377" cy="2425900"/>
          </a:xfrm>
          <a:prstGeom prst="rect">
            <a:avLst/>
          </a:prstGeom>
        </p:spPr>
      </p:pic>
      <p:pic>
        <p:nvPicPr>
          <p:cNvPr id="37" name="Kép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139" y="4208433"/>
            <a:ext cx="2258461" cy="1693846"/>
          </a:xfrm>
          <a:prstGeom prst="rect">
            <a:avLst/>
          </a:prstGeom>
        </p:spPr>
      </p:pic>
      <p:sp>
        <p:nvSpPr>
          <p:cNvPr id="40" name="Text Box 31"/>
          <p:cNvSpPr txBox="1">
            <a:spLocks noChangeArrowheads="1"/>
          </p:cNvSpPr>
          <p:nvPr/>
        </p:nvSpPr>
        <p:spPr bwMode="auto">
          <a:xfrm>
            <a:off x="7414160" y="3813436"/>
            <a:ext cx="1037273" cy="23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ts val="1200"/>
              </a:lnSpc>
              <a:spcBef>
                <a:spcPts val="1200"/>
              </a:spcBef>
              <a:buSzTx/>
              <a:buFont typeface="StarSymbol" charset="0"/>
              <a:buNone/>
            </a:pPr>
            <a:r>
              <a:rPr lang="hu-HU" altLang="en-US" sz="1200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Ashour</a:t>
            </a:r>
            <a:r>
              <a:rPr lang="hu-HU" altLang="en-US" sz="1200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en-US" sz="12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</a:t>
            </a:r>
            <a:r>
              <a:rPr lang="hu-HU" altLang="en-US" sz="12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hu-HU" altLang="en-US" sz="1200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altLang="en-US" sz="1200" i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 Box 31"/>
          <p:cNvSpPr txBox="1">
            <a:spLocks noChangeArrowheads="1"/>
          </p:cNvSpPr>
          <p:nvPr/>
        </p:nvSpPr>
        <p:spPr bwMode="auto">
          <a:xfrm>
            <a:off x="7391400" y="4021312"/>
            <a:ext cx="1342073" cy="23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ts val="1200"/>
              </a:lnSpc>
              <a:spcBef>
                <a:spcPts val="1200"/>
              </a:spcBef>
              <a:buSzTx/>
              <a:buFont typeface="StarSymbol" charset="0"/>
              <a:buNone/>
            </a:pPr>
            <a:r>
              <a:rPr lang="en-GB" altLang="en-US" sz="1200" i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Soft </a:t>
            </a:r>
            <a:r>
              <a:rPr lang="en-GB" altLang="en-US" sz="1200" i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Matter</a:t>
            </a:r>
            <a:r>
              <a:rPr lang="en-US" altLang="en-US" sz="1200" i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i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</a:t>
            </a:r>
            <a:r>
              <a:rPr lang="hu-HU" altLang="en-US" sz="1200" i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GB" altLang="en-US" sz="1200" i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altLang="en-US" sz="1200" i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Szövegdoboz 44"/>
          <p:cNvSpPr txBox="1"/>
          <p:nvPr/>
        </p:nvSpPr>
        <p:spPr>
          <a:xfrm>
            <a:off x="6656" y="3288268"/>
            <a:ext cx="3715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Silo</a:t>
            </a:r>
            <a:r>
              <a:rPr lang="hu-HU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flow </a:t>
            </a:r>
            <a:r>
              <a:rPr lang="hu-HU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rate</a:t>
            </a:r>
            <a:r>
              <a:rPr lang="hu-HU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hu-HU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decreases</a:t>
            </a:r>
            <a:r>
              <a:rPr lang="hu-HU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hu-HU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hu-HU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clogging</a:t>
            </a:r>
            <a:r>
              <a:rPr lang="hu-HU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probability</a:t>
            </a:r>
            <a:r>
              <a:rPr lang="hu-HU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increases</a:t>
            </a:r>
            <a:r>
              <a:rPr lang="hu-HU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hu-HU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hu-HU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hu-HU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elongation</a:t>
            </a:r>
            <a:endParaRPr lang="en-US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Kép 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5204878"/>
            <a:ext cx="2438400" cy="339938"/>
          </a:xfrm>
          <a:prstGeom prst="rect">
            <a:avLst/>
          </a:prstGeom>
        </p:spPr>
      </p:pic>
      <p:pic>
        <p:nvPicPr>
          <p:cNvPr id="47" name="Kép 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926" y="2047589"/>
            <a:ext cx="2386874" cy="1226443"/>
          </a:xfrm>
          <a:prstGeom prst="rect">
            <a:avLst/>
          </a:prstGeom>
        </p:spPr>
      </p:pic>
      <p:sp>
        <p:nvSpPr>
          <p:cNvPr id="52" name="Text Box 3"/>
          <p:cNvSpPr txBox="1">
            <a:spLocks noChangeArrowheads="1"/>
          </p:cNvSpPr>
          <p:nvPr/>
        </p:nvSpPr>
        <p:spPr bwMode="auto">
          <a:xfrm>
            <a:off x="7529284" y="2534851"/>
            <a:ext cx="1309916" cy="23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ClrTx/>
              <a:buSzPct val="45000"/>
              <a:buFont typeface="StarSymbol"/>
              <a:buNone/>
            </a:pPr>
            <a:r>
              <a:rPr lang="hu-HU" altLang="en-US" sz="1000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</a:t>
            </a:r>
            <a:endParaRPr lang="en-GB" altLang="en-US" sz="1000" i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21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1154113"/>
            <a:ext cx="2230437" cy="223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2371725" y="3054350"/>
            <a:ext cx="747713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14338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14338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>
                <a:latin typeface="Palatino"/>
              </a:rPr>
              <a:t>D. Das</a:t>
            </a:r>
            <a:endParaRPr lang="hu-HU" altLang="en-US" sz="1600">
              <a:latin typeface="Palatino"/>
            </a:endParaRPr>
          </a:p>
        </p:txBody>
      </p:sp>
      <p:sp>
        <p:nvSpPr>
          <p:cNvPr id="3076" name="Line 28"/>
          <p:cNvSpPr>
            <a:spLocks noChangeShapeType="1"/>
          </p:cNvSpPr>
          <p:nvPr/>
        </p:nvSpPr>
        <p:spPr bwMode="auto">
          <a:xfrm>
            <a:off x="598488" y="990600"/>
            <a:ext cx="1371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7" name="Line 28"/>
          <p:cNvSpPr>
            <a:spLocks noChangeShapeType="1"/>
          </p:cNvSpPr>
          <p:nvPr/>
        </p:nvSpPr>
        <p:spPr bwMode="auto">
          <a:xfrm flipH="1">
            <a:off x="522288" y="3576638"/>
            <a:ext cx="1447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8" name="Text Box 3"/>
          <p:cNvSpPr txBox="1">
            <a:spLocks noChangeArrowheads="1"/>
          </p:cNvSpPr>
          <p:nvPr/>
        </p:nvSpPr>
        <p:spPr bwMode="auto">
          <a:xfrm>
            <a:off x="64756" y="269589"/>
            <a:ext cx="4665663" cy="453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/>
              <a:buNone/>
            </a:pPr>
            <a:r>
              <a:rPr lang="hu-HU" altLang="en-US" sz="2400" i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Ellipsoid</a:t>
            </a:r>
            <a:r>
              <a:rPr lang="hu-HU" altLang="en-US" sz="2400" i="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2400" i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in</a:t>
            </a:r>
            <a:r>
              <a:rPr lang="hu-HU" altLang="en-US" sz="2400" i="0" dirty="0">
                <a:solidFill>
                  <a:schemeClr val="tx1"/>
                </a:solidFill>
                <a:latin typeface="Times New Roman" panose="02020603050405020304" pitchFamily="18" charset="0"/>
              </a:rPr>
              <a:t> a </a:t>
            </a:r>
            <a:r>
              <a:rPr lang="hu-HU" altLang="en-US" sz="24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liquid</a:t>
            </a:r>
            <a:r>
              <a:rPr lang="hu-HU" altLang="en-US" sz="24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24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in</a:t>
            </a:r>
            <a:r>
              <a:rPr lang="hu-HU" altLang="en-US" sz="24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24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shear</a:t>
            </a:r>
            <a:r>
              <a:rPr lang="hu-HU" altLang="en-US" sz="24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flow</a:t>
            </a:r>
            <a:endParaRPr lang="en-GB" altLang="en-US" sz="240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9" name="Rectangle 2"/>
          <p:cNvSpPr>
            <a:spLocks noChangeArrowheads="1"/>
          </p:cNvSpPr>
          <p:nvPr/>
        </p:nvSpPr>
        <p:spPr bwMode="auto">
          <a:xfrm>
            <a:off x="2130425" y="795208"/>
            <a:ext cx="76835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14338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14338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>
                <a:latin typeface="Palatino"/>
              </a:rPr>
              <a:t>Jeffery,</a:t>
            </a:r>
            <a:endParaRPr lang="hu-HU" altLang="en-US" sz="1600">
              <a:latin typeface="Palatino"/>
            </a:endParaRPr>
          </a:p>
        </p:txBody>
      </p:sp>
      <p:sp>
        <p:nvSpPr>
          <p:cNvPr id="3080" name="Rectangle 2"/>
          <p:cNvSpPr>
            <a:spLocks noChangeArrowheads="1"/>
          </p:cNvSpPr>
          <p:nvPr/>
        </p:nvSpPr>
        <p:spPr bwMode="auto">
          <a:xfrm>
            <a:off x="2847975" y="795208"/>
            <a:ext cx="57785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14338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14338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Palatino"/>
              </a:rPr>
              <a:t>1922</a:t>
            </a:r>
            <a:endParaRPr lang="hu-HU" altLang="en-US" sz="1600" dirty="0">
              <a:latin typeface="Palatino"/>
            </a:endParaRPr>
          </a:p>
        </p:txBody>
      </p:sp>
      <p:sp>
        <p:nvSpPr>
          <p:cNvPr id="3081" name="Text Box 3"/>
          <p:cNvSpPr txBox="1">
            <a:spLocks noChangeArrowheads="1"/>
          </p:cNvSpPr>
          <p:nvPr/>
        </p:nvSpPr>
        <p:spPr bwMode="auto">
          <a:xfrm>
            <a:off x="6965026" y="119046"/>
            <a:ext cx="2201863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ClrTx/>
              <a:buSzPct val="45000"/>
              <a:buFont typeface="StarSymbol"/>
              <a:buNone/>
            </a:pPr>
            <a:r>
              <a:rPr lang="hu-HU" altLang="en-US" sz="1200" i="0" dirty="0" err="1">
                <a:solidFill>
                  <a:schemeClr val="tx1"/>
                </a:solidFill>
              </a:rPr>
              <a:t>Probability</a:t>
            </a:r>
            <a:r>
              <a:rPr lang="hu-HU" altLang="en-US" sz="1200" i="0" dirty="0">
                <a:solidFill>
                  <a:schemeClr val="tx1"/>
                </a:solidFill>
              </a:rPr>
              <a:t> </a:t>
            </a:r>
            <a:r>
              <a:rPr lang="hu-HU" altLang="en-US" sz="1200" i="0" dirty="0" err="1">
                <a:solidFill>
                  <a:schemeClr val="tx1"/>
                </a:solidFill>
              </a:rPr>
              <a:t>distribution</a:t>
            </a:r>
            <a:r>
              <a:rPr lang="hu-HU" altLang="en-US" sz="1200" i="0" dirty="0">
                <a:solidFill>
                  <a:schemeClr val="tx1"/>
                </a:solidFill>
              </a:rPr>
              <a:t> of </a:t>
            </a:r>
            <a:r>
              <a:rPr lang="hu-HU" altLang="en-US" sz="1200" i="0" dirty="0" err="1">
                <a:solidFill>
                  <a:schemeClr val="tx1"/>
                </a:solidFill>
              </a:rPr>
              <a:t>particle</a:t>
            </a:r>
            <a:r>
              <a:rPr lang="hu-HU" altLang="en-US" sz="1200" i="0" dirty="0">
                <a:solidFill>
                  <a:schemeClr val="tx1"/>
                </a:solidFill>
              </a:rPr>
              <a:t> </a:t>
            </a:r>
            <a:r>
              <a:rPr lang="hu-HU" altLang="en-US" sz="1200" i="0" dirty="0" err="1">
                <a:solidFill>
                  <a:schemeClr val="tx1"/>
                </a:solidFill>
              </a:rPr>
              <a:t>orientation</a:t>
            </a:r>
            <a:endParaRPr lang="en-GB" altLang="en-US" sz="1200" i="0" dirty="0">
              <a:solidFill>
                <a:schemeClr val="tx1"/>
              </a:solidFill>
            </a:endParaRPr>
          </a:p>
        </p:txBody>
      </p:sp>
      <p:pic>
        <p:nvPicPr>
          <p:cNvPr id="3082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428750"/>
            <a:ext cx="1676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Text Box 3"/>
          <p:cNvSpPr txBox="1">
            <a:spLocks noChangeArrowheads="1"/>
          </p:cNvSpPr>
          <p:nvPr/>
        </p:nvSpPr>
        <p:spPr bwMode="auto">
          <a:xfrm>
            <a:off x="305594" y="4503867"/>
            <a:ext cx="4418011" cy="1177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600"/>
              </a:spcBef>
              <a:buClrTx/>
              <a:buSzPct val="45000"/>
              <a:buFont typeface="StarSymbol"/>
              <a:buNone/>
            </a:pP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Elongated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grains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shear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flow: </a:t>
            </a: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rotation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 eaLnBrk="1">
              <a:lnSpc>
                <a:spcPct val="100000"/>
              </a:lnSpc>
              <a:spcBef>
                <a:spcPts val="600"/>
              </a:spcBef>
              <a:buClrTx/>
              <a:buSzPct val="45000"/>
              <a:buFont typeface="StarSymbol"/>
              <a:buNone/>
            </a:pP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rotation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velocity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constant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>
              <a:lnSpc>
                <a:spcPct val="100000"/>
              </a:lnSpc>
              <a:spcBef>
                <a:spcPts val="600"/>
              </a:spcBef>
              <a:buClrTx/>
              <a:buSzPct val="45000"/>
              <a:buFont typeface="StarSymbol"/>
              <a:buNone/>
            </a:pP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Fast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rotation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particle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perpendicular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flow.</a:t>
            </a:r>
          </a:p>
          <a:p>
            <a:pPr algn="ctr" eaLnBrk="1">
              <a:lnSpc>
                <a:spcPct val="100000"/>
              </a:lnSpc>
              <a:spcBef>
                <a:spcPts val="600"/>
              </a:spcBef>
              <a:buClrTx/>
              <a:buSzPct val="45000"/>
              <a:buFont typeface="StarSymbol"/>
              <a:buNone/>
            </a:pP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Slow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rotation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particle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parallel </a:t>
            </a: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flow</a:t>
            </a:r>
            <a:r>
              <a:rPr lang="hu-HU" altLang="en-US" sz="1400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hu-HU" altLang="en-US" sz="14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8" name="Text Box 3"/>
          <p:cNvSpPr txBox="1">
            <a:spLocks noChangeArrowheads="1"/>
          </p:cNvSpPr>
          <p:nvPr/>
        </p:nvSpPr>
        <p:spPr bwMode="auto">
          <a:xfrm>
            <a:off x="4741863" y="76200"/>
            <a:ext cx="22002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ClrTx/>
              <a:buSzPct val="45000"/>
              <a:buFont typeface="StarSymbol"/>
              <a:buNone/>
            </a:pPr>
            <a:r>
              <a:rPr lang="hu-HU" altLang="en-US" sz="1200" i="0" dirty="0" err="1">
                <a:solidFill>
                  <a:schemeClr val="tx1"/>
                </a:solidFill>
              </a:rPr>
              <a:t>Particle</a:t>
            </a:r>
            <a:r>
              <a:rPr lang="hu-HU" altLang="en-US" sz="1200" i="0" dirty="0">
                <a:solidFill>
                  <a:schemeClr val="tx1"/>
                </a:solidFill>
              </a:rPr>
              <a:t> </a:t>
            </a:r>
            <a:r>
              <a:rPr lang="hu-HU" altLang="en-US" sz="1200" i="0" dirty="0" err="1">
                <a:solidFill>
                  <a:schemeClr val="tx1"/>
                </a:solidFill>
              </a:rPr>
              <a:t>orientation</a:t>
            </a:r>
            <a:r>
              <a:rPr lang="hu-HU" altLang="en-US" sz="1200" i="0" dirty="0">
                <a:solidFill>
                  <a:schemeClr val="tx1"/>
                </a:solidFill>
              </a:rPr>
              <a:t> </a:t>
            </a:r>
            <a:r>
              <a:rPr lang="hu-HU" altLang="en-US" sz="1200" i="0" dirty="0" err="1">
                <a:solidFill>
                  <a:schemeClr val="tx1"/>
                </a:solidFill>
              </a:rPr>
              <a:t>as</a:t>
            </a:r>
            <a:r>
              <a:rPr lang="hu-HU" altLang="en-US" sz="1200" i="0" dirty="0">
                <a:solidFill>
                  <a:schemeClr val="tx1"/>
                </a:solidFill>
              </a:rPr>
              <a:t> a </a:t>
            </a:r>
            <a:r>
              <a:rPr lang="hu-HU" altLang="en-US" sz="1200" i="0" dirty="0" err="1">
                <a:solidFill>
                  <a:schemeClr val="tx1"/>
                </a:solidFill>
              </a:rPr>
              <a:t>function</a:t>
            </a:r>
            <a:r>
              <a:rPr lang="hu-HU" altLang="en-US" sz="1200" i="0" dirty="0">
                <a:solidFill>
                  <a:schemeClr val="tx1"/>
                </a:solidFill>
              </a:rPr>
              <a:t> of </a:t>
            </a:r>
            <a:r>
              <a:rPr lang="hu-HU" altLang="en-US" sz="1200" i="0" dirty="0" err="1">
                <a:solidFill>
                  <a:schemeClr val="tx1"/>
                </a:solidFill>
              </a:rPr>
              <a:t>shear</a:t>
            </a:r>
            <a:r>
              <a:rPr lang="hu-HU" altLang="en-US" sz="1200" i="0" dirty="0">
                <a:solidFill>
                  <a:schemeClr val="tx1"/>
                </a:solidFill>
              </a:rPr>
              <a:t> </a:t>
            </a:r>
            <a:r>
              <a:rPr lang="hu-HU" altLang="en-US" sz="1200" i="0" dirty="0" err="1">
                <a:solidFill>
                  <a:schemeClr val="tx1"/>
                </a:solidFill>
              </a:rPr>
              <a:t>deformation</a:t>
            </a:r>
            <a:endParaRPr lang="en-GB" altLang="en-US" sz="1200" i="0" dirty="0">
              <a:solidFill>
                <a:schemeClr val="tx1"/>
              </a:solidFill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7056172" y="569120"/>
            <a:ext cx="2200275" cy="26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ClrTx/>
              <a:buSzPct val="45000"/>
              <a:buFont typeface="StarSymbol"/>
              <a:buNone/>
            </a:pPr>
            <a:r>
              <a:rPr lang="hu-HU" altLang="en-US" sz="1200" i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hu-HU" altLang="en-US" sz="1200" i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arschall</a:t>
            </a:r>
            <a:r>
              <a:rPr lang="hu-HU" altLang="en-US" sz="1200" i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altLang="en-US" sz="1200" i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Teitel</a:t>
            </a:r>
            <a:r>
              <a:rPr lang="hu-HU" altLang="en-US" sz="1200" i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PRE 2020</a:t>
            </a:r>
            <a:endParaRPr lang="en-GB" altLang="en-US" sz="1200" i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089" y="3724083"/>
            <a:ext cx="3831177" cy="2941356"/>
          </a:xfrm>
          <a:prstGeom prst="rect">
            <a:avLst/>
          </a:prstGeom>
        </p:spPr>
      </p:pic>
      <p:sp>
        <p:nvSpPr>
          <p:cNvPr id="70" name="Line 28"/>
          <p:cNvSpPr>
            <a:spLocks noChangeShapeType="1"/>
          </p:cNvSpPr>
          <p:nvPr/>
        </p:nvSpPr>
        <p:spPr bwMode="auto">
          <a:xfrm flipH="1">
            <a:off x="6316011" y="6781800"/>
            <a:ext cx="1447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1" name="Kép 7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313" y="807684"/>
            <a:ext cx="2386335" cy="2768954"/>
          </a:xfrm>
          <a:prstGeom prst="rect">
            <a:avLst/>
          </a:prstGeom>
        </p:spPr>
      </p:pic>
      <p:pic>
        <p:nvPicPr>
          <p:cNvPr id="72" name="Kép 7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648" y="821914"/>
            <a:ext cx="2386352" cy="2768035"/>
          </a:xfrm>
          <a:prstGeom prst="rect">
            <a:avLst/>
          </a:prstGeom>
        </p:spPr>
      </p:pic>
      <p:sp>
        <p:nvSpPr>
          <p:cNvPr id="73" name="Text Box 3"/>
          <p:cNvSpPr txBox="1">
            <a:spLocks noChangeArrowheads="1"/>
          </p:cNvSpPr>
          <p:nvPr/>
        </p:nvSpPr>
        <p:spPr bwMode="auto">
          <a:xfrm>
            <a:off x="4803397" y="541529"/>
            <a:ext cx="1896362" cy="26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ClrTx/>
              <a:buSzPct val="45000"/>
              <a:buFont typeface="StarSymbol" charset="0"/>
              <a:buNone/>
            </a:pPr>
            <a:r>
              <a:rPr lang="hu-HU" altLang="en-US" sz="1200" i="0" dirty="0" err="1" smtClean="0">
                <a:solidFill>
                  <a:srgbClr val="FF0000"/>
                </a:solidFill>
              </a:rPr>
              <a:t>particle</a:t>
            </a:r>
            <a:r>
              <a:rPr lang="hu-HU" altLang="en-US" sz="1200" i="0" dirty="0" smtClean="0">
                <a:solidFill>
                  <a:srgbClr val="FF0000"/>
                </a:solidFill>
              </a:rPr>
              <a:t> </a:t>
            </a:r>
            <a:r>
              <a:rPr lang="hu-HU" altLang="en-US" sz="1200" i="0" dirty="0" err="1" smtClean="0">
                <a:solidFill>
                  <a:srgbClr val="FF0000"/>
                </a:solidFill>
              </a:rPr>
              <a:t>elongation</a:t>
            </a:r>
            <a:r>
              <a:rPr lang="en-US" altLang="en-US" sz="1200" i="0" dirty="0">
                <a:solidFill>
                  <a:srgbClr val="FF0000"/>
                </a:solidFill>
              </a:rPr>
              <a:t>:</a:t>
            </a:r>
            <a:r>
              <a:rPr lang="hu-HU" altLang="en-US" sz="1200" i="0" dirty="0" smtClean="0">
                <a:solidFill>
                  <a:srgbClr val="FF0000"/>
                </a:solidFill>
              </a:rPr>
              <a:t> L/d</a:t>
            </a:r>
            <a:endParaRPr lang="en-GB" altLang="en-US" sz="1200" i="0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74" name="Text Box 3"/>
          <p:cNvSpPr txBox="1">
            <a:spLocks noChangeArrowheads="1"/>
          </p:cNvSpPr>
          <p:nvPr/>
        </p:nvSpPr>
        <p:spPr bwMode="auto">
          <a:xfrm>
            <a:off x="2397587" y="2756565"/>
            <a:ext cx="600075" cy="26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ClrTx/>
              <a:buSzPct val="45000"/>
              <a:buFont typeface="StarSymbol" charset="0"/>
              <a:buNone/>
            </a:pPr>
            <a:r>
              <a:rPr lang="hu-HU" altLang="en-US" sz="1200" i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L/d=2</a:t>
            </a:r>
            <a:endParaRPr lang="en-GB" altLang="en-US" sz="1200" i="0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75" name="Line 28"/>
          <p:cNvSpPr>
            <a:spLocks noChangeShapeType="1"/>
          </p:cNvSpPr>
          <p:nvPr/>
        </p:nvSpPr>
        <p:spPr bwMode="auto">
          <a:xfrm>
            <a:off x="6316011" y="3576638"/>
            <a:ext cx="1371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6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30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Kép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118"/>
          <a:stretch/>
        </p:blipFill>
        <p:spPr>
          <a:xfrm>
            <a:off x="3913736" y="385068"/>
            <a:ext cx="5017170" cy="1173627"/>
          </a:xfrm>
          <a:prstGeom prst="rect">
            <a:avLst/>
          </a:prstGeom>
        </p:spPr>
      </p:pic>
      <p:sp>
        <p:nvSpPr>
          <p:cNvPr id="23" name="Szövegdoboz 22"/>
          <p:cNvSpPr txBox="1"/>
          <p:nvPr/>
        </p:nvSpPr>
        <p:spPr>
          <a:xfrm>
            <a:off x="304800" y="4451"/>
            <a:ext cx="739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Silo</a:t>
            </a:r>
            <a:r>
              <a:rPr lang="hu-HU" sz="2000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flow </a:t>
            </a:r>
            <a:r>
              <a:rPr lang="hu-HU" sz="2000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rate</a:t>
            </a:r>
            <a:r>
              <a:rPr lang="hu-HU" sz="2000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hu-HU" sz="2000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hu-HU" sz="2000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function</a:t>
            </a:r>
            <a:r>
              <a:rPr lang="hu-HU" sz="2000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sz="2000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grain</a:t>
            </a:r>
            <a:r>
              <a:rPr lang="hu-HU" sz="2000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shape</a:t>
            </a:r>
            <a:endParaRPr lang="en-US" sz="20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734908" y="23655"/>
            <a:ext cx="2409092" cy="36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hu-HU" altLang="en-US" sz="1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rotational</a:t>
            </a:r>
            <a:r>
              <a:rPr lang="hu-HU" altLang="en-US" sz="1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1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ellipsoids</a:t>
            </a:r>
            <a:endParaRPr lang="en-GB" altLang="en-US" sz="180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28" y="1600200"/>
            <a:ext cx="8821942" cy="5232991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90"/>
          <a:stretch/>
        </p:blipFill>
        <p:spPr>
          <a:xfrm>
            <a:off x="0" y="17296"/>
            <a:ext cx="1710000" cy="173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91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2" name="Kép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464051"/>
            <a:ext cx="1942889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056" y="4437063"/>
            <a:ext cx="3024744" cy="1815889"/>
          </a:xfrm>
          <a:prstGeom prst="rect">
            <a:avLst/>
          </a:prstGeom>
        </p:spPr>
      </p:pic>
      <p:cxnSp>
        <p:nvCxnSpPr>
          <p:cNvPr id="17" name="Egyenes összekötő nyíllal 16"/>
          <p:cNvCxnSpPr/>
          <p:nvPr/>
        </p:nvCxnSpPr>
        <p:spPr bwMode="auto">
          <a:xfrm>
            <a:off x="6703885" y="4343400"/>
            <a:ext cx="1570513" cy="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649803" y="41795"/>
            <a:ext cx="7501494" cy="36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ts val="1163"/>
              </a:spcBef>
              <a:buSzPct val="45000"/>
              <a:buFont typeface="StarSymbol"/>
              <a:buNone/>
            </a:pPr>
            <a:r>
              <a:rPr lang="hu-HU" altLang="en-US" sz="1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Evolution</a:t>
            </a:r>
            <a:r>
              <a:rPr lang="hu-HU" altLang="en-US" sz="1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of </a:t>
            </a:r>
            <a:r>
              <a:rPr lang="hu-HU" altLang="en-US" sz="1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angle</a:t>
            </a:r>
            <a:r>
              <a:rPr lang="hu-HU" altLang="en-US" sz="1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1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distribution</a:t>
            </a:r>
            <a:r>
              <a:rPr lang="hu-HU" altLang="en-US" sz="1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1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from</a:t>
            </a:r>
            <a:r>
              <a:rPr lang="hu-HU" altLang="en-US" sz="1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a random </a:t>
            </a:r>
            <a:r>
              <a:rPr lang="hu-HU" altLang="en-US" sz="1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initial</a:t>
            </a:r>
            <a:r>
              <a:rPr lang="hu-HU" altLang="en-US" sz="1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1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configuration</a:t>
            </a:r>
            <a:endParaRPr lang="en-GB" altLang="en-US" sz="180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5"/>
          <a:stretch/>
        </p:blipFill>
        <p:spPr bwMode="auto">
          <a:xfrm>
            <a:off x="5713802" y="496870"/>
            <a:ext cx="3365500" cy="28924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angle-strain-1deg-all-cro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5105400" cy="317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Egyenes összekötő nyíllal 8"/>
          <p:cNvCxnSpPr/>
          <p:nvPr/>
        </p:nvCxnSpPr>
        <p:spPr bwMode="auto">
          <a:xfrm flipV="1">
            <a:off x="3657600" y="568479"/>
            <a:ext cx="0" cy="2479521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6890544" y="6454775"/>
            <a:ext cx="1992312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14338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14338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Palatino" pitchFamily="18" charset="0"/>
              </a:rPr>
              <a:t>www.szfki.hu/~btamas</a:t>
            </a:r>
            <a:endParaRPr lang="hu-HU" altLang="en-US" sz="1600" dirty="0">
              <a:latin typeface="Palatino" pitchFamily="18" charset="0"/>
            </a:endParaRP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30912"/>
            <a:ext cx="3717177" cy="321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18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Kép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371" y="4437063"/>
            <a:ext cx="3024744" cy="1815889"/>
          </a:xfrm>
          <a:prstGeom prst="rect">
            <a:avLst/>
          </a:prstGeom>
        </p:spPr>
      </p:pic>
      <p:cxnSp>
        <p:nvCxnSpPr>
          <p:cNvPr id="17" name="Egyenes összekötő nyíllal 16"/>
          <p:cNvCxnSpPr/>
          <p:nvPr/>
        </p:nvCxnSpPr>
        <p:spPr bwMode="auto">
          <a:xfrm>
            <a:off x="6553200" y="4343400"/>
            <a:ext cx="1570513" cy="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99506" y="121384"/>
            <a:ext cx="7501494" cy="36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ts val="1163"/>
              </a:spcBef>
              <a:buSzPct val="45000"/>
              <a:buFont typeface="StarSymbol"/>
              <a:buNone/>
            </a:pPr>
            <a:r>
              <a:rPr lang="hu-HU" altLang="en-US" sz="1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Evolution</a:t>
            </a:r>
            <a:r>
              <a:rPr lang="hu-HU" altLang="en-US" sz="1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of </a:t>
            </a:r>
            <a:r>
              <a:rPr lang="hu-HU" altLang="en-US" sz="1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angle</a:t>
            </a:r>
            <a:r>
              <a:rPr lang="hu-HU" altLang="en-US" sz="1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1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distribution</a:t>
            </a:r>
            <a:r>
              <a:rPr lang="hu-HU" altLang="en-US" sz="1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1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from</a:t>
            </a:r>
            <a:r>
              <a:rPr lang="hu-HU" altLang="en-US" sz="1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a random </a:t>
            </a:r>
            <a:r>
              <a:rPr lang="hu-HU" altLang="en-US" sz="1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initial</a:t>
            </a:r>
            <a:r>
              <a:rPr lang="hu-HU" altLang="en-US" sz="1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1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configuration</a:t>
            </a:r>
            <a:endParaRPr lang="en-GB" altLang="en-US" sz="180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5"/>
          <a:stretch/>
        </p:blipFill>
        <p:spPr bwMode="auto">
          <a:xfrm>
            <a:off x="5701030" y="720878"/>
            <a:ext cx="3365500" cy="28924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angle-strain-1deg-all-cro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9600"/>
            <a:ext cx="5410200" cy="3366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7200"/>
            <a:ext cx="5274276" cy="2526763"/>
          </a:xfrm>
          <a:prstGeom prst="rect">
            <a:avLst/>
          </a:prstGeom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6890544" y="6454775"/>
            <a:ext cx="1992312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14338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14338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Palatino" pitchFamily="18" charset="0"/>
              </a:rPr>
              <a:t>www.szfki.hu/~btamas</a:t>
            </a:r>
            <a:endParaRPr lang="hu-HU" altLang="en-US" sz="1600" dirty="0">
              <a:latin typeface="Palatin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75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Kép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163" y="4325938"/>
            <a:ext cx="4973637" cy="24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6400800" y="28898"/>
            <a:ext cx="1600200" cy="36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ts val="1163"/>
              </a:spcBef>
              <a:buSzPct val="45000"/>
              <a:buFont typeface="StarSymbol"/>
              <a:buNone/>
            </a:pPr>
            <a:r>
              <a:rPr lang="hu-HU" altLang="en-US" sz="1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Average</a:t>
            </a:r>
            <a:r>
              <a:rPr lang="hu-HU" altLang="en-US" sz="1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1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angle</a:t>
            </a:r>
            <a:endParaRPr lang="en-GB" altLang="en-US" sz="180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90311"/>
            <a:ext cx="3990173" cy="367458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65" y="838200"/>
            <a:ext cx="3933398" cy="2581292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528098" y="376968"/>
            <a:ext cx="1793789" cy="36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ts val="1163"/>
              </a:spcBef>
              <a:buSzPct val="45000"/>
              <a:buFont typeface="StarSymbol"/>
              <a:buNone/>
            </a:pPr>
            <a:r>
              <a:rPr lang="hu-HU" altLang="en-US" sz="1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Order</a:t>
            </a:r>
            <a:r>
              <a:rPr lang="hu-HU" altLang="en-US" sz="1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1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parameter</a:t>
            </a:r>
            <a:endParaRPr lang="en-GB" altLang="en-US" sz="180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83" y="3810000"/>
            <a:ext cx="3553362" cy="263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27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Kép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163" y="4325938"/>
            <a:ext cx="4973637" cy="24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2781300" y="134688"/>
            <a:ext cx="4038600" cy="42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ts val="1163"/>
              </a:spcBef>
              <a:buSzPct val="45000"/>
              <a:buFont typeface="StarSymbol"/>
              <a:buNone/>
            </a:pPr>
            <a:r>
              <a:rPr lang="hu-HU" altLang="en-US" sz="22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Weak</a:t>
            </a:r>
            <a:r>
              <a:rPr lang="hu-HU" altLang="en-US" sz="22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22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shear</a:t>
            </a:r>
            <a:r>
              <a:rPr lang="hu-HU" altLang="en-US" sz="22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22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rate</a:t>
            </a:r>
            <a:r>
              <a:rPr lang="hu-HU" altLang="en-US" sz="22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22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dependence</a:t>
            </a:r>
            <a:endParaRPr lang="en-GB" altLang="en-US" sz="220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019800" y="712522"/>
            <a:ext cx="1600200" cy="36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ts val="1163"/>
              </a:spcBef>
              <a:buSzPct val="45000"/>
              <a:buFont typeface="StarSymbol"/>
              <a:buNone/>
            </a:pPr>
            <a:r>
              <a:rPr lang="hu-HU" altLang="en-US" sz="1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Average</a:t>
            </a:r>
            <a:r>
              <a:rPr lang="hu-HU" altLang="en-US" sz="1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1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angle</a:t>
            </a:r>
            <a:endParaRPr lang="en-GB" altLang="en-US" sz="180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6625"/>
            <a:ext cx="4405312" cy="2433637"/>
          </a:xfrm>
          <a:prstGeom prst="rect">
            <a:avLst/>
          </a:prstGeo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524000" y="730290"/>
            <a:ext cx="1793789" cy="36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ts val="1163"/>
              </a:spcBef>
              <a:buSzPct val="45000"/>
              <a:buFont typeface="StarSymbol"/>
              <a:buNone/>
            </a:pPr>
            <a:r>
              <a:rPr lang="hu-HU" altLang="en-US" sz="1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Order</a:t>
            </a:r>
            <a:r>
              <a:rPr lang="hu-HU" altLang="en-US" sz="1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1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parameter</a:t>
            </a:r>
            <a:endParaRPr lang="en-GB" altLang="en-US" sz="180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518" y="1246624"/>
            <a:ext cx="4392764" cy="243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97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0" y="113274"/>
            <a:ext cx="9144000" cy="946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hu-HU" altLang="en-US" sz="2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Experimental</a:t>
            </a:r>
            <a:r>
              <a:rPr lang="hu-HU" altLang="en-US" sz="2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2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characterization</a:t>
            </a:r>
            <a:r>
              <a:rPr lang="hu-HU" altLang="en-US" sz="2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of </a:t>
            </a:r>
            <a:r>
              <a:rPr lang="hu-HU" altLang="en-US" sz="2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the</a:t>
            </a:r>
            <a:r>
              <a:rPr lang="hu-HU" altLang="en-US" sz="2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2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resistance</a:t>
            </a:r>
            <a:r>
              <a:rPr lang="hu-HU" altLang="en-US" sz="2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2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of</a:t>
            </a:r>
            <a:r>
              <a:rPr lang="hu-HU" altLang="en-US" sz="2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2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the</a:t>
            </a:r>
            <a:r>
              <a:rPr lang="hu-HU" altLang="en-US" sz="2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2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material</a:t>
            </a:r>
            <a:r>
              <a:rPr lang="hu-HU" altLang="en-US" sz="2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2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against</a:t>
            </a:r>
            <a:r>
              <a:rPr lang="hu-HU" altLang="en-US" sz="2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2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shearing</a:t>
            </a:r>
            <a:r>
              <a:rPr lang="en-US" altLang="en-US" sz="2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endParaRPr lang="en-GB" altLang="en-US" sz="280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1277" y="1413368"/>
            <a:ext cx="2895600" cy="42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hu-HU" altLang="en-US" sz="22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Split </a:t>
            </a:r>
            <a:r>
              <a:rPr lang="hu-HU" altLang="en-US" sz="22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bottom</a:t>
            </a:r>
            <a:r>
              <a:rPr lang="hu-HU" altLang="en-US" sz="22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22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shear</a:t>
            </a:r>
            <a:r>
              <a:rPr lang="hu-HU" altLang="en-US" sz="22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22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cell</a:t>
            </a:r>
            <a:endParaRPr lang="en-GB" altLang="en-US" sz="220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48365" y="1836337"/>
            <a:ext cx="2409092" cy="36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hu-HU" altLang="en-US" sz="1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quasistatic</a:t>
            </a:r>
            <a:r>
              <a:rPr lang="hu-HU" altLang="en-US" sz="1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flow</a:t>
            </a:r>
            <a:endParaRPr lang="en-GB" altLang="en-US" sz="180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4" y="2349222"/>
            <a:ext cx="3262634" cy="253301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118"/>
          <a:stretch/>
        </p:blipFill>
        <p:spPr>
          <a:xfrm>
            <a:off x="3408055" y="1413368"/>
            <a:ext cx="5359183" cy="1253631"/>
          </a:xfrm>
          <a:prstGeom prst="rect">
            <a:avLst/>
          </a:prstGeom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23447" y="6530975"/>
            <a:ext cx="1992312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14338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14338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Palatino" pitchFamily="18" charset="0"/>
              </a:rPr>
              <a:t>www.szfki.hu/~btamas</a:t>
            </a:r>
            <a:endParaRPr lang="hu-HU" altLang="en-US" sz="1600" dirty="0">
              <a:latin typeface="Palatino" pitchFamily="18" charset="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5214974" y="1137077"/>
            <a:ext cx="2409092" cy="36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hu-HU" altLang="en-US" sz="1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rotational</a:t>
            </a:r>
            <a:r>
              <a:rPr lang="hu-HU" altLang="en-US" sz="1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1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ellipsoids</a:t>
            </a:r>
            <a:endParaRPr lang="en-GB" altLang="en-US" sz="180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800" y="3867771"/>
            <a:ext cx="5171200" cy="2657108"/>
          </a:xfrm>
          <a:prstGeom prst="rect">
            <a:avLst/>
          </a:prstGeom>
        </p:spPr>
      </p:pic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4695912" y="4023268"/>
            <a:ext cx="685800" cy="36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hu-HU" altLang="en-US" sz="1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lentil</a:t>
            </a:r>
            <a:endParaRPr lang="en-GB" altLang="en-US" sz="180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5038812" y="3577442"/>
            <a:ext cx="685800" cy="36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hu-HU" altLang="en-US" sz="1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bead</a:t>
            </a:r>
            <a:endParaRPr lang="en-GB" altLang="en-US" sz="180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5491600" y="4023269"/>
            <a:ext cx="685800" cy="36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hu-HU" altLang="en-US" sz="1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rice</a:t>
            </a:r>
            <a:endParaRPr lang="en-GB" altLang="en-US" sz="180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13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23"/>
          <p:cNvSpPr>
            <a:spLocks noChangeArrowheads="1"/>
          </p:cNvSpPr>
          <p:nvPr/>
        </p:nvSpPr>
        <p:spPr bwMode="auto">
          <a:xfrm>
            <a:off x="7075488" y="6524625"/>
            <a:ext cx="1992312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14338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14338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Palatino" pitchFamily="18" charset="0"/>
              </a:rPr>
              <a:t>www.szfki.hu/~btamas</a:t>
            </a:r>
            <a:endParaRPr lang="hu-HU" altLang="en-US" sz="1600" dirty="0">
              <a:latin typeface="Palatino" pitchFamily="18" charset="0"/>
            </a:endParaRPr>
          </a:p>
        </p:txBody>
      </p:sp>
      <p:sp>
        <p:nvSpPr>
          <p:cNvPr id="50180" name="Text Box 25"/>
          <p:cNvSpPr txBox="1">
            <a:spLocks noChangeArrowheads="1"/>
          </p:cNvSpPr>
          <p:nvPr/>
        </p:nvSpPr>
        <p:spPr bwMode="auto">
          <a:xfrm>
            <a:off x="228600" y="76200"/>
            <a:ext cx="87630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en-US" altLang="en-US" sz="2800" i="0">
                <a:solidFill>
                  <a:schemeClr val="tx1"/>
                </a:solidFill>
              </a:rPr>
              <a:t>Shear induced dilation vs. ordering</a:t>
            </a:r>
            <a:endParaRPr lang="en-GB" altLang="en-US" sz="2800" i="0">
              <a:solidFill>
                <a:schemeClr val="tx1"/>
              </a:solidFill>
            </a:endParaRPr>
          </a:p>
        </p:txBody>
      </p:sp>
      <p:sp>
        <p:nvSpPr>
          <p:cNvPr id="50181" name="Text Box 24"/>
          <p:cNvSpPr txBox="1">
            <a:spLocks noChangeArrowheads="1"/>
          </p:cNvSpPr>
          <p:nvPr/>
        </p:nvSpPr>
        <p:spPr bwMode="auto">
          <a:xfrm>
            <a:off x="423699" y="715374"/>
            <a:ext cx="3657600" cy="100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hu-HU" altLang="en-US" sz="2000" i="0" dirty="0" err="1">
                <a:solidFill>
                  <a:schemeClr val="tx1"/>
                </a:solidFill>
              </a:rPr>
              <a:t>Orientational</a:t>
            </a:r>
            <a:r>
              <a:rPr lang="hu-HU" altLang="en-US" sz="2000" i="0" dirty="0">
                <a:solidFill>
                  <a:schemeClr val="tx1"/>
                </a:solidFill>
              </a:rPr>
              <a:t> </a:t>
            </a:r>
            <a:r>
              <a:rPr lang="hu-HU" altLang="en-US" sz="2000" i="0" dirty="0" err="1">
                <a:solidFill>
                  <a:schemeClr val="tx1"/>
                </a:solidFill>
              </a:rPr>
              <a:t>ordering</a:t>
            </a:r>
            <a:r>
              <a:rPr lang="hu-HU" altLang="en-US" sz="2000" i="0" dirty="0">
                <a:solidFill>
                  <a:schemeClr val="tx1"/>
                </a:solidFill>
              </a:rPr>
              <a:t> </a:t>
            </a:r>
            <a:r>
              <a:rPr lang="hu-HU" altLang="en-US" sz="2000" i="0" dirty="0" err="1">
                <a:solidFill>
                  <a:schemeClr val="tx1"/>
                </a:solidFill>
              </a:rPr>
              <a:t>only</a:t>
            </a:r>
            <a:r>
              <a:rPr lang="hu-HU" altLang="en-US" sz="2000" i="0" dirty="0">
                <a:solidFill>
                  <a:schemeClr val="tx1"/>
                </a:solidFill>
              </a:rPr>
              <a:t> </a:t>
            </a:r>
            <a:r>
              <a:rPr lang="hu-HU" altLang="en-US" sz="2000" i="0" dirty="0" err="1">
                <a:solidFill>
                  <a:schemeClr val="tx1"/>
                </a:solidFill>
              </a:rPr>
              <a:t>partially</a:t>
            </a:r>
            <a:r>
              <a:rPr lang="hu-HU" altLang="en-US" sz="2000" i="0" dirty="0">
                <a:solidFill>
                  <a:schemeClr val="tx1"/>
                </a:solidFill>
              </a:rPr>
              <a:t> </a:t>
            </a:r>
            <a:r>
              <a:rPr lang="hu-HU" altLang="en-US" sz="2000" i="0" dirty="0" err="1">
                <a:solidFill>
                  <a:schemeClr val="tx1"/>
                </a:solidFill>
              </a:rPr>
              <a:t>compensates</a:t>
            </a:r>
            <a:r>
              <a:rPr lang="hu-HU" altLang="en-US" sz="2000" i="0" dirty="0">
                <a:solidFill>
                  <a:schemeClr val="tx1"/>
                </a:solidFill>
              </a:rPr>
              <a:t> Reynolds </a:t>
            </a:r>
            <a:r>
              <a:rPr lang="hu-HU" altLang="en-US" sz="2000" i="0" dirty="0" err="1">
                <a:solidFill>
                  <a:schemeClr val="tx1"/>
                </a:solidFill>
              </a:rPr>
              <a:t>dilation</a:t>
            </a:r>
            <a:endParaRPr lang="en-GB" altLang="en-US" sz="2000" i="0" dirty="0">
              <a:solidFill>
                <a:schemeClr val="tx1"/>
              </a:solidFill>
            </a:endParaRPr>
          </a:p>
        </p:txBody>
      </p:sp>
      <p:sp>
        <p:nvSpPr>
          <p:cNvPr id="50183" name="Text Box 24"/>
          <p:cNvSpPr txBox="1">
            <a:spLocks noChangeArrowheads="1"/>
          </p:cNvSpPr>
          <p:nvPr/>
        </p:nvSpPr>
        <p:spPr bwMode="auto">
          <a:xfrm>
            <a:off x="3200400" y="3276600"/>
            <a:ext cx="1219200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en-US" altLang="en-US" sz="1200" b="1" i="0">
                <a:solidFill>
                  <a:schemeClr val="bg1"/>
                </a:solidFill>
              </a:rPr>
              <a:t>Rods L</a:t>
            </a:r>
            <a:r>
              <a:rPr lang="hu-HU" altLang="en-US" sz="1200" b="1" i="0">
                <a:solidFill>
                  <a:schemeClr val="bg1"/>
                </a:solidFill>
              </a:rPr>
              <a:t>/d=3.3</a:t>
            </a:r>
            <a:endParaRPr lang="en-GB" altLang="en-US" sz="1200" b="1" i="0">
              <a:solidFill>
                <a:schemeClr val="bg1"/>
              </a:solidFill>
            </a:endParaRPr>
          </a:p>
        </p:txBody>
      </p:sp>
      <p:sp>
        <p:nvSpPr>
          <p:cNvPr id="50184" name="Text Box 24"/>
          <p:cNvSpPr txBox="1">
            <a:spLocks noChangeArrowheads="1"/>
          </p:cNvSpPr>
          <p:nvPr/>
        </p:nvSpPr>
        <p:spPr bwMode="auto">
          <a:xfrm>
            <a:off x="3200400" y="4800600"/>
            <a:ext cx="1219200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en-US" altLang="en-US" sz="1200" b="1" i="0">
                <a:solidFill>
                  <a:schemeClr val="bg1"/>
                </a:solidFill>
              </a:rPr>
              <a:t>Rods L</a:t>
            </a:r>
            <a:r>
              <a:rPr lang="hu-HU" altLang="en-US" sz="1200" b="1" i="0">
                <a:solidFill>
                  <a:schemeClr val="bg1"/>
                </a:solidFill>
              </a:rPr>
              <a:t>/d=2</a:t>
            </a:r>
            <a:endParaRPr lang="en-GB" altLang="en-US" sz="1200" b="1" i="0">
              <a:solidFill>
                <a:schemeClr val="bg1"/>
              </a:solidFill>
            </a:endParaRPr>
          </a:p>
        </p:txBody>
      </p:sp>
      <p:sp>
        <p:nvSpPr>
          <p:cNvPr id="50185" name="Text Box 24"/>
          <p:cNvSpPr txBox="1">
            <a:spLocks noChangeArrowheads="1"/>
          </p:cNvSpPr>
          <p:nvPr/>
        </p:nvSpPr>
        <p:spPr bwMode="auto">
          <a:xfrm>
            <a:off x="6248400" y="1752600"/>
            <a:ext cx="1219200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hu-HU" altLang="en-US" sz="1200" b="1" i="0">
                <a:solidFill>
                  <a:schemeClr val="bg1"/>
                </a:solidFill>
              </a:rPr>
              <a:t>Lentils</a:t>
            </a:r>
            <a:endParaRPr lang="en-GB" altLang="en-US" sz="1200" b="1" i="0">
              <a:solidFill>
                <a:schemeClr val="bg1"/>
              </a:solidFill>
            </a:endParaRPr>
          </a:p>
        </p:txBody>
      </p:sp>
      <p:sp>
        <p:nvSpPr>
          <p:cNvPr id="50186" name="Text Box 24"/>
          <p:cNvSpPr txBox="1">
            <a:spLocks noChangeArrowheads="1"/>
          </p:cNvSpPr>
          <p:nvPr/>
        </p:nvSpPr>
        <p:spPr bwMode="auto">
          <a:xfrm>
            <a:off x="6248400" y="3313113"/>
            <a:ext cx="1371600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hu-HU" altLang="en-US" sz="1200" b="1" i="0">
                <a:solidFill>
                  <a:schemeClr val="bg1"/>
                </a:solidFill>
              </a:rPr>
              <a:t>Plastic spheres</a:t>
            </a:r>
            <a:endParaRPr lang="en-GB" altLang="en-US" sz="1200" b="1" i="0">
              <a:solidFill>
                <a:schemeClr val="bg1"/>
              </a:solidFill>
            </a:endParaRPr>
          </a:p>
        </p:txBody>
      </p:sp>
      <p:sp>
        <p:nvSpPr>
          <p:cNvPr id="50187" name="Text Box 24"/>
          <p:cNvSpPr txBox="1">
            <a:spLocks noChangeArrowheads="1"/>
          </p:cNvSpPr>
          <p:nvPr/>
        </p:nvSpPr>
        <p:spPr bwMode="auto">
          <a:xfrm>
            <a:off x="6248400" y="4760913"/>
            <a:ext cx="1371600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hu-HU" altLang="en-US" sz="1200" b="1" i="0">
                <a:solidFill>
                  <a:schemeClr val="bg1"/>
                </a:solidFill>
              </a:rPr>
              <a:t>Peas</a:t>
            </a:r>
            <a:endParaRPr lang="en-GB" altLang="en-US" sz="1200" b="1" i="0">
              <a:solidFill>
                <a:schemeClr val="bg1"/>
              </a:solidFill>
            </a:endParaRPr>
          </a:p>
        </p:txBody>
      </p:sp>
      <p:sp>
        <p:nvSpPr>
          <p:cNvPr id="50188" name="Text Box 24"/>
          <p:cNvSpPr txBox="1">
            <a:spLocks noChangeArrowheads="1"/>
          </p:cNvSpPr>
          <p:nvPr/>
        </p:nvSpPr>
        <p:spPr bwMode="auto">
          <a:xfrm>
            <a:off x="2362200" y="2884488"/>
            <a:ext cx="457200" cy="392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endParaRPr lang="en-GB" altLang="en-US" sz="2000" i="0">
              <a:solidFill>
                <a:schemeClr val="tx1"/>
              </a:solidFill>
            </a:endParaRPr>
          </a:p>
        </p:txBody>
      </p:sp>
      <p:sp>
        <p:nvSpPr>
          <p:cNvPr id="50189" name="Text Box 31"/>
          <p:cNvSpPr txBox="1">
            <a:spLocks noChangeArrowheads="1"/>
          </p:cNvSpPr>
          <p:nvPr/>
        </p:nvSpPr>
        <p:spPr bwMode="auto">
          <a:xfrm>
            <a:off x="0" y="6616700"/>
            <a:ext cx="91440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ts val="1200"/>
              </a:lnSpc>
              <a:spcBef>
                <a:spcPts val="1200"/>
              </a:spcBef>
              <a:buSzTx/>
              <a:buFont typeface="StarSymbol" charset="0"/>
              <a:buNone/>
            </a:pPr>
            <a:r>
              <a:rPr lang="en-US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Wegner</a:t>
            </a:r>
            <a:r>
              <a:rPr lang="hu-HU" altLang="en-US" sz="1400" i="0" dirty="0">
                <a:solidFill>
                  <a:srgbClr val="0000FF"/>
                </a:solidFill>
                <a:latin typeface="Palatino" pitchFamily="18" charset="0"/>
              </a:rPr>
              <a:t>,</a:t>
            </a:r>
            <a:r>
              <a:rPr lang="en-US" altLang="en-US" sz="1400" i="0" dirty="0">
                <a:solidFill>
                  <a:srgbClr val="0000FF"/>
                </a:solidFill>
                <a:latin typeface="Palatino" pitchFamily="18" charset="0"/>
              </a:rPr>
              <a:t> </a:t>
            </a:r>
            <a:r>
              <a:rPr lang="en-GB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Stannarius</a:t>
            </a:r>
            <a:r>
              <a:rPr lang="en-GB" altLang="en-US" sz="1400" i="0" dirty="0">
                <a:solidFill>
                  <a:srgbClr val="0000FF"/>
                </a:solidFill>
                <a:latin typeface="Palatino" pitchFamily="18" charset="0"/>
              </a:rPr>
              <a:t>, </a:t>
            </a:r>
            <a:r>
              <a:rPr lang="hu-HU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Bose</a:t>
            </a:r>
            <a:r>
              <a:rPr lang="hu-HU" altLang="en-US" sz="1400" i="0" dirty="0">
                <a:solidFill>
                  <a:srgbClr val="0000FF"/>
                </a:solidFill>
                <a:latin typeface="Palatino" pitchFamily="18" charset="0"/>
              </a:rPr>
              <a:t>, 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Rose</a:t>
            </a:r>
            <a:r>
              <a:rPr lang="hu-HU" altLang="en-US" sz="1400" i="0" dirty="0">
                <a:solidFill>
                  <a:srgbClr val="0000FF"/>
                </a:solidFill>
                <a:latin typeface="Palatino" pitchFamily="18" charset="0"/>
              </a:rPr>
              <a:t>,</a:t>
            </a:r>
            <a:r>
              <a:rPr lang="en-GB" altLang="en-US" sz="1400" i="0" dirty="0">
                <a:solidFill>
                  <a:srgbClr val="0000FF"/>
                </a:solidFill>
                <a:latin typeface="Palatino" pitchFamily="18" charset="0"/>
              </a:rPr>
              <a:t> 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Szabó</a:t>
            </a:r>
            <a:r>
              <a:rPr lang="hu-HU" altLang="en-US" sz="1400" i="0" dirty="0">
                <a:solidFill>
                  <a:srgbClr val="0000FF"/>
                </a:solidFill>
                <a:latin typeface="Palatino" pitchFamily="18" charset="0"/>
              </a:rPr>
              <a:t>, 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Somfai,</a:t>
            </a:r>
            <a:r>
              <a:rPr lang="en-GB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 </a:t>
            </a:r>
            <a:r>
              <a:rPr lang="en-GB" altLang="en-US" sz="1400" i="0" dirty="0" err="1">
                <a:solidFill>
                  <a:srgbClr val="0000FF"/>
                </a:solidFill>
                <a:latin typeface="Palatino" pitchFamily="18" charset="0"/>
              </a:rPr>
              <a:t>Börzsönyi</a:t>
            </a:r>
            <a:r>
              <a:rPr lang="hu-HU" altLang="en-US" sz="1400" i="0" dirty="0">
                <a:solidFill>
                  <a:srgbClr val="0000FF"/>
                </a:solidFill>
                <a:latin typeface="Palatino" pitchFamily="18" charset="0"/>
              </a:rPr>
              <a:t>,</a:t>
            </a:r>
            <a:r>
              <a:rPr lang="en-GB" altLang="en-US" sz="1400" i="0" dirty="0">
                <a:solidFill>
                  <a:srgbClr val="0000FF"/>
                </a:solidFill>
                <a:latin typeface="Palatino" pitchFamily="18" charset="0"/>
              </a:rPr>
              <a:t>  Soft Matter</a:t>
            </a:r>
            <a:r>
              <a:rPr lang="en-US" altLang="en-US" sz="1400" i="0" dirty="0">
                <a:solidFill>
                  <a:srgbClr val="0000FF"/>
                </a:solidFill>
                <a:latin typeface="Palatino" pitchFamily="18" charset="0"/>
              </a:rPr>
              <a:t> </a:t>
            </a:r>
            <a:r>
              <a:rPr lang="en-US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2014</a:t>
            </a:r>
            <a:r>
              <a:rPr lang="en-GB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 </a:t>
            </a:r>
            <a:endParaRPr lang="en-GB" altLang="en-US" sz="1400" i="0" dirty="0">
              <a:solidFill>
                <a:srgbClr val="0000FF"/>
              </a:solidFill>
              <a:latin typeface="Palatino" pitchFamily="18" charset="0"/>
            </a:endParaRPr>
          </a:p>
        </p:txBody>
      </p:sp>
      <p:pic>
        <p:nvPicPr>
          <p:cNvPr id="50190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9" y="5013283"/>
            <a:ext cx="4120191" cy="1004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91" name="Text Box 24"/>
          <p:cNvSpPr txBox="1">
            <a:spLocks noChangeArrowheads="1"/>
          </p:cNvSpPr>
          <p:nvPr/>
        </p:nvSpPr>
        <p:spPr bwMode="auto">
          <a:xfrm>
            <a:off x="2420938" y="2198688"/>
            <a:ext cx="457200" cy="392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endParaRPr lang="en-GB" altLang="en-US" sz="2000" i="0">
              <a:solidFill>
                <a:schemeClr val="tx1"/>
              </a:solidFill>
            </a:endParaRPr>
          </a:p>
        </p:txBody>
      </p:sp>
      <p:pic>
        <p:nvPicPr>
          <p:cNvPr id="50192" name="Kép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5446"/>
          <a:stretch/>
        </p:blipFill>
        <p:spPr bwMode="auto">
          <a:xfrm>
            <a:off x="501428" y="2039938"/>
            <a:ext cx="3716151" cy="247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559" y="540544"/>
            <a:ext cx="4525241" cy="5943600"/>
          </a:xfrm>
          <a:prstGeom prst="rect">
            <a:avLst/>
          </a:prstGeom>
        </p:spPr>
      </p:pic>
      <p:sp>
        <p:nvSpPr>
          <p:cNvPr id="17" name="Text Box 24"/>
          <p:cNvSpPr txBox="1">
            <a:spLocks noChangeArrowheads="1"/>
          </p:cNvSpPr>
          <p:nvPr/>
        </p:nvSpPr>
        <p:spPr bwMode="auto">
          <a:xfrm>
            <a:off x="299407" y="1886187"/>
            <a:ext cx="425228" cy="46683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endParaRPr lang="en-GB" altLang="en-US" sz="2000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99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14"/>
          <p:cNvSpPr txBox="1">
            <a:spLocks noChangeArrowheads="1"/>
          </p:cNvSpPr>
          <p:nvPr/>
        </p:nvSpPr>
        <p:spPr bwMode="auto">
          <a:xfrm>
            <a:off x="6400800" y="4648200"/>
            <a:ext cx="7620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hu-HU" altLang="en-US" sz="1600" i="0">
                <a:solidFill>
                  <a:schemeClr val="bg1"/>
                </a:solidFill>
              </a:rPr>
              <a:t>peas</a:t>
            </a:r>
            <a:r>
              <a:rPr lang="en-US" altLang="en-US" sz="1600" i="0">
                <a:solidFill>
                  <a:schemeClr val="bg1"/>
                </a:solidFill>
              </a:rPr>
              <a:t>  </a:t>
            </a:r>
            <a:endParaRPr lang="en-GB" altLang="en-US" sz="2000" i="0">
              <a:solidFill>
                <a:schemeClr val="bg1"/>
              </a:solidFill>
            </a:endParaRPr>
          </a:p>
        </p:txBody>
      </p:sp>
      <p:sp>
        <p:nvSpPr>
          <p:cNvPr id="60419" name="Text Box 7"/>
          <p:cNvSpPr txBox="1">
            <a:spLocks noChangeArrowheads="1"/>
          </p:cNvSpPr>
          <p:nvPr/>
        </p:nvSpPr>
        <p:spPr bwMode="auto">
          <a:xfrm>
            <a:off x="6096000" y="2794000"/>
            <a:ext cx="12954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hu-HU" altLang="en-US" sz="1600" i="0">
                <a:solidFill>
                  <a:schemeClr val="bg1"/>
                </a:solidFill>
              </a:rPr>
              <a:t>airsoft balls</a:t>
            </a:r>
            <a:endParaRPr lang="en-GB" altLang="en-US" sz="2000" i="0">
              <a:solidFill>
                <a:schemeClr val="bg1"/>
              </a:solidFill>
            </a:endParaRPr>
          </a:p>
        </p:txBody>
      </p:sp>
      <p:sp>
        <p:nvSpPr>
          <p:cNvPr id="60420" name="Text Box 14"/>
          <p:cNvSpPr txBox="1">
            <a:spLocks noChangeArrowheads="1"/>
          </p:cNvSpPr>
          <p:nvPr/>
        </p:nvSpPr>
        <p:spPr bwMode="auto">
          <a:xfrm>
            <a:off x="5867400" y="685800"/>
            <a:ext cx="19050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hu-HU" altLang="en-US" sz="1600" i="0">
                <a:solidFill>
                  <a:schemeClr val="bg1"/>
                </a:solidFill>
              </a:rPr>
              <a:t>chocolate lentils</a:t>
            </a:r>
            <a:r>
              <a:rPr lang="en-US" altLang="en-US" sz="1600" i="0">
                <a:solidFill>
                  <a:schemeClr val="bg1"/>
                </a:solidFill>
              </a:rPr>
              <a:t>  </a:t>
            </a:r>
            <a:endParaRPr lang="en-GB" altLang="en-US" sz="2000" i="0">
              <a:solidFill>
                <a:schemeClr val="bg1"/>
              </a:solidFill>
            </a:endParaRPr>
          </a:p>
        </p:txBody>
      </p:sp>
      <p:sp>
        <p:nvSpPr>
          <p:cNvPr id="60421" name="Text Box 24"/>
          <p:cNvSpPr txBox="1">
            <a:spLocks noChangeArrowheads="1"/>
          </p:cNvSpPr>
          <p:nvPr/>
        </p:nvSpPr>
        <p:spPr bwMode="auto">
          <a:xfrm>
            <a:off x="1905000" y="736600"/>
            <a:ext cx="16764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en-US" altLang="en-US" sz="1600" i="0">
                <a:solidFill>
                  <a:schemeClr val="bg1"/>
                </a:solidFill>
              </a:rPr>
              <a:t>pegs</a:t>
            </a:r>
            <a:r>
              <a:rPr lang="hu-HU" altLang="en-US" sz="1600" i="0">
                <a:solidFill>
                  <a:schemeClr val="bg1"/>
                </a:solidFill>
              </a:rPr>
              <a:t>,</a:t>
            </a:r>
            <a:r>
              <a:rPr lang="en-US" altLang="en-US" sz="1600" i="0">
                <a:solidFill>
                  <a:schemeClr val="bg1"/>
                </a:solidFill>
              </a:rPr>
              <a:t> L/D = </a:t>
            </a:r>
            <a:r>
              <a:rPr lang="hu-HU" altLang="en-US" sz="1600" i="0">
                <a:solidFill>
                  <a:schemeClr val="bg1"/>
                </a:solidFill>
              </a:rPr>
              <a:t>5</a:t>
            </a:r>
            <a:r>
              <a:rPr lang="en-US" altLang="en-US" sz="1600" i="0">
                <a:solidFill>
                  <a:schemeClr val="bg1"/>
                </a:solidFill>
              </a:rPr>
              <a:t>.0</a:t>
            </a:r>
            <a:endParaRPr lang="en-GB" altLang="en-US" sz="2000" i="0">
              <a:solidFill>
                <a:schemeClr val="bg1"/>
              </a:solidFill>
            </a:endParaRPr>
          </a:p>
        </p:txBody>
      </p:sp>
      <p:sp>
        <p:nvSpPr>
          <p:cNvPr id="60422" name="Text Box 24"/>
          <p:cNvSpPr txBox="1">
            <a:spLocks noChangeArrowheads="1"/>
          </p:cNvSpPr>
          <p:nvPr/>
        </p:nvSpPr>
        <p:spPr bwMode="auto">
          <a:xfrm>
            <a:off x="1905000" y="2717800"/>
            <a:ext cx="16764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en-US" altLang="en-US" sz="1600" i="0">
                <a:solidFill>
                  <a:schemeClr val="bg1"/>
                </a:solidFill>
              </a:rPr>
              <a:t>pegs</a:t>
            </a:r>
            <a:r>
              <a:rPr lang="hu-HU" altLang="en-US" sz="1600" i="0">
                <a:solidFill>
                  <a:schemeClr val="bg1"/>
                </a:solidFill>
              </a:rPr>
              <a:t>,</a:t>
            </a:r>
            <a:r>
              <a:rPr lang="en-US" altLang="en-US" sz="1600" i="0">
                <a:solidFill>
                  <a:schemeClr val="bg1"/>
                </a:solidFill>
              </a:rPr>
              <a:t> L/D = </a:t>
            </a:r>
            <a:r>
              <a:rPr lang="hu-HU" altLang="en-US" sz="1600" i="0">
                <a:solidFill>
                  <a:schemeClr val="bg1"/>
                </a:solidFill>
              </a:rPr>
              <a:t>3</a:t>
            </a:r>
            <a:r>
              <a:rPr lang="en-US" altLang="en-US" sz="1600" i="0">
                <a:solidFill>
                  <a:schemeClr val="bg1"/>
                </a:solidFill>
              </a:rPr>
              <a:t>.</a:t>
            </a:r>
            <a:r>
              <a:rPr lang="hu-HU" altLang="en-US" sz="1600" i="0">
                <a:solidFill>
                  <a:schemeClr val="bg1"/>
                </a:solidFill>
              </a:rPr>
              <a:t>3</a:t>
            </a:r>
            <a:endParaRPr lang="en-GB" altLang="en-US" sz="2000" i="0">
              <a:solidFill>
                <a:schemeClr val="bg1"/>
              </a:solidFill>
            </a:endParaRPr>
          </a:p>
        </p:txBody>
      </p:sp>
      <p:sp>
        <p:nvSpPr>
          <p:cNvPr id="60423" name="Text Box 24"/>
          <p:cNvSpPr txBox="1">
            <a:spLocks noChangeArrowheads="1"/>
          </p:cNvSpPr>
          <p:nvPr/>
        </p:nvSpPr>
        <p:spPr bwMode="auto">
          <a:xfrm>
            <a:off x="1828800" y="4775200"/>
            <a:ext cx="16764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en-US" altLang="en-US" sz="1600" i="0">
                <a:solidFill>
                  <a:schemeClr val="bg1"/>
                </a:solidFill>
              </a:rPr>
              <a:t>pegs</a:t>
            </a:r>
            <a:r>
              <a:rPr lang="hu-HU" altLang="en-US" sz="1600" i="0">
                <a:solidFill>
                  <a:schemeClr val="bg1"/>
                </a:solidFill>
              </a:rPr>
              <a:t>,</a:t>
            </a:r>
            <a:r>
              <a:rPr lang="en-US" altLang="en-US" sz="1600" i="0">
                <a:solidFill>
                  <a:schemeClr val="bg1"/>
                </a:solidFill>
              </a:rPr>
              <a:t> L/D = </a:t>
            </a:r>
            <a:r>
              <a:rPr lang="hu-HU" altLang="en-US" sz="1600" i="0">
                <a:solidFill>
                  <a:schemeClr val="bg1"/>
                </a:solidFill>
              </a:rPr>
              <a:t>2</a:t>
            </a:r>
            <a:r>
              <a:rPr lang="en-US" altLang="en-US" sz="1600" i="0">
                <a:solidFill>
                  <a:schemeClr val="bg1"/>
                </a:solidFill>
              </a:rPr>
              <a:t>.0</a:t>
            </a:r>
            <a:endParaRPr lang="en-GB" altLang="en-US" sz="2000" i="0">
              <a:solidFill>
                <a:schemeClr val="bg1"/>
              </a:solidFill>
            </a:endParaRPr>
          </a:p>
        </p:txBody>
      </p:sp>
      <p:pic>
        <p:nvPicPr>
          <p:cNvPr id="60425" name="Kép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252413"/>
            <a:ext cx="1285875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6" name="Téglalap 3"/>
          <p:cNvSpPr>
            <a:spLocks noChangeArrowheads="1"/>
          </p:cNvSpPr>
          <p:nvPr/>
        </p:nvSpPr>
        <p:spPr bwMode="auto">
          <a:xfrm>
            <a:off x="533400" y="935038"/>
            <a:ext cx="304800" cy="531812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0427" name="Text Box 3"/>
          <p:cNvSpPr txBox="1">
            <a:spLocks noChangeArrowheads="1"/>
          </p:cNvSpPr>
          <p:nvPr/>
        </p:nvSpPr>
        <p:spPr bwMode="auto">
          <a:xfrm>
            <a:off x="76200" y="2141538"/>
            <a:ext cx="1143000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hu-HU" altLang="en-US" sz="2000" i="0">
                <a:solidFill>
                  <a:schemeClr val="tx1"/>
                </a:solidFill>
              </a:rPr>
              <a:t>beads</a:t>
            </a:r>
            <a:endParaRPr lang="en-GB" altLang="en-US" sz="2000" i="0">
              <a:solidFill>
                <a:schemeClr val="tx1"/>
              </a:solidFill>
            </a:endParaRPr>
          </a:p>
        </p:txBody>
      </p:sp>
      <p:sp>
        <p:nvSpPr>
          <p:cNvPr id="60428" name="Text Box 3"/>
          <p:cNvSpPr txBox="1">
            <a:spLocks noChangeArrowheads="1"/>
          </p:cNvSpPr>
          <p:nvPr/>
        </p:nvSpPr>
        <p:spPr bwMode="auto">
          <a:xfrm>
            <a:off x="76200" y="5322888"/>
            <a:ext cx="1143000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hu-HU" altLang="en-US" sz="2000" i="0">
                <a:solidFill>
                  <a:schemeClr val="tx1"/>
                </a:solidFill>
              </a:rPr>
              <a:t>rods</a:t>
            </a:r>
            <a:endParaRPr lang="en-GB" altLang="en-US" sz="2000" i="0">
              <a:solidFill>
                <a:schemeClr val="tx1"/>
              </a:solidFill>
            </a:endParaRPr>
          </a:p>
        </p:txBody>
      </p:sp>
      <p:sp>
        <p:nvSpPr>
          <p:cNvPr id="60429" name="Text Box 3"/>
          <p:cNvSpPr txBox="1">
            <a:spLocks noChangeArrowheads="1"/>
          </p:cNvSpPr>
          <p:nvPr/>
        </p:nvSpPr>
        <p:spPr bwMode="auto">
          <a:xfrm>
            <a:off x="0" y="2995613"/>
            <a:ext cx="121920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hu-HU" altLang="en-US" sz="1400">
                <a:solidFill>
                  <a:schemeClr val="tx1"/>
                </a:solidFill>
              </a:rPr>
              <a:t>D </a:t>
            </a:r>
            <a:r>
              <a:rPr lang="hu-HU" altLang="en-US" sz="1400" i="0">
                <a:solidFill>
                  <a:schemeClr val="tx1"/>
                </a:solidFill>
              </a:rPr>
              <a:t>= 2.5 cm</a:t>
            </a:r>
            <a:endParaRPr lang="en-GB" altLang="en-US" sz="1400" i="0">
              <a:solidFill>
                <a:schemeClr val="tx1"/>
              </a:solidFill>
            </a:endParaRPr>
          </a:p>
        </p:txBody>
      </p:sp>
      <p:sp>
        <p:nvSpPr>
          <p:cNvPr id="60430" name="Text Box 12"/>
          <p:cNvSpPr txBox="1">
            <a:spLocks noChangeArrowheads="1"/>
          </p:cNvSpPr>
          <p:nvPr/>
        </p:nvSpPr>
        <p:spPr bwMode="auto">
          <a:xfrm>
            <a:off x="76200" y="3295650"/>
            <a:ext cx="9906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Arial" panose="020B0604020202020204" pitchFamily="34" charset="0"/>
              <a:buNone/>
            </a:pPr>
            <a:r>
              <a:rPr lang="hu-HU" altLang="en-US" sz="1800" i="0">
                <a:solidFill>
                  <a:schemeClr val="tx1"/>
                </a:solidFill>
                <a:latin typeface="Symbol" panose="05050102010706020507" pitchFamily="18" charset="2"/>
              </a:rPr>
              <a:t>F</a:t>
            </a:r>
            <a:r>
              <a:rPr lang="hu-HU" altLang="en-US" sz="1600" i="0">
                <a:solidFill>
                  <a:schemeClr val="tx1"/>
                </a:solidFill>
              </a:rPr>
              <a:t> = 50</a:t>
            </a:r>
            <a:r>
              <a:rPr lang="hu-HU" altLang="en-US" sz="1600" i="0" baseline="30000">
                <a:solidFill>
                  <a:schemeClr val="tx1"/>
                </a:solidFill>
              </a:rPr>
              <a:t>o</a:t>
            </a:r>
            <a:r>
              <a:rPr lang="hu-HU" altLang="en-US" sz="1600" i="0">
                <a:solidFill>
                  <a:schemeClr val="tx1"/>
                </a:solidFill>
              </a:rPr>
              <a:t> </a:t>
            </a:r>
            <a:endParaRPr lang="en-GB" altLang="en-US" sz="1600" i="0">
              <a:solidFill>
                <a:schemeClr val="tx1"/>
              </a:solidFill>
            </a:endParaRPr>
          </a:p>
        </p:txBody>
      </p:sp>
      <p:pic>
        <p:nvPicPr>
          <p:cNvPr id="2" name="montage--2011-07-55-1g--2011-07-25-2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71600" y="252413"/>
            <a:ext cx="7220584" cy="637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35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ím 1"/>
          <p:cNvSpPr>
            <a:spLocks noGrp="1"/>
          </p:cNvSpPr>
          <p:nvPr>
            <p:ph type="title"/>
          </p:nvPr>
        </p:nvSpPr>
        <p:spPr>
          <a:xfrm>
            <a:off x="4724400" y="173638"/>
            <a:ext cx="3562350" cy="436216"/>
          </a:xfrm>
        </p:spPr>
        <p:txBody>
          <a:bodyPr>
            <a:normAutofit/>
          </a:bodyPr>
          <a:lstStyle/>
          <a:p>
            <a:r>
              <a:rPr lang="hu-H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Horizontal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velocity</a:t>
            </a:r>
            <a:r>
              <a:rPr lang="hu-H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profiles</a:t>
            </a:r>
            <a:endParaRPr lang="hu-H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églalap 19"/>
          <p:cNvSpPr/>
          <p:nvPr/>
        </p:nvSpPr>
        <p:spPr>
          <a:xfrm>
            <a:off x="128334" y="2982091"/>
            <a:ext cx="37272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163"/>
              </a:spcBef>
              <a:buClr>
                <a:srgbClr val="000000"/>
              </a:buClr>
              <a:buSzPct val="100000"/>
            </a:pPr>
            <a:r>
              <a:rPr lang="hu-HU" altLang="en-US" dirty="0" smtClean="0">
                <a:solidFill>
                  <a:schemeClr val="tx1"/>
                </a:solidFill>
              </a:rPr>
              <a:t>- </a:t>
            </a:r>
            <a:r>
              <a:rPr lang="en-US" altLang="en-US" dirty="0" smtClean="0">
                <a:solidFill>
                  <a:schemeClr val="tx1"/>
                </a:solidFill>
              </a:rPr>
              <a:t>flowing channel is narrower </a:t>
            </a:r>
            <a:endParaRPr lang="hu-HU" altLang="en-US" dirty="0" smtClean="0">
              <a:solidFill>
                <a:schemeClr val="tx1"/>
              </a:solidFill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76200" y="2504132"/>
            <a:ext cx="3539525" cy="392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14100">
                <a:solidFill>
                  <a:schemeClr val="tx1"/>
                </a:solidFill>
                <a:latin typeface="Ariel"/>
                <a:cs typeface="Arial" panose="020B0604020202020204" pitchFamily="34" charset="0"/>
              </a:defRPr>
            </a:lvl1pPr>
            <a:lvl2pPr marL="742950" indent="-285750" defTabSz="828675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14100">
                <a:solidFill>
                  <a:schemeClr val="tx1"/>
                </a:solidFill>
                <a:latin typeface="Ariel"/>
                <a:cs typeface="Arial" panose="020B0604020202020204" pitchFamily="34" charset="0"/>
              </a:defRPr>
            </a:lvl2pPr>
            <a:lvl3pPr marL="1143000" indent="-228600" defTabSz="828675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14100">
                <a:solidFill>
                  <a:schemeClr val="tx1"/>
                </a:solidFill>
                <a:latin typeface="Ariel"/>
                <a:cs typeface="Arial" panose="020B0604020202020204" pitchFamily="34" charset="0"/>
              </a:defRPr>
            </a:lvl3pPr>
            <a:lvl4pPr marL="1600200" indent="-228600" defTabSz="828675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14100">
                <a:solidFill>
                  <a:schemeClr val="tx1"/>
                </a:solidFill>
                <a:latin typeface="Ariel"/>
                <a:cs typeface="Arial" panose="020B0604020202020204" pitchFamily="34" charset="0"/>
              </a:defRPr>
            </a:lvl4pPr>
            <a:lvl5pPr marL="2057400" indent="-228600" defTabSz="828675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14100">
                <a:solidFill>
                  <a:schemeClr val="tx1"/>
                </a:solidFill>
                <a:latin typeface="Ariel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14100">
                <a:solidFill>
                  <a:schemeClr val="tx1"/>
                </a:solidFill>
                <a:latin typeface="Ariel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14100">
                <a:solidFill>
                  <a:schemeClr val="tx1"/>
                </a:solidFill>
                <a:latin typeface="Ariel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14100">
                <a:solidFill>
                  <a:schemeClr val="tx1"/>
                </a:solidFill>
                <a:latin typeface="Ariel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14100">
                <a:solidFill>
                  <a:schemeClr val="tx1"/>
                </a:solidFill>
                <a:latin typeface="Ariel"/>
                <a:cs typeface="Arial" panose="020B0604020202020204" pitchFamily="34" charset="0"/>
              </a:defRPr>
            </a:lvl9pPr>
          </a:lstStyle>
          <a:p>
            <a:pPr eaLnBrk="1">
              <a:spcBef>
                <a:spcPts val="1163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US" altLang="en-US" sz="2000" dirty="0">
                <a:latin typeface="+mn-lt"/>
              </a:rPr>
              <a:t>E</a:t>
            </a:r>
            <a:r>
              <a:rPr lang="en-US" altLang="en-US" sz="2000" dirty="0" smtClean="0">
                <a:latin typeface="+mn-lt"/>
              </a:rPr>
              <a:t>longated grains:</a:t>
            </a:r>
            <a:endParaRPr lang="en-US" altLang="en-US" sz="2000" dirty="0">
              <a:latin typeface="+mn-lt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673090"/>
            <a:ext cx="4419600" cy="3039726"/>
          </a:xfrm>
          <a:prstGeom prst="rect">
            <a:avLst/>
          </a:prstGeom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4724400" y="817216"/>
            <a:ext cx="2167925" cy="330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14100">
                <a:solidFill>
                  <a:schemeClr val="tx1"/>
                </a:solidFill>
                <a:latin typeface="Ariel"/>
                <a:cs typeface="Arial" panose="020B0604020202020204" pitchFamily="34" charset="0"/>
              </a:defRPr>
            </a:lvl1pPr>
            <a:lvl2pPr marL="742950" indent="-285750" defTabSz="828675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14100">
                <a:solidFill>
                  <a:schemeClr val="tx1"/>
                </a:solidFill>
                <a:latin typeface="Ariel"/>
                <a:cs typeface="Arial" panose="020B0604020202020204" pitchFamily="34" charset="0"/>
              </a:defRPr>
            </a:lvl2pPr>
            <a:lvl3pPr marL="1143000" indent="-228600" defTabSz="828675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14100">
                <a:solidFill>
                  <a:schemeClr val="tx1"/>
                </a:solidFill>
                <a:latin typeface="Ariel"/>
                <a:cs typeface="Arial" panose="020B0604020202020204" pitchFamily="34" charset="0"/>
              </a:defRPr>
            </a:lvl3pPr>
            <a:lvl4pPr marL="1600200" indent="-228600" defTabSz="828675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14100">
                <a:solidFill>
                  <a:schemeClr val="tx1"/>
                </a:solidFill>
                <a:latin typeface="Ariel"/>
                <a:cs typeface="Arial" panose="020B0604020202020204" pitchFamily="34" charset="0"/>
              </a:defRPr>
            </a:lvl4pPr>
            <a:lvl5pPr marL="2057400" indent="-228600" defTabSz="828675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14100">
                <a:solidFill>
                  <a:schemeClr val="tx1"/>
                </a:solidFill>
                <a:latin typeface="Ariel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14100">
                <a:solidFill>
                  <a:schemeClr val="tx1"/>
                </a:solidFill>
                <a:latin typeface="Ariel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14100">
                <a:solidFill>
                  <a:schemeClr val="tx1"/>
                </a:solidFill>
                <a:latin typeface="Ariel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14100">
                <a:solidFill>
                  <a:schemeClr val="tx1"/>
                </a:solidFill>
                <a:latin typeface="Ariel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14100">
                <a:solidFill>
                  <a:schemeClr val="tx1"/>
                </a:solidFill>
                <a:latin typeface="Ariel"/>
                <a:cs typeface="Arial" panose="020B0604020202020204" pitchFamily="34" charset="0"/>
              </a:defRPr>
            </a:lvl9pPr>
          </a:lstStyle>
          <a:p>
            <a:pPr eaLnBrk="1">
              <a:spcBef>
                <a:spcPts val="1163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US" altLang="en-US" sz="1600" dirty="0" smtClean="0">
                <a:latin typeface="+mn-lt"/>
              </a:rPr>
              <a:t>profiles at h=60d</a:t>
            </a:r>
            <a:endParaRPr lang="en-US" altLang="en-US" sz="1600" dirty="0">
              <a:latin typeface="+mn-lt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145819" y="6497308"/>
            <a:ext cx="7065722" cy="241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ts val="1200"/>
              </a:lnSpc>
              <a:spcBef>
                <a:spcPts val="1200"/>
              </a:spcBef>
              <a:buSzTx/>
              <a:buFont typeface="StarSymbol" charset="0"/>
              <a:buNone/>
              <a:defRPr/>
            </a:pP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Szabó, Kovács, </a:t>
            </a:r>
            <a:r>
              <a:rPr lang="hu-HU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Wegner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, </a:t>
            </a:r>
            <a:r>
              <a:rPr lang="hu-HU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Ashour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, Fischer,</a:t>
            </a:r>
            <a:r>
              <a:rPr lang="en-GB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 </a:t>
            </a:r>
            <a:r>
              <a:rPr lang="en-GB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Stannarius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, </a:t>
            </a:r>
            <a:r>
              <a:rPr lang="en-GB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Börzsönyi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, </a:t>
            </a:r>
            <a:r>
              <a:rPr lang="en-US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Ph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y</a:t>
            </a:r>
            <a:r>
              <a:rPr lang="en-US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s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. </a:t>
            </a:r>
            <a:r>
              <a:rPr lang="hu-HU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Rev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. E</a:t>
            </a:r>
            <a:r>
              <a:rPr lang="en-US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 </a:t>
            </a:r>
            <a:r>
              <a:rPr lang="hu-HU" altLang="en-US" sz="1400" i="0" dirty="0">
                <a:solidFill>
                  <a:srgbClr val="0000FF"/>
                </a:solidFill>
                <a:latin typeface="Palatino" pitchFamily="18" charset="0"/>
              </a:rPr>
              <a:t> </a:t>
            </a:r>
            <a:r>
              <a:rPr lang="en-US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201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8</a:t>
            </a:r>
            <a:r>
              <a:rPr lang="en-GB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 </a:t>
            </a:r>
          </a:p>
        </p:txBody>
      </p:sp>
      <p:pic>
        <p:nvPicPr>
          <p:cNvPr id="21" name="Kép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8" t="14539" r="23269" b="3912"/>
          <a:stretch/>
        </p:blipFill>
        <p:spPr>
          <a:xfrm>
            <a:off x="1183489" y="492779"/>
            <a:ext cx="1834730" cy="2000837"/>
          </a:xfrm>
          <a:prstGeom prst="rect">
            <a:avLst/>
          </a:prstGeom>
        </p:spPr>
      </p:pic>
      <p:cxnSp>
        <p:nvCxnSpPr>
          <p:cNvPr id="3" name="Egyenes összekötő 2"/>
          <p:cNvCxnSpPr/>
          <p:nvPr/>
        </p:nvCxnSpPr>
        <p:spPr bwMode="auto">
          <a:xfrm>
            <a:off x="1875219" y="1745698"/>
            <a:ext cx="640080" cy="0"/>
          </a:xfrm>
          <a:prstGeom prst="line">
            <a:avLst/>
          </a:prstGeom>
          <a:solidFill>
            <a:srgbClr val="00B8FF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Egyenes összekötő nyíllal 5"/>
          <p:cNvCxnSpPr/>
          <p:nvPr/>
        </p:nvCxnSpPr>
        <p:spPr bwMode="auto">
          <a:xfrm>
            <a:off x="3080869" y="2265016"/>
            <a:ext cx="533400" cy="0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Egyenes összekötő nyíllal 21"/>
          <p:cNvCxnSpPr/>
          <p:nvPr/>
        </p:nvCxnSpPr>
        <p:spPr bwMode="auto">
          <a:xfrm flipV="1">
            <a:off x="3080869" y="1717534"/>
            <a:ext cx="0" cy="547482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3436929" y="1902617"/>
            <a:ext cx="347440" cy="36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14100">
                <a:solidFill>
                  <a:schemeClr val="tx1"/>
                </a:solidFill>
                <a:latin typeface="Ariel"/>
                <a:cs typeface="Arial" panose="020B0604020202020204" pitchFamily="34" charset="0"/>
              </a:defRPr>
            </a:lvl1pPr>
            <a:lvl2pPr marL="742950" indent="-285750" defTabSz="828675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14100">
                <a:solidFill>
                  <a:schemeClr val="tx1"/>
                </a:solidFill>
                <a:latin typeface="Ariel"/>
                <a:cs typeface="Arial" panose="020B0604020202020204" pitchFamily="34" charset="0"/>
              </a:defRPr>
            </a:lvl2pPr>
            <a:lvl3pPr marL="1143000" indent="-228600" defTabSz="828675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14100">
                <a:solidFill>
                  <a:schemeClr val="tx1"/>
                </a:solidFill>
                <a:latin typeface="Ariel"/>
                <a:cs typeface="Arial" panose="020B0604020202020204" pitchFamily="34" charset="0"/>
              </a:defRPr>
            </a:lvl3pPr>
            <a:lvl4pPr marL="1600200" indent="-228600" defTabSz="828675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14100">
                <a:solidFill>
                  <a:schemeClr val="tx1"/>
                </a:solidFill>
                <a:latin typeface="Ariel"/>
                <a:cs typeface="Arial" panose="020B0604020202020204" pitchFamily="34" charset="0"/>
              </a:defRPr>
            </a:lvl4pPr>
            <a:lvl5pPr marL="2057400" indent="-228600" defTabSz="828675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14100">
                <a:solidFill>
                  <a:schemeClr val="tx1"/>
                </a:solidFill>
                <a:latin typeface="Ariel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14100">
                <a:solidFill>
                  <a:schemeClr val="tx1"/>
                </a:solidFill>
                <a:latin typeface="Ariel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14100">
                <a:solidFill>
                  <a:schemeClr val="tx1"/>
                </a:solidFill>
                <a:latin typeface="Ariel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14100">
                <a:solidFill>
                  <a:schemeClr val="tx1"/>
                </a:solidFill>
                <a:latin typeface="Ariel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14100">
                <a:solidFill>
                  <a:schemeClr val="tx1"/>
                </a:solidFill>
                <a:latin typeface="Ariel"/>
                <a:cs typeface="Arial" panose="020B0604020202020204" pitchFamily="34" charset="0"/>
              </a:defRPr>
            </a:lvl9pPr>
          </a:lstStyle>
          <a:p>
            <a:pPr eaLnBrk="1">
              <a:spcBef>
                <a:spcPts val="1163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US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3089489" y="1519412"/>
            <a:ext cx="347440" cy="36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14100">
                <a:solidFill>
                  <a:schemeClr val="tx1"/>
                </a:solidFill>
                <a:latin typeface="Ariel"/>
                <a:cs typeface="Arial" panose="020B0604020202020204" pitchFamily="34" charset="0"/>
              </a:defRPr>
            </a:lvl1pPr>
            <a:lvl2pPr marL="742950" indent="-285750" defTabSz="828675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14100">
                <a:solidFill>
                  <a:schemeClr val="tx1"/>
                </a:solidFill>
                <a:latin typeface="Ariel"/>
                <a:cs typeface="Arial" panose="020B0604020202020204" pitchFamily="34" charset="0"/>
              </a:defRPr>
            </a:lvl2pPr>
            <a:lvl3pPr marL="1143000" indent="-228600" defTabSz="828675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14100">
                <a:solidFill>
                  <a:schemeClr val="tx1"/>
                </a:solidFill>
                <a:latin typeface="Ariel"/>
                <a:cs typeface="Arial" panose="020B0604020202020204" pitchFamily="34" charset="0"/>
              </a:defRPr>
            </a:lvl3pPr>
            <a:lvl4pPr marL="1600200" indent="-228600" defTabSz="828675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14100">
                <a:solidFill>
                  <a:schemeClr val="tx1"/>
                </a:solidFill>
                <a:latin typeface="Ariel"/>
                <a:cs typeface="Arial" panose="020B0604020202020204" pitchFamily="34" charset="0"/>
              </a:defRPr>
            </a:lvl4pPr>
            <a:lvl5pPr marL="2057400" indent="-228600" defTabSz="828675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14100">
                <a:solidFill>
                  <a:schemeClr val="tx1"/>
                </a:solidFill>
                <a:latin typeface="Ariel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14100">
                <a:solidFill>
                  <a:schemeClr val="tx1"/>
                </a:solidFill>
                <a:latin typeface="Ariel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14100">
                <a:solidFill>
                  <a:schemeClr val="tx1"/>
                </a:solidFill>
                <a:latin typeface="Ariel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14100">
                <a:solidFill>
                  <a:schemeClr val="tx1"/>
                </a:solidFill>
                <a:latin typeface="Ariel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14100">
                <a:solidFill>
                  <a:schemeClr val="tx1"/>
                </a:solidFill>
                <a:latin typeface="Ariel"/>
                <a:cs typeface="Arial" panose="020B0604020202020204" pitchFamily="34" charset="0"/>
              </a:defRPr>
            </a:lvl9pPr>
          </a:lstStyle>
          <a:p>
            <a:pPr eaLnBrk="1">
              <a:spcBef>
                <a:spcPts val="1163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</a:p>
        </p:txBody>
      </p:sp>
      <p:sp>
        <p:nvSpPr>
          <p:cNvPr id="24" name="Téglalap 23"/>
          <p:cNvSpPr/>
          <p:nvPr/>
        </p:nvSpPr>
        <p:spPr>
          <a:xfrm>
            <a:off x="152400" y="5389216"/>
            <a:ext cx="37272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163"/>
              </a:spcBef>
              <a:buClr>
                <a:srgbClr val="000000"/>
              </a:buClr>
              <a:buSzPct val="100000"/>
            </a:pPr>
            <a:r>
              <a:rPr lang="hu-HU" altLang="en-US" dirty="0" smtClean="0">
                <a:solidFill>
                  <a:schemeClr val="tx1"/>
                </a:solidFill>
              </a:rPr>
              <a:t>- </a:t>
            </a:r>
            <a:r>
              <a:rPr lang="hu-HU" altLang="en-US" dirty="0" err="1" smtClean="0">
                <a:solidFill>
                  <a:schemeClr val="tx1"/>
                </a:solidFill>
              </a:rPr>
              <a:t>larger</a:t>
            </a:r>
            <a:r>
              <a:rPr lang="hu-HU" altLang="en-US" dirty="0" smtClean="0">
                <a:solidFill>
                  <a:schemeClr val="tx1"/>
                </a:solidFill>
              </a:rPr>
              <a:t> </a:t>
            </a:r>
            <a:r>
              <a:rPr lang="en-US" altLang="en-US" dirty="0" smtClean="0">
                <a:solidFill>
                  <a:schemeClr val="tx1"/>
                </a:solidFill>
              </a:rPr>
              <a:t>velocity </a:t>
            </a:r>
            <a:r>
              <a:rPr lang="hu-HU" altLang="en-US" dirty="0" err="1" smtClean="0">
                <a:solidFill>
                  <a:schemeClr val="tx1"/>
                </a:solidFill>
              </a:rPr>
              <a:t>fluctuations</a:t>
            </a:r>
            <a:r>
              <a:rPr lang="en-US" altLang="en-US" dirty="0" smtClean="0">
                <a:solidFill>
                  <a:srgbClr val="FF0000"/>
                </a:solidFill>
              </a:rPr>
              <a:t> </a:t>
            </a:r>
            <a:endParaRPr lang="hu-HU" altLang="en-US" dirty="0" smtClean="0">
              <a:solidFill>
                <a:srgbClr val="FF0000"/>
              </a:solidFill>
            </a:endParaRPr>
          </a:p>
        </p:txBody>
      </p:sp>
      <p:pic>
        <p:nvPicPr>
          <p:cNvPr id="27" name="Kép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755" y="3730233"/>
            <a:ext cx="4967690" cy="2534999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439" y="2397660"/>
            <a:ext cx="473188" cy="422670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829371"/>
            <a:ext cx="399886" cy="434659"/>
          </a:xfrm>
          <a:prstGeom prst="rect">
            <a:avLst/>
          </a:prstGeom>
        </p:spPr>
      </p:pic>
      <p:pic>
        <p:nvPicPr>
          <p:cNvPr id="26" name="Kép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310" y="1254659"/>
            <a:ext cx="354878" cy="396959"/>
          </a:xfrm>
          <a:prstGeom prst="rect">
            <a:avLst/>
          </a:prstGeom>
        </p:spPr>
      </p:pic>
      <p:sp>
        <p:nvSpPr>
          <p:cNvPr id="28" name="Rectangle 2"/>
          <p:cNvSpPr>
            <a:spLocks noChangeArrowheads="1"/>
          </p:cNvSpPr>
          <p:nvPr/>
        </p:nvSpPr>
        <p:spPr bwMode="auto">
          <a:xfrm>
            <a:off x="6890544" y="6454775"/>
            <a:ext cx="1992312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14338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14338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Palatino" pitchFamily="18" charset="0"/>
              </a:rPr>
              <a:t>www.szfki.hu/~btamas</a:t>
            </a:r>
            <a:endParaRPr lang="hu-HU" altLang="en-US" sz="1600" dirty="0">
              <a:latin typeface="Palatin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80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1154113"/>
            <a:ext cx="2230437" cy="223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2371725" y="3054350"/>
            <a:ext cx="747713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14338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14338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>
                <a:latin typeface="Palatino"/>
              </a:rPr>
              <a:t>D. Das</a:t>
            </a:r>
            <a:endParaRPr lang="hu-HU" altLang="en-US" sz="1600">
              <a:latin typeface="Palatino"/>
            </a:endParaRPr>
          </a:p>
        </p:txBody>
      </p:sp>
      <p:sp>
        <p:nvSpPr>
          <p:cNvPr id="3076" name="Line 28"/>
          <p:cNvSpPr>
            <a:spLocks noChangeShapeType="1"/>
          </p:cNvSpPr>
          <p:nvPr/>
        </p:nvSpPr>
        <p:spPr bwMode="auto">
          <a:xfrm>
            <a:off x="598488" y="990600"/>
            <a:ext cx="1371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7" name="Line 28"/>
          <p:cNvSpPr>
            <a:spLocks noChangeShapeType="1"/>
          </p:cNvSpPr>
          <p:nvPr/>
        </p:nvSpPr>
        <p:spPr bwMode="auto">
          <a:xfrm flipH="1">
            <a:off x="522288" y="3576638"/>
            <a:ext cx="1447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8" name="Text Box 3"/>
          <p:cNvSpPr txBox="1">
            <a:spLocks noChangeArrowheads="1"/>
          </p:cNvSpPr>
          <p:nvPr/>
        </p:nvSpPr>
        <p:spPr bwMode="auto">
          <a:xfrm>
            <a:off x="64756" y="269589"/>
            <a:ext cx="4665663" cy="453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/>
              <a:buNone/>
            </a:pPr>
            <a:r>
              <a:rPr lang="hu-HU" altLang="en-US" sz="2400" i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Ellipsoid</a:t>
            </a:r>
            <a:r>
              <a:rPr lang="hu-HU" altLang="en-US" sz="2400" i="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2400" i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in</a:t>
            </a:r>
            <a:r>
              <a:rPr lang="hu-HU" altLang="en-US" sz="2400" i="0" dirty="0">
                <a:solidFill>
                  <a:schemeClr val="tx1"/>
                </a:solidFill>
                <a:latin typeface="Times New Roman" panose="02020603050405020304" pitchFamily="18" charset="0"/>
              </a:rPr>
              <a:t> a </a:t>
            </a:r>
            <a:r>
              <a:rPr lang="hu-HU" altLang="en-US" sz="24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liquid</a:t>
            </a:r>
            <a:r>
              <a:rPr lang="hu-HU" altLang="en-US" sz="24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24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in</a:t>
            </a:r>
            <a:r>
              <a:rPr lang="hu-HU" altLang="en-US" sz="24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24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shear</a:t>
            </a:r>
            <a:r>
              <a:rPr lang="hu-HU" altLang="en-US" sz="24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flow</a:t>
            </a:r>
            <a:endParaRPr lang="en-GB" altLang="en-US" sz="240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9" name="Rectangle 2"/>
          <p:cNvSpPr>
            <a:spLocks noChangeArrowheads="1"/>
          </p:cNvSpPr>
          <p:nvPr/>
        </p:nvSpPr>
        <p:spPr bwMode="auto">
          <a:xfrm>
            <a:off x="2130425" y="795208"/>
            <a:ext cx="76835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14338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14338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>
                <a:latin typeface="Palatino"/>
              </a:rPr>
              <a:t>Jeffery,</a:t>
            </a:r>
            <a:endParaRPr lang="hu-HU" altLang="en-US" sz="1600">
              <a:latin typeface="Palatino"/>
            </a:endParaRPr>
          </a:p>
        </p:txBody>
      </p:sp>
      <p:sp>
        <p:nvSpPr>
          <p:cNvPr id="3080" name="Rectangle 2"/>
          <p:cNvSpPr>
            <a:spLocks noChangeArrowheads="1"/>
          </p:cNvSpPr>
          <p:nvPr/>
        </p:nvSpPr>
        <p:spPr bwMode="auto">
          <a:xfrm>
            <a:off x="2847975" y="795208"/>
            <a:ext cx="57785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14338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14338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Palatino"/>
              </a:rPr>
              <a:t>1922</a:t>
            </a:r>
            <a:endParaRPr lang="hu-HU" altLang="en-US" sz="1600" dirty="0">
              <a:latin typeface="Palatino"/>
            </a:endParaRPr>
          </a:p>
        </p:txBody>
      </p:sp>
      <p:sp>
        <p:nvSpPr>
          <p:cNvPr id="3081" name="Text Box 3"/>
          <p:cNvSpPr txBox="1">
            <a:spLocks noChangeArrowheads="1"/>
          </p:cNvSpPr>
          <p:nvPr/>
        </p:nvSpPr>
        <p:spPr bwMode="auto">
          <a:xfrm>
            <a:off x="6965026" y="119046"/>
            <a:ext cx="2201863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ClrTx/>
              <a:buSzPct val="45000"/>
              <a:buFont typeface="StarSymbol"/>
              <a:buNone/>
            </a:pPr>
            <a:r>
              <a:rPr lang="hu-HU" altLang="en-US" sz="1200" i="0" dirty="0" err="1">
                <a:solidFill>
                  <a:schemeClr val="tx1"/>
                </a:solidFill>
              </a:rPr>
              <a:t>Probability</a:t>
            </a:r>
            <a:r>
              <a:rPr lang="hu-HU" altLang="en-US" sz="1200" i="0" dirty="0">
                <a:solidFill>
                  <a:schemeClr val="tx1"/>
                </a:solidFill>
              </a:rPr>
              <a:t> </a:t>
            </a:r>
            <a:r>
              <a:rPr lang="hu-HU" altLang="en-US" sz="1200" i="0" dirty="0" err="1">
                <a:solidFill>
                  <a:schemeClr val="tx1"/>
                </a:solidFill>
              </a:rPr>
              <a:t>distribution</a:t>
            </a:r>
            <a:r>
              <a:rPr lang="hu-HU" altLang="en-US" sz="1200" i="0" dirty="0">
                <a:solidFill>
                  <a:schemeClr val="tx1"/>
                </a:solidFill>
              </a:rPr>
              <a:t> of </a:t>
            </a:r>
            <a:r>
              <a:rPr lang="hu-HU" altLang="en-US" sz="1200" i="0" dirty="0" err="1">
                <a:solidFill>
                  <a:schemeClr val="tx1"/>
                </a:solidFill>
              </a:rPr>
              <a:t>particle</a:t>
            </a:r>
            <a:r>
              <a:rPr lang="hu-HU" altLang="en-US" sz="1200" i="0" dirty="0">
                <a:solidFill>
                  <a:schemeClr val="tx1"/>
                </a:solidFill>
              </a:rPr>
              <a:t> </a:t>
            </a:r>
            <a:r>
              <a:rPr lang="hu-HU" altLang="en-US" sz="1200" i="0" dirty="0" err="1">
                <a:solidFill>
                  <a:schemeClr val="tx1"/>
                </a:solidFill>
              </a:rPr>
              <a:t>orientation</a:t>
            </a:r>
            <a:endParaRPr lang="en-GB" altLang="en-US" sz="1200" i="0" dirty="0">
              <a:solidFill>
                <a:schemeClr val="tx1"/>
              </a:solidFill>
            </a:endParaRPr>
          </a:p>
        </p:txBody>
      </p:sp>
      <p:pic>
        <p:nvPicPr>
          <p:cNvPr id="3082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428750"/>
            <a:ext cx="1676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Line 28"/>
          <p:cNvSpPr>
            <a:spLocks noChangeShapeType="1"/>
          </p:cNvSpPr>
          <p:nvPr/>
        </p:nvSpPr>
        <p:spPr bwMode="auto">
          <a:xfrm flipH="1">
            <a:off x="5922746" y="6400800"/>
            <a:ext cx="1447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8" name="Text Box 3"/>
          <p:cNvSpPr txBox="1">
            <a:spLocks noChangeArrowheads="1"/>
          </p:cNvSpPr>
          <p:nvPr/>
        </p:nvSpPr>
        <p:spPr bwMode="auto">
          <a:xfrm>
            <a:off x="4741863" y="76200"/>
            <a:ext cx="22002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ClrTx/>
              <a:buSzPct val="45000"/>
              <a:buFont typeface="StarSymbol"/>
              <a:buNone/>
            </a:pPr>
            <a:r>
              <a:rPr lang="hu-HU" altLang="en-US" sz="1200" i="0" dirty="0" err="1">
                <a:solidFill>
                  <a:schemeClr val="tx1"/>
                </a:solidFill>
              </a:rPr>
              <a:t>Particle</a:t>
            </a:r>
            <a:r>
              <a:rPr lang="hu-HU" altLang="en-US" sz="1200" i="0" dirty="0">
                <a:solidFill>
                  <a:schemeClr val="tx1"/>
                </a:solidFill>
              </a:rPr>
              <a:t> </a:t>
            </a:r>
            <a:r>
              <a:rPr lang="hu-HU" altLang="en-US" sz="1200" i="0" dirty="0" err="1">
                <a:solidFill>
                  <a:schemeClr val="tx1"/>
                </a:solidFill>
              </a:rPr>
              <a:t>orientation</a:t>
            </a:r>
            <a:r>
              <a:rPr lang="hu-HU" altLang="en-US" sz="1200" i="0" dirty="0">
                <a:solidFill>
                  <a:schemeClr val="tx1"/>
                </a:solidFill>
              </a:rPr>
              <a:t> </a:t>
            </a:r>
            <a:r>
              <a:rPr lang="hu-HU" altLang="en-US" sz="1200" i="0" dirty="0" err="1">
                <a:solidFill>
                  <a:schemeClr val="tx1"/>
                </a:solidFill>
              </a:rPr>
              <a:t>as</a:t>
            </a:r>
            <a:r>
              <a:rPr lang="hu-HU" altLang="en-US" sz="1200" i="0" dirty="0">
                <a:solidFill>
                  <a:schemeClr val="tx1"/>
                </a:solidFill>
              </a:rPr>
              <a:t> a </a:t>
            </a:r>
            <a:r>
              <a:rPr lang="hu-HU" altLang="en-US" sz="1200" i="0" dirty="0" err="1">
                <a:solidFill>
                  <a:schemeClr val="tx1"/>
                </a:solidFill>
              </a:rPr>
              <a:t>function</a:t>
            </a:r>
            <a:r>
              <a:rPr lang="hu-HU" altLang="en-US" sz="1200" i="0" dirty="0">
                <a:solidFill>
                  <a:schemeClr val="tx1"/>
                </a:solidFill>
              </a:rPr>
              <a:t> of </a:t>
            </a:r>
            <a:r>
              <a:rPr lang="hu-HU" altLang="en-US" sz="1200" i="0" dirty="0" err="1">
                <a:solidFill>
                  <a:schemeClr val="tx1"/>
                </a:solidFill>
              </a:rPr>
              <a:t>shear</a:t>
            </a:r>
            <a:r>
              <a:rPr lang="hu-HU" altLang="en-US" sz="1200" i="0" dirty="0">
                <a:solidFill>
                  <a:schemeClr val="tx1"/>
                </a:solidFill>
              </a:rPr>
              <a:t> </a:t>
            </a:r>
            <a:r>
              <a:rPr lang="hu-HU" altLang="en-US" sz="1200" i="0" dirty="0" err="1">
                <a:solidFill>
                  <a:schemeClr val="tx1"/>
                </a:solidFill>
              </a:rPr>
              <a:t>deformation</a:t>
            </a:r>
            <a:endParaRPr lang="en-GB" altLang="en-US" sz="1200" i="0" dirty="0">
              <a:solidFill>
                <a:schemeClr val="tx1"/>
              </a:solidFill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7056172" y="569120"/>
            <a:ext cx="2200275" cy="26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ClrTx/>
              <a:buSzPct val="45000"/>
              <a:buFont typeface="StarSymbol"/>
              <a:buNone/>
            </a:pPr>
            <a:r>
              <a:rPr lang="hu-HU" altLang="en-US" sz="1200" i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hu-HU" altLang="en-US" sz="1200" i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arschall</a:t>
            </a:r>
            <a:r>
              <a:rPr lang="hu-HU" altLang="en-US" sz="1200" i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altLang="en-US" sz="1200" i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Teitel</a:t>
            </a:r>
            <a:r>
              <a:rPr lang="hu-HU" altLang="en-US" sz="1200" i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PRE 2020</a:t>
            </a:r>
            <a:endParaRPr lang="en-GB" altLang="en-US" sz="1200" i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5054442" y="5875283"/>
            <a:ext cx="2819400" cy="23830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ts val="1200"/>
              </a:lnSpc>
              <a:spcBef>
                <a:spcPts val="1200"/>
              </a:spcBef>
              <a:buSzTx/>
              <a:buFont typeface="StarSymbol" charset="0"/>
              <a:buNone/>
            </a:pP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Tegze, </a:t>
            </a:r>
            <a:r>
              <a:rPr lang="hu-HU" altLang="en-US" sz="1400" i="0" dirty="0">
                <a:solidFill>
                  <a:srgbClr val="0000FF"/>
                </a:solidFill>
                <a:latin typeface="Palatino" pitchFamily="18" charset="0"/>
              </a:rPr>
              <a:t>et </a:t>
            </a:r>
            <a:r>
              <a:rPr lang="hu-HU" altLang="en-US" sz="1400" i="0" dirty="0" err="1">
                <a:solidFill>
                  <a:srgbClr val="0000FF"/>
                </a:solidFill>
                <a:latin typeface="Palatino" pitchFamily="18" charset="0"/>
              </a:rPr>
              <a:t>al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.    </a:t>
            </a:r>
            <a:r>
              <a:rPr lang="hu-HU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Soft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 </a:t>
            </a:r>
            <a:r>
              <a:rPr lang="hu-HU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Matter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 2020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089" y="3724083"/>
            <a:ext cx="3831177" cy="2941356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264" y="5152651"/>
            <a:ext cx="492704" cy="492704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076" y="4230208"/>
            <a:ext cx="492704" cy="492704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922" y="4691802"/>
            <a:ext cx="496353" cy="496353"/>
          </a:xfrm>
          <a:prstGeom prst="rect">
            <a:avLst/>
          </a:prstGeom>
        </p:spPr>
      </p:pic>
      <p:pic>
        <p:nvPicPr>
          <p:cNvPr id="24" name="Kép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138" y="4230208"/>
            <a:ext cx="492704" cy="492704"/>
          </a:xfrm>
          <a:prstGeom prst="rect">
            <a:avLst/>
          </a:prstGeom>
        </p:spPr>
      </p:pic>
      <p:pic>
        <p:nvPicPr>
          <p:cNvPr id="25" name="Kép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336" y="4680017"/>
            <a:ext cx="493677" cy="493677"/>
          </a:xfrm>
          <a:prstGeom prst="rect">
            <a:avLst/>
          </a:prstGeom>
        </p:spPr>
      </p:pic>
      <p:pic>
        <p:nvPicPr>
          <p:cNvPr id="26" name="Kép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828" y="4232738"/>
            <a:ext cx="498217" cy="498217"/>
          </a:xfrm>
          <a:prstGeom prst="rect">
            <a:avLst/>
          </a:prstGeom>
        </p:spPr>
      </p:pic>
      <p:pic>
        <p:nvPicPr>
          <p:cNvPr id="27" name="Kép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843" y="4687391"/>
            <a:ext cx="496353" cy="496353"/>
          </a:xfrm>
          <a:prstGeom prst="rect">
            <a:avLst/>
          </a:prstGeom>
        </p:spPr>
      </p:pic>
      <p:pic>
        <p:nvPicPr>
          <p:cNvPr id="28" name="Kép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419" y="5159963"/>
            <a:ext cx="489719" cy="489719"/>
          </a:xfrm>
          <a:prstGeom prst="rect">
            <a:avLst/>
          </a:prstGeom>
        </p:spPr>
      </p:pic>
      <p:pic>
        <p:nvPicPr>
          <p:cNvPr id="29" name="Kép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451" y="4231064"/>
            <a:ext cx="494568" cy="494568"/>
          </a:xfrm>
          <a:prstGeom prst="rect">
            <a:avLst/>
          </a:prstGeom>
        </p:spPr>
      </p:pic>
      <p:pic>
        <p:nvPicPr>
          <p:cNvPr id="30" name="Kép 2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772" y="5145433"/>
            <a:ext cx="492704" cy="492704"/>
          </a:xfrm>
          <a:prstGeom prst="rect">
            <a:avLst/>
          </a:prstGeom>
        </p:spPr>
      </p:pic>
      <p:pic>
        <p:nvPicPr>
          <p:cNvPr id="31" name="Kép 3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860" y="5157415"/>
            <a:ext cx="492704" cy="492704"/>
          </a:xfrm>
          <a:prstGeom prst="rect">
            <a:avLst/>
          </a:prstGeom>
        </p:spPr>
      </p:pic>
      <p:pic>
        <p:nvPicPr>
          <p:cNvPr id="32" name="Kép 3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987" y="4693000"/>
            <a:ext cx="492704" cy="492704"/>
          </a:xfrm>
          <a:prstGeom prst="rect">
            <a:avLst/>
          </a:prstGeom>
        </p:spPr>
      </p:pic>
      <p:pic>
        <p:nvPicPr>
          <p:cNvPr id="33" name="Kép 3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700" y="4230208"/>
            <a:ext cx="492704" cy="492704"/>
          </a:xfrm>
          <a:prstGeom prst="rect">
            <a:avLst/>
          </a:prstGeom>
        </p:spPr>
      </p:pic>
      <p:pic>
        <p:nvPicPr>
          <p:cNvPr id="34" name="Kép 3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926" y="5146119"/>
            <a:ext cx="492704" cy="492704"/>
          </a:xfrm>
          <a:prstGeom prst="rect">
            <a:avLst/>
          </a:prstGeom>
        </p:spPr>
      </p:pic>
      <p:pic>
        <p:nvPicPr>
          <p:cNvPr id="35" name="Kép 3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651" y="4680281"/>
            <a:ext cx="492704" cy="492704"/>
          </a:xfrm>
          <a:prstGeom prst="rect">
            <a:avLst/>
          </a:prstGeom>
        </p:spPr>
      </p:pic>
      <p:pic>
        <p:nvPicPr>
          <p:cNvPr id="36" name="Kép 3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960" y="4680826"/>
            <a:ext cx="490690" cy="490690"/>
          </a:xfrm>
          <a:prstGeom prst="rect">
            <a:avLst/>
          </a:prstGeom>
        </p:spPr>
      </p:pic>
      <p:pic>
        <p:nvPicPr>
          <p:cNvPr id="37" name="Kép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651" y="6130173"/>
            <a:ext cx="492704" cy="492704"/>
          </a:xfrm>
          <a:prstGeom prst="rect">
            <a:avLst/>
          </a:prstGeom>
        </p:spPr>
      </p:pic>
      <p:pic>
        <p:nvPicPr>
          <p:cNvPr id="38" name="Kép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138" y="6130173"/>
            <a:ext cx="492704" cy="492704"/>
          </a:xfrm>
          <a:prstGeom prst="rect">
            <a:avLst/>
          </a:prstGeom>
        </p:spPr>
      </p:pic>
      <p:pic>
        <p:nvPicPr>
          <p:cNvPr id="39" name="Kép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251" y="6123641"/>
            <a:ext cx="496353" cy="496353"/>
          </a:xfrm>
          <a:prstGeom prst="rect">
            <a:avLst/>
          </a:prstGeom>
        </p:spPr>
      </p:pic>
      <p:pic>
        <p:nvPicPr>
          <p:cNvPr id="40" name="Kép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635" y="4237172"/>
            <a:ext cx="492704" cy="492704"/>
          </a:xfrm>
          <a:prstGeom prst="rect">
            <a:avLst/>
          </a:prstGeom>
        </p:spPr>
      </p:pic>
      <p:pic>
        <p:nvPicPr>
          <p:cNvPr id="41" name="Kép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424" y="5633784"/>
            <a:ext cx="493677" cy="493677"/>
          </a:xfrm>
          <a:prstGeom prst="rect">
            <a:avLst/>
          </a:prstGeom>
        </p:spPr>
      </p:pic>
      <p:pic>
        <p:nvPicPr>
          <p:cNvPr id="42" name="Kép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111" y="5628271"/>
            <a:ext cx="498217" cy="498217"/>
          </a:xfrm>
          <a:prstGeom prst="rect">
            <a:avLst/>
          </a:prstGeom>
        </p:spPr>
      </p:pic>
      <p:pic>
        <p:nvPicPr>
          <p:cNvPr id="43" name="Kép 4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003" y="5645355"/>
            <a:ext cx="496353" cy="496353"/>
          </a:xfrm>
          <a:prstGeom prst="rect">
            <a:avLst/>
          </a:prstGeom>
        </p:spPr>
      </p:pic>
      <p:pic>
        <p:nvPicPr>
          <p:cNvPr id="44" name="Kép 4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203" y="3758321"/>
            <a:ext cx="489719" cy="489719"/>
          </a:xfrm>
          <a:prstGeom prst="rect">
            <a:avLst/>
          </a:prstGeom>
        </p:spPr>
      </p:pic>
      <p:pic>
        <p:nvPicPr>
          <p:cNvPr id="45" name="Kép 4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282" y="4211893"/>
            <a:ext cx="494568" cy="494568"/>
          </a:xfrm>
          <a:prstGeom prst="rect">
            <a:avLst/>
          </a:prstGeom>
        </p:spPr>
      </p:pic>
      <p:pic>
        <p:nvPicPr>
          <p:cNvPr id="46" name="Kép 4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276" y="6130173"/>
            <a:ext cx="492704" cy="492704"/>
          </a:xfrm>
          <a:prstGeom prst="rect">
            <a:avLst/>
          </a:prstGeom>
        </p:spPr>
      </p:pic>
      <p:pic>
        <p:nvPicPr>
          <p:cNvPr id="47" name="Kép 4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346" y="6130173"/>
            <a:ext cx="492704" cy="492704"/>
          </a:xfrm>
          <a:prstGeom prst="rect">
            <a:avLst/>
          </a:prstGeom>
        </p:spPr>
      </p:pic>
      <p:pic>
        <p:nvPicPr>
          <p:cNvPr id="48" name="Kép 4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723" y="5634270"/>
            <a:ext cx="492704" cy="492704"/>
          </a:xfrm>
          <a:prstGeom prst="rect">
            <a:avLst/>
          </a:prstGeom>
        </p:spPr>
      </p:pic>
      <p:pic>
        <p:nvPicPr>
          <p:cNvPr id="49" name="Kép 4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860" y="3755679"/>
            <a:ext cx="492704" cy="492704"/>
          </a:xfrm>
          <a:prstGeom prst="rect">
            <a:avLst/>
          </a:prstGeom>
        </p:spPr>
      </p:pic>
      <p:pic>
        <p:nvPicPr>
          <p:cNvPr id="50" name="Kép 4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068" y="6125284"/>
            <a:ext cx="492704" cy="492704"/>
          </a:xfrm>
          <a:prstGeom prst="rect">
            <a:avLst/>
          </a:prstGeom>
        </p:spPr>
      </p:pic>
      <p:pic>
        <p:nvPicPr>
          <p:cNvPr id="51" name="Kép 5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308" y="5171980"/>
            <a:ext cx="492704" cy="492704"/>
          </a:xfrm>
          <a:prstGeom prst="rect">
            <a:avLst/>
          </a:prstGeom>
        </p:spPr>
      </p:pic>
      <p:pic>
        <p:nvPicPr>
          <p:cNvPr id="52" name="Kép 5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232" y="5642874"/>
            <a:ext cx="490690" cy="490690"/>
          </a:xfrm>
          <a:prstGeom prst="rect">
            <a:avLst/>
          </a:prstGeom>
        </p:spPr>
      </p:pic>
      <p:pic>
        <p:nvPicPr>
          <p:cNvPr id="53" name="Kép 5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242" y="3758128"/>
            <a:ext cx="492704" cy="492704"/>
          </a:xfrm>
          <a:prstGeom prst="rect">
            <a:avLst/>
          </a:prstGeom>
        </p:spPr>
      </p:pic>
      <p:pic>
        <p:nvPicPr>
          <p:cNvPr id="54" name="Kép 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062" y="3758128"/>
            <a:ext cx="492704" cy="492704"/>
          </a:xfrm>
          <a:prstGeom prst="rect">
            <a:avLst/>
          </a:prstGeom>
        </p:spPr>
      </p:pic>
      <p:pic>
        <p:nvPicPr>
          <p:cNvPr id="55" name="Kép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928" y="3754532"/>
            <a:ext cx="496353" cy="496353"/>
          </a:xfrm>
          <a:prstGeom prst="rect">
            <a:avLst/>
          </a:prstGeom>
        </p:spPr>
      </p:pic>
      <p:pic>
        <p:nvPicPr>
          <p:cNvPr id="56" name="Kép 5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203" y="5163185"/>
            <a:ext cx="492704" cy="492704"/>
          </a:xfrm>
          <a:prstGeom prst="rect">
            <a:avLst/>
          </a:prstGeom>
        </p:spPr>
      </p:pic>
      <p:pic>
        <p:nvPicPr>
          <p:cNvPr id="57" name="Kép 5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977" y="4237456"/>
            <a:ext cx="493677" cy="493677"/>
          </a:xfrm>
          <a:prstGeom prst="rect">
            <a:avLst/>
          </a:prstGeom>
        </p:spPr>
      </p:pic>
      <p:pic>
        <p:nvPicPr>
          <p:cNvPr id="58" name="Kép 5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041" y="3757442"/>
            <a:ext cx="498217" cy="498217"/>
          </a:xfrm>
          <a:prstGeom prst="rect">
            <a:avLst/>
          </a:prstGeom>
        </p:spPr>
      </p:pic>
      <p:pic>
        <p:nvPicPr>
          <p:cNvPr id="59" name="Kép 5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896" y="3755545"/>
            <a:ext cx="496353" cy="496353"/>
          </a:xfrm>
          <a:prstGeom prst="rect">
            <a:avLst/>
          </a:prstGeom>
        </p:spPr>
      </p:pic>
      <p:pic>
        <p:nvPicPr>
          <p:cNvPr id="60" name="Kép 5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53" y="6131665"/>
            <a:ext cx="489719" cy="489719"/>
          </a:xfrm>
          <a:prstGeom prst="rect">
            <a:avLst/>
          </a:prstGeom>
        </p:spPr>
      </p:pic>
      <p:pic>
        <p:nvPicPr>
          <p:cNvPr id="61" name="Kép 6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746" y="4676151"/>
            <a:ext cx="494568" cy="494568"/>
          </a:xfrm>
          <a:prstGeom prst="rect">
            <a:avLst/>
          </a:prstGeom>
        </p:spPr>
      </p:pic>
      <p:pic>
        <p:nvPicPr>
          <p:cNvPr id="62" name="Kép 6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147" y="6130173"/>
            <a:ext cx="492704" cy="492704"/>
          </a:xfrm>
          <a:prstGeom prst="rect">
            <a:avLst/>
          </a:prstGeom>
        </p:spPr>
      </p:pic>
      <p:pic>
        <p:nvPicPr>
          <p:cNvPr id="63" name="Kép 6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559" y="5640982"/>
            <a:ext cx="492704" cy="492704"/>
          </a:xfrm>
          <a:prstGeom prst="rect">
            <a:avLst/>
          </a:prstGeom>
        </p:spPr>
      </p:pic>
      <p:pic>
        <p:nvPicPr>
          <p:cNvPr id="64" name="Kép 6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84" y="5646528"/>
            <a:ext cx="492704" cy="492704"/>
          </a:xfrm>
          <a:prstGeom prst="rect">
            <a:avLst/>
          </a:prstGeom>
        </p:spPr>
      </p:pic>
      <p:pic>
        <p:nvPicPr>
          <p:cNvPr id="65" name="Kép 6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690" y="3758128"/>
            <a:ext cx="492704" cy="492704"/>
          </a:xfrm>
          <a:prstGeom prst="rect">
            <a:avLst/>
          </a:prstGeom>
        </p:spPr>
      </p:pic>
      <p:pic>
        <p:nvPicPr>
          <p:cNvPr id="66" name="Kép 6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308" y="5646528"/>
            <a:ext cx="492704" cy="492704"/>
          </a:xfrm>
          <a:prstGeom prst="rect">
            <a:avLst/>
          </a:prstGeom>
        </p:spPr>
      </p:pic>
      <p:pic>
        <p:nvPicPr>
          <p:cNvPr id="67" name="Kép 6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678" y="5149131"/>
            <a:ext cx="492704" cy="492704"/>
          </a:xfrm>
          <a:prstGeom prst="rect">
            <a:avLst/>
          </a:prstGeom>
        </p:spPr>
      </p:pic>
      <p:pic>
        <p:nvPicPr>
          <p:cNvPr id="68" name="Kép 6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082" y="4672190"/>
            <a:ext cx="490690" cy="490690"/>
          </a:xfrm>
          <a:prstGeom prst="rect">
            <a:avLst/>
          </a:prstGeom>
        </p:spPr>
      </p:pic>
      <p:sp>
        <p:nvSpPr>
          <p:cNvPr id="71" name="Line 28"/>
          <p:cNvSpPr>
            <a:spLocks noChangeShapeType="1"/>
          </p:cNvSpPr>
          <p:nvPr/>
        </p:nvSpPr>
        <p:spPr bwMode="auto">
          <a:xfrm flipH="1">
            <a:off x="6316011" y="6781800"/>
            <a:ext cx="1447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2" name="Kép 7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313" y="807684"/>
            <a:ext cx="2386335" cy="2768954"/>
          </a:xfrm>
          <a:prstGeom prst="rect">
            <a:avLst/>
          </a:prstGeom>
        </p:spPr>
      </p:pic>
      <p:pic>
        <p:nvPicPr>
          <p:cNvPr id="73" name="Kép 7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648" y="821914"/>
            <a:ext cx="2386352" cy="2768035"/>
          </a:xfrm>
          <a:prstGeom prst="rect">
            <a:avLst/>
          </a:prstGeom>
        </p:spPr>
      </p:pic>
      <p:sp>
        <p:nvSpPr>
          <p:cNvPr id="74" name="Text Box 3"/>
          <p:cNvSpPr txBox="1">
            <a:spLocks noChangeArrowheads="1"/>
          </p:cNvSpPr>
          <p:nvPr/>
        </p:nvSpPr>
        <p:spPr bwMode="auto">
          <a:xfrm>
            <a:off x="4803397" y="541529"/>
            <a:ext cx="1896362" cy="26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ClrTx/>
              <a:buSzPct val="45000"/>
              <a:buFont typeface="StarSymbol" charset="0"/>
              <a:buNone/>
            </a:pPr>
            <a:r>
              <a:rPr lang="hu-HU" altLang="en-US" sz="1200" i="0" dirty="0" err="1" smtClean="0">
                <a:solidFill>
                  <a:srgbClr val="FF0000"/>
                </a:solidFill>
              </a:rPr>
              <a:t>particle</a:t>
            </a:r>
            <a:r>
              <a:rPr lang="hu-HU" altLang="en-US" sz="1200" i="0" dirty="0" smtClean="0">
                <a:solidFill>
                  <a:srgbClr val="FF0000"/>
                </a:solidFill>
              </a:rPr>
              <a:t> </a:t>
            </a:r>
            <a:r>
              <a:rPr lang="hu-HU" altLang="en-US" sz="1200" i="0" dirty="0" err="1" smtClean="0">
                <a:solidFill>
                  <a:srgbClr val="FF0000"/>
                </a:solidFill>
              </a:rPr>
              <a:t>elongation</a:t>
            </a:r>
            <a:r>
              <a:rPr lang="en-US" altLang="en-US" sz="1200" i="0" dirty="0">
                <a:solidFill>
                  <a:srgbClr val="FF0000"/>
                </a:solidFill>
              </a:rPr>
              <a:t>:</a:t>
            </a:r>
            <a:r>
              <a:rPr lang="hu-HU" altLang="en-US" sz="1200" i="0" dirty="0" smtClean="0">
                <a:solidFill>
                  <a:srgbClr val="FF0000"/>
                </a:solidFill>
              </a:rPr>
              <a:t> L/d</a:t>
            </a:r>
            <a:endParaRPr lang="en-GB" altLang="en-US" sz="1200" i="0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75" name="Text Box 3"/>
          <p:cNvSpPr txBox="1">
            <a:spLocks noChangeArrowheads="1"/>
          </p:cNvSpPr>
          <p:nvPr/>
        </p:nvSpPr>
        <p:spPr bwMode="auto">
          <a:xfrm>
            <a:off x="2397587" y="2756565"/>
            <a:ext cx="600075" cy="26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ClrTx/>
              <a:buSzPct val="45000"/>
              <a:buFont typeface="StarSymbol" charset="0"/>
              <a:buNone/>
            </a:pPr>
            <a:r>
              <a:rPr lang="hu-HU" altLang="en-US" sz="1200" i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L/d=2</a:t>
            </a:r>
            <a:endParaRPr lang="en-GB" altLang="en-US" sz="1200" i="0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76" name="Line 28"/>
          <p:cNvSpPr>
            <a:spLocks noChangeShapeType="1"/>
          </p:cNvSpPr>
          <p:nvPr/>
        </p:nvSpPr>
        <p:spPr bwMode="auto">
          <a:xfrm>
            <a:off x="6316011" y="3576638"/>
            <a:ext cx="1371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" name="Text Box 3"/>
          <p:cNvSpPr txBox="1">
            <a:spLocks noChangeArrowheads="1"/>
          </p:cNvSpPr>
          <p:nvPr/>
        </p:nvSpPr>
        <p:spPr bwMode="auto">
          <a:xfrm>
            <a:off x="305594" y="4503867"/>
            <a:ext cx="4418011" cy="1177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600"/>
              </a:spcBef>
              <a:buClrTx/>
              <a:buSzPct val="45000"/>
              <a:buFont typeface="StarSymbol"/>
              <a:buNone/>
            </a:pP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Elongated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grains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shear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flow: </a:t>
            </a: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rotation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 eaLnBrk="1">
              <a:lnSpc>
                <a:spcPct val="100000"/>
              </a:lnSpc>
              <a:spcBef>
                <a:spcPts val="600"/>
              </a:spcBef>
              <a:buClrTx/>
              <a:buSzPct val="45000"/>
              <a:buFont typeface="StarSymbol"/>
              <a:buNone/>
            </a:pP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rotation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velocity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constant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>
              <a:lnSpc>
                <a:spcPct val="100000"/>
              </a:lnSpc>
              <a:spcBef>
                <a:spcPts val="600"/>
              </a:spcBef>
              <a:buClrTx/>
              <a:buSzPct val="45000"/>
              <a:buFont typeface="StarSymbol"/>
              <a:buNone/>
            </a:pP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Fast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rotation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particle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perpendicular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flow.</a:t>
            </a:r>
          </a:p>
          <a:p>
            <a:pPr algn="ctr" eaLnBrk="1">
              <a:lnSpc>
                <a:spcPct val="100000"/>
              </a:lnSpc>
              <a:spcBef>
                <a:spcPts val="600"/>
              </a:spcBef>
              <a:buClrTx/>
              <a:buSzPct val="45000"/>
              <a:buFont typeface="StarSymbol"/>
              <a:buNone/>
            </a:pP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Slow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rotation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particle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parallel </a:t>
            </a: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flow</a:t>
            </a:r>
            <a:r>
              <a:rPr lang="hu-HU" altLang="en-US" sz="1400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hu-HU" altLang="en-US" sz="14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2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067800" cy="3352800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876300" y="52658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Flow </a:t>
            </a:r>
            <a:r>
              <a:rPr lang="hu-HU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rate</a:t>
            </a:r>
            <a:r>
              <a:rPr lang="hu-HU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hu-HU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hu-HU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function</a:t>
            </a:r>
            <a:r>
              <a:rPr lang="hu-HU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</a:t>
            </a:r>
            <a:r>
              <a:rPr lang="hu-HU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hu-HU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silo</a:t>
            </a:r>
            <a:endParaRPr lang="en-US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2"/>
          <a:stretch/>
        </p:blipFill>
        <p:spPr>
          <a:xfrm>
            <a:off x="4572000" y="4046465"/>
            <a:ext cx="4164123" cy="2506735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7304799" y="4046465"/>
            <a:ext cx="1485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hu-HU" sz="1200" i="0" baseline="-25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silo</a:t>
            </a:r>
            <a:r>
              <a:rPr lang="hu-HU" sz="1200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/d</a:t>
            </a:r>
            <a:r>
              <a:rPr lang="hu-HU" sz="12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hu-HU" sz="1200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=31.7</a:t>
            </a:r>
            <a:endParaRPr lang="en-US" sz="12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071319"/>
            <a:ext cx="441428" cy="392381"/>
          </a:xfrm>
          <a:prstGeom prst="rect">
            <a:avLst/>
          </a:prstGeom>
        </p:spPr>
      </p:pic>
      <p:sp>
        <p:nvSpPr>
          <p:cNvPr id="14" name="Szövegdoboz 13"/>
          <p:cNvSpPr txBox="1"/>
          <p:nvPr/>
        </p:nvSpPr>
        <p:spPr>
          <a:xfrm>
            <a:off x="6019800" y="363839"/>
            <a:ext cx="1485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hu-HU" sz="1200" i="0" baseline="-25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silo</a:t>
            </a:r>
            <a:r>
              <a:rPr lang="hu-HU" sz="1200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/d</a:t>
            </a:r>
            <a:r>
              <a:rPr lang="hu-HU" sz="12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hu-HU" sz="1200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=31.7</a:t>
            </a:r>
            <a:endParaRPr lang="en-US" sz="12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816061" y="373135"/>
            <a:ext cx="1485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hu-HU" sz="1200" i="0" baseline="-25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silo</a:t>
            </a:r>
            <a:r>
              <a:rPr lang="hu-HU" sz="1200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/d</a:t>
            </a:r>
            <a:r>
              <a:rPr lang="hu-HU" sz="12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hu-HU" sz="1200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=32</a:t>
            </a:r>
            <a:endParaRPr lang="en-US" sz="12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Egyenes összekötő nyíllal 15"/>
          <p:cNvCxnSpPr/>
          <p:nvPr/>
        </p:nvCxnSpPr>
        <p:spPr bwMode="auto">
          <a:xfrm flipH="1">
            <a:off x="6019800" y="2895600"/>
            <a:ext cx="381000" cy="1289363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76200" y="6444009"/>
            <a:ext cx="6934200" cy="368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50000"/>
              </a:lnSpc>
              <a:spcBef>
                <a:spcPts val="1200"/>
              </a:spcBef>
              <a:buSzTx/>
              <a:buFont typeface="StarSymbol" charset="0"/>
              <a:buNone/>
              <a:defRPr/>
            </a:pPr>
            <a:r>
              <a:rPr lang="hu-HU" altLang="en-US" sz="1400" i="0" dirty="0">
                <a:solidFill>
                  <a:srgbClr val="0000FF"/>
                </a:solidFill>
                <a:latin typeface="Palatino" pitchFamily="18" charset="0"/>
              </a:rPr>
              <a:t>Pongó, 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Fan, </a:t>
            </a:r>
            <a:r>
              <a:rPr lang="hu-HU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Hernández-Delfin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, Török, </a:t>
            </a:r>
            <a:r>
              <a:rPr lang="en-GB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Stannarius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, </a:t>
            </a:r>
            <a:r>
              <a:rPr lang="hu-HU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Hidalgo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, </a:t>
            </a:r>
            <a:r>
              <a:rPr lang="en-GB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Börzsönyi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,   </a:t>
            </a:r>
            <a:r>
              <a:rPr lang="en-US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New J. </a:t>
            </a:r>
            <a:r>
              <a:rPr lang="en-US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Ph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y</a:t>
            </a:r>
            <a:r>
              <a:rPr lang="en-US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s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.</a:t>
            </a:r>
            <a:r>
              <a:rPr lang="en-US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 </a:t>
            </a:r>
            <a:r>
              <a:rPr lang="hu-HU" altLang="en-US" sz="1400" i="0" dirty="0">
                <a:solidFill>
                  <a:srgbClr val="0000FF"/>
                </a:solidFill>
                <a:latin typeface="Palatino" pitchFamily="18" charset="0"/>
              </a:rPr>
              <a:t> </a:t>
            </a:r>
            <a:r>
              <a:rPr lang="en-US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20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22</a:t>
            </a:r>
            <a:r>
              <a:rPr lang="en-GB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 </a:t>
            </a: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139231"/>
            <a:ext cx="4267199" cy="2339546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4217489"/>
            <a:ext cx="387804" cy="361950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42" y="4676617"/>
            <a:ext cx="600058" cy="427701"/>
          </a:xfrm>
          <a:prstGeom prst="rect">
            <a:avLst/>
          </a:prstGeom>
        </p:spPr>
      </p:pic>
      <p:cxnSp>
        <p:nvCxnSpPr>
          <p:cNvPr id="23" name="Egyenes összekötő nyíllal 22"/>
          <p:cNvCxnSpPr/>
          <p:nvPr/>
        </p:nvCxnSpPr>
        <p:spPr bwMode="auto">
          <a:xfrm>
            <a:off x="2316668" y="4463700"/>
            <a:ext cx="1121873" cy="336900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67757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099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52400" y="76200"/>
            <a:ext cx="8763000" cy="515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hu-HU" altLang="en-US" sz="2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Dry</a:t>
            </a:r>
            <a:r>
              <a:rPr lang="hu-HU" altLang="en-US" sz="2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2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granular</a:t>
            </a:r>
            <a:r>
              <a:rPr lang="hu-HU" altLang="en-US" sz="2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2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material</a:t>
            </a:r>
            <a:r>
              <a:rPr lang="hu-HU" altLang="en-US" sz="2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2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exposed</a:t>
            </a:r>
            <a:r>
              <a:rPr lang="hu-HU" altLang="en-US" sz="2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2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to</a:t>
            </a:r>
            <a:r>
              <a:rPr lang="hu-HU" altLang="en-US" sz="2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2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shear</a:t>
            </a:r>
            <a:r>
              <a:rPr lang="hu-HU" altLang="en-US" sz="2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– </a:t>
            </a:r>
            <a:r>
              <a:rPr lang="hu-HU" altLang="en-US" sz="2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grain</a:t>
            </a:r>
            <a:r>
              <a:rPr lang="hu-HU" altLang="en-US" sz="2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2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orientations</a:t>
            </a:r>
            <a:endParaRPr lang="en-GB" altLang="en-US" sz="280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5867400" y="842963"/>
            <a:ext cx="320040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en-US" altLang="en-US" sz="1400" i="0">
                <a:solidFill>
                  <a:schemeClr val="tx1"/>
                </a:solidFill>
              </a:rPr>
              <a:t> Alignment angle </a:t>
            </a:r>
            <a:r>
              <a:rPr lang="en-US" altLang="en-US" sz="1400" i="0">
                <a:solidFill>
                  <a:schemeClr val="tx1"/>
                </a:solidFill>
                <a:latin typeface="Symbol" panose="05050102010706020507" pitchFamily="18" charset="2"/>
              </a:rPr>
              <a:t>q</a:t>
            </a:r>
            <a:r>
              <a:rPr lang="en-US" altLang="en-US" sz="1400" i="0" baseline="-25000">
                <a:solidFill>
                  <a:schemeClr val="tx1"/>
                </a:solidFill>
              </a:rPr>
              <a:t>av </a:t>
            </a:r>
            <a:r>
              <a:rPr lang="en-US" altLang="en-US" sz="1400" i="0">
                <a:solidFill>
                  <a:schemeClr val="tx1"/>
                </a:solidFill>
              </a:rPr>
              <a:t>does not depend</a:t>
            </a:r>
            <a:endParaRPr lang="en-GB" altLang="en-US" sz="1400" i="0">
              <a:solidFill>
                <a:schemeClr val="tx1"/>
              </a:solidFill>
            </a:endParaRPr>
          </a:p>
        </p:txBody>
      </p:sp>
      <p:pic>
        <p:nvPicPr>
          <p:cNvPr id="9" name="Kép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452" y="1376045"/>
            <a:ext cx="3281495" cy="1824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Kép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766" y="3767856"/>
            <a:ext cx="3326834" cy="2600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6400800" y="3433763"/>
            <a:ext cx="198120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en-US" altLang="en-US" sz="1400" i="0" dirty="0">
                <a:solidFill>
                  <a:schemeClr val="tx1"/>
                </a:solidFill>
              </a:rPr>
              <a:t> </a:t>
            </a:r>
            <a:r>
              <a:rPr lang="en-US" altLang="en-US" sz="1400" i="0" dirty="0" err="1">
                <a:solidFill>
                  <a:schemeClr val="tx1"/>
                </a:solidFill>
                <a:latin typeface="Symbol" panose="05050102010706020507" pitchFamily="18" charset="2"/>
              </a:rPr>
              <a:t>q</a:t>
            </a:r>
            <a:r>
              <a:rPr lang="en-US" altLang="en-US" sz="1400" i="0" baseline="-25000" dirty="0" err="1">
                <a:solidFill>
                  <a:schemeClr val="tx1"/>
                </a:solidFill>
              </a:rPr>
              <a:t>av</a:t>
            </a:r>
            <a:r>
              <a:rPr lang="en-US" altLang="en-US" sz="1400" i="0" baseline="-25000" dirty="0">
                <a:solidFill>
                  <a:schemeClr val="tx1"/>
                </a:solidFill>
              </a:rPr>
              <a:t> </a:t>
            </a:r>
            <a:r>
              <a:rPr lang="hu-HU" altLang="en-US" sz="1400" i="0" dirty="0" err="1">
                <a:solidFill>
                  <a:schemeClr val="tx1"/>
                </a:solidFill>
              </a:rPr>
              <a:t>decreases</a:t>
            </a:r>
            <a:r>
              <a:rPr lang="hu-HU" altLang="en-US" sz="1400" i="0" dirty="0">
                <a:solidFill>
                  <a:schemeClr val="tx1"/>
                </a:solidFill>
              </a:rPr>
              <a:t> </a:t>
            </a:r>
            <a:r>
              <a:rPr lang="hu-HU" altLang="en-US" sz="1400" i="0" dirty="0" err="1">
                <a:solidFill>
                  <a:schemeClr val="tx1"/>
                </a:solidFill>
              </a:rPr>
              <a:t>with</a:t>
            </a:r>
            <a:r>
              <a:rPr lang="hu-HU" altLang="en-US" sz="1400" i="0" dirty="0">
                <a:solidFill>
                  <a:schemeClr val="tx1"/>
                </a:solidFill>
              </a:rPr>
              <a:t> L</a:t>
            </a:r>
            <a:r>
              <a:rPr lang="en-US" altLang="en-US" sz="1400" i="0" dirty="0">
                <a:solidFill>
                  <a:schemeClr val="tx1"/>
                </a:solidFill>
              </a:rPr>
              <a:t>/d</a:t>
            </a:r>
            <a:endParaRPr lang="en-GB" altLang="en-US" sz="1400" i="0" dirty="0">
              <a:solidFill>
                <a:schemeClr val="tx1"/>
              </a:solidFill>
            </a:endParaRP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6705600" y="1071563"/>
            <a:ext cx="160020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en-US" altLang="en-US" sz="1400" i="0">
                <a:solidFill>
                  <a:schemeClr val="tx1"/>
                </a:solidFill>
              </a:rPr>
              <a:t> on shear rate</a:t>
            </a:r>
            <a:endParaRPr lang="en-GB" altLang="en-US" sz="1400" i="0">
              <a:solidFill>
                <a:schemeClr val="tx1"/>
              </a:solidFill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6934200" y="6524625"/>
            <a:ext cx="1992312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14338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14338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Palatino" pitchFamily="18" charset="0"/>
              </a:rPr>
              <a:t>www.szfki.hu/~btamas</a:t>
            </a:r>
            <a:endParaRPr lang="hu-HU" altLang="en-US" sz="1600" dirty="0">
              <a:latin typeface="Palatino" pitchFamily="18" charset="0"/>
            </a:endParaRPr>
          </a:p>
        </p:txBody>
      </p:sp>
      <p:pic>
        <p:nvPicPr>
          <p:cNvPr id="14" name="angio23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57600"/>
            <a:ext cx="5334000" cy="302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762000"/>
            <a:ext cx="3429000" cy="26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5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6934200" y="6524625"/>
            <a:ext cx="1992312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14338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14338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Palatino" pitchFamily="18" charset="0"/>
              </a:rPr>
              <a:t>www.szfki.hu/~btamas</a:t>
            </a:r>
            <a:endParaRPr lang="hu-HU" altLang="en-US" sz="1600" dirty="0">
              <a:latin typeface="Palatino" pitchFamily="18" charset="0"/>
            </a:endParaRPr>
          </a:p>
        </p:txBody>
      </p:sp>
      <p:pic>
        <p:nvPicPr>
          <p:cNvPr id="309263" name="torok-simulation-output-2011-03-28-cut-300frame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314700"/>
            <a:ext cx="39624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Kép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538" y="533400"/>
            <a:ext cx="1922462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Kép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267200"/>
            <a:ext cx="4330700" cy="247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8" name="Text Box 14"/>
          <p:cNvSpPr txBox="1">
            <a:spLocks noChangeArrowheads="1"/>
          </p:cNvSpPr>
          <p:nvPr/>
        </p:nvSpPr>
        <p:spPr bwMode="auto">
          <a:xfrm>
            <a:off x="2514600" y="65088"/>
            <a:ext cx="4191000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ClrTx/>
              <a:buSzPct val="45000"/>
              <a:buFont typeface="StarSymbol" charset="0"/>
              <a:buNone/>
            </a:pPr>
            <a:r>
              <a:rPr lang="en-US" altLang="en-US" sz="2000" i="0">
                <a:solidFill>
                  <a:schemeClr val="tx1"/>
                </a:solidFill>
              </a:rPr>
              <a:t>Comparison with </a:t>
            </a:r>
            <a:r>
              <a:rPr lang="hu-HU" altLang="en-US" sz="2000" i="0">
                <a:solidFill>
                  <a:schemeClr val="tx1"/>
                </a:solidFill>
              </a:rPr>
              <a:t>DE</a:t>
            </a:r>
            <a:r>
              <a:rPr lang="en-US" altLang="en-US" sz="2000" i="0">
                <a:solidFill>
                  <a:schemeClr val="tx1"/>
                </a:solidFill>
              </a:rPr>
              <a:t>M simulation</a:t>
            </a:r>
            <a:r>
              <a:rPr lang="hu-HU" altLang="en-US" sz="2000" i="0">
                <a:solidFill>
                  <a:schemeClr val="tx1"/>
                </a:solidFill>
              </a:rPr>
              <a:t>s</a:t>
            </a:r>
            <a:endParaRPr lang="en-GB" altLang="en-US" sz="2000" i="0">
              <a:solidFill>
                <a:schemeClr val="tx1"/>
              </a:solidFill>
            </a:endParaRPr>
          </a:p>
        </p:txBody>
      </p:sp>
      <p:sp>
        <p:nvSpPr>
          <p:cNvPr id="84999" name="Text Box 14"/>
          <p:cNvSpPr txBox="1">
            <a:spLocks noChangeArrowheads="1"/>
          </p:cNvSpPr>
          <p:nvPr/>
        </p:nvSpPr>
        <p:spPr bwMode="auto">
          <a:xfrm>
            <a:off x="7391400" y="1346200"/>
            <a:ext cx="16764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ClrTx/>
              <a:buSzPct val="45000"/>
              <a:buFont typeface="StarSymbol" charset="0"/>
              <a:buNone/>
            </a:pPr>
            <a:r>
              <a:rPr lang="en-US" altLang="en-US" sz="1600" i="0" dirty="0">
                <a:solidFill>
                  <a:schemeClr val="tx1"/>
                </a:solidFill>
              </a:rPr>
              <a:t>J</a:t>
            </a:r>
            <a:r>
              <a:rPr lang="hu-HU" altLang="en-US" sz="1600" i="0" dirty="0" err="1">
                <a:solidFill>
                  <a:schemeClr val="tx1"/>
                </a:solidFill>
              </a:rPr>
              <a:t>ános</a:t>
            </a:r>
            <a:r>
              <a:rPr lang="hu-HU" altLang="en-US" sz="1600" i="0" dirty="0">
                <a:solidFill>
                  <a:schemeClr val="tx1"/>
                </a:solidFill>
              </a:rPr>
              <a:t> Török</a:t>
            </a:r>
            <a:endParaRPr lang="en-GB" altLang="en-US" sz="1600" i="0" dirty="0">
              <a:solidFill>
                <a:schemeClr val="tx1"/>
              </a:solidFill>
            </a:endParaRPr>
          </a:p>
        </p:txBody>
      </p:sp>
      <p:pic>
        <p:nvPicPr>
          <p:cNvPr id="85000" name="Kép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685800"/>
            <a:ext cx="4208462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1" name="Text Box 14"/>
          <p:cNvSpPr txBox="1">
            <a:spLocks noChangeArrowheads="1"/>
          </p:cNvSpPr>
          <p:nvPr/>
        </p:nvSpPr>
        <p:spPr bwMode="auto">
          <a:xfrm>
            <a:off x="7239000" y="1604963"/>
            <a:ext cx="190500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ClrTx/>
              <a:buSzPct val="45000"/>
              <a:buFont typeface="StarSymbol" charset="0"/>
              <a:buNone/>
            </a:pPr>
            <a:r>
              <a:rPr lang="hu-HU" altLang="en-US" sz="1400" i="0">
                <a:solidFill>
                  <a:schemeClr val="tx1"/>
                </a:solidFill>
              </a:rPr>
              <a:t>(</a:t>
            </a:r>
            <a:r>
              <a:rPr lang="en-US" altLang="en-US" sz="1400" i="0">
                <a:solidFill>
                  <a:schemeClr val="tx1"/>
                </a:solidFill>
              </a:rPr>
              <a:t>Budapest</a:t>
            </a:r>
            <a:r>
              <a:rPr lang="hu-HU" altLang="en-US" sz="1400" i="0">
                <a:solidFill>
                  <a:schemeClr val="tx1"/>
                </a:solidFill>
              </a:rPr>
              <a:t>)</a:t>
            </a:r>
            <a:endParaRPr lang="en-GB" altLang="en-US" sz="1400" i="0">
              <a:solidFill>
                <a:schemeClr val="tx1"/>
              </a:solidFill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7315200" y="2260600"/>
            <a:ext cx="16764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ClrTx/>
              <a:buSzPct val="45000"/>
              <a:buFont typeface="StarSymbol" charset="0"/>
              <a:buNone/>
            </a:pPr>
            <a:r>
              <a:rPr lang="hu-HU" altLang="en-US" sz="1600" i="0" dirty="0" smtClean="0">
                <a:solidFill>
                  <a:schemeClr val="tx1"/>
                </a:solidFill>
              </a:rPr>
              <a:t>LIGGGHTS</a:t>
            </a:r>
            <a:endParaRPr lang="en-GB" altLang="en-US" sz="1600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8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3092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0926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9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092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26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3"/>
          <p:cNvSpPr>
            <a:spLocks noChangeArrowheads="1"/>
          </p:cNvSpPr>
          <p:nvPr/>
        </p:nvSpPr>
        <p:spPr bwMode="auto">
          <a:xfrm>
            <a:off x="6934200" y="6524625"/>
            <a:ext cx="1992312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14338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14338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Palatino" pitchFamily="18" charset="0"/>
              </a:rPr>
              <a:t>www.szfki.hu/~btamas</a:t>
            </a:r>
            <a:endParaRPr lang="hu-HU" altLang="en-US" sz="1600" dirty="0">
              <a:latin typeface="Palatino" pitchFamily="18" charset="0"/>
            </a:endParaRPr>
          </a:p>
        </p:txBody>
      </p:sp>
      <p:sp>
        <p:nvSpPr>
          <p:cNvPr id="54275" name="Text Box 25"/>
          <p:cNvSpPr txBox="1">
            <a:spLocks noChangeArrowheads="1"/>
          </p:cNvSpPr>
          <p:nvPr/>
        </p:nvSpPr>
        <p:spPr bwMode="auto">
          <a:xfrm>
            <a:off x="228600" y="76200"/>
            <a:ext cx="87630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en-US" altLang="en-US" sz="2800" i="0">
                <a:solidFill>
                  <a:schemeClr val="tx1"/>
                </a:solidFill>
              </a:rPr>
              <a:t>Secondar</a:t>
            </a:r>
            <a:r>
              <a:rPr lang="hu-HU" altLang="en-US" sz="2800" i="0">
                <a:solidFill>
                  <a:schemeClr val="tx1"/>
                </a:solidFill>
              </a:rPr>
              <a:t>y</a:t>
            </a:r>
            <a:r>
              <a:rPr lang="en-US" altLang="en-US" sz="2800" i="0">
                <a:solidFill>
                  <a:schemeClr val="tx1"/>
                </a:solidFill>
              </a:rPr>
              <a:t> flow and heaping</a:t>
            </a:r>
            <a:endParaRPr lang="en-GB" altLang="en-US" sz="2800" i="0">
              <a:solidFill>
                <a:schemeClr val="tx1"/>
              </a:solidFill>
            </a:endParaRPr>
          </a:p>
        </p:txBody>
      </p:sp>
      <p:sp>
        <p:nvSpPr>
          <p:cNvPr id="54276" name="Text Box 24"/>
          <p:cNvSpPr txBox="1">
            <a:spLocks noChangeArrowheads="1"/>
          </p:cNvSpPr>
          <p:nvPr/>
        </p:nvSpPr>
        <p:spPr bwMode="auto">
          <a:xfrm>
            <a:off x="42863" y="801688"/>
            <a:ext cx="9063037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hu-HU" altLang="en-US" sz="1900" i="0">
                <a:solidFill>
                  <a:schemeClr val="tx1"/>
                </a:solidFill>
              </a:rPr>
              <a:t>Flow perpendicular to the primary flow lines will develop in a complex geometry</a:t>
            </a:r>
            <a:endParaRPr lang="en-GB" altLang="en-US" sz="1900" i="0">
              <a:solidFill>
                <a:schemeClr val="tx1"/>
              </a:solidFill>
            </a:endParaRPr>
          </a:p>
        </p:txBody>
      </p:sp>
      <p:sp>
        <p:nvSpPr>
          <p:cNvPr id="54277" name="Text Box 24"/>
          <p:cNvSpPr txBox="1">
            <a:spLocks noChangeArrowheads="1"/>
          </p:cNvSpPr>
          <p:nvPr/>
        </p:nvSpPr>
        <p:spPr bwMode="auto">
          <a:xfrm>
            <a:off x="3048000" y="3008313"/>
            <a:ext cx="1219200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en-US" altLang="en-US" sz="1200" b="1" i="0">
                <a:solidFill>
                  <a:schemeClr val="bg1"/>
                </a:solidFill>
              </a:rPr>
              <a:t>Rods L</a:t>
            </a:r>
            <a:r>
              <a:rPr lang="hu-HU" altLang="en-US" sz="1200" b="1" i="0">
                <a:solidFill>
                  <a:schemeClr val="bg1"/>
                </a:solidFill>
              </a:rPr>
              <a:t>/d=5</a:t>
            </a:r>
            <a:endParaRPr lang="en-GB" altLang="en-US" sz="1200" b="1" i="0">
              <a:solidFill>
                <a:schemeClr val="bg1"/>
              </a:solidFill>
            </a:endParaRPr>
          </a:p>
        </p:txBody>
      </p:sp>
      <p:sp>
        <p:nvSpPr>
          <p:cNvPr id="54278" name="Text Box 24"/>
          <p:cNvSpPr txBox="1">
            <a:spLocks noChangeArrowheads="1"/>
          </p:cNvSpPr>
          <p:nvPr/>
        </p:nvSpPr>
        <p:spPr bwMode="auto">
          <a:xfrm>
            <a:off x="3048000" y="4495800"/>
            <a:ext cx="1219200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en-US" altLang="en-US" sz="1200" b="1" i="0">
                <a:solidFill>
                  <a:schemeClr val="bg1"/>
                </a:solidFill>
              </a:rPr>
              <a:t>Rods L</a:t>
            </a:r>
            <a:r>
              <a:rPr lang="hu-HU" altLang="en-US" sz="1200" b="1" i="0">
                <a:solidFill>
                  <a:schemeClr val="bg1"/>
                </a:solidFill>
              </a:rPr>
              <a:t>/d=3.3</a:t>
            </a:r>
            <a:endParaRPr lang="en-GB" altLang="en-US" sz="1200" b="1" i="0">
              <a:solidFill>
                <a:schemeClr val="bg1"/>
              </a:solidFill>
            </a:endParaRPr>
          </a:p>
        </p:txBody>
      </p:sp>
      <p:sp>
        <p:nvSpPr>
          <p:cNvPr id="54279" name="Text Box 24"/>
          <p:cNvSpPr txBox="1">
            <a:spLocks noChangeArrowheads="1"/>
          </p:cNvSpPr>
          <p:nvPr/>
        </p:nvSpPr>
        <p:spPr bwMode="auto">
          <a:xfrm>
            <a:off x="3048000" y="5903913"/>
            <a:ext cx="1219200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en-US" altLang="en-US" sz="1200" b="1" i="0">
                <a:solidFill>
                  <a:schemeClr val="bg1"/>
                </a:solidFill>
              </a:rPr>
              <a:t>Rods L</a:t>
            </a:r>
            <a:r>
              <a:rPr lang="hu-HU" altLang="en-US" sz="1200" b="1" i="0">
                <a:solidFill>
                  <a:schemeClr val="bg1"/>
                </a:solidFill>
              </a:rPr>
              <a:t>/d=2</a:t>
            </a:r>
            <a:endParaRPr lang="en-GB" altLang="en-US" sz="1200" b="1" i="0">
              <a:solidFill>
                <a:schemeClr val="bg1"/>
              </a:solidFill>
            </a:endParaRPr>
          </a:p>
        </p:txBody>
      </p:sp>
      <p:sp>
        <p:nvSpPr>
          <p:cNvPr id="54280" name="Text Box 24"/>
          <p:cNvSpPr txBox="1">
            <a:spLocks noChangeArrowheads="1"/>
          </p:cNvSpPr>
          <p:nvPr/>
        </p:nvSpPr>
        <p:spPr bwMode="auto">
          <a:xfrm>
            <a:off x="6096000" y="1868488"/>
            <a:ext cx="1219200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hu-HU" altLang="en-US" sz="1200" b="1" i="0">
                <a:solidFill>
                  <a:schemeClr val="bg1"/>
                </a:solidFill>
              </a:rPr>
              <a:t>Lentils</a:t>
            </a:r>
            <a:endParaRPr lang="en-GB" altLang="en-US" sz="1200" b="1" i="0">
              <a:solidFill>
                <a:schemeClr val="bg1"/>
              </a:solidFill>
            </a:endParaRPr>
          </a:p>
        </p:txBody>
      </p:sp>
      <p:sp>
        <p:nvSpPr>
          <p:cNvPr id="54281" name="Text Box 24"/>
          <p:cNvSpPr txBox="1">
            <a:spLocks noChangeArrowheads="1"/>
          </p:cNvSpPr>
          <p:nvPr/>
        </p:nvSpPr>
        <p:spPr bwMode="auto">
          <a:xfrm>
            <a:off x="6096000" y="3429000"/>
            <a:ext cx="1371600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hu-HU" altLang="en-US" sz="1200" b="1" i="0">
                <a:solidFill>
                  <a:schemeClr val="bg1"/>
                </a:solidFill>
              </a:rPr>
              <a:t>Plastic spheres</a:t>
            </a:r>
            <a:endParaRPr lang="en-GB" altLang="en-US" sz="1200" b="1" i="0">
              <a:solidFill>
                <a:schemeClr val="bg1"/>
              </a:solidFill>
            </a:endParaRPr>
          </a:p>
        </p:txBody>
      </p:sp>
      <p:sp>
        <p:nvSpPr>
          <p:cNvPr id="54282" name="Text Box 24"/>
          <p:cNvSpPr txBox="1">
            <a:spLocks noChangeArrowheads="1"/>
          </p:cNvSpPr>
          <p:nvPr/>
        </p:nvSpPr>
        <p:spPr bwMode="auto">
          <a:xfrm>
            <a:off x="6096000" y="4876800"/>
            <a:ext cx="1371600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hu-HU" altLang="en-US" sz="1200" b="1" i="0">
                <a:solidFill>
                  <a:schemeClr val="bg1"/>
                </a:solidFill>
              </a:rPr>
              <a:t>Peas</a:t>
            </a:r>
            <a:endParaRPr lang="en-GB" altLang="en-US" sz="1200" b="1" i="0">
              <a:solidFill>
                <a:schemeClr val="bg1"/>
              </a:solidFill>
            </a:endParaRPr>
          </a:p>
        </p:txBody>
      </p:sp>
      <p:sp>
        <p:nvSpPr>
          <p:cNvPr id="54283" name="Text Box 24"/>
          <p:cNvSpPr txBox="1">
            <a:spLocks noChangeArrowheads="1"/>
          </p:cNvSpPr>
          <p:nvPr/>
        </p:nvSpPr>
        <p:spPr bwMode="auto">
          <a:xfrm>
            <a:off x="2209800" y="4103688"/>
            <a:ext cx="457200" cy="392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endParaRPr lang="en-GB" altLang="en-US" sz="2000" i="0">
              <a:solidFill>
                <a:schemeClr val="tx1"/>
              </a:solidFill>
            </a:endParaRPr>
          </a:p>
        </p:txBody>
      </p:sp>
      <p:sp>
        <p:nvSpPr>
          <p:cNvPr id="54284" name="Text Box 31"/>
          <p:cNvSpPr txBox="1">
            <a:spLocks noChangeArrowheads="1"/>
          </p:cNvSpPr>
          <p:nvPr/>
        </p:nvSpPr>
        <p:spPr bwMode="auto">
          <a:xfrm>
            <a:off x="0" y="6096000"/>
            <a:ext cx="91440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ts val="1200"/>
              </a:lnSpc>
              <a:spcBef>
                <a:spcPts val="1200"/>
              </a:spcBef>
              <a:buSzTx/>
              <a:buFont typeface="StarSymbol" charset="0"/>
              <a:buNone/>
            </a:pPr>
            <a:r>
              <a:rPr lang="en-US" altLang="en-US" sz="1400" i="0" dirty="0" smtClean="0">
                <a:solidFill>
                  <a:schemeClr val="tx1"/>
                </a:solidFill>
                <a:latin typeface="Palatino" pitchFamily="18" charset="0"/>
              </a:rPr>
              <a:t>W</a:t>
            </a:r>
            <a:r>
              <a:rPr lang="hu-HU" altLang="en-US" sz="1400" i="0" dirty="0" err="1">
                <a:solidFill>
                  <a:schemeClr val="tx1"/>
                </a:solidFill>
                <a:latin typeface="Palatino" pitchFamily="18" charset="0"/>
              </a:rPr>
              <a:t>ortel</a:t>
            </a:r>
            <a:r>
              <a:rPr lang="hu-HU" altLang="en-US" sz="1400" i="0" dirty="0">
                <a:solidFill>
                  <a:schemeClr val="tx1"/>
                </a:solidFill>
                <a:latin typeface="Palatino" pitchFamily="18" charset="0"/>
              </a:rPr>
              <a:t>,</a:t>
            </a:r>
            <a:r>
              <a:rPr lang="en-US" altLang="en-US" sz="1400" i="0" dirty="0">
                <a:solidFill>
                  <a:schemeClr val="tx1"/>
                </a:solidFill>
                <a:latin typeface="Palatino" pitchFamily="18" charset="0"/>
              </a:rPr>
              <a:t> </a:t>
            </a:r>
            <a:r>
              <a:rPr lang="en-GB" altLang="en-US" sz="1400" i="0" dirty="0" err="1" smtClean="0">
                <a:solidFill>
                  <a:schemeClr val="tx1"/>
                </a:solidFill>
                <a:latin typeface="Palatino" pitchFamily="18" charset="0"/>
              </a:rPr>
              <a:t>Börzsönyi</a:t>
            </a:r>
            <a:r>
              <a:rPr lang="hu-HU" altLang="en-US" sz="1400" i="0" dirty="0">
                <a:solidFill>
                  <a:schemeClr val="tx1"/>
                </a:solidFill>
                <a:latin typeface="Palatino" pitchFamily="18" charset="0"/>
              </a:rPr>
              <a:t>, </a:t>
            </a:r>
            <a:r>
              <a:rPr lang="hu-HU" altLang="en-US" sz="1400" i="0" dirty="0" smtClean="0">
                <a:solidFill>
                  <a:schemeClr val="tx1"/>
                </a:solidFill>
                <a:latin typeface="Palatino" pitchFamily="18" charset="0"/>
              </a:rPr>
              <a:t>Somfai</a:t>
            </a:r>
            <a:r>
              <a:rPr lang="hu-HU" altLang="en-US" sz="1400" i="0" dirty="0">
                <a:solidFill>
                  <a:schemeClr val="tx1"/>
                </a:solidFill>
                <a:latin typeface="Palatino" pitchFamily="18" charset="0"/>
              </a:rPr>
              <a:t>, </a:t>
            </a:r>
            <a:r>
              <a:rPr lang="hu-HU" altLang="en-US" sz="1400" i="0" dirty="0" err="1" smtClean="0">
                <a:solidFill>
                  <a:schemeClr val="tx1"/>
                </a:solidFill>
                <a:latin typeface="Palatino" pitchFamily="18" charset="0"/>
              </a:rPr>
              <a:t>Wegner</a:t>
            </a:r>
            <a:r>
              <a:rPr lang="hu-HU" altLang="en-US" sz="1400" i="0" dirty="0">
                <a:solidFill>
                  <a:schemeClr val="tx1"/>
                </a:solidFill>
                <a:latin typeface="Palatino" pitchFamily="18" charset="0"/>
              </a:rPr>
              <a:t>,</a:t>
            </a:r>
            <a:r>
              <a:rPr lang="en-GB" altLang="en-US" sz="1400" i="0" dirty="0">
                <a:solidFill>
                  <a:schemeClr val="tx1"/>
                </a:solidFill>
                <a:latin typeface="Palatino" pitchFamily="18" charset="0"/>
              </a:rPr>
              <a:t> </a:t>
            </a:r>
            <a:r>
              <a:rPr lang="hu-HU" altLang="en-US" sz="1400" i="0" dirty="0" smtClean="0">
                <a:solidFill>
                  <a:schemeClr val="tx1"/>
                </a:solidFill>
                <a:latin typeface="Palatino" pitchFamily="18" charset="0"/>
              </a:rPr>
              <a:t>Szabó,</a:t>
            </a:r>
            <a:r>
              <a:rPr lang="en-GB" altLang="en-US" sz="1400" i="0" dirty="0" smtClean="0">
                <a:solidFill>
                  <a:schemeClr val="tx1"/>
                </a:solidFill>
                <a:latin typeface="Palatino" pitchFamily="18" charset="0"/>
              </a:rPr>
              <a:t> </a:t>
            </a:r>
            <a:r>
              <a:rPr lang="en-GB" altLang="en-US" sz="1400" i="0" dirty="0" err="1">
                <a:solidFill>
                  <a:schemeClr val="tx1"/>
                </a:solidFill>
                <a:latin typeface="Palatino" pitchFamily="18" charset="0"/>
              </a:rPr>
              <a:t>Stannarius</a:t>
            </a:r>
            <a:r>
              <a:rPr lang="hu-HU" altLang="en-US" sz="1400" i="0" dirty="0">
                <a:solidFill>
                  <a:schemeClr val="tx1"/>
                </a:solidFill>
                <a:latin typeface="Palatino" pitchFamily="18" charset="0"/>
              </a:rPr>
              <a:t>, </a:t>
            </a:r>
            <a:r>
              <a:rPr lang="hu-HU" altLang="en-US" sz="1400" i="0" dirty="0" smtClean="0">
                <a:solidFill>
                  <a:schemeClr val="tx1"/>
                </a:solidFill>
                <a:latin typeface="Palatino" pitchFamily="18" charset="0"/>
              </a:rPr>
              <a:t>van </a:t>
            </a:r>
            <a:r>
              <a:rPr lang="hu-HU" altLang="en-US" sz="1400" i="0" dirty="0" err="1">
                <a:solidFill>
                  <a:schemeClr val="tx1"/>
                </a:solidFill>
                <a:latin typeface="Palatino" pitchFamily="18" charset="0"/>
              </a:rPr>
              <a:t>Hecke</a:t>
            </a:r>
            <a:r>
              <a:rPr lang="en-GB" altLang="en-US" sz="1400" i="0" dirty="0">
                <a:solidFill>
                  <a:schemeClr val="tx1"/>
                </a:solidFill>
                <a:latin typeface="Palatino" pitchFamily="18" charset="0"/>
              </a:rPr>
              <a:t>  </a:t>
            </a:r>
            <a:r>
              <a:rPr lang="en-GB" altLang="en-US" sz="1400" i="0" dirty="0">
                <a:solidFill>
                  <a:srgbClr val="0000FF"/>
                </a:solidFill>
                <a:latin typeface="Palatino" pitchFamily="18" charset="0"/>
              </a:rPr>
              <a:t>Soft Matter</a:t>
            </a:r>
            <a:r>
              <a:rPr lang="en-US" altLang="en-US" sz="1400" i="0" dirty="0">
                <a:solidFill>
                  <a:srgbClr val="0000FF"/>
                </a:solidFill>
                <a:latin typeface="Palatino" pitchFamily="18" charset="0"/>
              </a:rPr>
              <a:t> </a:t>
            </a:r>
            <a:r>
              <a:rPr lang="en-US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201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5</a:t>
            </a:r>
            <a:r>
              <a:rPr lang="en-GB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 </a:t>
            </a:r>
            <a:endParaRPr lang="en-GB" altLang="en-US" sz="1400" i="0" dirty="0">
              <a:solidFill>
                <a:srgbClr val="0000FF"/>
              </a:solidFill>
              <a:latin typeface="Palatino" pitchFamily="18" charset="0"/>
            </a:endParaRPr>
          </a:p>
        </p:txBody>
      </p:sp>
      <p:pic>
        <p:nvPicPr>
          <p:cNvPr id="54285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589088"/>
            <a:ext cx="377825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6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3175000"/>
            <a:ext cx="4205288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7" name="Kép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335088"/>
            <a:ext cx="4724400" cy="378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8" name="Text Box 24"/>
          <p:cNvSpPr txBox="1">
            <a:spLocks noChangeArrowheads="1"/>
          </p:cNvSpPr>
          <p:nvPr/>
        </p:nvSpPr>
        <p:spPr bwMode="auto">
          <a:xfrm>
            <a:off x="195263" y="2667000"/>
            <a:ext cx="3919537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hu-HU" altLang="en-US" sz="1800" i="0">
                <a:solidFill>
                  <a:schemeClr val="tx1"/>
                </a:solidFill>
              </a:rPr>
              <a:t>X-ray CT detection of secondary flow</a:t>
            </a:r>
            <a:endParaRPr lang="en-GB" altLang="en-US" sz="1800" i="0">
              <a:solidFill>
                <a:schemeClr val="tx1"/>
              </a:solidFill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0" y="6388100"/>
            <a:ext cx="91440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ts val="1200"/>
              </a:lnSpc>
              <a:spcBef>
                <a:spcPts val="1200"/>
              </a:spcBef>
              <a:buSzTx/>
              <a:buFont typeface="StarSymbol" charset="0"/>
              <a:buNone/>
            </a:pPr>
            <a:r>
              <a:rPr lang="hu-HU" altLang="en-US" sz="1400" i="0" dirty="0" smtClean="0">
                <a:solidFill>
                  <a:schemeClr val="tx1"/>
                </a:solidFill>
                <a:latin typeface="Palatino" pitchFamily="18" charset="0"/>
              </a:rPr>
              <a:t>Fischer,</a:t>
            </a:r>
            <a:r>
              <a:rPr lang="en-US" altLang="en-US" sz="1400" i="0" dirty="0" smtClean="0">
                <a:solidFill>
                  <a:schemeClr val="tx1"/>
                </a:solidFill>
                <a:latin typeface="Palatino" pitchFamily="18" charset="0"/>
              </a:rPr>
              <a:t> </a:t>
            </a:r>
            <a:r>
              <a:rPr lang="en-GB" altLang="en-US" sz="1400" i="0" dirty="0" err="1" smtClean="0">
                <a:solidFill>
                  <a:schemeClr val="tx1"/>
                </a:solidFill>
                <a:latin typeface="Palatino" pitchFamily="18" charset="0"/>
              </a:rPr>
              <a:t>Börzsönyi</a:t>
            </a:r>
            <a:r>
              <a:rPr lang="hu-HU" altLang="en-US" sz="1400" i="0" dirty="0">
                <a:solidFill>
                  <a:schemeClr val="tx1"/>
                </a:solidFill>
                <a:latin typeface="Palatino" pitchFamily="18" charset="0"/>
              </a:rPr>
              <a:t>, </a:t>
            </a:r>
            <a:r>
              <a:rPr lang="hu-HU" altLang="en-US" sz="1400" i="0" dirty="0" err="1" smtClean="0">
                <a:solidFill>
                  <a:schemeClr val="tx1"/>
                </a:solidFill>
                <a:latin typeface="Palatino" pitchFamily="18" charset="0"/>
              </a:rPr>
              <a:t>Nasato</a:t>
            </a:r>
            <a:r>
              <a:rPr lang="hu-HU" altLang="en-US" sz="1400" i="0" dirty="0" smtClean="0">
                <a:solidFill>
                  <a:schemeClr val="tx1"/>
                </a:solidFill>
                <a:latin typeface="Palatino" pitchFamily="18" charset="0"/>
              </a:rPr>
              <a:t>, </a:t>
            </a:r>
            <a:r>
              <a:rPr lang="hu-HU" altLang="en-US" sz="1400" i="0" dirty="0" err="1" smtClean="0">
                <a:solidFill>
                  <a:schemeClr val="tx1"/>
                </a:solidFill>
                <a:latin typeface="Palatino" pitchFamily="18" charset="0"/>
              </a:rPr>
              <a:t>Pöschel</a:t>
            </a:r>
            <a:r>
              <a:rPr lang="hu-HU" altLang="en-US" sz="1400" i="0" dirty="0" smtClean="0">
                <a:solidFill>
                  <a:schemeClr val="tx1"/>
                </a:solidFill>
                <a:latin typeface="Palatino" pitchFamily="18" charset="0"/>
              </a:rPr>
              <a:t>,</a:t>
            </a:r>
            <a:r>
              <a:rPr lang="en-GB" altLang="en-US" sz="1400" i="0" dirty="0" smtClean="0">
                <a:solidFill>
                  <a:schemeClr val="tx1"/>
                </a:solidFill>
                <a:latin typeface="Palatino" pitchFamily="18" charset="0"/>
              </a:rPr>
              <a:t> </a:t>
            </a:r>
            <a:r>
              <a:rPr lang="en-GB" altLang="en-US" sz="1400" i="0" dirty="0" err="1" smtClean="0">
                <a:solidFill>
                  <a:schemeClr val="tx1"/>
                </a:solidFill>
                <a:latin typeface="Palatino" pitchFamily="18" charset="0"/>
              </a:rPr>
              <a:t>Stannarius</a:t>
            </a:r>
            <a:r>
              <a:rPr lang="hu-HU" altLang="en-US" sz="1400" i="0" dirty="0">
                <a:solidFill>
                  <a:schemeClr val="tx1"/>
                </a:solidFill>
                <a:latin typeface="Palatino" pitchFamily="18" charset="0"/>
              </a:rPr>
              <a:t>, 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New J. </a:t>
            </a:r>
            <a:r>
              <a:rPr lang="hu-HU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Phys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.</a:t>
            </a:r>
            <a:r>
              <a:rPr lang="en-US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 201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6</a:t>
            </a:r>
            <a:r>
              <a:rPr lang="en-GB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 </a:t>
            </a:r>
            <a:endParaRPr lang="en-GB" altLang="en-US" sz="1400" i="0" dirty="0">
              <a:solidFill>
                <a:srgbClr val="0000FF"/>
              </a:solidFill>
              <a:latin typeface="Palatin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8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3"/>
          <p:cNvSpPr>
            <a:spLocks noChangeArrowheads="1"/>
          </p:cNvSpPr>
          <p:nvPr/>
        </p:nvSpPr>
        <p:spPr bwMode="auto">
          <a:xfrm>
            <a:off x="6934200" y="6524625"/>
            <a:ext cx="1992312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14338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14338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Palatino" pitchFamily="18" charset="0"/>
              </a:rPr>
              <a:t>www.szfki.hu/~btamas</a:t>
            </a:r>
            <a:endParaRPr lang="hu-HU" altLang="en-US" sz="1600" dirty="0">
              <a:latin typeface="Palatino" pitchFamily="18" charset="0"/>
            </a:endParaRPr>
          </a:p>
        </p:txBody>
      </p:sp>
      <p:sp>
        <p:nvSpPr>
          <p:cNvPr id="56323" name="Text Box 25"/>
          <p:cNvSpPr txBox="1">
            <a:spLocks noChangeArrowheads="1"/>
          </p:cNvSpPr>
          <p:nvPr/>
        </p:nvSpPr>
        <p:spPr bwMode="auto">
          <a:xfrm>
            <a:off x="228600" y="76200"/>
            <a:ext cx="87630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en-US" altLang="en-US" sz="2800" i="0">
                <a:solidFill>
                  <a:schemeClr val="tx1"/>
                </a:solidFill>
              </a:rPr>
              <a:t>Secondar</a:t>
            </a:r>
            <a:r>
              <a:rPr lang="hu-HU" altLang="en-US" sz="2800" i="0">
                <a:solidFill>
                  <a:schemeClr val="tx1"/>
                </a:solidFill>
              </a:rPr>
              <a:t>y</a:t>
            </a:r>
            <a:r>
              <a:rPr lang="en-US" altLang="en-US" sz="2800" i="0">
                <a:solidFill>
                  <a:schemeClr val="tx1"/>
                </a:solidFill>
              </a:rPr>
              <a:t> flow and heaping</a:t>
            </a:r>
            <a:endParaRPr lang="en-GB" altLang="en-US" sz="2800" i="0">
              <a:solidFill>
                <a:schemeClr val="tx1"/>
              </a:solidFill>
            </a:endParaRPr>
          </a:p>
        </p:txBody>
      </p:sp>
      <p:sp>
        <p:nvSpPr>
          <p:cNvPr id="56324" name="Text Box 24"/>
          <p:cNvSpPr txBox="1">
            <a:spLocks noChangeArrowheads="1"/>
          </p:cNvSpPr>
          <p:nvPr/>
        </p:nvSpPr>
        <p:spPr bwMode="auto">
          <a:xfrm>
            <a:off x="42863" y="801688"/>
            <a:ext cx="9063037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hu-HU" altLang="en-US" sz="1900" i="0">
                <a:solidFill>
                  <a:schemeClr val="tx1"/>
                </a:solidFill>
              </a:rPr>
              <a:t>Flow perpendicular to the primary flow lines will develop in a complex geometry</a:t>
            </a:r>
            <a:endParaRPr lang="en-GB" altLang="en-US" sz="1900" i="0">
              <a:solidFill>
                <a:schemeClr val="tx1"/>
              </a:solidFill>
            </a:endParaRPr>
          </a:p>
        </p:txBody>
      </p:sp>
      <p:sp>
        <p:nvSpPr>
          <p:cNvPr id="56325" name="Text Box 24"/>
          <p:cNvSpPr txBox="1">
            <a:spLocks noChangeArrowheads="1"/>
          </p:cNvSpPr>
          <p:nvPr/>
        </p:nvSpPr>
        <p:spPr bwMode="auto">
          <a:xfrm>
            <a:off x="3048000" y="3008313"/>
            <a:ext cx="1219200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en-US" altLang="en-US" sz="1200" b="1" i="0">
                <a:solidFill>
                  <a:schemeClr val="bg1"/>
                </a:solidFill>
              </a:rPr>
              <a:t>Rods L</a:t>
            </a:r>
            <a:r>
              <a:rPr lang="hu-HU" altLang="en-US" sz="1200" b="1" i="0">
                <a:solidFill>
                  <a:schemeClr val="bg1"/>
                </a:solidFill>
              </a:rPr>
              <a:t>/d=5</a:t>
            </a:r>
            <a:endParaRPr lang="en-GB" altLang="en-US" sz="1200" b="1" i="0">
              <a:solidFill>
                <a:schemeClr val="bg1"/>
              </a:solidFill>
            </a:endParaRPr>
          </a:p>
        </p:txBody>
      </p:sp>
      <p:sp>
        <p:nvSpPr>
          <p:cNvPr id="56326" name="Text Box 24"/>
          <p:cNvSpPr txBox="1">
            <a:spLocks noChangeArrowheads="1"/>
          </p:cNvSpPr>
          <p:nvPr/>
        </p:nvSpPr>
        <p:spPr bwMode="auto">
          <a:xfrm>
            <a:off x="3048000" y="4495800"/>
            <a:ext cx="1219200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en-US" altLang="en-US" sz="1200" b="1" i="0">
                <a:solidFill>
                  <a:schemeClr val="bg1"/>
                </a:solidFill>
              </a:rPr>
              <a:t>Rods L</a:t>
            </a:r>
            <a:r>
              <a:rPr lang="hu-HU" altLang="en-US" sz="1200" b="1" i="0">
                <a:solidFill>
                  <a:schemeClr val="bg1"/>
                </a:solidFill>
              </a:rPr>
              <a:t>/d=3.3</a:t>
            </a:r>
            <a:endParaRPr lang="en-GB" altLang="en-US" sz="1200" b="1" i="0">
              <a:solidFill>
                <a:schemeClr val="bg1"/>
              </a:solidFill>
            </a:endParaRPr>
          </a:p>
        </p:txBody>
      </p:sp>
      <p:sp>
        <p:nvSpPr>
          <p:cNvPr id="56327" name="Text Box 24"/>
          <p:cNvSpPr txBox="1">
            <a:spLocks noChangeArrowheads="1"/>
          </p:cNvSpPr>
          <p:nvPr/>
        </p:nvSpPr>
        <p:spPr bwMode="auto">
          <a:xfrm>
            <a:off x="3048000" y="5903913"/>
            <a:ext cx="1219200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en-US" altLang="en-US" sz="1200" b="1" i="0">
                <a:solidFill>
                  <a:schemeClr val="bg1"/>
                </a:solidFill>
              </a:rPr>
              <a:t>Rods L</a:t>
            </a:r>
            <a:r>
              <a:rPr lang="hu-HU" altLang="en-US" sz="1200" b="1" i="0">
                <a:solidFill>
                  <a:schemeClr val="bg1"/>
                </a:solidFill>
              </a:rPr>
              <a:t>/d=2</a:t>
            </a:r>
            <a:endParaRPr lang="en-GB" altLang="en-US" sz="1200" b="1" i="0">
              <a:solidFill>
                <a:schemeClr val="bg1"/>
              </a:solidFill>
            </a:endParaRPr>
          </a:p>
        </p:txBody>
      </p:sp>
      <p:sp>
        <p:nvSpPr>
          <p:cNvPr id="56328" name="Text Box 24"/>
          <p:cNvSpPr txBox="1">
            <a:spLocks noChangeArrowheads="1"/>
          </p:cNvSpPr>
          <p:nvPr/>
        </p:nvSpPr>
        <p:spPr bwMode="auto">
          <a:xfrm>
            <a:off x="6096000" y="1868488"/>
            <a:ext cx="1219200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hu-HU" altLang="en-US" sz="1200" b="1" i="0">
                <a:solidFill>
                  <a:schemeClr val="bg1"/>
                </a:solidFill>
              </a:rPr>
              <a:t>Lentils</a:t>
            </a:r>
            <a:endParaRPr lang="en-GB" altLang="en-US" sz="1200" b="1" i="0">
              <a:solidFill>
                <a:schemeClr val="bg1"/>
              </a:solidFill>
            </a:endParaRPr>
          </a:p>
        </p:txBody>
      </p:sp>
      <p:sp>
        <p:nvSpPr>
          <p:cNvPr id="56329" name="Text Box 24"/>
          <p:cNvSpPr txBox="1">
            <a:spLocks noChangeArrowheads="1"/>
          </p:cNvSpPr>
          <p:nvPr/>
        </p:nvSpPr>
        <p:spPr bwMode="auto">
          <a:xfrm>
            <a:off x="6096000" y="3429000"/>
            <a:ext cx="1371600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hu-HU" altLang="en-US" sz="1200" b="1" i="0">
                <a:solidFill>
                  <a:schemeClr val="bg1"/>
                </a:solidFill>
              </a:rPr>
              <a:t>Plastic spheres</a:t>
            </a:r>
            <a:endParaRPr lang="en-GB" altLang="en-US" sz="1200" b="1" i="0">
              <a:solidFill>
                <a:schemeClr val="bg1"/>
              </a:solidFill>
            </a:endParaRPr>
          </a:p>
        </p:txBody>
      </p:sp>
      <p:sp>
        <p:nvSpPr>
          <p:cNvPr id="56330" name="Text Box 24"/>
          <p:cNvSpPr txBox="1">
            <a:spLocks noChangeArrowheads="1"/>
          </p:cNvSpPr>
          <p:nvPr/>
        </p:nvSpPr>
        <p:spPr bwMode="auto">
          <a:xfrm>
            <a:off x="6096000" y="4876800"/>
            <a:ext cx="1371600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hu-HU" altLang="en-US" sz="1200" b="1" i="0">
                <a:solidFill>
                  <a:schemeClr val="bg1"/>
                </a:solidFill>
              </a:rPr>
              <a:t>Peas</a:t>
            </a:r>
            <a:endParaRPr lang="en-GB" altLang="en-US" sz="1200" b="1" i="0">
              <a:solidFill>
                <a:schemeClr val="bg1"/>
              </a:solidFill>
            </a:endParaRPr>
          </a:p>
        </p:txBody>
      </p:sp>
      <p:sp>
        <p:nvSpPr>
          <p:cNvPr id="56331" name="Text Box 24"/>
          <p:cNvSpPr txBox="1">
            <a:spLocks noChangeArrowheads="1"/>
          </p:cNvSpPr>
          <p:nvPr/>
        </p:nvSpPr>
        <p:spPr bwMode="auto">
          <a:xfrm>
            <a:off x="2209800" y="4103688"/>
            <a:ext cx="457200" cy="392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endParaRPr lang="en-GB" altLang="en-US" sz="2000" i="0">
              <a:solidFill>
                <a:schemeClr val="tx1"/>
              </a:solidFill>
            </a:endParaRPr>
          </a:p>
        </p:txBody>
      </p:sp>
      <p:pic>
        <p:nvPicPr>
          <p:cNvPr id="56333" name="Kép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589088"/>
            <a:ext cx="377825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4" name="Text Box 24"/>
          <p:cNvSpPr txBox="1">
            <a:spLocks noChangeArrowheads="1"/>
          </p:cNvSpPr>
          <p:nvPr/>
        </p:nvSpPr>
        <p:spPr bwMode="auto">
          <a:xfrm>
            <a:off x="195263" y="2667000"/>
            <a:ext cx="3919537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hu-HU" altLang="en-US" sz="1800" i="0">
                <a:solidFill>
                  <a:schemeClr val="tx1"/>
                </a:solidFill>
              </a:rPr>
              <a:t>X-ray CT detection of secondary flow</a:t>
            </a:r>
            <a:endParaRPr lang="en-GB" altLang="en-US" sz="1800" i="0">
              <a:solidFill>
                <a:schemeClr val="tx1"/>
              </a:solidFill>
            </a:endParaRPr>
          </a:p>
        </p:txBody>
      </p:sp>
      <p:pic>
        <p:nvPicPr>
          <p:cNvPr id="3" name="heap-hi-t1-s50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50" y="4133850"/>
            <a:ext cx="49720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6" name="Kép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3175000"/>
            <a:ext cx="4205288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0" y="6096000"/>
            <a:ext cx="91440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ts val="1200"/>
              </a:lnSpc>
              <a:spcBef>
                <a:spcPts val="1200"/>
              </a:spcBef>
              <a:buSzTx/>
              <a:buFont typeface="StarSymbol" charset="0"/>
              <a:buNone/>
            </a:pPr>
            <a:r>
              <a:rPr lang="en-US" altLang="en-US" sz="1400" i="0" dirty="0" smtClean="0">
                <a:solidFill>
                  <a:schemeClr val="tx1"/>
                </a:solidFill>
                <a:latin typeface="Palatino" pitchFamily="18" charset="0"/>
              </a:rPr>
              <a:t>W</a:t>
            </a:r>
            <a:r>
              <a:rPr lang="hu-HU" altLang="en-US" sz="1400" i="0" dirty="0" err="1">
                <a:solidFill>
                  <a:schemeClr val="tx1"/>
                </a:solidFill>
                <a:latin typeface="Palatino" pitchFamily="18" charset="0"/>
              </a:rPr>
              <a:t>ortel</a:t>
            </a:r>
            <a:r>
              <a:rPr lang="hu-HU" altLang="en-US" sz="1400" i="0" dirty="0">
                <a:solidFill>
                  <a:schemeClr val="tx1"/>
                </a:solidFill>
                <a:latin typeface="Palatino" pitchFamily="18" charset="0"/>
              </a:rPr>
              <a:t>,</a:t>
            </a:r>
            <a:r>
              <a:rPr lang="en-US" altLang="en-US" sz="1400" i="0" dirty="0">
                <a:solidFill>
                  <a:schemeClr val="tx1"/>
                </a:solidFill>
                <a:latin typeface="Palatino" pitchFamily="18" charset="0"/>
              </a:rPr>
              <a:t> </a:t>
            </a:r>
            <a:r>
              <a:rPr lang="en-GB" altLang="en-US" sz="1400" i="0" dirty="0" err="1" smtClean="0">
                <a:solidFill>
                  <a:schemeClr val="tx1"/>
                </a:solidFill>
                <a:latin typeface="Palatino" pitchFamily="18" charset="0"/>
              </a:rPr>
              <a:t>Börzsönyi</a:t>
            </a:r>
            <a:r>
              <a:rPr lang="hu-HU" altLang="en-US" sz="1400" i="0" dirty="0">
                <a:solidFill>
                  <a:schemeClr val="tx1"/>
                </a:solidFill>
                <a:latin typeface="Palatino" pitchFamily="18" charset="0"/>
              </a:rPr>
              <a:t>, </a:t>
            </a:r>
            <a:r>
              <a:rPr lang="hu-HU" altLang="en-US" sz="1400" i="0" dirty="0" smtClean="0">
                <a:solidFill>
                  <a:schemeClr val="tx1"/>
                </a:solidFill>
                <a:latin typeface="Palatino" pitchFamily="18" charset="0"/>
              </a:rPr>
              <a:t>Somfai</a:t>
            </a:r>
            <a:r>
              <a:rPr lang="hu-HU" altLang="en-US" sz="1400" i="0" dirty="0">
                <a:solidFill>
                  <a:schemeClr val="tx1"/>
                </a:solidFill>
                <a:latin typeface="Palatino" pitchFamily="18" charset="0"/>
              </a:rPr>
              <a:t>, </a:t>
            </a:r>
            <a:r>
              <a:rPr lang="hu-HU" altLang="en-US" sz="1400" i="0" dirty="0" err="1" smtClean="0">
                <a:solidFill>
                  <a:schemeClr val="tx1"/>
                </a:solidFill>
                <a:latin typeface="Palatino" pitchFamily="18" charset="0"/>
              </a:rPr>
              <a:t>Wegner</a:t>
            </a:r>
            <a:r>
              <a:rPr lang="hu-HU" altLang="en-US" sz="1400" i="0" dirty="0">
                <a:solidFill>
                  <a:schemeClr val="tx1"/>
                </a:solidFill>
                <a:latin typeface="Palatino" pitchFamily="18" charset="0"/>
              </a:rPr>
              <a:t>,</a:t>
            </a:r>
            <a:r>
              <a:rPr lang="en-GB" altLang="en-US" sz="1400" i="0" dirty="0">
                <a:solidFill>
                  <a:schemeClr val="tx1"/>
                </a:solidFill>
                <a:latin typeface="Palatino" pitchFamily="18" charset="0"/>
              </a:rPr>
              <a:t> </a:t>
            </a:r>
            <a:r>
              <a:rPr lang="hu-HU" altLang="en-US" sz="1400" i="0" dirty="0" smtClean="0">
                <a:solidFill>
                  <a:schemeClr val="tx1"/>
                </a:solidFill>
                <a:latin typeface="Palatino" pitchFamily="18" charset="0"/>
              </a:rPr>
              <a:t>Szabó,</a:t>
            </a:r>
            <a:r>
              <a:rPr lang="en-GB" altLang="en-US" sz="1400" i="0" dirty="0" smtClean="0">
                <a:solidFill>
                  <a:schemeClr val="tx1"/>
                </a:solidFill>
                <a:latin typeface="Palatino" pitchFamily="18" charset="0"/>
              </a:rPr>
              <a:t> </a:t>
            </a:r>
            <a:r>
              <a:rPr lang="en-GB" altLang="en-US" sz="1400" i="0" dirty="0" err="1">
                <a:solidFill>
                  <a:schemeClr val="tx1"/>
                </a:solidFill>
                <a:latin typeface="Palatino" pitchFamily="18" charset="0"/>
              </a:rPr>
              <a:t>Stannarius</a:t>
            </a:r>
            <a:r>
              <a:rPr lang="hu-HU" altLang="en-US" sz="1400" i="0" dirty="0">
                <a:solidFill>
                  <a:schemeClr val="tx1"/>
                </a:solidFill>
                <a:latin typeface="Palatino" pitchFamily="18" charset="0"/>
              </a:rPr>
              <a:t>, </a:t>
            </a:r>
            <a:r>
              <a:rPr lang="hu-HU" altLang="en-US" sz="1400" i="0" dirty="0" smtClean="0">
                <a:solidFill>
                  <a:schemeClr val="tx1"/>
                </a:solidFill>
                <a:latin typeface="Palatino" pitchFamily="18" charset="0"/>
              </a:rPr>
              <a:t>van </a:t>
            </a:r>
            <a:r>
              <a:rPr lang="hu-HU" altLang="en-US" sz="1400" i="0" dirty="0" err="1">
                <a:solidFill>
                  <a:schemeClr val="tx1"/>
                </a:solidFill>
                <a:latin typeface="Palatino" pitchFamily="18" charset="0"/>
              </a:rPr>
              <a:t>Hecke</a:t>
            </a:r>
            <a:r>
              <a:rPr lang="en-GB" altLang="en-US" sz="1400" i="0" dirty="0">
                <a:solidFill>
                  <a:schemeClr val="tx1"/>
                </a:solidFill>
                <a:latin typeface="Palatino" pitchFamily="18" charset="0"/>
              </a:rPr>
              <a:t>  </a:t>
            </a:r>
            <a:r>
              <a:rPr lang="en-GB" altLang="en-US" sz="1400" i="0" dirty="0">
                <a:solidFill>
                  <a:srgbClr val="0000FF"/>
                </a:solidFill>
                <a:latin typeface="Palatino" pitchFamily="18" charset="0"/>
              </a:rPr>
              <a:t>Soft Matter</a:t>
            </a:r>
            <a:r>
              <a:rPr lang="en-US" altLang="en-US" sz="1400" i="0" dirty="0">
                <a:solidFill>
                  <a:srgbClr val="0000FF"/>
                </a:solidFill>
                <a:latin typeface="Palatino" pitchFamily="18" charset="0"/>
              </a:rPr>
              <a:t> </a:t>
            </a:r>
            <a:r>
              <a:rPr lang="en-US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201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5</a:t>
            </a:r>
            <a:r>
              <a:rPr lang="en-GB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 </a:t>
            </a:r>
            <a:endParaRPr lang="en-GB" altLang="en-US" sz="1400" i="0" dirty="0">
              <a:solidFill>
                <a:srgbClr val="0000FF"/>
              </a:solidFill>
              <a:latin typeface="Palatino" pitchFamily="18" charset="0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0" y="6388100"/>
            <a:ext cx="91440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ts val="1200"/>
              </a:lnSpc>
              <a:spcBef>
                <a:spcPts val="1200"/>
              </a:spcBef>
              <a:buSzTx/>
              <a:buFont typeface="StarSymbol" charset="0"/>
              <a:buNone/>
            </a:pPr>
            <a:r>
              <a:rPr lang="hu-HU" altLang="en-US" sz="1400" i="0" dirty="0" smtClean="0">
                <a:solidFill>
                  <a:schemeClr val="tx1"/>
                </a:solidFill>
                <a:latin typeface="Palatino" pitchFamily="18" charset="0"/>
              </a:rPr>
              <a:t>Fischer,</a:t>
            </a:r>
            <a:r>
              <a:rPr lang="en-US" altLang="en-US" sz="1400" i="0" dirty="0" smtClean="0">
                <a:solidFill>
                  <a:schemeClr val="tx1"/>
                </a:solidFill>
                <a:latin typeface="Palatino" pitchFamily="18" charset="0"/>
              </a:rPr>
              <a:t> </a:t>
            </a:r>
            <a:r>
              <a:rPr lang="en-GB" altLang="en-US" sz="1400" i="0" dirty="0" err="1" smtClean="0">
                <a:solidFill>
                  <a:schemeClr val="tx1"/>
                </a:solidFill>
                <a:latin typeface="Palatino" pitchFamily="18" charset="0"/>
              </a:rPr>
              <a:t>Börzsönyi</a:t>
            </a:r>
            <a:r>
              <a:rPr lang="hu-HU" altLang="en-US" sz="1400" i="0" dirty="0">
                <a:solidFill>
                  <a:schemeClr val="tx1"/>
                </a:solidFill>
                <a:latin typeface="Palatino" pitchFamily="18" charset="0"/>
              </a:rPr>
              <a:t>, </a:t>
            </a:r>
            <a:r>
              <a:rPr lang="hu-HU" altLang="en-US" sz="1400" i="0" dirty="0" err="1" smtClean="0">
                <a:solidFill>
                  <a:schemeClr val="tx1"/>
                </a:solidFill>
                <a:latin typeface="Palatino" pitchFamily="18" charset="0"/>
              </a:rPr>
              <a:t>Nasato</a:t>
            </a:r>
            <a:r>
              <a:rPr lang="hu-HU" altLang="en-US" sz="1400" i="0" dirty="0" smtClean="0">
                <a:solidFill>
                  <a:schemeClr val="tx1"/>
                </a:solidFill>
                <a:latin typeface="Palatino" pitchFamily="18" charset="0"/>
              </a:rPr>
              <a:t>, </a:t>
            </a:r>
            <a:r>
              <a:rPr lang="hu-HU" altLang="en-US" sz="1400" i="0" dirty="0" err="1" smtClean="0">
                <a:solidFill>
                  <a:schemeClr val="tx1"/>
                </a:solidFill>
                <a:latin typeface="Palatino" pitchFamily="18" charset="0"/>
              </a:rPr>
              <a:t>Pöschel</a:t>
            </a:r>
            <a:r>
              <a:rPr lang="hu-HU" altLang="en-US" sz="1400" i="0" dirty="0" smtClean="0">
                <a:solidFill>
                  <a:schemeClr val="tx1"/>
                </a:solidFill>
                <a:latin typeface="Palatino" pitchFamily="18" charset="0"/>
              </a:rPr>
              <a:t>,</a:t>
            </a:r>
            <a:r>
              <a:rPr lang="en-GB" altLang="en-US" sz="1400" i="0" dirty="0" smtClean="0">
                <a:solidFill>
                  <a:schemeClr val="tx1"/>
                </a:solidFill>
                <a:latin typeface="Palatino" pitchFamily="18" charset="0"/>
              </a:rPr>
              <a:t> </a:t>
            </a:r>
            <a:r>
              <a:rPr lang="en-GB" altLang="en-US" sz="1400" i="0" dirty="0" err="1" smtClean="0">
                <a:solidFill>
                  <a:schemeClr val="tx1"/>
                </a:solidFill>
                <a:latin typeface="Palatino" pitchFamily="18" charset="0"/>
              </a:rPr>
              <a:t>Stannarius</a:t>
            </a:r>
            <a:r>
              <a:rPr lang="hu-HU" altLang="en-US" sz="1400" i="0" dirty="0">
                <a:solidFill>
                  <a:schemeClr val="tx1"/>
                </a:solidFill>
                <a:latin typeface="Palatino" pitchFamily="18" charset="0"/>
              </a:rPr>
              <a:t>, 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New J. </a:t>
            </a:r>
            <a:r>
              <a:rPr lang="hu-HU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Phys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.</a:t>
            </a:r>
            <a:r>
              <a:rPr lang="en-US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 201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6</a:t>
            </a:r>
            <a:r>
              <a:rPr lang="en-GB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 </a:t>
            </a:r>
            <a:endParaRPr lang="en-GB" altLang="en-US" sz="1400" i="0" dirty="0">
              <a:solidFill>
                <a:srgbClr val="0000FF"/>
              </a:solidFill>
              <a:latin typeface="Palatin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47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3"/>
          <p:cNvSpPr>
            <a:spLocks noChangeArrowheads="1"/>
          </p:cNvSpPr>
          <p:nvPr/>
        </p:nvSpPr>
        <p:spPr bwMode="auto">
          <a:xfrm>
            <a:off x="6934200" y="6524625"/>
            <a:ext cx="1992312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14338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14338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Palatino" pitchFamily="18" charset="0"/>
              </a:rPr>
              <a:t>www.szfki.hu/~btamas</a:t>
            </a:r>
            <a:endParaRPr lang="hu-HU" altLang="en-US" sz="1600" dirty="0">
              <a:latin typeface="Palatino" pitchFamily="18" charset="0"/>
            </a:endParaRPr>
          </a:p>
        </p:txBody>
      </p:sp>
      <p:sp>
        <p:nvSpPr>
          <p:cNvPr id="58371" name="Text Box 25"/>
          <p:cNvSpPr txBox="1">
            <a:spLocks noChangeArrowheads="1"/>
          </p:cNvSpPr>
          <p:nvPr/>
        </p:nvSpPr>
        <p:spPr bwMode="auto">
          <a:xfrm>
            <a:off x="228600" y="76200"/>
            <a:ext cx="87630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en-US" altLang="en-US" sz="2800" i="0">
                <a:solidFill>
                  <a:schemeClr val="tx1"/>
                </a:solidFill>
              </a:rPr>
              <a:t>Secondar</a:t>
            </a:r>
            <a:r>
              <a:rPr lang="hu-HU" altLang="en-US" sz="2800" i="0">
                <a:solidFill>
                  <a:schemeClr val="tx1"/>
                </a:solidFill>
              </a:rPr>
              <a:t>y</a:t>
            </a:r>
            <a:r>
              <a:rPr lang="en-US" altLang="en-US" sz="2800" i="0">
                <a:solidFill>
                  <a:schemeClr val="tx1"/>
                </a:solidFill>
              </a:rPr>
              <a:t> flow and heaping</a:t>
            </a:r>
            <a:endParaRPr lang="en-GB" altLang="en-US" sz="2800" i="0">
              <a:solidFill>
                <a:schemeClr val="tx1"/>
              </a:solidFill>
            </a:endParaRPr>
          </a:p>
        </p:txBody>
      </p:sp>
      <p:sp>
        <p:nvSpPr>
          <p:cNvPr id="58372" name="Text Box 24"/>
          <p:cNvSpPr txBox="1">
            <a:spLocks noChangeArrowheads="1"/>
          </p:cNvSpPr>
          <p:nvPr/>
        </p:nvSpPr>
        <p:spPr bwMode="auto">
          <a:xfrm>
            <a:off x="42863" y="801688"/>
            <a:ext cx="9063037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hu-HU" altLang="en-US" sz="1900" i="0">
                <a:solidFill>
                  <a:schemeClr val="tx1"/>
                </a:solidFill>
              </a:rPr>
              <a:t>Flow perpendicular to the primary flow lines will develop in a complex geometry</a:t>
            </a:r>
            <a:endParaRPr lang="en-GB" altLang="en-US" sz="1900" i="0">
              <a:solidFill>
                <a:schemeClr val="tx1"/>
              </a:solidFill>
            </a:endParaRPr>
          </a:p>
        </p:txBody>
      </p:sp>
      <p:sp>
        <p:nvSpPr>
          <p:cNvPr id="58373" name="Text Box 24"/>
          <p:cNvSpPr txBox="1">
            <a:spLocks noChangeArrowheads="1"/>
          </p:cNvSpPr>
          <p:nvPr/>
        </p:nvSpPr>
        <p:spPr bwMode="auto">
          <a:xfrm>
            <a:off x="3048000" y="3008313"/>
            <a:ext cx="1219200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en-US" altLang="en-US" sz="1200" b="1" i="0">
                <a:solidFill>
                  <a:schemeClr val="bg1"/>
                </a:solidFill>
              </a:rPr>
              <a:t>Rods L</a:t>
            </a:r>
            <a:r>
              <a:rPr lang="hu-HU" altLang="en-US" sz="1200" b="1" i="0">
                <a:solidFill>
                  <a:schemeClr val="bg1"/>
                </a:solidFill>
              </a:rPr>
              <a:t>/d=5</a:t>
            </a:r>
            <a:endParaRPr lang="en-GB" altLang="en-US" sz="1200" b="1" i="0">
              <a:solidFill>
                <a:schemeClr val="bg1"/>
              </a:solidFill>
            </a:endParaRPr>
          </a:p>
        </p:txBody>
      </p:sp>
      <p:sp>
        <p:nvSpPr>
          <p:cNvPr id="58374" name="Text Box 24"/>
          <p:cNvSpPr txBox="1">
            <a:spLocks noChangeArrowheads="1"/>
          </p:cNvSpPr>
          <p:nvPr/>
        </p:nvSpPr>
        <p:spPr bwMode="auto">
          <a:xfrm>
            <a:off x="3048000" y="4495800"/>
            <a:ext cx="1219200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en-US" altLang="en-US" sz="1200" b="1" i="0">
                <a:solidFill>
                  <a:schemeClr val="bg1"/>
                </a:solidFill>
              </a:rPr>
              <a:t>Rods L</a:t>
            </a:r>
            <a:r>
              <a:rPr lang="hu-HU" altLang="en-US" sz="1200" b="1" i="0">
                <a:solidFill>
                  <a:schemeClr val="bg1"/>
                </a:solidFill>
              </a:rPr>
              <a:t>/d=3.3</a:t>
            </a:r>
            <a:endParaRPr lang="en-GB" altLang="en-US" sz="1200" b="1" i="0">
              <a:solidFill>
                <a:schemeClr val="bg1"/>
              </a:solidFill>
            </a:endParaRPr>
          </a:p>
        </p:txBody>
      </p:sp>
      <p:sp>
        <p:nvSpPr>
          <p:cNvPr id="58375" name="Text Box 24"/>
          <p:cNvSpPr txBox="1">
            <a:spLocks noChangeArrowheads="1"/>
          </p:cNvSpPr>
          <p:nvPr/>
        </p:nvSpPr>
        <p:spPr bwMode="auto">
          <a:xfrm>
            <a:off x="3048000" y="5903913"/>
            <a:ext cx="1219200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en-US" altLang="en-US" sz="1200" b="1" i="0">
                <a:solidFill>
                  <a:schemeClr val="bg1"/>
                </a:solidFill>
              </a:rPr>
              <a:t>Rods L</a:t>
            </a:r>
            <a:r>
              <a:rPr lang="hu-HU" altLang="en-US" sz="1200" b="1" i="0">
                <a:solidFill>
                  <a:schemeClr val="bg1"/>
                </a:solidFill>
              </a:rPr>
              <a:t>/d=2</a:t>
            </a:r>
            <a:endParaRPr lang="en-GB" altLang="en-US" sz="1200" b="1" i="0">
              <a:solidFill>
                <a:schemeClr val="bg1"/>
              </a:solidFill>
            </a:endParaRPr>
          </a:p>
        </p:txBody>
      </p:sp>
      <p:sp>
        <p:nvSpPr>
          <p:cNvPr id="58376" name="Text Box 24"/>
          <p:cNvSpPr txBox="1">
            <a:spLocks noChangeArrowheads="1"/>
          </p:cNvSpPr>
          <p:nvPr/>
        </p:nvSpPr>
        <p:spPr bwMode="auto">
          <a:xfrm>
            <a:off x="6096000" y="1868488"/>
            <a:ext cx="1219200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hu-HU" altLang="en-US" sz="1200" b="1" i="0">
                <a:solidFill>
                  <a:schemeClr val="bg1"/>
                </a:solidFill>
              </a:rPr>
              <a:t>Lentils</a:t>
            </a:r>
            <a:endParaRPr lang="en-GB" altLang="en-US" sz="1200" b="1" i="0">
              <a:solidFill>
                <a:schemeClr val="bg1"/>
              </a:solidFill>
            </a:endParaRPr>
          </a:p>
        </p:txBody>
      </p:sp>
      <p:sp>
        <p:nvSpPr>
          <p:cNvPr id="58377" name="Text Box 24"/>
          <p:cNvSpPr txBox="1">
            <a:spLocks noChangeArrowheads="1"/>
          </p:cNvSpPr>
          <p:nvPr/>
        </p:nvSpPr>
        <p:spPr bwMode="auto">
          <a:xfrm>
            <a:off x="6096000" y="3429000"/>
            <a:ext cx="1371600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hu-HU" altLang="en-US" sz="1200" b="1" i="0">
                <a:solidFill>
                  <a:schemeClr val="bg1"/>
                </a:solidFill>
              </a:rPr>
              <a:t>Plastic spheres</a:t>
            </a:r>
            <a:endParaRPr lang="en-GB" altLang="en-US" sz="1200" b="1" i="0">
              <a:solidFill>
                <a:schemeClr val="bg1"/>
              </a:solidFill>
            </a:endParaRPr>
          </a:p>
        </p:txBody>
      </p:sp>
      <p:sp>
        <p:nvSpPr>
          <p:cNvPr id="58378" name="Text Box 24"/>
          <p:cNvSpPr txBox="1">
            <a:spLocks noChangeArrowheads="1"/>
          </p:cNvSpPr>
          <p:nvPr/>
        </p:nvSpPr>
        <p:spPr bwMode="auto">
          <a:xfrm>
            <a:off x="6096000" y="4876800"/>
            <a:ext cx="1371600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hu-HU" altLang="en-US" sz="1200" b="1" i="0">
                <a:solidFill>
                  <a:schemeClr val="bg1"/>
                </a:solidFill>
              </a:rPr>
              <a:t>Peas</a:t>
            </a:r>
            <a:endParaRPr lang="en-GB" altLang="en-US" sz="1200" b="1" i="0">
              <a:solidFill>
                <a:schemeClr val="bg1"/>
              </a:solidFill>
            </a:endParaRPr>
          </a:p>
        </p:txBody>
      </p:sp>
      <p:sp>
        <p:nvSpPr>
          <p:cNvPr id="58379" name="Text Box 24"/>
          <p:cNvSpPr txBox="1">
            <a:spLocks noChangeArrowheads="1"/>
          </p:cNvSpPr>
          <p:nvPr/>
        </p:nvSpPr>
        <p:spPr bwMode="auto">
          <a:xfrm>
            <a:off x="2209800" y="4103688"/>
            <a:ext cx="457200" cy="392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endParaRPr lang="en-GB" altLang="en-US" sz="2000" i="0">
              <a:solidFill>
                <a:schemeClr val="tx1"/>
              </a:solidFill>
            </a:endParaRPr>
          </a:p>
        </p:txBody>
      </p:sp>
      <p:pic>
        <p:nvPicPr>
          <p:cNvPr id="58381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589088"/>
            <a:ext cx="377825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2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3175000"/>
            <a:ext cx="4205288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83" name="Text Box 24"/>
          <p:cNvSpPr txBox="1">
            <a:spLocks noChangeArrowheads="1"/>
          </p:cNvSpPr>
          <p:nvPr/>
        </p:nvSpPr>
        <p:spPr bwMode="auto">
          <a:xfrm>
            <a:off x="195263" y="2667000"/>
            <a:ext cx="3919537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hu-HU" altLang="en-US" sz="1800" i="0">
                <a:solidFill>
                  <a:schemeClr val="tx1"/>
                </a:solidFill>
              </a:rPr>
              <a:t>X-ray CT detection of secondary flow</a:t>
            </a:r>
            <a:endParaRPr lang="en-GB" altLang="en-US" sz="1800" i="0">
              <a:solidFill>
                <a:schemeClr val="tx1"/>
              </a:solidFill>
            </a:endParaRPr>
          </a:p>
        </p:txBody>
      </p:sp>
      <p:pic>
        <p:nvPicPr>
          <p:cNvPr id="58384" name="Picture 11" descr="Rodclimbing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111375"/>
            <a:ext cx="260032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85" name="Rectangle 10"/>
          <p:cNvSpPr>
            <a:spLocks noChangeArrowheads="1"/>
          </p:cNvSpPr>
          <p:nvPr/>
        </p:nvSpPr>
        <p:spPr bwMode="auto">
          <a:xfrm>
            <a:off x="5334000" y="1371600"/>
            <a:ext cx="1676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sz="2000">
                <a:solidFill>
                  <a:schemeClr val="tx2"/>
                </a:solidFill>
                <a:latin typeface="Times New Roman" panose="02020603050405020304" pitchFamily="18" charset="0"/>
              </a:rPr>
              <a:t>Rod climbing:</a:t>
            </a:r>
          </a:p>
        </p:txBody>
      </p:sp>
      <p:sp>
        <p:nvSpPr>
          <p:cNvPr id="58386" name="Rectangle 16"/>
          <p:cNvSpPr>
            <a:spLocks noChangeArrowheads="1"/>
          </p:cNvSpPr>
          <p:nvPr/>
        </p:nvSpPr>
        <p:spPr bwMode="auto">
          <a:xfrm>
            <a:off x="6019800" y="1676400"/>
            <a:ext cx="2209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hu-HU" altLang="en-US" sz="2000">
                <a:solidFill>
                  <a:schemeClr val="tx2"/>
                </a:solidFill>
                <a:latin typeface="Times New Roman" panose="02020603050405020304" pitchFamily="18" charset="0"/>
              </a:rPr>
              <a:t>Weissenberg effect</a:t>
            </a: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0" y="6096000"/>
            <a:ext cx="91440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ts val="1200"/>
              </a:lnSpc>
              <a:spcBef>
                <a:spcPts val="1200"/>
              </a:spcBef>
              <a:buSzTx/>
              <a:buFont typeface="StarSymbol" charset="0"/>
              <a:buNone/>
            </a:pPr>
            <a:r>
              <a:rPr lang="en-US" altLang="en-US" sz="1400" i="0" dirty="0" smtClean="0">
                <a:solidFill>
                  <a:schemeClr val="tx1"/>
                </a:solidFill>
                <a:latin typeface="Palatino" pitchFamily="18" charset="0"/>
              </a:rPr>
              <a:t>W</a:t>
            </a:r>
            <a:r>
              <a:rPr lang="hu-HU" altLang="en-US" sz="1400" i="0" dirty="0" err="1">
                <a:solidFill>
                  <a:schemeClr val="tx1"/>
                </a:solidFill>
                <a:latin typeface="Palatino" pitchFamily="18" charset="0"/>
              </a:rPr>
              <a:t>ortel</a:t>
            </a:r>
            <a:r>
              <a:rPr lang="hu-HU" altLang="en-US" sz="1400" i="0" dirty="0">
                <a:solidFill>
                  <a:schemeClr val="tx1"/>
                </a:solidFill>
                <a:latin typeface="Palatino" pitchFamily="18" charset="0"/>
              </a:rPr>
              <a:t>,</a:t>
            </a:r>
            <a:r>
              <a:rPr lang="en-US" altLang="en-US" sz="1400" i="0" dirty="0">
                <a:solidFill>
                  <a:schemeClr val="tx1"/>
                </a:solidFill>
                <a:latin typeface="Palatino" pitchFamily="18" charset="0"/>
              </a:rPr>
              <a:t> </a:t>
            </a:r>
            <a:r>
              <a:rPr lang="en-GB" altLang="en-US" sz="1400" i="0" dirty="0" err="1" smtClean="0">
                <a:solidFill>
                  <a:schemeClr val="tx1"/>
                </a:solidFill>
                <a:latin typeface="Palatino" pitchFamily="18" charset="0"/>
              </a:rPr>
              <a:t>Börzsönyi</a:t>
            </a:r>
            <a:r>
              <a:rPr lang="hu-HU" altLang="en-US" sz="1400" i="0" dirty="0">
                <a:solidFill>
                  <a:schemeClr val="tx1"/>
                </a:solidFill>
                <a:latin typeface="Palatino" pitchFamily="18" charset="0"/>
              </a:rPr>
              <a:t>, </a:t>
            </a:r>
            <a:r>
              <a:rPr lang="hu-HU" altLang="en-US" sz="1400" i="0" dirty="0" smtClean="0">
                <a:solidFill>
                  <a:schemeClr val="tx1"/>
                </a:solidFill>
                <a:latin typeface="Palatino" pitchFamily="18" charset="0"/>
              </a:rPr>
              <a:t>Somfai</a:t>
            </a:r>
            <a:r>
              <a:rPr lang="hu-HU" altLang="en-US" sz="1400" i="0" dirty="0">
                <a:solidFill>
                  <a:schemeClr val="tx1"/>
                </a:solidFill>
                <a:latin typeface="Palatino" pitchFamily="18" charset="0"/>
              </a:rPr>
              <a:t>, </a:t>
            </a:r>
            <a:r>
              <a:rPr lang="hu-HU" altLang="en-US" sz="1400" i="0" dirty="0" err="1" smtClean="0">
                <a:solidFill>
                  <a:schemeClr val="tx1"/>
                </a:solidFill>
                <a:latin typeface="Palatino" pitchFamily="18" charset="0"/>
              </a:rPr>
              <a:t>Wegner</a:t>
            </a:r>
            <a:r>
              <a:rPr lang="hu-HU" altLang="en-US" sz="1400" i="0" dirty="0">
                <a:solidFill>
                  <a:schemeClr val="tx1"/>
                </a:solidFill>
                <a:latin typeface="Palatino" pitchFamily="18" charset="0"/>
              </a:rPr>
              <a:t>,</a:t>
            </a:r>
            <a:r>
              <a:rPr lang="en-GB" altLang="en-US" sz="1400" i="0" dirty="0">
                <a:solidFill>
                  <a:schemeClr val="tx1"/>
                </a:solidFill>
                <a:latin typeface="Palatino" pitchFamily="18" charset="0"/>
              </a:rPr>
              <a:t> </a:t>
            </a:r>
            <a:r>
              <a:rPr lang="hu-HU" altLang="en-US" sz="1400" i="0" dirty="0" smtClean="0">
                <a:solidFill>
                  <a:schemeClr val="tx1"/>
                </a:solidFill>
                <a:latin typeface="Palatino" pitchFamily="18" charset="0"/>
              </a:rPr>
              <a:t>Szabó,</a:t>
            </a:r>
            <a:r>
              <a:rPr lang="en-GB" altLang="en-US" sz="1400" i="0" dirty="0" smtClean="0">
                <a:solidFill>
                  <a:schemeClr val="tx1"/>
                </a:solidFill>
                <a:latin typeface="Palatino" pitchFamily="18" charset="0"/>
              </a:rPr>
              <a:t> </a:t>
            </a:r>
            <a:r>
              <a:rPr lang="en-GB" altLang="en-US" sz="1400" i="0" dirty="0" err="1">
                <a:solidFill>
                  <a:schemeClr val="tx1"/>
                </a:solidFill>
                <a:latin typeface="Palatino" pitchFamily="18" charset="0"/>
              </a:rPr>
              <a:t>Stannarius</a:t>
            </a:r>
            <a:r>
              <a:rPr lang="hu-HU" altLang="en-US" sz="1400" i="0" dirty="0">
                <a:solidFill>
                  <a:schemeClr val="tx1"/>
                </a:solidFill>
                <a:latin typeface="Palatino" pitchFamily="18" charset="0"/>
              </a:rPr>
              <a:t>, </a:t>
            </a:r>
            <a:r>
              <a:rPr lang="hu-HU" altLang="en-US" sz="1400" i="0" dirty="0" smtClean="0">
                <a:solidFill>
                  <a:schemeClr val="tx1"/>
                </a:solidFill>
                <a:latin typeface="Palatino" pitchFamily="18" charset="0"/>
              </a:rPr>
              <a:t>van </a:t>
            </a:r>
            <a:r>
              <a:rPr lang="hu-HU" altLang="en-US" sz="1400" i="0" dirty="0" err="1">
                <a:solidFill>
                  <a:schemeClr val="tx1"/>
                </a:solidFill>
                <a:latin typeface="Palatino" pitchFamily="18" charset="0"/>
              </a:rPr>
              <a:t>Hecke</a:t>
            </a:r>
            <a:r>
              <a:rPr lang="en-GB" altLang="en-US" sz="1400" i="0" dirty="0">
                <a:solidFill>
                  <a:schemeClr val="tx1"/>
                </a:solidFill>
                <a:latin typeface="Palatino" pitchFamily="18" charset="0"/>
              </a:rPr>
              <a:t>  </a:t>
            </a:r>
            <a:r>
              <a:rPr lang="en-GB" altLang="en-US" sz="1400" i="0" dirty="0">
                <a:solidFill>
                  <a:srgbClr val="0000FF"/>
                </a:solidFill>
                <a:latin typeface="Palatino" pitchFamily="18" charset="0"/>
              </a:rPr>
              <a:t>Soft Matter</a:t>
            </a:r>
            <a:r>
              <a:rPr lang="en-US" altLang="en-US" sz="1400" i="0" dirty="0">
                <a:solidFill>
                  <a:srgbClr val="0000FF"/>
                </a:solidFill>
                <a:latin typeface="Palatino" pitchFamily="18" charset="0"/>
              </a:rPr>
              <a:t> </a:t>
            </a:r>
            <a:r>
              <a:rPr lang="en-US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201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5</a:t>
            </a:r>
            <a:r>
              <a:rPr lang="en-GB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 </a:t>
            </a:r>
            <a:endParaRPr lang="en-GB" altLang="en-US" sz="1400" i="0" dirty="0">
              <a:solidFill>
                <a:srgbClr val="0000FF"/>
              </a:solidFill>
              <a:latin typeface="Palatino" pitchFamily="18" charset="0"/>
            </a:endParaRP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0" y="6388100"/>
            <a:ext cx="91440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ts val="1200"/>
              </a:lnSpc>
              <a:spcBef>
                <a:spcPts val="1200"/>
              </a:spcBef>
              <a:buSzTx/>
              <a:buFont typeface="StarSymbol" charset="0"/>
              <a:buNone/>
            </a:pPr>
            <a:r>
              <a:rPr lang="hu-HU" altLang="en-US" sz="1400" i="0" dirty="0" smtClean="0">
                <a:solidFill>
                  <a:schemeClr val="tx1"/>
                </a:solidFill>
                <a:latin typeface="Palatino" pitchFamily="18" charset="0"/>
              </a:rPr>
              <a:t>Fischer,</a:t>
            </a:r>
            <a:r>
              <a:rPr lang="en-US" altLang="en-US" sz="1400" i="0" dirty="0" smtClean="0">
                <a:solidFill>
                  <a:schemeClr val="tx1"/>
                </a:solidFill>
                <a:latin typeface="Palatino" pitchFamily="18" charset="0"/>
              </a:rPr>
              <a:t> </a:t>
            </a:r>
            <a:r>
              <a:rPr lang="en-GB" altLang="en-US" sz="1400" i="0" dirty="0" err="1" smtClean="0">
                <a:solidFill>
                  <a:schemeClr val="tx1"/>
                </a:solidFill>
                <a:latin typeface="Palatino" pitchFamily="18" charset="0"/>
              </a:rPr>
              <a:t>Börzsönyi</a:t>
            </a:r>
            <a:r>
              <a:rPr lang="hu-HU" altLang="en-US" sz="1400" i="0" dirty="0">
                <a:solidFill>
                  <a:schemeClr val="tx1"/>
                </a:solidFill>
                <a:latin typeface="Palatino" pitchFamily="18" charset="0"/>
              </a:rPr>
              <a:t>, </a:t>
            </a:r>
            <a:r>
              <a:rPr lang="hu-HU" altLang="en-US" sz="1400" i="0" dirty="0" err="1" smtClean="0">
                <a:solidFill>
                  <a:schemeClr val="tx1"/>
                </a:solidFill>
                <a:latin typeface="Palatino" pitchFamily="18" charset="0"/>
              </a:rPr>
              <a:t>Nasato</a:t>
            </a:r>
            <a:r>
              <a:rPr lang="hu-HU" altLang="en-US" sz="1400" i="0" dirty="0" smtClean="0">
                <a:solidFill>
                  <a:schemeClr val="tx1"/>
                </a:solidFill>
                <a:latin typeface="Palatino" pitchFamily="18" charset="0"/>
              </a:rPr>
              <a:t>, </a:t>
            </a:r>
            <a:r>
              <a:rPr lang="hu-HU" altLang="en-US" sz="1400" i="0" dirty="0" err="1" smtClean="0">
                <a:solidFill>
                  <a:schemeClr val="tx1"/>
                </a:solidFill>
                <a:latin typeface="Palatino" pitchFamily="18" charset="0"/>
              </a:rPr>
              <a:t>Pöschel</a:t>
            </a:r>
            <a:r>
              <a:rPr lang="hu-HU" altLang="en-US" sz="1400" i="0" dirty="0" smtClean="0">
                <a:solidFill>
                  <a:schemeClr val="tx1"/>
                </a:solidFill>
                <a:latin typeface="Palatino" pitchFamily="18" charset="0"/>
              </a:rPr>
              <a:t>,</a:t>
            </a:r>
            <a:r>
              <a:rPr lang="en-GB" altLang="en-US" sz="1400" i="0" dirty="0" smtClean="0">
                <a:solidFill>
                  <a:schemeClr val="tx1"/>
                </a:solidFill>
                <a:latin typeface="Palatino" pitchFamily="18" charset="0"/>
              </a:rPr>
              <a:t> </a:t>
            </a:r>
            <a:r>
              <a:rPr lang="en-GB" altLang="en-US" sz="1400" i="0" dirty="0" err="1" smtClean="0">
                <a:solidFill>
                  <a:schemeClr val="tx1"/>
                </a:solidFill>
                <a:latin typeface="Palatino" pitchFamily="18" charset="0"/>
              </a:rPr>
              <a:t>Stannarius</a:t>
            </a:r>
            <a:r>
              <a:rPr lang="hu-HU" altLang="en-US" sz="1400" i="0" dirty="0">
                <a:solidFill>
                  <a:schemeClr val="tx1"/>
                </a:solidFill>
                <a:latin typeface="Palatino" pitchFamily="18" charset="0"/>
              </a:rPr>
              <a:t>, 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New J. </a:t>
            </a:r>
            <a:r>
              <a:rPr lang="hu-HU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Phys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.</a:t>
            </a:r>
            <a:r>
              <a:rPr lang="en-US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 201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6</a:t>
            </a:r>
            <a:r>
              <a:rPr lang="en-GB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 </a:t>
            </a:r>
            <a:endParaRPr lang="en-GB" altLang="en-US" sz="1400" i="0" dirty="0">
              <a:solidFill>
                <a:srgbClr val="0000FF"/>
              </a:solidFill>
              <a:latin typeface="Palatin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60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zövegdoboz 9"/>
          <p:cNvSpPr txBox="1"/>
          <p:nvPr/>
        </p:nvSpPr>
        <p:spPr>
          <a:xfrm>
            <a:off x="52388" y="3581400"/>
            <a:ext cx="4543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Investigate</a:t>
            </a:r>
            <a:r>
              <a:rPr lang="hu-HU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</a:t>
            </a:r>
            <a:r>
              <a:rPr lang="hu-HU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particle</a:t>
            </a:r>
            <a:r>
              <a:rPr lang="hu-HU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shape</a:t>
            </a:r>
            <a:r>
              <a:rPr lang="hu-HU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hu-HU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endParaRPr lang="en-US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381000" y="3954046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flow </a:t>
            </a:r>
            <a:r>
              <a:rPr lang="hu-HU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  <a:r>
              <a:rPr lang="hu-HU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hu-HU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silo</a:t>
            </a:r>
            <a:endParaRPr lang="en-US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040" y="1234873"/>
            <a:ext cx="841448" cy="1400057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040" y="1892280"/>
            <a:ext cx="904126" cy="914400"/>
          </a:xfrm>
          <a:prstGeom prst="rect">
            <a:avLst/>
          </a:prstGeom>
        </p:spPr>
      </p:pic>
      <p:sp>
        <p:nvSpPr>
          <p:cNvPr id="15" name="Szövegdoboz 14"/>
          <p:cNvSpPr txBox="1"/>
          <p:nvPr/>
        </p:nvSpPr>
        <p:spPr>
          <a:xfrm>
            <a:off x="6636812" y="189192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6602662" y="90429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Egyenes összekötő nyíllal 16"/>
          <p:cNvCxnSpPr/>
          <p:nvPr/>
        </p:nvCxnSpPr>
        <p:spPr bwMode="auto">
          <a:xfrm flipV="1">
            <a:off x="6255812" y="1397336"/>
            <a:ext cx="581025" cy="125694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Egyenes összekötő nyíllal 17"/>
          <p:cNvCxnSpPr/>
          <p:nvPr/>
        </p:nvCxnSpPr>
        <p:spPr bwMode="auto">
          <a:xfrm flipH="1" flipV="1">
            <a:off x="6593137" y="1188681"/>
            <a:ext cx="200025" cy="84949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Szövegdoboz 18"/>
          <p:cNvSpPr txBox="1"/>
          <p:nvPr/>
        </p:nvSpPr>
        <p:spPr>
          <a:xfrm>
            <a:off x="7721913" y="152294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d*</a:t>
            </a:r>
            <a:endParaRPr lang="en-US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Egyenes összekötő nyíllal 19"/>
          <p:cNvCxnSpPr/>
          <p:nvPr/>
        </p:nvCxnSpPr>
        <p:spPr bwMode="auto">
          <a:xfrm flipH="1">
            <a:off x="7588830" y="1892280"/>
            <a:ext cx="609599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Szövegdoboz 20"/>
          <p:cNvSpPr txBox="1"/>
          <p:nvPr/>
        </p:nvSpPr>
        <p:spPr>
          <a:xfrm>
            <a:off x="7137709" y="1245589"/>
            <a:ext cx="16587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i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effective</a:t>
            </a:r>
            <a:r>
              <a:rPr lang="hu-HU" sz="1400" i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400" i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diameter</a:t>
            </a:r>
            <a:endParaRPr lang="en-US" sz="140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Szövegdoboz 23"/>
          <p:cNvSpPr txBox="1"/>
          <p:nvPr/>
        </p:nvSpPr>
        <p:spPr>
          <a:xfrm>
            <a:off x="6360187" y="2344682"/>
            <a:ext cx="1228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hu-HU" i="0" baseline="-25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rod</a:t>
            </a:r>
            <a:r>
              <a:rPr lang="hu-HU" i="0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hu-HU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hu-HU" i="0" baseline="-25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bead</a:t>
            </a:r>
            <a:endParaRPr lang="en-US" i="0" baseline="-25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Kép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0" y="1134599"/>
            <a:ext cx="4196080" cy="166700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6480"/>
            <a:ext cx="9144000" cy="235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8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067800" cy="3352800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876300" y="92333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Flow </a:t>
            </a:r>
            <a:r>
              <a:rPr lang="hu-HU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rate</a:t>
            </a:r>
            <a:r>
              <a:rPr lang="hu-HU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hu-HU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hu-HU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function</a:t>
            </a:r>
            <a:r>
              <a:rPr lang="hu-HU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</a:t>
            </a:r>
            <a:r>
              <a:rPr lang="hu-HU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hu-HU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silo</a:t>
            </a:r>
            <a:endParaRPr lang="en-US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46465"/>
            <a:ext cx="8278923" cy="2506735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7304799" y="4046465"/>
            <a:ext cx="1485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hu-HU" sz="1200" i="0" baseline="-25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silo</a:t>
            </a:r>
            <a:r>
              <a:rPr lang="hu-HU" sz="1200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/d</a:t>
            </a:r>
            <a:r>
              <a:rPr lang="hu-HU" sz="12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hu-HU" sz="1200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=31.7</a:t>
            </a:r>
            <a:endParaRPr lang="en-US" sz="12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3200400" y="4046464"/>
            <a:ext cx="1485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hu-HU" sz="1200" i="0" baseline="-25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silo</a:t>
            </a:r>
            <a:r>
              <a:rPr lang="hu-HU" sz="1200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/d</a:t>
            </a:r>
            <a:r>
              <a:rPr lang="hu-HU" sz="12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hu-HU" sz="1200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=32</a:t>
            </a:r>
            <a:endParaRPr lang="en-US" sz="12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071319"/>
            <a:ext cx="441428" cy="39238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744" y="4117981"/>
            <a:ext cx="537981" cy="345719"/>
          </a:xfrm>
          <a:prstGeom prst="rect">
            <a:avLst/>
          </a:prstGeom>
        </p:spPr>
      </p:pic>
      <p:sp>
        <p:nvSpPr>
          <p:cNvPr id="14" name="Szövegdoboz 13"/>
          <p:cNvSpPr txBox="1"/>
          <p:nvPr/>
        </p:nvSpPr>
        <p:spPr>
          <a:xfrm>
            <a:off x="6019800" y="363839"/>
            <a:ext cx="1485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hu-HU" sz="1200" i="0" baseline="-25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silo</a:t>
            </a:r>
            <a:r>
              <a:rPr lang="hu-HU" sz="1200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/d</a:t>
            </a:r>
            <a:r>
              <a:rPr lang="hu-HU" sz="12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hu-HU" sz="1200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=31.7</a:t>
            </a:r>
            <a:endParaRPr lang="en-US" sz="12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816061" y="373135"/>
            <a:ext cx="1485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hu-HU" sz="1200" i="0" baseline="-25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silo</a:t>
            </a:r>
            <a:r>
              <a:rPr lang="hu-HU" sz="1200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/d</a:t>
            </a:r>
            <a:r>
              <a:rPr lang="hu-HU" sz="12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hu-HU" sz="1200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=32</a:t>
            </a:r>
            <a:endParaRPr lang="en-US" sz="12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Egyenes összekötő nyíllal 15"/>
          <p:cNvCxnSpPr/>
          <p:nvPr/>
        </p:nvCxnSpPr>
        <p:spPr bwMode="auto">
          <a:xfrm flipH="1">
            <a:off x="6019800" y="2895600"/>
            <a:ext cx="381000" cy="1289363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Egyenes összekötő nyíllal 19"/>
          <p:cNvCxnSpPr/>
          <p:nvPr/>
        </p:nvCxnSpPr>
        <p:spPr bwMode="auto">
          <a:xfrm>
            <a:off x="1462569" y="3040349"/>
            <a:ext cx="290031" cy="1077632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76200" y="6444009"/>
            <a:ext cx="6934200" cy="368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50000"/>
              </a:lnSpc>
              <a:spcBef>
                <a:spcPts val="1200"/>
              </a:spcBef>
              <a:buSzTx/>
              <a:buFont typeface="StarSymbol" charset="0"/>
              <a:buNone/>
              <a:defRPr/>
            </a:pPr>
            <a:r>
              <a:rPr lang="hu-HU" altLang="en-US" sz="1400" i="0" dirty="0">
                <a:solidFill>
                  <a:srgbClr val="0000FF"/>
                </a:solidFill>
                <a:latin typeface="Palatino" pitchFamily="18" charset="0"/>
              </a:rPr>
              <a:t>Pongó, 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Fan, </a:t>
            </a:r>
            <a:r>
              <a:rPr lang="hu-HU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Hernández-Delfin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, Török, </a:t>
            </a:r>
            <a:r>
              <a:rPr lang="en-GB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Stannarius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, </a:t>
            </a:r>
            <a:r>
              <a:rPr lang="hu-HU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Hidalgo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, </a:t>
            </a:r>
            <a:r>
              <a:rPr lang="en-GB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Börzsönyi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,   </a:t>
            </a:r>
            <a:r>
              <a:rPr lang="en-US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New J. </a:t>
            </a:r>
            <a:r>
              <a:rPr lang="en-US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Ph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y</a:t>
            </a:r>
            <a:r>
              <a:rPr lang="en-US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s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.</a:t>
            </a:r>
            <a:r>
              <a:rPr lang="en-US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 </a:t>
            </a:r>
            <a:r>
              <a:rPr lang="hu-HU" altLang="en-US" sz="1400" i="0" dirty="0">
                <a:solidFill>
                  <a:srgbClr val="0000FF"/>
                </a:solidFill>
                <a:latin typeface="Palatino" pitchFamily="18" charset="0"/>
              </a:rPr>
              <a:t> </a:t>
            </a:r>
            <a:r>
              <a:rPr lang="en-US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20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22</a:t>
            </a:r>
            <a:r>
              <a:rPr lang="en-GB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626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372"/>
            <a:ext cx="3200400" cy="3292198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23447" y="6530975"/>
            <a:ext cx="1992312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14338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14338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Palatino" pitchFamily="18" charset="0"/>
              </a:rPr>
              <a:t>www.szfki.hu/~btamas</a:t>
            </a:r>
            <a:endParaRPr lang="hu-HU" altLang="en-US" sz="1600" dirty="0">
              <a:latin typeface="Palatino" pitchFamily="18" charset="0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3505200" y="6616042"/>
            <a:ext cx="4784313" cy="241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ts val="1200"/>
              </a:lnSpc>
              <a:spcBef>
                <a:spcPts val="1200"/>
              </a:spcBef>
              <a:buSzTx/>
              <a:buFont typeface="StarSymbol" charset="0"/>
              <a:buNone/>
              <a:defRPr/>
            </a:pPr>
            <a:r>
              <a:rPr lang="en-US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Nagy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,</a:t>
            </a:r>
            <a:r>
              <a:rPr lang="en-US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 </a:t>
            </a:r>
            <a:r>
              <a:rPr lang="en-US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Claudin</a:t>
            </a:r>
            <a:r>
              <a:rPr lang="en-US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,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 </a:t>
            </a:r>
            <a:r>
              <a:rPr lang="en-GB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Börzsönyi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, </a:t>
            </a:r>
            <a:r>
              <a:rPr lang="en-GB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Somfai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,  </a:t>
            </a:r>
            <a:r>
              <a:rPr lang="hu-HU" altLang="en-US" sz="1400" i="0" dirty="0" smtClean="0">
                <a:solidFill>
                  <a:schemeClr val="accent6"/>
                </a:solidFill>
                <a:latin typeface="Palatino" pitchFamily="18" charset="0"/>
              </a:rPr>
              <a:t>New J. </a:t>
            </a:r>
            <a:r>
              <a:rPr lang="en-US" altLang="en-US" sz="1400" i="0" dirty="0" smtClean="0">
                <a:solidFill>
                  <a:schemeClr val="accent6"/>
                </a:solidFill>
                <a:latin typeface="Palatino" pitchFamily="18" charset="0"/>
              </a:rPr>
              <a:t>Phys. </a:t>
            </a:r>
            <a:r>
              <a:rPr lang="en-US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20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20</a:t>
            </a:r>
            <a:r>
              <a:rPr lang="en-GB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 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04800"/>
            <a:ext cx="3962400" cy="315104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37" y="3657600"/>
            <a:ext cx="9144000" cy="216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64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1154113"/>
            <a:ext cx="2230437" cy="223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2371725" y="3054350"/>
            <a:ext cx="747713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14338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14338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>
                <a:latin typeface="Palatino"/>
              </a:rPr>
              <a:t>D. Das</a:t>
            </a:r>
            <a:endParaRPr lang="hu-HU" altLang="en-US" sz="1600">
              <a:latin typeface="Palatino"/>
            </a:endParaRPr>
          </a:p>
        </p:txBody>
      </p:sp>
      <p:sp>
        <p:nvSpPr>
          <p:cNvPr id="3076" name="Line 28"/>
          <p:cNvSpPr>
            <a:spLocks noChangeShapeType="1"/>
          </p:cNvSpPr>
          <p:nvPr/>
        </p:nvSpPr>
        <p:spPr bwMode="auto">
          <a:xfrm>
            <a:off x="598488" y="990600"/>
            <a:ext cx="1371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7" name="Line 28"/>
          <p:cNvSpPr>
            <a:spLocks noChangeShapeType="1"/>
          </p:cNvSpPr>
          <p:nvPr/>
        </p:nvSpPr>
        <p:spPr bwMode="auto">
          <a:xfrm flipH="1">
            <a:off x="522288" y="3576638"/>
            <a:ext cx="1447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8" name="Text Box 3"/>
          <p:cNvSpPr txBox="1">
            <a:spLocks noChangeArrowheads="1"/>
          </p:cNvSpPr>
          <p:nvPr/>
        </p:nvSpPr>
        <p:spPr bwMode="auto">
          <a:xfrm>
            <a:off x="64756" y="269589"/>
            <a:ext cx="4665663" cy="453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/>
              <a:buNone/>
            </a:pPr>
            <a:r>
              <a:rPr lang="hu-HU" altLang="en-US" sz="2400" i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Ellipsoid</a:t>
            </a:r>
            <a:r>
              <a:rPr lang="hu-HU" altLang="en-US" sz="2400" i="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2400" i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in</a:t>
            </a:r>
            <a:r>
              <a:rPr lang="hu-HU" altLang="en-US" sz="2400" i="0" dirty="0">
                <a:solidFill>
                  <a:schemeClr val="tx1"/>
                </a:solidFill>
                <a:latin typeface="Times New Roman" panose="02020603050405020304" pitchFamily="18" charset="0"/>
              </a:rPr>
              <a:t> a </a:t>
            </a:r>
            <a:r>
              <a:rPr lang="hu-HU" altLang="en-US" sz="24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liquid</a:t>
            </a:r>
            <a:r>
              <a:rPr lang="hu-HU" altLang="en-US" sz="24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24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in</a:t>
            </a:r>
            <a:r>
              <a:rPr lang="hu-HU" altLang="en-US" sz="24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24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shear</a:t>
            </a:r>
            <a:r>
              <a:rPr lang="hu-HU" altLang="en-US" sz="24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flow</a:t>
            </a:r>
            <a:endParaRPr lang="en-GB" altLang="en-US" sz="240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9" name="Rectangle 2"/>
          <p:cNvSpPr>
            <a:spLocks noChangeArrowheads="1"/>
          </p:cNvSpPr>
          <p:nvPr/>
        </p:nvSpPr>
        <p:spPr bwMode="auto">
          <a:xfrm>
            <a:off x="2130425" y="795208"/>
            <a:ext cx="76835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14338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14338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>
                <a:latin typeface="Palatino"/>
              </a:rPr>
              <a:t>Jeffery,</a:t>
            </a:r>
            <a:endParaRPr lang="hu-HU" altLang="en-US" sz="1600">
              <a:latin typeface="Palatino"/>
            </a:endParaRPr>
          </a:p>
        </p:txBody>
      </p:sp>
      <p:sp>
        <p:nvSpPr>
          <p:cNvPr id="3080" name="Rectangle 2"/>
          <p:cNvSpPr>
            <a:spLocks noChangeArrowheads="1"/>
          </p:cNvSpPr>
          <p:nvPr/>
        </p:nvSpPr>
        <p:spPr bwMode="auto">
          <a:xfrm>
            <a:off x="2847975" y="795208"/>
            <a:ext cx="57785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14338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14338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Palatino"/>
              </a:rPr>
              <a:t>1922</a:t>
            </a:r>
            <a:endParaRPr lang="hu-HU" altLang="en-US" sz="1600" dirty="0">
              <a:latin typeface="Palatino"/>
            </a:endParaRPr>
          </a:p>
        </p:txBody>
      </p:sp>
      <p:sp>
        <p:nvSpPr>
          <p:cNvPr id="3081" name="Text Box 3"/>
          <p:cNvSpPr txBox="1">
            <a:spLocks noChangeArrowheads="1"/>
          </p:cNvSpPr>
          <p:nvPr/>
        </p:nvSpPr>
        <p:spPr bwMode="auto">
          <a:xfrm>
            <a:off x="6965026" y="119046"/>
            <a:ext cx="2201863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ClrTx/>
              <a:buSzPct val="45000"/>
              <a:buFont typeface="StarSymbol"/>
              <a:buNone/>
            </a:pPr>
            <a:r>
              <a:rPr lang="hu-HU" altLang="en-US" sz="1200" i="0" dirty="0" err="1">
                <a:solidFill>
                  <a:schemeClr val="tx1"/>
                </a:solidFill>
              </a:rPr>
              <a:t>Probability</a:t>
            </a:r>
            <a:r>
              <a:rPr lang="hu-HU" altLang="en-US" sz="1200" i="0" dirty="0">
                <a:solidFill>
                  <a:schemeClr val="tx1"/>
                </a:solidFill>
              </a:rPr>
              <a:t> </a:t>
            </a:r>
            <a:r>
              <a:rPr lang="hu-HU" altLang="en-US" sz="1200" i="0" dirty="0" err="1">
                <a:solidFill>
                  <a:schemeClr val="tx1"/>
                </a:solidFill>
              </a:rPr>
              <a:t>distribution</a:t>
            </a:r>
            <a:r>
              <a:rPr lang="hu-HU" altLang="en-US" sz="1200" i="0" dirty="0">
                <a:solidFill>
                  <a:schemeClr val="tx1"/>
                </a:solidFill>
              </a:rPr>
              <a:t> of </a:t>
            </a:r>
            <a:r>
              <a:rPr lang="hu-HU" altLang="en-US" sz="1200" i="0" dirty="0" err="1">
                <a:solidFill>
                  <a:schemeClr val="tx1"/>
                </a:solidFill>
              </a:rPr>
              <a:t>particle</a:t>
            </a:r>
            <a:r>
              <a:rPr lang="hu-HU" altLang="en-US" sz="1200" i="0" dirty="0">
                <a:solidFill>
                  <a:schemeClr val="tx1"/>
                </a:solidFill>
              </a:rPr>
              <a:t> </a:t>
            </a:r>
            <a:r>
              <a:rPr lang="hu-HU" altLang="en-US" sz="1200" i="0" dirty="0" err="1">
                <a:solidFill>
                  <a:schemeClr val="tx1"/>
                </a:solidFill>
              </a:rPr>
              <a:t>orientation</a:t>
            </a:r>
            <a:endParaRPr lang="en-GB" altLang="en-US" sz="1200" i="0" dirty="0">
              <a:solidFill>
                <a:schemeClr val="tx1"/>
              </a:solidFill>
            </a:endParaRPr>
          </a:p>
        </p:txBody>
      </p:sp>
      <p:pic>
        <p:nvPicPr>
          <p:cNvPr id="3082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428750"/>
            <a:ext cx="1676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Line 28"/>
          <p:cNvSpPr>
            <a:spLocks noChangeShapeType="1"/>
          </p:cNvSpPr>
          <p:nvPr/>
        </p:nvSpPr>
        <p:spPr bwMode="auto">
          <a:xfrm flipH="1">
            <a:off x="5922746" y="6400800"/>
            <a:ext cx="1447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8" name="Text Box 3"/>
          <p:cNvSpPr txBox="1">
            <a:spLocks noChangeArrowheads="1"/>
          </p:cNvSpPr>
          <p:nvPr/>
        </p:nvSpPr>
        <p:spPr bwMode="auto">
          <a:xfrm>
            <a:off x="4741863" y="76200"/>
            <a:ext cx="22002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ClrTx/>
              <a:buSzPct val="45000"/>
              <a:buFont typeface="StarSymbol"/>
              <a:buNone/>
            </a:pPr>
            <a:r>
              <a:rPr lang="hu-HU" altLang="en-US" sz="1200" i="0" dirty="0" err="1">
                <a:solidFill>
                  <a:schemeClr val="tx1"/>
                </a:solidFill>
              </a:rPr>
              <a:t>Particle</a:t>
            </a:r>
            <a:r>
              <a:rPr lang="hu-HU" altLang="en-US" sz="1200" i="0" dirty="0">
                <a:solidFill>
                  <a:schemeClr val="tx1"/>
                </a:solidFill>
              </a:rPr>
              <a:t> </a:t>
            </a:r>
            <a:r>
              <a:rPr lang="hu-HU" altLang="en-US" sz="1200" i="0" dirty="0" err="1">
                <a:solidFill>
                  <a:schemeClr val="tx1"/>
                </a:solidFill>
              </a:rPr>
              <a:t>orientation</a:t>
            </a:r>
            <a:r>
              <a:rPr lang="hu-HU" altLang="en-US" sz="1200" i="0" dirty="0">
                <a:solidFill>
                  <a:schemeClr val="tx1"/>
                </a:solidFill>
              </a:rPr>
              <a:t> </a:t>
            </a:r>
            <a:r>
              <a:rPr lang="hu-HU" altLang="en-US" sz="1200" i="0" dirty="0" err="1">
                <a:solidFill>
                  <a:schemeClr val="tx1"/>
                </a:solidFill>
              </a:rPr>
              <a:t>as</a:t>
            </a:r>
            <a:r>
              <a:rPr lang="hu-HU" altLang="en-US" sz="1200" i="0" dirty="0">
                <a:solidFill>
                  <a:schemeClr val="tx1"/>
                </a:solidFill>
              </a:rPr>
              <a:t> a </a:t>
            </a:r>
            <a:r>
              <a:rPr lang="hu-HU" altLang="en-US" sz="1200" i="0" dirty="0" err="1">
                <a:solidFill>
                  <a:schemeClr val="tx1"/>
                </a:solidFill>
              </a:rPr>
              <a:t>function</a:t>
            </a:r>
            <a:r>
              <a:rPr lang="hu-HU" altLang="en-US" sz="1200" i="0" dirty="0">
                <a:solidFill>
                  <a:schemeClr val="tx1"/>
                </a:solidFill>
              </a:rPr>
              <a:t> of </a:t>
            </a:r>
            <a:r>
              <a:rPr lang="hu-HU" altLang="en-US" sz="1200" i="0" dirty="0" err="1">
                <a:solidFill>
                  <a:schemeClr val="tx1"/>
                </a:solidFill>
              </a:rPr>
              <a:t>shear</a:t>
            </a:r>
            <a:r>
              <a:rPr lang="hu-HU" altLang="en-US" sz="1200" i="0" dirty="0">
                <a:solidFill>
                  <a:schemeClr val="tx1"/>
                </a:solidFill>
              </a:rPr>
              <a:t> </a:t>
            </a:r>
            <a:r>
              <a:rPr lang="hu-HU" altLang="en-US" sz="1200" i="0" dirty="0" err="1">
                <a:solidFill>
                  <a:schemeClr val="tx1"/>
                </a:solidFill>
              </a:rPr>
              <a:t>deformation</a:t>
            </a:r>
            <a:endParaRPr lang="en-GB" altLang="en-US" sz="1200" i="0" dirty="0">
              <a:solidFill>
                <a:schemeClr val="tx1"/>
              </a:solidFill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7056172" y="569120"/>
            <a:ext cx="2200275" cy="26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ClrTx/>
              <a:buSzPct val="45000"/>
              <a:buFont typeface="StarSymbol"/>
              <a:buNone/>
            </a:pPr>
            <a:r>
              <a:rPr lang="hu-HU" altLang="en-US" sz="1200" i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hu-HU" altLang="en-US" sz="1200" i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arschall</a:t>
            </a:r>
            <a:r>
              <a:rPr lang="hu-HU" altLang="en-US" sz="1200" i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altLang="en-US" sz="1200" i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Teitel</a:t>
            </a:r>
            <a:r>
              <a:rPr lang="hu-HU" altLang="en-US" sz="1200" i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PRE 2020</a:t>
            </a:r>
            <a:endParaRPr lang="en-GB" altLang="en-US" sz="1200" i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4803397" y="541529"/>
            <a:ext cx="1896362" cy="26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ClrTx/>
              <a:buSzPct val="45000"/>
              <a:buFont typeface="StarSymbol" charset="0"/>
              <a:buNone/>
            </a:pPr>
            <a:r>
              <a:rPr lang="hu-HU" altLang="en-US" sz="1200" i="0" dirty="0" err="1" smtClean="0">
                <a:solidFill>
                  <a:srgbClr val="FF0000"/>
                </a:solidFill>
              </a:rPr>
              <a:t>particle</a:t>
            </a:r>
            <a:r>
              <a:rPr lang="hu-HU" altLang="en-US" sz="1200" i="0" dirty="0" smtClean="0">
                <a:solidFill>
                  <a:srgbClr val="FF0000"/>
                </a:solidFill>
              </a:rPr>
              <a:t> </a:t>
            </a:r>
            <a:r>
              <a:rPr lang="hu-HU" altLang="en-US" sz="1200" i="0" dirty="0" err="1" smtClean="0">
                <a:solidFill>
                  <a:srgbClr val="FF0000"/>
                </a:solidFill>
              </a:rPr>
              <a:t>elongation</a:t>
            </a:r>
            <a:r>
              <a:rPr lang="en-US" altLang="en-US" sz="1200" i="0" dirty="0">
                <a:solidFill>
                  <a:srgbClr val="FF0000"/>
                </a:solidFill>
              </a:rPr>
              <a:t>:</a:t>
            </a:r>
            <a:r>
              <a:rPr lang="hu-HU" altLang="en-US" sz="1200" i="0" dirty="0" smtClean="0">
                <a:solidFill>
                  <a:srgbClr val="FF0000"/>
                </a:solidFill>
              </a:rPr>
              <a:t> L/d</a:t>
            </a:r>
            <a:endParaRPr lang="en-GB" altLang="en-US" sz="1200" i="0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089" y="3724083"/>
            <a:ext cx="3831177" cy="2941356"/>
          </a:xfrm>
          <a:prstGeom prst="rect">
            <a:avLst/>
          </a:prstGeom>
        </p:spPr>
      </p:pic>
      <p:sp>
        <p:nvSpPr>
          <p:cNvPr id="21" name="Line 28"/>
          <p:cNvSpPr>
            <a:spLocks noChangeShapeType="1"/>
          </p:cNvSpPr>
          <p:nvPr/>
        </p:nvSpPr>
        <p:spPr bwMode="auto">
          <a:xfrm flipH="1">
            <a:off x="6316011" y="6781800"/>
            <a:ext cx="1447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648" y="821914"/>
            <a:ext cx="2386352" cy="276803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313" y="807684"/>
            <a:ext cx="2386335" cy="2768954"/>
          </a:xfrm>
          <a:prstGeom prst="rect">
            <a:avLst/>
          </a:prstGeom>
        </p:spPr>
      </p:pic>
      <p:sp>
        <p:nvSpPr>
          <p:cNvPr id="23" name="Line 28"/>
          <p:cNvSpPr>
            <a:spLocks noChangeShapeType="1"/>
          </p:cNvSpPr>
          <p:nvPr/>
        </p:nvSpPr>
        <p:spPr bwMode="auto">
          <a:xfrm>
            <a:off x="6316011" y="3576638"/>
            <a:ext cx="1371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2397587" y="2756565"/>
            <a:ext cx="600075" cy="26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ClrTx/>
              <a:buSzPct val="45000"/>
              <a:buFont typeface="StarSymbol" charset="0"/>
              <a:buNone/>
            </a:pPr>
            <a:r>
              <a:rPr lang="hu-HU" altLang="en-US" sz="1200" i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L/d=2</a:t>
            </a:r>
            <a:endParaRPr lang="en-GB" altLang="en-US" sz="1200" i="0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305594" y="4503867"/>
            <a:ext cx="4418011" cy="1177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600"/>
              </a:spcBef>
              <a:buClrTx/>
              <a:buSzPct val="45000"/>
              <a:buFont typeface="StarSymbol"/>
              <a:buNone/>
            </a:pP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Elongated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grains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shear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flow: </a:t>
            </a: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rotation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 eaLnBrk="1">
              <a:lnSpc>
                <a:spcPct val="100000"/>
              </a:lnSpc>
              <a:spcBef>
                <a:spcPts val="600"/>
              </a:spcBef>
              <a:buClrTx/>
              <a:buSzPct val="45000"/>
              <a:buFont typeface="StarSymbol"/>
              <a:buNone/>
            </a:pP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rotation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velocity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constant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>
              <a:lnSpc>
                <a:spcPct val="100000"/>
              </a:lnSpc>
              <a:spcBef>
                <a:spcPts val="600"/>
              </a:spcBef>
              <a:buClrTx/>
              <a:buSzPct val="45000"/>
              <a:buFont typeface="StarSymbol"/>
              <a:buNone/>
            </a:pP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Fast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rotation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particle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perpendicular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flow.</a:t>
            </a:r>
          </a:p>
          <a:p>
            <a:pPr algn="ctr" eaLnBrk="1">
              <a:lnSpc>
                <a:spcPct val="100000"/>
              </a:lnSpc>
              <a:spcBef>
                <a:spcPts val="600"/>
              </a:spcBef>
              <a:buClrTx/>
              <a:buSzPct val="45000"/>
              <a:buFont typeface="StarSymbol"/>
              <a:buNone/>
            </a:pP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Slow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rotation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particle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parallel </a:t>
            </a: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en-US" sz="14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altLang="en-US" sz="1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flow</a:t>
            </a:r>
            <a:r>
              <a:rPr lang="hu-HU" altLang="en-US" sz="1400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hu-HU" altLang="en-US" sz="14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67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3679" y="1364837"/>
            <a:ext cx="3454121" cy="4280723"/>
          </a:xfrm>
          <a:prstGeom prst="rect">
            <a:avLst/>
          </a:prstGeom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638800" y="413501"/>
            <a:ext cx="3505200" cy="392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en-US" altLang="en-US" sz="20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Dilute Brownian suspensions</a:t>
            </a:r>
            <a:endParaRPr lang="en-GB" altLang="en-US" sz="200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7772400" y="5874505"/>
            <a:ext cx="731767" cy="329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14338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14338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 err="1" smtClean="0">
                <a:latin typeface="Palatino" pitchFamily="18" charset="0"/>
              </a:rPr>
              <a:t>Dhont</a:t>
            </a:r>
            <a:r>
              <a:rPr lang="en-GB" altLang="en-US" sz="1600" dirty="0" smtClean="0">
                <a:latin typeface="Palatino" pitchFamily="18" charset="0"/>
              </a:rPr>
              <a:t>,</a:t>
            </a:r>
            <a:endParaRPr lang="hu-HU" altLang="en-US" sz="1600" dirty="0">
              <a:latin typeface="Palatino" pitchFamily="18" charset="0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7962900" y="6157080"/>
            <a:ext cx="577879" cy="329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14338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14338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 smtClean="0">
                <a:latin typeface="Palatino" pitchFamily="18" charset="0"/>
              </a:rPr>
              <a:t>2004</a:t>
            </a:r>
            <a:endParaRPr lang="hu-HU" altLang="en-US" sz="1600" dirty="0">
              <a:latin typeface="Palatino" pitchFamily="18" charset="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6096000" y="3505200"/>
            <a:ext cx="228600" cy="24372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endParaRPr lang="en-GB" altLang="en-US" sz="200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6096000" y="1524000"/>
            <a:ext cx="228600" cy="24372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endParaRPr lang="en-GB" altLang="en-US" sz="200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8" name="Phytoplankt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687387"/>
            <a:ext cx="4144962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Kép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4038600"/>
            <a:ext cx="42195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312738" y="381000"/>
            <a:ext cx="1939925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ts val="1163"/>
              </a:spcBef>
              <a:buClrTx/>
              <a:buSzPct val="45000"/>
              <a:buFont typeface="StarSymbol" charset="0"/>
              <a:buNone/>
            </a:pPr>
            <a:r>
              <a:rPr lang="en-GB" altLang="en-US" sz="1400" i="0" dirty="0" err="1">
                <a:solidFill>
                  <a:schemeClr val="tx1"/>
                </a:solidFill>
              </a:rPr>
              <a:t>Ph</a:t>
            </a:r>
            <a:r>
              <a:rPr lang="hu-HU" altLang="en-US" sz="1400" i="0" dirty="0" err="1">
                <a:solidFill>
                  <a:schemeClr val="tx1"/>
                </a:solidFill>
              </a:rPr>
              <a:t>ytoplankton</a:t>
            </a:r>
            <a:endParaRPr lang="en-GB" altLang="en-US" sz="1400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34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6"/>
          <p:cNvSpPr txBox="1">
            <a:spLocks noChangeArrowheads="1"/>
          </p:cNvSpPr>
          <p:nvPr/>
        </p:nvSpPr>
        <p:spPr bwMode="auto">
          <a:xfrm>
            <a:off x="152400" y="3505200"/>
            <a:ext cx="4495800" cy="330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en-US" altLang="en-US" sz="16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Alignment </a:t>
            </a:r>
            <a:r>
              <a:rPr lang="en-US" altLang="en-US" sz="1600" i="0" dirty="0">
                <a:solidFill>
                  <a:schemeClr val="tx1"/>
                </a:solidFill>
                <a:latin typeface="Times New Roman" panose="02020603050405020304" pitchFamily="18" charset="0"/>
              </a:rPr>
              <a:t>angle</a:t>
            </a:r>
            <a:r>
              <a:rPr lang="en-US" altLang="en-US" sz="1600" i="0" dirty="0">
                <a:solidFill>
                  <a:schemeClr val="tx1"/>
                </a:solidFill>
                <a:latin typeface="Symbol" panose="05050102010706020507" pitchFamily="18" charset="2"/>
              </a:rPr>
              <a:t> q</a:t>
            </a:r>
            <a:r>
              <a:rPr lang="en-US" altLang="en-US" sz="1600" i="0" dirty="0">
                <a:solidFill>
                  <a:schemeClr val="tx1"/>
                </a:solidFill>
                <a:latin typeface="Times New Roman" panose="02020603050405020304" pitchFamily="18" charset="0"/>
              </a:rPr>
              <a:t> is </a:t>
            </a:r>
            <a:r>
              <a:rPr lang="en-US" altLang="en-US" sz="16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independent </a:t>
            </a:r>
            <a:r>
              <a:rPr lang="en-US" altLang="en-US" sz="1600" i="0" dirty="0">
                <a:solidFill>
                  <a:schemeClr val="tx1"/>
                </a:solidFill>
                <a:latin typeface="Times New Roman" panose="02020603050405020304" pitchFamily="18" charset="0"/>
              </a:rPr>
              <a:t>of shear rate</a:t>
            </a:r>
            <a:endParaRPr lang="en-GB" altLang="en-US" sz="160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124" name="Picture 12" descr="flow-alignmenLC-v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9875"/>
            <a:ext cx="1858744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3" descr="theta-S-5CB-MBBA-2010-09-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86" y="4270375"/>
            <a:ext cx="4876800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14"/>
          <p:cNvSpPr txBox="1">
            <a:spLocks noChangeArrowheads="1"/>
          </p:cNvSpPr>
          <p:nvPr/>
        </p:nvSpPr>
        <p:spPr bwMode="auto">
          <a:xfrm>
            <a:off x="152400" y="3849906"/>
            <a:ext cx="4114800" cy="330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en-US" altLang="en-US" sz="1600" i="0" dirty="0">
                <a:solidFill>
                  <a:schemeClr val="tx1"/>
                </a:solidFill>
                <a:latin typeface="Symbol" panose="05050102010706020507" pitchFamily="18" charset="2"/>
              </a:rPr>
              <a:t>q</a:t>
            </a:r>
            <a:r>
              <a:rPr lang="en-US" altLang="en-US" sz="1600" i="0" dirty="0">
                <a:solidFill>
                  <a:schemeClr val="tx1"/>
                </a:solidFill>
                <a:latin typeface="Times New Roman" panose="02020603050405020304" pitchFamily="18" charset="0"/>
              </a:rPr>
              <a:t> is decreasing with increasing order parameter: </a:t>
            </a:r>
            <a:endParaRPr lang="en-GB" altLang="en-US" sz="160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7" name="Text Box 15"/>
          <p:cNvSpPr txBox="1">
            <a:spLocks noChangeArrowheads="1"/>
          </p:cNvSpPr>
          <p:nvPr/>
        </p:nvSpPr>
        <p:spPr bwMode="auto">
          <a:xfrm>
            <a:off x="381000" y="6400800"/>
            <a:ext cx="4717509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en-US" altLang="en-US" sz="1600" i="0" dirty="0">
                <a:solidFill>
                  <a:schemeClr val="tx1"/>
                </a:solidFill>
                <a:latin typeface="Times New Roman" panose="02020603050405020304" pitchFamily="18" charset="0"/>
              </a:rPr>
              <a:t>Viscosity is reduced (~50%) due to flow alignment </a:t>
            </a:r>
            <a:endParaRPr lang="en-GB" altLang="en-US" sz="160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6096000" y="3505200"/>
            <a:ext cx="228600" cy="24372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endParaRPr lang="en-GB" altLang="en-US" sz="200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6096000" y="1524000"/>
            <a:ext cx="228600" cy="24372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endParaRPr lang="en-GB" altLang="en-US" sz="200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9" name="Picture 31" descr="mbb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675" y="952347"/>
            <a:ext cx="909338" cy="363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748850" y="273522"/>
            <a:ext cx="2137279" cy="100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hu-HU" altLang="en-US" sz="2000" i="0" dirty="0">
                <a:solidFill>
                  <a:schemeClr val="tx1"/>
                </a:solidFill>
                <a:latin typeface="Times New Roman" panose="02020603050405020304" pitchFamily="18" charset="0"/>
              </a:rPr>
              <a:t>Flow</a:t>
            </a:r>
            <a:r>
              <a:rPr lang="en-US" altLang="en-US" sz="2000" i="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2000" i="0" dirty="0">
                <a:solidFill>
                  <a:schemeClr val="tx1"/>
                </a:solidFill>
                <a:latin typeface="Times New Roman" panose="02020603050405020304" pitchFamily="18" charset="0"/>
              </a:rPr>
              <a:t>of </a:t>
            </a:r>
            <a:r>
              <a:rPr lang="en-US" altLang="en-US" sz="2000" i="0" dirty="0">
                <a:solidFill>
                  <a:schemeClr val="tx1"/>
                </a:solidFill>
                <a:latin typeface="Times New Roman" panose="02020603050405020304" pitchFamily="18" charset="0"/>
              </a:rPr>
              <a:t>alignment </a:t>
            </a:r>
            <a:r>
              <a:rPr lang="en-US" altLang="en-US" sz="20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in </a:t>
            </a:r>
            <a:r>
              <a:rPr lang="en-US" altLang="en-US" sz="20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nematic</a:t>
            </a:r>
            <a:r>
              <a:rPr lang="en-US" altLang="en-US" sz="20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i="0" dirty="0">
                <a:solidFill>
                  <a:schemeClr val="tx1"/>
                </a:solidFill>
                <a:latin typeface="Times New Roman" panose="02020603050405020304" pitchFamily="18" charset="0"/>
              </a:rPr>
              <a:t>liquid crystals</a:t>
            </a:r>
            <a:endParaRPr lang="en-GB" altLang="en-US" sz="200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3861141" y="735574"/>
            <a:ext cx="714135" cy="329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14338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14338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 smtClean="0">
                <a:latin typeface="Palatino" pitchFamily="18" charset="0"/>
              </a:rPr>
              <a:t>MBBA</a:t>
            </a:r>
            <a:endParaRPr lang="hu-HU" altLang="en-US" sz="1600" dirty="0">
              <a:latin typeface="Palatino" pitchFamily="18" charset="0"/>
            </a:endParaRPr>
          </a:p>
        </p:txBody>
      </p:sp>
      <p:pic>
        <p:nvPicPr>
          <p:cNvPr id="22" name="Kép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8982" y="118207"/>
            <a:ext cx="1172589" cy="640965"/>
          </a:xfrm>
          <a:prstGeom prst="rect">
            <a:avLst/>
          </a:prstGeom>
        </p:spPr>
      </p:pic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4836140" y="56265"/>
            <a:ext cx="531392" cy="329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14338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14338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 smtClean="0">
                <a:latin typeface="Palatino" pitchFamily="18" charset="0"/>
              </a:rPr>
              <a:t>5CB</a:t>
            </a:r>
            <a:endParaRPr lang="hu-HU" altLang="en-US" sz="1600" dirty="0">
              <a:latin typeface="Palatino" pitchFamily="18" charset="0"/>
            </a:endParaRPr>
          </a:p>
        </p:txBody>
      </p:sp>
      <p:pic>
        <p:nvPicPr>
          <p:cNvPr id="24" name="Picture 18" descr="Képtalálat a következőre: „liquid crystal”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8"/>
          <a:stretch/>
        </p:blipFill>
        <p:spPr bwMode="auto">
          <a:xfrm>
            <a:off x="2306787" y="2262327"/>
            <a:ext cx="3027213" cy="116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4422603" y="1871862"/>
            <a:ext cx="903674" cy="329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14338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14338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 smtClean="0">
                <a:latin typeface="Palatino" pitchFamily="18" charset="0"/>
              </a:rPr>
              <a:t>Isotropic</a:t>
            </a:r>
            <a:endParaRPr lang="hu-HU" altLang="en-US" sz="1600" dirty="0">
              <a:latin typeface="Palatino" pitchFamily="18" charset="0"/>
            </a:endParaRPr>
          </a:p>
        </p:txBody>
      </p:sp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3401714" y="1881623"/>
            <a:ext cx="851993" cy="329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14338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14338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 err="1">
                <a:latin typeface="Palatino" pitchFamily="18" charset="0"/>
              </a:rPr>
              <a:t>N</a:t>
            </a:r>
            <a:r>
              <a:rPr lang="en-GB" altLang="en-US" sz="1600" dirty="0" err="1" smtClean="0">
                <a:latin typeface="Palatino" pitchFamily="18" charset="0"/>
              </a:rPr>
              <a:t>ematic</a:t>
            </a:r>
            <a:endParaRPr lang="hu-HU" altLang="en-US" sz="1600" dirty="0">
              <a:latin typeface="Palatino" pitchFamily="18" charset="0"/>
            </a:endParaRPr>
          </a:p>
        </p:txBody>
      </p:sp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2404218" y="1897376"/>
            <a:ext cx="807109" cy="329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14338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14338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 err="1" smtClean="0">
                <a:latin typeface="Palatino" pitchFamily="18" charset="0"/>
              </a:rPr>
              <a:t>Smectic</a:t>
            </a:r>
            <a:endParaRPr lang="hu-HU" altLang="en-US" sz="1600" dirty="0">
              <a:latin typeface="Palatino" pitchFamily="18" charset="0"/>
            </a:endParaRPr>
          </a:p>
        </p:txBody>
      </p:sp>
      <p:sp>
        <p:nvSpPr>
          <p:cNvPr id="28" name="Line 28"/>
          <p:cNvSpPr>
            <a:spLocks noChangeShapeType="1"/>
          </p:cNvSpPr>
          <p:nvPr/>
        </p:nvSpPr>
        <p:spPr bwMode="auto">
          <a:xfrm>
            <a:off x="3126068" y="1783380"/>
            <a:ext cx="13716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Rectangle 2"/>
          <p:cNvSpPr>
            <a:spLocks noChangeArrowheads="1"/>
          </p:cNvSpPr>
          <p:nvPr/>
        </p:nvSpPr>
        <p:spPr bwMode="auto">
          <a:xfrm>
            <a:off x="3179623" y="1402676"/>
            <a:ext cx="1164963" cy="329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14338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14338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 smtClean="0">
                <a:solidFill>
                  <a:srgbClr val="0000FF"/>
                </a:solidFill>
                <a:latin typeface="Palatino" pitchFamily="18" charset="0"/>
              </a:rPr>
              <a:t>temperature</a:t>
            </a:r>
            <a:endParaRPr lang="hu-HU" altLang="en-US" sz="1600" dirty="0">
              <a:solidFill>
                <a:srgbClr val="0000FF"/>
              </a:solidFill>
              <a:latin typeface="Palatin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78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12" descr="flow-alignmenLC-v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9875"/>
            <a:ext cx="1858744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16" descr="nematic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595416"/>
            <a:ext cx="1487487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6096000" y="3505200"/>
            <a:ext cx="228600" cy="24372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endParaRPr lang="en-GB" altLang="en-US" sz="200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6096000" y="1524000"/>
            <a:ext cx="228600" cy="24372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endParaRPr lang="en-GB" altLang="en-US" sz="200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9" name="Picture 31" descr="mbb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675" y="952347"/>
            <a:ext cx="909338" cy="363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748850" y="273522"/>
            <a:ext cx="2137279" cy="100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hu-HU" altLang="en-US" sz="2000" i="0" dirty="0">
                <a:solidFill>
                  <a:schemeClr val="tx1"/>
                </a:solidFill>
                <a:latin typeface="Times New Roman" panose="02020603050405020304" pitchFamily="18" charset="0"/>
              </a:rPr>
              <a:t>Flow</a:t>
            </a:r>
            <a:r>
              <a:rPr lang="en-US" altLang="en-US" sz="2000" i="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2000" i="0" dirty="0">
                <a:solidFill>
                  <a:schemeClr val="tx1"/>
                </a:solidFill>
                <a:latin typeface="Times New Roman" panose="02020603050405020304" pitchFamily="18" charset="0"/>
              </a:rPr>
              <a:t>of </a:t>
            </a:r>
            <a:r>
              <a:rPr lang="en-US" altLang="en-US" sz="2000" i="0" dirty="0">
                <a:solidFill>
                  <a:schemeClr val="tx1"/>
                </a:solidFill>
                <a:latin typeface="Times New Roman" panose="02020603050405020304" pitchFamily="18" charset="0"/>
              </a:rPr>
              <a:t>alignment </a:t>
            </a:r>
            <a:r>
              <a:rPr lang="en-US" altLang="en-US" sz="20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in </a:t>
            </a:r>
            <a:r>
              <a:rPr lang="en-US" altLang="en-US" sz="20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nematic</a:t>
            </a:r>
            <a:r>
              <a:rPr lang="en-US" altLang="en-US" sz="20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i="0" dirty="0">
                <a:solidFill>
                  <a:schemeClr val="tx1"/>
                </a:solidFill>
                <a:latin typeface="Times New Roman" panose="02020603050405020304" pitchFamily="18" charset="0"/>
              </a:rPr>
              <a:t>liquid crystals</a:t>
            </a:r>
            <a:endParaRPr lang="en-GB" altLang="en-US" sz="200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3861141" y="735574"/>
            <a:ext cx="714135" cy="329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14338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14338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 smtClean="0">
                <a:latin typeface="Palatino" pitchFamily="18" charset="0"/>
              </a:rPr>
              <a:t>MBBA</a:t>
            </a:r>
            <a:endParaRPr lang="hu-HU" altLang="en-US" sz="1600" dirty="0">
              <a:latin typeface="Palatino" pitchFamily="18" charset="0"/>
            </a:endParaRPr>
          </a:p>
        </p:txBody>
      </p:sp>
      <p:pic>
        <p:nvPicPr>
          <p:cNvPr id="22" name="Kép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8982" y="118207"/>
            <a:ext cx="1172589" cy="640965"/>
          </a:xfrm>
          <a:prstGeom prst="rect">
            <a:avLst/>
          </a:prstGeom>
        </p:spPr>
      </p:pic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4836140" y="56265"/>
            <a:ext cx="531392" cy="329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14338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14338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 smtClean="0">
                <a:latin typeface="Palatino" pitchFamily="18" charset="0"/>
              </a:rPr>
              <a:t>5CB</a:t>
            </a:r>
            <a:endParaRPr lang="hu-HU" altLang="en-US" sz="1600" dirty="0">
              <a:latin typeface="Palatino" pitchFamily="18" charset="0"/>
            </a:endParaRPr>
          </a:p>
        </p:txBody>
      </p:sp>
      <p:pic>
        <p:nvPicPr>
          <p:cNvPr id="24" name="Kép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95" y="4104342"/>
            <a:ext cx="3944063" cy="225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6248400" y="3662425"/>
            <a:ext cx="2137279" cy="392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en-US" altLang="en-US" sz="20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Granular material</a:t>
            </a:r>
            <a:endParaRPr lang="en-GB" altLang="en-US" sz="200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152400" y="3505200"/>
            <a:ext cx="4495800" cy="330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en-US" altLang="en-US" sz="16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Alignment </a:t>
            </a:r>
            <a:r>
              <a:rPr lang="en-US" altLang="en-US" sz="1600" i="0" dirty="0">
                <a:solidFill>
                  <a:schemeClr val="tx1"/>
                </a:solidFill>
                <a:latin typeface="Times New Roman" panose="02020603050405020304" pitchFamily="18" charset="0"/>
              </a:rPr>
              <a:t>angle</a:t>
            </a:r>
            <a:r>
              <a:rPr lang="en-US" altLang="en-US" sz="1600" i="0" dirty="0">
                <a:solidFill>
                  <a:schemeClr val="tx1"/>
                </a:solidFill>
                <a:latin typeface="Symbol" panose="05050102010706020507" pitchFamily="18" charset="2"/>
              </a:rPr>
              <a:t> q</a:t>
            </a:r>
            <a:r>
              <a:rPr lang="en-US" altLang="en-US" sz="1600" i="0" dirty="0">
                <a:solidFill>
                  <a:schemeClr val="tx1"/>
                </a:solidFill>
                <a:latin typeface="Times New Roman" panose="02020603050405020304" pitchFamily="18" charset="0"/>
              </a:rPr>
              <a:t> is </a:t>
            </a:r>
            <a:r>
              <a:rPr lang="en-US" altLang="en-US" sz="16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independent </a:t>
            </a:r>
            <a:r>
              <a:rPr lang="en-US" altLang="en-US" sz="1600" i="0" dirty="0">
                <a:solidFill>
                  <a:schemeClr val="tx1"/>
                </a:solidFill>
                <a:latin typeface="Times New Roman" panose="02020603050405020304" pitchFamily="18" charset="0"/>
              </a:rPr>
              <a:t>of shear rate</a:t>
            </a:r>
            <a:endParaRPr lang="en-GB" altLang="en-US" sz="160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7" name="Picture 13" descr="theta-S-5CB-MBBA-2010-09-2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86" y="4270375"/>
            <a:ext cx="4876800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152400" y="3849906"/>
            <a:ext cx="4114800" cy="330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en-US" altLang="en-US" sz="1600" i="0" dirty="0">
                <a:solidFill>
                  <a:schemeClr val="tx1"/>
                </a:solidFill>
                <a:latin typeface="Symbol" panose="05050102010706020507" pitchFamily="18" charset="2"/>
              </a:rPr>
              <a:t>q</a:t>
            </a:r>
            <a:r>
              <a:rPr lang="en-US" altLang="en-US" sz="1600" i="0" dirty="0">
                <a:solidFill>
                  <a:schemeClr val="tx1"/>
                </a:solidFill>
                <a:latin typeface="Times New Roman" panose="02020603050405020304" pitchFamily="18" charset="0"/>
              </a:rPr>
              <a:t> is decreasing with increasing order parameter: </a:t>
            </a:r>
            <a:endParaRPr lang="en-GB" altLang="en-US" sz="160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381000" y="6400800"/>
            <a:ext cx="4717509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en-US" altLang="en-US" sz="1600" i="0" dirty="0">
                <a:solidFill>
                  <a:schemeClr val="tx1"/>
                </a:solidFill>
                <a:latin typeface="Times New Roman" panose="02020603050405020304" pitchFamily="18" charset="0"/>
              </a:rPr>
              <a:t>Viscosity is reduced (~50%) due to flow alignment </a:t>
            </a:r>
            <a:endParaRPr lang="en-GB" altLang="en-US" sz="160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50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811380" y="110492"/>
            <a:ext cx="3474720" cy="29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ClrTx/>
              <a:buSzPct val="45000"/>
              <a:buFont typeface="StarSymbol" charset="0"/>
              <a:buNone/>
            </a:pPr>
            <a:r>
              <a:rPr lang="hu-HU" altLang="en-US" sz="1400" i="0" dirty="0" err="1" smtClean="0">
                <a:solidFill>
                  <a:schemeClr val="tx1"/>
                </a:solidFill>
              </a:rPr>
              <a:t>Experiments</a:t>
            </a:r>
            <a:r>
              <a:rPr lang="hu-HU" altLang="en-US" sz="1400" i="0" dirty="0" smtClean="0">
                <a:solidFill>
                  <a:schemeClr val="tx1"/>
                </a:solidFill>
              </a:rPr>
              <a:t> </a:t>
            </a:r>
            <a:r>
              <a:rPr lang="hu-HU" altLang="en-US" sz="1400" i="0" dirty="0" err="1" smtClean="0">
                <a:solidFill>
                  <a:schemeClr val="tx1"/>
                </a:solidFill>
              </a:rPr>
              <a:t>with</a:t>
            </a:r>
            <a:r>
              <a:rPr lang="hu-HU" altLang="en-US" sz="1400" i="0" dirty="0" smtClean="0">
                <a:solidFill>
                  <a:schemeClr val="tx1"/>
                </a:solidFill>
              </a:rPr>
              <a:t> a </a:t>
            </a:r>
            <a:r>
              <a:rPr lang="hu-HU" altLang="en-US" sz="1400" i="0" dirty="0" err="1" smtClean="0">
                <a:solidFill>
                  <a:schemeClr val="tx1"/>
                </a:solidFill>
              </a:rPr>
              <a:t>dry</a:t>
            </a:r>
            <a:r>
              <a:rPr lang="hu-HU" altLang="en-US" sz="1400" i="0" dirty="0" smtClean="0">
                <a:solidFill>
                  <a:schemeClr val="tx1"/>
                </a:solidFill>
              </a:rPr>
              <a:t> </a:t>
            </a:r>
            <a:r>
              <a:rPr lang="hu-HU" altLang="en-US" sz="1400" i="0" dirty="0" err="1" smtClean="0">
                <a:solidFill>
                  <a:schemeClr val="tx1"/>
                </a:solidFill>
              </a:rPr>
              <a:t>granular</a:t>
            </a:r>
            <a:r>
              <a:rPr lang="hu-HU" altLang="en-US" sz="1400" i="0" dirty="0" smtClean="0">
                <a:solidFill>
                  <a:schemeClr val="tx1"/>
                </a:solidFill>
              </a:rPr>
              <a:t> </a:t>
            </a:r>
            <a:r>
              <a:rPr lang="hu-HU" altLang="en-US" sz="1400" i="0" dirty="0" err="1" smtClean="0">
                <a:solidFill>
                  <a:schemeClr val="tx1"/>
                </a:solidFill>
              </a:rPr>
              <a:t>material</a:t>
            </a:r>
            <a:r>
              <a:rPr lang="hu-HU" altLang="en-US" sz="1400" i="0" dirty="0" smtClean="0">
                <a:solidFill>
                  <a:schemeClr val="tx1"/>
                </a:solidFill>
              </a:rPr>
              <a:t>:</a:t>
            </a:r>
            <a:endParaRPr lang="en-GB" altLang="en-US" sz="1400" i="0" dirty="0">
              <a:solidFill>
                <a:schemeClr val="tx1"/>
              </a:solidFill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4557712" y="457200"/>
            <a:ext cx="2200275" cy="26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ClrTx/>
              <a:buSzPct val="45000"/>
              <a:buFont typeface="StarSymbol"/>
              <a:buNone/>
            </a:pPr>
            <a:r>
              <a:rPr lang="hu-HU" altLang="en-US" sz="1200" i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Börzsönyi et </a:t>
            </a:r>
            <a:r>
              <a:rPr lang="hu-HU" altLang="en-US" sz="1200" i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hu-HU" altLang="en-US" sz="1200" i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PRL 2012</a:t>
            </a:r>
            <a:endParaRPr lang="en-GB" altLang="en-US" sz="1200" i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6586631" y="457200"/>
            <a:ext cx="2200275" cy="26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ClrTx/>
              <a:buSzPct val="45000"/>
              <a:buFont typeface="StarSymbol"/>
              <a:buNone/>
            </a:pPr>
            <a:r>
              <a:rPr lang="hu-HU" altLang="en-US" sz="1200" i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Börzsönyi et </a:t>
            </a:r>
            <a:r>
              <a:rPr lang="hu-HU" altLang="en-US" sz="1200" i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hu-HU" altLang="en-US" sz="1200" i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PRE 2012</a:t>
            </a:r>
            <a:endParaRPr lang="en-GB" altLang="en-US" sz="1200" i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5486400" y="5995453"/>
            <a:ext cx="533400" cy="17674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ClrTx/>
              <a:buSzPct val="45000"/>
              <a:buFont typeface="StarSymbol" charset="0"/>
              <a:buNone/>
            </a:pPr>
            <a:r>
              <a:rPr lang="hu-HU" altLang="en-US" sz="600" i="0" dirty="0" smtClean="0">
                <a:solidFill>
                  <a:schemeClr val="tx1"/>
                </a:solidFill>
              </a:rPr>
              <a:t> </a:t>
            </a:r>
            <a:endParaRPr lang="en-GB" altLang="en-US" sz="600" i="0" dirty="0">
              <a:solidFill>
                <a:schemeClr val="tx1"/>
              </a:solidFill>
            </a:endParaRP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320312" y="502080"/>
            <a:ext cx="2200275" cy="26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ClrTx/>
              <a:buSzPct val="45000"/>
              <a:buFont typeface="StarSymbol"/>
              <a:buNone/>
            </a:pPr>
            <a:r>
              <a:rPr lang="hu-HU" altLang="en-US" sz="1200" i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hu-HU" altLang="en-US" sz="1200" i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arschall</a:t>
            </a:r>
            <a:r>
              <a:rPr lang="hu-HU" altLang="en-US" sz="1200" i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altLang="en-US" sz="1200" i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Teitel</a:t>
            </a:r>
            <a:r>
              <a:rPr lang="hu-HU" altLang="en-US" sz="1200" i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PRE 2020</a:t>
            </a:r>
            <a:endParaRPr lang="en-GB" altLang="en-US" sz="1200" i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Kép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898" y="1097061"/>
            <a:ext cx="5284192" cy="3085180"/>
          </a:xfrm>
          <a:prstGeom prst="rect">
            <a:avLst/>
          </a:prstGeom>
        </p:spPr>
      </p:pic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7182592" y="719889"/>
            <a:ext cx="1963824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407988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07988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07988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0798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0798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0798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0798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0798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0798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SzTx/>
              <a:buFont typeface="StarSymbol"/>
              <a:buNone/>
            </a:pPr>
            <a:r>
              <a:rPr lang="en-US" altLang="en-US" sz="1200" b="1" i="0" dirty="0"/>
              <a:t>Glass rods (L/d=3.5)</a:t>
            </a:r>
            <a:endParaRPr lang="en-GB" altLang="en-US" sz="1200" b="1" i="0" dirty="0"/>
          </a:p>
        </p:txBody>
      </p:sp>
      <p:pic>
        <p:nvPicPr>
          <p:cNvPr id="18" name="2010-03-24l-rice-44mm-color-cropped-resized35-everysecondimage-vertical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798528" y="3573640"/>
            <a:ext cx="2116137" cy="3615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Kép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518" y="4700907"/>
            <a:ext cx="1885868" cy="12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Kép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371" y="4437063"/>
            <a:ext cx="3024744" cy="1815889"/>
          </a:xfrm>
          <a:prstGeom prst="rect">
            <a:avLst/>
          </a:prstGeom>
        </p:spPr>
      </p:pic>
      <p:cxnSp>
        <p:nvCxnSpPr>
          <p:cNvPr id="27" name="Egyenes összekötő nyíllal 26"/>
          <p:cNvCxnSpPr/>
          <p:nvPr/>
        </p:nvCxnSpPr>
        <p:spPr bwMode="auto">
          <a:xfrm>
            <a:off x="6553200" y="4343400"/>
            <a:ext cx="1570513" cy="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Text Box 3"/>
          <p:cNvSpPr txBox="1">
            <a:spLocks noChangeArrowheads="1"/>
          </p:cNvSpPr>
          <p:nvPr/>
        </p:nvSpPr>
        <p:spPr bwMode="auto">
          <a:xfrm>
            <a:off x="381000" y="157828"/>
            <a:ext cx="2020208" cy="29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ClrTx/>
              <a:buSzPct val="45000"/>
              <a:buFont typeface="StarSymbol" charset="0"/>
              <a:buNone/>
            </a:pPr>
            <a:r>
              <a:rPr lang="hu-HU" altLang="en-US" sz="1400" i="0" dirty="0" err="1" smtClean="0">
                <a:solidFill>
                  <a:schemeClr val="tx1"/>
                </a:solidFill>
              </a:rPr>
              <a:t>Ellipsoid</a:t>
            </a:r>
            <a:r>
              <a:rPr lang="hu-HU" altLang="en-US" sz="1400" i="0" dirty="0" smtClean="0">
                <a:solidFill>
                  <a:schemeClr val="tx1"/>
                </a:solidFill>
              </a:rPr>
              <a:t> </a:t>
            </a:r>
            <a:r>
              <a:rPr lang="hu-HU" altLang="en-US" sz="1400" i="0" dirty="0" err="1" smtClean="0">
                <a:solidFill>
                  <a:schemeClr val="tx1"/>
                </a:solidFill>
              </a:rPr>
              <a:t>in</a:t>
            </a:r>
            <a:r>
              <a:rPr lang="hu-HU" altLang="en-US" sz="1400" i="0" dirty="0" smtClean="0">
                <a:solidFill>
                  <a:schemeClr val="tx1"/>
                </a:solidFill>
              </a:rPr>
              <a:t> a </a:t>
            </a:r>
            <a:r>
              <a:rPr lang="hu-HU" altLang="en-US" sz="1400" i="0" dirty="0" err="1" smtClean="0">
                <a:solidFill>
                  <a:schemeClr val="tx1"/>
                </a:solidFill>
              </a:rPr>
              <a:t>liquid</a:t>
            </a:r>
            <a:r>
              <a:rPr lang="hu-HU" altLang="en-US" sz="1400" i="0" dirty="0" smtClean="0">
                <a:solidFill>
                  <a:schemeClr val="tx1"/>
                </a:solidFill>
              </a:rPr>
              <a:t>:</a:t>
            </a:r>
            <a:endParaRPr lang="en-GB" altLang="en-US" sz="1400" i="0" dirty="0">
              <a:solidFill>
                <a:schemeClr val="tx1"/>
              </a:solidFill>
            </a:endParaRPr>
          </a:p>
        </p:txBody>
      </p:sp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4133107" y="759158"/>
            <a:ext cx="1619993" cy="29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ClrTx/>
              <a:buSzPct val="45000"/>
              <a:buFont typeface="StarSymbol" charset="0"/>
              <a:buNone/>
            </a:pPr>
            <a:r>
              <a:rPr lang="hu-HU" altLang="en-US" sz="1400" i="0" dirty="0" err="1" smtClean="0">
                <a:solidFill>
                  <a:schemeClr val="tx1"/>
                </a:solidFill>
              </a:rPr>
              <a:t>Instead</a:t>
            </a:r>
            <a:r>
              <a:rPr lang="hu-HU" altLang="en-US" sz="1400" i="0" dirty="0" smtClean="0">
                <a:solidFill>
                  <a:schemeClr val="tx1"/>
                </a:solidFill>
              </a:rPr>
              <a:t> of </a:t>
            </a:r>
            <a:r>
              <a:rPr lang="hu-HU" altLang="en-US" sz="1400" i="0" dirty="0" err="1" smtClean="0">
                <a:solidFill>
                  <a:schemeClr val="tx1"/>
                </a:solidFill>
              </a:rPr>
              <a:t>this</a:t>
            </a:r>
            <a:endParaRPr lang="en-GB" altLang="en-US" sz="1400" i="0" dirty="0">
              <a:solidFill>
                <a:schemeClr val="tx1"/>
              </a:solidFill>
            </a:endParaRPr>
          </a:p>
        </p:txBody>
      </p: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5627858" y="758128"/>
            <a:ext cx="1655643" cy="29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ClrTx/>
              <a:buSzPct val="45000"/>
              <a:buFont typeface="StarSymbol" charset="0"/>
              <a:buNone/>
            </a:pPr>
            <a:r>
              <a:rPr lang="hu-HU" altLang="en-US" sz="1400" i="0" dirty="0" err="1">
                <a:solidFill>
                  <a:schemeClr val="tx1"/>
                </a:solidFill>
              </a:rPr>
              <a:t>w</a:t>
            </a:r>
            <a:r>
              <a:rPr lang="hu-HU" altLang="en-US" sz="1400" i="0" dirty="0" err="1" smtClean="0">
                <a:solidFill>
                  <a:schemeClr val="tx1"/>
                </a:solidFill>
              </a:rPr>
              <a:t>e</a:t>
            </a:r>
            <a:r>
              <a:rPr lang="hu-HU" altLang="en-US" sz="1400" i="0" dirty="0" smtClean="0">
                <a:solidFill>
                  <a:schemeClr val="tx1"/>
                </a:solidFill>
              </a:rPr>
              <a:t> </a:t>
            </a:r>
            <a:r>
              <a:rPr lang="hu-HU" altLang="en-US" sz="1400" i="0" dirty="0" err="1" smtClean="0">
                <a:solidFill>
                  <a:schemeClr val="tx1"/>
                </a:solidFill>
              </a:rPr>
              <a:t>get</a:t>
            </a:r>
            <a:r>
              <a:rPr lang="hu-HU" altLang="en-US" sz="1400" i="0" dirty="0" smtClean="0">
                <a:solidFill>
                  <a:schemeClr val="tx1"/>
                </a:solidFill>
              </a:rPr>
              <a:t> </a:t>
            </a:r>
            <a:r>
              <a:rPr lang="hu-HU" altLang="en-US" sz="1400" i="0" dirty="0" err="1" smtClean="0">
                <a:solidFill>
                  <a:schemeClr val="tx1"/>
                </a:solidFill>
              </a:rPr>
              <a:t>this</a:t>
            </a:r>
            <a:endParaRPr lang="en-GB" altLang="en-US" sz="1400" i="0" dirty="0">
              <a:solidFill>
                <a:schemeClr val="tx1"/>
              </a:solidFill>
            </a:endParaRPr>
          </a:p>
        </p:txBody>
      </p:sp>
      <p:cxnSp>
        <p:nvCxnSpPr>
          <p:cNvPr id="31" name="Straight Arrow Connector 33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6955189" y="928671"/>
            <a:ext cx="263314" cy="232995"/>
          </a:xfrm>
          <a:prstGeom prst="straightConnector1">
            <a:avLst/>
          </a:prstGeom>
          <a:ln w="3175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3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H="1">
            <a:off x="2520587" y="982083"/>
            <a:ext cx="1670413" cy="501870"/>
          </a:xfrm>
          <a:prstGeom prst="straightConnector1">
            <a:avLst/>
          </a:prstGeom>
          <a:ln w="3175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Kép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12195"/>
            <a:ext cx="2075952" cy="3270046"/>
          </a:xfrm>
          <a:prstGeom prst="rect">
            <a:avLst/>
          </a:prstGeom>
        </p:spPr>
      </p:pic>
      <p:sp>
        <p:nvSpPr>
          <p:cNvPr id="33" name="Rectangle 7"/>
          <p:cNvSpPr>
            <a:spLocks noChangeArrowheads="1"/>
          </p:cNvSpPr>
          <p:nvPr/>
        </p:nvSpPr>
        <p:spPr bwMode="auto">
          <a:xfrm>
            <a:off x="1066800" y="1153803"/>
            <a:ext cx="789797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407988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07988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07988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0798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0798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0798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0798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0798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0798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SzTx/>
              <a:buFont typeface="StarSymbol"/>
              <a:buNone/>
            </a:pPr>
            <a:r>
              <a:rPr lang="en-US" altLang="en-US" sz="1200" b="1" i="0" dirty="0" smtClean="0"/>
              <a:t>L/d=3</a:t>
            </a:r>
            <a:endParaRPr lang="en-GB" altLang="en-US" sz="1200" b="1" i="0" dirty="0"/>
          </a:p>
        </p:txBody>
      </p:sp>
      <p:pic>
        <p:nvPicPr>
          <p:cNvPr id="35" name="Kép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18" y="2648853"/>
            <a:ext cx="608582" cy="608582"/>
          </a:xfrm>
          <a:prstGeom prst="rect">
            <a:avLst/>
          </a:prstGeom>
        </p:spPr>
      </p:pic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6890544" y="6454775"/>
            <a:ext cx="1992312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14338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14338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Palatino" pitchFamily="18" charset="0"/>
              </a:rPr>
              <a:t>www.szfki.hu/~btamas</a:t>
            </a:r>
            <a:endParaRPr lang="hu-HU" altLang="en-US" sz="1600" dirty="0">
              <a:latin typeface="Palatin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47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811380" y="110492"/>
            <a:ext cx="3474720" cy="29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ClrTx/>
              <a:buSzPct val="45000"/>
              <a:buFont typeface="StarSymbol" charset="0"/>
              <a:buNone/>
            </a:pPr>
            <a:r>
              <a:rPr lang="hu-HU" altLang="en-US" sz="1400" i="0" dirty="0" err="1" smtClean="0">
                <a:solidFill>
                  <a:schemeClr val="tx1"/>
                </a:solidFill>
              </a:rPr>
              <a:t>Experiments</a:t>
            </a:r>
            <a:r>
              <a:rPr lang="hu-HU" altLang="en-US" sz="1400" i="0" dirty="0" smtClean="0">
                <a:solidFill>
                  <a:schemeClr val="tx1"/>
                </a:solidFill>
              </a:rPr>
              <a:t> </a:t>
            </a:r>
            <a:r>
              <a:rPr lang="hu-HU" altLang="en-US" sz="1400" i="0" dirty="0" err="1" smtClean="0">
                <a:solidFill>
                  <a:schemeClr val="tx1"/>
                </a:solidFill>
              </a:rPr>
              <a:t>with</a:t>
            </a:r>
            <a:r>
              <a:rPr lang="hu-HU" altLang="en-US" sz="1400" i="0" dirty="0" smtClean="0">
                <a:solidFill>
                  <a:schemeClr val="tx1"/>
                </a:solidFill>
              </a:rPr>
              <a:t> a </a:t>
            </a:r>
            <a:r>
              <a:rPr lang="hu-HU" altLang="en-US" sz="1400" i="0" dirty="0" err="1" smtClean="0">
                <a:solidFill>
                  <a:schemeClr val="tx1"/>
                </a:solidFill>
              </a:rPr>
              <a:t>dry</a:t>
            </a:r>
            <a:r>
              <a:rPr lang="hu-HU" altLang="en-US" sz="1400" i="0" dirty="0" smtClean="0">
                <a:solidFill>
                  <a:schemeClr val="tx1"/>
                </a:solidFill>
              </a:rPr>
              <a:t> </a:t>
            </a:r>
            <a:r>
              <a:rPr lang="hu-HU" altLang="en-US" sz="1400" i="0" dirty="0" err="1" smtClean="0">
                <a:solidFill>
                  <a:schemeClr val="tx1"/>
                </a:solidFill>
              </a:rPr>
              <a:t>granular</a:t>
            </a:r>
            <a:r>
              <a:rPr lang="hu-HU" altLang="en-US" sz="1400" i="0" dirty="0" smtClean="0">
                <a:solidFill>
                  <a:schemeClr val="tx1"/>
                </a:solidFill>
              </a:rPr>
              <a:t> </a:t>
            </a:r>
            <a:r>
              <a:rPr lang="hu-HU" altLang="en-US" sz="1400" i="0" dirty="0" err="1" smtClean="0">
                <a:solidFill>
                  <a:schemeClr val="tx1"/>
                </a:solidFill>
              </a:rPr>
              <a:t>material</a:t>
            </a:r>
            <a:r>
              <a:rPr lang="hu-HU" altLang="en-US" sz="1400" i="0" dirty="0" smtClean="0">
                <a:solidFill>
                  <a:schemeClr val="tx1"/>
                </a:solidFill>
              </a:rPr>
              <a:t>:</a:t>
            </a:r>
            <a:endParaRPr lang="en-GB" altLang="en-US" sz="1400" i="0" dirty="0">
              <a:solidFill>
                <a:schemeClr val="tx1"/>
              </a:solidFill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5486400" y="5995453"/>
            <a:ext cx="533400" cy="17674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ClrTx/>
              <a:buSzPct val="45000"/>
              <a:buFont typeface="StarSymbol" charset="0"/>
              <a:buNone/>
            </a:pPr>
            <a:r>
              <a:rPr lang="hu-HU" altLang="en-US" sz="600" i="0" dirty="0" smtClean="0">
                <a:solidFill>
                  <a:schemeClr val="tx1"/>
                </a:solidFill>
              </a:rPr>
              <a:t> </a:t>
            </a:r>
            <a:endParaRPr lang="en-GB" altLang="en-US" sz="600" i="0" dirty="0">
              <a:solidFill>
                <a:schemeClr val="tx1"/>
              </a:solidFill>
            </a:endParaRPr>
          </a:p>
        </p:txBody>
      </p:sp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7182592" y="719889"/>
            <a:ext cx="1963824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407988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07988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07988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0798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0798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0798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0798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0798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0798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SzTx/>
              <a:buFont typeface="StarSymbol"/>
              <a:buNone/>
            </a:pPr>
            <a:r>
              <a:rPr lang="en-US" altLang="en-US" sz="1200" b="1" i="0" dirty="0"/>
              <a:t>Glass rods (L/d=3.5)</a:t>
            </a:r>
            <a:endParaRPr lang="en-GB" altLang="en-US" sz="1200" b="1" i="0" dirty="0"/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371" y="4437063"/>
            <a:ext cx="3024744" cy="1815889"/>
          </a:xfrm>
          <a:prstGeom prst="rect">
            <a:avLst/>
          </a:prstGeom>
        </p:spPr>
      </p:pic>
      <p:cxnSp>
        <p:nvCxnSpPr>
          <p:cNvPr id="27" name="Egyenes összekötő nyíllal 26"/>
          <p:cNvCxnSpPr/>
          <p:nvPr/>
        </p:nvCxnSpPr>
        <p:spPr bwMode="auto">
          <a:xfrm>
            <a:off x="6553200" y="4343400"/>
            <a:ext cx="1570513" cy="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Text Box 3"/>
          <p:cNvSpPr txBox="1">
            <a:spLocks noChangeArrowheads="1"/>
          </p:cNvSpPr>
          <p:nvPr/>
        </p:nvSpPr>
        <p:spPr bwMode="auto">
          <a:xfrm>
            <a:off x="381000" y="157828"/>
            <a:ext cx="2020208" cy="29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ClrTx/>
              <a:buSzPct val="45000"/>
              <a:buFont typeface="StarSymbol" charset="0"/>
              <a:buNone/>
            </a:pPr>
            <a:r>
              <a:rPr lang="hu-HU" altLang="en-US" sz="1400" i="0" dirty="0" err="1" smtClean="0">
                <a:solidFill>
                  <a:schemeClr val="tx1"/>
                </a:solidFill>
              </a:rPr>
              <a:t>Ellipsoid</a:t>
            </a:r>
            <a:r>
              <a:rPr lang="hu-HU" altLang="en-US" sz="1400" i="0" dirty="0" smtClean="0">
                <a:solidFill>
                  <a:schemeClr val="tx1"/>
                </a:solidFill>
              </a:rPr>
              <a:t> </a:t>
            </a:r>
            <a:r>
              <a:rPr lang="hu-HU" altLang="en-US" sz="1400" i="0" dirty="0" err="1" smtClean="0">
                <a:solidFill>
                  <a:schemeClr val="tx1"/>
                </a:solidFill>
              </a:rPr>
              <a:t>in</a:t>
            </a:r>
            <a:r>
              <a:rPr lang="hu-HU" altLang="en-US" sz="1400" i="0" dirty="0" smtClean="0">
                <a:solidFill>
                  <a:schemeClr val="tx1"/>
                </a:solidFill>
              </a:rPr>
              <a:t> a </a:t>
            </a:r>
            <a:r>
              <a:rPr lang="hu-HU" altLang="en-US" sz="1400" i="0" dirty="0" err="1" smtClean="0">
                <a:solidFill>
                  <a:schemeClr val="tx1"/>
                </a:solidFill>
              </a:rPr>
              <a:t>liquid</a:t>
            </a:r>
            <a:r>
              <a:rPr lang="hu-HU" altLang="en-US" sz="1400" i="0" dirty="0" smtClean="0">
                <a:solidFill>
                  <a:schemeClr val="tx1"/>
                </a:solidFill>
              </a:rPr>
              <a:t>:</a:t>
            </a:r>
            <a:endParaRPr lang="en-GB" altLang="en-US" sz="1400" i="0" dirty="0">
              <a:solidFill>
                <a:schemeClr val="tx1"/>
              </a:solidFill>
            </a:endParaRPr>
          </a:p>
        </p:txBody>
      </p:sp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4133107" y="759158"/>
            <a:ext cx="1619993" cy="29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ClrTx/>
              <a:buSzPct val="45000"/>
              <a:buFont typeface="StarSymbol" charset="0"/>
              <a:buNone/>
            </a:pPr>
            <a:r>
              <a:rPr lang="hu-HU" altLang="en-US" sz="1400" i="0" dirty="0" err="1" smtClean="0">
                <a:solidFill>
                  <a:schemeClr val="tx1"/>
                </a:solidFill>
              </a:rPr>
              <a:t>Instead</a:t>
            </a:r>
            <a:r>
              <a:rPr lang="hu-HU" altLang="en-US" sz="1400" i="0" dirty="0" smtClean="0">
                <a:solidFill>
                  <a:schemeClr val="tx1"/>
                </a:solidFill>
              </a:rPr>
              <a:t> of </a:t>
            </a:r>
            <a:r>
              <a:rPr lang="hu-HU" altLang="en-US" sz="1400" i="0" dirty="0" err="1" smtClean="0">
                <a:solidFill>
                  <a:schemeClr val="tx1"/>
                </a:solidFill>
              </a:rPr>
              <a:t>this</a:t>
            </a:r>
            <a:endParaRPr lang="en-GB" altLang="en-US" sz="1400" i="0" dirty="0">
              <a:solidFill>
                <a:schemeClr val="tx1"/>
              </a:solidFill>
            </a:endParaRPr>
          </a:p>
        </p:txBody>
      </p: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5627858" y="758128"/>
            <a:ext cx="1655643" cy="29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ClrTx/>
              <a:buSzPct val="45000"/>
              <a:buFont typeface="StarSymbol" charset="0"/>
              <a:buNone/>
            </a:pPr>
            <a:r>
              <a:rPr lang="hu-HU" altLang="en-US" sz="1400" i="0" dirty="0" err="1">
                <a:solidFill>
                  <a:schemeClr val="tx1"/>
                </a:solidFill>
              </a:rPr>
              <a:t>w</a:t>
            </a:r>
            <a:r>
              <a:rPr lang="hu-HU" altLang="en-US" sz="1400" i="0" dirty="0" err="1" smtClean="0">
                <a:solidFill>
                  <a:schemeClr val="tx1"/>
                </a:solidFill>
              </a:rPr>
              <a:t>e</a:t>
            </a:r>
            <a:r>
              <a:rPr lang="hu-HU" altLang="en-US" sz="1400" i="0" dirty="0" smtClean="0">
                <a:solidFill>
                  <a:schemeClr val="tx1"/>
                </a:solidFill>
              </a:rPr>
              <a:t> </a:t>
            </a:r>
            <a:r>
              <a:rPr lang="hu-HU" altLang="en-US" sz="1400" i="0" dirty="0" err="1" smtClean="0">
                <a:solidFill>
                  <a:schemeClr val="tx1"/>
                </a:solidFill>
              </a:rPr>
              <a:t>get</a:t>
            </a:r>
            <a:r>
              <a:rPr lang="hu-HU" altLang="en-US" sz="1400" i="0" dirty="0" smtClean="0">
                <a:solidFill>
                  <a:schemeClr val="tx1"/>
                </a:solidFill>
              </a:rPr>
              <a:t> </a:t>
            </a:r>
            <a:r>
              <a:rPr lang="hu-HU" altLang="en-US" sz="1400" i="0" dirty="0" err="1" smtClean="0">
                <a:solidFill>
                  <a:schemeClr val="tx1"/>
                </a:solidFill>
              </a:rPr>
              <a:t>this</a:t>
            </a:r>
            <a:endParaRPr lang="en-GB" altLang="en-US" sz="1400" i="0" dirty="0">
              <a:solidFill>
                <a:schemeClr val="tx1"/>
              </a:solidFill>
            </a:endParaRPr>
          </a:p>
        </p:txBody>
      </p:sp>
      <p:pic>
        <p:nvPicPr>
          <p:cNvPr id="33" name="Kép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106263"/>
            <a:ext cx="5284191" cy="3085180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6955189" y="928671"/>
            <a:ext cx="263314" cy="232995"/>
          </a:xfrm>
          <a:prstGeom prst="straightConnector1">
            <a:avLst/>
          </a:prstGeom>
          <a:ln w="3175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3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H="1">
            <a:off x="2520587" y="982083"/>
            <a:ext cx="1670413" cy="501870"/>
          </a:xfrm>
          <a:prstGeom prst="straightConnector1">
            <a:avLst/>
          </a:prstGeom>
          <a:ln w="3175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" name="Kép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12195"/>
            <a:ext cx="2075952" cy="3270046"/>
          </a:xfrm>
          <a:prstGeom prst="rect">
            <a:avLst/>
          </a:prstGeom>
        </p:spPr>
      </p:pic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1066800" y="1153803"/>
            <a:ext cx="789797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407988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07988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07988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0798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0798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0798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0798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0798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0798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SzTx/>
              <a:buFont typeface="StarSymbol"/>
              <a:buNone/>
            </a:pPr>
            <a:r>
              <a:rPr lang="en-US" altLang="en-US" sz="1200" b="1" i="0" dirty="0" smtClean="0"/>
              <a:t>L/d=3</a:t>
            </a:r>
            <a:endParaRPr lang="en-GB" altLang="en-US" sz="1200" b="1" i="0" dirty="0"/>
          </a:p>
        </p:txBody>
      </p:sp>
      <p:pic>
        <p:nvPicPr>
          <p:cNvPr id="32" name="Kép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18" y="2648853"/>
            <a:ext cx="608582" cy="608582"/>
          </a:xfrm>
          <a:prstGeom prst="rect">
            <a:avLst/>
          </a:prstGeom>
        </p:spPr>
      </p:pic>
      <p:pic>
        <p:nvPicPr>
          <p:cNvPr id="38" name="2010-03-24l-rice-44mm-color-cropped-resized35-everysecondimage-vertical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798528" y="3573640"/>
            <a:ext cx="2116137" cy="3615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Kép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518" y="4700907"/>
            <a:ext cx="1885868" cy="12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6890544" y="6454775"/>
            <a:ext cx="1992312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414338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14338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14338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1433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433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Palatino" pitchFamily="18" charset="0"/>
              </a:rPr>
              <a:t>www.szfki.hu/~btamas</a:t>
            </a:r>
            <a:endParaRPr lang="hu-HU" altLang="en-US" sz="1600" dirty="0">
              <a:latin typeface="Palatino" pitchFamily="18" charset="0"/>
            </a:endParaRPr>
          </a:p>
        </p:txBody>
      </p:sp>
      <p:sp>
        <p:nvSpPr>
          <p:cNvPr id="36" name="Text Box 3"/>
          <p:cNvSpPr txBox="1">
            <a:spLocks noChangeArrowheads="1"/>
          </p:cNvSpPr>
          <p:nvPr/>
        </p:nvSpPr>
        <p:spPr bwMode="auto">
          <a:xfrm>
            <a:off x="4557712" y="457200"/>
            <a:ext cx="2200275" cy="26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ClrTx/>
              <a:buSzPct val="45000"/>
              <a:buFont typeface="StarSymbol"/>
              <a:buNone/>
            </a:pPr>
            <a:r>
              <a:rPr lang="hu-HU" altLang="en-US" sz="1200" i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Börzsönyi et </a:t>
            </a:r>
            <a:r>
              <a:rPr lang="hu-HU" altLang="en-US" sz="1200" i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hu-HU" altLang="en-US" sz="1200" i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PRL 2012</a:t>
            </a:r>
            <a:endParaRPr lang="en-GB" altLang="en-US" sz="1200" i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3"/>
          <p:cNvSpPr txBox="1">
            <a:spLocks noChangeArrowheads="1"/>
          </p:cNvSpPr>
          <p:nvPr/>
        </p:nvSpPr>
        <p:spPr bwMode="auto">
          <a:xfrm>
            <a:off x="6586631" y="457200"/>
            <a:ext cx="2200275" cy="26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ClrTx/>
              <a:buSzPct val="45000"/>
              <a:buFont typeface="StarSymbol"/>
              <a:buNone/>
            </a:pPr>
            <a:r>
              <a:rPr lang="hu-HU" altLang="en-US" sz="1200" i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Börzsönyi et </a:t>
            </a:r>
            <a:r>
              <a:rPr lang="hu-HU" altLang="en-US" sz="1200" i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hu-HU" altLang="en-US" sz="1200" i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PRE 2012</a:t>
            </a:r>
            <a:endParaRPr lang="en-GB" altLang="en-US" sz="1200" i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3"/>
          <p:cNvSpPr txBox="1">
            <a:spLocks noChangeArrowheads="1"/>
          </p:cNvSpPr>
          <p:nvPr/>
        </p:nvSpPr>
        <p:spPr bwMode="auto">
          <a:xfrm>
            <a:off x="320312" y="502080"/>
            <a:ext cx="2200275" cy="26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ClrTx/>
              <a:buSzPct val="45000"/>
              <a:buFont typeface="StarSymbol"/>
              <a:buNone/>
            </a:pPr>
            <a:r>
              <a:rPr lang="hu-HU" altLang="en-US" sz="1200" i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hu-HU" altLang="en-US" sz="1200" i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arschall</a:t>
            </a:r>
            <a:r>
              <a:rPr lang="hu-HU" altLang="en-US" sz="1200" i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altLang="en-US" sz="1200" i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Teitel</a:t>
            </a:r>
            <a:r>
              <a:rPr lang="hu-HU" altLang="en-US" sz="1200" i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PRE 2020</a:t>
            </a:r>
            <a:endParaRPr lang="en-GB" altLang="en-US" sz="1200" i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41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811380" y="110492"/>
            <a:ext cx="3474720" cy="29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ClrTx/>
              <a:buSzPct val="45000"/>
              <a:buFont typeface="StarSymbol" charset="0"/>
              <a:buNone/>
            </a:pPr>
            <a:r>
              <a:rPr lang="hu-HU" altLang="en-US" sz="1400" i="0" dirty="0" err="1" smtClean="0">
                <a:solidFill>
                  <a:schemeClr val="tx1"/>
                </a:solidFill>
              </a:rPr>
              <a:t>Experiments</a:t>
            </a:r>
            <a:r>
              <a:rPr lang="hu-HU" altLang="en-US" sz="1400" i="0" dirty="0" smtClean="0">
                <a:solidFill>
                  <a:schemeClr val="tx1"/>
                </a:solidFill>
              </a:rPr>
              <a:t> </a:t>
            </a:r>
            <a:r>
              <a:rPr lang="hu-HU" altLang="en-US" sz="1400" i="0" dirty="0" err="1" smtClean="0">
                <a:solidFill>
                  <a:schemeClr val="tx1"/>
                </a:solidFill>
              </a:rPr>
              <a:t>with</a:t>
            </a:r>
            <a:r>
              <a:rPr lang="hu-HU" altLang="en-US" sz="1400" i="0" dirty="0" smtClean="0">
                <a:solidFill>
                  <a:schemeClr val="tx1"/>
                </a:solidFill>
              </a:rPr>
              <a:t> a </a:t>
            </a:r>
            <a:r>
              <a:rPr lang="hu-HU" altLang="en-US" sz="1400" i="0" dirty="0" err="1" smtClean="0">
                <a:solidFill>
                  <a:schemeClr val="tx1"/>
                </a:solidFill>
              </a:rPr>
              <a:t>dry</a:t>
            </a:r>
            <a:r>
              <a:rPr lang="hu-HU" altLang="en-US" sz="1400" i="0" dirty="0" smtClean="0">
                <a:solidFill>
                  <a:schemeClr val="tx1"/>
                </a:solidFill>
              </a:rPr>
              <a:t> </a:t>
            </a:r>
            <a:r>
              <a:rPr lang="hu-HU" altLang="en-US" sz="1400" i="0" dirty="0" err="1" smtClean="0">
                <a:solidFill>
                  <a:schemeClr val="tx1"/>
                </a:solidFill>
              </a:rPr>
              <a:t>granular</a:t>
            </a:r>
            <a:r>
              <a:rPr lang="hu-HU" altLang="en-US" sz="1400" i="0" dirty="0" smtClean="0">
                <a:solidFill>
                  <a:schemeClr val="tx1"/>
                </a:solidFill>
              </a:rPr>
              <a:t> </a:t>
            </a:r>
            <a:r>
              <a:rPr lang="hu-HU" altLang="en-US" sz="1400" i="0" dirty="0" err="1" smtClean="0">
                <a:solidFill>
                  <a:schemeClr val="tx1"/>
                </a:solidFill>
              </a:rPr>
              <a:t>material</a:t>
            </a:r>
            <a:r>
              <a:rPr lang="hu-HU" altLang="en-US" sz="1400" i="0" dirty="0" smtClean="0">
                <a:solidFill>
                  <a:schemeClr val="tx1"/>
                </a:solidFill>
              </a:rPr>
              <a:t>:</a:t>
            </a:r>
            <a:endParaRPr lang="en-GB" altLang="en-US" sz="1400" i="0" dirty="0">
              <a:solidFill>
                <a:schemeClr val="tx1"/>
              </a:solidFill>
            </a:endParaRPr>
          </a:p>
        </p:txBody>
      </p:sp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7182592" y="719889"/>
            <a:ext cx="1963824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407988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07988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07988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0798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0798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0798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0798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0798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0798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SzTx/>
              <a:buFont typeface="StarSymbol"/>
              <a:buNone/>
            </a:pPr>
            <a:r>
              <a:rPr lang="en-US" altLang="en-US" sz="1200" b="1" i="0" dirty="0"/>
              <a:t>Glass rods (L/d=3.5)</a:t>
            </a:r>
            <a:endParaRPr lang="en-GB" altLang="en-US" sz="1200" b="1" i="0" dirty="0"/>
          </a:p>
        </p:txBody>
      </p:sp>
      <p:sp>
        <p:nvSpPr>
          <p:cNvPr id="28" name="Text Box 3"/>
          <p:cNvSpPr txBox="1">
            <a:spLocks noChangeArrowheads="1"/>
          </p:cNvSpPr>
          <p:nvPr/>
        </p:nvSpPr>
        <p:spPr bwMode="auto">
          <a:xfrm>
            <a:off x="381000" y="157828"/>
            <a:ext cx="2020208" cy="29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ClrTx/>
              <a:buSzPct val="45000"/>
              <a:buFont typeface="StarSymbol" charset="0"/>
              <a:buNone/>
            </a:pPr>
            <a:r>
              <a:rPr lang="hu-HU" altLang="en-US" sz="1400" i="0" dirty="0" err="1" smtClean="0">
                <a:solidFill>
                  <a:schemeClr val="tx1"/>
                </a:solidFill>
              </a:rPr>
              <a:t>Ellipsoid</a:t>
            </a:r>
            <a:r>
              <a:rPr lang="hu-HU" altLang="en-US" sz="1400" i="0" dirty="0" smtClean="0">
                <a:solidFill>
                  <a:schemeClr val="tx1"/>
                </a:solidFill>
              </a:rPr>
              <a:t> </a:t>
            </a:r>
            <a:r>
              <a:rPr lang="hu-HU" altLang="en-US" sz="1400" i="0" dirty="0" err="1" smtClean="0">
                <a:solidFill>
                  <a:schemeClr val="tx1"/>
                </a:solidFill>
              </a:rPr>
              <a:t>in</a:t>
            </a:r>
            <a:r>
              <a:rPr lang="hu-HU" altLang="en-US" sz="1400" i="0" dirty="0" smtClean="0">
                <a:solidFill>
                  <a:schemeClr val="tx1"/>
                </a:solidFill>
              </a:rPr>
              <a:t> a </a:t>
            </a:r>
            <a:r>
              <a:rPr lang="hu-HU" altLang="en-US" sz="1400" i="0" dirty="0" err="1" smtClean="0">
                <a:solidFill>
                  <a:schemeClr val="tx1"/>
                </a:solidFill>
              </a:rPr>
              <a:t>liquid</a:t>
            </a:r>
            <a:r>
              <a:rPr lang="hu-HU" altLang="en-US" sz="1400" i="0" dirty="0" smtClean="0">
                <a:solidFill>
                  <a:schemeClr val="tx1"/>
                </a:solidFill>
              </a:rPr>
              <a:t>:</a:t>
            </a:r>
            <a:endParaRPr lang="en-GB" altLang="en-US" sz="1400" i="0" dirty="0">
              <a:solidFill>
                <a:schemeClr val="tx1"/>
              </a:solidFill>
            </a:endParaRPr>
          </a:p>
        </p:txBody>
      </p:sp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4133107" y="759158"/>
            <a:ext cx="1619993" cy="29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ClrTx/>
              <a:buSzPct val="45000"/>
              <a:buFont typeface="StarSymbol" charset="0"/>
              <a:buNone/>
            </a:pPr>
            <a:r>
              <a:rPr lang="hu-HU" altLang="en-US" sz="1400" i="0" dirty="0" err="1" smtClean="0">
                <a:solidFill>
                  <a:schemeClr val="tx1"/>
                </a:solidFill>
              </a:rPr>
              <a:t>Instead</a:t>
            </a:r>
            <a:r>
              <a:rPr lang="hu-HU" altLang="en-US" sz="1400" i="0" dirty="0" smtClean="0">
                <a:solidFill>
                  <a:schemeClr val="tx1"/>
                </a:solidFill>
              </a:rPr>
              <a:t> of </a:t>
            </a:r>
            <a:r>
              <a:rPr lang="hu-HU" altLang="en-US" sz="1400" i="0" dirty="0" err="1" smtClean="0">
                <a:solidFill>
                  <a:schemeClr val="tx1"/>
                </a:solidFill>
              </a:rPr>
              <a:t>this</a:t>
            </a:r>
            <a:endParaRPr lang="en-GB" altLang="en-US" sz="1400" i="0" dirty="0">
              <a:solidFill>
                <a:schemeClr val="tx1"/>
              </a:solidFill>
            </a:endParaRPr>
          </a:p>
        </p:txBody>
      </p: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5627858" y="758128"/>
            <a:ext cx="1655643" cy="29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ClrTx/>
              <a:buSzPct val="45000"/>
              <a:buFont typeface="StarSymbol" charset="0"/>
              <a:buNone/>
            </a:pPr>
            <a:r>
              <a:rPr lang="hu-HU" altLang="en-US" sz="1400" i="0" dirty="0" err="1">
                <a:solidFill>
                  <a:schemeClr val="tx1"/>
                </a:solidFill>
              </a:rPr>
              <a:t>w</a:t>
            </a:r>
            <a:r>
              <a:rPr lang="hu-HU" altLang="en-US" sz="1400" i="0" dirty="0" err="1" smtClean="0">
                <a:solidFill>
                  <a:schemeClr val="tx1"/>
                </a:solidFill>
              </a:rPr>
              <a:t>e</a:t>
            </a:r>
            <a:r>
              <a:rPr lang="hu-HU" altLang="en-US" sz="1400" i="0" dirty="0" smtClean="0">
                <a:solidFill>
                  <a:schemeClr val="tx1"/>
                </a:solidFill>
              </a:rPr>
              <a:t> </a:t>
            </a:r>
            <a:r>
              <a:rPr lang="hu-HU" altLang="en-US" sz="1400" i="0" dirty="0" err="1" smtClean="0">
                <a:solidFill>
                  <a:schemeClr val="tx1"/>
                </a:solidFill>
              </a:rPr>
              <a:t>get</a:t>
            </a:r>
            <a:r>
              <a:rPr lang="hu-HU" altLang="en-US" sz="1400" i="0" dirty="0" smtClean="0">
                <a:solidFill>
                  <a:schemeClr val="tx1"/>
                </a:solidFill>
              </a:rPr>
              <a:t> </a:t>
            </a:r>
            <a:r>
              <a:rPr lang="hu-HU" altLang="en-US" sz="1400" i="0" dirty="0" err="1" smtClean="0">
                <a:solidFill>
                  <a:schemeClr val="tx1"/>
                </a:solidFill>
              </a:rPr>
              <a:t>this</a:t>
            </a:r>
            <a:endParaRPr lang="en-GB" altLang="en-US" sz="1400" i="0" dirty="0">
              <a:solidFill>
                <a:schemeClr val="tx1"/>
              </a:solidFill>
            </a:endParaRPr>
          </a:p>
        </p:txBody>
      </p:sp>
      <p:pic>
        <p:nvPicPr>
          <p:cNvPr id="33" name="Kép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106263"/>
            <a:ext cx="5284191" cy="3085180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6955189" y="928671"/>
            <a:ext cx="263314" cy="232995"/>
          </a:xfrm>
          <a:prstGeom prst="straightConnector1">
            <a:avLst/>
          </a:prstGeom>
          <a:ln w="3175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3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H="1">
            <a:off x="2520587" y="982083"/>
            <a:ext cx="1670413" cy="501870"/>
          </a:xfrm>
          <a:prstGeom prst="straightConnector1">
            <a:avLst/>
          </a:prstGeom>
          <a:ln w="3175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" name="Kép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418013"/>
            <a:ext cx="2363788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Kép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163" y="4325938"/>
            <a:ext cx="4973637" cy="24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12195"/>
            <a:ext cx="2075952" cy="3270046"/>
          </a:xfrm>
          <a:prstGeom prst="rect">
            <a:avLst/>
          </a:prstGeom>
        </p:spPr>
      </p:pic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1066800" y="1153803"/>
            <a:ext cx="789797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407988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07988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07988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0798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07988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0798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0798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0798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07988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  <a:tab pos="8535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SzTx/>
              <a:buFont typeface="StarSymbol"/>
              <a:buNone/>
            </a:pPr>
            <a:r>
              <a:rPr lang="en-US" altLang="en-US" sz="1200" b="1" i="0" dirty="0" smtClean="0"/>
              <a:t>L/d=3</a:t>
            </a:r>
            <a:endParaRPr lang="en-GB" altLang="en-US" sz="1200" b="1" i="0" dirty="0"/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18" y="2648853"/>
            <a:ext cx="608582" cy="608582"/>
          </a:xfrm>
          <a:prstGeom prst="rect">
            <a:avLst/>
          </a:prstGeom>
        </p:spPr>
      </p:pic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4557712" y="457200"/>
            <a:ext cx="2200275" cy="26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ClrTx/>
              <a:buSzPct val="45000"/>
              <a:buFont typeface="StarSymbol"/>
              <a:buNone/>
            </a:pPr>
            <a:r>
              <a:rPr lang="hu-HU" altLang="en-US" sz="1200" i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Börzsönyi et </a:t>
            </a:r>
            <a:r>
              <a:rPr lang="hu-HU" altLang="en-US" sz="1200" i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hu-HU" altLang="en-US" sz="1200" i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PRL 2012</a:t>
            </a:r>
            <a:endParaRPr lang="en-GB" altLang="en-US" sz="1200" i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6586631" y="457200"/>
            <a:ext cx="2200275" cy="26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ClrTx/>
              <a:buSzPct val="45000"/>
              <a:buFont typeface="StarSymbol"/>
              <a:buNone/>
            </a:pPr>
            <a:r>
              <a:rPr lang="hu-HU" altLang="en-US" sz="1200" i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Börzsönyi et </a:t>
            </a:r>
            <a:r>
              <a:rPr lang="hu-HU" altLang="en-US" sz="1200" i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hu-HU" altLang="en-US" sz="1200" i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PRE 2012</a:t>
            </a:r>
            <a:endParaRPr lang="en-GB" altLang="en-US" sz="1200" i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320312" y="502080"/>
            <a:ext cx="2200275" cy="26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ClrTx/>
              <a:buSzPct val="45000"/>
              <a:buFont typeface="StarSymbol"/>
              <a:buNone/>
            </a:pPr>
            <a:r>
              <a:rPr lang="hu-HU" altLang="en-US" sz="1200" i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hu-HU" altLang="en-US" sz="1200" i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arschall</a:t>
            </a:r>
            <a:r>
              <a:rPr lang="hu-HU" altLang="en-US" sz="1200" i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altLang="en-US" sz="1200" i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Teitel</a:t>
            </a:r>
            <a:r>
              <a:rPr lang="hu-HU" altLang="en-US" sz="1200" i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PRE 2020</a:t>
            </a:r>
            <a:endParaRPr lang="en-GB" altLang="en-US" sz="1200" i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87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Kép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163" y="4325938"/>
            <a:ext cx="4973637" cy="24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6400800" y="28898"/>
            <a:ext cx="1600200" cy="36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ts val="1163"/>
              </a:spcBef>
              <a:buSzPct val="45000"/>
              <a:buFont typeface="StarSymbol"/>
              <a:buNone/>
            </a:pPr>
            <a:r>
              <a:rPr lang="hu-HU" altLang="en-US" sz="1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Average</a:t>
            </a:r>
            <a:r>
              <a:rPr lang="hu-HU" altLang="en-US" sz="1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1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angle</a:t>
            </a:r>
            <a:endParaRPr lang="en-GB" altLang="en-US" sz="180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90311"/>
            <a:ext cx="3990173" cy="367458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65" y="838200"/>
            <a:ext cx="3933398" cy="2581292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528098" y="376968"/>
            <a:ext cx="1793789" cy="36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ts val="1163"/>
              </a:spcBef>
              <a:buSzPct val="45000"/>
              <a:buFont typeface="StarSymbol"/>
              <a:buNone/>
            </a:pPr>
            <a:r>
              <a:rPr lang="hu-HU" altLang="en-US" sz="1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Order</a:t>
            </a:r>
            <a:r>
              <a:rPr lang="hu-HU" altLang="en-US" sz="1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1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parameter</a:t>
            </a:r>
            <a:endParaRPr lang="en-GB" altLang="en-US" sz="180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65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882523"/>
            <a:ext cx="2836711" cy="2918077"/>
          </a:xfrm>
          <a:prstGeom prst="rect">
            <a:avLst/>
          </a:prstGeom>
        </p:spPr>
      </p:pic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0" y="299877"/>
            <a:ext cx="9144000" cy="515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hu-HU" altLang="en-US" sz="2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What</a:t>
            </a:r>
            <a:r>
              <a:rPr lang="hu-HU" altLang="en-US" sz="2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2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flows</a:t>
            </a:r>
            <a:r>
              <a:rPr lang="hu-HU" altLang="en-US" sz="2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2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easier</a:t>
            </a:r>
            <a:r>
              <a:rPr lang="hu-HU" altLang="en-US" sz="2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, </a:t>
            </a:r>
            <a:r>
              <a:rPr lang="hu-HU" altLang="en-US" sz="2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spheres</a:t>
            </a:r>
            <a:r>
              <a:rPr lang="hu-HU" altLang="en-US" sz="2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28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or</a:t>
            </a:r>
            <a:r>
              <a:rPr lang="hu-HU" altLang="en-US" sz="2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elongated grains</a:t>
            </a:r>
            <a:r>
              <a:rPr lang="hu-HU" altLang="en-US" sz="2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?</a:t>
            </a:r>
            <a:r>
              <a:rPr lang="en-US" altLang="en-US" sz="28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endParaRPr lang="en-GB" altLang="en-US" sz="280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76200" y="5791199"/>
            <a:ext cx="3352800" cy="546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ts val="1200"/>
              </a:lnSpc>
              <a:spcBef>
                <a:spcPts val="1200"/>
              </a:spcBef>
              <a:buSzTx/>
              <a:buFont typeface="StarSymbol" charset="0"/>
              <a:buNone/>
              <a:defRPr/>
            </a:pPr>
            <a:r>
              <a:rPr lang="en-US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Nagy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,</a:t>
            </a:r>
            <a:r>
              <a:rPr lang="en-US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 </a:t>
            </a:r>
            <a:r>
              <a:rPr lang="en-US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Claudin</a:t>
            </a:r>
            <a:r>
              <a:rPr lang="en-US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,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 </a:t>
            </a:r>
            <a:r>
              <a:rPr lang="en-GB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Börzsönyi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, </a:t>
            </a:r>
            <a:r>
              <a:rPr lang="en-GB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Somfai</a:t>
            </a:r>
            <a:r>
              <a:rPr lang="en-US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 </a:t>
            </a:r>
            <a:endParaRPr lang="hu-HU" altLang="en-US" sz="1400" i="0" dirty="0" smtClean="0">
              <a:solidFill>
                <a:srgbClr val="0000FF"/>
              </a:solidFill>
              <a:latin typeface="Palatino" pitchFamily="18" charset="0"/>
            </a:endParaRPr>
          </a:p>
          <a:p>
            <a:pPr algn="ctr" eaLnBrk="1">
              <a:lnSpc>
                <a:spcPts val="1200"/>
              </a:lnSpc>
              <a:spcBef>
                <a:spcPts val="1200"/>
              </a:spcBef>
              <a:buSzTx/>
              <a:buNone/>
              <a:defRPr/>
            </a:pPr>
            <a:r>
              <a:rPr lang="hu-HU" altLang="en-US" sz="1400" i="0" dirty="0">
                <a:solidFill>
                  <a:srgbClr val="0000FF"/>
                </a:solidFill>
                <a:latin typeface="Palatino" pitchFamily="18" charset="0"/>
              </a:rPr>
              <a:t>New J. </a:t>
            </a:r>
            <a:r>
              <a:rPr lang="en-US" altLang="en-US" sz="1400" i="0" dirty="0">
                <a:solidFill>
                  <a:srgbClr val="0000FF"/>
                </a:solidFill>
                <a:latin typeface="Palatino" pitchFamily="18" charset="0"/>
              </a:rPr>
              <a:t>Phys. 20</a:t>
            </a:r>
            <a:r>
              <a:rPr lang="hu-HU" altLang="en-US" sz="1400" i="0" dirty="0">
                <a:solidFill>
                  <a:srgbClr val="0000FF"/>
                </a:solidFill>
                <a:latin typeface="Palatino" pitchFamily="18" charset="0"/>
              </a:rPr>
              <a:t>20</a:t>
            </a:r>
            <a:r>
              <a:rPr lang="en-GB" altLang="en-US" sz="1400" i="0" dirty="0">
                <a:solidFill>
                  <a:srgbClr val="0000FF"/>
                </a:solidFill>
                <a:latin typeface="Palatino" pitchFamily="18" charset="0"/>
              </a:rPr>
              <a:t> 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04800" y="1205127"/>
            <a:ext cx="2895600" cy="42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hu-HU" altLang="en-US" sz="22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Effective</a:t>
            </a:r>
            <a:r>
              <a:rPr lang="hu-HU" altLang="en-US" sz="22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hu-HU" altLang="en-US" sz="22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friction</a:t>
            </a:r>
            <a:endParaRPr lang="en-GB" altLang="en-US" sz="220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657600" y="1214751"/>
            <a:ext cx="2378810" cy="42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hu-HU" altLang="en-US" sz="2200" i="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Flow out of a </a:t>
            </a:r>
            <a:r>
              <a:rPr lang="hu-HU" altLang="en-US" sz="22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silo</a:t>
            </a:r>
            <a:endParaRPr lang="en-GB" altLang="en-US" sz="220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440" y="2151249"/>
            <a:ext cx="1983941" cy="2552579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151250"/>
            <a:ext cx="1493732" cy="2552579"/>
          </a:xfrm>
          <a:prstGeom prst="rect">
            <a:avLst/>
          </a:prstGeom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6586420" y="1205126"/>
            <a:ext cx="2042266" cy="42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ts val="1163"/>
              </a:spcBef>
              <a:buSzPct val="45000"/>
              <a:buFont typeface="StarSymbol" charset="0"/>
              <a:buNone/>
            </a:pPr>
            <a:r>
              <a:rPr lang="hu-HU" altLang="en-US" sz="2200" i="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Clogging</a:t>
            </a:r>
            <a:endParaRPr lang="en-GB" altLang="en-US" sz="2200" i="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6400800" y="5637310"/>
            <a:ext cx="2633288" cy="85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ts val="1200"/>
              </a:lnSpc>
              <a:spcBef>
                <a:spcPts val="1200"/>
              </a:spcBef>
              <a:buSzTx/>
              <a:buFont typeface="StarSymbol" charset="0"/>
              <a:buNone/>
              <a:defRPr/>
            </a:pPr>
            <a:r>
              <a:rPr lang="hu-HU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Ashour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, </a:t>
            </a:r>
            <a:r>
              <a:rPr lang="hu-HU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Wegner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, </a:t>
            </a:r>
            <a:r>
              <a:rPr lang="hu-HU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Trittel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, </a:t>
            </a:r>
          </a:p>
          <a:p>
            <a:pPr algn="ctr" eaLnBrk="1">
              <a:lnSpc>
                <a:spcPts val="1200"/>
              </a:lnSpc>
              <a:spcBef>
                <a:spcPts val="1200"/>
              </a:spcBef>
              <a:buSzTx/>
              <a:buFont typeface="StarSymbol" charset="0"/>
              <a:buNone/>
              <a:defRPr/>
            </a:pPr>
            <a:r>
              <a:rPr lang="en-GB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Börzsönyi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, </a:t>
            </a:r>
            <a:r>
              <a:rPr lang="en-GB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Stannarius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 </a:t>
            </a:r>
          </a:p>
          <a:p>
            <a:pPr algn="ctr" eaLnBrk="1">
              <a:lnSpc>
                <a:spcPts val="1200"/>
              </a:lnSpc>
              <a:spcBef>
                <a:spcPts val="1200"/>
              </a:spcBef>
              <a:buSzTx/>
              <a:buFont typeface="StarSymbol" charset="0"/>
              <a:buNone/>
              <a:defRPr/>
            </a:pPr>
            <a:r>
              <a:rPr lang="hu-HU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Soft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 </a:t>
            </a:r>
            <a:r>
              <a:rPr lang="hu-HU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Matter</a:t>
            </a:r>
            <a:r>
              <a:rPr lang="en-US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 </a:t>
            </a:r>
            <a:r>
              <a:rPr lang="hu-HU" altLang="en-US" sz="1400" i="0" dirty="0">
                <a:solidFill>
                  <a:srgbClr val="0000FF"/>
                </a:solidFill>
                <a:latin typeface="Palatino" pitchFamily="18" charset="0"/>
              </a:rPr>
              <a:t> </a:t>
            </a:r>
            <a:r>
              <a:rPr lang="en-US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201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7</a:t>
            </a:r>
            <a:r>
              <a:rPr lang="en-GB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 </a:t>
            </a: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3276600" y="5637311"/>
            <a:ext cx="3309820" cy="85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3598" tIns="41799" rIns="83598" bIns="41799">
            <a:spAutoFit/>
          </a:bodyPr>
          <a:lstStyle>
            <a:lvl1pPr defTabSz="828675">
              <a:lnSpc>
                <a:spcPct val="87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>
              <a:lnSpc>
                <a:spcPct val="87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>
              <a:lnSpc>
                <a:spcPct val="87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>
              <a:lnSpc>
                <a:spcPct val="87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lnSpc>
                <a:spcPct val="8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ts val="1200"/>
              </a:lnSpc>
              <a:spcBef>
                <a:spcPts val="1200"/>
              </a:spcBef>
              <a:buSzTx/>
              <a:buFont typeface="StarSymbol" charset="0"/>
              <a:buNone/>
              <a:defRPr/>
            </a:pP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Pongó, Fan, Delfin, Török,</a:t>
            </a:r>
          </a:p>
          <a:p>
            <a:pPr algn="ctr" eaLnBrk="1">
              <a:lnSpc>
                <a:spcPts val="1200"/>
              </a:lnSpc>
              <a:spcBef>
                <a:spcPts val="1200"/>
              </a:spcBef>
              <a:buSzTx/>
              <a:buFont typeface="StarSymbol" charset="0"/>
              <a:buNone/>
              <a:defRPr/>
            </a:pPr>
            <a:r>
              <a:rPr lang="hu-HU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Stannarius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, </a:t>
            </a:r>
            <a:r>
              <a:rPr lang="hu-HU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Hidalgo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, </a:t>
            </a:r>
            <a:r>
              <a:rPr lang="en-GB" altLang="en-US" sz="1400" i="0" dirty="0" err="1" smtClean="0">
                <a:solidFill>
                  <a:srgbClr val="0000FF"/>
                </a:solidFill>
                <a:latin typeface="Palatino" pitchFamily="18" charset="0"/>
              </a:rPr>
              <a:t>Börzsönyi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 </a:t>
            </a:r>
          </a:p>
          <a:p>
            <a:pPr algn="ctr" eaLnBrk="1">
              <a:lnSpc>
                <a:spcPts val="1200"/>
              </a:lnSpc>
              <a:spcBef>
                <a:spcPts val="1200"/>
              </a:spcBef>
              <a:buSzTx/>
              <a:buNone/>
              <a:defRPr/>
            </a:pPr>
            <a:r>
              <a:rPr lang="hu-HU" altLang="en-US" sz="1400" i="0" dirty="0">
                <a:solidFill>
                  <a:srgbClr val="0000FF"/>
                </a:solidFill>
                <a:latin typeface="Palatino" pitchFamily="18" charset="0"/>
              </a:rPr>
              <a:t>New J. </a:t>
            </a:r>
            <a:r>
              <a:rPr lang="en-US" altLang="en-US" sz="1400" i="0" dirty="0">
                <a:solidFill>
                  <a:srgbClr val="0000FF"/>
                </a:solidFill>
                <a:latin typeface="Palatino" pitchFamily="18" charset="0"/>
              </a:rPr>
              <a:t>Phys. 20</a:t>
            </a:r>
            <a:r>
              <a:rPr lang="hu-HU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22</a:t>
            </a:r>
            <a:r>
              <a:rPr lang="en-GB" altLang="en-US" sz="1400" i="0" dirty="0" smtClean="0">
                <a:solidFill>
                  <a:srgbClr val="0000FF"/>
                </a:solidFill>
                <a:latin typeface="Palatino" pitchFamily="18" charset="0"/>
              </a:rPr>
              <a:t> </a:t>
            </a:r>
            <a:endParaRPr lang="en-GB" altLang="en-US" sz="1400" i="0" dirty="0">
              <a:solidFill>
                <a:srgbClr val="0000FF"/>
              </a:solidFill>
              <a:latin typeface="Palatin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86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87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1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87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1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147900</TotalTime>
  <Words>1570</Words>
  <Application>Microsoft Office PowerPoint</Application>
  <PresentationFormat>Diavetítés a képernyőre (4:3 oldalarány)</PresentationFormat>
  <Paragraphs>336</Paragraphs>
  <Slides>42</Slides>
  <Notes>40</Notes>
  <HiddenSlides>0</HiddenSlides>
  <MMClips>7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42</vt:i4>
      </vt:variant>
    </vt:vector>
  </HeadingPairs>
  <TitlesOfParts>
    <vt:vector size="49" baseType="lpstr">
      <vt:lpstr>Arial</vt:lpstr>
      <vt:lpstr>Palatino</vt:lpstr>
      <vt:lpstr>StarSymbol</vt:lpstr>
      <vt:lpstr>Symbol</vt:lpstr>
      <vt:lpstr>Times</vt:lpstr>
      <vt:lpstr>Times New Roman</vt:lpstr>
      <vt:lpstr>Alapértelmezett terv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Silo flow and clogging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Horizontal velocity profiles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MTA SZFKI</dc:creator>
  <cp:lastModifiedBy>bt</cp:lastModifiedBy>
  <cp:revision>1779</cp:revision>
  <dcterms:modified xsi:type="dcterms:W3CDTF">2023-09-19T06:31:01Z</dcterms:modified>
</cp:coreProperties>
</file>