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5"/>
  </p:notesMasterIdLst>
  <p:handoutMasterIdLst>
    <p:handoutMasterId r:id="rId46"/>
  </p:handoutMasterIdLst>
  <p:sldIdLst>
    <p:sldId id="373" r:id="rId2"/>
    <p:sldId id="450" r:id="rId3"/>
    <p:sldId id="451" r:id="rId4"/>
    <p:sldId id="459" r:id="rId5"/>
    <p:sldId id="460" r:id="rId6"/>
    <p:sldId id="461" r:id="rId7"/>
    <p:sldId id="464" r:id="rId8"/>
    <p:sldId id="462" r:id="rId9"/>
    <p:sldId id="471" r:id="rId10"/>
    <p:sldId id="374" r:id="rId11"/>
    <p:sldId id="507" r:id="rId12"/>
    <p:sldId id="473" r:id="rId13"/>
    <p:sldId id="513" r:id="rId14"/>
    <p:sldId id="502" r:id="rId15"/>
    <p:sldId id="440" r:id="rId16"/>
    <p:sldId id="441" r:id="rId17"/>
    <p:sldId id="532" r:id="rId18"/>
    <p:sldId id="483" r:id="rId19"/>
    <p:sldId id="480" r:id="rId20"/>
    <p:sldId id="488" r:id="rId21"/>
    <p:sldId id="499" r:id="rId22"/>
    <p:sldId id="519" r:id="rId23"/>
    <p:sldId id="528" r:id="rId24"/>
    <p:sldId id="476" r:id="rId25"/>
    <p:sldId id="474" r:id="rId26"/>
    <p:sldId id="533" r:id="rId27"/>
    <p:sldId id="421" r:id="rId28"/>
    <p:sldId id="430" r:id="rId29"/>
    <p:sldId id="431" r:id="rId30"/>
    <p:sldId id="445" r:id="rId31"/>
    <p:sldId id="514" r:id="rId32"/>
    <p:sldId id="444" r:id="rId33"/>
    <p:sldId id="442" r:id="rId34"/>
    <p:sldId id="531" r:id="rId35"/>
    <p:sldId id="448" r:id="rId36"/>
    <p:sldId id="439" r:id="rId37"/>
    <p:sldId id="434" r:id="rId38"/>
    <p:sldId id="465" r:id="rId39"/>
    <p:sldId id="490" r:id="rId40"/>
    <p:sldId id="491" r:id="rId41"/>
    <p:sldId id="492" r:id="rId42"/>
    <p:sldId id="493" r:id="rId43"/>
    <p:sldId id="494" r:id="rId44"/>
  </p:sldIdLst>
  <p:sldSz cx="9144000" cy="6858000" type="screen4x3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577"/>
    <a:srgbClr val="003399"/>
    <a:srgbClr val="0066CC"/>
    <a:srgbClr val="FFFFFF"/>
    <a:srgbClr val="00FF00"/>
    <a:srgbClr val="FFFF00"/>
    <a:srgbClr val="ED7703"/>
    <a:srgbClr val="FF0000"/>
    <a:srgbClr val="F2F2F2"/>
    <a:srgbClr val="AB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7626" autoAdjust="0"/>
  </p:normalViewPr>
  <p:slideViewPr>
    <p:cSldViewPr snapToObjects="1" showGuides="1">
      <p:cViewPr varScale="1">
        <p:scale>
          <a:sx n="68" d="100"/>
          <a:sy n="68" d="100"/>
        </p:scale>
        <p:origin x="1428" y="66"/>
      </p:cViewPr>
      <p:guideLst>
        <p:guide orient="horz" pos="2160"/>
        <p:guide orient="horz" pos="346"/>
        <p:guide orient="horz" pos="3974"/>
        <p:guide orient="horz" pos="1026"/>
        <p:guide pos="2880"/>
        <p:guide pos="521"/>
        <p:guide pos="52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672"/>
    </p:cViewPr>
  </p:sorterViewPr>
  <p:notesViewPr>
    <p:cSldViewPr snapToObjects="1">
      <p:cViewPr varScale="1">
        <p:scale>
          <a:sx n="120" d="100"/>
          <a:sy n="120" d="100"/>
        </p:scale>
        <p:origin x="4986" y="9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356" cy="498326"/>
          </a:xfrm>
          <a:prstGeom prst="rect">
            <a:avLst/>
          </a:prstGeom>
        </p:spPr>
        <p:txBody>
          <a:bodyPr vert="horz" lIns="62947" tIns="31474" rIns="62947" bIns="31474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059" y="0"/>
            <a:ext cx="2944356" cy="498326"/>
          </a:xfrm>
          <a:prstGeom prst="rect">
            <a:avLst/>
          </a:prstGeom>
        </p:spPr>
        <p:txBody>
          <a:bodyPr vert="horz" lIns="62947" tIns="31474" rIns="62947" bIns="31474" rtlCol="0"/>
          <a:lstStyle>
            <a:lvl1pPr algn="r">
              <a:defRPr sz="800"/>
            </a:lvl1pPr>
          </a:lstStyle>
          <a:p>
            <a:fld id="{709ACE89-AB7F-4D63-8CE3-44AC0902A94B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074"/>
            <a:ext cx="2944356" cy="498326"/>
          </a:xfrm>
          <a:prstGeom prst="rect">
            <a:avLst/>
          </a:prstGeom>
        </p:spPr>
        <p:txBody>
          <a:bodyPr vert="horz" lIns="62947" tIns="31474" rIns="62947" bIns="31474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059" y="9433074"/>
            <a:ext cx="2944356" cy="498326"/>
          </a:xfrm>
          <a:prstGeom prst="rect">
            <a:avLst/>
          </a:prstGeom>
        </p:spPr>
        <p:txBody>
          <a:bodyPr vert="horz" lIns="62947" tIns="31474" rIns="62947" bIns="31474" rtlCol="0" anchor="b"/>
          <a:lstStyle>
            <a:lvl1pPr algn="r">
              <a:defRPr sz="800"/>
            </a:lvl1pPr>
          </a:lstStyle>
          <a:p>
            <a:fld id="{E688D5AD-D182-4C93-9A99-1B4A1B32F5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871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657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17/09/2023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6"/>
            <a:ext cx="5435600" cy="4469130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657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6" y="9433107"/>
            <a:ext cx="2944283" cy="49657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766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4830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6350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3158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539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9976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5456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1805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2866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7152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873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991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10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924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3459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46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5757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7256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66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  <p:pic>
        <p:nvPicPr>
          <p:cNvPr id="3" name="Image 14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 smtClean="0"/>
              <a:t>Click icon to add picture</a:t>
            </a:r>
            <a:endParaRPr lang="fr-FR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727688" y="764704"/>
            <a:ext cx="82368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59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ESRF COLOUR PALETTE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751223" y="1016732"/>
            <a:ext cx="6421177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R019G037B119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R237G119B003</a:t>
              </a:r>
              <a:endParaRPr lang="en-GB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R244G163B000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R255G221B000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R081G160B038</a:t>
              </a:r>
              <a:endParaRPr lang="en-GB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R000G152B212</a:t>
              </a:r>
              <a:endParaRPr lang="en-GB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R175G000B124</a:t>
              </a:r>
              <a:endParaRPr lang="en-GB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75%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50%</a:t>
              </a:r>
              <a:endParaRPr lang="en-GB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R183G185B186</a:t>
              </a:r>
              <a:endParaRPr lang="en-GB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R209G210B212</a:t>
              </a:r>
              <a:endParaRPr lang="en-GB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R244G244B244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485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 smtClean="0"/>
              <a:t>CLICK TO MODIFY THE STYLE OF THE 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764704"/>
            <a:ext cx="82368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modify</a:t>
            </a:r>
            <a:r>
              <a:rPr lang="fr-FR" dirty="0" smtClean="0"/>
              <a:t> </a:t>
            </a:r>
            <a:r>
              <a:rPr lang="fr-FR" dirty="0" err="1" smtClean="0"/>
              <a:t>attributes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19572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7951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8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113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pos="453" userDrawn="1">
          <p15:clr>
            <a:srgbClr val="F26B43"/>
          </p15:clr>
        </p15:guide>
        <p15:guide id="5" pos="56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em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7.png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wmf"/><Relationship Id="rId5" Type="http://schemas.openxmlformats.org/officeDocument/2006/relationships/image" Target="../media/image37.wmf"/><Relationship Id="rId10" Type="http://schemas.openxmlformats.org/officeDocument/2006/relationships/image" Target="../media/image38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microsoft.com/office/2007/relationships/hdphoto" Target="../media/hdphoto3.wdp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png"/><Relationship Id="rId9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file:///\\wfiles.esrf.fr\groupshare\EXP\USERS%20OFFICE\Restricted\HUO\OVERHEADS\Scientific%20Use%20by%20Countries\0%20-%20Database%20for%20Key%20Figures%20by%20Country.xlsx!Sci%20Use%20Pie%20Chart!%5b0%20-%20Database%20for%20Key%20Figures%20by%20Country.xlsx%5dSci%20Use%20Pie%20Chart%20Chart%2018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0.jpe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8.emf"/><Relationship Id="rId10" Type="http://schemas.microsoft.com/office/2007/relationships/hdphoto" Target="../media/hdphoto1.wdp"/><Relationship Id="rId4" Type="http://schemas.openxmlformats.org/officeDocument/2006/relationships/image" Target="../media/image7.emf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i="1" cap="none" dirty="0"/>
              <a:t> </a:t>
            </a:r>
            <a:r>
              <a:rPr lang="en-US" sz="2400" i="1" cap="none" dirty="0" smtClean="0"/>
              <a:t> </a:t>
            </a:r>
            <a:endParaRPr lang="en-US" sz="2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bright="-15000"/>
          </a:blip>
          <a:srcRect/>
          <a:stretch>
            <a:fillRect/>
          </a:stretch>
        </p:blipFill>
        <p:spPr bwMode="auto">
          <a:xfrm>
            <a:off x="179512" y="729903"/>
            <a:ext cx="8785098" cy="557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31550" y="836640"/>
            <a:ext cx="6285695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Hard x-ray spectrograph 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anomalous </a:t>
            </a:r>
            <a:r>
              <a:rPr lang="en-US" sz="4000" b="1" dirty="0">
                <a:solidFill>
                  <a:schemeClr val="bg1"/>
                </a:solidFill>
              </a:rPr>
              <a:t>soft modes 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in </a:t>
            </a:r>
            <a:r>
              <a:rPr lang="en-US" sz="40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sz="4000" b="1" dirty="0" smtClean="0">
                <a:solidFill>
                  <a:schemeClr val="bg1"/>
                </a:solidFill>
              </a:rPr>
              <a:t>-iron 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sz="1600" b="1" i="1" dirty="0" smtClean="0">
              <a:solidFill>
                <a:schemeClr val="bg1"/>
              </a:solidFill>
            </a:endParaRPr>
          </a:p>
          <a:p>
            <a:pPr algn="ctr"/>
            <a:r>
              <a:rPr lang="en-US" sz="1600" b="1" i="1" dirty="0" smtClean="0">
                <a:solidFill>
                  <a:schemeClr val="bg1"/>
                </a:solidFill>
              </a:rPr>
              <a:t>Aleksandr Chumakov</a:t>
            </a:r>
          </a:p>
          <a:p>
            <a:pPr algn="ctr"/>
            <a:r>
              <a:rPr lang="en-US" sz="1600" b="1" i="1" dirty="0" smtClean="0">
                <a:solidFill>
                  <a:schemeClr val="bg1"/>
                </a:solidFill>
              </a:rPr>
              <a:t>European Synchrotron Radiation Facility</a:t>
            </a:r>
          </a:p>
          <a:p>
            <a:pPr algn="ctr"/>
            <a:r>
              <a:rPr lang="en-US" sz="1600" b="1" i="1" dirty="0" smtClean="0">
                <a:solidFill>
                  <a:schemeClr val="bg1"/>
                </a:solidFill>
              </a:rPr>
              <a:t>Nuclear Resonance beamline ID14</a:t>
            </a:r>
            <a:endParaRPr lang="en-GB" sz="1600" b="1" i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17" y="5013221"/>
            <a:ext cx="3054165" cy="13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4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cap="none" dirty="0"/>
              <a:t> </a:t>
            </a:r>
            <a:r>
              <a:rPr lang="en-US" sz="2400" i="1" cap="none" dirty="0" smtClean="0"/>
              <a:t> </a:t>
            </a:r>
            <a:r>
              <a:rPr lang="en-US" sz="2400" cap="none" dirty="0" smtClean="0"/>
              <a:t>Outlook: 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301721" y="1196690"/>
            <a:ext cx="86547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132577"/>
                </a:solidFill>
              </a:rPr>
              <a:t>Motivation:</a:t>
            </a:r>
          </a:p>
          <a:p>
            <a:pPr lvl="3"/>
            <a:r>
              <a:rPr lang="en-US" dirty="0" smtClean="0">
                <a:solidFill>
                  <a:srgbClr val="132577"/>
                </a:solidFill>
              </a:rPr>
              <a:t>- </a:t>
            </a:r>
            <a:r>
              <a:rPr lang="en-US" b="1" dirty="0" smtClean="0">
                <a:solidFill>
                  <a:srgbClr val="C00000"/>
                </a:solidFill>
              </a:rPr>
              <a:t>from monochromator to spectrograph</a:t>
            </a:r>
          </a:p>
          <a:p>
            <a:pPr lvl="3"/>
            <a:endParaRPr lang="en-US" dirty="0" smtClean="0">
              <a:solidFill>
                <a:srgbClr val="132577"/>
              </a:solidFill>
            </a:endParaRPr>
          </a:p>
          <a:p>
            <a:endParaRPr lang="en-US" dirty="0">
              <a:solidFill>
                <a:srgbClr val="132577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132577"/>
                </a:solidFill>
              </a:rPr>
              <a:t>Hard x-ray spectrograph:  </a:t>
            </a:r>
            <a:endParaRPr lang="en-US" b="1" dirty="0" smtClean="0">
              <a:solidFill>
                <a:srgbClr val="C00000"/>
              </a:solidFill>
            </a:endParaRPr>
          </a:p>
          <a:p>
            <a:pPr lvl="3"/>
            <a:r>
              <a:rPr lang="en-US" dirty="0" smtClean="0">
                <a:solidFill>
                  <a:srgbClr val="132577"/>
                </a:solidFill>
              </a:rPr>
              <a:t>- </a:t>
            </a:r>
            <a:r>
              <a:rPr lang="en-US" b="1" dirty="0" smtClean="0">
                <a:solidFill>
                  <a:srgbClr val="C00000"/>
                </a:solidFill>
              </a:rPr>
              <a:t>optical scheme</a:t>
            </a: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132577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132577"/>
              </a:solidFill>
            </a:endParaRPr>
          </a:p>
          <a:p>
            <a:pPr marL="1600200"/>
            <a:r>
              <a:rPr lang="en-US" b="1" dirty="0" smtClean="0">
                <a:solidFill>
                  <a:srgbClr val="00B050"/>
                </a:solidFill>
              </a:rPr>
              <a:t>- short introduction to </a:t>
            </a:r>
            <a:r>
              <a:rPr lang="en-US" b="1" i="1" dirty="0" smtClean="0">
                <a:solidFill>
                  <a:srgbClr val="00B050"/>
                </a:solidFill>
              </a:rPr>
              <a:t>Nuclear Inelastic Scattering</a:t>
            </a: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132577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132577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32577"/>
                </a:solidFill>
              </a:rPr>
              <a:t>Hard x-ray spectrograph:  </a:t>
            </a:r>
            <a:endParaRPr lang="en-US" b="1" dirty="0">
              <a:solidFill>
                <a:srgbClr val="C00000"/>
              </a:solidFill>
            </a:endParaRPr>
          </a:p>
          <a:p>
            <a:pPr lvl="3"/>
            <a:r>
              <a:rPr lang="en-US" dirty="0">
                <a:solidFill>
                  <a:srgbClr val="132577"/>
                </a:solidFill>
              </a:rPr>
              <a:t>- </a:t>
            </a:r>
            <a:r>
              <a:rPr lang="en-US" b="1" dirty="0" smtClean="0">
                <a:solidFill>
                  <a:srgbClr val="C00000"/>
                </a:solidFill>
              </a:rPr>
              <a:t>experimental results</a:t>
            </a:r>
            <a:endParaRPr lang="en-US" b="1" dirty="0">
              <a:solidFill>
                <a:srgbClr val="C00000"/>
              </a:solidFill>
            </a:endParaRPr>
          </a:p>
          <a:p>
            <a:pPr marL="0" lvl="5"/>
            <a:endParaRPr lang="en-US" dirty="0" smtClean="0">
              <a:solidFill>
                <a:srgbClr val="132577"/>
              </a:solidFill>
            </a:endParaRPr>
          </a:p>
          <a:p>
            <a:pPr marL="0" lvl="5"/>
            <a:endParaRPr lang="en-US" dirty="0">
              <a:solidFill>
                <a:srgbClr val="132577"/>
              </a:solidFill>
            </a:endParaRPr>
          </a:p>
          <a:p>
            <a:pPr marL="0" lvl="5"/>
            <a:r>
              <a:rPr lang="en-US" dirty="0" smtClean="0">
                <a:solidFill>
                  <a:srgbClr val="132577"/>
                </a:solidFill>
              </a:rPr>
              <a:t>-   </a:t>
            </a:r>
            <a:r>
              <a:rPr lang="en-US" b="1" dirty="0" smtClean="0">
                <a:solidFill>
                  <a:srgbClr val="C00000"/>
                </a:solidFill>
              </a:rPr>
              <a:t>Anomalous atomic dynamics </a:t>
            </a:r>
            <a:r>
              <a:rPr lang="en-US" dirty="0" smtClean="0">
                <a:solidFill>
                  <a:srgbClr val="132577"/>
                </a:solidFill>
              </a:rPr>
              <a:t>of alpha-iron.  </a:t>
            </a:r>
          </a:p>
        </p:txBody>
      </p:sp>
    </p:spTree>
    <p:extLst>
      <p:ext uri="{BB962C8B-B14F-4D97-AF65-F5344CB8AC3E}">
        <p14:creationId xmlns:p14="http://schemas.microsoft.com/office/powerpoint/2010/main" val="16032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cap="none" dirty="0" smtClean="0"/>
              <a:t>  X-ray  monochromator:  for  diffraction  and  for  spectroscopy</a:t>
            </a:r>
            <a:endParaRPr lang="en-GB" sz="2000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grpSp>
        <p:nvGrpSpPr>
          <p:cNvPr id="16" name="Group 15"/>
          <p:cNvGrpSpPr/>
          <p:nvPr/>
        </p:nvGrpSpPr>
        <p:grpSpPr>
          <a:xfrm>
            <a:off x="5508130" y="2087412"/>
            <a:ext cx="2279913" cy="1596445"/>
            <a:chOff x="4929188" y="2132820"/>
            <a:chExt cx="2279913" cy="1596445"/>
          </a:xfrm>
        </p:grpSpPr>
        <p:sp>
          <p:nvSpPr>
            <p:cNvPr id="15" name="Freeform 14"/>
            <p:cNvSpPr/>
            <p:nvPr/>
          </p:nvSpPr>
          <p:spPr>
            <a:xfrm>
              <a:off x="4929188" y="2216944"/>
              <a:ext cx="2271712" cy="1500187"/>
            </a:xfrm>
            <a:custGeom>
              <a:avLst/>
              <a:gdLst>
                <a:gd name="connsiteX0" fmla="*/ 0 w 2271712"/>
                <a:gd name="connsiteY0" fmla="*/ 1500187 h 1500187"/>
                <a:gd name="connsiteX1" fmla="*/ 564356 w 2271712"/>
                <a:gd name="connsiteY1" fmla="*/ 1059656 h 1500187"/>
                <a:gd name="connsiteX2" fmla="*/ 626268 w 2271712"/>
                <a:gd name="connsiteY2" fmla="*/ 735806 h 1500187"/>
                <a:gd name="connsiteX3" fmla="*/ 666750 w 2271712"/>
                <a:gd name="connsiteY3" fmla="*/ 804862 h 1500187"/>
                <a:gd name="connsiteX4" fmla="*/ 745331 w 2271712"/>
                <a:gd name="connsiteY4" fmla="*/ 690562 h 1500187"/>
                <a:gd name="connsiteX5" fmla="*/ 769143 w 2271712"/>
                <a:gd name="connsiteY5" fmla="*/ 697706 h 1500187"/>
                <a:gd name="connsiteX6" fmla="*/ 809625 w 2271712"/>
                <a:gd name="connsiteY6" fmla="*/ 638175 h 1500187"/>
                <a:gd name="connsiteX7" fmla="*/ 859631 w 2271712"/>
                <a:gd name="connsiteY7" fmla="*/ 638175 h 1500187"/>
                <a:gd name="connsiteX8" fmla="*/ 916781 w 2271712"/>
                <a:gd name="connsiteY8" fmla="*/ 681037 h 1500187"/>
                <a:gd name="connsiteX9" fmla="*/ 1014412 w 2271712"/>
                <a:gd name="connsiteY9" fmla="*/ 650081 h 1500187"/>
                <a:gd name="connsiteX10" fmla="*/ 1109662 w 2271712"/>
                <a:gd name="connsiteY10" fmla="*/ 507206 h 1500187"/>
                <a:gd name="connsiteX11" fmla="*/ 1126331 w 2271712"/>
                <a:gd name="connsiteY11" fmla="*/ 0 h 1500187"/>
                <a:gd name="connsiteX12" fmla="*/ 1154906 w 2271712"/>
                <a:gd name="connsiteY12" fmla="*/ 559594 h 1500187"/>
                <a:gd name="connsiteX13" fmla="*/ 1181100 w 2271712"/>
                <a:gd name="connsiteY13" fmla="*/ 623887 h 1500187"/>
                <a:gd name="connsiteX14" fmla="*/ 1273968 w 2271712"/>
                <a:gd name="connsiteY14" fmla="*/ 619125 h 1500187"/>
                <a:gd name="connsiteX15" fmla="*/ 1400175 w 2271712"/>
                <a:gd name="connsiteY15" fmla="*/ 521494 h 1500187"/>
                <a:gd name="connsiteX16" fmla="*/ 1462087 w 2271712"/>
                <a:gd name="connsiteY16" fmla="*/ 495300 h 1500187"/>
                <a:gd name="connsiteX17" fmla="*/ 1493043 w 2271712"/>
                <a:gd name="connsiteY17" fmla="*/ 542925 h 1500187"/>
                <a:gd name="connsiteX18" fmla="*/ 1514475 w 2271712"/>
                <a:gd name="connsiteY18" fmla="*/ 528637 h 1500187"/>
                <a:gd name="connsiteX19" fmla="*/ 1588293 w 2271712"/>
                <a:gd name="connsiteY19" fmla="*/ 616744 h 1500187"/>
                <a:gd name="connsiteX20" fmla="*/ 1640681 w 2271712"/>
                <a:gd name="connsiteY20" fmla="*/ 528637 h 1500187"/>
                <a:gd name="connsiteX21" fmla="*/ 1695450 w 2271712"/>
                <a:gd name="connsiteY21" fmla="*/ 864394 h 1500187"/>
                <a:gd name="connsiteX22" fmla="*/ 1754981 w 2271712"/>
                <a:gd name="connsiteY22" fmla="*/ 909637 h 1500187"/>
                <a:gd name="connsiteX23" fmla="*/ 1947862 w 2271712"/>
                <a:gd name="connsiteY23" fmla="*/ 983456 h 1500187"/>
                <a:gd name="connsiteX24" fmla="*/ 2126456 w 2271712"/>
                <a:gd name="connsiteY24" fmla="*/ 1181100 h 1500187"/>
                <a:gd name="connsiteX25" fmla="*/ 2228850 w 2271712"/>
                <a:gd name="connsiteY25" fmla="*/ 1345406 h 1500187"/>
                <a:gd name="connsiteX26" fmla="*/ 2271712 w 2271712"/>
                <a:gd name="connsiteY26" fmla="*/ 1500187 h 1500187"/>
                <a:gd name="connsiteX27" fmla="*/ 0 w 2271712"/>
                <a:gd name="connsiteY27" fmla="*/ 1500187 h 150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71712" h="1500187">
                  <a:moveTo>
                    <a:pt x="0" y="1500187"/>
                  </a:moveTo>
                  <a:lnTo>
                    <a:pt x="564356" y="1059656"/>
                  </a:lnTo>
                  <a:lnTo>
                    <a:pt x="626268" y="735806"/>
                  </a:lnTo>
                  <a:lnTo>
                    <a:pt x="666750" y="804862"/>
                  </a:lnTo>
                  <a:lnTo>
                    <a:pt x="745331" y="690562"/>
                  </a:lnTo>
                  <a:lnTo>
                    <a:pt x="769143" y="697706"/>
                  </a:lnTo>
                  <a:lnTo>
                    <a:pt x="809625" y="638175"/>
                  </a:lnTo>
                  <a:lnTo>
                    <a:pt x="859631" y="638175"/>
                  </a:lnTo>
                  <a:lnTo>
                    <a:pt x="916781" y="681037"/>
                  </a:lnTo>
                  <a:lnTo>
                    <a:pt x="1014412" y="650081"/>
                  </a:lnTo>
                  <a:lnTo>
                    <a:pt x="1109662" y="507206"/>
                  </a:lnTo>
                  <a:lnTo>
                    <a:pt x="1126331" y="0"/>
                  </a:lnTo>
                  <a:lnTo>
                    <a:pt x="1154906" y="559594"/>
                  </a:lnTo>
                  <a:lnTo>
                    <a:pt x="1181100" y="623887"/>
                  </a:lnTo>
                  <a:lnTo>
                    <a:pt x="1273968" y="619125"/>
                  </a:lnTo>
                  <a:lnTo>
                    <a:pt x="1400175" y="521494"/>
                  </a:lnTo>
                  <a:lnTo>
                    <a:pt x="1462087" y="495300"/>
                  </a:lnTo>
                  <a:lnTo>
                    <a:pt x="1493043" y="542925"/>
                  </a:lnTo>
                  <a:lnTo>
                    <a:pt x="1514475" y="528637"/>
                  </a:lnTo>
                  <a:lnTo>
                    <a:pt x="1588293" y="616744"/>
                  </a:lnTo>
                  <a:lnTo>
                    <a:pt x="1640681" y="528637"/>
                  </a:lnTo>
                  <a:lnTo>
                    <a:pt x="1695450" y="864394"/>
                  </a:lnTo>
                  <a:lnTo>
                    <a:pt x="1754981" y="909637"/>
                  </a:lnTo>
                  <a:lnTo>
                    <a:pt x="1947862" y="983456"/>
                  </a:lnTo>
                  <a:lnTo>
                    <a:pt x="2126456" y="1181100"/>
                  </a:lnTo>
                  <a:lnTo>
                    <a:pt x="2228850" y="1345406"/>
                  </a:lnTo>
                  <a:lnTo>
                    <a:pt x="2271712" y="1500187"/>
                  </a:lnTo>
                  <a:lnTo>
                    <a:pt x="0" y="1500187"/>
                  </a:ln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24000">
                  <a:srgbClr val="00FF00"/>
                </a:gs>
                <a:gs pos="49000">
                  <a:srgbClr val="FFFF00"/>
                </a:gs>
                <a:gs pos="77000">
                  <a:srgbClr val="ED7703"/>
                </a:gs>
                <a:gs pos="100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2050" y="2132820"/>
              <a:ext cx="2277051" cy="159644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746" y="4486186"/>
            <a:ext cx="1233455" cy="15695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895" y="4437140"/>
            <a:ext cx="1233455" cy="1569504"/>
          </a:xfrm>
          <a:prstGeom prst="rect">
            <a:avLst/>
          </a:prstGeom>
        </p:spPr>
      </p:pic>
      <p:sp>
        <p:nvSpPr>
          <p:cNvPr id="23" name="Rectangle 34"/>
          <p:cNvSpPr>
            <a:spLocks noChangeArrowheads="1"/>
          </p:cNvSpPr>
          <p:nvPr/>
        </p:nvSpPr>
        <p:spPr bwMode="auto">
          <a:xfrm>
            <a:off x="2028565" y="6148717"/>
            <a:ext cx="10396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</a:rPr>
              <a:t>fixed angle</a:t>
            </a: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</a:endParaRPr>
          </a:p>
        </p:txBody>
      </p:sp>
      <p:sp>
        <p:nvSpPr>
          <p:cNvPr id="24" name="Arc 23"/>
          <p:cNvSpPr/>
          <p:nvPr/>
        </p:nvSpPr>
        <p:spPr>
          <a:xfrm>
            <a:off x="6223587" y="5699500"/>
            <a:ext cx="504070" cy="452117"/>
          </a:xfrm>
          <a:prstGeom prst="arc">
            <a:avLst>
              <a:gd name="adj1" fmla="val 1980368"/>
              <a:gd name="adj2" fmla="val 8710701"/>
            </a:avLst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870893" y="731008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</a:rPr>
              <a:t>Diffraction: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95626" y="725790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</a:rPr>
              <a:t>Spectroscopy: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475570" y="1794928"/>
            <a:ext cx="2223956" cy="2282162"/>
            <a:chOff x="1211937" y="1794928"/>
            <a:chExt cx="2223956" cy="2282162"/>
          </a:xfrm>
        </p:grpSpPr>
        <p:grpSp>
          <p:nvGrpSpPr>
            <p:cNvPr id="18" name="Group 17"/>
            <p:cNvGrpSpPr/>
            <p:nvPr/>
          </p:nvGrpSpPr>
          <p:grpSpPr>
            <a:xfrm>
              <a:off x="1211937" y="1794928"/>
              <a:ext cx="2223956" cy="2282162"/>
              <a:chOff x="1188302" y="1748845"/>
              <a:chExt cx="2026920" cy="225552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8302" y="1748845"/>
                <a:ext cx="2026920" cy="2255520"/>
              </a:xfrm>
              <a:prstGeom prst="rect">
                <a:avLst/>
              </a:prstGeom>
            </p:spPr>
          </p:pic>
          <p:sp>
            <p:nvSpPr>
              <p:cNvPr id="17" name="Freeform 16"/>
              <p:cNvSpPr/>
              <p:nvPr/>
            </p:nvSpPr>
            <p:spPr>
              <a:xfrm>
                <a:off x="1857375" y="1890713"/>
                <a:ext cx="1188244" cy="1826418"/>
              </a:xfrm>
              <a:custGeom>
                <a:avLst/>
                <a:gdLst>
                  <a:gd name="connsiteX0" fmla="*/ 0 w 1188244"/>
                  <a:gd name="connsiteY0" fmla="*/ 1816893 h 1826418"/>
                  <a:gd name="connsiteX1" fmla="*/ 64294 w 1188244"/>
                  <a:gd name="connsiteY1" fmla="*/ 1716881 h 1826418"/>
                  <a:gd name="connsiteX2" fmla="*/ 100013 w 1188244"/>
                  <a:gd name="connsiteY2" fmla="*/ 1635918 h 1826418"/>
                  <a:gd name="connsiteX3" fmla="*/ 183356 w 1188244"/>
                  <a:gd name="connsiteY3" fmla="*/ 1585912 h 1826418"/>
                  <a:gd name="connsiteX4" fmla="*/ 214313 w 1188244"/>
                  <a:gd name="connsiteY4" fmla="*/ 1578768 h 1826418"/>
                  <a:gd name="connsiteX5" fmla="*/ 292894 w 1188244"/>
                  <a:gd name="connsiteY5" fmla="*/ 1588293 h 1826418"/>
                  <a:gd name="connsiteX6" fmla="*/ 316706 w 1188244"/>
                  <a:gd name="connsiteY6" fmla="*/ 1602581 h 1826418"/>
                  <a:gd name="connsiteX7" fmla="*/ 338138 w 1188244"/>
                  <a:gd name="connsiteY7" fmla="*/ 1593056 h 1826418"/>
                  <a:gd name="connsiteX8" fmla="*/ 352425 w 1188244"/>
                  <a:gd name="connsiteY8" fmla="*/ 1064418 h 1826418"/>
                  <a:gd name="connsiteX9" fmla="*/ 392906 w 1188244"/>
                  <a:gd name="connsiteY9" fmla="*/ 1578768 h 1826418"/>
                  <a:gd name="connsiteX10" fmla="*/ 419100 w 1188244"/>
                  <a:gd name="connsiteY10" fmla="*/ 1635918 h 1826418"/>
                  <a:gd name="connsiteX11" fmla="*/ 442913 w 1188244"/>
                  <a:gd name="connsiteY11" fmla="*/ 1590675 h 1826418"/>
                  <a:gd name="connsiteX12" fmla="*/ 452438 w 1188244"/>
                  <a:gd name="connsiteY12" fmla="*/ 0 h 1826418"/>
                  <a:gd name="connsiteX13" fmla="*/ 490538 w 1188244"/>
                  <a:gd name="connsiteY13" fmla="*/ 1633537 h 1826418"/>
                  <a:gd name="connsiteX14" fmla="*/ 552450 w 1188244"/>
                  <a:gd name="connsiteY14" fmla="*/ 1728787 h 1826418"/>
                  <a:gd name="connsiteX15" fmla="*/ 688181 w 1188244"/>
                  <a:gd name="connsiteY15" fmla="*/ 1764506 h 1826418"/>
                  <a:gd name="connsiteX16" fmla="*/ 883444 w 1188244"/>
                  <a:gd name="connsiteY16" fmla="*/ 1788318 h 1826418"/>
                  <a:gd name="connsiteX17" fmla="*/ 1183481 w 1188244"/>
                  <a:gd name="connsiteY17" fmla="*/ 1802606 h 1826418"/>
                  <a:gd name="connsiteX18" fmla="*/ 1188244 w 1188244"/>
                  <a:gd name="connsiteY18" fmla="*/ 1826418 h 1826418"/>
                  <a:gd name="connsiteX19" fmla="*/ 0 w 1188244"/>
                  <a:gd name="connsiteY19" fmla="*/ 1816893 h 1826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88244" h="1826418">
                    <a:moveTo>
                      <a:pt x="0" y="1816893"/>
                    </a:moveTo>
                    <a:lnTo>
                      <a:pt x="64294" y="1716881"/>
                    </a:lnTo>
                    <a:lnTo>
                      <a:pt x="100013" y="1635918"/>
                    </a:lnTo>
                    <a:lnTo>
                      <a:pt x="183356" y="1585912"/>
                    </a:lnTo>
                    <a:lnTo>
                      <a:pt x="214313" y="1578768"/>
                    </a:lnTo>
                    <a:lnTo>
                      <a:pt x="292894" y="1588293"/>
                    </a:lnTo>
                    <a:lnTo>
                      <a:pt x="316706" y="1602581"/>
                    </a:lnTo>
                    <a:lnTo>
                      <a:pt x="338138" y="1593056"/>
                    </a:lnTo>
                    <a:lnTo>
                      <a:pt x="352425" y="1064418"/>
                    </a:lnTo>
                    <a:lnTo>
                      <a:pt x="392906" y="1578768"/>
                    </a:lnTo>
                    <a:lnTo>
                      <a:pt x="419100" y="1635918"/>
                    </a:lnTo>
                    <a:lnTo>
                      <a:pt x="442913" y="1590675"/>
                    </a:lnTo>
                    <a:lnTo>
                      <a:pt x="452438" y="0"/>
                    </a:lnTo>
                    <a:lnTo>
                      <a:pt x="490538" y="1633537"/>
                    </a:lnTo>
                    <a:lnTo>
                      <a:pt x="552450" y="1728787"/>
                    </a:lnTo>
                    <a:lnTo>
                      <a:pt x="688181" y="1764506"/>
                    </a:lnTo>
                    <a:lnTo>
                      <a:pt x="883444" y="1788318"/>
                    </a:lnTo>
                    <a:lnTo>
                      <a:pt x="1183481" y="1802606"/>
                    </a:lnTo>
                    <a:lnTo>
                      <a:pt x="1188244" y="1826418"/>
                    </a:lnTo>
                    <a:lnTo>
                      <a:pt x="0" y="1816893"/>
                    </a:lnTo>
                    <a:close/>
                  </a:path>
                </a:pathLst>
              </a:custGeom>
              <a:gradFill>
                <a:gsLst>
                  <a:gs pos="100000">
                    <a:srgbClr val="FF0000"/>
                  </a:gs>
                  <a:gs pos="38000">
                    <a:schemeClr val="accent6"/>
                  </a:gs>
                  <a:gs pos="55751">
                    <a:srgbClr val="FFFF00"/>
                  </a:gs>
                  <a:gs pos="83000">
                    <a:schemeClr val="accent2">
                      <a:lumMod val="75000"/>
                    </a:schemeClr>
                  </a:gs>
                  <a:gs pos="15000">
                    <a:schemeClr val="accent1">
                      <a:lumMod val="45000"/>
                      <a:lumOff val="55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2409847" y="1936019"/>
              <a:ext cx="140494" cy="1747838"/>
            </a:xfrm>
            <a:custGeom>
              <a:avLst/>
              <a:gdLst>
                <a:gd name="connsiteX0" fmla="*/ 0 w 140494"/>
                <a:gd name="connsiteY0" fmla="*/ 1647825 h 1747838"/>
                <a:gd name="connsiteX1" fmla="*/ 35719 w 140494"/>
                <a:gd name="connsiteY1" fmla="*/ 0 h 1747838"/>
                <a:gd name="connsiteX2" fmla="*/ 73819 w 140494"/>
                <a:gd name="connsiteY2" fmla="*/ 1654969 h 1747838"/>
                <a:gd name="connsiteX3" fmla="*/ 140494 w 140494"/>
                <a:gd name="connsiteY3" fmla="*/ 1747838 h 1747838"/>
                <a:gd name="connsiteX4" fmla="*/ 0 w 140494"/>
                <a:gd name="connsiteY4" fmla="*/ 1647825 h 174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4" h="1747838">
                  <a:moveTo>
                    <a:pt x="0" y="1647825"/>
                  </a:moveTo>
                  <a:lnTo>
                    <a:pt x="35719" y="0"/>
                  </a:lnTo>
                  <a:lnTo>
                    <a:pt x="73819" y="1654969"/>
                  </a:lnTo>
                  <a:lnTo>
                    <a:pt x="140494" y="1747838"/>
                  </a:lnTo>
                  <a:lnTo>
                    <a:pt x="0" y="1647825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FF0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Rectangle 34"/>
          <p:cNvSpPr>
            <a:spLocks noChangeArrowheads="1"/>
          </p:cNvSpPr>
          <p:nvPr/>
        </p:nvSpPr>
        <p:spPr bwMode="auto">
          <a:xfrm>
            <a:off x="5968805" y="6154622"/>
            <a:ext cx="1197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</a:rPr>
              <a:t>angular</a:t>
            </a:r>
            <a:r>
              <a:rPr kumimoji="0" lang="en-US" altLang="en-US" b="1" i="0" u="none" strike="noStrike" cap="none" normalizeH="0" dirty="0" smtClean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</a:rPr>
              <a:t> scan</a:t>
            </a: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</a:endParaRPr>
          </a:p>
        </p:txBody>
      </p:sp>
      <p:sp>
        <p:nvSpPr>
          <p:cNvPr id="29" name="Rectangle 34"/>
          <p:cNvSpPr>
            <a:spLocks noChangeArrowheads="1"/>
          </p:cNvSpPr>
          <p:nvPr/>
        </p:nvSpPr>
        <p:spPr bwMode="auto">
          <a:xfrm>
            <a:off x="2015338" y="1154018"/>
            <a:ext cx="11732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</a:rPr>
              <a:t>fixed energy</a:t>
            </a: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</a:endParaRPr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6223587" y="1154017"/>
            <a:ext cx="1127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Calibri" panose="020F0502020204030204" pitchFamily="34" charset="0"/>
              </a:rPr>
              <a:t>energy scan</a:t>
            </a: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9938" y="3830372"/>
            <a:ext cx="8994681" cy="1182848"/>
            <a:chOff x="39938" y="3830372"/>
            <a:chExt cx="8994681" cy="118284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430" y="3830372"/>
              <a:ext cx="1366189" cy="118284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38" y="3920393"/>
              <a:ext cx="1565900" cy="103349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5370" y="5045072"/>
            <a:ext cx="2146679" cy="574950"/>
            <a:chOff x="2155606" y="2812614"/>
            <a:chExt cx="2146679" cy="574950"/>
          </a:xfrm>
        </p:grpSpPr>
        <p:sp>
          <p:nvSpPr>
            <p:cNvPr id="33" name="Rounded Rectangle 32"/>
            <p:cNvSpPr/>
            <p:nvPr/>
          </p:nvSpPr>
          <p:spPr>
            <a:xfrm>
              <a:off x="2155606" y="2820502"/>
              <a:ext cx="2146679" cy="56706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3399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62877" y="2812614"/>
              <a:ext cx="20810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3399"/>
                  </a:solidFill>
                </a:rPr>
                <a:t>we take good photons</a:t>
              </a:r>
            </a:p>
            <a:p>
              <a:r>
                <a:rPr lang="en-US" sz="1400" b="1" dirty="0" smtClean="0">
                  <a:solidFill>
                    <a:srgbClr val="003399"/>
                  </a:solidFill>
                </a:rPr>
                <a:t>we do not need others</a:t>
              </a:r>
              <a:endParaRPr lang="ru-RU" sz="1400" b="1" dirty="0">
                <a:solidFill>
                  <a:srgbClr val="003399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984543" y="4211866"/>
                <a:ext cx="114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 smtClean="0"/>
                  <a:t>2d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543" y="4211866"/>
                <a:ext cx="1148841" cy="276999"/>
              </a:xfrm>
              <a:prstGeom prst="rect">
                <a:avLst/>
              </a:prstGeom>
              <a:blipFill>
                <a:blip r:embed="rId7"/>
                <a:stretch>
                  <a:fillRect l="-12766" t="-28889" r="-6383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4717095" y="2843508"/>
            <a:ext cx="4428505" cy="2784402"/>
            <a:chOff x="4717095" y="2843508"/>
            <a:chExt cx="4428505" cy="2784402"/>
          </a:xfrm>
        </p:grpSpPr>
        <p:grpSp>
          <p:nvGrpSpPr>
            <p:cNvPr id="38" name="Group 37"/>
            <p:cNvGrpSpPr/>
            <p:nvPr/>
          </p:nvGrpSpPr>
          <p:grpSpPr>
            <a:xfrm>
              <a:off x="6916580" y="5052960"/>
              <a:ext cx="2220480" cy="574950"/>
              <a:chOff x="2120745" y="2812614"/>
              <a:chExt cx="2220480" cy="574950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2155606" y="2820502"/>
                <a:ext cx="2146679" cy="56706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3399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120745" y="2812614"/>
                <a:ext cx="222048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</a:rPr>
                  <a:t>we take some photons</a:t>
                </a:r>
              </a:p>
              <a:p>
                <a:r>
                  <a:rPr lang="en-US" sz="1400" b="1" dirty="0" smtClean="0">
                    <a:solidFill>
                      <a:srgbClr val="C00000"/>
                    </a:solidFill>
                  </a:rPr>
                  <a:t>but we also need others</a:t>
                </a:r>
                <a:endParaRPr lang="ru-RU" sz="14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717095" y="2843508"/>
              <a:ext cx="4428505" cy="2345299"/>
              <a:chOff x="4717095" y="2843508"/>
              <a:chExt cx="4428505" cy="2345299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5004356" y="3212970"/>
                <a:ext cx="503774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H="1">
                <a:off x="7812746" y="3212840"/>
                <a:ext cx="503774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8024780" y="2843508"/>
                <a:ext cx="1120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100 </a:t>
                </a:r>
                <a:r>
                  <a:rPr lang="en-US" b="1" dirty="0" err="1" smtClean="0">
                    <a:solidFill>
                      <a:srgbClr val="FF0000"/>
                    </a:solidFill>
                  </a:rPr>
                  <a:t>meV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V="1">
                <a:off x="5549900" y="4819262"/>
                <a:ext cx="492772" cy="15913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4717095" y="4819475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1 </a:t>
                </a:r>
                <a:r>
                  <a:rPr lang="en-US" b="1" dirty="0" err="1" smtClean="0">
                    <a:solidFill>
                      <a:srgbClr val="FF0000"/>
                    </a:solidFill>
                  </a:rPr>
                  <a:t>meV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flipH="1">
                <a:off x="6148843" y="4625861"/>
                <a:ext cx="492772" cy="15913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8518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  </a:t>
            </a:r>
            <a:r>
              <a:rPr lang="en-US" sz="2400" dirty="0" smtClean="0"/>
              <a:t>F</a:t>
            </a:r>
            <a:r>
              <a:rPr lang="en-US" sz="2400" cap="none" dirty="0" smtClean="0"/>
              <a:t>rom  monochromator  to  spectrograph</a:t>
            </a:r>
            <a:endParaRPr lang="en-GB" sz="2400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400" y="1254639"/>
            <a:ext cx="3574888" cy="1374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540" y="1254639"/>
            <a:ext cx="1841616" cy="1227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5525" t="21500" r="30181" b="2905"/>
          <a:stretch/>
        </p:blipFill>
        <p:spPr>
          <a:xfrm>
            <a:off x="539440" y="3097223"/>
            <a:ext cx="2626589" cy="3356197"/>
          </a:xfrm>
          <a:prstGeom prst="rect">
            <a:avLst/>
          </a:prstGeom>
        </p:spPr>
      </p:pic>
      <p:sp>
        <p:nvSpPr>
          <p:cNvPr id="14" name="Rectangle 34"/>
          <p:cNvSpPr>
            <a:spLocks noChangeArrowheads="1"/>
          </p:cNvSpPr>
          <p:nvPr/>
        </p:nvSpPr>
        <p:spPr bwMode="auto">
          <a:xfrm>
            <a:off x="159185" y="2743930"/>
            <a:ext cx="28285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Isaac </a:t>
            </a:r>
            <a:r>
              <a:rPr lang="en-US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Newton, </a:t>
            </a:r>
            <a:r>
              <a:rPr lang="en-US" altLang="en-US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Opticks</a:t>
            </a:r>
            <a:r>
              <a:rPr lang="en-US" alt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, 1704</a:t>
            </a:r>
            <a:r>
              <a:rPr lang="en-US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).</a:t>
            </a: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 rot="1440000">
            <a:off x="7683085" y="2080733"/>
            <a:ext cx="144020" cy="576080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34"/>
          <p:cNvSpPr>
            <a:spLocks noChangeArrowheads="1"/>
          </p:cNvSpPr>
          <p:nvPr/>
        </p:nvSpPr>
        <p:spPr bwMode="auto">
          <a:xfrm>
            <a:off x="7095491" y="2696916"/>
            <a:ext cx="131920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Calibri" panose="020F0502020204030204" pitchFamily="34" charset="0"/>
              </a:rPr>
              <a:t>position-sensitive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detector</a:t>
            </a:r>
            <a:endParaRPr kumimoji="0" lang="en-US" altLang="en-US" sz="10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</a:endParaRPr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4572000" y="934074"/>
            <a:ext cx="32830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Spectrograph:  all energies at once</a:t>
            </a: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216030" y="809013"/>
            <a:ext cx="14325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Dispersion: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729194" y="3311009"/>
            <a:ext cx="4299286" cy="1172742"/>
            <a:chOff x="3729194" y="3311009"/>
            <a:chExt cx="4299286" cy="1172742"/>
          </a:xfrm>
        </p:grpSpPr>
        <p:sp>
          <p:nvSpPr>
            <p:cNvPr id="23" name="Rounded Rectangle 22"/>
            <p:cNvSpPr/>
            <p:nvPr/>
          </p:nvSpPr>
          <p:spPr>
            <a:xfrm>
              <a:off x="3729194" y="3341895"/>
              <a:ext cx="4299286" cy="114185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17234" y="3311009"/>
              <a:ext cx="387798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Does not work for x rays:</a:t>
              </a:r>
            </a:p>
            <a:p>
              <a:r>
                <a:rPr lang="en-US" sz="2400" b="1" dirty="0" smtClean="0">
                  <a:solidFill>
                    <a:srgbClr val="C00000"/>
                  </a:solidFill>
                </a:rPr>
                <a:t>    </a:t>
              </a:r>
              <a:r>
                <a:rPr lang="en-US" sz="1600" b="1" dirty="0" smtClean="0">
                  <a:solidFill>
                    <a:srgbClr val="C00000"/>
                  </a:solidFill>
                </a:rPr>
                <a:t>- too small refraction</a:t>
              </a:r>
            </a:p>
            <a:p>
              <a:r>
                <a:rPr lang="en-US" sz="1600" b="1" dirty="0" smtClean="0">
                  <a:solidFill>
                    <a:srgbClr val="C00000"/>
                  </a:solidFill>
                </a:rPr>
                <a:t>      - big absorption</a:t>
              </a:r>
              <a:endParaRPr lang="ru-RU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5515" y="3810075"/>
              <a:ext cx="695834" cy="60245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4305274" y="4920628"/>
            <a:ext cx="4299286" cy="1172742"/>
            <a:chOff x="3866578" y="4825521"/>
            <a:chExt cx="4299286" cy="1172742"/>
          </a:xfrm>
        </p:grpSpPr>
        <p:sp>
          <p:nvSpPr>
            <p:cNvPr id="26" name="Rounded Rectangle 25"/>
            <p:cNvSpPr/>
            <p:nvPr/>
          </p:nvSpPr>
          <p:spPr>
            <a:xfrm>
              <a:off x="3866578" y="4856407"/>
              <a:ext cx="4299286" cy="114185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54618" y="4825521"/>
              <a:ext cx="295305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99"/>
                  </a:solidFill>
                </a:rPr>
                <a:t>There is a way out:</a:t>
              </a:r>
            </a:p>
            <a:p>
              <a:r>
                <a:rPr lang="en-US" sz="2400" b="1" dirty="0" smtClean="0">
                  <a:solidFill>
                    <a:srgbClr val="003399"/>
                  </a:solidFill>
                </a:rPr>
                <a:t>  </a:t>
              </a:r>
              <a:r>
                <a:rPr lang="en-US" sz="1600" b="1" dirty="0" smtClean="0">
                  <a:solidFill>
                    <a:srgbClr val="003399"/>
                  </a:solidFill>
                </a:rPr>
                <a:t>- asymmetric diffraction</a:t>
              </a:r>
            </a:p>
            <a:p>
              <a:r>
                <a:rPr lang="en-US" sz="1600" b="1" dirty="0" smtClean="0">
                  <a:solidFill>
                    <a:srgbClr val="003399"/>
                  </a:solidFill>
                </a:rPr>
                <a:t>   - dispersion amplification </a:t>
              </a:r>
              <a:endParaRPr lang="ru-RU" sz="1600" b="1" dirty="0">
                <a:solidFill>
                  <a:srgbClr val="003399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6832" y="5242639"/>
              <a:ext cx="798246" cy="526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55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  a</a:t>
            </a:r>
            <a:r>
              <a:rPr lang="en-GB" sz="2800" cap="none" dirty="0" smtClean="0"/>
              <a:t>symmetric  reflection   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923048" y="775392"/>
            <a:ext cx="2720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symmetric reflection</a:t>
            </a:r>
            <a:r>
              <a:rPr kumimoji="0" lang="ru-RU" alt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: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8" name="Rectangle 34"/>
          <p:cNvSpPr>
            <a:spLocks noChangeArrowheads="1"/>
          </p:cNvSpPr>
          <p:nvPr/>
        </p:nvSpPr>
        <p:spPr bwMode="auto">
          <a:xfrm>
            <a:off x="5420783" y="764630"/>
            <a:ext cx="28729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asymmetric reflection</a:t>
            </a:r>
            <a:r>
              <a:rPr kumimoji="0" lang="ru-RU" alt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: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9" name="Rectangle 34"/>
          <p:cNvSpPr>
            <a:spLocks noChangeArrowheads="1"/>
          </p:cNvSpPr>
          <p:nvPr/>
        </p:nvSpPr>
        <p:spPr bwMode="auto">
          <a:xfrm>
            <a:off x="118650" y="4235191"/>
            <a:ext cx="648089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1600" b="1" dirty="0">
                <a:solidFill>
                  <a:srgbClr val="003399"/>
                </a:solidFill>
                <a:latin typeface="Calibri" panose="020F0502020204030204" pitchFamily="34" charset="0"/>
              </a:rPr>
              <a:t>T. Matsushita and U. </a:t>
            </a:r>
            <a:r>
              <a:rPr lang="en-US" altLang="en-US" sz="1600" b="1" dirty="0" err="1">
                <a:solidFill>
                  <a:srgbClr val="003399"/>
                </a:solidFill>
                <a:latin typeface="Calibri" panose="020F0502020204030204" pitchFamily="34" charset="0"/>
              </a:rPr>
              <a:t>Kaminaga</a:t>
            </a:r>
            <a:r>
              <a:rPr lang="en-US" altLang="en-US" sz="1600" b="1" dirty="0">
                <a:solidFill>
                  <a:srgbClr val="003399"/>
                </a:solidFill>
                <a:latin typeface="Calibri" panose="020F0502020204030204" pitchFamily="34" charset="0"/>
              </a:rPr>
              <a:t>, J. Appl. </a:t>
            </a:r>
            <a:r>
              <a:rPr lang="en-US" altLang="en-US" sz="1600" b="1" dirty="0" err="1">
                <a:solidFill>
                  <a:srgbClr val="003399"/>
                </a:solidFill>
                <a:latin typeface="Calibri" panose="020F0502020204030204" pitchFamily="34" charset="0"/>
              </a:rPr>
              <a:t>Crystallogr</a:t>
            </a:r>
            <a:r>
              <a:rPr lang="en-US" altLang="en-US" sz="1600" b="1" dirty="0">
                <a:solidFill>
                  <a:srgbClr val="003399"/>
                </a:solidFill>
                <a:latin typeface="Calibri" panose="020F0502020204030204" pitchFamily="34" charset="0"/>
              </a:rPr>
              <a:t>. 13</a:t>
            </a:r>
            <a:r>
              <a:rPr lang="en-US" altLang="en-US" sz="16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, 472 </a:t>
            </a:r>
            <a:r>
              <a:rPr lang="en-US" altLang="en-US" sz="1600" b="1" dirty="0">
                <a:solidFill>
                  <a:srgbClr val="003399"/>
                </a:solidFill>
                <a:latin typeface="Calibri" panose="020F0502020204030204" pitchFamily="34" charset="0"/>
              </a:rPr>
              <a:t>(1980</a:t>
            </a:r>
            <a:r>
              <a:rPr lang="en-US" altLang="en-US" sz="16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).</a:t>
            </a:r>
          </a:p>
          <a:p>
            <a:pPr lvl="0">
              <a:lnSpc>
                <a:spcPct val="150000"/>
              </a:lnSpc>
            </a:pPr>
            <a:r>
              <a:rPr lang="en-US" altLang="en-US" sz="16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bad for focusing …</a:t>
            </a:r>
            <a:endParaRPr kumimoji="0" lang="en-US" altLang="en-US" sz="105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30" y="1407463"/>
            <a:ext cx="2305523" cy="2435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480" y="1196690"/>
            <a:ext cx="1758909" cy="3025323"/>
          </a:xfrm>
          <a:prstGeom prst="rect">
            <a:avLst/>
          </a:prstGeom>
        </p:spPr>
      </p:pic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2479561" y="5292466"/>
            <a:ext cx="64808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lang="en-US" altLang="en-US" sz="1600" b="1" dirty="0">
                <a:solidFill>
                  <a:srgbClr val="003399"/>
                </a:solidFill>
                <a:latin typeface="Calibri" panose="020F0502020204030204" pitchFamily="34" charset="0"/>
              </a:rPr>
              <a:t>Y. V. Shvyd’ko, M. </a:t>
            </a:r>
            <a:r>
              <a:rPr lang="en-US" altLang="en-US" sz="1600" b="1" dirty="0" err="1">
                <a:solidFill>
                  <a:srgbClr val="003399"/>
                </a:solidFill>
                <a:latin typeface="Calibri" panose="020F0502020204030204" pitchFamily="34" charset="0"/>
              </a:rPr>
              <a:t>Lerche</a:t>
            </a:r>
            <a:r>
              <a:rPr lang="en-US" altLang="en-US" sz="1600" b="1" dirty="0">
                <a:solidFill>
                  <a:srgbClr val="003399"/>
                </a:solidFill>
                <a:latin typeface="Calibri" panose="020F0502020204030204" pitchFamily="34" charset="0"/>
              </a:rPr>
              <a:t>, U. </a:t>
            </a:r>
            <a:r>
              <a:rPr lang="en-US" altLang="en-US" sz="1600" b="1" dirty="0" err="1">
                <a:solidFill>
                  <a:srgbClr val="003399"/>
                </a:solidFill>
                <a:latin typeface="Calibri" panose="020F0502020204030204" pitchFamily="34" charset="0"/>
              </a:rPr>
              <a:t>Kuetgens</a:t>
            </a:r>
            <a:r>
              <a:rPr lang="en-US" altLang="en-US" sz="1600" b="1" dirty="0">
                <a:solidFill>
                  <a:srgbClr val="003399"/>
                </a:solidFill>
                <a:latin typeface="Calibri" panose="020F0502020204030204" pitchFamily="34" charset="0"/>
              </a:rPr>
              <a:t>, H. D. </a:t>
            </a:r>
            <a:r>
              <a:rPr lang="en-US" altLang="en-US" sz="1600" b="1" dirty="0" err="1">
                <a:solidFill>
                  <a:srgbClr val="003399"/>
                </a:solidFill>
                <a:latin typeface="Calibri" panose="020F0502020204030204" pitchFamily="34" charset="0"/>
              </a:rPr>
              <a:t>Rüter</a:t>
            </a:r>
            <a:r>
              <a:rPr lang="en-US" altLang="en-US" sz="1600" b="1" dirty="0">
                <a:solidFill>
                  <a:srgbClr val="003399"/>
                </a:solidFill>
                <a:latin typeface="Calibri" panose="020F0502020204030204" pitchFamily="34" charset="0"/>
              </a:rPr>
              <a:t>, A</a:t>
            </a:r>
            <a:r>
              <a:rPr lang="en-US" altLang="en-US" sz="16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. </a:t>
            </a:r>
            <a:r>
              <a:rPr lang="en-US" altLang="en-US" sz="1600" b="1" dirty="0" err="1" smtClean="0">
                <a:solidFill>
                  <a:srgbClr val="003399"/>
                </a:solidFill>
                <a:latin typeface="Calibri" panose="020F0502020204030204" pitchFamily="34" charset="0"/>
              </a:rPr>
              <a:t>Alatas</a:t>
            </a:r>
            <a:r>
              <a:rPr lang="en-US" altLang="en-US" sz="1600" b="1" dirty="0">
                <a:solidFill>
                  <a:srgbClr val="003399"/>
                </a:solidFill>
                <a:latin typeface="Calibri" panose="020F0502020204030204" pitchFamily="34" charset="0"/>
              </a:rPr>
              <a:t>, and J. Zhao, Phys. Rev. Lett. 97, 235502 (2006</a:t>
            </a:r>
            <a:r>
              <a:rPr lang="en-US" altLang="en-US" sz="16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).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en-US" sz="16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good for dispersion!</a:t>
            </a:r>
            <a:endParaRPr kumimoji="0" lang="en-US" altLang="en-US" sz="105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44" y="4501525"/>
            <a:ext cx="625255" cy="5413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371" y="6094326"/>
            <a:ext cx="716655" cy="4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6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   H</a:t>
            </a:r>
            <a:r>
              <a:rPr lang="en-GB" sz="2800" cap="none" dirty="0" smtClean="0"/>
              <a:t>ard  x-ray  spectrograph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99" y="2241525"/>
            <a:ext cx="2217420" cy="1478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533" y="871330"/>
            <a:ext cx="2108263" cy="32026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03517" y="5146164"/>
            <a:ext cx="3881410" cy="1141856"/>
            <a:chOff x="3869687" y="3307515"/>
            <a:chExt cx="3881410" cy="1141856"/>
          </a:xfrm>
        </p:grpSpPr>
        <p:sp>
          <p:nvSpPr>
            <p:cNvPr id="12" name="Rounded Rectangle 11"/>
            <p:cNvSpPr/>
            <p:nvPr/>
          </p:nvSpPr>
          <p:spPr>
            <a:xfrm>
              <a:off x="3869687" y="3307515"/>
              <a:ext cx="3881410" cy="114185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17234" y="3311009"/>
              <a:ext cx="362952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Bad news:</a:t>
              </a:r>
            </a:p>
            <a:p>
              <a:r>
                <a:rPr lang="en-US" sz="2400" b="1" dirty="0" smtClean="0">
                  <a:solidFill>
                    <a:srgbClr val="C00000"/>
                  </a:solidFill>
                </a:rPr>
                <a:t>    </a:t>
              </a:r>
              <a:r>
                <a:rPr lang="en-US" sz="1600" b="1" dirty="0" smtClean="0">
                  <a:solidFill>
                    <a:srgbClr val="C00000"/>
                  </a:solidFill>
                </a:rPr>
                <a:t>- small angular range</a:t>
              </a:r>
            </a:p>
            <a:p>
              <a:r>
                <a:rPr lang="en-US" sz="1600" b="1" dirty="0" smtClean="0">
                  <a:solidFill>
                    <a:srgbClr val="C00000"/>
                  </a:solidFill>
                </a:rPr>
                <a:t>      - i.e., small energy bandwidth …</a:t>
              </a:r>
              <a:endParaRPr lang="ru-RU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4967" y="3383489"/>
              <a:ext cx="695834" cy="60245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53344" y="811840"/>
            <a:ext cx="3869559" cy="1155670"/>
            <a:chOff x="4054839" y="4811043"/>
            <a:chExt cx="3869559" cy="1155670"/>
          </a:xfrm>
        </p:grpSpPr>
        <p:sp>
          <p:nvSpPr>
            <p:cNvPr id="16" name="Rounded Rectangle 15"/>
            <p:cNvSpPr/>
            <p:nvPr/>
          </p:nvSpPr>
          <p:spPr>
            <a:xfrm>
              <a:off x="4054839" y="4811043"/>
              <a:ext cx="3869559" cy="11556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54618" y="4825521"/>
              <a:ext cx="316625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99"/>
                  </a:solidFill>
                </a:rPr>
                <a:t>Good news:</a:t>
              </a:r>
            </a:p>
            <a:p>
              <a:r>
                <a:rPr lang="en-US" sz="2400" b="1" dirty="0" smtClean="0">
                  <a:solidFill>
                    <a:srgbClr val="003399"/>
                  </a:solidFill>
                </a:rPr>
                <a:t>  </a:t>
              </a:r>
              <a:r>
                <a:rPr lang="en-US" sz="1600" b="1" dirty="0" smtClean="0">
                  <a:solidFill>
                    <a:srgbClr val="003399"/>
                  </a:solidFill>
                </a:rPr>
                <a:t>- big dispersion,</a:t>
              </a:r>
            </a:p>
            <a:p>
              <a:r>
                <a:rPr lang="en-US" sz="1600" b="1" dirty="0">
                  <a:solidFill>
                    <a:srgbClr val="003399"/>
                  </a:solidFill>
                </a:rPr>
                <a:t> </a:t>
              </a:r>
              <a:r>
                <a:rPr lang="en-US" sz="1600" b="1" dirty="0" smtClean="0">
                  <a:solidFill>
                    <a:srgbClr val="003399"/>
                  </a:solidFill>
                </a:rPr>
                <a:t>  - i.e., good energy resolution</a:t>
              </a:r>
              <a:endParaRPr lang="ru-RU" sz="1600" b="1" dirty="0">
                <a:solidFill>
                  <a:srgbClr val="003399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2306" y="4925245"/>
              <a:ext cx="798246" cy="526842"/>
            </a:xfrm>
            <a:prstGeom prst="rect">
              <a:avLst/>
            </a:prstGeom>
          </p:spPr>
        </p:pic>
      </p:grp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4470883" y="3936247"/>
            <a:ext cx="352849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1600" b="1" dirty="0">
                <a:solidFill>
                  <a:srgbClr val="003399"/>
                </a:solidFill>
                <a:latin typeface="Calibri" panose="020F0502020204030204" pitchFamily="34" charset="0"/>
              </a:rPr>
              <a:t>Hard-x-ray spectrographs</a:t>
            </a:r>
            <a:r>
              <a:rPr lang="en-US" altLang="en-US" sz="16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:</a:t>
            </a:r>
          </a:p>
          <a:p>
            <a:pPr lvl="0"/>
            <a:r>
              <a:rPr lang="en-US" altLang="en-US" sz="12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Y</a:t>
            </a:r>
            <a:r>
              <a:rPr lang="en-US" altLang="en-US" sz="1200" b="1" dirty="0">
                <a:solidFill>
                  <a:srgbClr val="003399"/>
                </a:solidFill>
                <a:latin typeface="Calibri" panose="020F0502020204030204" pitchFamily="34" charset="0"/>
              </a:rPr>
              <a:t>. Shvyd’ko, S. </a:t>
            </a:r>
            <a:r>
              <a:rPr lang="en-US" altLang="en-US" sz="1200" b="1" dirty="0" err="1">
                <a:solidFill>
                  <a:srgbClr val="003399"/>
                </a:solidFill>
                <a:latin typeface="Calibri" panose="020F0502020204030204" pitchFamily="34" charset="0"/>
              </a:rPr>
              <a:t>Stoupin</a:t>
            </a:r>
            <a:r>
              <a:rPr lang="en-US" altLang="en-US" sz="1200" b="1" dirty="0">
                <a:solidFill>
                  <a:srgbClr val="003399"/>
                </a:solidFill>
                <a:latin typeface="Calibri" panose="020F0502020204030204" pitchFamily="34" charset="0"/>
              </a:rPr>
              <a:t>, K. </a:t>
            </a:r>
            <a:r>
              <a:rPr lang="en-US" altLang="en-US" sz="1200" b="1" dirty="0" err="1">
                <a:solidFill>
                  <a:srgbClr val="003399"/>
                </a:solidFill>
                <a:latin typeface="Calibri" panose="020F0502020204030204" pitchFamily="34" charset="0"/>
              </a:rPr>
              <a:t>Mundboth</a:t>
            </a:r>
            <a:r>
              <a:rPr lang="en-US" altLang="en-US" sz="1200" b="1" dirty="0">
                <a:solidFill>
                  <a:srgbClr val="003399"/>
                </a:solidFill>
                <a:latin typeface="Calibri" panose="020F0502020204030204" pitchFamily="34" charset="0"/>
              </a:rPr>
              <a:t>, and J. Kim, Phys</a:t>
            </a:r>
            <a:r>
              <a:rPr lang="en-US" altLang="en-US" sz="12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. Rev</a:t>
            </a:r>
            <a:r>
              <a:rPr lang="en-US" altLang="en-US" sz="1200" b="1" dirty="0">
                <a:solidFill>
                  <a:srgbClr val="003399"/>
                </a:solidFill>
                <a:latin typeface="Calibri" panose="020F0502020204030204" pitchFamily="34" charset="0"/>
              </a:rPr>
              <a:t>. A 87, 043835 (2013</a:t>
            </a:r>
            <a:r>
              <a:rPr lang="en-US" altLang="en-US" sz="1200" b="1" dirty="0" smtClean="0">
                <a:solidFill>
                  <a:srgbClr val="003399"/>
                </a:solidFill>
                <a:latin typeface="Calibri" panose="020F0502020204030204" pitchFamily="34" charset="0"/>
              </a:rPr>
              <a:t>).</a:t>
            </a:r>
            <a:endParaRPr kumimoji="0" lang="en-US" altLang="en-US" sz="9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23199" y="4022810"/>
            <a:ext cx="3619314" cy="1854530"/>
            <a:chOff x="1066461" y="4728901"/>
            <a:chExt cx="2866624" cy="13760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461" y="4728901"/>
              <a:ext cx="2618356" cy="1376021"/>
            </a:xfrm>
            <a:prstGeom prst="rect">
              <a:avLst/>
            </a:prstGeom>
          </p:spPr>
        </p:pic>
        <p:sp>
          <p:nvSpPr>
            <p:cNvPr id="19" name="Rectangle 34"/>
            <p:cNvSpPr>
              <a:spLocks noChangeArrowheads="1"/>
            </p:cNvSpPr>
            <p:nvPr/>
          </p:nvSpPr>
          <p:spPr bwMode="auto">
            <a:xfrm>
              <a:off x="2889575" y="4798244"/>
              <a:ext cx="1043510" cy="182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lang="en-US" altLang="en-US" sz="16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Rainbow </a:t>
              </a:r>
              <a:endPara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143613" y="5445101"/>
                  <a:ext cx="2046651" cy="3903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num>
                          <m:den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𝒅𝑬</m:t>
                            </m:r>
                          </m:den>
                        </m:f>
                        <m:r>
                          <a:rPr lang="en-GB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𝟖𝟔</m:t>
                            </m:r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num>
                          <m:den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𝒆𝑽</m:t>
                            </m:r>
                          </m:den>
                        </m:f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𝒓𝒂𝒅</m:t>
                            </m:r>
                          </m:num>
                          <m:den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𝒎𝒆𝑽</m:t>
                            </m:r>
                          </m:den>
                        </m:f>
                      </m:oMath>
                    </m:oMathPara>
                  </a14:m>
                  <a:endParaRPr lang="ru-RU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613" y="5445101"/>
                  <a:ext cx="2046651" cy="39035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835801" y="2696997"/>
                <a:ext cx="1731243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b="1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  <m:t>𝒅𝑬</m:t>
                          </m:r>
                        </m:den>
                      </m:f>
                      <m:r>
                        <a:rPr lang="en-GB" b="1" i="1" smtClean="0">
                          <a:solidFill>
                            <a:srgbClr val="0033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003399"/>
                          </a:solidFill>
                          <a:latin typeface="Cambria Math" panose="02040503050406030204" pitchFamily="18" charset="0"/>
                        </a:rPr>
                        <m:t>𝟑𝟏𝟒</m:t>
                      </m:r>
                      <m:r>
                        <a:rPr lang="en-US" b="1" i="1" smtClean="0">
                          <a:solidFill>
                            <a:srgbClr val="00339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  <m:r>
                            <a:rPr lang="en-US" b="1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𝒓𝒂𝒅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  <m:t>𝒎𝒆𝑽</m:t>
                          </m:r>
                        </m:den>
                      </m:f>
                    </m:oMath>
                  </m:oMathPara>
                </a14:m>
                <a:endParaRPr lang="ru-RU" b="1" dirty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801" y="2696997"/>
                <a:ext cx="1731243" cy="5261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076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cap="none" dirty="0"/>
              <a:t> </a:t>
            </a:r>
            <a:r>
              <a:rPr lang="en-US" sz="2400" cap="none" dirty="0"/>
              <a:t>Hard </a:t>
            </a:r>
            <a:r>
              <a:rPr lang="en-US" sz="2400" cap="none" dirty="0" smtClean="0"/>
              <a:t> x-ray  spectrograph:  optical  scheme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grpSp>
        <p:nvGrpSpPr>
          <p:cNvPr id="8" name="Group 7"/>
          <p:cNvGrpSpPr/>
          <p:nvPr/>
        </p:nvGrpSpPr>
        <p:grpSpPr>
          <a:xfrm>
            <a:off x="179513" y="836640"/>
            <a:ext cx="8735196" cy="3744520"/>
            <a:chOff x="323409" y="1340710"/>
            <a:chExt cx="8591299" cy="36725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409" y="1340710"/>
              <a:ext cx="8591299" cy="367251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27200" y="1484730"/>
              <a:ext cx="388320" cy="504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1123" y="4411054"/>
            <a:ext cx="81656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132577"/>
                </a:solidFill>
              </a:rPr>
              <a:t>Multiple asymmetric reflections </a:t>
            </a:r>
            <a:r>
              <a:rPr lang="en-US" b="1" dirty="0" smtClean="0">
                <a:solidFill>
                  <a:srgbClr val="132577"/>
                </a:solidFill>
              </a:rPr>
              <a:t>create</a:t>
            </a:r>
            <a:r>
              <a:rPr lang="en-US" dirty="0" smtClean="0">
                <a:solidFill>
                  <a:srgbClr val="132577"/>
                </a:solidFill>
              </a:rPr>
              <a:t> and </a:t>
            </a:r>
            <a:r>
              <a:rPr lang="en-US" b="1" dirty="0" smtClean="0">
                <a:solidFill>
                  <a:srgbClr val="132577"/>
                </a:solidFill>
              </a:rPr>
              <a:t>enhance</a:t>
            </a:r>
            <a:r>
              <a:rPr lang="en-US" dirty="0" smtClean="0">
                <a:solidFill>
                  <a:srgbClr val="132577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dispersion</a:t>
            </a:r>
            <a:r>
              <a:rPr lang="en-US" dirty="0" smtClean="0">
                <a:solidFill>
                  <a:srgbClr val="132577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132577"/>
                </a:solidFill>
              </a:rPr>
              <a:t>X rays of </a:t>
            </a:r>
            <a:r>
              <a:rPr lang="en-US" dirty="0" smtClean="0">
                <a:solidFill>
                  <a:srgbClr val="C00000"/>
                </a:solidFill>
              </a:rPr>
              <a:t>different energies</a:t>
            </a:r>
            <a:r>
              <a:rPr lang="en-US" dirty="0" smtClean="0">
                <a:solidFill>
                  <a:srgbClr val="132577"/>
                </a:solidFill>
              </a:rPr>
              <a:t> are directed at </a:t>
            </a:r>
            <a:r>
              <a:rPr lang="en-US" b="1" dirty="0" smtClean="0">
                <a:solidFill>
                  <a:srgbClr val="C00000"/>
                </a:solidFill>
              </a:rPr>
              <a:t>different</a:t>
            </a:r>
            <a:r>
              <a:rPr lang="en-US" dirty="0" smtClean="0">
                <a:solidFill>
                  <a:srgbClr val="C00000"/>
                </a:solidFill>
              </a:rPr>
              <a:t> angles</a:t>
            </a:r>
            <a:r>
              <a:rPr lang="en-US" dirty="0" smtClean="0">
                <a:solidFill>
                  <a:srgbClr val="132577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Lens  </a:t>
            </a:r>
            <a:r>
              <a:rPr lang="en-US" dirty="0" smtClean="0">
                <a:solidFill>
                  <a:srgbClr val="132577"/>
                </a:solidFill>
              </a:rPr>
              <a:t>system focuses x rays of different energies at </a:t>
            </a:r>
            <a:r>
              <a:rPr lang="en-US" dirty="0" smtClean="0">
                <a:solidFill>
                  <a:srgbClr val="C00000"/>
                </a:solidFill>
              </a:rPr>
              <a:t>different vertical positions</a:t>
            </a:r>
            <a:r>
              <a:rPr lang="en-US" dirty="0" smtClean="0">
                <a:solidFill>
                  <a:srgbClr val="132577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132577"/>
                </a:solidFill>
              </a:rPr>
              <a:t>Small slits provides </a:t>
            </a:r>
            <a:r>
              <a:rPr lang="en-US" dirty="0" smtClean="0">
                <a:solidFill>
                  <a:srgbClr val="C00000"/>
                </a:solidFill>
              </a:rPr>
              <a:t>high energy resolution</a:t>
            </a:r>
            <a:r>
              <a:rPr lang="en-US" dirty="0" smtClean="0">
                <a:solidFill>
                  <a:srgbClr val="132577"/>
                </a:solidFill>
              </a:rPr>
              <a:t>, availability of all beams </a:t>
            </a:r>
            <a:r>
              <a:rPr lang="en-US" dirty="0" smtClean="0">
                <a:solidFill>
                  <a:srgbClr val="C00000"/>
                </a:solidFill>
              </a:rPr>
              <a:t>keeps flux</a:t>
            </a:r>
            <a:r>
              <a:rPr lang="en-US" dirty="0" smtClean="0">
                <a:solidFill>
                  <a:srgbClr val="132577"/>
                </a:solidFill>
              </a:rPr>
              <a:t>. 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49" y="852096"/>
            <a:ext cx="2482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j-lt"/>
              </a:rPr>
              <a:t>ac </a:t>
            </a:r>
            <a:r>
              <a:rPr lang="en-GB" sz="1200" i="1" dirty="0" smtClean="0">
                <a:latin typeface="+mj-lt"/>
              </a:rPr>
              <a:t>et al</a:t>
            </a:r>
            <a:r>
              <a:rPr lang="en-GB" sz="1200" dirty="0" smtClean="0">
                <a:latin typeface="+mj-lt"/>
              </a:rPr>
              <a:t>, PRL </a:t>
            </a:r>
            <a:r>
              <a:rPr lang="en-GB" sz="1200" b="1" dirty="0" smtClean="0">
                <a:latin typeface="+mj-lt"/>
              </a:rPr>
              <a:t>123</a:t>
            </a:r>
            <a:r>
              <a:rPr lang="en-GB" sz="1200" dirty="0" smtClean="0">
                <a:latin typeface="+mj-lt"/>
              </a:rPr>
              <a:t>, 097402 </a:t>
            </a:r>
            <a:r>
              <a:rPr lang="en-GB" sz="1200" dirty="0"/>
              <a:t>(2019) 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303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cap="none" dirty="0"/>
              <a:t> </a:t>
            </a:r>
            <a:r>
              <a:rPr lang="en-US" sz="2400" cap="none" dirty="0"/>
              <a:t>Hard  x-ray  spectrograph:  optical  scheme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30" y="725492"/>
            <a:ext cx="7616060" cy="5655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291" y="801514"/>
            <a:ext cx="121058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How to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measure: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00" y="3103771"/>
            <a:ext cx="205697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resolution and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spectral window: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300" y="3057604"/>
            <a:ext cx="1428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dispersion: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2720" y="4221110"/>
            <a:ext cx="13773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resolution: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159" y="2196327"/>
            <a:ext cx="1585611" cy="889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58305" y="2609629"/>
                <a:ext cx="1063368" cy="3507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1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num>
                        <m:den>
                          <m:r>
                            <a:rPr lang="en-US" sz="1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𝒅𝑬</m:t>
                          </m:r>
                        </m:den>
                      </m:f>
                      <m:r>
                        <a:rPr lang="en-US" sz="1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en-US" sz="1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  <m:r>
                            <a:rPr lang="en-US" sz="1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𝒓𝒂𝒅</m:t>
                          </m:r>
                        </m:num>
                        <m:den>
                          <m:r>
                            <a:rPr lang="en-US" sz="1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𝒎𝒆𝑽</m:t>
                          </m:r>
                        </m:den>
                      </m:f>
                    </m:oMath>
                  </m:oMathPara>
                </a14:m>
                <a:endParaRPr lang="ru-RU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305" y="2609629"/>
                <a:ext cx="1063368" cy="350737"/>
              </a:xfrm>
              <a:prstGeom prst="rect">
                <a:avLst/>
              </a:prstGeom>
              <a:blipFill>
                <a:blip r:embed="rId5"/>
                <a:stretch>
                  <a:fillRect l="-3448" t="-6897" r="-4598" b="-155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0" y="4917309"/>
            <a:ext cx="559060" cy="484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6624" y="4579580"/>
            <a:ext cx="633049" cy="41781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188350" y="4509132"/>
            <a:ext cx="661400" cy="3969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val 14"/>
          <p:cNvSpPr/>
          <p:nvPr/>
        </p:nvSpPr>
        <p:spPr>
          <a:xfrm>
            <a:off x="7235694" y="4474533"/>
            <a:ext cx="661400" cy="3969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1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95223"/>
            <a:ext cx="9143999" cy="597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1848837" y="2132820"/>
            <a:ext cx="5243513" cy="2387600"/>
            <a:chOff x="1001" y="1920"/>
            <a:chExt cx="3303" cy="1504"/>
          </a:xfrm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3313" y="2261"/>
              <a:ext cx="55" cy="54"/>
            </a:xfrm>
            <a:custGeom>
              <a:avLst/>
              <a:gdLst/>
              <a:ahLst/>
              <a:cxnLst>
                <a:cxn ang="0">
                  <a:pos x="6" y="44"/>
                </a:cxn>
                <a:cxn ang="0">
                  <a:pos x="4" y="38"/>
                </a:cxn>
                <a:cxn ang="0">
                  <a:pos x="2" y="35"/>
                </a:cxn>
                <a:cxn ang="0">
                  <a:pos x="0" y="29"/>
                </a:cxn>
                <a:cxn ang="0">
                  <a:pos x="0" y="25"/>
                </a:cxn>
                <a:cxn ang="0">
                  <a:pos x="0" y="19"/>
                </a:cxn>
                <a:cxn ang="0">
                  <a:pos x="2" y="15"/>
                </a:cxn>
                <a:cxn ang="0">
                  <a:pos x="6" y="9"/>
                </a:cxn>
                <a:cxn ang="0">
                  <a:pos x="10" y="5"/>
                </a:cxn>
                <a:cxn ang="0">
                  <a:pos x="12" y="3"/>
                </a:cxn>
                <a:cxn ang="0">
                  <a:pos x="14" y="1"/>
                </a:cxn>
                <a:cxn ang="0">
                  <a:pos x="16" y="1"/>
                </a:cxn>
                <a:cxn ang="0">
                  <a:pos x="20" y="0"/>
                </a:cxn>
                <a:cxn ang="0">
                  <a:pos x="22" y="0"/>
                </a:cxn>
                <a:cxn ang="0">
                  <a:pos x="24" y="0"/>
                </a:cxn>
                <a:cxn ang="0">
                  <a:pos x="27" y="0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37" y="1"/>
                </a:cxn>
                <a:cxn ang="0">
                  <a:pos x="39" y="1"/>
                </a:cxn>
                <a:cxn ang="0">
                  <a:pos x="41" y="3"/>
                </a:cxn>
                <a:cxn ang="0">
                  <a:pos x="43" y="5"/>
                </a:cxn>
                <a:cxn ang="0">
                  <a:pos x="45" y="7"/>
                </a:cxn>
                <a:cxn ang="0">
                  <a:pos x="47" y="9"/>
                </a:cxn>
                <a:cxn ang="0">
                  <a:pos x="51" y="13"/>
                </a:cxn>
                <a:cxn ang="0">
                  <a:pos x="53" y="17"/>
                </a:cxn>
                <a:cxn ang="0">
                  <a:pos x="55" y="23"/>
                </a:cxn>
                <a:cxn ang="0">
                  <a:pos x="55" y="29"/>
                </a:cxn>
                <a:cxn ang="0">
                  <a:pos x="53" y="33"/>
                </a:cxn>
                <a:cxn ang="0">
                  <a:pos x="51" y="38"/>
                </a:cxn>
                <a:cxn ang="0">
                  <a:pos x="49" y="42"/>
                </a:cxn>
                <a:cxn ang="0">
                  <a:pos x="45" y="46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7" y="50"/>
                </a:cxn>
                <a:cxn ang="0">
                  <a:pos x="35" y="52"/>
                </a:cxn>
                <a:cxn ang="0">
                  <a:pos x="33" y="52"/>
                </a:cxn>
                <a:cxn ang="0">
                  <a:pos x="29" y="52"/>
                </a:cxn>
                <a:cxn ang="0">
                  <a:pos x="27" y="54"/>
                </a:cxn>
                <a:cxn ang="0">
                  <a:pos x="26" y="54"/>
                </a:cxn>
                <a:cxn ang="0">
                  <a:pos x="22" y="52"/>
                </a:cxn>
                <a:cxn ang="0">
                  <a:pos x="20" y="52"/>
                </a:cxn>
                <a:cxn ang="0">
                  <a:pos x="18" y="52"/>
                </a:cxn>
                <a:cxn ang="0">
                  <a:pos x="16" y="50"/>
                </a:cxn>
                <a:cxn ang="0">
                  <a:pos x="12" y="48"/>
                </a:cxn>
                <a:cxn ang="0">
                  <a:pos x="10" y="48"/>
                </a:cxn>
                <a:cxn ang="0">
                  <a:pos x="8" y="46"/>
                </a:cxn>
                <a:cxn ang="0">
                  <a:pos x="6" y="44"/>
                </a:cxn>
              </a:cxnLst>
              <a:rect l="0" t="0" r="r" b="b"/>
              <a:pathLst>
                <a:path w="55" h="54">
                  <a:moveTo>
                    <a:pt x="6" y="44"/>
                  </a:moveTo>
                  <a:lnTo>
                    <a:pt x="4" y="38"/>
                  </a:lnTo>
                  <a:lnTo>
                    <a:pt x="2" y="35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6" y="9"/>
                  </a:lnTo>
                  <a:lnTo>
                    <a:pt x="10" y="5"/>
                  </a:lnTo>
                  <a:lnTo>
                    <a:pt x="12" y="3"/>
                  </a:lnTo>
                  <a:lnTo>
                    <a:pt x="14" y="1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7" y="1"/>
                  </a:lnTo>
                  <a:lnTo>
                    <a:pt x="39" y="1"/>
                  </a:lnTo>
                  <a:lnTo>
                    <a:pt x="41" y="3"/>
                  </a:lnTo>
                  <a:lnTo>
                    <a:pt x="43" y="5"/>
                  </a:lnTo>
                  <a:lnTo>
                    <a:pt x="45" y="7"/>
                  </a:lnTo>
                  <a:lnTo>
                    <a:pt x="47" y="9"/>
                  </a:lnTo>
                  <a:lnTo>
                    <a:pt x="51" y="13"/>
                  </a:lnTo>
                  <a:lnTo>
                    <a:pt x="53" y="17"/>
                  </a:lnTo>
                  <a:lnTo>
                    <a:pt x="55" y="23"/>
                  </a:lnTo>
                  <a:lnTo>
                    <a:pt x="55" y="29"/>
                  </a:lnTo>
                  <a:lnTo>
                    <a:pt x="53" y="33"/>
                  </a:lnTo>
                  <a:lnTo>
                    <a:pt x="51" y="38"/>
                  </a:lnTo>
                  <a:lnTo>
                    <a:pt x="49" y="42"/>
                  </a:lnTo>
                  <a:lnTo>
                    <a:pt x="45" y="46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7" y="50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29" y="52"/>
                  </a:lnTo>
                  <a:lnTo>
                    <a:pt x="27" y="54"/>
                  </a:lnTo>
                  <a:lnTo>
                    <a:pt x="26" y="54"/>
                  </a:lnTo>
                  <a:lnTo>
                    <a:pt x="22" y="52"/>
                  </a:lnTo>
                  <a:lnTo>
                    <a:pt x="20" y="52"/>
                  </a:lnTo>
                  <a:lnTo>
                    <a:pt x="18" y="52"/>
                  </a:lnTo>
                  <a:lnTo>
                    <a:pt x="16" y="50"/>
                  </a:lnTo>
                  <a:lnTo>
                    <a:pt x="12" y="48"/>
                  </a:lnTo>
                  <a:lnTo>
                    <a:pt x="10" y="48"/>
                  </a:lnTo>
                  <a:lnTo>
                    <a:pt x="8" y="46"/>
                  </a:lnTo>
                  <a:lnTo>
                    <a:pt x="6" y="4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3410" y="1994"/>
              <a:ext cx="33" cy="3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0"/>
                </a:cxn>
                <a:cxn ang="0">
                  <a:pos x="23" y="2"/>
                </a:cxn>
                <a:cxn ang="0">
                  <a:pos x="25" y="4"/>
                </a:cxn>
                <a:cxn ang="0">
                  <a:pos x="29" y="6"/>
                </a:cxn>
                <a:cxn ang="0">
                  <a:pos x="31" y="8"/>
                </a:cxn>
                <a:cxn ang="0">
                  <a:pos x="31" y="12"/>
                </a:cxn>
                <a:cxn ang="0">
                  <a:pos x="33" y="14"/>
                </a:cxn>
                <a:cxn ang="0">
                  <a:pos x="33" y="18"/>
                </a:cxn>
                <a:cxn ang="0">
                  <a:pos x="33" y="22"/>
                </a:cxn>
                <a:cxn ang="0">
                  <a:pos x="31" y="24"/>
                </a:cxn>
                <a:cxn ang="0">
                  <a:pos x="31" y="27"/>
                </a:cxn>
                <a:cxn ang="0">
                  <a:pos x="29" y="29"/>
                </a:cxn>
                <a:cxn ang="0">
                  <a:pos x="25" y="31"/>
                </a:cxn>
                <a:cxn ang="0">
                  <a:pos x="23" y="33"/>
                </a:cxn>
                <a:cxn ang="0">
                  <a:pos x="19" y="35"/>
                </a:cxn>
                <a:cxn ang="0">
                  <a:pos x="17" y="35"/>
                </a:cxn>
                <a:cxn ang="0">
                  <a:pos x="13" y="35"/>
                </a:cxn>
                <a:cxn ang="0">
                  <a:pos x="10" y="33"/>
                </a:cxn>
                <a:cxn ang="0">
                  <a:pos x="8" y="31"/>
                </a:cxn>
                <a:cxn ang="0">
                  <a:pos x="4" y="29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2"/>
                </a:cxn>
                <a:cxn ang="0">
                  <a:pos x="0" y="18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6"/>
                </a:cxn>
                <a:cxn ang="0">
                  <a:pos x="8" y="4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7" y="0"/>
                </a:cxn>
              </a:cxnLst>
              <a:rect l="0" t="0" r="r" b="b"/>
              <a:pathLst>
                <a:path w="33" h="35">
                  <a:moveTo>
                    <a:pt x="17" y="0"/>
                  </a:moveTo>
                  <a:lnTo>
                    <a:pt x="19" y="0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9" y="6"/>
                  </a:lnTo>
                  <a:lnTo>
                    <a:pt x="31" y="8"/>
                  </a:lnTo>
                  <a:lnTo>
                    <a:pt x="31" y="12"/>
                  </a:lnTo>
                  <a:lnTo>
                    <a:pt x="33" y="14"/>
                  </a:lnTo>
                  <a:lnTo>
                    <a:pt x="33" y="18"/>
                  </a:lnTo>
                  <a:lnTo>
                    <a:pt x="33" y="22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29" y="29"/>
                  </a:lnTo>
                  <a:lnTo>
                    <a:pt x="25" y="31"/>
                  </a:lnTo>
                  <a:lnTo>
                    <a:pt x="23" y="33"/>
                  </a:lnTo>
                  <a:lnTo>
                    <a:pt x="19" y="35"/>
                  </a:lnTo>
                  <a:lnTo>
                    <a:pt x="17" y="35"/>
                  </a:lnTo>
                  <a:lnTo>
                    <a:pt x="13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4" y="29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416" y="1951"/>
              <a:ext cx="21" cy="2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1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17" y="4"/>
                </a:cxn>
                <a:cxn ang="0">
                  <a:pos x="19" y="6"/>
                </a:cxn>
                <a:cxn ang="0">
                  <a:pos x="19" y="8"/>
                </a:cxn>
                <a:cxn ang="0">
                  <a:pos x="21" y="10"/>
                </a:cxn>
                <a:cxn ang="0">
                  <a:pos x="21" y="12"/>
                </a:cxn>
                <a:cxn ang="0">
                  <a:pos x="21" y="14"/>
                </a:cxn>
                <a:cxn ang="0">
                  <a:pos x="19" y="16"/>
                </a:cxn>
                <a:cxn ang="0">
                  <a:pos x="19" y="18"/>
                </a:cxn>
                <a:cxn ang="0">
                  <a:pos x="17" y="20"/>
                </a:cxn>
                <a:cxn ang="0">
                  <a:pos x="17" y="20"/>
                </a:cxn>
                <a:cxn ang="0">
                  <a:pos x="15" y="22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7" y="22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2" y="20"/>
                </a:cxn>
                <a:cxn ang="0">
                  <a:pos x="2" y="18"/>
                </a:cxn>
                <a:cxn ang="0">
                  <a:pos x="0" y="16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2" y="6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</a:cxnLst>
              <a:rect l="0" t="0" r="r" b="b"/>
              <a:pathLst>
                <a:path w="21" h="22">
                  <a:moveTo>
                    <a:pt x="9" y="0"/>
                  </a:moveTo>
                  <a:lnTo>
                    <a:pt x="11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3422" y="1920"/>
              <a:ext cx="11" cy="1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1" y="6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10"/>
                </a:cxn>
                <a:cxn ang="0">
                  <a:pos x="9" y="10"/>
                </a:cxn>
                <a:cxn ang="0">
                  <a:pos x="7" y="10"/>
                </a:cxn>
                <a:cxn ang="0">
                  <a:pos x="7" y="12"/>
                </a:cxn>
                <a:cxn ang="0">
                  <a:pos x="5" y="12"/>
                </a:cxn>
                <a:cxn ang="0">
                  <a:pos x="5" y="12"/>
                </a:cxn>
                <a:cxn ang="0">
                  <a:pos x="3" y="12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0"/>
                </a:cxn>
              </a:cxnLst>
              <a:rect l="0" t="0" r="r" b="b"/>
              <a:pathLst>
                <a:path w="11" h="12">
                  <a:moveTo>
                    <a:pt x="5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3410" y="2391"/>
              <a:ext cx="35" cy="33"/>
            </a:xfrm>
            <a:custGeom>
              <a:avLst/>
              <a:gdLst/>
              <a:ahLst/>
              <a:cxnLst>
                <a:cxn ang="0">
                  <a:pos x="17" y="33"/>
                </a:cxn>
                <a:cxn ang="0">
                  <a:pos x="21" y="33"/>
                </a:cxn>
                <a:cxn ang="0">
                  <a:pos x="23" y="31"/>
                </a:cxn>
                <a:cxn ang="0">
                  <a:pos x="27" y="29"/>
                </a:cxn>
                <a:cxn ang="0">
                  <a:pos x="29" y="27"/>
                </a:cxn>
                <a:cxn ang="0">
                  <a:pos x="31" y="25"/>
                </a:cxn>
                <a:cxn ang="0">
                  <a:pos x="33" y="23"/>
                </a:cxn>
                <a:cxn ang="0">
                  <a:pos x="35" y="19"/>
                </a:cxn>
                <a:cxn ang="0">
                  <a:pos x="35" y="15"/>
                </a:cxn>
                <a:cxn ang="0">
                  <a:pos x="35" y="11"/>
                </a:cxn>
                <a:cxn ang="0">
                  <a:pos x="33" y="9"/>
                </a:cxn>
                <a:cxn ang="0">
                  <a:pos x="31" y="6"/>
                </a:cxn>
                <a:cxn ang="0">
                  <a:pos x="29" y="4"/>
                </a:cxn>
                <a:cxn ang="0">
                  <a:pos x="27" y="2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2" y="9"/>
                </a:cxn>
                <a:cxn ang="0">
                  <a:pos x="0" y="11"/>
                </a:cxn>
                <a:cxn ang="0">
                  <a:pos x="0" y="15"/>
                </a:cxn>
                <a:cxn ang="0">
                  <a:pos x="0" y="19"/>
                </a:cxn>
                <a:cxn ang="0">
                  <a:pos x="2" y="23"/>
                </a:cxn>
                <a:cxn ang="0">
                  <a:pos x="4" y="25"/>
                </a:cxn>
                <a:cxn ang="0">
                  <a:pos x="6" y="27"/>
                </a:cxn>
                <a:cxn ang="0">
                  <a:pos x="8" y="29"/>
                </a:cxn>
                <a:cxn ang="0">
                  <a:pos x="12" y="31"/>
                </a:cxn>
                <a:cxn ang="0">
                  <a:pos x="13" y="33"/>
                </a:cxn>
                <a:cxn ang="0">
                  <a:pos x="17" y="33"/>
                </a:cxn>
              </a:cxnLst>
              <a:rect l="0" t="0" r="r" b="b"/>
              <a:pathLst>
                <a:path w="35" h="33">
                  <a:moveTo>
                    <a:pt x="17" y="33"/>
                  </a:moveTo>
                  <a:lnTo>
                    <a:pt x="21" y="33"/>
                  </a:lnTo>
                  <a:lnTo>
                    <a:pt x="23" y="31"/>
                  </a:lnTo>
                  <a:lnTo>
                    <a:pt x="27" y="29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3" y="23"/>
                  </a:lnTo>
                  <a:lnTo>
                    <a:pt x="35" y="19"/>
                  </a:lnTo>
                  <a:lnTo>
                    <a:pt x="35" y="15"/>
                  </a:lnTo>
                  <a:lnTo>
                    <a:pt x="35" y="11"/>
                  </a:lnTo>
                  <a:lnTo>
                    <a:pt x="33" y="9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6" y="27"/>
                  </a:lnTo>
                  <a:lnTo>
                    <a:pt x="8" y="29"/>
                  </a:lnTo>
                  <a:lnTo>
                    <a:pt x="12" y="31"/>
                  </a:lnTo>
                  <a:lnTo>
                    <a:pt x="13" y="33"/>
                  </a:lnTo>
                  <a:lnTo>
                    <a:pt x="17" y="3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416" y="2445"/>
              <a:ext cx="21" cy="22"/>
            </a:xfrm>
            <a:custGeom>
              <a:avLst/>
              <a:gdLst/>
              <a:ahLst/>
              <a:cxnLst>
                <a:cxn ang="0">
                  <a:pos x="11" y="22"/>
                </a:cxn>
                <a:cxn ang="0">
                  <a:pos x="13" y="22"/>
                </a:cxn>
                <a:cxn ang="0">
                  <a:pos x="15" y="22"/>
                </a:cxn>
                <a:cxn ang="0">
                  <a:pos x="17" y="20"/>
                </a:cxn>
                <a:cxn ang="0">
                  <a:pos x="19" y="18"/>
                </a:cxn>
                <a:cxn ang="0">
                  <a:pos x="19" y="18"/>
                </a:cxn>
                <a:cxn ang="0">
                  <a:pos x="21" y="16"/>
                </a:cxn>
                <a:cxn ang="0">
                  <a:pos x="21" y="12"/>
                </a:cxn>
                <a:cxn ang="0">
                  <a:pos x="21" y="10"/>
                </a:cxn>
                <a:cxn ang="0">
                  <a:pos x="21" y="8"/>
                </a:cxn>
                <a:cxn ang="0">
                  <a:pos x="21" y="6"/>
                </a:cxn>
                <a:cxn ang="0">
                  <a:pos x="19" y="4"/>
                </a:cxn>
                <a:cxn ang="0">
                  <a:pos x="19" y="2"/>
                </a:cxn>
                <a:cxn ang="0">
                  <a:pos x="17" y="2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2" y="18"/>
                </a:cxn>
                <a:cxn ang="0">
                  <a:pos x="4" y="18"/>
                </a:cxn>
                <a:cxn ang="0">
                  <a:pos x="6" y="20"/>
                </a:cxn>
                <a:cxn ang="0">
                  <a:pos x="7" y="22"/>
                </a:cxn>
                <a:cxn ang="0">
                  <a:pos x="9" y="22"/>
                </a:cxn>
                <a:cxn ang="0">
                  <a:pos x="11" y="22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lnTo>
                    <a:pt x="13" y="22"/>
                  </a:lnTo>
                  <a:lnTo>
                    <a:pt x="15" y="22"/>
                  </a:lnTo>
                  <a:lnTo>
                    <a:pt x="17" y="20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1" y="16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3422" y="2486"/>
              <a:ext cx="11" cy="1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5" y="12"/>
                </a:cxn>
                <a:cxn ang="0">
                  <a:pos x="7" y="12"/>
                </a:cxn>
                <a:cxn ang="0">
                  <a:pos x="7" y="12"/>
                </a:cxn>
                <a:cxn ang="0">
                  <a:pos x="9" y="12"/>
                </a:cxn>
                <a:cxn ang="0">
                  <a:pos x="9" y="10"/>
                </a:cxn>
                <a:cxn ang="0">
                  <a:pos x="11" y="10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1" y="6"/>
                </a:cxn>
                <a:cxn ang="0">
                  <a:pos x="11" y="4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3" y="12"/>
                </a:cxn>
                <a:cxn ang="0">
                  <a:pos x="3" y="12"/>
                </a:cxn>
                <a:cxn ang="0">
                  <a:pos x="5" y="12"/>
                </a:cxn>
              </a:cxnLst>
              <a:rect l="0" t="0" r="r" b="b"/>
              <a:pathLst>
                <a:path w="11" h="12">
                  <a:moveTo>
                    <a:pt x="5" y="12"/>
                  </a:moveTo>
                  <a:lnTo>
                    <a:pt x="5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354" y="2004"/>
              <a:ext cx="33" cy="3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4" y="0"/>
                </a:cxn>
                <a:cxn ang="0">
                  <a:pos x="15" y="0"/>
                </a:cxn>
                <a:cxn ang="0">
                  <a:pos x="17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3" y="0"/>
                </a:cxn>
                <a:cxn ang="0">
                  <a:pos x="25" y="2"/>
                </a:cxn>
                <a:cxn ang="0">
                  <a:pos x="27" y="2"/>
                </a:cxn>
                <a:cxn ang="0">
                  <a:pos x="27" y="2"/>
                </a:cxn>
                <a:cxn ang="0">
                  <a:pos x="29" y="4"/>
                </a:cxn>
                <a:cxn ang="0">
                  <a:pos x="29" y="6"/>
                </a:cxn>
                <a:cxn ang="0">
                  <a:pos x="31" y="6"/>
                </a:cxn>
                <a:cxn ang="0">
                  <a:pos x="31" y="8"/>
                </a:cxn>
                <a:cxn ang="0">
                  <a:pos x="33" y="10"/>
                </a:cxn>
                <a:cxn ang="0">
                  <a:pos x="33" y="12"/>
                </a:cxn>
                <a:cxn ang="0">
                  <a:pos x="33" y="16"/>
                </a:cxn>
                <a:cxn ang="0">
                  <a:pos x="33" y="17"/>
                </a:cxn>
                <a:cxn ang="0">
                  <a:pos x="33" y="21"/>
                </a:cxn>
                <a:cxn ang="0">
                  <a:pos x="31" y="23"/>
                </a:cxn>
                <a:cxn ang="0">
                  <a:pos x="29" y="27"/>
                </a:cxn>
                <a:cxn ang="0">
                  <a:pos x="27" y="29"/>
                </a:cxn>
                <a:cxn ang="0">
                  <a:pos x="25" y="31"/>
                </a:cxn>
                <a:cxn ang="0">
                  <a:pos x="21" y="31"/>
                </a:cxn>
                <a:cxn ang="0">
                  <a:pos x="19" y="33"/>
                </a:cxn>
                <a:cxn ang="0">
                  <a:pos x="17" y="33"/>
                </a:cxn>
                <a:cxn ang="0">
                  <a:pos x="17" y="33"/>
                </a:cxn>
                <a:cxn ang="0">
                  <a:pos x="15" y="33"/>
                </a:cxn>
                <a:cxn ang="0">
                  <a:pos x="14" y="33"/>
                </a:cxn>
                <a:cxn ang="0">
                  <a:pos x="12" y="31"/>
                </a:cxn>
                <a:cxn ang="0">
                  <a:pos x="10" y="31"/>
                </a:cxn>
                <a:cxn ang="0">
                  <a:pos x="10" y="31"/>
                </a:cxn>
                <a:cxn ang="0">
                  <a:pos x="8" y="29"/>
                </a:cxn>
                <a:cxn ang="0">
                  <a:pos x="6" y="29"/>
                </a:cxn>
                <a:cxn ang="0">
                  <a:pos x="6" y="27"/>
                </a:cxn>
                <a:cxn ang="0">
                  <a:pos x="4" y="27"/>
                </a:cxn>
                <a:cxn ang="0">
                  <a:pos x="2" y="25"/>
                </a:cxn>
                <a:cxn ang="0">
                  <a:pos x="2" y="23"/>
                </a:cxn>
                <a:cxn ang="0">
                  <a:pos x="2" y="21"/>
                </a:cxn>
                <a:cxn ang="0">
                  <a:pos x="0" y="21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6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2" y="0"/>
                </a:cxn>
              </a:cxnLst>
              <a:rect l="0" t="0" r="r" b="b"/>
              <a:pathLst>
                <a:path w="33" h="33">
                  <a:moveTo>
                    <a:pt x="12" y="0"/>
                  </a:moveTo>
                  <a:lnTo>
                    <a:pt x="14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33" y="12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3" y="21"/>
                  </a:lnTo>
                  <a:lnTo>
                    <a:pt x="31" y="23"/>
                  </a:lnTo>
                  <a:lnTo>
                    <a:pt x="29" y="27"/>
                  </a:lnTo>
                  <a:lnTo>
                    <a:pt x="27" y="29"/>
                  </a:lnTo>
                  <a:lnTo>
                    <a:pt x="25" y="31"/>
                  </a:lnTo>
                  <a:lnTo>
                    <a:pt x="21" y="31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4" y="33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29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3346" y="1961"/>
              <a:ext cx="22" cy="24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20" y="4"/>
                </a:cxn>
                <a:cxn ang="0">
                  <a:pos x="20" y="6"/>
                </a:cxn>
                <a:cxn ang="0">
                  <a:pos x="22" y="8"/>
                </a:cxn>
                <a:cxn ang="0">
                  <a:pos x="22" y="10"/>
                </a:cxn>
                <a:cxn ang="0">
                  <a:pos x="22" y="14"/>
                </a:cxn>
                <a:cxn ang="0">
                  <a:pos x="22" y="16"/>
                </a:cxn>
                <a:cxn ang="0">
                  <a:pos x="20" y="18"/>
                </a:cxn>
                <a:cxn ang="0">
                  <a:pos x="20" y="20"/>
                </a:cxn>
                <a:cxn ang="0">
                  <a:pos x="18" y="20"/>
                </a:cxn>
                <a:cxn ang="0">
                  <a:pos x="16" y="22"/>
                </a:cxn>
                <a:cxn ang="0">
                  <a:pos x="14" y="22"/>
                </a:cxn>
                <a:cxn ang="0">
                  <a:pos x="12" y="24"/>
                </a:cxn>
                <a:cxn ang="0">
                  <a:pos x="10" y="24"/>
                </a:cxn>
                <a:cxn ang="0">
                  <a:pos x="8" y="22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2" y="20"/>
                </a:cxn>
                <a:cxn ang="0">
                  <a:pos x="2" y="18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2" y="6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8" y="2"/>
                </a:cxn>
              </a:cxnLst>
              <a:rect l="0" t="0" r="r" b="b"/>
              <a:pathLst>
                <a:path w="22" h="24">
                  <a:moveTo>
                    <a:pt x="8" y="2"/>
                  </a:moveTo>
                  <a:lnTo>
                    <a:pt x="10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0" y="18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2" y="24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3342" y="1932"/>
              <a:ext cx="12" cy="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2" y="4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8"/>
                </a:cxn>
                <a:cxn ang="0">
                  <a:pos x="10" y="8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8" y="10"/>
                </a:cxn>
                <a:cxn ang="0">
                  <a:pos x="8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4" y="12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" y="0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3466" y="2383"/>
              <a:ext cx="33" cy="33"/>
            </a:xfrm>
            <a:custGeom>
              <a:avLst/>
              <a:gdLst/>
              <a:ahLst/>
              <a:cxnLst>
                <a:cxn ang="0">
                  <a:pos x="21" y="31"/>
                </a:cxn>
                <a:cxn ang="0">
                  <a:pos x="25" y="31"/>
                </a:cxn>
                <a:cxn ang="0">
                  <a:pos x="27" y="29"/>
                </a:cxn>
                <a:cxn ang="0">
                  <a:pos x="29" y="27"/>
                </a:cxn>
                <a:cxn ang="0">
                  <a:pos x="31" y="23"/>
                </a:cxn>
                <a:cxn ang="0">
                  <a:pos x="33" y="21"/>
                </a:cxn>
                <a:cxn ang="0">
                  <a:pos x="33" y="17"/>
                </a:cxn>
                <a:cxn ang="0">
                  <a:pos x="33" y="16"/>
                </a:cxn>
                <a:cxn ang="0">
                  <a:pos x="33" y="12"/>
                </a:cxn>
                <a:cxn ang="0">
                  <a:pos x="33" y="10"/>
                </a:cxn>
                <a:cxn ang="0">
                  <a:pos x="31" y="8"/>
                </a:cxn>
                <a:cxn ang="0">
                  <a:pos x="31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7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4" y="27"/>
                </a:cxn>
                <a:cxn ang="0">
                  <a:pos x="6" y="27"/>
                </a:cxn>
                <a:cxn ang="0">
                  <a:pos x="6" y="29"/>
                </a:cxn>
                <a:cxn ang="0">
                  <a:pos x="8" y="29"/>
                </a:cxn>
                <a:cxn ang="0">
                  <a:pos x="8" y="31"/>
                </a:cxn>
                <a:cxn ang="0">
                  <a:pos x="10" y="31"/>
                </a:cxn>
                <a:cxn ang="0">
                  <a:pos x="11" y="31"/>
                </a:cxn>
                <a:cxn ang="0">
                  <a:pos x="13" y="33"/>
                </a:cxn>
                <a:cxn ang="0">
                  <a:pos x="15" y="33"/>
                </a:cxn>
                <a:cxn ang="0">
                  <a:pos x="15" y="33"/>
                </a:cxn>
                <a:cxn ang="0">
                  <a:pos x="17" y="33"/>
                </a:cxn>
                <a:cxn ang="0">
                  <a:pos x="19" y="33"/>
                </a:cxn>
                <a:cxn ang="0">
                  <a:pos x="21" y="31"/>
                </a:cxn>
              </a:cxnLst>
              <a:rect l="0" t="0" r="r" b="b"/>
              <a:pathLst>
                <a:path w="33" h="33">
                  <a:moveTo>
                    <a:pt x="21" y="31"/>
                  </a:moveTo>
                  <a:lnTo>
                    <a:pt x="25" y="31"/>
                  </a:lnTo>
                  <a:lnTo>
                    <a:pt x="27" y="29"/>
                  </a:lnTo>
                  <a:lnTo>
                    <a:pt x="29" y="27"/>
                  </a:lnTo>
                  <a:lnTo>
                    <a:pt x="31" y="23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3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1" y="3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485" y="2435"/>
              <a:ext cx="21" cy="22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6" y="20"/>
                </a:cxn>
                <a:cxn ang="0">
                  <a:pos x="18" y="20"/>
                </a:cxn>
                <a:cxn ang="0">
                  <a:pos x="20" y="18"/>
                </a:cxn>
                <a:cxn ang="0">
                  <a:pos x="20" y="16"/>
                </a:cxn>
                <a:cxn ang="0">
                  <a:pos x="21" y="14"/>
                </a:cxn>
                <a:cxn ang="0">
                  <a:pos x="21" y="12"/>
                </a:cxn>
                <a:cxn ang="0">
                  <a:pos x="21" y="10"/>
                </a:cxn>
                <a:cxn ang="0">
                  <a:pos x="21" y="8"/>
                </a:cxn>
                <a:cxn ang="0">
                  <a:pos x="20" y="6"/>
                </a:cxn>
                <a:cxn ang="0">
                  <a:pos x="20" y="4"/>
                </a:cxn>
                <a:cxn ang="0">
                  <a:pos x="18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10" y="22"/>
                </a:cxn>
                <a:cxn ang="0">
                  <a:pos x="12" y="22"/>
                </a:cxn>
                <a:cxn ang="0">
                  <a:pos x="14" y="22"/>
                </a:cxn>
              </a:cxnLst>
              <a:rect l="0" t="0" r="r" b="b"/>
              <a:pathLst>
                <a:path w="21" h="22">
                  <a:moveTo>
                    <a:pt x="14" y="22"/>
                  </a:moveTo>
                  <a:lnTo>
                    <a:pt x="16" y="20"/>
                  </a:lnTo>
                  <a:lnTo>
                    <a:pt x="18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3501" y="2476"/>
              <a:ext cx="11" cy="10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7" y="10"/>
                </a:cxn>
                <a:cxn ang="0">
                  <a:pos x="9" y="10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1" y="2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7" y="10"/>
                </a:cxn>
              </a:cxnLst>
              <a:rect l="0" t="0" r="r" b="b"/>
              <a:pathLst>
                <a:path w="11" h="10">
                  <a:moveTo>
                    <a:pt x="7" y="10"/>
                  </a:moveTo>
                  <a:lnTo>
                    <a:pt x="7" y="10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3304" y="2027"/>
              <a:ext cx="33" cy="33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2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3" y="0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7" y="4"/>
                </a:cxn>
                <a:cxn ang="0">
                  <a:pos x="29" y="4"/>
                </a:cxn>
                <a:cxn ang="0">
                  <a:pos x="29" y="6"/>
                </a:cxn>
                <a:cxn ang="0">
                  <a:pos x="31" y="8"/>
                </a:cxn>
                <a:cxn ang="0">
                  <a:pos x="31" y="10"/>
                </a:cxn>
                <a:cxn ang="0">
                  <a:pos x="33" y="14"/>
                </a:cxn>
                <a:cxn ang="0">
                  <a:pos x="33" y="18"/>
                </a:cxn>
                <a:cxn ang="0">
                  <a:pos x="33" y="20"/>
                </a:cxn>
                <a:cxn ang="0">
                  <a:pos x="31" y="24"/>
                </a:cxn>
                <a:cxn ang="0">
                  <a:pos x="29" y="26"/>
                </a:cxn>
                <a:cxn ang="0">
                  <a:pos x="27" y="29"/>
                </a:cxn>
                <a:cxn ang="0">
                  <a:pos x="25" y="31"/>
                </a:cxn>
                <a:cxn ang="0">
                  <a:pos x="23" y="31"/>
                </a:cxn>
                <a:cxn ang="0">
                  <a:pos x="21" y="31"/>
                </a:cxn>
                <a:cxn ang="0">
                  <a:pos x="21" y="33"/>
                </a:cxn>
                <a:cxn ang="0">
                  <a:pos x="19" y="33"/>
                </a:cxn>
                <a:cxn ang="0">
                  <a:pos x="17" y="33"/>
                </a:cxn>
                <a:cxn ang="0">
                  <a:pos x="15" y="33"/>
                </a:cxn>
                <a:cxn ang="0">
                  <a:pos x="13" y="33"/>
                </a:cxn>
                <a:cxn ang="0">
                  <a:pos x="11" y="33"/>
                </a:cxn>
                <a:cxn ang="0">
                  <a:pos x="11" y="33"/>
                </a:cxn>
                <a:cxn ang="0">
                  <a:pos x="9" y="31"/>
                </a:cxn>
                <a:cxn ang="0">
                  <a:pos x="8" y="31"/>
                </a:cxn>
                <a:cxn ang="0">
                  <a:pos x="8" y="29"/>
                </a:cxn>
                <a:cxn ang="0">
                  <a:pos x="6" y="29"/>
                </a:cxn>
                <a:cxn ang="0">
                  <a:pos x="4" y="27"/>
                </a:cxn>
                <a:cxn ang="0">
                  <a:pos x="4" y="27"/>
                </a:cxn>
                <a:cxn ang="0">
                  <a:pos x="2" y="26"/>
                </a:cxn>
                <a:cxn ang="0">
                  <a:pos x="0" y="22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2" y="8"/>
                </a:cxn>
                <a:cxn ang="0">
                  <a:pos x="4" y="4"/>
                </a:cxn>
                <a:cxn ang="0">
                  <a:pos x="8" y="2"/>
                </a:cxn>
              </a:cxnLst>
              <a:rect l="0" t="0" r="r" b="b"/>
              <a:pathLst>
                <a:path w="33" h="33">
                  <a:moveTo>
                    <a:pt x="8" y="2"/>
                  </a:moveTo>
                  <a:lnTo>
                    <a:pt x="8" y="2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31" y="8"/>
                  </a:lnTo>
                  <a:lnTo>
                    <a:pt x="31" y="10"/>
                  </a:lnTo>
                  <a:lnTo>
                    <a:pt x="33" y="14"/>
                  </a:lnTo>
                  <a:lnTo>
                    <a:pt x="33" y="18"/>
                  </a:lnTo>
                  <a:lnTo>
                    <a:pt x="33" y="20"/>
                  </a:lnTo>
                  <a:lnTo>
                    <a:pt x="31" y="24"/>
                  </a:lnTo>
                  <a:lnTo>
                    <a:pt x="29" y="26"/>
                  </a:lnTo>
                  <a:lnTo>
                    <a:pt x="27" y="29"/>
                  </a:lnTo>
                  <a:lnTo>
                    <a:pt x="25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1" y="33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9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6" y="29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283" y="1992"/>
              <a:ext cx="21" cy="2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19" y="4"/>
                </a:cxn>
                <a:cxn ang="0">
                  <a:pos x="21" y="6"/>
                </a:cxn>
                <a:cxn ang="0">
                  <a:pos x="21" y="8"/>
                </a:cxn>
                <a:cxn ang="0">
                  <a:pos x="21" y="10"/>
                </a:cxn>
                <a:cxn ang="0">
                  <a:pos x="21" y="12"/>
                </a:cxn>
                <a:cxn ang="0">
                  <a:pos x="21" y="16"/>
                </a:cxn>
                <a:cxn ang="0">
                  <a:pos x="19" y="16"/>
                </a:cxn>
                <a:cxn ang="0">
                  <a:pos x="19" y="18"/>
                </a:cxn>
                <a:cxn ang="0">
                  <a:pos x="17" y="20"/>
                </a:cxn>
                <a:cxn ang="0">
                  <a:pos x="15" y="20"/>
                </a:cxn>
                <a:cxn ang="0">
                  <a:pos x="13" y="22"/>
                </a:cxn>
                <a:cxn ang="0">
                  <a:pos x="9" y="22"/>
                </a:cxn>
                <a:cxn ang="0">
                  <a:pos x="7" y="22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3" y="18"/>
                </a:cxn>
                <a:cxn ang="0">
                  <a:pos x="2" y="16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3" y="2"/>
                </a:cxn>
                <a:cxn ang="0">
                  <a:pos x="5" y="0"/>
                </a:cxn>
              </a:cxnLst>
              <a:rect l="0" t="0" r="r" b="b"/>
              <a:pathLst>
                <a:path w="21" h="22">
                  <a:moveTo>
                    <a:pt x="5" y="0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3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3269" y="1965"/>
              <a:ext cx="12" cy="1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4"/>
                </a:cxn>
                <a:cxn ang="0">
                  <a:pos x="12" y="4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8"/>
                </a:cxn>
                <a:cxn ang="0">
                  <a:pos x="12" y="10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2" y="12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2"/>
                </a:cxn>
              </a:cxnLst>
              <a:rect l="0" t="0" r="r" b="b"/>
              <a:pathLst>
                <a:path w="12" h="12">
                  <a:moveTo>
                    <a:pt x="2" y="2"/>
                  </a:move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516" y="2358"/>
              <a:ext cx="35" cy="35"/>
            </a:xfrm>
            <a:custGeom>
              <a:avLst/>
              <a:gdLst/>
              <a:ahLst/>
              <a:cxnLst>
                <a:cxn ang="0">
                  <a:pos x="27" y="31"/>
                </a:cxn>
                <a:cxn ang="0">
                  <a:pos x="29" y="29"/>
                </a:cxn>
                <a:cxn ang="0">
                  <a:pos x="31" y="27"/>
                </a:cxn>
                <a:cxn ang="0">
                  <a:pos x="33" y="25"/>
                </a:cxn>
                <a:cxn ang="0">
                  <a:pos x="35" y="21"/>
                </a:cxn>
                <a:cxn ang="0">
                  <a:pos x="35" y="17"/>
                </a:cxn>
                <a:cxn ang="0">
                  <a:pos x="35" y="15"/>
                </a:cxn>
                <a:cxn ang="0">
                  <a:pos x="33" y="11"/>
                </a:cxn>
                <a:cxn ang="0">
                  <a:pos x="31" y="8"/>
                </a:cxn>
                <a:cxn ang="0">
                  <a:pos x="31" y="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7" y="4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3" y="2"/>
                </a:cxn>
                <a:cxn ang="0">
                  <a:pos x="21" y="2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4" y="2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2" y="11"/>
                </a:cxn>
                <a:cxn ang="0">
                  <a:pos x="2" y="13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2" y="23"/>
                </a:cxn>
                <a:cxn ang="0">
                  <a:pos x="4" y="27"/>
                </a:cxn>
                <a:cxn ang="0">
                  <a:pos x="4" y="29"/>
                </a:cxn>
                <a:cxn ang="0">
                  <a:pos x="6" y="29"/>
                </a:cxn>
                <a:cxn ang="0">
                  <a:pos x="8" y="31"/>
                </a:cxn>
                <a:cxn ang="0">
                  <a:pos x="8" y="31"/>
                </a:cxn>
                <a:cxn ang="0">
                  <a:pos x="10" y="33"/>
                </a:cxn>
                <a:cxn ang="0">
                  <a:pos x="12" y="33"/>
                </a:cxn>
                <a:cxn ang="0">
                  <a:pos x="12" y="33"/>
                </a:cxn>
                <a:cxn ang="0">
                  <a:pos x="14" y="35"/>
                </a:cxn>
                <a:cxn ang="0">
                  <a:pos x="16" y="35"/>
                </a:cxn>
                <a:cxn ang="0">
                  <a:pos x="17" y="35"/>
                </a:cxn>
                <a:cxn ang="0">
                  <a:pos x="19" y="35"/>
                </a:cxn>
                <a:cxn ang="0">
                  <a:pos x="19" y="35"/>
                </a:cxn>
                <a:cxn ang="0">
                  <a:pos x="21" y="35"/>
                </a:cxn>
                <a:cxn ang="0">
                  <a:pos x="23" y="33"/>
                </a:cxn>
                <a:cxn ang="0">
                  <a:pos x="25" y="33"/>
                </a:cxn>
                <a:cxn ang="0">
                  <a:pos x="27" y="31"/>
                </a:cxn>
              </a:cxnLst>
              <a:rect l="0" t="0" r="r" b="b"/>
              <a:pathLst>
                <a:path w="35" h="35">
                  <a:moveTo>
                    <a:pt x="27" y="31"/>
                  </a:moveTo>
                  <a:lnTo>
                    <a:pt x="29" y="29"/>
                  </a:lnTo>
                  <a:lnTo>
                    <a:pt x="31" y="27"/>
                  </a:lnTo>
                  <a:lnTo>
                    <a:pt x="33" y="25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5" y="15"/>
                  </a:lnTo>
                  <a:lnTo>
                    <a:pt x="33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2" y="23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4" y="35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1" y="35"/>
                  </a:lnTo>
                  <a:lnTo>
                    <a:pt x="23" y="33"/>
                  </a:lnTo>
                  <a:lnTo>
                    <a:pt x="25" y="33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3549" y="2406"/>
              <a:ext cx="21" cy="22"/>
            </a:xfrm>
            <a:custGeom>
              <a:avLst/>
              <a:gdLst/>
              <a:ahLst/>
              <a:cxnLst>
                <a:cxn ang="0">
                  <a:pos x="17" y="20"/>
                </a:cxn>
                <a:cxn ang="0">
                  <a:pos x="17" y="18"/>
                </a:cxn>
                <a:cxn ang="0">
                  <a:pos x="19" y="16"/>
                </a:cxn>
                <a:cxn ang="0">
                  <a:pos x="21" y="16"/>
                </a:cxn>
                <a:cxn ang="0">
                  <a:pos x="21" y="12"/>
                </a:cxn>
                <a:cxn ang="0">
                  <a:pos x="21" y="10"/>
                </a:cxn>
                <a:cxn ang="0">
                  <a:pos x="21" y="8"/>
                </a:cxn>
                <a:cxn ang="0">
                  <a:pos x="21" y="6"/>
                </a:cxn>
                <a:cxn ang="0">
                  <a:pos x="19" y="4"/>
                </a:cxn>
                <a:cxn ang="0">
                  <a:pos x="19" y="2"/>
                </a:cxn>
                <a:cxn ang="0">
                  <a:pos x="17" y="2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10" y="22"/>
                </a:cxn>
                <a:cxn ang="0">
                  <a:pos x="11" y="22"/>
                </a:cxn>
                <a:cxn ang="0">
                  <a:pos x="15" y="20"/>
                </a:cxn>
                <a:cxn ang="0">
                  <a:pos x="17" y="20"/>
                </a:cxn>
              </a:cxnLst>
              <a:rect l="0" t="0" r="r" b="b"/>
              <a:pathLst>
                <a:path w="21" h="22">
                  <a:moveTo>
                    <a:pt x="17" y="20"/>
                  </a:moveTo>
                  <a:lnTo>
                    <a:pt x="17" y="18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5" y="20"/>
                  </a:lnTo>
                  <a:lnTo>
                    <a:pt x="17" y="2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3574" y="2441"/>
              <a:ext cx="12" cy="12"/>
            </a:xfrm>
            <a:custGeom>
              <a:avLst/>
              <a:gdLst/>
              <a:ahLst/>
              <a:cxnLst>
                <a:cxn ang="0">
                  <a:pos x="10" y="12"/>
                </a:cxn>
                <a:cxn ang="0">
                  <a:pos x="10" y="12"/>
                </a:cxn>
                <a:cxn ang="0">
                  <a:pos x="10" y="10"/>
                </a:cxn>
                <a:cxn ang="0">
                  <a:pos x="12" y="1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8" y="12"/>
                </a:cxn>
                <a:cxn ang="0">
                  <a:pos x="10" y="12"/>
                </a:cxn>
              </a:cxnLst>
              <a:rect l="0" t="0" r="r" b="b"/>
              <a:pathLst>
                <a:path w="12" h="12">
                  <a:moveTo>
                    <a:pt x="10" y="12"/>
                  </a:moveTo>
                  <a:lnTo>
                    <a:pt x="10" y="12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3261" y="2064"/>
              <a:ext cx="33" cy="33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2" y="0"/>
                </a:cxn>
                <a:cxn ang="0">
                  <a:pos x="24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7" y="4"/>
                </a:cxn>
                <a:cxn ang="0">
                  <a:pos x="29" y="6"/>
                </a:cxn>
                <a:cxn ang="0">
                  <a:pos x="31" y="10"/>
                </a:cxn>
                <a:cxn ang="0">
                  <a:pos x="33" y="12"/>
                </a:cxn>
                <a:cxn ang="0">
                  <a:pos x="33" y="16"/>
                </a:cxn>
                <a:cxn ang="0">
                  <a:pos x="33" y="20"/>
                </a:cxn>
                <a:cxn ang="0">
                  <a:pos x="33" y="22"/>
                </a:cxn>
                <a:cxn ang="0">
                  <a:pos x="31" y="25"/>
                </a:cxn>
                <a:cxn ang="0">
                  <a:pos x="29" y="27"/>
                </a:cxn>
                <a:cxn ang="0">
                  <a:pos x="27" y="29"/>
                </a:cxn>
                <a:cxn ang="0">
                  <a:pos x="27" y="29"/>
                </a:cxn>
                <a:cxn ang="0">
                  <a:pos x="25" y="31"/>
                </a:cxn>
                <a:cxn ang="0">
                  <a:pos x="24" y="31"/>
                </a:cxn>
                <a:cxn ang="0">
                  <a:pos x="22" y="33"/>
                </a:cxn>
                <a:cxn ang="0">
                  <a:pos x="22" y="33"/>
                </a:cxn>
                <a:cxn ang="0">
                  <a:pos x="20" y="33"/>
                </a:cxn>
                <a:cxn ang="0">
                  <a:pos x="18" y="33"/>
                </a:cxn>
                <a:cxn ang="0">
                  <a:pos x="16" y="33"/>
                </a:cxn>
                <a:cxn ang="0">
                  <a:pos x="14" y="33"/>
                </a:cxn>
                <a:cxn ang="0">
                  <a:pos x="12" y="33"/>
                </a:cxn>
                <a:cxn ang="0">
                  <a:pos x="12" y="33"/>
                </a:cxn>
                <a:cxn ang="0">
                  <a:pos x="10" y="31"/>
                </a:cxn>
                <a:cxn ang="0">
                  <a:pos x="8" y="31"/>
                </a:cxn>
                <a:cxn ang="0">
                  <a:pos x="8" y="31"/>
                </a:cxn>
                <a:cxn ang="0">
                  <a:pos x="6" y="29"/>
                </a:cxn>
                <a:cxn ang="0">
                  <a:pos x="2" y="27"/>
                </a:cxn>
                <a:cxn ang="0">
                  <a:pos x="2" y="24"/>
                </a:cxn>
                <a:cxn ang="0">
                  <a:pos x="0" y="22"/>
                </a:cxn>
                <a:cxn ang="0">
                  <a:pos x="0" y="18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6"/>
                </a:cxn>
              </a:cxnLst>
              <a:rect l="0" t="0" r="r" b="b"/>
              <a:pathLst>
                <a:path w="33" h="33">
                  <a:moveTo>
                    <a:pt x="4" y="6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31" y="10"/>
                  </a:lnTo>
                  <a:lnTo>
                    <a:pt x="33" y="12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3" y="22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5" y="31"/>
                  </a:lnTo>
                  <a:lnTo>
                    <a:pt x="24" y="31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6" y="29"/>
                  </a:lnTo>
                  <a:lnTo>
                    <a:pt x="2" y="27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3231" y="2039"/>
              <a:ext cx="21" cy="21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19" y="6"/>
                </a:cxn>
                <a:cxn ang="0">
                  <a:pos x="21" y="8"/>
                </a:cxn>
                <a:cxn ang="0">
                  <a:pos x="21" y="10"/>
                </a:cxn>
                <a:cxn ang="0">
                  <a:pos x="21" y="12"/>
                </a:cxn>
                <a:cxn ang="0">
                  <a:pos x="21" y="14"/>
                </a:cxn>
                <a:cxn ang="0">
                  <a:pos x="19" y="15"/>
                </a:cxn>
                <a:cxn ang="0">
                  <a:pos x="19" y="17"/>
                </a:cxn>
                <a:cxn ang="0">
                  <a:pos x="17" y="19"/>
                </a:cxn>
                <a:cxn ang="0">
                  <a:pos x="15" y="19"/>
                </a:cxn>
                <a:cxn ang="0">
                  <a:pos x="13" y="21"/>
                </a:cxn>
                <a:cxn ang="0">
                  <a:pos x="11" y="21"/>
                </a:cxn>
                <a:cxn ang="0">
                  <a:pos x="9" y="21"/>
                </a:cxn>
                <a:cxn ang="0">
                  <a:pos x="7" y="19"/>
                </a:cxn>
                <a:cxn ang="0">
                  <a:pos x="5" y="19"/>
                </a:cxn>
                <a:cxn ang="0">
                  <a:pos x="3" y="17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2"/>
                </a:cxn>
              </a:cxnLst>
              <a:rect l="0" t="0" r="r" b="b"/>
              <a:pathLst>
                <a:path w="21" h="21">
                  <a:moveTo>
                    <a:pt x="1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3209" y="2020"/>
              <a:ext cx="10" cy="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0" y="3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1"/>
                </a:cxn>
              </a:cxnLst>
              <a:rect l="0" t="0" r="r" b="b"/>
              <a:pathLst>
                <a:path w="10" h="9">
                  <a:moveTo>
                    <a:pt x="0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3559" y="2321"/>
              <a:ext cx="34" cy="35"/>
            </a:xfrm>
            <a:custGeom>
              <a:avLst/>
              <a:gdLst/>
              <a:ahLst/>
              <a:cxnLst>
                <a:cxn ang="0">
                  <a:pos x="28" y="29"/>
                </a:cxn>
                <a:cxn ang="0">
                  <a:pos x="30" y="25"/>
                </a:cxn>
                <a:cxn ang="0">
                  <a:pos x="32" y="23"/>
                </a:cxn>
                <a:cxn ang="0">
                  <a:pos x="34" y="19"/>
                </a:cxn>
                <a:cxn ang="0">
                  <a:pos x="34" y="15"/>
                </a:cxn>
                <a:cxn ang="0">
                  <a:pos x="32" y="13"/>
                </a:cxn>
                <a:cxn ang="0">
                  <a:pos x="32" y="10"/>
                </a:cxn>
                <a:cxn ang="0">
                  <a:pos x="30" y="8"/>
                </a:cxn>
                <a:cxn ang="0">
                  <a:pos x="27" y="6"/>
                </a:cxn>
                <a:cxn ang="0">
                  <a:pos x="27" y="4"/>
                </a:cxn>
                <a:cxn ang="0">
                  <a:pos x="25" y="2"/>
                </a:cxn>
                <a:cxn ang="0">
                  <a:pos x="23" y="2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9" y="2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3" y="6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0" y="15"/>
                </a:cxn>
                <a:cxn ang="0">
                  <a:pos x="0" y="19"/>
                </a:cxn>
                <a:cxn ang="0">
                  <a:pos x="0" y="21"/>
                </a:cxn>
                <a:cxn ang="0">
                  <a:pos x="1" y="25"/>
                </a:cxn>
                <a:cxn ang="0">
                  <a:pos x="3" y="27"/>
                </a:cxn>
                <a:cxn ang="0">
                  <a:pos x="5" y="31"/>
                </a:cxn>
                <a:cxn ang="0">
                  <a:pos x="7" y="31"/>
                </a:cxn>
                <a:cxn ang="0">
                  <a:pos x="9" y="33"/>
                </a:cxn>
                <a:cxn ang="0">
                  <a:pos x="9" y="33"/>
                </a:cxn>
                <a:cxn ang="0">
                  <a:pos x="11" y="33"/>
                </a:cxn>
                <a:cxn ang="0">
                  <a:pos x="13" y="35"/>
                </a:cxn>
                <a:cxn ang="0">
                  <a:pos x="15" y="35"/>
                </a:cxn>
                <a:cxn ang="0">
                  <a:pos x="17" y="35"/>
                </a:cxn>
                <a:cxn ang="0">
                  <a:pos x="19" y="35"/>
                </a:cxn>
                <a:cxn ang="0">
                  <a:pos x="19" y="35"/>
                </a:cxn>
                <a:cxn ang="0">
                  <a:pos x="21" y="35"/>
                </a:cxn>
                <a:cxn ang="0">
                  <a:pos x="23" y="33"/>
                </a:cxn>
                <a:cxn ang="0">
                  <a:pos x="25" y="33"/>
                </a:cxn>
                <a:cxn ang="0">
                  <a:pos x="25" y="31"/>
                </a:cxn>
                <a:cxn ang="0">
                  <a:pos x="27" y="31"/>
                </a:cxn>
                <a:cxn ang="0">
                  <a:pos x="28" y="29"/>
                </a:cxn>
              </a:cxnLst>
              <a:rect l="0" t="0" r="r" b="b"/>
              <a:pathLst>
                <a:path w="34" h="35">
                  <a:moveTo>
                    <a:pt x="28" y="29"/>
                  </a:moveTo>
                  <a:lnTo>
                    <a:pt x="30" y="25"/>
                  </a:lnTo>
                  <a:lnTo>
                    <a:pt x="32" y="23"/>
                  </a:lnTo>
                  <a:lnTo>
                    <a:pt x="34" y="19"/>
                  </a:lnTo>
                  <a:lnTo>
                    <a:pt x="34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0" y="8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7" y="4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1" y="35"/>
                  </a:lnTo>
                  <a:lnTo>
                    <a:pt x="23" y="33"/>
                  </a:lnTo>
                  <a:lnTo>
                    <a:pt x="25" y="33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3601" y="2360"/>
              <a:ext cx="21" cy="21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21" y="15"/>
                </a:cxn>
                <a:cxn ang="0">
                  <a:pos x="21" y="13"/>
                </a:cxn>
                <a:cxn ang="0">
                  <a:pos x="21" y="11"/>
                </a:cxn>
                <a:cxn ang="0">
                  <a:pos x="21" y="9"/>
                </a:cxn>
                <a:cxn ang="0">
                  <a:pos x="21" y="7"/>
                </a:cxn>
                <a:cxn ang="0">
                  <a:pos x="21" y="6"/>
                </a:cxn>
                <a:cxn ang="0">
                  <a:pos x="19" y="4"/>
                </a:cxn>
                <a:cxn ang="0">
                  <a:pos x="17" y="2"/>
                </a:cxn>
                <a:cxn ang="0">
                  <a:pos x="17" y="2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0" y="13"/>
                </a:cxn>
                <a:cxn ang="0">
                  <a:pos x="2" y="15"/>
                </a:cxn>
                <a:cxn ang="0">
                  <a:pos x="2" y="17"/>
                </a:cxn>
                <a:cxn ang="0">
                  <a:pos x="4" y="19"/>
                </a:cxn>
                <a:cxn ang="0">
                  <a:pos x="6" y="19"/>
                </a:cxn>
                <a:cxn ang="0">
                  <a:pos x="8" y="21"/>
                </a:cxn>
                <a:cxn ang="0">
                  <a:pos x="10" y="21"/>
                </a:cxn>
                <a:cxn ang="0">
                  <a:pos x="12" y="21"/>
                </a:cxn>
                <a:cxn ang="0">
                  <a:pos x="13" y="21"/>
                </a:cxn>
                <a:cxn ang="0">
                  <a:pos x="15" y="21"/>
                </a:cxn>
                <a:cxn ang="0">
                  <a:pos x="17" y="19"/>
                </a:cxn>
                <a:cxn ang="0">
                  <a:pos x="19" y="17"/>
                </a:cxn>
              </a:cxnLst>
              <a:rect l="0" t="0" r="r" b="b"/>
              <a:pathLst>
                <a:path w="21" h="21">
                  <a:moveTo>
                    <a:pt x="19" y="17"/>
                  </a:moveTo>
                  <a:lnTo>
                    <a:pt x="21" y="15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4" y="19"/>
                  </a:lnTo>
                  <a:lnTo>
                    <a:pt x="6" y="19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7" y="19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3634" y="2389"/>
              <a:ext cx="11" cy="11"/>
            </a:xfrm>
            <a:custGeom>
              <a:avLst/>
              <a:gdLst/>
              <a:ahLst/>
              <a:cxnLst>
                <a:cxn ang="0">
                  <a:pos x="9" y="10"/>
                </a:cxn>
                <a:cxn ang="0">
                  <a:pos x="11" y="8"/>
                </a:cxn>
                <a:cxn ang="0">
                  <a:pos x="11" y="6"/>
                </a:cxn>
                <a:cxn ang="0">
                  <a:pos x="11" y="4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4" y="11"/>
                </a:cxn>
                <a:cxn ang="0">
                  <a:pos x="4" y="11"/>
                </a:cxn>
                <a:cxn ang="0">
                  <a:pos x="6" y="11"/>
                </a:cxn>
                <a:cxn ang="0">
                  <a:pos x="8" y="11"/>
                </a:cxn>
                <a:cxn ang="0">
                  <a:pos x="8" y="11"/>
                </a:cxn>
                <a:cxn ang="0">
                  <a:pos x="9" y="11"/>
                </a:cxn>
                <a:cxn ang="0">
                  <a:pos x="9" y="10"/>
                </a:cxn>
              </a:cxnLst>
              <a:rect l="0" t="0" r="r" b="b"/>
              <a:pathLst>
                <a:path w="11" h="11">
                  <a:moveTo>
                    <a:pt x="9" y="10"/>
                  </a:moveTo>
                  <a:lnTo>
                    <a:pt x="11" y="8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3231" y="2113"/>
              <a:ext cx="34" cy="33"/>
            </a:xfrm>
            <a:custGeom>
              <a:avLst/>
              <a:gdLst/>
              <a:ahLst/>
              <a:cxnLst>
                <a:cxn ang="0">
                  <a:pos x="1" y="10"/>
                </a:cxn>
                <a:cxn ang="0">
                  <a:pos x="1" y="8"/>
                </a:cxn>
                <a:cxn ang="0">
                  <a:pos x="3" y="6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7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3" y="0"/>
                </a:cxn>
                <a:cxn ang="0">
                  <a:pos x="25" y="0"/>
                </a:cxn>
                <a:cxn ang="0">
                  <a:pos x="27" y="2"/>
                </a:cxn>
                <a:cxn ang="0">
                  <a:pos x="28" y="4"/>
                </a:cxn>
                <a:cxn ang="0">
                  <a:pos x="30" y="8"/>
                </a:cxn>
                <a:cxn ang="0">
                  <a:pos x="32" y="10"/>
                </a:cxn>
                <a:cxn ang="0">
                  <a:pos x="34" y="13"/>
                </a:cxn>
                <a:cxn ang="0">
                  <a:pos x="34" y="15"/>
                </a:cxn>
                <a:cxn ang="0">
                  <a:pos x="32" y="19"/>
                </a:cxn>
                <a:cxn ang="0">
                  <a:pos x="32" y="23"/>
                </a:cxn>
                <a:cxn ang="0">
                  <a:pos x="30" y="25"/>
                </a:cxn>
                <a:cxn ang="0">
                  <a:pos x="30" y="25"/>
                </a:cxn>
                <a:cxn ang="0">
                  <a:pos x="28" y="27"/>
                </a:cxn>
                <a:cxn ang="0">
                  <a:pos x="28" y="29"/>
                </a:cxn>
                <a:cxn ang="0">
                  <a:pos x="27" y="29"/>
                </a:cxn>
                <a:cxn ang="0">
                  <a:pos x="25" y="29"/>
                </a:cxn>
                <a:cxn ang="0">
                  <a:pos x="25" y="31"/>
                </a:cxn>
                <a:cxn ang="0">
                  <a:pos x="23" y="31"/>
                </a:cxn>
                <a:cxn ang="0">
                  <a:pos x="21" y="31"/>
                </a:cxn>
                <a:cxn ang="0">
                  <a:pos x="19" y="33"/>
                </a:cxn>
                <a:cxn ang="0">
                  <a:pos x="19" y="33"/>
                </a:cxn>
                <a:cxn ang="0">
                  <a:pos x="17" y="33"/>
                </a:cxn>
                <a:cxn ang="0">
                  <a:pos x="15" y="33"/>
                </a:cxn>
                <a:cxn ang="0">
                  <a:pos x="13" y="33"/>
                </a:cxn>
                <a:cxn ang="0">
                  <a:pos x="11" y="31"/>
                </a:cxn>
                <a:cxn ang="0">
                  <a:pos x="9" y="31"/>
                </a:cxn>
                <a:cxn ang="0">
                  <a:pos x="7" y="29"/>
                </a:cxn>
                <a:cxn ang="0">
                  <a:pos x="5" y="27"/>
                </a:cxn>
                <a:cxn ang="0">
                  <a:pos x="1" y="25"/>
                </a:cxn>
                <a:cxn ang="0">
                  <a:pos x="1" y="21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1" y="10"/>
                </a:cxn>
              </a:cxnLst>
              <a:rect l="0" t="0" r="r" b="b"/>
              <a:pathLst>
                <a:path w="34" h="33">
                  <a:moveTo>
                    <a:pt x="1" y="10"/>
                  </a:moveTo>
                  <a:lnTo>
                    <a:pt x="1" y="8"/>
                  </a:lnTo>
                  <a:lnTo>
                    <a:pt x="3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8" y="4"/>
                  </a:lnTo>
                  <a:lnTo>
                    <a:pt x="30" y="8"/>
                  </a:lnTo>
                  <a:lnTo>
                    <a:pt x="32" y="10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8" y="27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7" y="29"/>
                  </a:lnTo>
                  <a:lnTo>
                    <a:pt x="5" y="27"/>
                  </a:lnTo>
                  <a:lnTo>
                    <a:pt x="1" y="25"/>
                  </a:lnTo>
                  <a:lnTo>
                    <a:pt x="1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3192" y="2097"/>
              <a:ext cx="23" cy="22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5" y="2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21" y="6"/>
                </a:cxn>
                <a:cxn ang="0">
                  <a:pos x="21" y="8"/>
                </a:cxn>
                <a:cxn ang="0">
                  <a:pos x="23" y="10"/>
                </a:cxn>
                <a:cxn ang="0">
                  <a:pos x="23" y="12"/>
                </a:cxn>
                <a:cxn ang="0">
                  <a:pos x="23" y="14"/>
                </a:cxn>
                <a:cxn ang="0">
                  <a:pos x="21" y="16"/>
                </a:cxn>
                <a:cxn ang="0">
                  <a:pos x="21" y="18"/>
                </a:cxn>
                <a:cxn ang="0">
                  <a:pos x="19" y="20"/>
                </a:cxn>
                <a:cxn ang="0">
                  <a:pos x="17" y="22"/>
                </a:cxn>
                <a:cxn ang="0">
                  <a:pos x="15" y="22"/>
                </a:cxn>
                <a:cxn ang="0">
                  <a:pos x="13" y="22"/>
                </a:cxn>
                <a:cxn ang="0">
                  <a:pos x="12" y="22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6" y="20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2" y="16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2" y="8"/>
                </a:cxn>
              </a:cxnLst>
              <a:rect l="0" t="0" r="r" b="b"/>
              <a:pathLst>
                <a:path w="23" h="22">
                  <a:moveTo>
                    <a:pt x="2" y="8"/>
                  </a:move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19" y="20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3165" y="2088"/>
              <a:ext cx="11" cy="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11" y="1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11" y="5"/>
                </a:cxn>
                <a:cxn ang="0">
                  <a:pos x="11" y="5"/>
                </a:cxn>
                <a:cxn ang="0">
                  <a:pos x="11" y="7"/>
                </a:cxn>
                <a:cxn ang="0">
                  <a:pos x="10" y="7"/>
                </a:cxn>
                <a:cxn ang="0">
                  <a:pos x="10" y="9"/>
                </a:cxn>
                <a:cxn ang="0">
                  <a:pos x="10" y="9"/>
                </a:cxn>
                <a:cxn ang="0">
                  <a:pos x="8" y="9"/>
                </a:cxn>
                <a:cxn ang="0">
                  <a:pos x="8" y="11"/>
                </a:cxn>
                <a:cxn ang="0">
                  <a:pos x="6" y="11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1"/>
                </a:cxn>
              </a:cxnLst>
              <a:rect l="0" t="0" r="r" b="b"/>
              <a:pathLst>
                <a:path w="11" h="1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8" y="9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3589" y="2274"/>
              <a:ext cx="33" cy="33"/>
            </a:xfrm>
            <a:custGeom>
              <a:avLst/>
              <a:gdLst/>
              <a:ahLst/>
              <a:cxnLst>
                <a:cxn ang="0">
                  <a:pos x="31" y="23"/>
                </a:cxn>
                <a:cxn ang="0">
                  <a:pos x="33" y="22"/>
                </a:cxn>
                <a:cxn ang="0">
                  <a:pos x="33" y="18"/>
                </a:cxn>
                <a:cxn ang="0">
                  <a:pos x="33" y="14"/>
                </a:cxn>
                <a:cxn ang="0">
                  <a:pos x="31" y="12"/>
                </a:cxn>
                <a:cxn ang="0">
                  <a:pos x="31" y="8"/>
                </a:cxn>
                <a:cxn ang="0">
                  <a:pos x="29" y="6"/>
                </a:cxn>
                <a:cxn ang="0">
                  <a:pos x="27" y="4"/>
                </a:cxn>
                <a:cxn ang="0">
                  <a:pos x="24" y="2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0" y="23"/>
                </a:cxn>
                <a:cxn ang="0">
                  <a:pos x="2" y="25"/>
                </a:cxn>
                <a:cxn ang="0">
                  <a:pos x="4" y="29"/>
                </a:cxn>
                <a:cxn ang="0">
                  <a:pos x="6" y="31"/>
                </a:cxn>
                <a:cxn ang="0">
                  <a:pos x="10" y="31"/>
                </a:cxn>
                <a:cxn ang="0">
                  <a:pos x="12" y="33"/>
                </a:cxn>
                <a:cxn ang="0">
                  <a:pos x="12" y="33"/>
                </a:cxn>
                <a:cxn ang="0">
                  <a:pos x="14" y="33"/>
                </a:cxn>
                <a:cxn ang="0">
                  <a:pos x="16" y="33"/>
                </a:cxn>
                <a:cxn ang="0">
                  <a:pos x="18" y="33"/>
                </a:cxn>
                <a:cxn ang="0">
                  <a:pos x="20" y="33"/>
                </a:cxn>
                <a:cxn ang="0">
                  <a:pos x="22" y="33"/>
                </a:cxn>
                <a:cxn ang="0">
                  <a:pos x="22" y="33"/>
                </a:cxn>
                <a:cxn ang="0">
                  <a:pos x="24" y="31"/>
                </a:cxn>
                <a:cxn ang="0">
                  <a:pos x="25" y="31"/>
                </a:cxn>
                <a:cxn ang="0">
                  <a:pos x="27" y="29"/>
                </a:cxn>
                <a:cxn ang="0">
                  <a:pos x="27" y="29"/>
                </a:cxn>
                <a:cxn ang="0">
                  <a:pos x="29" y="27"/>
                </a:cxn>
                <a:cxn ang="0">
                  <a:pos x="29" y="27"/>
                </a:cxn>
                <a:cxn ang="0">
                  <a:pos x="31" y="25"/>
                </a:cxn>
                <a:cxn ang="0">
                  <a:pos x="31" y="23"/>
                </a:cxn>
              </a:cxnLst>
              <a:rect l="0" t="0" r="r" b="b"/>
              <a:pathLst>
                <a:path w="33" h="33">
                  <a:moveTo>
                    <a:pt x="31" y="23"/>
                  </a:moveTo>
                  <a:lnTo>
                    <a:pt x="33" y="22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31" y="12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2" y="25"/>
                  </a:lnTo>
                  <a:lnTo>
                    <a:pt x="4" y="29"/>
                  </a:lnTo>
                  <a:lnTo>
                    <a:pt x="6" y="31"/>
                  </a:lnTo>
                  <a:lnTo>
                    <a:pt x="10" y="31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8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4" y="31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1" y="2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3640" y="2299"/>
              <a:ext cx="21" cy="24"/>
            </a:xfrm>
            <a:custGeom>
              <a:avLst/>
              <a:gdLst/>
              <a:ahLst/>
              <a:cxnLst>
                <a:cxn ang="0">
                  <a:pos x="19" y="18"/>
                </a:cxn>
                <a:cxn ang="0">
                  <a:pos x="21" y="14"/>
                </a:cxn>
                <a:cxn ang="0">
                  <a:pos x="21" y="12"/>
                </a:cxn>
                <a:cxn ang="0">
                  <a:pos x="21" y="10"/>
                </a:cxn>
                <a:cxn ang="0">
                  <a:pos x="19" y="8"/>
                </a:cxn>
                <a:cxn ang="0">
                  <a:pos x="19" y="6"/>
                </a:cxn>
                <a:cxn ang="0">
                  <a:pos x="17" y="4"/>
                </a:cxn>
                <a:cxn ang="0">
                  <a:pos x="17" y="2"/>
                </a:cxn>
                <a:cxn ang="0">
                  <a:pos x="15" y="2"/>
                </a:cxn>
                <a:cxn ang="0">
                  <a:pos x="11" y="2"/>
                </a:cxn>
                <a:cxn ang="0">
                  <a:pos x="9" y="0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3" y="2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2" y="20"/>
                </a:cxn>
                <a:cxn ang="0">
                  <a:pos x="3" y="22"/>
                </a:cxn>
                <a:cxn ang="0">
                  <a:pos x="5" y="22"/>
                </a:cxn>
                <a:cxn ang="0">
                  <a:pos x="7" y="24"/>
                </a:cxn>
                <a:cxn ang="0">
                  <a:pos x="9" y="24"/>
                </a:cxn>
                <a:cxn ang="0">
                  <a:pos x="11" y="24"/>
                </a:cxn>
                <a:cxn ang="0">
                  <a:pos x="13" y="22"/>
                </a:cxn>
                <a:cxn ang="0">
                  <a:pos x="15" y="22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8"/>
                </a:cxn>
              </a:cxnLst>
              <a:rect l="0" t="0" r="r" b="b"/>
              <a:pathLst>
                <a:path w="21" h="24">
                  <a:moveTo>
                    <a:pt x="19" y="18"/>
                  </a:moveTo>
                  <a:lnTo>
                    <a:pt x="21" y="14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7" y="4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7" y="24"/>
                  </a:lnTo>
                  <a:lnTo>
                    <a:pt x="9" y="24"/>
                  </a:lnTo>
                  <a:lnTo>
                    <a:pt x="11" y="24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19" y="1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3678" y="2321"/>
              <a:ext cx="10" cy="11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0" y="8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2" y="11"/>
                </a:cxn>
                <a:cxn ang="0">
                  <a:pos x="4" y="11"/>
                </a:cxn>
                <a:cxn ang="0">
                  <a:pos x="6" y="11"/>
                </a:cxn>
                <a:cxn ang="0">
                  <a:pos x="6" y="11"/>
                </a:cxn>
                <a:cxn ang="0">
                  <a:pos x="8" y="11"/>
                </a:cxn>
                <a:cxn ang="0">
                  <a:pos x="8" y="11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10" y="8"/>
                </a:cxn>
              </a:cxnLst>
              <a:rect l="0" t="0" r="r" b="b"/>
              <a:pathLst>
                <a:path w="10" h="11">
                  <a:moveTo>
                    <a:pt x="10" y="8"/>
                  </a:moveTo>
                  <a:lnTo>
                    <a:pt x="10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3215" y="2165"/>
              <a:ext cx="35" cy="3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4"/>
                </a:cxn>
                <a:cxn ang="0">
                  <a:pos x="2" y="12"/>
                </a:cxn>
                <a:cxn ang="0">
                  <a:pos x="2" y="10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4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9" y="0"/>
                </a:cxn>
                <a:cxn ang="0">
                  <a:pos x="23" y="2"/>
                </a:cxn>
                <a:cxn ang="0">
                  <a:pos x="25" y="2"/>
                </a:cxn>
                <a:cxn ang="0">
                  <a:pos x="29" y="4"/>
                </a:cxn>
                <a:cxn ang="0">
                  <a:pos x="31" y="8"/>
                </a:cxn>
                <a:cxn ang="0">
                  <a:pos x="33" y="10"/>
                </a:cxn>
                <a:cxn ang="0">
                  <a:pos x="33" y="14"/>
                </a:cxn>
                <a:cxn ang="0">
                  <a:pos x="35" y="16"/>
                </a:cxn>
                <a:cxn ang="0">
                  <a:pos x="35" y="20"/>
                </a:cxn>
                <a:cxn ang="0">
                  <a:pos x="33" y="22"/>
                </a:cxn>
                <a:cxn ang="0">
                  <a:pos x="33" y="24"/>
                </a:cxn>
                <a:cxn ang="0">
                  <a:pos x="33" y="26"/>
                </a:cxn>
                <a:cxn ang="0">
                  <a:pos x="31" y="26"/>
                </a:cxn>
                <a:cxn ang="0">
                  <a:pos x="31" y="28"/>
                </a:cxn>
                <a:cxn ang="0">
                  <a:pos x="29" y="29"/>
                </a:cxn>
                <a:cxn ang="0">
                  <a:pos x="29" y="29"/>
                </a:cxn>
                <a:cxn ang="0">
                  <a:pos x="27" y="31"/>
                </a:cxn>
                <a:cxn ang="0">
                  <a:pos x="25" y="31"/>
                </a:cxn>
                <a:cxn ang="0">
                  <a:pos x="25" y="33"/>
                </a:cxn>
                <a:cxn ang="0">
                  <a:pos x="23" y="33"/>
                </a:cxn>
                <a:cxn ang="0">
                  <a:pos x="21" y="33"/>
                </a:cxn>
                <a:cxn ang="0">
                  <a:pos x="19" y="33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6" y="33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6" y="29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0" y="22"/>
                </a:cxn>
                <a:cxn ang="0">
                  <a:pos x="0" y="18"/>
                </a:cxn>
                <a:cxn ang="0">
                  <a:pos x="0" y="16"/>
                </a:cxn>
              </a:cxnLst>
              <a:rect l="0" t="0" r="r" b="b"/>
              <a:pathLst>
                <a:path w="35" h="35">
                  <a:moveTo>
                    <a:pt x="0" y="16"/>
                  </a:moveTo>
                  <a:lnTo>
                    <a:pt x="0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9" y="4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33" y="14"/>
                  </a:lnTo>
                  <a:lnTo>
                    <a:pt x="35" y="16"/>
                  </a:lnTo>
                  <a:lnTo>
                    <a:pt x="35" y="20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3" y="26"/>
                  </a:lnTo>
                  <a:lnTo>
                    <a:pt x="31" y="26"/>
                  </a:lnTo>
                  <a:lnTo>
                    <a:pt x="31" y="28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9" y="33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6" y="33"/>
                  </a:lnTo>
                  <a:lnTo>
                    <a:pt x="12" y="33"/>
                  </a:lnTo>
                  <a:lnTo>
                    <a:pt x="8" y="31"/>
                  </a:lnTo>
                  <a:lnTo>
                    <a:pt x="6" y="29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3173" y="2165"/>
              <a:ext cx="23" cy="2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2" y="8"/>
                </a:cxn>
                <a:cxn ang="0">
                  <a:pos x="2" y="6"/>
                </a:cxn>
                <a:cxn ang="0">
                  <a:pos x="3" y="4"/>
                </a:cxn>
                <a:cxn ang="0">
                  <a:pos x="5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1" y="6"/>
                </a:cxn>
                <a:cxn ang="0">
                  <a:pos x="23" y="8"/>
                </a:cxn>
                <a:cxn ang="0">
                  <a:pos x="23" y="10"/>
                </a:cxn>
                <a:cxn ang="0">
                  <a:pos x="23" y="12"/>
                </a:cxn>
                <a:cxn ang="0">
                  <a:pos x="21" y="14"/>
                </a:cxn>
                <a:cxn ang="0">
                  <a:pos x="21" y="16"/>
                </a:cxn>
                <a:cxn ang="0">
                  <a:pos x="19" y="18"/>
                </a:cxn>
                <a:cxn ang="0">
                  <a:pos x="19" y="20"/>
                </a:cxn>
                <a:cxn ang="0">
                  <a:pos x="17" y="20"/>
                </a:cxn>
                <a:cxn ang="0">
                  <a:pos x="15" y="22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7" y="22"/>
                </a:cxn>
                <a:cxn ang="0">
                  <a:pos x="5" y="20"/>
                </a:cxn>
                <a:cxn ang="0">
                  <a:pos x="3" y="20"/>
                </a:cxn>
                <a:cxn ang="0">
                  <a:pos x="3" y="18"/>
                </a:cxn>
                <a:cxn ang="0">
                  <a:pos x="2" y="16"/>
                </a:cxn>
                <a:cxn ang="0">
                  <a:pos x="2" y="14"/>
                </a:cxn>
                <a:cxn ang="0">
                  <a:pos x="0" y="12"/>
                </a:cxn>
                <a:cxn ang="0">
                  <a:pos x="0" y="10"/>
                </a:cxn>
              </a:cxnLst>
              <a:rect l="0" t="0" r="r" b="b"/>
              <a:pathLst>
                <a:path w="23" h="22">
                  <a:moveTo>
                    <a:pt x="0" y="10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3144" y="2163"/>
              <a:ext cx="9" cy="1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9" y="6"/>
                </a:cxn>
                <a:cxn ang="0">
                  <a:pos x="9" y="6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9" y="10"/>
                </a:cxn>
                <a:cxn ang="0">
                  <a:pos x="9" y="10"/>
                </a:cxn>
                <a:cxn ang="0">
                  <a:pos x="7" y="12"/>
                </a:cxn>
                <a:cxn ang="0">
                  <a:pos x="7" y="12"/>
                </a:cxn>
                <a:cxn ang="0">
                  <a:pos x="5" y="12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6"/>
                </a:cxn>
              </a:cxnLst>
              <a:rect l="0" t="0" r="r" b="b"/>
              <a:pathLst>
                <a:path w="9" h="12">
                  <a:moveTo>
                    <a:pt x="0" y="6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3605" y="2220"/>
              <a:ext cx="33" cy="35"/>
            </a:xfrm>
            <a:custGeom>
              <a:avLst/>
              <a:gdLst/>
              <a:ahLst/>
              <a:cxnLst>
                <a:cxn ang="0">
                  <a:pos x="33" y="19"/>
                </a:cxn>
                <a:cxn ang="0">
                  <a:pos x="33" y="17"/>
                </a:cxn>
                <a:cxn ang="0">
                  <a:pos x="33" y="13"/>
                </a:cxn>
                <a:cxn ang="0">
                  <a:pos x="31" y="9"/>
                </a:cxn>
                <a:cxn ang="0">
                  <a:pos x="29" y="7"/>
                </a:cxn>
                <a:cxn ang="0">
                  <a:pos x="27" y="6"/>
                </a:cxn>
                <a:cxn ang="0">
                  <a:pos x="25" y="4"/>
                </a:cxn>
                <a:cxn ang="0">
                  <a:pos x="21" y="2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1" y="2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8" y="4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4" y="6"/>
                </a:cxn>
                <a:cxn ang="0">
                  <a:pos x="2" y="7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11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0" y="19"/>
                </a:cxn>
                <a:cxn ang="0">
                  <a:pos x="0" y="21"/>
                </a:cxn>
                <a:cxn ang="0">
                  <a:pos x="2" y="25"/>
                </a:cxn>
                <a:cxn ang="0">
                  <a:pos x="4" y="27"/>
                </a:cxn>
                <a:cxn ang="0">
                  <a:pos x="6" y="29"/>
                </a:cxn>
                <a:cxn ang="0">
                  <a:pos x="8" y="31"/>
                </a:cxn>
                <a:cxn ang="0">
                  <a:pos x="11" y="33"/>
                </a:cxn>
                <a:cxn ang="0">
                  <a:pos x="13" y="35"/>
                </a:cxn>
                <a:cxn ang="0">
                  <a:pos x="15" y="35"/>
                </a:cxn>
                <a:cxn ang="0">
                  <a:pos x="17" y="35"/>
                </a:cxn>
                <a:cxn ang="0">
                  <a:pos x="19" y="35"/>
                </a:cxn>
                <a:cxn ang="0">
                  <a:pos x="21" y="35"/>
                </a:cxn>
                <a:cxn ang="0">
                  <a:pos x="21" y="33"/>
                </a:cxn>
                <a:cxn ang="0">
                  <a:pos x="23" y="33"/>
                </a:cxn>
                <a:cxn ang="0">
                  <a:pos x="25" y="31"/>
                </a:cxn>
                <a:cxn ang="0">
                  <a:pos x="27" y="31"/>
                </a:cxn>
                <a:cxn ang="0">
                  <a:pos x="27" y="29"/>
                </a:cxn>
                <a:cxn ang="0">
                  <a:pos x="29" y="29"/>
                </a:cxn>
                <a:cxn ang="0">
                  <a:pos x="31" y="27"/>
                </a:cxn>
                <a:cxn ang="0">
                  <a:pos x="31" y="27"/>
                </a:cxn>
                <a:cxn ang="0">
                  <a:pos x="31" y="25"/>
                </a:cxn>
                <a:cxn ang="0">
                  <a:pos x="33" y="23"/>
                </a:cxn>
                <a:cxn ang="0">
                  <a:pos x="33" y="21"/>
                </a:cxn>
                <a:cxn ang="0">
                  <a:pos x="33" y="19"/>
                </a:cxn>
              </a:cxnLst>
              <a:rect l="0" t="0" r="r" b="b"/>
              <a:pathLst>
                <a:path w="33" h="35">
                  <a:moveTo>
                    <a:pt x="33" y="19"/>
                  </a:moveTo>
                  <a:lnTo>
                    <a:pt x="33" y="17"/>
                  </a:lnTo>
                  <a:lnTo>
                    <a:pt x="33" y="13"/>
                  </a:lnTo>
                  <a:lnTo>
                    <a:pt x="31" y="9"/>
                  </a:lnTo>
                  <a:lnTo>
                    <a:pt x="29" y="7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8" y="31"/>
                  </a:lnTo>
                  <a:lnTo>
                    <a:pt x="11" y="33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21" y="35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29"/>
                  </a:lnTo>
                  <a:lnTo>
                    <a:pt x="29" y="29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3659" y="2233"/>
              <a:ext cx="21" cy="22"/>
            </a:xfrm>
            <a:custGeom>
              <a:avLst/>
              <a:gdLst/>
              <a:ahLst/>
              <a:cxnLst>
                <a:cxn ang="0">
                  <a:pos x="21" y="12"/>
                </a:cxn>
                <a:cxn ang="0">
                  <a:pos x="21" y="10"/>
                </a:cxn>
                <a:cxn ang="0">
                  <a:pos x="21" y="8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7" y="2"/>
                </a:cxn>
                <a:cxn ang="0">
                  <a:pos x="15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2" y="20"/>
                </a:cxn>
                <a:cxn ang="0">
                  <a:pos x="4" y="20"/>
                </a:cxn>
                <a:cxn ang="0">
                  <a:pos x="6" y="22"/>
                </a:cxn>
                <a:cxn ang="0">
                  <a:pos x="8" y="22"/>
                </a:cxn>
                <a:cxn ang="0">
                  <a:pos x="11" y="22"/>
                </a:cxn>
                <a:cxn ang="0">
                  <a:pos x="13" y="22"/>
                </a:cxn>
                <a:cxn ang="0">
                  <a:pos x="15" y="22"/>
                </a:cxn>
                <a:cxn ang="0">
                  <a:pos x="17" y="20"/>
                </a:cxn>
                <a:cxn ang="0">
                  <a:pos x="17" y="18"/>
                </a:cxn>
                <a:cxn ang="0">
                  <a:pos x="19" y="16"/>
                </a:cxn>
                <a:cxn ang="0">
                  <a:pos x="21" y="16"/>
                </a:cxn>
                <a:cxn ang="0">
                  <a:pos x="21" y="12"/>
                </a:cxn>
              </a:cxnLst>
              <a:rect l="0" t="0" r="r" b="b"/>
              <a:pathLst>
                <a:path w="21" h="22">
                  <a:moveTo>
                    <a:pt x="21" y="12"/>
                  </a:moveTo>
                  <a:lnTo>
                    <a:pt x="21" y="10"/>
                  </a:lnTo>
                  <a:lnTo>
                    <a:pt x="21" y="8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1" y="1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3699" y="2243"/>
              <a:ext cx="12" cy="12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8" y="12"/>
                </a:cxn>
                <a:cxn ang="0">
                  <a:pos x="10" y="12"/>
                </a:cxn>
                <a:cxn ang="0">
                  <a:pos x="10" y="12"/>
                </a:cxn>
                <a:cxn ang="0">
                  <a:pos x="10" y="10"/>
                </a:cxn>
                <a:cxn ang="0">
                  <a:pos x="12" y="10"/>
                </a:cxn>
                <a:cxn ang="0">
                  <a:pos x="12" y="8"/>
                </a:cxn>
              </a:cxnLst>
              <a:rect l="0" t="0" r="r" b="b"/>
              <a:pathLst>
                <a:path w="12" h="12">
                  <a:moveTo>
                    <a:pt x="12" y="8"/>
                  </a:moveTo>
                  <a:lnTo>
                    <a:pt x="12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3215" y="2222"/>
              <a:ext cx="35" cy="3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2" y="9"/>
                </a:cxn>
                <a:cxn ang="0">
                  <a:pos x="4" y="7"/>
                </a:cxn>
                <a:cxn ang="0">
                  <a:pos x="6" y="5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9" y="0"/>
                </a:cxn>
                <a:cxn ang="0">
                  <a:pos x="21" y="2"/>
                </a:cxn>
                <a:cxn ang="0">
                  <a:pos x="23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7" y="4"/>
                </a:cxn>
                <a:cxn ang="0">
                  <a:pos x="29" y="5"/>
                </a:cxn>
                <a:cxn ang="0">
                  <a:pos x="29" y="5"/>
                </a:cxn>
                <a:cxn ang="0">
                  <a:pos x="31" y="7"/>
                </a:cxn>
                <a:cxn ang="0">
                  <a:pos x="31" y="7"/>
                </a:cxn>
                <a:cxn ang="0">
                  <a:pos x="33" y="9"/>
                </a:cxn>
                <a:cxn ang="0">
                  <a:pos x="33" y="11"/>
                </a:cxn>
                <a:cxn ang="0">
                  <a:pos x="33" y="13"/>
                </a:cxn>
                <a:cxn ang="0">
                  <a:pos x="35" y="15"/>
                </a:cxn>
                <a:cxn ang="0">
                  <a:pos x="35" y="17"/>
                </a:cxn>
                <a:cxn ang="0">
                  <a:pos x="33" y="21"/>
                </a:cxn>
                <a:cxn ang="0">
                  <a:pos x="33" y="25"/>
                </a:cxn>
                <a:cxn ang="0">
                  <a:pos x="31" y="27"/>
                </a:cxn>
                <a:cxn ang="0">
                  <a:pos x="29" y="29"/>
                </a:cxn>
                <a:cxn ang="0">
                  <a:pos x="25" y="31"/>
                </a:cxn>
                <a:cxn ang="0">
                  <a:pos x="23" y="33"/>
                </a:cxn>
                <a:cxn ang="0">
                  <a:pos x="19" y="35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6" y="35"/>
                </a:cxn>
                <a:cxn ang="0">
                  <a:pos x="14" y="33"/>
                </a:cxn>
                <a:cxn ang="0">
                  <a:pos x="12" y="33"/>
                </a:cxn>
                <a:cxn ang="0">
                  <a:pos x="10" y="33"/>
                </a:cxn>
                <a:cxn ang="0">
                  <a:pos x="8" y="31"/>
                </a:cxn>
                <a:cxn ang="0">
                  <a:pos x="8" y="31"/>
                </a:cxn>
                <a:cxn ang="0">
                  <a:pos x="6" y="29"/>
                </a:cxn>
                <a:cxn ang="0">
                  <a:pos x="6" y="29"/>
                </a:cxn>
                <a:cxn ang="0">
                  <a:pos x="4" y="27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2" y="23"/>
                </a:cxn>
                <a:cxn ang="0">
                  <a:pos x="0" y="21"/>
                </a:cxn>
                <a:cxn ang="0">
                  <a:pos x="0" y="19"/>
                </a:cxn>
              </a:cxnLst>
              <a:rect l="0" t="0" r="r" b="b"/>
              <a:pathLst>
                <a:path w="35" h="35">
                  <a:moveTo>
                    <a:pt x="0" y="19"/>
                  </a:moveTo>
                  <a:lnTo>
                    <a:pt x="0" y="15"/>
                  </a:lnTo>
                  <a:lnTo>
                    <a:pt x="2" y="13"/>
                  </a:lnTo>
                  <a:lnTo>
                    <a:pt x="2" y="9"/>
                  </a:lnTo>
                  <a:lnTo>
                    <a:pt x="4" y="7"/>
                  </a:lnTo>
                  <a:lnTo>
                    <a:pt x="6" y="5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5" y="15"/>
                  </a:lnTo>
                  <a:lnTo>
                    <a:pt x="35" y="17"/>
                  </a:lnTo>
                  <a:lnTo>
                    <a:pt x="33" y="21"/>
                  </a:lnTo>
                  <a:lnTo>
                    <a:pt x="33" y="25"/>
                  </a:lnTo>
                  <a:lnTo>
                    <a:pt x="31" y="27"/>
                  </a:lnTo>
                  <a:lnTo>
                    <a:pt x="29" y="29"/>
                  </a:lnTo>
                  <a:lnTo>
                    <a:pt x="25" y="31"/>
                  </a:lnTo>
                  <a:lnTo>
                    <a:pt x="23" y="33"/>
                  </a:lnTo>
                  <a:lnTo>
                    <a:pt x="19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6" y="35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4" y="27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3175" y="2235"/>
              <a:ext cx="21" cy="2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17" y="4"/>
                </a:cxn>
                <a:cxn ang="0">
                  <a:pos x="19" y="6"/>
                </a:cxn>
                <a:cxn ang="0">
                  <a:pos x="19" y="8"/>
                </a:cxn>
                <a:cxn ang="0">
                  <a:pos x="21" y="10"/>
                </a:cxn>
                <a:cxn ang="0">
                  <a:pos x="21" y="12"/>
                </a:cxn>
                <a:cxn ang="0">
                  <a:pos x="21" y="14"/>
                </a:cxn>
                <a:cxn ang="0">
                  <a:pos x="19" y="16"/>
                </a:cxn>
                <a:cxn ang="0">
                  <a:pos x="19" y="18"/>
                </a:cxn>
                <a:cxn ang="0">
                  <a:pos x="17" y="20"/>
                </a:cxn>
                <a:cxn ang="0">
                  <a:pos x="15" y="20"/>
                </a:cxn>
                <a:cxn ang="0">
                  <a:pos x="13" y="22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7" y="22"/>
                </a:cxn>
                <a:cxn ang="0">
                  <a:pos x="5" y="22"/>
                </a:cxn>
                <a:cxn ang="0">
                  <a:pos x="3" y="20"/>
                </a:cxn>
                <a:cxn ang="0">
                  <a:pos x="1" y="18"/>
                </a:cxn>
                <a:cxn ang="0">
                  <a:pos x="0" y="18"/>
                </a:cxn>
                <a:cxn ang="0">
                  <a:pos x="0" y="16"/>
                </a:cxn>
                <a:cxn ang="0">
                  <a:pos x="0" y="12"/>
                </a:cxn>
              </a:cxnLst>
              <a:rect l="0" t="0" r="r" b="b"/>
              <a:pathLst>
                <a:path w="21" h="22">
                  <a:moveTo>
                    <a:pt x="0" y="12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3" y="20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3144" y="2245"/>
              <a:ext cx="9" cy="1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9" y="6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9" y="10"/>
                </a:cxn>
                <a:cxn ang="0">
                  <a:pos x="9" y="10"/>
                </a:cxn>
                <a:cxn ang="0">
                  <a:pos x="7" y="10"/>
                </a:cxn>
                <a:cxn ang="0">
                  <a:pos x="7" y="12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6"/>
                </a:cxn>
              </a:cxnLst>
              <a:rect l="0" t="0" r="r" b="b"/>
              <a:pathLst>
                <a:path w="9" h="12">
                  <a:moveTo>
                    <a:pt x="0" y="6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3605" y="2163"/>
              <a:ext cx="33" cy="35"/>
            </a:xfrm>
            <a:custGeom>
              <a:avLst/>
              <a:gdLst/>
              <a:ahLst/>
              <a:cxnLst>
                <a:cxn ang="0">
                  <a:pos x="33" y="16"/>
                </a:cxn>
                <a:cxn ang="0">
                  <a:pos x="33" y="14"/>
                </a:cxn>
                <a:cxn ang="0">
                  <a:pos x="31" y="12"/>
                </a:cxn>
                <a:cxn ang="0">
                  <a:pos x="31" y="10"/>
                </a:cxn>
                <a:cxn ang="0">
                  <a:pos x="31" y="10"/>
                </a:cxn>
                <a:cxn ang="0">
                  <a:pos x="29" y="8"/>
                </a:cxn>
                <a:cxn ang="0">
                  <a:pos x="29" y="6"/>
                </a:cxn>
                <a:cxn ang="0">
                  <a:pos x="27" y="6"/>
                </a:cxn>
                <a:cxn ang="0">
                  <a:pos x="27" y="4"/>
                </a:cxn>
                <a:cxn ang="0">
                  <a:pos x="25" y="4"/>
                </a:cxn>
                <a:cxn ang="0">
                  <a:pos x="23" y="2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9" y="2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2" y="26"/>
                </a:cxn>
                <a:cxn ang="0">
                  <a:pos x="2" y="28"/>
                </a:cxn>
                <a:cxn ang="0">
                  <a:pos x="2" y="28"/>
                </a:cxn>
                <a:cxn ang="0">
                  <a:pos x="4" y="30"/>
                </a:cxn>
                <a:cxn ang="0">
                  <a:pos x="6" y="30"/>
                </a:cxn>
                <a:cxn ang="0">
                  <a:pos x="6" y="31"/>
                </a:cxn>
                <a:cxn ang="0">
                  <a:pos x="8" y="31"/>
                </a:cxn>
                <a:cxn ang="0">
                  <a:pos x="9" y="33"/>
                </a:cxn>
                <a:cxn ang="0">
                  <a:pos x="9" y="33"/>
                </a:cxn>
                <a:cxn ang="0">
                  <a:pos x="11" y="35"/>
                </a:cxn>
                <a:cxn ang="0">
                  <a:pos x="13" y="35"/>
                </a:cxn>
                <a:cxn ang="0">
                  <a:pos x="15" y="35"/>
                </a:cxn>
                <a:cxn ang="0">
                  <a:pos x="17" y="35"/>
                </a:cxn>
                <a:cxn ang="0">
                  <a:pos x="19" y="35"/>
                </a:cxn>
                <a:cxn ang="0">
                  <a:pos x="21" y="33"/>
                </a:cxn>
                <a:cxn ang="0">
                  <a:pos x="25" y="31"/>
                </a:cxn>
                <a:cxn ang="0">
                  <a:pos x="27" y="30"/>
                </a:cxn>
                <a:cxn ang="0">
                  <a:pos x="29" y="28"/>
                </a:cxn>
                <a:cxn ang="0">
                  <a:pos x="31" y="26"/>
                </a:cxn>
                <a:cxn ang="0">
                  <a:pos x="33" y="22"/>
                </a:cxn>
                <a:cxn ang="0">
                  <a:pos x="33" y="20"/>
                </a:cxn>
                <a:cxn ang="0">
                  <a:pos x="33" y="16"/>
                </a:cxn>
              </a:cxnLst>
              <a:rect l="0" t="0" r="r" b="b"/>
              <a:pathLst>
                <a:path w="33" h="35">
                  <a:moveTo>
                    <a:pt x="33" y="16"/>
                  </a:moveTo>
                  <a:lnTo>
                    <a:pt x="33" y="14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5" y="31"/>
                  </a:lnTo>
                  <a:lnTo>
                    <a:pt x="27" y="30"/>
                  </a:lnTo>
                  <a:lnTo>
                    <a:pt x="29" y="28"/>
                  </a:lnTo>
                  <a:lnTo>
                    <a:pt x="31" y="26"/>
                  </a:lnTo>
                  <a:lnTo>
                    <a:pt x="33" y="22"/>
                  </a:lnTo>
                  <a:lnTo>
                    <a:pt x="33" y="20"/>
                  </a:lnTo>
                  <a:lnTo>
                    <a:pt x="33" y="1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3657" y="2163"/>
              <a:ext cx="23" cy="22"/>
            </a:xfrm>
            <a:custGeom>
              <a:avLst/>
              <a:gdLst/>
              <a:ahLst/>
              <a:cxnLst>
                <a:cxn ang="0">
                  <a:pos x="23" y="10"/>
                </a:cxn>
                <a:cxn ang="0">
                  <a:pos x="21" y="8"/>
                </a:cxn>
                <a:cxn ang="0">
                  <a:pos x="21" y="6"/>
                </a:cxn>
                <a:cxn ang="0">
                  <a:pos x="19" y="4"/>
                </a:cxn>
                <a:cxn ang="0">
                  <a:pos x="19" y="2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4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10" y="22"/>
                </a:cxn>
                <a:cxn ang="0">
                  <a:pos x="12" y="22"/>
                </a:cxn>
                <a:cxn ang="0">
                  <a:pos x="13" y="22"/>
                </a:cxn>
                <a:cxn ang="0">
                  <a:pos x="15" y="22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21" y="18"/>
                </a:cxn>
                <a:cxn ang="0">
                  <a:pos x="21" y="16"/>
                </a:cxn>
                <a:cxn ang="0">
                  <a:pos x="23" y="14"/>
                </a:cxn>
                <a:cxn ang="0">
                  <a:pos x="23" y="12"/>
                </a:cxn>
                <a:cxn ang="0">
                  <a:pos x="23" y="10"/>
                </a:cxn>
              </a:cxnLst>
              <a:rect l="0" t="0" r="r" b="b"/>
              <a:pathLst>
                <a:path w="23" h="22">
                  <a:moveTo>
                    <a:pt x="23" y="10"/>
                  </a:moveTo>
                  <a:lnTo>
                    <a:pt x="21" y="8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3" y="14"/>
                  </a:lnTo>
                  <a:lnTo>
                    <a:pt x="23" y="12"/>
                  </a:lnTo>
                  <a:lnTo>
                    <a:pt x="23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3699" y="2163"/>
              <a:ext cx="12" cy="12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2" y="4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10"/>
                </a:cxn>
                <a:cxn ang="0">
                  <a:pos x="4" y="12"/>
                </a:cxn>
                <a:cxn ang="0">
                  <a:pos x="6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6"/>
                </a:cxn>
                <a:cxn ang="0">
                  <a:pos x="12" y="4"/>
                </a:cxn>
              </a:cxnLst>
              <a:rect l="0" t="0" r="r" b="b"/>
              <a:pathLst>
                <a:path w="12" h="12">
                  <a:moveTo>
                    <a:pt x="12" y="4"/>
                  </a:move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3232" y="2276"/>
              <a:ext cx="33" cy="3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0" y="21"/>
                </a:cxn>
                <a:cxn ang="0">
                  <a:pos x="0" y="18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2" y="0"/>
                </a:cxn>
                <a:cxn ang="0">
                  <a:pos x="24" y="2"/>
                </a:cxn>
                <a:cxn ang="0">
                  <a:pos x="26" y="2"/>
                </a:cxn>
                <a:cxn ang="0">
                  <a:pos x="27" y="4"/>
                </a:cxn>
                <a:cxn ang="0">
                  <a:pos x="27" y="4"/>
                </a:cxn>
                <a:cxn ang="0">
                  <a:pos x="29" y="6"/>
                </a:cxn>
                <a:cxn ang="0">
                  <a:pos x="29" y="8"/>
                </a:cxn>
                <a:cxn ang="0">
                  <a:pos x="31" y="8"/>
                </a:cxn>
                <a:cxn ang="0">
                  <a:pos x="31" y="10"/>
                </a:cxn>
                <a:cxn ang="0">
                  <a:pos x="33" y="14"/>
                </a:cxn>
                <a:cxn ang="0">
                  <a:pos x="33" y="16"/>
                </a:cxn>
                <a:cxn ang="0">
                  <a:pos x="33" y="20"/>
                </a:cxn>
                <a:cxn ang="0">
                  <a:pos x="31" y="23"/>
                </a:cxn>
                <a:cxn ang="0">
                  <a:pos x="31" y="25"/>
                </a:cxn>
                <a:cxn ang="0">
                  <a:pos x="29" y="29"/>
                </a:cxn>
                <a:cxn ang="0">
                  <a:pos x="26" y="31"/>
                </a:cxn>
                <a:cxn ang="0">
                  <a:pos x="24" y="31"/>
                </a:cxn>
                <a:cxn ang="0">
                  <a:pos x="22" y="33"/>
                </a:cxn>
                <a:cxn ang="0">
                  <a:pos x="20" y="33"/>
                </a:cxn>
                <a:cxn ang="0">
                  <a:pos x="18" y="33"/>
                </a:cxn>
                <a:cxn ang="0">
                  <a:pos x="18" y="33"/>
                </a:cxn>
                <a:cxn ang="0">
                  <a:pos x="16" y="33"/>
                </a:cxn>
                <a:cxn ang="0">
                  <a:pos x="14" y="33"/>
                </a:cxn>
                <a:cxn ang="0">
                  <a:pos x="12" y="33"/>
                </a:cxn>
                <a:cxn ang="0">
                  <a:pos x="10" y="33"/>
                </a:cxn>
                <a:cxn ang="0">
                  <a:pos x="10" y="31"/>
                </a:cxn>
                <a:cxn ang="0">
                  <a:pos x="8" y="31"/>
                </a:cxn>
                <a:cxn ang="0">
                  <a:pos x="6" y="31"/>
                </a:cxn>
                <a:cxn ang="0">
                  <a:pos x="6" y="29"/>
                </a:cxn>
                <a:cxn ang="0">
                  <a:pos x="4" y="27"/>
                </a:cxn>
                <a:cxn ang="0">
                  <a:pos x="2" y="27"/>
                </a:cxn>
                <a:cxn ang="0">
                  <a:pos x="2" y="25"/>
                </a:cxn>
                <a:cxn ang="0">
                  <a:pos x="0" y="23"/>
                </a:cxn>
              </a:cxnLst>
              <a:rect l="0" t="0" r="r" b="b"/>
              <a:pathLst>
                <a:path w="33" h="33">
                  <a:moveTo>
                    <a:pt x="0" y="23"/>
                  </a:moveTo>
                  <a:lnTo>
                    <a:pt x="0" y="21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31" y="8"/>
                  </a:lnTo>
                  <a:lnTo>
                    <a:pt x="31" y="10"/>
                  </a:lnTo>
                  <a:lnTo>
                    <a:pt x="33" y="14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1" y="23"/>
                  </a:lnTo>
                  <a:lnTo>
                    <a:pt x="31" y="25"/>
                  </a:lnTo>
                  <a:lnTo>
                    <a:pt x="29" y="29"/>
                  </a:lnTo>
                  <a:lnTo>
                    <a:pt x="26" y="31"/>
                  </a:lnTo>
                  <a:lnTo>
                    <a:pt x="24" y="31"/>
                  </a:lnTo>
                  <a:lnTo>
                    <a:pt x="22" y="33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4" y="27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3194" y="2301"/>
              <a:ext cx="21" cy="2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2" y="6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5" y="2"/>
                </a:cxn>
                <a:cxn ang="0">
                  <a:pos x="17" y="2"/>
                </a:cxn>
                <a:cxn ang="0">
                  <a:pos x="17" y="4"/>
                </a:cxn>
                <a:cxn ang="0">
                  <a:pos x="19" y="6"/>
                </a:cxn>
                <a:cxn ang="0">
                  <a:pos x="21" y="8"/>
                </a:cxn>
                <a:cxn ang="0">
                  <a:pos x="21" y="10"/>
                </a:cxn>
                <a:cxn ang="0">
                  <a:pos x="21" y="12"/>
                </a:cxn>
                <a:cxn ang="0">
                  <a:pos x="21" y="14"/>
                </a:cxn>
                <a:cxn ang="0">
                  <a:pos x="21" y="16"/>
                </a:cxn>
                <a:cxn ang="0">
                  <a:pos x="19" y="18"/>
                </a:cxn>
                <a:cxn ang="0">
                  <a:pos x="19" y="20"/>
                </a:cxn>
                <a:cxn ang="0">
                  <a:pos x="17" y="22"/>
                </a:cxn>
                <a:cxn ang="0">
                  <a:pos x="15" y="22"/>
                </a:cxn>
                <a:cxn ang="0">
                  <a:pos x="13" y="22"/>
                </a:cxn>
                <a:cxn ang="0">
                  <a:pos x="11" y="24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0" y="16"/>
                </a:cxn>
              </a:cxnLst>
              <a:rect l="0" t="0" r="r" b="b"/>
              <a:pathLst>
                <a:path w="21" h="24">
                  <a:moveTo>
                    <a:pt x="0" y="16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7" y="22"/>
                  </a:lnTo>
                  <a:lnTo>
                    <a:pt x="15" y="22"/>
                  </a:lnTo>
                  <a:lnTo>
                    <a:pt x="13" y="22"/>
                  </a:lnTo>
                  <a:lnTo>
                    <a:pt x="11" y="24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1"/>
            <p:cNvSpPr>
              <a:spLocks/>
            </p:cNvSpPr>
            <p:nvPr/>
          </p:nvSpPr>
          <p:spPr bwMode="auto">
            <a:xfrm>
              <a:off x="3165" y="2321"/>
              <a:ext cx="11" cy="11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1" y="10"/>
                </a:cxn>
                <a:cxn ang="0">
                  <a:pos x="10" y="10"/>
                </a:cxn>
                <a:cxn ang="0">
                  <a:pos x="10" y="11"/>
                </a:cxn>
                <a:cxn ang="0">
                  <a:pos x="8" y="11"/>
                </a:cxn>
                <a:cxn ang="0">
                  <a:pos x="8" y="11"/>
                </a:cxn>
                <a:cxn ang="0">
                  <a:pos x="6" y="11"/>
                </a:cxn>
                <a:cxn ang="0">
                  <a:pos x="6" y="11"/>
                </a:cxn>
                <a:cxn ang="0">
                  <a:pos x="4" y="11"/>
                </a:cxn>
                <a:cxn ang="0">
                  <a:pos x="4" y="11"/>
                </a:cxn>
                <a:cxn ang="0">
                  <a:pos x="2" y="11"/>
                </a:cxn>
                <a:cxn ang="0">
                  <a:pos x="2" y="10"/>
                </a:cxn>
                <a:cxn ang="0">
                  <a:pos x="0" y="10"/>
                </a:cxn>
              </a:cxnLst>
              <a:rect l="0" t="0" r="r" b="b"/>
              <a:pathLst>
                <a:path w="11" h="11">
                  <a:moveTo>
                    <a:pt x="0" y="1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3587" y="2111"/>
              <a:ext cx="35" cy="33"/>
            </a:xfrm>
            <a:custGeom>
              <a:avLst/>
              <a:gdLst/>
              <a:ahLst/>
              <a:cxnLst>
                <a:cxn ang="0">
                  <a:pos x="33" y="10"/>
                </a:cxn>
                <a:cxn ang="0">
                  <a:pos x="33" y="8"/>
                </a:cxn>
                <a:cxn ang="0">
                  <a:pos x="31" y="6"/>
                </a:cxn>
                <a:cxn ang="0">
                  <a:pos x="31" y="6"/>
                </a:cxn>
                <a:cxn ang="0">
                  <a:pos x="29" y="4"/>
                </a:cxn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2" y="10"/>
                </a:cxn>
                <a:cxn ang="0">
                  <a:pos x="2" y="13"/>
                </a:cxn>
                <a:cxn ang="0">
                  <a:pos x="0" y="17"/>
                </a:cxn>
                <a:cxn ang="0">
                  <a:pos x="2" y="19"/>
                </a:cxn>
                <a:cxn ang="0">
                  <a:pos x="2" y="23"/>
                </a:cxn>
                <a:cxn ang="0">
                  <a:pos x="4" y="25"/>
                </a:cxn>
                <a:cxn ang="0">
                  <a:pos x="4" y="27"/>
                </a:cxn>
                <a:cxn ang="0">
                  <a:pos x="6" y="27"/>
                </a:cxn>
                <a:cxn ang="0">
                  <a:pos x="6" y="29"/>
                </a:cxn>
                <a:cxn ang="0">
                  <a:pos x="8" y="29"/>
                </a:cxn>
                <a:cxn ang="0">
                  <a:pos x="10" y="31"/>
                </a:cxn>
                <a:cxn ang="0">
                  <a:pos x="10" y="31"/>
                </a:cxn>
                <a:cxn ang="0">
                  <a:pos x="12" y="31"/>
                </a:cxn>
                <a:cxn ang="0">
                  <a:pos x="14" y="33"/>
                </a:cxn>
                <a:cxn ang="0">
                  <a:pos x="16" y="33"/>
                </a:cxn>
                <a:cxn ang="0">
                  <a:pos x="18" y="33"/>
                </a:cxn>
                <a:cxn ang="0">
                  <a:pos x="18" y="33"/>
                </a:cxn>
                <a:cxn ang="0">
                  <a:pos x="20" y="33"/>
                </a:cxn>
                <a:cxn ang="0">
                  <a:pos x="22" y="33"/>
                </a:cxn>
                <a:cxn ang="0">
                  <a:pos x="24" y="33"/>
                </a:cxn>
                <a:cxn ang="0">
                  <a:pos x="26" y="31"/>
                </a:cxn>
                <a:cxn ang="0">
                  <a:pos x="27" y="29"/>
                </a:cxn>
                <a:cxn ang="0">
                  <a:pos x="29" y="27"/>
                </a:cxn>
                <a:cxn ang="0">
                  <a:pos x="31" y="25"/>
                </a:cxn>
                <a:cxn ang="0">
                  <a:pos x="33" y="21"/>
                </a:cxn>
                <a:cxn ang="0">
                  <a:pos x="35" y="19"/>
                </a:cxn>
                <a:cxn ang="0">
                  <a:pos x="35" y="15"/>
                </a:cxn>
                <a:cxn ang="0">
                  <a:pos x="35" y="12"/>
                </a:cxn>
                <a:cxn ang="0">
                  <a:pos x="33" y="10"/>
                </a:cxn>
              </a:cxnLst>
              <a:rect l="0" t="0" r="r" b="b"/>
              <a:pathLst>
                <a:path w="35" h="33">
                  <a:moveTo>
                    <a:pt x="33" y="10"/>
                  </a:moveTo>
                  <a:lnTo>
                    <a:pt x="33" y="8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2" y="31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4" y="33"/>
                  </a:lnTo>
                  <a:lnTo>
                    <a:pt x="26" y="31"/>
                  </a:lnTo>
                  <a:lnTo>
                    <a:pt x="27" y="29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3" y="21"/>
                  </a:lnTo>
                  <a:lnTo>
                    <a:pt x="35" y="19"/>
                  </a:lnTo>
                  <a:lnTo>
                    <a:pt x="35" y="15"/>
                  </a:lnTo>
                  <a:lnTo>
                    <a:pt x="35" y="12"/>
                  </a:lnTo>
                  <a:lnTo>
                    <a:pt x="33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3"/>
            <p:cNvSpPr>
              <a:spLocks/>
            </p:cNvSpPr>
            <p:nvPr/>
          </p:nvSpPr>
          <p:spPr bwMode="auto">
            <a:xfrm>
              <a:off x="3638" y="2095"/>
              <a:ext cx="23" cy="24"/>
            </a:xfrm>
            <a:custGeom>
              <a:avLst/>
              <a:gdLst/>
              <a:ahLst/>
              <a:cxnLst>
                <a:cxn ang="0">
                  <a:pos x="21" y="8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7" y="2"/>
                </a:cxn>
                <a:cxn ang="0">
                  <a:pos x="15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5" y="22"/>
                </a:cxn>
                <a:cxn ang="0">
                  <a:pos x="7" y="22"/>
                </a:cxn>
                <a:cxn ang="0">
                  <a:pos x="9" y="22"/>
                </a:cxn>
                <a:cxn ang="0">
                  <a:pos x="11" y="24"/>
                </a:cxn>
                <a:cxn ang="0">
                  <a:pos x="13" y="22"/>
                </a:cxn>
                <a:cxn ang="0">
                  <a:pos x="15" y="22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21" y="18"/>
                </a:cxn>
                <a:cxn ang="0">
                  <a:pos x="21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1" y="10"/>
                </a:cxn>
                <a:cxn ang="0">
                  <a:pos x="21" y="8"/>
                </a:cxn>
              </a:cxnLst>
              <a:rect l="0" t="0" r="r" b="b"/>
              <a:pathLst>
                <a:path w="23" h="24">
                  <a:moveTo>
                    <a:pt x="21" y="8"/>
                  </a:moveTo>
                  <a:lnTo>
                    <a:pt x="19" y="6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5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5" y="22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4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1" y="10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4"/>
            <p:cNvSpPr>
              <a:spLocks/>
            </p:cNvSpPr>
            <p:nvPr/>
          </p:nvSpPr>
          <p:spPr bwMode="auto">
            <a:xfrm>
              <a:off x="3676" y="2086"/>
              <a:ext cx="12" cy="11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4" y="11"/>
                </a:cxn>
                <a:cxn ang="0">
                  <a:pos x="4" y="11"/>
                </a:cxn>
                <a:cxn ang="0">
                  <a:pos x="6" y="11"/>
                </a:cxn>
                <a:cxn ang="0">
                  <a:pos x="6" y="11"/>
                </a:cxn>
                <a:cxn ang="0">
                  <a:pos x="8" y="11"/>
                </a:cxn>
                <a:cxn ang="0">
                  <a:pos x="10" y="11"/>
                </a:cxn>
                <a:cxn ang="0">
                  <a:pos x="10" y="9"/>
                </a:cxn>
                <a:cxn ang="0">
                  <a:pos x="10" y="9"/>
                </a:cxn>
                <a:cxn ang="0">
                  <a:pos x="12" y="9"/>
                </a:cxn>
                <a:cxn ang="0">
                  <a:pos x="12" y="7"/>
                </a:cxn>
                <a:cxn ang="0">
                  <a:pos x="12" y="7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2" y="3"/>
                </a:cxn>
              </a:cxnLst>
              <a:rect l="0" t="0" r="r" b="b"/>
              <a:pathLst>
                <a:path w="12" h="11">
                  <a:moveTo>
                    <a:pt x="12" y="3"/>
                  </a:moveTo>
                  <a:lnTo>
                    <a:pt x="12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3261" y="2323"/>
              <a:ext cx="35" cy="35"/>
            </a:xfrm>
            <a:custGeom>
              <a:avLst/>
              <a:gdLst/>
              <a:ahLst/>
              <a:cxnLst>
                <a:cxn ang="0">
                  <a:pos x="6" y="29"/>
                </a:cxn>
                <a:cxn ang="0">
                  <a:pos x="2" y="25"/>
                </a:cxn>
                <a:cxn ang="0">
                  <a:pos x="2" y="21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2" y="9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2" y="0"/>
                </a:cxn>
                <a:cxn ang="0">
                  <a:pos x="24" y="2"/>
                </a:cxn>
                <a:cxn ang="0">
                  <a:pos x="25" y="2"/>
                </a:cxn>
                <a:cxn ang="0">
                  <a:pos x="27" y="2"/>
                </a:cxn>
                <a:cxn ang="0">
                  <a:pos x="27" y="4"/>
                </a:cxn>
                <a:cxn ang="0">
                  <a:pos x="29" y="6"/>
                </a:cxn>
                <a:cxn ang="0">
                  <a:pos x="31" y="6"/>
                </a:cxn>
                <a:cxn ang="0">
                  <a:pos x="33" y="9"/>
                </a:cxn>
                <a:cxn ang="0">
                  <a:pos x="33" y="11"/>
                </a:cxn>
                <a:cxn ang="0">
                  <a:pos x="35" y="15"/>
                </a:cxn>
                <a:cxn ang="0">
                  <a:pos x="35" y="17"/>
                </a:cxn>
                <a:cxn ang="0">
                  <a:pos x="33" y="21"/>
                </a:cxn>
                <a:cxn ang="0">
                  <a:pos x="33" y="25"/>
                </a:cxn>
                <a:cxn ang="0">
                  <a:pos x="31" y="27"/>
                </a:cxn>
                <a:cxn ang="0">
                  <a:pos x="29" y="29"/>
                </a:cxn>
                <a:cxn ang="0">
                  <a:pos x="27" y="31"/>
                </a:cxn>
                <a:cxn ang="0">
                  <a:pos x="25" y="31"/>
                </a:cxn>
                <a:cxn ang="0">
                  <a:pos x="25" y="33"/>
                </a:cxn>
                <a:cxn ang="0">
                  <a:pos x="24" y="33"/>
                </a:cxn>
                <a:cxn ang="0">
                  <a:pos x="22" y="33"/>
                </a:cxn>
                <a:cxn ang="0">
                  <a:pos x="20" y="35"/>
                </a:cxn>
                <a:cxn ang="0">
                  <a:pos x="18" y="35"/>
                </a:cxn>
                <a:cxn ang="0">
                  <a:pos x="18" y="35"/>
                </a:cxn>
                <a:cxn ang="0">
                  <a:pos x="16" y="35"/>
                </a:cxn>
                <a:cxn ang="0">
                  <a:pos x="14" y="33"/>
                </a:cxn>
                <a:cxn ang="0">
                  <a:pos x="12" y="33"/>
                </a:cxn>
                <a:cxn ang="0">
                  <a:pos x="10" y="33"/>
                </a:cxn>
                <a:cxn ang="0">
                  <a:pos x="10" y="31"/>
                </a:cxn>
                <a:cxn ang="0">
                  <a:pos x="8" y="31"/>
                </a:cxn>
                <a:cxn ang="0">
                  <a:pos x="6" y="29"/>
                </a:cxn>
              </a:cxnLst>
              <a:rect l="0" t="0" r="r" b="b"/>
              <a:pathLst>
                <a:path w="35" h="35">
                  <a:moveTo>
                    <a:pt x="6" y="29"/>
                  </a:moveTo>
                  <a:lnTo>
                    <a:pt x="2" y="25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2" y="9"/>
                  </a:lnTo>
                  <a:lnTo>
                    <a:pt x="4" y="8"/>
                  </a:lnTo>
                  <a:lnTo>
                    <a:pt x="6" y="4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5" y="15"/>
                  </a:lnTo>
                  <a:lnTo>
                    <a:pt x="35" y="17"/>
                  </a:lnTo>
                  <a:lnTo>
                    <a:pt x="33" y="21"/>
                  </a:lnTo>
                  <a:lnTo>
                    <a:pt x="33" y="25"/>
                  </a:lnTo>
                  <a:lnTo>
                    <a:pt x="31" y="27"/>
                  </a:lnTo>
                  <a:lnTo>
                    <a:pt x="29" y="29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2" y="33"/>
                  </a:lnTo>
                  <a:lnTo>
                    <a:pt x="20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6" y="35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6"/>
            <p:cNvSpPr>
              <a:spLocks/>
            </p:cNvSpPr>
            <p:nvPr/>
          </p:nvSpPr>
          <p:spPr bwMode="auto">
            <a:xfrm>
              <a:off x="3232" y="2362"/>
              <a:ext cx="22" cy="21"/>
            </a:xfrm>
            <a:custGeom>
              <a:avLst/>
              <a:gdLst/>
              <a:ahLst/>
              <a:cxnLst>
                <a:cxn ang="0">
                  <a:pos x="2" y="17"/>
                </a:cxn>
                <a:cxn ang="0">
                  <a:pos x="0" y="15"/>
                </a:cxn>
                <a:cxn ang="0">
                  <a:pos x="0" y="13"/>
                </a:cxn>
                <a:cxn ang="0">
                  <a:pos x="0" y="11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8" y="4"/>
                </a:cxn>
                <a:cxn ang="0">
                  <a:pos x="20" y="5"/>
                </a:cxn>
                <a:cxn ang="0">
                  <a:pos x="20" y="7"/>
                </a:cxn>
                <a:cxn ang="0">
                  <a:pos x="22" y="9"/>
                </a:cxn>
                <a:cxn ang="0">
                  <a:pos x="22" y="11"/>
                </a:cxn>
                <a:cxn ang="0">
                  <a:pos x="22" y="13"/>
                </a:cxn>
                <a:cxn ang="0">
                  <a:pos x="20" y="15"/>
                </a:cxn>
                <a:cxn ang="0">
                  <a:pos x="20" y="17"/>
                </a:cxn>
                <a:cxn ang="0">
                  <a:pos x="18" y="19"/>
                </a:cxn>
                <a:cxn ang="0">
                  <a:pos x="16" y="19"/>
                </a:cxn>
                <a:cxn ang="0">
                  <a:pos x="14" y="21"/>
                </a:cxn>
                <a:cxn ang="0">
                  <a:pos x="12" y="21"/>
                </a:cxn>
                <a:cxn ang="0">
                  <a:pos x="10" y="21"/>
                </a:cxn>
                <a:cxn ang="0">
                  <a:pos x="8" y="21"/>
                </a:cxn>
                <a:cxn ang="0">
                  <a:pos x="6" y="19"/>
                </a:cxn>
                <a:cxn ang="0">
                  <a:pos x="4" y="19"/>
                </a:cxn>
                <a:cxn ang="0">
                  <a:pos x="2" y="17"/>
                </a:cxn>
              </a:cxnLst>
              <a:rect l="0" t="0" r="r" b="b"/>
              <a:pathLst>
                <a:path w="22" h="21">
                  <a:moveTo>
                    <a:pt x="2" y="17"/>
                  </a:moveTo>
                  <a:lnTo>
                    <a:pt x="0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20" y="5"/>
                  </a:lnTo>
                  <a:lnTo>
                    <a:pt x="20" y="7"/>
                  </a:lnTo>
                  <a:lnTo>
                    <a:pt x="22" y="9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8" y="19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6" y="19"/>
                  </a:lnTo>
                  <a:lnTo>
                    <a:pt x="4" y="19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3209" y="2389"/>
              <a:ext cx="12" cy="11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2" y="6"/>
                </a:cxn>
                <a:cxn ang="0">
                  <a:pos x="12" y="8"/>
                </a:cxn>
                <a:cxn ang="0">
                  <a:pos x="10" y="10"/>
                </a:cxn>
                <a:cxn ang="0">
                  <a:pos x="10" y="11"/>
                </a:cxn>
                <a:cxn ang="0">
                  <a:pos x="8" y="11"/>
                </a:cxn>
                <a:cxn ang="0">
                  <a:pos x="8" y="11"/>
                </a:cxn>
                <a:cxn ang="0">
                  <a:pos x="6" y="11"/>
                </a:cxn>
                <a:cxn ang="0">
                  <a:pos x="6" y="11"/>
                </a:cxn>
                <a:cxn ang="0">
                  <a:pos x="4" y="11"/>
                </a:cxn>
                <a:cxn ang="0">
                  <a:pos x="2" y="11"/>
                </a:cxn>
                <a:cxn ang="0">
                  <a:pos x="2" y="11"/>
                </a:cxn>
                <a:cxn ang="0">
                  <a:pos x="2" y="10"/>
                </a:cxn>
              </a:cxnLst>
              <a:rect l="0" t="0" r="r" b="b"/>
              <a:pathLst>
                <a:path w="12" h="11">
                  <a:moveTo>
                    <a:pt x="2" y="10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8"/>
            <p:cNvSpPr>
              <a:spLocks/>
            </p:cNvSpPr>
            <p:nvPr/>
          </p:nvSpPr>
          <p:spPr bwMode="auto">
            <a:xfrm>
              <a:off x="3559" y="2062"/>
              <a:ext cx="32" cy="35"/>
            </a:xfrm>
            <a:custGeom>
              <a:avLst/>
              <a:gdLst/>
              <a:ahLst/>
              <a:cxnLst>
                <a:cxn ang="0">
                  <a:pos x="28" y="6"/>
                </a:cxn>
                <a:cxn ang="0">
                  <a:pos x="27" y="6"/>
                </a:cxn>
                <a:cxn ang="0">
                  <a:pos x="27" y="4"/>
                </a:cxn>
                <a:cxn ang="0">
                  <a:pos x="25" y="4"/>
                </a:cxn>
                <a:cxn ang="0">
                  <a:pos x="23" y="2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9" y="2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5" y="6"/>
                </a:cxn>
                <a:cxn ang="0">
                  <a:pos x="1" y="8"/>
                </a:cxn>
                <a:cxn ang="0">
                  <a:pos x="1" y="10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0" y="24"/>
                </a:cxn>
                <a:cxn ang="0">
                  <a:pos x="1" y="26"/>
                </a:cxn>
                <a:cxn ang="0">
                  <a:pos x="3" y="29"/>
                </a:cxn>
                <a:cxn ang="0">
                  <a:pos x="5" y="29"/>
                </a:cxn>
                <a:cxn ang="0">
                  <a:pos x="5" y="31"/>
                </a:cxn>
                <a:cxn ang="0">
                  <a:pos x="7" y="31"/>
                </a:cxn>
                <a:cxn ang="0">
                  <a:pos x="9" y="33"/>
                </a:cxn>
                <a:cxn ang="0">
                  <a:pos x="9" y="33"/>
                </a:cxn>
                <a:cxn ang="0">
                  <a:pos x="11" y="35"/>
                </a:cxn>
                <a:cxn ang="0">
                  <a:pos x="13" y="35"/>
                </a:cxn>
                <a:cxn ang="0">
                  <a:pos x="15" y="35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9" y="35"/>
                </a:cxn>
                <a:cxn ang="0">
                  <a:pos x="21" y="33"/>
                </a:cxn>
                <a:cxn ang="0">
                  <a:pos x="23" y="33"/>
                </a:cxn>
                <a:cxn ang="0">
                  <a:pos x="25" y="33"/>
                </a:cxn>
                <a:cxn ang="0">
                  <a:pos x="25" y="31"/>
                </a:cxn>
                <a:cxn ang="0">
                  <a:pos x="27" y="31"/>
                </a:cxn>
                <a:cxn ang="0">
                  <a:pos x="28" y="27"/>
                </a:cxn>
                <a:cxn ang="0">
                  <a:pos x="30" y="26"/>
                </a:cxn>
                <a:cxn ang="0">
                  <a:pos x="32" y="22"/>
                </a:cxn>
                <a:cxn ang="0">
                  <a:pos x="32" y="20"/>
                </a:cxn>
                <a:cxn ang="0">
                  <a:pos x="32" y="16"/>
                </a:cxn>
                <a:cxn ang="0">
                  <a:pos x="32" y="12"/>
                </a:cxn>
                <a:cxn ang="0">
                  <a:pos x="30" y="10"/>
                </a:cxn>
                <a:cxn ang="0">
                  <a:pos x="28" y="6"/>
                </a:cxn>
              </a:cxnLst>
              <a:rect l="0" t="0" r="r" b="b"/>
              <a:pathLst>
                <a:path w="32" h="35">
                  <a:moveTo>
                    <a:pt x="28" y="6"/>
                  </a:moveTo>
                  <a:lnTo>
                    <a:pt x="27" y="6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6"/>
                  </a:lnTo>
                  <a:lnTo>
                    <a:pt x="3" y="29"/>
                  </a:lnTo>
                  <a:lnTo>
                    <a:pt x="5" y="29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5" y="33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8" y="27"/>
                  </a:lnTo>
                  <a:lnTo>
                    <a:pt x="30" y="26"/>
                  </a:lnTo>
                  <a:lnTo>
                    <a:pt x="32" y="22"/>
                  </a:lnTo>
                  <a:lnTo>
                    <a:pt x="32" y="20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0" y="10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>
              <a:off x="3601" y="2037"/>
              <a:ext cx="21" cy="21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7" y="2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2" y="17"/>
                </a:cxn>
                <a:cxn ang="0">
                  <a:pos x="4" y="19"/>
                </a:cxn>
                <a:cxn ang="0">
                  <a:pos x="6" y="21"/>
                </a:cxn>
                <a:cxn ang="0">
                  <a:pos x="8" y="21"/>
                </a:cxn>
                <a:cxn ang="0">
                  <a:pos x="10" y="21"/>
                </a:cxn>
                <a:cxn ang="0">
                  <a:pos x="12" y="21"/>
                </a:cxn>
                <a:cxn ang="0">
                  <a:pos x="13" y="21"/>
                </a:cxn>
                <a:cxn ang="0">
                  <a:pos x="15" y="19"/>
                </a:cxn>
                <a:cxn ang="0">
                  <a:pos x="17" y="19"/>
                </a:cxn>
                <a:cxn ang="0">
                  <a:pos x="19" y="17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1" y="12"/>
                </a:cxn>
                <a:cxn ang="0">
                  <a:pos x="21" y="10"/>
                </a:cxn>
                <a:cxn ang="0">
                  <a:pos x="21" y="8"/>
                </a:cxn>
                <a:cxn ang="0">
                  <a:pos x="19" y="6"/>
                </a:cxn>
                <a:cxn ang="0">
                  <a:pos x="19" y="4"/>
                </a:cxn>
              </a:cxnLst>
              <a:rect l="0" t="0" r="r" b="b"/>
              <a:pathLst>
                <a:path w="21" h="21">
                  <a:moveTo>
                    <a:pt x="19" y="4"/>
                  </a:moveTo>
                  <a:lnTo>
                    <a:pt x="17" y="2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7"/>
                  </a:lnTo>
                  <a:lnTo>
                    <a:pt x="4" y="19"/>
                  </a:lnTo>
                  <a:lnTo>
                    <a:pt x="6" y="21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9" y="17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19" y="6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>
              <a:off x="3634" y="2018"/>
              <a:ext cx="11" cy="11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2" y="11"/>
                </a:cxn>
                <a:cxn ang="0">
                  <a:pos x="4" y="11"/>
                </a:cxn>
                <a:cxn ang="0">
                  <a:pos x="6" y="11"/>
                </a:cxn>
                <a:cxn ang="0">
                  <a:pos x="6" y="11"/>
                </a:cxn>
                <a:cxn ang="0">
                  <a:pos x="8" y="11"/>
                </a:cxn>
                <a:cxn ang="0">
                  <a:pos x="8" y="11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</a:cxnLst>
              <a:rect l="0" t="0" r="r" b="b"/>
              <a:pathLst>
                <a:path w="11" h="11">
                  <a:moveTo>
                    <a:pt x="9" y="2"/>
                  </a:moveTo>
                  <a:lnTo>
                    <a:pt x="9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61"/>
            <p:cNvSpPr>
              <a:spLocks/>
            </p:cNvSpPr>
            <p:nvPr/>
          </p:nvSpPr>
          <p:spPr bwMode="auto">
            <a:xfrm>
              <a:off x="3304" y="2360"/>
              <a:ext cx="35" cy="33"/>
            </a:xfrm>
            <a:custGeom>
              <a:avLst/>
              <a:gdLst/>
              <a:ahLst/>
              <a:cxnLst>
                <a:cxn ang="0">
                  <a:pos x="8" y="31"/>
                </a:cxn>
                <a:cxn ang="0">
                  <a:pos x="6" y="29"/>
                </a:cxn>
                <a:cxn ang="0">
                  <a:pos x="4" y="27"/>
                </a:cxn>
                <a:cxn ang="0">
                  <a:pos x="2" y="23"/>
                </a:cxn>
                <a:cxn ang="0">
                  <a:pos x="2" y="19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9"/>
                </a:cxn>
                <a:cxn ang="0">
                  <a:pos x="4" y="7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8" y="4"/>
                </a:cxn>
                <a:cxn ang="0">
                  <a:pos x="8" y="2"/>
                </a:cxn>
                <a:cxn ang="0">
                  <a:pos x="9" y="2"/>
                </a:cxn>
                <a:cxn ang="0">
                  <a:pos x="11" y="2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7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3" y="2"/>
                </a:cxn>
                <a:cxn ang="0">
                  <a:pos x="25" y="2"/>
                </a:cxn>
                <a:cxn ang="0">
                  <a:pos x="27" y="2"/>
                </a:cxn>
                <a:cxn ang="0">
                  <a:pos x="29" y="6"/>
                </a:cxn>
                <a:cxn ang="0">
                  <a:pos x="31" y="7"/>
                </a:cxn>
                <a:cxn ang="0">
                  <a:pos x="33" y="9"/>
                </a:cxn>
                <a:cxn ang="0">
                  <a:pos x="35" y="13"/>
                </a:cxn>
                <a:cxn ang="0">
                  <a:pos x="35" y="17"/>
                </a:cxn>
                <a:cxn ang="0">
                  <a:pos x="35" y="19"/>
                </a:cxn>
                <a:cxn ang="0">
                  <a:pos x="33" y="23"/>
                </a:cxn>
                <a:cxn ang="0">
                  <a:pos x="31" y="25"/>
                </a:cxn>
                <a:cxn ang="0">
                  <a:pos x="31" y="27"/>
                </a:cxn>
                <a:cxn ang="0">
                  <a:pos x="29" y="29"/>
                </a:cxn>
                <a:cxn ang="0">
                  <a:pos x="29" y="29"/>
                </a:cxn>
                <a:cxn ang="0">
                  <a:pos x="27" y="31"/>
                </a:cxn>
                <a:cxn ang="0">
                  <a:pos x="25" y="31"/>
                </a:cxn>
                <a:cxn ang="0">
                  <a:pos x="25" y="33"/>
                </a:cxn>
                <a:cxn ang="0">
                  <a:pos x="23" y="33"/>
                </a:cxn>
                <a:cxn ang="0">
                  <a:pos x="21" y="33"/>
                </a:cxn>
                <a:cxn ang="0">
                  <a:pos x="19" y="33"/>
                </a:cxn>
                <a:cxn ang="0">
                  <a:pos x="17" y="33"/>
                </a:cxn>
                <a:cxn ang="0">
                  <a:pos x="15" y="33"/>
                </a:cxn>
                <a:cxn ang="0">
                  <a:pos x="15" y="33"/>
                </a:cxn>
                <a:cxn ang="0">
                  <a:pos x="13" y="33"/>
                </a:cxn>
                <a:cxn ang="0">
                  <a:pos x="11" y="33"/>
                </a:cxn>
                <a:cxn ang="0">
                  <a:pos x="9" y="31"/>
                </a:cxn>
                <a:cxn ang="0">
                  <a:pos x="8" y="31"/>
                </a:cxn>
              </a:cxnLst>
              <a:rect l="0" t="0" r="r" b="b"/>
              <a:pathLst>
                <a:path w="35" h="33">
                  <a:moveTo>
                    <a:pt x="8" y="31"/>
                  </a:moveTo>
                  <a:lnTo>
                    <a:pt x="6" y="29"/>
                  </a:lnTo>
                  <a:lnTo>
                    <a:pt x="4" y="27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29" y="6"/>
                  </a:lnTo>
                  <a:lnTo>
                    <a:pt x="31" y="7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19"/>
                  </a:lnTo>
                  <a:lnTo>
                    <a:pt x="33" y="23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9" y="31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3285" y="2406"/>
              <a:ext cx="21" cy="22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3" y="20"/>
                </a:cxn>
                <a:cxn ang="0">
                  <a:pos x="1" y="18"/>
                </a:cxn>
                <a:cxn ang="0">
                  <a:pos x="0" y="16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3" y="2"/>
                </a:cxn>
                <a:cxn ang="0">
                  <a:pos x="5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5" y="2"/>
                </a:cxn>
                <a:cxn ang="0">
                  <a:pos x="17" y="2"/>
                </a:cxn>
                <a:cxn ang="0">
                  <a:pos x="17" y="4"/>
                </a:cxn>
                <a:cxn ang="0">
                  <a:pos x="19" y="6"/>
                </a:cxn>
                <a:cxn ang="0">
                  <a:pos x="21" y="8"/>
                </a:cxn>
                <a:cxn ang="0">
                  <a:pos x="21" y="10"/>
                </a:cxn>
                <a:cxn ang="0">
                  <a:pos x="21" y="12"/>
                </a:cxn>
                <a:cxn ang="0">
                  <a:pos x="21" y="14"/>
                </a:cxn>
                <a:cxn ang="0">
                  <a:pos x="21" y="16"/>
                </a:cxn>
                <a:cxn ang="0">
                  <a:pos x="19" y="18"/>
                </a:cxn>
                <a:cxn ang="0">
                  <a:pos x="19" y="20"/>
                </a:cxn>
                <a:cxn ang="0">
                  <a:pos x="17" y="20"/>
                </a:cxn>
                <a:cxn ang="0">
                  <a:pos x="15" y="22"/>
                </a:cxn>
                <a:cxn ang="0">
                  <a:pos x="13" y="22"/>
                </a:cxn>
                <a:cxn ang="0">
                  <a:pos x="11" y="22"/>
                </a:cxn>
                <a:cxn ang="0">
                  <a:pos x="9" y="22"/>
                </a:cxn>
                <a:cxn ang="0">
                  <a:pos x="7" y="22"/>
                </a:cxn>
                <a:cxn ang="0">
                  <a:pos x="5" y="22"/>
                </a:cxn>
              </a:cxnLst>
              <a:rect l="0" t="0" r="r" b="b"/>
              <a:pathLst>
                <a:path w="21" h="22">
                  <a:moveTo>
                    <a:pt x="5" y="22"/>
                  </a:moveTo>
                  <a:lnTo>
                    <a:pt x="3" y="20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6"/>
                  </a:lnTo>
                  <a:lnTo>
                    <a:pt x="1" y="4"/>
                  </a:lnTo>
                  <a:lnTo>
                    <a:pt x="3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5" y="22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3269" y="2443"/>
              <a:ext cx="12" cy="10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6"/>
                </a:cxn>
                <a:cxn ang="0">
                  <a:pos x="12" y="8"/>
                </a:cxn>
                <a:cxn ang="0">
                  <a:pos x="10" y="8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8" y="10"/>
                </a:cxn>
                <a:cxn ang="0">
                  <a:pos x="8" y="10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4" y="10"/>
                </a:cxn>
                <a:cxn ang="0">
                  <a:pos x="2" y="10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3516" y="2025"/>
              <a:ext cx="33" cy="35"/>
            </a:xfrm>
            <a:custGeom>
              <a:avLst/>
              <a:gdLst/>
              <a:ahLst/>
              <a:cxnLst>
                <a:cxn ang="0">
                  <a:pos x="25" y="4"/>
                </a:cxn>
                <a:cxn ang="0">
                  <a:pos x="25" y="2"/>
                </a:cxn>
                <a:cxn ang="0">
                  <a:pos x="23" y="2"/>
                </a:cxn>
                <a:cxn ang="0">
                  <a:pos x="21" y="2"/>
                </a:cxn>
                <a:cxn ang="0">
                  <a:pos x="19" y="2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4" y="2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2" y="10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0" y="22"/>
                </a:cxn>
                <a:cxn ang="0">
                  <a:pos x="2" y="26"/>
                </a:cxn>
                <a:cxn ang="0">
                  <a:pos x="2" y="28"/>
                </a:cxn>
                <a:cxn ang="0">
                  <a:pos x="6" y="29"/>
                </a:cxn>
                <a:cxn ang="0">
                  <a:pos x="8" y="31"/>
                </a:cxn>
                <a:cxn ang="0">
                  <a:pos x="10" y="33"/>
                </a:cxn>
                <a:cxn ang="0">
                  <a:pos x="10" y="33"/>
                </a:cxn>
                <a:cxn ang="0">
                  <a:pos x="12" y="35"/>
                </a:cxn>
                <a:cxn ang="0">
                  <a:pos x="14" y="35"/>
                </a:cxn>
                <a:cxn ang="0">
                  <a:pos x="16" y="35"/>
                </a:cxn>
                <a:cxn ang="0">
                  <a:pos x="17" y="35"/>
                </a:cxn>
                <a:cxn ang="0">
                  <a:pos x="19" y="35"/>
                </a:cxn>
                <a:cxn ang="0">
                  <a:pos x="19" y="35"/>
                </a:cxn>
                <a:cxn ang="0">
                  <a:pos x="21" y="33"/>
                </a:cxn>
                <a:cxn ang="0">
                  <a:pos x="23" y="33"/>
                </a:cxn>
                <a:cxn ang="0">
                  <a:pos x="25" y="33"/>
                </a:cxn>
                <a:cxn ang="0">
                  <a:pos x="27" y="31"/>
                </a:cxn>
                <a:cxn ang="0">
                  <a:pos x="27" y="31"/>
                </a:cxn>
                <a:cxn ang="0">
                  <a:pos x="29" y="29"/>
                </a:cxn>
                <a:cxn ang="0">
                  <a:pos x="29" y="29"/>
                </a:cxn>
                <a:cxn ang="0">
                  <a:pos x="31" y="28"/>
                </a:cxn>
                <a:cxn ang="0">
                  <a:pos x="33" y="24"/>
                </a:cxn>
                <a:cxn ang="0">
                  <a:pos x="33" y="22"/>
                </a:cxn>
                <a:cxn ang="0">
                  <a:pos x="33" y="18"/>
                </a:cxn>
                <a:cxn ang="0">
                  <a:pos x="33" y="14"/>
                </a:cxn>
                <a:cxn ang="0">
                  <a:pos x="33" y="12"/>
                </a:cxn>
                <a:cxn ang="0">
                  <a:pos x="31" y="8"/>
                </a:cxn>
                <a:cxn ang="0">
                  <a:pos x="29" y="6"/>
                </a:cxn>
                <a:cxn ang="0">
                  <a:pos x="25" y="4"/>
                </a:cxn>
              </a:cxnLst>
              <a:rect l="0" t="0" r="r" b="b"/>
              <a:pathLst>
                <a:path w="33" h="35">
                  <a:moveTo>
                    <a:pt x="25" y="4"/>
                  </a:moveTo>
                  <a:lnTo>
                    <a:pt x="25" y="2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6" y="29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2" y="35"/>
                  </a:lnTo>
                  <a:lnTo>
                    <a:pt x="14" y="35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5" y="33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1" y="28"/>
                  </a:lnTo>
                  <a:lnTo>
                    <a:pt x="33" y="24"/>
                  </a:lnTo>
                  <a:lnTo>
                    <a:pt x="33" y="22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33" y="12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3547" y="1990"/>
              <a:ext cx="23" cy="24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5" y="2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2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6" y="22"/>
                </a:cxn>
                <a:cxn ang="0">
                  <a:pos x="8" y="22"/>
                </a:cxn>
                <a:cxn ang="0">
                  <a:pos x="10" y="22"/>
                </a:cxn>
                <a:cxn ang="0">
                  <a:pos x="12" y="24"/>
                </a:cxn>
                <a:cxn ang="0">
                  <a:pos x="13" y="22"/>
                </a:cxn>
                <a:cxn ang="0">
                  <a:pos x="15" y="22"/>
                </a:cxn>
                <a:cxn ang="0">
                  <a:pos x="17" y="22"/>
                </a:cxn>
                <a:cxn ang="0">
                  <a:pos x="19" y="20"/>
                </a:cxn>
                <a:cxn ang="0">
                  <a:pos x="21" y="18"/>
                </a:cxn>
                <a:cxn ang="0">
                  <a:pos x="21" y="16"/>
                </a:cxn>
                <a:cxn ang="0">
                  <a:pos x="23" y="14"/>
                </a:cxn>
                <a:cxn ang="0">
                  <a:pos x="23" y="12"/>
                </a:cxn>
                <a:cxn ang="0">
                  <a:pos x="23" y="10"/>
                </a:cxn>
                <a:cxn ang="0">
                  <a:pos x="21" y="8"/>
                </a:cxn>
                <a:cxn ang="0">
                  <a:pos x="21" y="6"/>
                </a:cxn>
                <a:cxn ang="0">
                  <a:pos x="19" y="4"/>
                </a:cxn>
                <a:cxn ang="0">
                  <a:pos x="17" y="2"/>
                </a:cxn>
              </a:cxnLst>
              <a:rect l="0" t="0" r="r" b="b"/>
              <a:pathLst>
                <a:path w="23" h="24">
                  <a:moveTo>
                    <a:pt x="17" y="2"/>
                  </a:moveTo>
                  <a:lnTo>
                    <a:pt x="15" y="2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2" y="24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7" y="22"/>
                  </a:lnTo>
                  <a:lnTo>
                    <a:pt x="19" y="20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3" y="14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3574" y="1965"/>
              <a:ext cx="10" cy="12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4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8" y="2"/>
                </a:cxn>
              </a:cxnLst>
              <a:rect l="0" t="0" r="r" b="b"/>
              <a:pathLst>
                <a:path w="10" h="12">
                  <a:moveTo>
                    <a:pt x="8" y="2"/>
                  </a:move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3356" y="2383"/>
              <a:ext cx="33" cy="33"/>
            </a:xfrm>
            <a:custGeom>
              <a:avLst/>
              <a:gdLst/>
              <a:ahLst/>
              <a:cxnLst>
                <a:cxn ang="0">
                  <a:pos x="12" y="33"/>
                </a:cxn>
                <a:cxn ang="0">
                  <a:pos x="8" y="31"/>
                </a:cxn>
                <a:cxn ang="0">
                  <a:pos x="6" y="29"/>
                </a:cxn>
                <a:cxn ang="0">
                  <a:pos x="4" y="27"/>
                </a:cxn>
                <a:cxn ang="0">
                  <a:pos x="2" y="25"/>
                </a:cxn>
                <a:cxn ang="0">
                  <a:pos x="0" y="21"/>
                </a:cxn>
                <a:cxn ang="0">
                  <a:pos x="0" y="19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2" y="8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7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3" y="2"/>
                </a:cxn>
                <a:cxn ang="0">
                  <a:pos x="27" y="4"/>
                </a:cxn>
                <a:cxn ang="0">
                  <a:pos x="29" y="6"/>
                </a:cxn>
                <a:cxn ang="0">
                  <a:pos x="31" y="10"/>
                </a:cxn>
                <a:cxn ang="0">
                  <a:pos x="33" y="12"/>
                </a:cxn>
                <a:cxn ang="0">
                  <a:pos x="33" y="16"/>
                </a:cxn>
                <a:cxn ang="0">
                  <a:pos x="33" y="17"/>
                </a:cxn>
                <a:cxn ang="0">
                  <a:pos x="33" y="21"/>
                </a:cxn>
                <a:cxn ang="0">
                  <a:pos x="31" y="23"/>
                </a:cxn>
                <a:cxn ang="0">
                  <a:pos x="31" y="25"/>
                </a:cxn>
                <a:cxn ang="0">
                  <a:pos x="31" y="27"/>
                </a:cxn>
                <a:cxn ang="0">
                  <a:pos x="29" y="27"/>
                </a:cxn>
                <a:cxn ang="0">
                  <a:pos x="29" y="29"/>
                </a:cxn>
                <a:cxn ang="0">
                  <a:pos x="27" y="29"/>
                </a:cxn>
                <a:cxn ang="0">
                  <a:pos x="25" y="31"/>
                </a:cxn>
                <a:cxn ang="0">
                  <a:pos x="25" y="31"/>
                </a:cxn>
                <a:cxn ang="0">
                  <a:pos x="23" y="33"/>
                </a:cxn>
                <a:cxn ang="0">
                  <a:pos x="21" y="33"/>
                </a:cxn>
                <a:cxn ang="0">
                  <a:pos x="19" y="33"/>
                </a:cxn>
                <a:cxn ang="0">
                  <a:pos x="17" y="33"/>
                </a:cxn>
                <a:cxn ang="0">
                  <a:pos x="17" y="33"/>
                </a:cxn>
                <a:cxn ang="0">
                  <a:pos x="15" y="33"/>
                </a:cxn>
                <a:cxn ang="0">
                  <a:pos x="13" y="33"/>
                </a:cxn>
                <a:cxn ang="0">
                  <a:pos x="12" y="33"/>
                </a:cxn>
              </a:cxnLst>
              <a:rect l="0" t="0" r="r" b="b"/>
              <a:pathLst>
                <a:path w="33" h="33">
                  <a:moveTo>
                    <a:pt x="12" y="33"/>
                  </a:moveTo>
                  <a:lnTo>
                    <a:pt x="8" y="31"/>
                  </a:lnTo>
                  <a:lnTo>
                    <a:pt x="6" y="29"/>
                  </a:lnTo>
                  <a:lnTo>
                    <a:pt x="4" y="27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31" y="10"/>
                  </a:lnTo>
                  <a:lnTo>
                    <a:pt x="33" y="12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3" y="21"/>
                  </a:lnTo>
                  <a:lnTo>
                    <a:pt x="31" y="23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7" y="29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3" y="33"/>
                  </a:lnTo>
                  <a:lnTo>
                    <a:pt x="12" y="3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3348" y="2435"/>
              <a:ext cx="21" cy="22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0" y="18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6" y="2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20" y="6"/>
                </a:cxn>
                <a:cxn ang="0">
                  <a:pos x="21" y="8"/>
                </a:cxn>
                <a:cxn ang="0">
                  <a:pos x="21" y="10"/>
                </a:cxn>
                <a:cxn ang="0">
                  <a:pos x="21" y="12"/>
                </a:cxn>
                <a:cxn ang="0">
                  <a:pos x="21" y="14"/>
                </a:cxn>
                <a:cxn ang="0">
                  <a:pos x="20" y="16"/>
                </a:cxn>
                <a:cxn ang="0">
                  <a:pos x="20" y="18"/>
                </a:cxn>
                <a:cxn ang="0">
                  <a:pos x="18" y="20"/>
                </a:cxn>
                <a:cxn ang="0">
                  <a:pos x="16" y="22"/>
                </a:cxn>
                <a:cxn ang="0">
                  <a:pos x="14" y="22"/>
                </a:cxn>
                <a:cxn ang="0">
                  <a:pos x="12" y="22"/>
                </a:cxn>
                <a:cxn ang="0">
                  <a:pos x="10" y="22"/>
                </a:cxn>
                <a:cxn ang="0">
                  <a:pos x="8" y="22"/>
                </a:cxn>
              </a:cxnLst>
              <a:rect l="0" t="0" r="r" b="b"/>
              <a:pathLst>
                <a:path w="21" h="22">
                  <a:moveTo>
                    <a:pt x="8" y="22"/>
                  </a:moveTo>
                  <a:lnTo>
                    <a:pt x="6" y="22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3342" y="2476"/>
              <a:ext cx="12" cy="10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6"/>
                </a:cxn>
                <a:cxn ang="0">
                  <a:pos x="12" y="8"/>
                </a:cxn>
                <a:cxn ang="0">
                  <a:pos x="10" y="8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8" y="10"/>
                </a:cxn>
                <a:cxn ang="0">
                  <a:pos x="8" y="10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4" y="10"/>
                </a:cxn>
              </a:cxnLst>
              <a:rect l="0" t="0" r="r" b="b"/>
              <a:pathLst>
                <a:path w="12" h="10">
                  <a:moveTo>
                    <a:pt x="4" y="10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3464" y="2004"/>
              <a:ext cx="35" cy="3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1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0" y="16"/>
                </a:cxn>
                <a:cxn ang="0">
                  <a:pos x="0" y="17"/>
                </a:cxn>
                <a:cxn ang="0">
                  <a:pos x="2" y="21"/>
                </a:cxn>
                <a:cxn ang="0">
                  <a:pos x="2" y="23"/>
                </a:cxn>
                <a:cxn ang="0">
                  <a:pos x="4" y="27"/>
                </a:cxn>
                <a:cxn ang="0">
                  <a:pos x="8" y="29"/>
                </a:cxn>
                <a:cxn ang="0">
                  <a:pos x="10" y="31"/>
                </a:cxn>
                <a:cxn ang="0">
                  <a:pos x="13" y="33"/>
                </a:cxn>
                <a:cxn ang="0">
                  <a:pos x="15" y="33"/>
                </a:cxn>
                <a:cxn ang="0">
                  <a:pos x="15" y="33"/>
                </a:cxn>
                <a:cxn ang="0">
                  <a:pos x="17" y="33"/>
                </a:cxn>
                <a:cxn ang="0">
                  <a:pos x="19" y="33"/>
                </a:cxn>
                <a:cxn ang="0">
                  <a:pos x="21" y="33"/>
                </a:cxn>
                <a:cxn ang="0">
                  <a:pos x="23" y="31"/>
                </a:cxn>
                <a:cxn ang="0">
                  <a:pos x="25" y="31"/>
                </a:cxn>
                <a:cxn ang="0">
                  <a:pos x="25" y="31"/>
                </a:cxn>
                <a:cxn ang="0">
                  <a:pos x="27" y="29"/>
                </a:cxn>
                <a:cxn ang="0">
                  <a:pos x="29" y="29"/>
                </a:cxn>
                <a:cxn ang="0">
                  <a:pos x="29" y="27"/>
                </a:cxn>
                <a:cxn ang="0">
                  <a:pos x="31" y="27"/>
                </a:cxn>
                <a:cxn ang="0">
                  <a:pos x="31" y="25"/>
                </a:cxn>
                <a:cxn ang="0">
                  <a:pos x="33" y="23"/>
                </a:cxn>
                <a:cxn ang="0">
                  <a:pos x="33" y="21"/>
                </a:cxn>
                <a:cxn ang="0">
                  <a:pos x="33" y="21"/>
                </a:cxn>
                <a:cxn ang="0">
                  <a:pos x="35" y="17"/>
                </a:cxn>
                <a:cxn ang="0">
                  <a:pos x="35" y="14"/>
                </a:cxn>
                <a:cxn ang="0">
                  <a:pos x="33" y="12"/>
                </a:cxn>
                <a:cxn ang="0">
                  <a:pos x="33" y="8"/>
                </a:cxn>
                <a:cxn ang="0">
                  <a:pos x="31" y="6"/>
                </a:cxn>
                <a:cxn ang="0">
                  <a:pos x="29" y="2"/>
                </a:cxn>
                <a:cxn ang="0">
                  <a:pos x="25" y="2"/>
                </a:cxn>
                <a:cxn ang="0">
                  <a:pos x="21" y="0"/>
                </a:cxn>
              </a:cxnLst>
              <a:rect l="0" t="0" r="r" b="b"/>
              <a:pathLst>
                <a:path w="35" h="33">
                  <a:moveTo>
                    <a:pt x="21" y="0"/>
                  </a:move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4" y="27"/>
                  </a:lnTo>
                  <a:lnTo>
                    <a:pt x="8" y="29"/>
                  </a:lnTo>
                  <a:lnTo>
                    <a:pt x="10" y="31"/>
                  </a:lnTo>
                  <a:lnTo>
                    <a:pt x="13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9" y="29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5" y="17"/>
                  </a:lnTo>
                  <a:lnTo>
                    <a:pt x="35" y="14"/>
                  </a:lnTo>
                  <a:lnTo>
                    <a:pt x="33" y="12"/>
                  </a:lnTo>
                  <a:lnTo>
                    <a:pt x="33" y="8"/>
                  </a:lnTo>
                  <a:lnTo>
                    <a:pt x="31" y="6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3483" y="1961"/>
              <a:ext cx="23" cy="24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10" y="22"/>
                </a:cxn>
                <a:cxn ang="0">
                  <a:pos x="12" y="24"/>
                </a:cxn>
                <a:cxn ang="0">
                  <a:pos x="14" y="24"/>
                </a:cxn>
                <a:cxn ang="0">
                  <a:pos x="16" y="22"/>
                </a:cxn>
                <a:cxn ang="0">
                  <a:pos x="18" y="22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2" y="18"/>
                </a:cxn>
                <a:cxn ang="0">
                  <a:pos x="22" y="16"/>
                </a:cxn>
                <a:cxn ang="0">
                  <a:pos x="23" y="12"/>
                </a:cxn>
                <a:cxn ang="0">
                  <a:pos x="23" y="10"/>
                </a:cxn>
                <a:cxn ang="0">
                  <a:pos x="22" y="8"/>
                </a:cxn>
                <a:cxn ang="0">
                  <a:pos x="22" y="6"/>
                </a:cxn>
                <a:cxn ang="0">
                  <a:pos x="20" y="6"/>
                </a:cxn>
                <a:cxn ang="0">
                  <a:pos x="20" y="4"/>
                </a:cxn>
                <a:cxn ang="0">
                  <a:pos x="18" y="2"/>
                </a:cxn>
                <a:cxn ang="0">
                  <a:pos x="16" y="2"/>
                </a:cxn>
              </a:cxnLst>
              <a:rect l="0" t="0" r="r" b="b"/>
              <a:pathLst>
                <a:path w="23" h="24">
                  <a:moveTo>
                    <a:pt x="16" y="2"/>
                  </a:move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3501" y="1932"/>
              <a:ext cx="9" cy="1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5" y="12"/>
                </a:cxn>
                <a:cxn ang="0">
                  <a:pos x="5" y="12"/>
                </a:cxn>
                <a:cxn ang="0">
                  <a:pos x="7" y="10"/>
                </a:cxn>
                <a:cxn ang="0">
                  <a:pos x="7" y="10"/>
                </a:cxn>
                <a:cxn ang="0">
                  <a:pos x="9" y="10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9" y="6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5" y="0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3398" y="2060"/>
              <a:ext cx="54" cy="55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5" y="0"/>
                </a:cxn>
                <a:cxn ang="0">
                  <a:pos x="41" y="2"/>
                </a:cxn>
                <a:cxn ang="0">
                  <a:pos x="45" y="6"/>
                </a:cxn>
                <a:cxn ang="0">
                  <a:pos x="49" y="10"/>
                </a:cxn>
                <a:cxn ang="0">
                  <a:pos x="51" y="14"/>
                </a:cxn>
                <a:cxn ang="0">
                  <a:pos x="54" y="20"/>
                </a:cxn>
                <a:cxn ang="0">
                  <a:pos x="54" y="24"/>
                </a:cxn>
                <a:cxn ang="0">
                  <a:pos x="54" y="29"/>
                </a:cxn>
                <a:cxn ang="0">
                  <a:pos x="54" y="35"/>
                </a:cxn>
                <a:cxn ang="0">
                  <a:pos x="51" y="39"/>
                </a:cxn>
                <a:cxn ang="0">
                  <a:pos x="49" y="45"/>
                </a:cxn>
                <a:cxn ang="0">
                  <a:pos x="45" y="47"/>
                </a:cxn>
                <a:cxn ang="0">
                  <a:pos x="41" y="51"/>
                </a:cxn>
                <a:cxn ang="0">
                  <a:pos x="35" y="53"/>
                </a:cxn>
                <a:cxn ang="0">
                  <a:pos x="31" y="55"/>
                </a:cxn>
                <a:cxn ang="0">
                  <a:pos x="25" y="55"/>
                </a:cxn>
                <a:cxn ang="0">
                  <a:pos x="20" y="53"/>
                </a:cxn>
                <a:cxn ang="0">
                  <a:pos x="16" y="51"/>
                </a:cxn>
                <a:cxn ang="0">
                  <a:pos x="10" y="47"/>
                </a:cxn>
                <a:cxn ang="0">
                  <a:pos x="8" y="45"/>
                </a:cxn>
                <a:cxn ang="0">
                  <a:pos x="4" y="39"/>
                </a:cxn>
                <a:cxn ang="0">
                  <a:pos x="2" y="35"/>
                </a:cxn>
                <a:cxn ang="0">
                  <a:pos x="0" y="29"/>
                </a:cxn>
                <a:cxn ang="0">
                  <a:pos x="0" y="24"/>
                </a:cxn>
                <a:cxn ang="0">
                  <a:pos x="2" y="20"/>
                </a:cxn>
                <a:cxn ang="0">
                  <a:pos x="4" y="14"/>
                </a:cxn>
                <a:cxn ang="0">
                  <a:pos x="8" y="10"/>
                </a:cxn>
                <a:cxn ang="0">
                  <a:pos x="10" y="6"/>
                </a:cxn>
                <a:cxn ang="0">
                  <a:pos x="16" y="2"/>
                </a:cxn>
                <a:cxn ang="0">
                  <a:pos x="20" y="0"/>
                </a:cxn>
                <a:cxn ang="0">
                  <a:pos x="25" y="0"/>
                </a:cxn>
              </a:cxnLst>
              <a:rect l="0" t="0" r="r" b="b"/>
              <a:pathLst>
                <a:path w="54" h="55">
                  <a:moveTo>
                    <a:pt x="27" y="0"/>
                  </a:move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9" y="2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5" y="6"/>
                  </a:lnTo>
                  <a:lnTo>
                    <a:pt x="47" y="8"/>
                  </a:lnTo>
                  <a:lnTo>
                    <a:pt x="49" y="10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2" y="16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4" y="24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4" y="31"/>
                  </a:lnTo>
                  <a:lnTo>
                    <a:pt x="54" y="35"/>
                  </a:lnTo>
                  <a:lnTo>
                    <a:pt x="52" y="37"/>
                  </a:lnTo>
                  <a:lnTo>
                    <a:pt x="51" y="39"/>
                  </a:lnTo>
                  <a:lnTo>
                    <a:pt x="51" y="41"/>
                  </a:lnTo>
                  <a:lnTo>
                    <a:pt x="49" y="45"/>
                  </a:lnTo>
                  <a:lnTo>
                    <a:pt x="47" y="45"/>
                  </a:lnTo>
                  <a:lnTo>
                    <a:pt x="45" y="47"/>
                  </a:lnTo>
                  <a:lnTo>
                    <a:pt x="43" y="49"/>
                  </a:lnTo>
                  <a:lnTo>
                    <a:pt x="41" y="51"/>
                  </a:lnTo>
                  <a:lnTo>
                    <a:pt x="39" y="51"/>
                  </a:lnTo>
                  <a:lnTo>
                    <a:pt x="35" y="53"/>
                  </a:lnTo>
                  <a:lnTo>
                    <a:pt x="33" y="53"/>
                  </a:lnTo>
                  <a:lnTo>
                    <a:pt x="31" y="55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22" y="53"/>
                  </a:lnTo>
                  <a:lnTo>
                    <a:pt x="20" y="53"/>
                  </a:lnTo>
                  <a:lnTo>
                    <a:pt x="18" y="51"/>
                  </a:lnTo>
                  <a:lnTo>
                    <a:pt x="16" y="51"/>
                  </a:lnTo>
                  <a:lnTo>
                    <a:pt x="12" y="49"/>
                  </a:lnTo>
                  <a:lnTo>
                    <a:pt x="10" y="47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6" y="41"/>
                  </a:lnTo>
                  <a:lnTo>
                    <a:pt x="4" y="39"/>
                  </a:lnTo>
                  <a:lnTo>
                    <a:pt x="2" y="37"/>
                  </a:lnTo>
                  <a:lnTo>
                    <a:pt x="2" y="35"/>
                  </a:lnTo>
                  <a:lnTo>
                    <a:pt x="2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3464" y="2078"/>
              <a:ext cx="54" cy="5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39" y="4"/>
                </a:cxn>
                <a:cxn ang="0">
                  <a:pos x="37" y="2"/>
                </a:cxn>
                <a:cxn ang="0">
                  <a:pos x="35" y="2"/>
                </a:cxn>
                <a:cxn ang="0">
                  <a:pos x="31" y="2"/>
                </a:cxn>
                <a:cxn ang="0">
                  <a:pos x="29" y="0"/>
                </a:cxn>
                <a:cxn ang="0">
                  <a:pos x="27" y="0"/>
                </a:cxn>
                <a:cxn ang="0">
                  <a:pos x="25" y="0"/>
                </a:cxn>
                <a:cxn ang="0">
                  <a:pos x="21" y="2"/>
                </a:cxn>
                <a:cxn ang="0">
                  <a:pos x="19" y="2"/>
                </a:cxn>
                <a:cxn ang="0">
                  <a:pos x="17" y="2"/>
                </a:cxn>
                <a:cxn ang="0">
                  <a:pos x="13" y="4"/>
                </a:cxn>
                <a:cxn ang="0">
                  <a:pos x="12" y="6"/>
                </a:cxn>
                <a:cxn ang="0">
                  <a:pos x="10" y="8"/>
                </a:cxn>
                <a:cxn ang="0">
                  <a:pos x="8" y="8"/>
                </a:cxn>
                <a:cxn ang="0">
                  <a:pos x="6" y="11"/>
                </a:cxn>
                <a:cxn ang="0">
                  <a:pos x="6" y="13"/>
                </a:cxn>
                <a:cxn ang="0">
                  <a:pos x="2" y="17"/>
                </a:cxn>
                <a:cxn ang="0">
                  <a:pos x="0" y="23"/>
                </a:cxn>
                <a:cxn ang="0">
                  <a:pos x="0" y="27"/>
                </a:cxn>
                <a:cxn ang="0">
                  <a:pos x="2" y="33"/>
                </a:cxn>
                <a:cxn ang="0">
                  <a:pos x="2" y="39"/>
                </a:cxn>
                <a:cxn ang="0">
                  <a:pos x="6" y="43"/>
                </a:cxn>
                <a:cxn ang="0">
                  <a:pos x="8" y="46"/>
                </a:cxn>
                <a:cxn ang="0">
                  <a:pos x="13" y="50"/>
                </a:cxn>
                <a:cxn ang="0">
                  <a:pos x="15" y="52"/>
                </a:cxn>
                <a:cxn ang="0">
                  <a:pos x="17" y="52"/>
                </a:cxn>
                <a:cxn ang="0">
                  <a:pos x="19" y="54"/>
                </a:cxn>
                <a:cxn ang="0">
                  <a:pos x="23" y="54"/>
                </a:cxn>
                <a:cxn ang="0">
                  <a:pos x="25" y="54"/>
                </a:cxn>
                <a:cxn ang="0">
                  <a:pos x="29" y="54"/>
                </a:cxn>
                <a:cxn ang="0">
                  <a:pos x="31" y="54"/>
                </a:cxn>
                <a:cxn ang="0">
                  <a:pos x="33" y="54"/>
                </a:cxn>
                <a:cxn ang="0">
                  <a:pos x="37" y="52"/>
                </a:cxn>
                <a:cxn ang="0">
                  <a:pos x="39" y="52"/>
                </a:cxn>
                <a:cxn ang="0">
                  <a:pos x="41" y="50"/>
                </a:cxn>
                <a:cxn ang="0">
                  <a:pos x="42" y="50"/>
                </a:cxn>
                <a:cxn ang="0">
                  <a:pos x="44" y="48"/>
                </a:cxn>
                <a:cxn ang="0">
                  <a:pos x="46" y="46"/>
                </a:cxn>
                <a:cxn ang="0">
                  <a:pos x="48" y="45"/>
                </a:cxn>
                <a:cxn ang="0">
                  <a:pos x="50" y="43"/>
                </a:cxn>
                <a:cxn ang="0">
                  <a:pos x="52" y="37"/>
                </a:cxn>
                <a:cxn ang="0">
                  <a:pos x="54" y="33"/>
                </a:cxn>
                <a:cxn ang="0">
                  <a:pos x="54" y="27"/>
                </a:cxn>
                <a:cxn ang="0">
                  <a:pos x="54" y="21"/>
                </a:cxn>
                <a:cxn ang="0">
                  <a:pos x="52" y="17"/>
                </a:cxn>
                <a:cxn ang="0">
                  <a:pos x="50" y="11"/>
                </a:cxn>
                <a:cxn ang="0">
                  <a:pos x="46" y="8"/>
                </a:cxn>
                <a:cxn ang="0">
                  <a:pos x="42" y="6"/>
                </a:cxn>
              </a:cxnLst>
              <a:rect l="0" t="0" r="r" b="b"/>
              <a:pathLst>
                <a:path w="54" h="54">
                  <a:moveTo>
                    <a:pt x="42" y="6"/>
                  </a:moveTo>
                  <a:lnTo>
                    <a:pt x="39" y="4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3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8" y="8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2" y="33"/>
                  </a:lnTo>
                  <a:lnTo>
                    <a:pt x="2" y="39"/>
                  </a:lnTo>
                  <a:lnTo>
                    <a:pt x="6" y="43"/>
                  </a:lnTo>
                  <a:lnTo>
                    <a:pt x="8" y="46"/>
                  </a:lnTo>
                  <a:lnTo>
                    <a:pt x="13" y="50"/>
                  </a:lnTo>
                  <a:lnTo>
                    <a:pt x="15" y="52"/>
                  </a:lnTo>
                  <a:lnTo>
                    <a:pt x="17" y="52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5" y="54"/>
                  </a:lnTo>
                  <a:lnTo>
                    <a:pt x="29" y="54"/>
                  </a:lnTo>
                  <a:lnTo>
                    <a:pt x="31" y="54"/>
                  </a:lnTo>
                  <a:lnTo>
                    <a:pt x="33" y="54"/>
                  </a:lnTo>
                  <a:lnTo>
                    <a:pt x="37" y="52"/>
                  </a:lnTo>
                  <a:lnTo>
                    <a:pt x="39" y="52"/>
                  </a:lnTo>
                  <a:lnTo>
                    <a:pt x="41" y="50"/>
                  </a:lnTo>
                  <a:lnTo>
                    <a:pt x="42" y="50"/>
                  </a:lnTo>
                  <a:lnTo>
                    <a:pt x="44" y="48"/>
                  </a:lnTo>
                  <a:lnTo>
                    <a:pt x="46" y="46"/>
                  </a:lnTo>
                  <a:lnTo>
                    <a:pt x="48" y="45"/>
                  </a:lnTo>
                  <a:lnTo>
                    <a:pt x="50" y="43"/>
                  </a:lnTo>
                  <a:lnTo>
                    <a:pt x="52" y="37"/>
                  </a:lnTo>
                  <a:lnTo>
                    <a:pt x="54" y="33"/>
                  </a:lnTo>
                  <a:lnTo>
                    <a:pt x="54" y="27"/>
                  </a:lnTo>
                  <a:lnTo>
                    <a:pt x="54" y="21"/>
                  </a:lnTo>
                  <a:lnTo>
                    <a:pt x="52" y="17"/>
                  </a:lnTo>
                  <a:lnTo>
                    <a:pt x="50" y="11"/>
                  </a:lnTo>
                  <a:lnTo>
                    <a:pt x="46" y="8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3510" y="2132"/>
              <a:ext cx="52" cy="55"/>
            </a:xfrm>
            <a:custGeom>
              <a:avLst/>
              <a:gdLst/>
              <a:ahLst/>
              <a:cxnLst>
                <a:cxn ang="0">
                  <a:pos x="49" y="14"/>
                </a:cxn>
                <a:cxn ang="0">
                  <a:pos x="47" y="8"/>
                </a:cxn>
                <a:cxn ang="0">
                  <a:pos x="43" y="6"/>
                </a:cxn>
                <a:cxn ang="0">
                  <a:pos x="37" y="2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3" y="0"/>
                </a:cxn>
                <a:cxn ang="0">
                  <a:pos x="18" y="0"/>
                </a:cxn>
                <a:cxn ang="0">
                  <a:pos x="12" y="4"/>
                </a:cxn>
                <a:cxn ang="0">
                  <a:pos x="8" y="6"/>
                </a:cxn>
                <a:cxn ang="0">
                  <a:pos x="4" y="10"/>
                </a:cxn>
                <a:cxn ang="0">
                  <a:pos x="2" y="16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0" y="29"/>
                </a:cxn>
                <a:cxn ang="0">
                  <a:pos x="0" y="35"/>
                </a:cxn>
                <a:cxn ang="0">
                  <a:pos x="2" y="41"/>
                </a:cxn>
                <a:cxn ang="0">
                  <a:pos x="6" y="45"/>
                </a:cxn>
                <a:cxn ang="0">
                  <a:pos x="10" y="49"/>
                </a:cxn>
                <a:cxn ang="0">
                  <a:pos x="14" y="51"/>
                </a:cxn>
                <a:cxn ang="0">
                  <a:pos x="20" y="53"/>
                </a:cxn>
                <a:cxn ang="0">
                  <a:pos x="25" y="55"/>
                </a:cxn>
                <a:cxn ang="0">
                  <a:pos x="29" y="55"/>
                </a:cxn>
                <a:cxn ang="0">
                  <a:pos x="35" y="53"/>
                </a:cxn>
                <a:cxn ang="0">
                  <a:pos x="39" y="51"/>
                </a:cxn>
                <a:cxn ang="0">
                  <a:pos x="45" y="47"/>
                </a:cxn>
                <a:cxn ang="0">
                  <a:pos x="49" y="43"/>
                </a:cxn>
                <a:cxn ang="0">
                  <a:pos x="50" y="39"/>
                </a:cxn>
                <a:cxn ang="0">
                  <a:pos x="52" y="33"/>
                </a:cxn>
                <a:cxn ang="0">
                  <a:pos x="52" y="29"/>
                </a:cxn>
                <a:cxn ang="0">
                  <a:pos x="52" y="24"/>
                </a:cxn>
                <a:cxn ang="0">
                  <a:pos x="50" y="18"/>
                </a:cxn>
              </a:cxnLst>
              <a:rect l="0" t="0" r="r" b="b"/>
              <a:pathLst>
                <a:path w="52" h="55">
                  <a:moveTo>
                    <a:pt x="50" y="16"/>
                  </a:moveTo>
                  <a:lnTo>
                    <a:pt x="49" y="14"/>
                  </a:lnTo>
                  <a:lnTo>
                    <a:pt x="49" y="10"/>
                  </a:lnTo>
                  <a:lnTo>
                    <a:pt x="47" y="8"/>
                  </a:lnTo>
                  <a:lnTo>
                    <a:pt x="45" y="8"/>
                  </a:lnTo>
                  <a:lnTo>
                    <a:pt x="43" y="6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2" y="37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8" y="47"/>
                  </a:lnTo>
                  <a:lnTo>
                    <a:pt x="10" y="49"/>
                  </a:lnTo>
                  <a:lnTo>
                    <a:pt x="12" y="49"/>
                  </a:lnTo>
                  <a:lnTo>
                    <a:pt x="14" y="51"/>
                  </a:lnTo>
                  <a:lnTo>
                    <a:pt x="18" y="53"/>
                  </a:lnTo>
                  <a:lnTo>
                    <a:pt x="20" y="53"/>
                  </a:lnTo>
                  <a:lnTo>
                    <a:pt x="22" y="53"/>
                  </a:lnTo>
                  <a:lnTo>
                    <a:pt x="25" y="55"/>
                  </a:lnTo>
                  <a:lnTo>
                    <a:pt x="27" y="55"/>
                  </a:lnTo>
                  <a:lnTo>
                    <a:pt x="29" y="55"/>
                  </a:lnTo>
                  <a:lnTo>
                    <a:pt x="31" y="53"/>
                  </a:lnTo>
                  <a:lnTo>
                    <a:pt x="35" y="53"/>
                  </a:lnTo>
                  <a:lnTo>
                    <a:pt x="37" y="51"/>
                  </a:lnTo>
                  <a:lnTo>
                    <a:pt x="39" y="51"/>
                  </a:lnTo>
                  <a:lnTo>
                    <a:pt x="43" y="49"/>
                  </a:lnTo>
                  <a:lnTo>
                    <a:pt x="45" y="47"/>
                  </a:lnTo>
                  <a:lnTo>
                    <a:pt x="47" y="45"/>
                  </a:lnTo>
                  <a:lnTo>
                    <a:pt x="49" y="43"/>
                  </a:lnTo>
                  <a:lnTo>
                    <a:pt x="49" y="41"/>
                  </a:lnTo>
                  <a:lnTo>
                    <a:pt x="50" y="39"/>
                  </a:lnTo>
                  <a:lnTo>
                    <a:pt x="50" y="37"/>
                  </a:lnTo>
                  <a:lnTo>
                    <a:pt x="52" y="33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2" y="24"/>
                  </a:lnTo>
                  <a:lnTo>
                    <a:pt x="52" y="22"/>
                  </a:lnTo>
                  <a:lnTo>
                    <a:pt x="50" y="18"/>
                  </a:lnTo>
                  <a:lnTo>
                    <a:pt x="50" y="1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3520" y="2200"/>
              <a:ext cx="52" cy="53"/>
            </a:xfrm>
            <a:custGeom>
              <a:avLst/>
              <a:gdLst/>
              <a:ahLst/>
              <a:cxnLst>
                <a:cxn ang="0">
                  <a:pos x="52" y="27"/>
                </a:cxn>
                <a:cxn ang="0">
                  <a:pos x="52" y="22"/>
                </a:cxn>
                <a:cxn ang="0">
                  <a:pos x="50" y="18"/>
                </a:cxn>
                <a:cxn ang="0">
                  <a:pos x="48" y="12"/>
                </a:cxn>
                <a:cxn ang="0">
                  <a:pos x="46" y="8"/>
                </a:cxn>
                <a:cxn ang="0">
                  <a:pos x="42" y="4"/>
                </a:cxn>
                <a:cxn ang="0">
                  <a:pos x="37" y="2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7" y="0"/>
                </a:cxn>
                <a:cxn ang="0">
                  <a:pos x="12" y="4"/>
                </a:cxn>
                <a:cxn ang="0">
                  <a:pos x="8" y="6"/>
                </a:cxn>
                <a:cxn ang="0">
                  <a:pos x="4" y="10"/>
                </a:cxn>
                <a:cxn ang="0">
                  <a:pos x="2" y="16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0" y="31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6" y="45"/>
                </a:cxn>
                <a:cxn ang="0">
                  <a:pos x="10" y="49"/>
                </a:cxn>
                <a:cxn ang="0">
                  <a:pos x="15" y="51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31" y="53"/>
                </a:cxn>
                <a:cxn ang="0">
                  <a:pos x="35" y="51"/>
                </a:cxn>
                <a:cxn ang="0">
                  <a:pos x="40" y="49"/>
                </a:cxn>
                <a:cxn ang="0">
                  <a:pos x="44" y="47"/>
                </a:cxn>
                <a:cxn ang="0">
                  <a:pos x="48" y="43"/>
                </a:cxn>
                <a:cxn ang="0">
                  <a:pos x="50" y="39"/>
                </a:cxn>
                <a:cxn ang="0">
                  <a:pos x="52" y="33"/>
                </a:cxn>
              </a:cxnLst>
              <a:rect l="0" t="0" r="r" b="b"/>
              <a:pathLst>
                <a:path w="52" h="53">
                  <a:moveTo>
                    <a:pt x="52" y="29"/>
                  </a:moveTo>
                  <a:lnTo>
                    <a:pt x="52" y="27"/>
                  </a:lnTo>
                  <a:lnTo>
                    <a:pt x="52" y="26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0" y="18"/>
                  </a:lnTo>
                  <a:lnTo>
                    <a:pt x="50" y="16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46" y="8"/>
                  </a:lnTo>
                  <a:lnTo>
                    <a:pt x="44" y="6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37" y="2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2" y="39"/>
                  </a:lnTo>
                  <a:lnTo>
                    <a:pt x="4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8" y="47"/>
                  </a:lnTo>
                  <a:lnTo>
                    <a:pt x="10" y="49"/>
                  </a:lnTo>
                  <a:lnTo>
                    <a:pt x="12" y="49"/>
                  </a:lnTo>
                  <a:lnTo>
                    <a:pt x="15" y="51"/>
                  </a:lnTo>
                  <a:lnTo>
                    <a:pt x="17" y="53"/>
                  </a:lnTo>
                  <a:lnTo>
                    <a:pt x="19" y="53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27" y="53"/>
                  </a:lnTo>
                  <a:lnTo>
                    <a:pt x="31" y="53"/>
                  </a:lnTo>
                  <a:lnTo>
                    <a:pt x="33" y="53"/>
                  </a:lnTo>
                  <a:lnTo>
                    <a:pt x="35" y="51"/>
                  </a:lnTo>
                  <a:lnTo>
                    <a:pt x="39" y="51"/>
                  </a:lnTo>
                  <a:lnTo>
                    <a:pt x="40" y="49"/>
                  </a:lnTo>
                  <a:lnTo>
                    <a:pt x="42" y="49"/>
                  </a:lnTo>
                  <a:lnTo>
                    <a:pt x="44" y="47"/>
                  </a:lnTo>
                  <a:lnTo>
                    <a:pt x="46" y="45"/>
                  </a:lnTo>
                  <a:lnTo>
                    <a:pt x="48" y="43"/>
                  </a:lnTo>
                  <a:lnTo>
                    <a:pt x="48" y="41"/>
                  </a:lnTo>
                  <a:lnTo>
                    <a:pt x="50" y="39"/>
                  </a:lnTo>
                  <a:lnTo>
                    <a:pt x="50" y="35"/>
                  </a:lnTo>
                  <a:lnTo>
                    <a:pt x="52" y="33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3491" y="2261"/>
              <a:ext cx="54" cy="52"/>
            </a:xfrm>
            <a:custGeom>
              <a:avLst/>
              <a:gdLst/>
              <a:ahLst/>
              <a:cxnLst>
                <a:cxn ang="0">
                  <a:pos x="46" y="44"/>
                </a:cxn>
                <a:cxn ang="0">
                  <a:pos x="50" y="38"/>
                </a:cxn>
                <a:cxn ang="0">
                  <a:pos x="52" y="35"/>
                </a:cxn>
                <a:cxn ang="0">
                  <a:pos x="54" y="29"/>
                </a:cxn>
                <a:cxn ang="0">
                  <a:pos x="54" y="25"/>
                </a:cxn>
                <a:cxn ang="0">
                  <a:pos x="52" y="19"/>
                </a:cxn>
                <a:cxn ang="0">
                  <a:pos x="50" y="13"/>
                </a:cxn>
                <a:cxn ang="0">
                  <a:pos x="48" y="9"/>
                </a:cxn>
                <a:cxn ang="0">
                  <a:pos x="44" y="5"/>
                </a:cxn>
                <a:cxn ang="0">
                  <a:pos x="42" y="3"/>
                </a:cxn>
                <a:cxn ang="0">
                  <a:pos x="41" y="1"/>
                </a:cxn>
                <a:cxn ang="0">
                  <a:pos x="37" y="1"/>
                </a:cxn>
                <a:cxn ang="0">
                  <a:pos x="35" y="0"/>
                </a:cxn>
                <a:cxn ang="0">
                  <a:pos x="33" y="0"/>
                </a:cxn>
                <a:cxn ang="0">
                  <a:pos x="31" y="0"/>
                </a:cxn>
                <a:cxn ang="0">
                  <a:pos x="27" y="0"/>
                </a:cxn>
                <a:cxn ang="0">
                  <a:pos x="25" y="0"/>
                </a:cxn>
                <a:cxn ang="0">
                  <a:pos x="21" y="0"/>
                </a:cxn>
                <a:cxn ang="0">
                  <a:pos x="19" y="0"/>
                </a:cxn>
                <a:cxn ang="0">
                  <a:pos x="17" y="1"/>
                </a:cxn>
                <a:cxn ang="0">
                  <a:pos x="15" y="1"/>
                </a:cxn>
                <a:cxn ang="0">
                  <a:pos x="12" y="3"/>
                </a:cxn>
                <a:cxn ang="0">
                  <a:pos x="10" y="5"/>
                </a:cxn>
                <a:cxn ang="0">
                  <a:pos x="8" y="5"/>
                </a:cxn>
                <a:cxn ang="0">
                  <a:pos x="6" y="7"/>
                </a:cxn>
                <a:cxn ang="0">
                  <a:pos x="4" y="13"/>
                </a:cxn>
                <a:cxn ang="0">
                  <a:pos x="2" y="17"/>
                </a:cxn>
                <a:cxn ang="0">
                  <a:pos x="0" y="23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2" y="38"/>
                </a:cxn>
                <a:cxn ang="0">
                  <a:pos x="6" y="42"/>
                </a:cxn>
                <a:cxn ang="0">
                  <a:pos x="10" y="46"/>
                </a:cxn>
                <a:cxn ang="0">
                  <a:pos x="12" y="48"/>
                </a:cxn>
                <a:cxn ang="0">
                  <a:pos x="14" y="50"/>
                </a:cxn>
                <a:cxn ang="0">
                  <a:pos x="15" y="50"/>
                </a:cxn>
                <a:cxn ang="0">
                  <a:pos x="19" y="52"/>
                </a:cxn>
                <a:cxn ang="0">
                  <a:pos x="21" y="52"/>
                </a:cxn>
                <a:cxn ang="0">
                  <a:pos x="23" y="52"/>
                </a:cxn>
                <a:cxn ang="0">
                  <a:pos x="27" y="52"/>
                </a:cxn>
                <a:cxn ang="0">
                  <a:pos x="29" y="52"/>
                </a:cxn>
                <a:cxn ang="0">
                  <a:pos x="31" y="52"/>
                </a:cxn>
                <a:cxn ang="0">
                  <a:pos x="35" y="52"/>
                </a:cxn>
                <a:cxn ang="0">
                  <a:pos x="37" y="50"/>
                </a:cxn>
                <a:cxn ang="0">
                  <a:pos x="39" y="50"/>
                </a:cxn>
                <a:cxn ang="0">
                  <a:pos x="41" y="48"/>
                </a:cxn>
                <a:cxn ang="0">
                  <a:pos x="42" y="48"/>
                </a:cxn>
                <a:cxn ang="0">
                  <a:pos x="44" y="46"/>
                </a:cxn>
                <a:cxn ang="0">
                  <a:pos x="46" y="44"/>
                </a:cxn>
              </a:cxnLst>
              <a:rect l="0" t="0" r="r" b="b"/>
              <a:pathLst>
                <a:path w="54" h="52">
                  <a:moveTo>
                    <a:pt x="46" y="44"/>
                  </a:moveTo>
                  <a:lnTo>
                    <a:pt x="50" y="38"/>
                  </a:lnTo>
                  <a:lnTo>
                    <a:pt x="52" y="35"/>
                  </a:lnTo>
                  <a:lnTo>
                    <a:pt x="54" y="29"/>
                  </a:lnTo>
                  <a:lnTo>
                    <a:pt x="54" y="25"/>
                  </a:lnTo>
                  <a:lnTo>
                    <a:pt x="52" y="19"/>
                  </a:lnTo>
                  <a:lnTo>
                    <a:pt x="50" y="13"/>
                  </a:lnTo>
                  <a:lnTo>
                    <a:pt x="48" y="9"/>
                  </a:lnTo>
                  <a:lnTo>
                    <a:pt x="44" y="5"/>
                  </a:lnTo>
                  <a:lnTo>
                    <a:pt x="42" y="3"/>
                  </a:lnTo>
                  <a:lnTo>
                    <a:pt x="41" y="1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8" y="5"/>
                  </a:lnTo>
                  <a:lnTo>
                    <a:pt x="6" y="7"/>
                  </a:lnTo>
                  <a:lnTo>
                    <a:pt x="4" y="13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6" y="42"/>
                  </a:lnTo>
                  <a:lnTo>
                    <a:pt x="10" y="46"/>
                  </a:lnTo>
                  <a:lnTo>
                    <a:pt x="12" y="48"/>
                  </a:lnTo>
                  <a:lnTo>
                    <a:pt x="14" y="50"/>
                  </a:lnTo>
                  <a:lnTo>
                    <a:pt x="15" y="50"/>
                  </a:lnTo>
                  <a:lnTo>
                    <a:pt x="19" y="52"/>
                  </a:lnTo>
                  <a:lnTo>
                    <a:pt x="21" y="52"/>
                  </a:lnTo>
                  <a:lnTo>
                    <a:pt x="23" y="52"/>
                  </a:lnTo>
                  <a:lnTo>
                    <a:pt x="27" y="52"/>
                  </a:lnTo>
                  <a:lnTo>
                    <a:pt x="29" y="52"/>
                  </a:lnTo>
                  <a:lnTo>
                    <a:pt x="31" y="52"/>
                  </a:lnTo>
                  <a:lnTo>
                    <a:pt x="35" y="52"/>
                  </a:lnTo>
                  <a:lnTo>
                    <a:pt x="37" y="50"/>
                  </a:lnTo>
                  <a:lnTo>
                    <a:pt x="39" y="50"/>
                  </a:lnTo>
                  <a:lnTo>
                    <a:pt x="41" y="48"/>
                  </a:lnTo>
                  <a:lnTo>
                    <a:pt x="42" y="48"/>
                  </a:lnTo>
                  <a:lnTo>
                    <a:pt x="44" y="46"/>
                  </a:lnTo>
                  <a:lnTo>
                    <a:pt x="46" y="4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3435" y="2294"/>
              <a:ext cx="52" cy="54"/>
            </a:xfrm>
            <a:custGeom>
              <a:avLst/>
              <a:gdLst/>
              <a:ahLst/>
              <a:cxnLst>
                <a:cxn ang="0">
                  <a:pos x="37" y="52"/>
                </a:cxn>
                <a:cxn ang="0">
                  <a:pos x="41" y="50"/>
                </a:cxn>
                <a:cxn ang="0">
                  <a:pos x="44" y="46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3"/>
                </a:cxn>
                <a:cxn ang="0">
                  <a:pos x="52" y="27"/>
                </a:cxn>
                <a:cxn ang="0">
                  <a:pos x="52" y="21"/>
                </a:cxn>
                <a:cxn ang="0">
                  <a:pos x="50" y="17"/>
                </a:cxn>
                <a:cxn ang="0">
                  <a:pos x="48" y="11"/>
                </a:cxn>
                <a:cxn ang="0">
                  <a:pos x="44" y="7"/>
                </a:cxn>
                <a:cxn ang="0">
                  <a:pos x="41" y="5"/>
                </a:cxn>
                <a:cxn ang="0">
                  <a:pos x="37" y="2"/>
                </a:cxn>
                <a:cxn ang="0">
                  <a:pos x="31" y="0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8" y="7"/>
                </a:cxn>
                <a:cxn ang="0">
                  <a:pos x="4" y="11"/>
                </a:cxn>
                <a:cxn ang="0">
                  <a:pos x="2" y="17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2" y="37"/>
                </a:cxn>
                <a:cxn ang="0">
                  <a:pos x="4" y="42"/>
                </a:cxn>
                <a:cxn ang="0">
                  <a:pos x="8" y="46"/>
                </a:cxn>
                <a:cxn ang="0">
                  <a:pos x="12" y="48"/>
                </a:cxn>
                <a:cxn ang="0">
                  <a:pos x="15" y="52"/>
                </a:cxn>
                <a:cxn ang="0">
                  <a:pos x="21" y="54"/>
                </a:cxn>
                <a:cxn ang="0">
                  <a:pos x="25" y="54"/>
                </a:cxn>
                <a:cxn ang="0">
                  <a:pos x="31" y="54"/>
                </a:cxn>
              </a:cxnLst>
              <a:rect l="0" t="0" r="r" b="b"/>
              <a:pathLst>
                <a:path w="52" h="54">
                  <a:moveTo>
                    <a:pt x="33" y="52"/>
                  </a:moveTo>
                  <a:lnTo>
                    <a:pt x="37" y="52"/>
                  </a:lnTo>
                  <a:lnTo>
                    <a:pt x="39" y="50"/>
                  </a:lnTo>
                  <a:lnTo>
                    <a:pt x="41" y="50"/>
                  </a:lnTo>
                  <a:lnTo>
                    <a:pt x="42" y="48"/>
                  </a:lnTo>
                  <a:lnTo>
                    <a:pt x="44" y="46"/>
                  </a:lnTo>
                  <a:lnTo>
                    <a:pt x="46" y="44"/>
                  </a:lnTo>
                  <a:lnTo>
                    <a:pt x="48" y="42"/>
                  </a:lnTo>
                  <a:lnTo>
                    <a:pt x="50" y="40"/>
                  </a:lnTo>
                  <a:lnTo>
                    <a:pt x="50" y="37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1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1"/>
                  </a:lnTo>
                  <a:lnTo>
                    <a:pt x="52" y="19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6" y="9"/>
                  </a:lnTo>
                  <a:lnTo>
                    <a:pt x="44" y="7"/>
                  </a:lnTo>
                  <a:lnTo>
                    <a:pt x="42" y="5"/>
                  </a:lnTo>
                  <a:lnTo>
                    <a:pt x="41" y="5"/>
                  </a:lnTo>
                  <a:lnTo>
                    <a:pt x="39" y="3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4" y="3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9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2" y="37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6" y="44"/>
                  </a:lnTo>
                  <a:lnTo>
                    <a:pt x="8" y="46"/>
                  </a:lnTo>
                  <a:lnTo>
                    <a:pt x="10" y="48"/>
                  </a:lnTo>
                  <a:lnTo>
                    <a:pt x="12" y="48"/>
                  </a:lnTo>
                  <a:lnTo>
                    <a:pt x="14" y="50"/>
                  </a:lnTo>
                  <a:lnTo>
                    <a:pt x="15" y="52"/>
                  </a:lnTo>
                  <a:lnTo>
                    <a:pt x="17" y="52"/>
                  </a:lnTo>
                  <a:lnTo>
                    <a:pt x="21" y="54"/>
                  </a:lnTo>
                  <a:lnTo>
                    <a:pt x="23" y="54"/>
                  </a:lnTo>
                  <a:lnTo>
                    <a:pt x="25" y="54"/>
                  </a:lnTo>
                  <a:lnTo>
                    <a:pt x="29" y="54"/>
                  </a:lnTo>
                  <a:lnTo>
                    <a:pt x="31" y="54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9"/>
            <p:cNvSpPr>
              <a:spLocks/>
            </p:cNvSpPr>
            <p:nvPr/>
          </p:nvSpPr>
          <p:spPr bwMode="auto">
            <a:xfrm>
              <a:off x="3337" y="2082"/>
              <a:ext cx="54" cy="54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3" y="2"/>
                </a:cxn>
                <a:cxn ang="0">
                  <a:pos x="17" y="2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5" y="0"/>
                </a:cxn>
                <a:cxn ang="0">
                  <a:pos x="27" y="0"/>
                </a:cxn>
                <a:cxn ang="0">
                  <a:pos x="29" y="0"/>
                </a:cxn>
                <a:cxn ang="0">
                  <a:pos x="32" y="0"/>
                </a:cxn>
                <a:cxn ang="0">
                  <a:pos x="34" y="0"/>
                </a:cxn>
                <a:cxn ang="0">
                  <a:pos x="36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4" y="6"/>
                </a:cxn>
                <a:cxn ang="0">
                  <a:pos x="46" y="7"/>
                </a:cxn>
                <a:cxn ang="0">
                  <a:pos x="48" y="9"/>
                </a:cxn>
                <a:cxn ang="0">
                  <a:pos x="48" y="11"/>
                </a:cxn>
                <a:cxn ang="0">
                  <a:pos x="52" y="17"/>
                </a:cxn>
                <a:cxn ang="0">
                  <a:pos x="52" y="21"/>
                </a:cxn>
                <a:cxn ang="0">
                  <a:pos x="54" y="27"/>
                </a:cxn>
                <a:cxn ang="0">
                  <a:pos x="52" y="31"/>
                </a:cxn>
                <a:cxn ang="0">
                  <a:pos x="50" y="37"/>
                </a:cxn>
                <a:cxn ang="0">
                  <a:pos x="48" y="41"/>
                </a:cxn>
                <a:cxn ang="0">
                  <a:pos x="44" y="46"/>
                </a:cxn>
                <a:cxn ang="0">
                  <a:pos x="40" y="48"/>
                </a:cxn>
                <a:cxn ang="0">
                  <a:pos x="38" y="50"/>
                </a:cxn>
                <a:cxn ang="0">
                  <a:pos x="36" y="50"/>
                </a:cxn>
                <a:cxn ang="0">
                  <a:pos x="32" y="52"/>
                </a:cxn>
                <a:cxn ang="0">
                  <a:pos x="31" y="52"/>
                </a:cxn>
                <a:cxn ang="0">
                  <a:pos x="29" y="54"/>
                </a:cxn>
                <a:cxn ang="0">
                  <a:pos x="25" y="54"/>
                </a:cxn>
                <a:cxn ang="0">
                  <a:pos x="23" y="52"/>
                </a:cxn>
                <a:cxn ang="0">
                  <a:pos x="21" y="52"/>
                </a:cxn>
                <a:cxn ang="0">
                  <a:pos x="17" y="52"/>
                </a:cxn>
                <a:cxn ang="0">
                  <a:pos x="15" y="50"/>
                </a:cxn>
                <a:cxn ang="0">
                  <a:pos x="13" y="50"/>
                </a:cxn>
                <a:cxn ang="0">
                  <a:pos x="11" y="48"/>
                </a:cxn>
                <a:cxn ang="0">
                  <a:pos x="9" y="46"/>
                </a:cxn>
                <a:cxn ang="0">
                  <a:pos x="7" y="44"/>
                </a:cxn>
                <a:cxn ang="0">
                  <a:pos x="5" y="42"/>
                </a:cxn>
                <a:cxn ang="0">
                  <a:pos x="3" y="41"/>
                </a:cxn>
                <a:cxn ang="0">
                  <a:pos x="2" y="37"/>
                </a:cxn>
                <a:cxn ang="0">
                  <a:pos x="0" y="31"/>
                </a:cxn>
                <a:cxn ang="0">
                  <a:pos x="0" y="25"/>
                </a:cxn>
                <a:cxn ang="0">
                  <a:pos x="0" y="21"/>
                </a:cxn>
                <a:cxn ang="0">
                  <a:pos x="2" y="15"/>
                </a:cxn>
                <a:cxn ang="0">
                  <a:pos x="3" y="11"/>
                </a:cxn>
                <a:cxn ang="0">
                  <a:pos x="7" y="7"/>
                </a:cxn>
                <a:cxn ang="0">
                  <a:pos x="11" y="4"/>
                </a:cxn>
              </a:cxnLst>
              <a:rect l="0" t="0" r="r" b="b"/>
              <a:pathLst>
                <a:path w="54" h="54">
                  <a:moveTo>
                    <a:pt x="11" y="4"/>
                  </a:moveTo>
                  <a:lnTo>
                    <a:pt x="13" y="2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7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52" y="17"/>
                  </a:lnTo>
                  <a:lnTo>
                    <a:pt x="52" y="21"/>
                  </a:lnTo>
                  <a:lnTo>
                    <a:pt x="54" y="27"/>
                  </a:lnTo>
                  <a:lnTo>
                    <a:pt x="52" y="31"/>
                  </a:lnTo>
                  <a:lnTo>
                    <a:pt x="50" y="37"/>
                  </a:lnTo>
                  <a:lnTo>
                    <a:pt x="48" y="41"/>
                  </a:lnTo>
                  <a:lnTo>
                    <a:pt x="44" y="46"/>
                  </a:lnTo>
                  <a:lnTo>
                    <a:pt x="40" y="48"/>
                  </a:lnTo>
                  <a:lnTo>
                    <a:pt x="38" y="50"/>
                  </a:lnTo>
                  <a:lnTo>
                    <a:pt x="36" y="50"/>
                  </a:lnTo>
                  <a:lnTo>
                    <a:pt x="32" y="52"/>
                  </a:lnTo>
                  <a:lnTo>
                    <a:pt x="31" y="52"/>
                  </a:lnTo>
                  <a:lnTo>
                    <a:pt x="29" y="54"/>
                  </a:lnTo>
                  <a:lnTo>
                    <a:pt x="25" y="54"/>
                  </a:lnTo>
                  <a:lnTo>
                    <a:pt x="23" y="52"/>
                  </a:lnTo>
                  <a:lnTo>
                    <a:pt x="21" y="52"/>
                  </a:lnTo>
                  <a:lnTo>
                    <a:pt x="17" y="52"/>
                  </a:lnTo>
                  <a:lnTo>
                    <a:pt x="15" y="50"/>
                  </a:lnTo>
                  <a:lnTo>
                    <a:pt x="13" y="50"/>
                  </a:lnTo>
                  <a:lnTo>
                    <a:pt x="11" y="48"/>
                  </a:lnTo>
                  <a:lnTo>
                    <a:pt x="9" y="46"/>
                  </a:lnTo>
                  <a:lnTo>
                    <a:pt x="7" y="44"/>
                  </a:lnTo>
                  <a:lnTo>
                    <a:pt x="5" y="42"/>
                  </a:lnTo>
                  <a:lnTo>
                    <a:pt x="3" y="41"/>
                  </a:lnTo>
                  <a:lnTo>
                    <a:pt x="2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80"/>
            <p:cNvSpPr>
              <a:spLocks/>
            </p:cNvSpPr>
            <p:nvPr/>
          </p:nvSpPr>
          <p:spPr bwMode="auto">
            <a:xfrm>
              <a:off x="3290" y="2134"/>
              <a:ext cx="54" cy="55"/>
            </a:xfrm>
            <a:custGeom>
              <a:avLst/>
              <a:gdLst/>
              <a:ahLst/>
              <a:cxnLst>
                <a:cxn ang="0">
                  <a:pos x="6" y="14"/>
                </a:cxn>
                <a:cxn ang="0">
                  <a:pos x="8" y="10"/>
                </a:cxn>
                <a:cxn ang="0">
                  <a:pos x="12" y="6"/>
                </a:cxn>
                <a:cxn ang="0">
                  <a:pos x="16" y="2"/>
                </a:cxn>
                <a:cxn ang="0">
                  <a:pos x="22" y="0"/>
                </a:cxn>
                <a:cxn ang="0">
                  <a:pos x="27" y="0"/>
                </a:cxn>
                <a:cxn ang="0">
                  <a:pos x="31" y="0"/>
                </a:cxn>
                <a:cxn ang="0">
                  <a:pos x="37" y="2"/>
                </a:cxn>
                <a:cxn ang="0">
                  <a:pos x="41" y="4"/>
                </a:cxn>
                <a:cxn ang="0">
                  <a:pos x="47" y="8"/>
                </a:cxn>
                <a:cxn ang="0">
                  <a:pos x="49" y="12"/>
                </a:cxn>
                <a:cxn ang="0">
                  <a:pos x="52" y="16"/>
                </a:cxn>
                <a:cxn ang="0">
                  <a:pos x="54" y="20"/>
                </a:cxn>
                <a:cxn ang="0">
                  <a:pos x="54" y="25"/>
                </a:cxn>
                <a:cxn ang="0">
                  <a:pos x="54" y="31"/>
                </a:cxn>
                <a:cxn ang="0">
                  <a:pos x="54" y="35"/>
                </a:cxn>
                <a:cxn ang="0">
                  <a:pos x="50" y="41"/>
                </a:cxn>
                <a:cxn ang="0">
                  <a:pos x="49" y="45"/>
                </a:cxn>
                <a:cxn ang="0">
                  <a:pos x="45" y="49"/>
                </a:cxn>
                <a:cxn ang="0">
                  <a:pos x="39" y="51"/>
                </a:cxn>
                <a:cxn ang="0">
                  <a:pos x="35" y="53"/>
                </a:cxn>
                <a:cxn ang="0">
                  <a:pos x="29" y="55"/>
                </a:cxn>
                <a:cxn ang="0">
                  <a:pos x="25" y="55"/>
                </a:cxn>
                <a:cxn ang="0">
                  <a:pos x="20" y="53"/>
                </a:cxn>
                <a:cxn ang="0">
                  <a:pos x="14" y="51"/>
                </a:cxn>
                <a:cxn ang="0">
                  <a:pos x="10" y="47"/>
                </a:cxn>
                <a:cxn ang="0">
                  <a:pos x="6" y="43"/>
                </a:cxn>
                <a:cxn ang="0">
                  <a:pos x="4" y="39"/>
                </a:cxn>
                <a:cxn ang="0">
                  <a:pos x="2" y="35"/>
                </a:cxn>
                <a:cxn ang="0">
                  <a:pos x="2" y="29"/>
                </a:cxn>
                <a:cxn ang="0">
                  <a:pos x="2" y="24"/>
                </a:cxn>
                <a:cxn ang="0">
                  <a:pos x="2" y="18"/>
                </a:cxn>
              </a:cxnLst>
              <a:rect l="0" t="0" r="r" b="b"/>
              <a:pathLst>
                <a:path w="54" h="55">
                  <a:moveTo>
                    <a:pt x="4" y="16"/>
                  </a:moveTo>
                  <a:lnTo>
                    <a:pt x="6" y="14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20" y="2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7" y="2"/>
                  </a:lnTo>
                  <a:lnTo>
                    <a:pt x="39" y="2"/>
                  </a:lnTo>
                  <a:lnTo>
                    <a:pt x="41" y="4"/>
                  </a:lnTo>
                  <a:lnTo>
                    <a:pt x="45" y="6"/>
                  </a:lnTo>
                  <a:lnTo>
                    <a:pt x="47" y="8"/>
                  </a:lnTo>
                  <a:lnTo>
                    <a:pt x="49" y="10"/>
                  </a:lnTo>
                  <a:lnTo>
                    <a:pt x="49" y="12"/>
                  </a:lnTo>
                  <a:lnTo>
                    <a:pt x="50" y="14"/>
                  </a:lnTo>
                  <a:lnTo>
                    <a:pt x="52" y="16"/>
                  </a:lnTo>
                  <a:lnTo>
                    <a:pt x="54" y="18"/>
                  </a:lnTo>
                  <a:lnTo>
                    <a:pt x="54" y="20"/>
                  </a:lnTo>
                  <a:lnTo>
                    <a:pt x="54" y="24"/>
                  </a:lnTo>
                  <a:lnTo>
                    <a:pt x="54" y="25"/>
                  </a:lnTo>
                  <a:lnTo>
                    <a:pt x="54" y="27"/>
                  </a:lnTo>
                  <a:lnTo>
                    <a:pt x="54" y="31"/>
                  </a:lnTo>
                  <a:lnTo>
                    <a:pt x="54" y="33"/>
                  </a:lnTo>
                  <a:lnTo>
                    <a:pt x="54" y="35"/>
                  </a:lnTo>
                  <a:lnTo>
                    <a:pt x="52" y="39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49" y="45"/>
                  </a:lnTo>
                  <a:lnTo>
                    <a:pt x="47" y="47"/>
                  </a:lnTo>
                  <a:lnTo>
                    <a:pt x="45" y="49"/>
                  </a:lnTo>
                  <a:lnTo>
                    <a:pt x="43" y="51"/>
                  </a:lnTo>
                  <a:lnTo>
                    <a:pt x="39" y="51"/>
                  </a:lnTo>
                  <a:lnTo>
                    <a:pt x="37" y="53"/>
                  </a:lnTo>
                  <a:lnTo>
                    <a:pt x="35" y="53"/>
                  </a:lnTo>
                  <a:lnTo>
                    <a:pt x="33" y="55"/>
                  </a:lnTo>
                  <a:lnTo>
                    <a:pt x="29" y="55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22" y="53"/>
                  </a:lnTo>
                  <a:lnTo>
                    <a:pt x="20" y="53"/>
                  </a:lnTo>
                  <a:lnTo>
                    <a:pt x="18" y="51"/>
                  </a:lnTo>
                  <a:lnTo>
                    <a:pt x="14" y="51"/>
                  </a:lnTo>
                  <a:lnTo>
                    <a:pt x="12" y="49"/>
                  </a:lnTo>
                  <a:lnTo>
                    <a:pt x="10" y="47"/>
                  </a:lnTo>
                  <a:lnTo>
                    <a:pt x="8" y="45"/>
                  </a:lnTo>
                  <a:lnTo>
                    <a:pt x="6" y="43"/>
                  </a:lnTo>
                  <a:lnTo>
                    <a:pt x="6" y="41"/>
                  </a:lnTo>
                  <a:lnTo>
                    <a:pt x="4" y="39"/>
                  </a:lnTo>
                  <a:lnTo>
                    <a:pt x="2" y="37"/>
                  </a:lnTo>
                  <a:lnTo>
                    <a:pt x="2" y="35"/>
                  </a:lnTo>
                  <a:lnTo>
                    <a:pt x="2" y="31"/>
                  </a:lnTo>
                  <a:lnTo>
                    <a:pt x="2" y="29"/>
                  </a:lnTo>
                  <a:lnTo>
                    <a:pt x="0" y="27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81"/>
            <p:cNvSpPr>
              <a:spLocks/>
            </p:cNvSpPr>
            <p:nvPr/>
          </p:nvSpPr>
          <p:spPr bwMode="auto">
            <a:xfrm>
              <a:off x="3281" y="2202"/>
              <a:ext cx="54" cy="55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" y="24"/>
                </a:cxn>
                <a:cxn ang="0">
                  <a:pos x="2" y="18"/>
                </a:cxn>
                <a:cxn ang="0">
                  <a:pos x="5" y="12"/>
                </a:cxn>
                <a:cxn ang="0">
                  <a:pos x="7" y="8"/>
                </a:cxn>
                <a:cxn ang="0">
                  <a:pos x="11" y="6"/>
                </a:cxn>
                <a:cxn ang="0">
                  <a:pos x="17" y="2"/>
                </a:cxn>
                <a:cxn ang="0">
                  <a:pos x="21" y="0"/>
                </a:cxn>
                <a:cxn ang="0">
                  <a:pos x="27" y="0"/>
                </a:cxn>
                <a:cxn ang="0">
                  <a:pos x="32" y="0"/>
                </a:cxn>
                <a:cxn ang="0">
                  <a:pos x="36" y="2"/>
                </a:cxn>
                <a:cxn ang="0">
                  <a:pos x="42" y="4"/>
                </a:cxn>
                <a:cxn ang="0">
                  <a:pos x="46" y="8"/>
                </a:cxn>
                <a:cxn ang="0">
                  <a:pos x="50" y="12"/>
                </a:cxn>
                <a:cxn ang="0">
                  <a:pos x="52" y="16"/>
                </a:cxn>
                <a:cxn ang="0">
                  <a:pos x="54" y="20"/>
                </a:cxn>
                <a:cxn ang="0">
                  <a:pos x="54" y="25"/>
                </a:cxn>
                <a:cxn ang="0">
                  <a:pos x="54" y="31"/>
                </a:cxn>
                <a:cxn ang="0">
                  <a:pos x="52" y="37"/>
                </a:cxn>
                <a:cxn ang="0">
                  <a:pos x="50" y="41"/>
                </a:cxn>
                <a:cxn ang="0">
                  <a:pos x="48" y="45"/>
                </a:cxn>
                <a:cxn ang="0">
                  <a:pos x="44" y="49"/>
                </a:cxn>
                <a:cxn ang="0">
                  <a:pos x="38" y="51"/>
                </a:cxn>
                <a:cxn ang="0">
                  <a:pos x="34" y="53"/>
                </a:cxn>
                <a:cxn ang="0">
                  <a:pos x="29" y="55"/>
                </a:cxn>
                <a:cxn ang="0">
                  <a:pos x="23" y="55"/>
                </a:cxn>
                <a:cxn ang="0">
                  <a:pos x="19" y="53"/>
                </a:cxn>
                <a:cxn ang="0">
                  <a:pos x="13" y="51"/>
                </a:cxn>
                <a:cxn ang="0">
                  <a:pos x="9" y="47"/>
                </a:cxn>
                <a:cxn ang="0">
                  <a:pos x="5" y="43"/>
                </a:cxn>
                <a:cxn ang="0">
                  <a:pos x="4" y="39"/>
                </a:cxn>
                <a:cxn ang="0">
                  <a:pos x="2" y="33"/>
                </a:cxn>
              </a:cxnLst>
              <a:rect l="0" t="0" r="r" b="b"/>
              <a:pathLst>
                <a:path w="54" h="55">
                  <a:moveTo>
                    <a:pt x="2" y="31"/>
                  </a:moveTo>
                  <a:lnTo>
                    <a:pt x="0" y="27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7" y="8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2" y="4"/>
                  </a:lnTo>
                  <a:lnTo>
                    <a:pt x="44" y="6"/>
                  </a:lnTo>
                  <a:lnTo>
                    <a:pt x="46" y="8"/>
                  </a:lnTo>
                  <a:lnTo>
                    <a:pt x="48" y="8"/>
                  </a:lnTo>
                  <a:lnTo>
                    <a:pt x="50" y="12"/>
                  </a:lnTo>
                  <a:lnTo>
                    <a:pt x="50" y="14"/>
                  </a:lnTo>
                  <a:lnTo>
                    <a:pt x="52" y="16"/>
                  </a:lnTo>
                  <a:lnTo>
                    <a:pt x="54" y="18"/>
                  </a:lnTo>
                  <a:lnTo>
                    <a:pt x="54" y="20"/>
                  </a:lnTo>
                  <a:lnTo>
                    <a:pt x="54" y="24"/>
                  </a:lnTo>
                  <a:lnTo>
                    <a:pt x="54" y="25"/>
                  </a:lnTo>
                  <a:lnTo>
                    <a:pt x="54" y="29"/>
                  </a:lnTo>
                  <a:lnTo>
                    <a:pt x="54" y="31"/>
                  </a:lnTo>
                  <a:lnTo>
                    <a:pt x="54" y="33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0" y="41"/>
                  </a:lnTo>
                  <a:lnTo>
                    <a:pt x="48" y="43"/>
                  </a:lnTo>
                  <a:lnTo>
                    <a:pt x="48" y="45"/>
                  </a:lnTo>
                  <a:lnTo>
                    <a:pt x="46" y="47"/>
                  </a:lnTo>
                  <a:lnTo>
                    <a:pt x="44" y="49"/>
                  </a:lnTo>
                  <a:lnTo>
                    <a:pt x="40" y="51"/>
                  </a:lnTo>
                  <a:lnTo>
                    <a:pt x="38" y="51"/>
                  </a:lnTo>
                  <a:lnTo>
                    <a:pt x="36" y="53"/>
                  </a:lnTo>
                  <a:lnTo>
                    <a:pt x="34" y="53"/>
                  </a:lnTo>
                  <a:lnTo>
                    <a:pt x="31" y="55"/>
                  </a:lnTo>
                  <a:lnTo>
                    <a:pt x="29" y="55"/>
                  </a:lnTo>
                  <a:lnTo>
                    <a:pt x="27" y="55"/>
                  </a:lnTo>
                  <a:lnTo>
                    <a:pt x="23" y="55"/>
                  </a:lnTo>
                  <a:lnTo>
                    <a:pt x="21" y="53"/>
                  </a:lnTo>
                  <a:lnTo>
                    <a:pt x="19" y="53"/>
                  </a:lnTo>
                  <a:lnTo>
                    <a:pt x="15" y="51"/>
                  </a:lnTo>
                  <a:lnTo>
                    <a:pt x="13" y="51"/>
                  </a:lnTo>
                  <a:lnTo>
                    <a:pt x="11" y="49"/>
                  </a:lnTo>
                  <a:lnTo>
                    <a:pt x="9" y="47"/>
                  </a:lnTo>
                  <a:lnTo>
                    <a:pt x="7" y="45"/>
                  </a:lnTo>
                  <a:lnTo>
                    <a:pt x="5" y="43"/>
                  </a:lnTo>
                  <a:lnTo>
                    <a:pt x="5" y="41"/>
                  </a:lnTo>
                  <a:lnTo>
                    <a:pt x="4" y="39"/>
                  </a:lnTo>
                  <a:lnTo>
                    <a:pt x="2" y="37"/>
                  </a:lnTo>
                  <a:lnTo>
                    <a:pt x="2" y="33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>
              <a:off x="3368" y="2294"/>
              <a:ext cx="54" cy="54"/>
            </a:xfrm>
            <a:custGeom>
              <a:avLst/>
              <a:gdLst/>
              <a:ahLst/>
              <a:cxnLst>
                <a:cxn ang="0">
                  <a:pos x="15" y="52"/>
                </a:cxn>
                <a:cxn ang="0">
                  <a:pos x="11" y="50"/>
                </a:cxn>
                <a:cxn ang="0">
                  <a:pos x="7" y="46"/>
                </a:cxn>
                <a:cxn ang="0">
                  <a:pos x="3" y="42"/>
                </a:cxn>
                <a:cxn ang="0">
                  <a:pos x="1" y="38"/>
                </a:cxn>
                <a:cxn ang="0">
                  <a:pos x="0" y="33"/>
                </a:cxn>
                <a:cxn ang="0">
                  <a:pos x="0" y="27"/>
                </a:cxn>
                <a:cxn ang="0">
                  <a:pos x="0" y="21"/>
                </a:cxn>
                <a:cxn ang="0">
                  <a:pos x="1" y="17"/>
                </a:cxn>
                <a:cxn ang="0">
                  <a:pos x="3" y="11"/>
                </a:cxn>
                <a:cxn ang="0">
                  <a:pos x="7" y="7"/>
                </a:cxn>
                <a:cxn ang="0">
                  <a:pos x="11" y="5"/>
                </a:cxn>
                <a:cxn ang="0">
                  <a:pos x="15" y="2"/>
                </a:cxn>
                <a:cxn ang="0">
                  <a:pos x="21" y="0"/>
                </a:cxn>
                <a:cxn ang="0">
                  <a:pos x="27" y="0"/>
                </a:cxn>
                <a:cxn ang="0">
                  <a:pos x="30" y="0"/>
                </a:cxn>
                <a:cxn ang="0">
                  <a:pos x="36" y="2"/>
                </a:cxn>
                <a:cxn ang="0">
                  <a:pos x="40" y="5"/>
                </a:cxn>
                <a:cxn ang="0">
                  <a:pos x="46" y="7"/>
                </a:cxn>
                <a:cxn ang="0">
                  <a:pos x="48" y="11"/>
                </a:cxn>
                <a:cxn ang="0">
                  <a:pos x="50" y="17"/>
                </a:cxn>
                <a:cxn ang="0">
                  <a:pos x="52" y="21"/>
                </a:cxn>
                <a:cxn ang="0">
                  <a:pos x="54" y="27"/>
                </a:cxn>
                <a:cxn ang="0">
                  <a:pos x="52" y="33"/>
                </a:cxn>
                <a:cxn ang="0">
                  <a:pos x="50" y="37"/>
                </a:cxn>
                <a:cxn ang="0">
                  <a:pos x="48" y="42"/>
                </a:cxn>
                <a:cxn ang="0">
                  <a:pos x="46" y="46"/>
                </a:cxn>
                <a:cxn ang="0">
                  <a:pos x="40" y="50"/>
                </a:cxn>
                <a:cxn ang="0">
                  <a:pos x="36" y="52"/>
                </a:cxn>
                <a:cxn ang="0">
                  <a:pos x="30" y="54"/>
                </a:cxn>
                <a:cxn ang="0">
                  <a:pos x="27" y="54"/>
                </a:cxn>
                <a:cxn ang="0">
                  <a:pos x="21" y="54"/>
                </a:cxn>
              </a:cxnLst>
              <a:rect l="0" t="0" r="r" b="b"/>
              <a:pathLst>
                <a:path w="54" h="54">
                  <a:moveTo>
                    <a:pt x="19" y="54"/>
                  </a:moveTo>
                  <a:lnTo>
                    <a:pt x="15" y="52"/>
                  </a:lnTo>
                  <a:lnTo>
                    <a:pt x="13" y="50"/>
                  </a:lnTo>
                  <a:lnTo>
                    <a:pt x="11" y="50"/>
                  </a:lnTo>
                  <a:lnTo>
                    <a:pt x="9" y="48"/>
                  </a:lnTo>
                  <a:lnTo>
                    <a:pt x="7" y="46"/>
                  </a:lnTo>
                  <a:lnTo>
                    <a:pt x="5" y="44"/>
                  </a:lnTo>
                  <a:lnTo>
                    <a:pt x="3" y="42"/>
                  </a:lnTo>
                  <a:lnTo>
                    <a:pt x="1" y="40"/>
                  </a:lnTo>
                  <a:lnTo>
                    <a:pt x="1" y="38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7"/>
                  </a:lnTo>
                  <a:lnTo>
                    <a:pt x="1" y="15"/>
                  </a:lnTo>
                  <a:lnTo>
                    <a:pt x="3" y="11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3" y="3"/>
                  </a:lnTo>
                  <a:lnTo>
                    <a:pt x="15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8" y="3"/>
                  </a:lnTo>
                  <a:lnTo>
                    <a:pt x="40" y="5"/>
                  </a:lnTo>
                  <a:lnTo>
                    <a:pt x="44" y="5"/>
                  </a:lnTo>
                  <a:lnTo>
                    <a:pt x="46" y="7"/>
                  </a:lnTo>
                  <a:lnTo>
                    <a:pt x="46" y="9"/>
                  </a:lnTo>
                  <a:lnTo>
                    <a:pt x="48" y="11"/>
                  </a:lnTo>
                  <a:lnTo>
                    <a:pt x="50" y="15"/>
                  </a:lnTo>
                  <a:lnTo>
                    <a:pt x="50" y="17"/>
                  </a:lnTo>
                  <a:lnTo>
                    <a:pt x="52" y="19"/>
                  </a:lnTo>
                  <a:lnTo>
                    <a:pt x="52" y="21"/>
                  </a:lnTo>
                  <a:lnTo>
                    <a:pt x="54" y="25"/>
                  </a:lnTo>
                  <a:lnTo>
                    <a:pt x="54" y="27"/>
                  </a:lnTo>
                  <a:lnTo>
                    <a:pt x="54" y="29"/>
                  </a:lnTo>
                  <a:lnTo>
                    <a:pt x="52" y="33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50" y="40"/>
                  </a:lnTo>
                  <a:lnTo>
                    <a:pt x="48" y="42"/>
                  </a:lnTo>
                  <a:lnTo>
                    <a:pt x="46" y="44"/>
                  </a:lnTo>
                  <a:lnTo>
                    <a:pt x="46" y="46"/>
                  </a:lnTo>
                  <a:lnTo>
                    <a:pt x="44" y="48"/>
                  </a:lnTo>
                  <a:lnTo>
                    <a:pt x="40" y="50"/>
                  </a:lnTo>
                  <a:lnTo>
                    <a:pt x="38" y="50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4"/>
                  </a:lnTo>
                  <a:lnTo>
                    <a:pt x="21" y="54"/>
                  </a:lnTo>
                  <a:lnTo>
                    <a:pt x="19" y="5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83"/>
            <p:cNvSpPr>
              <a:spLocks/>
            </p:cNvSpPr>
            <p:nvPr/>
          </p:nvSpPr>
          <p:spPr bwMode="auto">
            <a:xfrm>
              <a:off x="1001" y="1960"/>
              <a:ext cx="3303" cy="1464"/>
            </a:xfrm>
            <a:custGeom>
              <a:avLst/>
              <a:gdLst/>
              <a:ahLst/>
              <a:cxnLst>
                <a:cxn ang="0">
                  <a:pos x="17" y="1440"/>
                </a:cxn>
                <a:cxn ang="0">
                  <a:pos x="72" y="1433"/>
                </a:cxn>
                <a:cxn ang="0">
                  <a:pos x="127" y="1428"/>
                </a:cxn>
                <a:cxn ang="0">
                  <a:pos x="181" y="1420"/>
                </a:cxn>
                <a:cxn ang="0">
                  <a:pos x="236" y="1391"/>
                </a:cxn>
                <a:cxn ang="0">
                  <a:pos x="291" y="1326"/>
                </a:cxn>
                <a:cxn ang="0">
                  <a:pos x="345" y="1257"/>
                </a:cxn>
                <a:cxn ang="0">
                  <a:pos x="400" y="1259"/>
                </a:cxn>
                <a:cxn ang="0">
                  <a:pos x="455" y="1269"/>
                </a:cxn>
                <a:cxn ang="0">
                  <a:pos x="511" y="1259"/>
                </a:cxn>
                <a:cxn ang="0">
                  <a:pos x="566" y="1206"/>
                </a:cxn>
                <a:cxn ang="0">
                  <a:pos x="619" y="1166"/>
                </a:cxn>
                <a:cxn ang="0">
                  <a:pos x="675" y="1100"/>
                </a:cxn>
                <a:cxn ang="0">
                  <a:pos x="730" y="1064"/>
                </a:cxn>
                <a:cxn ang="0">
                  <a:pos x="783" y="1033"/>
                </a:cxn>
                <a:cxn ang="0">
                  <a:pos x="839" y="945"/>
                </a:cxn>
                <a:cxn ang="0">
                  <a:pos x="894" y="930"/>
                </a:cxn>
                <a:cxn ang="0">
                  <a:pos x="949" y="959"/>
                </a:cxn>
                <a:cxn ang="0">
                  <a:pos x="1003" y="970"/>
                </a:cxn>
                <a:cxn ang="0">
                  <a:pos x="1058" y="1020"/>
                </a:cxn>
                <a:cxn ang="0">
                  <a:pos x="1113" y="1020"/>
                </a:cxn>
                <a:cxn ang="0">
                  <a:pos x="1168" y="1017"/>
                </a:cxn>
                <a:cxn ang="0">
                  <a:pos x="1222" y="1006"/>
                </a:cxn>
                <a:cxn ang="0">
                  <a:pos x="1277" y="953"/>
                </a:cxn>
                <a:cxn ang="0">
                  <a:pos x="1332" y="913"/>
                </a:cxn>
                <a:cxn ang="0">
                  <a:pos x="1386" y="861"/>
                </a:cxn>
                <a:cxn ang="0">
                  <a:pos x="1441" y="767"/>
                </a:cxn>
                <a:cxn ang="0">
                  <a:pos x="1496" y="528"/>
                </a:cxn>
                <a:cxn ang="0">
                  <a:pos x="1551" y="0"/>
                </a:cxn>
                <a:cxn ang="0">
                  <a:pos x="1605" y="0"/>
                </a:cxn>
                <a:cxn ang="0">
                  <a:pos x="1660" y="0"/>
                </a:cxn>
                <a:cxn ang="0">
                  <a:pos x="1715" y="0"/>
                </a:cxn>
                <a:cxn ang="0">
                  <a:pos x="1769" y="407"/>
                </a:cxn>
                <a:cxn ang="0">
                  <a:pos x="1824" y="696"/>
                </a:cxn>
                <a:cxn ang="0">
                  <a:pos x="1879" y="759"/>
                </a:cxn>
                <a:cxn ang="0">
                  <a:pos x="1934" y="788"/>
                </a:cxn>
                <a:cxn ang="0">
                  <a:pos x="1988" y="803"/>
                </a:cxn>
                <a:cxn ang="0">
                  <a:pos x="2043" y="830"/>
                </a:cxn>
                <a:cxn ang="0">
                  <a:pos x="2098" y="775"/>
                </a:cxn>
                <a:cxn ang="0">
                  <a:pos x="2154" y="742"/>
                </a:cxn>
                <a:cxn ang="0">
                  <a:pos x="2207" y="706"/>
                </a:cxn>
                <a:cxn ang="0">
                  <a:pos x="2262" y="594"/>
                </a:cxn>
                <a:cxn ang="0">
                  <a:pos x="2318" y="479"/>
                </a:cxn>
                <a:cxn ang="0">
                  <a:pos x="2371" y="332"/>
                </a:cxn>
                <a:cxn ang="0">
                  <a:pos x="2426" y="307"/>
                </a:cxn>
                <a:cxn ang="0">
                  <a:pos x="2482" y="288"/>
                </a:cxn>
                <a:cxn ang="0">
                  <a:pos x="2535" y="387"/>
                </a:cxn>
                <a:cxn ang="0">
                  <a:pos x="2590" y="503"/>
                </a:cxn>
                <a:cxn ang="0">
                  <a:pos x="2646" y="495"/>
                </a:cxn>
                <a:cxn ang="0">
                  <a:pos x="2701" y="646"/>
                </a:cxn>
                <a:cxn ang="0">
                  <a:pos x="2755" y="777"/>
                </a:cxn>
                <a:cxn ang="0">
                  <a:pos x="2810" y="824"/>
                </a:cxn>
                <a:cxn ang="0">
                  <a:pos x="2865" y="817"/>
                </a:cxn>
                <a:cxn ang="0">
                  <a:pos x="2920" y="706"/>
                </a:cxn>
                <a:cxn ang="0">
                  <a:pos x="2974" y="844"/>
                </a:cxn>
                <a:cxn ang="0">
                  <a:pos x="3029" y="1152"/>
                </a:cxn>
                <a:cxn ang="0">
                  <a:pos x="3084" y="1293"/>
                </a:cxn>
                <a:cxn ang="0">
                  <a:pos x="3138" y="1336"/>
                </a:cxn>
                <a:cxn ang="0">
                  <a:pos x="3193" y="1349"/>
                </a:cxn>
                <a:cxn ang="0">
                  <a:pos x="3248" y="1366"/>
                </a:cxn>
                <a:cxn ang="0">
                  <a:pos x="3303" y="1373"/>
                </a:cxn>
              </a:cxnLst>
              <a:rect l="0" t="0" r="r" b="b"/>
              <a:pathLst>
                <a:path w="3303" h="1464">
                  <a:moveTo>
                    <a:pt x="0" y="1464"/>
                  </a:moveTo>
                  <a:lnTo>
                    <a:pt x="0" y="1437"/>
                  </a:lnTo>
                  <a:lnTo>
                    <a:pt x="17" y="1440"/>
                  </a:lnTo>
                  <a:lnTo>
                    <a:pt x="36" y="1437"/>
                  </a:lnTo>
                  <a:lnTo>
                    <a:pt x="54" y="1435"/>
                  </a:lnTo>
                  <a:lnTo>
                    <a:pt x="72" y="1433"/>
                  </a:lnTo>
                  <a:lnTo>
                    <a:pt x="91" y="1433"/>
                  </a:lnTo>
                  <a:lnTo>
                    <a:pt x="109" y="1428"/>
                  </a:lnTo>
                  <a:lnTo>
                    <a:pt x="127" y="1428"/>
                  </a:lnTo>
                  <a:lnTo>
                    <a:pt x="146" y="1424"/>
                  </a:lnTo>
                  <a:lnTo>
                    <a:pt x="164" y="1424"/>
                  </a:lnTo>
                  <a:lnTo>
                    <a:pt x="181" y="1420"/>
                  </a:lnTo>
                  <a:lnTo>
                    <a:pt x="200" y="1411"/>
                  </a:lnTo>
                  <a:lnTo>
                    <a:pt x="218" y="1399"/>
                  </a:lnTo>
                  <a:lnTo>
                    <a:pt x="236" y="1391"/>
                  </a:lnTo>
                  <a:lnTo>
                    <a:pt x="256" y="1371"/>
                  </a:lnTo>
                  <a:lnTo>
                    <a:pt x="273" y="1344"/>
                  </a:lnTo>
                  <a:lnTo>
                    <a:pt x="291" y="1326"/>
                  </a:lnTo>
                  <a:lnTo>
                    <a:pt x="310" y="1297"/>
                  </a:lnTo>
                  <a:lnTo>
                    <a:pt x="328" y="1253"/>
                  </a:lnTo>
                  <a:lnTo>
                    <a:pt x="345" y="1257"/>
                  </a:lnTo>
                  <a:lnTo>
                    <a:pt x="365" y="1240"/>
                  </a:lnTo>
                  <a:lnTo>
                    <a:pt x="383" y="1246"/>
                  </a:lnTo>
                  <a:lnTo>
                    <a:pt x="400" y="1259"/>
                  </a:lnTo>
                  <a:lnTo>
                    <a:pt x="419" y="1269"/>
                  </a:lnTo>
                  <a:lnTo>
                    <a:pt x="437" y="1275"/>
                  </a:lnTo>
                  <a:lnTo>
                    <a:pt x="455" y="1269"/>
                  </a:lnTo>
                  <a:lnTo>
                    <a:pt x="474" y="1267"/>
                  </a:lnTo>
                  <a:lnTo>
                    <a:pt x="492" y="1273"/>
                  </a:lnTo>
                  <a:lnTo>
                    <a:pt x="511" y="1259"/>
                  </a:lnTo>
                  <a:lnTo>
                    <a:pt x="529" y="1242"/>
                  </a:lnTo>
                  <a:lnTo>
                    <a:pt x="547" y="1242"/>
                  </a:lnTo>
                  <a:lnTo>
                    <a:pt x="566" y="1206"/>
                  </a:lnTo>
                  <a:lnTo>
                    <a:pt x="583" y="1190"/>
                  </a:lnTo>
                  <a:lnTo>
                    <a:pt x="601" y="1173"/>
                  </a:lnTo>
                  <a:lnTo>
                    <a:pt x="619" y="1166"/>
                  </a:lnTo>
                  <a:lnTo>
                    <a:pt x="638" y="1139"/>
                  </a:lnTo>
                  <a:lnTo>
                    <a:pt x="656" y="1110"/>
                  </a:lnTo>
                  <a:lnTo>
                    <a:pt x="675" y="1100"/>
                  </a:lnTo>
                  <a:lnTo>
                    <a:pt x="693" y="1079"/>
                  </a:lnTo>
                  <a:lnTo>
                    <a:pt x="711" y="1089"/>
                  </a:lnTo>
                  <a:lnTo>
                    <a:pt x="730" y="1064"/>
                  </a:lnTo>
                  <a:lnTo>
                    <a:pt x="748" y="1058"/>
                  </a:lnTo>
                  <a:lnTo>
                    <a:pt x="767" y="1024"/>
                  </a:lnTo>
                  <a:lnTo>
                    <a:pt x="783" y="1033"/>
                  </a:lnTo>
                  <a:lnTo>
                    <a:pt x="802" y="968"/>
                  </a:lnTo>
                  <a:lnTo>
                    <a:pt x="822" y="968"/>
                  </a:lnTo>
                  <a:lnTo>
                    <a:pt x="839" y="945"/>
                  </a:lnTo>
                  <a:lnTo>
                    <a:pt x="857" y="941"/>
                  </a:lnTo>
                  <a:lnTo>
                    <a:pt x="875" y="957"/>
                  </a:lnTo>
                  <a:lnTo>
                    <a:pt x="894" y="930"/>
                  </a:lnTo>
                  <a:lnTo>
                    <a:pt x="912" y="937"/>
                  </a:lnTo>
                  <a:lnTo>
                    <a:pt x="931" y="943"/>
                  </a:lnTo>
                  <a:lnTo>
                    <a:pt x="949" y="959"/>
                  </a:lnTo>
                  <a:lnTo>
                    <a:pt x="967" y="943"/>
                  </a:lnTo>
                  <a:lnTo>
                    <a:pt x="986" y="975"/>
                  </a:lnTo>
                  <a:lnTo>
                    <a:pt x="1003" y="970"/>
                  </a:lnTo>
                  <a:lnTo>
                    <a:pt x="1021" y="991"/>
                  </a:lnTo>
                  <a:lnTo>
                    <a:pt x="1039" y="1008"/>
                  </a:lnTo>
                  <a:lnTo>
                    <a:pt x="1058" y="1020"/>
                  </a:lnTo>
                  <a:lnTo>
                    <a:pt x="1076" y="1017"/>
                  </a:lnTo>
                  <a:lnTo>
                    <a:pt x="1095" y="1024"/>
                  </a:lnTo>
                  <a:lnTo>
                    <a:pt x="1113" y="1020"/>
                  </a:lnTo>
                  <a:lnTo>
                    <a:pt x="1131" y="1004"/>
                  </a:lnTo>
                  <a:lnTo>
                    <a:pt x="1150" y="1017"/>
                  </a:lnTo>
                  <a:lnTo>
                    <a:pt x="1168" y="1017"/>
                  </a:lnTo>
                  <a:lnTo>
                    <a:pt x="1185" y="1008"/>
                  </a:lnTo>
                  <a:lnTo>
                    <a:pt x="1203" y="999"/>
                  </a:lnTo>
                  <a:lnTo>
                    <a:pt x="1222" y="1006"/>
                  </a:lnTo>
                  <a:lnTo>
                    <a:pt x="1240" y="997"/>
                  </a:lnTo>
                  <a:lnTo>
                    <a:pt x="1259" y="977"/>
                  </a:lnTo>
                  <a:lnTo>
                    <a:pt x="1277" y="953"/>
                  </a:lnTo>
                  <a:lnTo>
                    <a:pt x="1295" y="959"/>
                  </a:lnTo>
                  <a:lnTo>
                    <a:pt x="1314" y="935"/>
                  </a:lnTo>
                  <a:lnTo>
                    <a:pt x="1332" y="913"/>
                  </a:lnTo>
                  <a:lnTo>
                    <a:pt x="1349" y="920"/>
                  </a:lnTo>
                  <a:lnTo>
                    <a:pt x="1369" y="888"/>
                  </a:lnTo>
                  <a:lnTo>
                    <a:pt x="1386" y="861"/>
                  </a:lnTo>
                  <a:lnTo>
                    <a:pt x="1404" y="841"/>
                  </a:lnTo>
                  <a:lnTo>
                    <a:pt x="1423" y="807"/>
                  </a:lnTo>
                  <a:lnTo>
                    <a:pt x="1441" y="767"/>
                  </a:lnTo>
                  <a:lnTo>
                    <a:pt x="1459" y="681"/>
                  </a:lnTo>
                  <a:lnTo>
                    <a:pt x="1478" y="610"/>
                  </a:lnTo>
                  <a:lnTo>
                    <a:pt x="1496" y="528"/>
                  </a:lnTo>
                  <a:lnTo>
                    <a:pt x="1514" y="422"/>
                  </a:lnTo>
                  <a:lnTo>
                    <a:pt x="1533" y="214"/>
                  </a:lnTo>
                  <a:lnTo>
                    <a:pt x="1551" y="0"/>
                  </a:lnTo>
                  <a:lnTo>
                    <a:pt x="1568" y="0"/>
                  </a:lnTo>
                  <a:lnTo>
                    <a:pt x="1587" y="0"/>
                  </a:lnTo>
                  <a:lnTo>
                    <a:pt x="1605" y="0"/>
                  </a:lnTo>
                  <a:lnTo>
                    <a:pt x="1623" y="0"/>
                  </a:lnTo>
                  <a:lnTo>
                    <a:pt x="1642" y="0"/>
                  </a:lnTo>
                  <a:lnTo>
                    <a:pt x="1660" y="0"/>
                  </a:lnTo>
                  <a:lnTo>
                    <a:pt x="1679" y="0"/>
                  </a:lnTo>
                  <a:lnTo>
                    <a:pt x="1697" y="0"/>
                  </a:lnTo>
                  <a:lnTo>
                    <a:pt x="1715" y="0"/>
                  </a:lnTo>
                  <a:lnTo>
                    <a:pt x="1734" y="0"/>
                  </a:lnTo>
                  <a:lnTo>
                    <a:pt x="1751" y="181"/>
                  </a:lnTo>
                  <a:lnTo>
                    <a:pt x="1769" y="407"/>
                  </a:lnTo>
                  <a:lnTo>
                    <a:pt x="1787" y="523"/>
                  </a:lnTo>
                  <a:lnTo>
                    <a:pt x="1806" y="632"/>
                  </a:lnTo>
                  <a:lnTo>
                    <a:pt x="1824" y="696"/>
                  </a:lnTo>
                  <a:lnTo>
                    <a:pt x="1843" y="683"/>
                  </a:lnTo>
                  <a:lnTo>
                    <a:pt x="1861" y="742"/>
                  </a:lnTo>
                  <a:lnTo>
                    <a:pt x="1879" y="759"/>
                  </a:lnTo>
                  <a:lnTo>
                    <a:pt x="1898" y="782"/>
                  </a:lnTo>
                  <a:lnTo>
                    <a:pt x="1916" y="792"/>
                  </a:lnTo>
                  <a:lnTo>
                    <a:pt x="1934" y="788"/>
                  </a:lnTo>
                  <a:lnTo>
                    <a:pt x="1951" y="813"/>
                  </a:lnTo>
                  <a:lnTo>
                    <a:pt x="1970" y="830"/>
                  </a:lnTo>
                  <a:lnTo>
                    <a:pt x="1988" y="803"/>
                  </a:lnTo>
                  <a:lnTo>
                    <a:pt x="2007" y="828"/>
                  </a:lnTo>
                  <a:lnTo>
                    <a:pt x="2025" y="807"/>
                  </a:lnTo>
                  <a:lnTo>
                    <a:pt x="2043" y="830"/>
                  </a:lnTo>
                  <a:lnTo>
                    <a:pt x="2062" y="813"/>
                  </a:lnTo>
                  <a:lnTo>
                    <a:pt x="2080" y="799"/>
                  </a:lnTo>
                  <a:lnTo>
                    <a:pt x="2098" y="775"/>
                  </a:lnTo>
                  <a:lnTo>
                    <a:pt x="2117" y="755"/>
                  </a:lnTo>
                  <a:lnTo>
                    <a:pt x="2135" y="746"/>
                  </a:lnTo>
                  <a:lnTo>
                    <a:pt x="2154" y="742"/>
                  </a:lnTo>
                  <a:lnTo>
                    <a:pt x="2171" y="728"/>
                  </a:lnTo>
                  <a:lnTo>
                    <a:pt x="2189" y="730"/>
                  </a:lnTo>
                  <a:lnTo>
                    <a:pt x="2207" y="706"/>
                  </a:lnTo>
                  <a:lnTo>
                    <a:pt x="2226" y="659"/>
                  </a:lnTo>
                  <a:lnTo>
                    <a:pt x="2244" y="625"/>
                  </a:lnTo>
                  <a:lnTo>
                    <a:pt x="2262" y="594"/>
                  </a:lnTo>
                  <a:lnTo>
                    <a:pt x="2281" y="572"/>
                  </a:lnTo>
                  <a:lnTo>
                    <a:pt x="2299" y="539"/>
                  </a:lnTo>
                  <a:lnTo>
                    <a:pt x="2318" y="479"/>
                  </a:lnTo>
                  <a:lnTo>
                    <a:pt x="2336" y="407"/>
                  </a:lnTo>
                  <a:lnTo>
                    <a:pt x="2354" y="380"/>
                  </a:lnTo>
                  <a:lnTo>
                    <a:pt x="2371" y="332"/>
                  </a:lnTo>
                  <a:lnTo>
                    <a:pt x="2390" y="332"/>
                  </a:lnTo>
                  <a:lnTo>
                    <a:pt x="2407" y="309"/>
                  </a:lnTo>
                  <a:lnTo>
                    <a:pt x="2426" y="307"/>
                  </a:lnTo>
                  <a:lnTo>
                    <a:pt x="2445" y="261"/>
                  </a:lnTo>
                  <a:lnTo>
                    <a:pt x="2463" y="286"/>
                  </a:lnTo>
                  <a:lnTo>
                    <a:pt x="2482" y="288"/>
                  </a:lnTo>
                  <a:lnTo>
                    <a:pt x="2499" y="283"/>
                  </a:lnTo>
                  <a:lnTo>
                    <a:pt x="2517" y="328"/>
                  </a:lnTo>
                  <a:lnTo>
                    <a:pt x="2535" y="387"/>
                  </a:lnTo>
                  <a:lnTo>
                    <a:pt x="2554" y="436"/>
                  </a:lnTo>
                  <a:lnTo>
                    <a:pt x="2572" y="481"/>
                  </a:lnTo>
                  <a:lnTo>
                    <a:pt x="2590" y="503"/>
                  </a:lnTo>
                  <a:lnTo>
                    <a:pt x="2609" y="459"/>
                  </a:lnTo>
                  <a:lnTo>
                    <a:pt x="2627" y="497"/>
                  </a:lnTo>
                  <a:lnTo>
                    <a:pt x="2646" y="495"/>
                  </a:lnTo>
                  <a:lnTo>
                    <a:pt x="2664" y="535"/>
                  </a:lnTo>
                  <a:lnTo>
                    <a:pt x="2682" y="572"/>
                  </a:lnTo>
                  <a:lnTo>
                    <a:pt x="2701" y="646"/>
                  </a:lnTo>
                  <a:lnTo>
                    <a:pt x="2718" y="706"/>
                  </a:lnTo>
                  <a:lnTo>
                    <a:pt x="2736" y="738"/>
                  </a:lnTo>
                  <a:lnTo>
                    <a:pt x="2755" y="777"/>
                  </a:lnTo>
                  <a:lnTo>
                    <a:pt x="2773" y="803"/>
                  </a:lnTo>
                  <a:lnTo>
                    <a:pt x="2791" y="834"/>
                  </a:lnTo>
                  <a:lnTo>
                    <a:pt x="2810" y="824"/>
                  </a:lnTo>
                  <a:lnTo>
                    <a:pt x="2828" y="837"/>
                  </a:lnTo>
                  <a:lnTo>
                    <a:pt x="2846" y="837"/>
                  </a:lnTo>
                  <a:lnTo>
                    <a:pt x="2865" y="817"/>
                  </a:lnTo>
                  <a:lnTo>
                    <a:pt x="2882" y="775"/>
                  </a:lnTo>
                  <a:lnTo>
                    <a:pt x="2900" y="728"/>
                  </a:lnTo>
                  <a:lnTo>
                    <a:pt x="2920" y="706"/>
                  </a:lnTo>
                  <a:lnTo>
                    <a:pt x="2938" y="710"/>
                  </a:lnTo>
                  <a:lnTo>
                    <a:pt x="2955" y="765"/>
                  </a:lnTo>
                  <a:lnTo>
                    <a:pt x="2974" y="844"/>
                  </a:lnTo>
                  <a:lnTo>
                    <a:pt x="2992" y="943"/>
                  </a:lnTo>
                  <a:lnTo>
                    <a:pt x="3010" y="1053"/>
                  </a:lnTo>
                  <a:lnTo>
                    <a:pt x="3029" y="1152"/>
                  </a:lnTo>
                  <a:lnTo>
                    <a:pt x="3047" y="1198"/>
                  </a:lnTo>
                  <a:lnTo>
                    <a:pt x="3066" y="1265"/>
                  </a:lnTo>
                  <a:lnTo>
                    <a:pt x="3084" y="1293"/>
                  </a:lnTo>
                  <a:lnTo>
                    <a:pt x="3101" y="1304"/>
                  </a:lnTo>
                  <a:lnTo>
                    <a:pt x="3119" y="1330"/>
                  </a:lnTo>
                  <a:lnTo>
                    <a:pt x="3138" y="1336"/>
                  </a:lnTo>
                  <a:lnTo>
                    <a:pt x="3156" y="1340"/>
                  </a:lnTo>
                  <a:lnTo>
                    <a:pt x="3174" y="1349"/>
                  </a:lnTo>
                  <a:lnTo>
                    <a:pt x="3193" y="1349"/>
                  </a:lnTo>
                  <a:lnTo>
                    <a:pt x="3211" y="1355"/>
                  </a:lnTo>
                  <a:lnTo>
                    <a:pt x="3230" y="1366"/>
                  </a:lnTo>
                  <a:lnTo>
                    <a:pt x="3248" y="1366"/>
                  </a:lnTo>
                  <a:lnTo>
                    <a:pt x="3266" y="1371"/>
                  </a:lnTo>
                  <a:lnTo>
                    <a:pt x="3285" y="1373"/>
                  </a:lnTo>
                  <a:lnTo>
                    <a:pt x="3303" y="1373"/>
                  </a:lnTo>
                  <a:lnTo>
                    <a:pt x="3303" y="1464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84"/>
            <p:cNvSpPr>
              <a:spLocks/>
            </p:cNvSpPr>
            <p:nvPr/>
          </p:nvSpPr>
          <p:spPr bwMode="auto">
            <a:xfrm>
              <a:off x="1001" y="1960"/>
              <a:ext cx="3303" cy="1464"/>
            </a:xfrm>
            <a:custGeom>
              <a:avLst/>
              <a:gdLst/>
              <a:ahLst/>
              <a:cxnLst>
                <a:cxn ang="0">
                  <a:pos x="17" y="1440"/>
                </a:cxn>
                <a:cxn ang="0">
                  <a:pos x="72" y="1433"/>
                </a:cxn>
                <a:cxn ang="0">
                  <a:pos x="127" y="1428"/>
                </a:cxn>
                <a:cxn ang="0">
                  <a:pos x="181" y="1420"/>
                </a:cxn>
                <a:cxn ang="0">
                  <a:pos x="236" y="1391"/>
                </a:cxn>
                <a:cxn ang="0">
                  <a:pos x="291" y="1326"/>
                </a:cxn>
                <a:cxn ang="0">
                  <a:pos x="345" y="1257"/>
                </a:cxn>
                <a:cxn ang="0">
                  <a:pos x="400" y="1259"/>
                </a:cxn>
                <a:cxn ang="0">
                  <a:pos x="455" y="1269"/>
                </a:cxn>
                <a:cxn ang="0">
                  <a:pos x="511" y="1259"/>
                </a:cxn>
                <a:cxn ang="0">
                  <a:pos x="566" y="1206"/>
                </a:cxn>
                <a:cxn ang="0">
                  <a:pos x="619" y="1166"/>
                </a:cxn>
                <a:cxn ang="0">
                  <a:pos x="675" y="1100"/>
                </a:cxn>
                <a:cxn ang="0">
                  <a:pos x="730" y="1064"/>
                </a:cxn>
                <a:cxn ang="0">
                  <a:pos x="783" y="1033"/>
                </a:cxn>
                <a:cxn ang="0">
                  <a:pos x="839" y="945"/>
                </a:cxn>
                <a:cxn ang="0">
                  <a:pos x="894" y="930"/>
                </a:cxn>
                <a:cxn ang="0">
                  <a:pos x="949" y="959"/>
                </a:cxn>
                <a:cxn ang="0">
                  <a:pos x="1003" y="970"/>
                </a:cxn>
                <a:cxn ang="0">
                  <a:pos x="1058" y="1020"/>
                </a:cxn>
                <a:cxn ang="0">
                  <a:pos x="1113" y="1020"/>
                </a:cxn>
                <a:cxn ang="0">
                  <a:pos x="1168" y="1017"/>
                </a:cxn>
                <a:cxn ang="0">
                  <a:pos x="1222" y="1006"/>
                </a:cxn>
                <a:cxn ang="0">
                  <a:pos x="1277" y="953"/>
                </a:cxn>
                <a:cxn ang="0">
                  <a:pos x="1332" y="913"/>
                </a:cxn>
                <a:cxn ang="0">
                  <a:pos x="1386" y="861"/>
                </a:cxn>
                <a:cxn ang="0">
                  <a:pos x="1441" y="767"/>
                </a:cxn>
                <a:cxn ang="0">
                  <a:pos x="1496" y="528"/>
                </a:cxn>
                <a:cxn ang="0">
                  <a:pos x="1551" y="0"/>
                </a:cxn>
                <a:cxn ang="0">
                  <a:pos x="1605" y="0"/>
                </a:cxn>
                <a:cxn ang="0">
                  <a:pos x="1660" y="0"/>
                </a:cxn>
                <a:cxn ang="0">
                  <a:pos x="1715" y="0"/>
                </a:cxn>
                <a:cxn ang="0">
                  <a:pos x="1769" y="407"/>
                </a:cxn>
                <a:cxn ang="0">
                  <a:pos x="1824" y="696"/>
                </a:cxn>
                <a:cxn ang="0">
                  <a:pos x="1879" y="759"/>
                </a:cxn>
                <a:cxn ang="0">
                  <a:pos x="1934" y="788"/>
                </a:cxn>
                <a:cxn ang="0">
                  <a:pos x="1988" y="803"/>
                </a:cxn>
                <a:cxn ang="0">
                  <a:pos x="2043" y="830"/>
                </a:cxn>
                <a:cxn ang="0">
                  <a:pos x="2098" y="775"/>
                </a:cxn>
                <a:cxn ang="0">
                  <a:pos x="2154" y="742"/>
                </a:cxn>
                <a:cxn ang="0">
                  <a:pos x="2207" y="706"/>
                </a:cxn>
                <a:cxn ang="0">
                  <a:pos x="2262" y="594"/>
                </a:cxn>
                <a:cxn ang="0">
                  <a:pos x="2318" y="479"/>
                </a:cxn>
                <a:cxn ang="0">
                  <a:pos x="2371" y="332"/>
                </a:cxn>
                <a:cxn ang="0">
                  <a:pos x="2426" y="307"/>
                </a:cxn>
                <a:cxn ang="0">
                  <a:pos x="2482" y="288"/>
                </a:cxn>
                <a:cxn ang="0">
                  <a:pos x="2535" y="387"/>
                </a:cxn>
                <a:cxn ang="0">
                  <a:pos x="2590" y="503"/>
                </a:cxn>
                <a:cxn ang="0">
                  <a:pos x="2646" y="495"/>
                </a:cxn>
                <a:cxn ang="0">
                  <a:pos x="2701" y="646"/>
                </a:cxn>
                <a:cxn ang="0">
                  <a:pos x="2755" y="777"/>
                </a:cxn>
                <a:cxn ang="0">
                  <a:pos x="2810" y="824"/>
                </a:cxn>
                <a:cxn ang="0">
                  <a:pos x="2865" y="817"/>
                </a:cxn>
                <a:cxn ang="0">
                  <a:pos x="2920" y="706"/>
                </a:cxn>
                <a:cxn ang="0">
                  <a:pos x="2974" y="844"/>
                </a:cxn>
                <a:cxn ang="0">
                  <a:pos x="3029" y="1152"/>
                </a:cxn>
                <a:cxn ang="0">
                  <a:pos x="3084" y="1293"/>
                </a:cxn>
                <a:cxn ang="0">
                  <a:pos x="3138" y="1336"/>
                </a:cxn>
                <a:cxn ang="0">
                  <a:pos x="3193" y="1349"/>
                </a:cxn>
                <a:cxn ang="0">
                  <a:pos x="3248" y="1366"/>
                </a:cxn>
                <a:cxn ang="0">
                  <a:pos x="3303" y="1373"/>
                </a:cxn>
              </a:cxnLst>
              <a:rect l="0" t="0" r="r" b="b"/>
              <a:pathLst>
                <a:path w="3303" h="1464">
                  <a:moveTo>
                    <a:pt x="0" y="1464"/>
                  </a:moveTo>
                  <a:lnTo>
                    <a:pt x="0" y="1437"/>
                  </a:lnTo>
                  <a:lnTo>
                    <a:pt x="17" y="1440"/>
                  </a:lnTo>
                  <a:lnTo>
                    <a:pt x="36" y="1437"/>
                  </a:lnTo>
                  <a:lnTo>
                    <a:pt x="54" y="1435"/>
                  </a:lnTo>
                  <a:lnTo>
                    <a:pt x="72" y="1433"/>
                  </a:lnTo>
                  <a:lnTo>
                    <a:pt x="91" y="1433"/>
                  </a:lnTo>
                  <a:lnTo>
                    <a:pt x="109" y="1428"/>
                  </a:lnTo>
                  <a:lnTo>
                    <a:pt x="127" y="1428"/>
                  </a:lnTo>
                  <a:lnTo>
                    <a:pt x="146" y="1424"/>
                  </a:lnTo>
                  <a:lnTo>
                    <a:pt x="164" y="1424"/>
                  </a:lnTo>
                  <a:lnTo>
                    <a:pt x="181" y="1420"/>
                  </a:lnTo>
                  <a:lnTo>
                    <a:pt x="200" y="1411"/>
                  </a:lnTo>
                  <a:lnTo>
                    <a:pt x="218" y="1399"/>
                  </a:lnTo>
                  <a:lnTo>
                    <a:pt x="236" y="1391"/>
                  </a:lnTo>
                  <a:lnTo>
                    <a:pt x="256" y="1371"/>
                  </a:lnTo>
                  <a:lnTo>
                    <a:pt x="273" y="1344"/>
                  </a:lnTo>
                  <a:lnTo>
                    <a:pt x="291" y="1326"/>
                  </a:lnTo>
                  <a:lnTo>
                    <a:pt x="310" y="1297"/>
                  </a:lnTo>
                  <a:lnTo>
                    <a:pt x="328" y="1253"/>
                  </a:lnTo>
                  <a:lnTo>
                    <a:pt x="345" y="1257"/>
                  </a:lnTo>
                  <a:lnTo>
                    <a:pt x="365" y="1240"/>
                  </a:lnTo>
                  <a:lnTo>
                    <a:pt x="383" y="1246"/>
                  </a:lnTo>
                  <a:lnTo>
                    <a:pt x="400" y="1259"/>
                  </a:lnTo>
                  <a:lnTo>
                    <a:pt x="419" y="1269"/>
                  </a:lnTo>
                  <a:lnTo>
                    <a:pt x="437" y="1275"/>
                  </a:lnTo>
                  <a:lnTo>
                    <a:pt x="455" y="1269"/>
                  </a:lnTo>
                  <a:lnTo>
                    <a:pt x="474" y="1267"/>
                  </a:lnTo>
                  <a:lnTo>
                    <a:pt x="492" y="1273"/>
                  </a:lnTo>
                  <a:lnTo>
                    <a:pt x="511" y="1259"/>
                  </a:lnTo>
                  <a:lnTo>
                    <a:pt x="529" y="1242"/>
                  </a:lnTo>
                  <a:lnTo>
                    <a:pt x="547" y="1242"/>
                  </a:lnTo>
                  <a:lnTo>
                    <a:pt x="566" y="1206"/>
                  </a:lnTo>
                  <a:lnTo>
                    <a:pt x="583" y="1190"/>
                  </a:lnTo>
                  <a:lnTo>
                    <a:pt x="601" y="1173"/>
                  </a:lnTo>
                  <a:lnTo>
                    <a:pt x="619" y="1166"/>
                  </a:lnTo>
                  <a:lnTo>
                    <a:pt x="638" y="1139"/>
                  </a:lnTo>
                  <a:lnTo>
                    <a:pt x="656" y="1110"/>
                  </a:lnTo>
                  <a:lnTo>
                    <a:pt x="675" y="1100"/>
                  </a:lnTo>
                  <a:lnTo>
                    <a:pt x="693" y="1079"/>
                  </a:lnTo>
                  <a:lnTo>
                    <a:pt x="711" y="1089"/>
                  </a:lnTo>
                  <a:lnTo>
                    <a:pt x="730" y="1064"/>
                  </a:lnTo>
                  <a:lnTo>
                    <a:pt x="748" y="1058"/>
                  </a:lnTo>
                  <a:lnTo>
                    <a:pt x="767" y="1024"/>
                  </a:lnTo>
                  <a:lnTo>
                    <a:pt x="783" y="1033"/>
                  </a:lnTo>
                  <a:lnTo>
                    <a:pt x="802" y="968"/>
                  </a:lnTo>
                  <a:lnTo>
                    <a:pt x="822" y="968"/>
                  </a:lnTo>
                  <a:lnTo>
                    <a:pt x="839" y="945"/>
                  </a:lnTo>
                  <a:lnTo>
                    <a:pt x="857" y="941"/>
                  </a:lnTo>
                  <a:lnTo>
                    <a:pt x="875" y="957"/>
                  </a:lnTo>
                  <a:lnTo>
                    <a:pt x="894" y="930"/>
                  </a:lnTo>
                  <a:lnTo>
                    <a:pt x="912" y="937"/>
                  </a:lnTo>
                  <a:lnTo>
                    <a:pt x="931" y="943"/>
                  </a:lnTo>
                  <a:lnTo>
                    <a:pt x="949" y="959"/>
                  </a:lnTo>
                  <a:lnTo>
                    <a:pt x="967" y="943"/>
                  </a:lnTo>
                  <a:lnTo>
                    <a:pt x="986" y="975"/>
                  </a:lnTo>
                  <a:lnTo>
                    <a:pt x="1003" y="970"/>
                  </a:lnTo>
                  <a:lnTo>
                    <a:pt x="1021" y="991"/>
                  </a:lnTo>
                  <a:lnTo>
                    <a:pt x="1039" y="1008"/>
                  </a:lnTo>
                  <a:lnTo>
                    <a:pt x="1058" y="1020"/>
                  </a:lnTo>
                  <a:lnTo>
                    <a:pt x="1076" y="1017"/>
                  </a:lnTo>
                  <a:lnTo>
                    <a:pt x="1095" y="1024"/>
                  </a:lnTo>
                  <a:lnTo>
                    <a:pt x="1113" y="1020"/>
                  </a:lnTo>
                  <a:lnTo>
                    <a:pt x="1131" y="1004"/>
                  </a:lnTo>
                  <a:lnTo>
                    <a:pt x="1150" y="1017"/>
                  </a:lnTo>
                  <a:lnTo>
                    <a:pt x="1168" y="1017"/>
                  </a:lnTo>
                  <a:lnTo>
                    <a:pt x="1185" y="1008"/>
                  </a:lnTo>
                  <a:lnTo>
                    <a:pt x="1203" y="999"/>
                  </a:lnTo>
                  <a:lnTo>
                    <a:pt x="1222" y="1006"/>
                  </a:lnTo>
                  <a:lnTo>
                    <a:pt x="1240" y="997"/>
                  </a:lnTo>
                  <a:lnTo>
                    <a:pt x="1259" y="977"/>
                  </a:lnTo>
                  <a:lnTo>
                    <a:pt x="1277" y="953"/>
                  </a:lnTo>
                  <a:lnTo>
                    <a:pt x="1295" y="959"/>
                  </a:lnTo>
                  <a:lnTo>
                    <a:pt x="1314" y="935"/>
                  </a:lnTo>
                  <a:lnTo>
                    <a:pt x="1332" y="913"/>
                  </a:lnTo>
                  <a:lnTo>
                    <a:pt x="1349" y="920"/>
                  </a:lnTo>
                  <a:lnTo>
                    <a:pt x="1369" y="888"/>
                  </a:lnTo>
                  <a:lnTo>
                    <a:pt x="1386" y="861"/>
                  </a:lnTo>
                  <a:lnTo>
                    <a:pt x="1404" y="841"/>
                  </a:lnTo>
                  <a:lnTo>
                    <a:pt x="1423" y="807"/>
                  </a:lnTo>
                  <a:lnTo>
                    <a:pt x="1441" y="767"/>
                  </a:lnTo>
                  <a:lnTo>
                    <a:pt x="1459" y="681"/>
                  </a:lnTo>
                  <a:lnTo>
                    <a:pt x="1478" y="610"/>
                  </a:lnTo>
                  <a:lnTo>
                    <a:pt x="1496" y="528"/>
                  </a:lnTo>
                  <a:lnTo>
                    <a:pt x="1514" y="422"/>
                  </a:lnTo>
                  <a:lnTo>
                    <a:pt x="1533" y="214"/>
                  </a:lnTo>
                  <a:lnTo>
                    <a:pt x="1551" y="0"/>
                  </a:lnTo>
                  <a:lnTo>
                    <a:pt x="1568" y="0"/>
                  </a:lnTo>
                  <a:lnTo>
                    <a:pt x="1587" y="0"/>
                  </a:lnTo>
                  <a:lnTo>
                    <a:pt x="1605" y="0"/>
                  </a:lnTo>
                  <a:lnTo>
                    <a:pt x="1623" y="0"/>
                  </a:lnTo>
                  <a:lnTo>
                    <a:pt x="1642" y="0"/>
                  </a:lnTo>
                  <a:lnTo>
                    <a:pt x="1660" y="0"/>
                  </a:lnTo>
                  <a:lnTo>
                    <a:pt x="1679" y="0"/>
                  </a:lnTo>
                  <a:lnTo>
                    <a:pt x="1697" y="0"/>
                  </a:lnTo>
                  <a:lnTo>
                    <a:pt x="1715" y="0"/>
                  </a:lnTo>
                  <a:lnTo>
                    <a:pt x="1734" y="0"/>
                  </a:lnTo>
                  <a:lnTo>
                    <a:pt x="1751" y="181"/>
                  </a:lnTo>
                  <a:lnTo>
                    <a:pt x="1769" y="407"/>
                  </a:lnTo>
                  <a:lnTo>
                    <a:pt x="1787" y="523"/>
                  </a:lnTo>
                  <a:lnTo>
                    <a:pt x="1806" y="632"/>
                  </a:lnTo>
                  <a:lnTo>
                    <a:pt x="1824" y="696"/>
                  </a:lnTo>
                  <a:lnTo>
                    <a:pt x="1843" y="683"/>
                  </a:lnTo>
                  <a:lnTo>
                    <a:pt x="1861" y="742"/>
                  </a:lnTo>
                  <a:lnTo>
                    <a:pt x="1879" y="759"/>
                  </a:lnTo>
                  <a:lnTo>
                    <a:pt x="1898" y="782"/>
                  </a:lnTo>
                  <a:lnTo>
                    <a:pt x="1916" y="792"/>
                  </a:lnTo>
                  <a:lnTo>
                    <a:pt x="1934" y="788"/>
                  </a:lnTo>
                  <a:lnTo>
                    <a:pt x="1951" y="813"/>
                  </a:lnTo>
                  <a:lnTo>
                    <a:pt x="1970" y="830"/>
                  </a:lnTo>
                  <a:lnTo>
                    <a:pt x="1988" y="803"/>
                  </a:lnTo>
                  <a:lnTo>
                    <a:pt x="2007" y="828"/>
                  </a:lnTo>
                  <a:lnTo>
                    <a:pt x="2025" y="807"/>
                  </a:lnTo>
                  <a:lnTo>
                    <a:pt x="2043" y="830"/>
                  </a:lnTo>
                  <a:lnTo>
                    <a:pt x="2062" y="813"/>
                  </a:lnTo>
                  <a:lnTo>
                    <a:pt x="2080" y="799"/>
                  </a:lnTo>
                  <a:lnTo>
                    <a:pt x="2098" y="775"/>
                  </a:lnTo>
                  <a:lnTo>
                    <a:pt x="2117" y="755"/>
                  </a:lnTo>
                  <a:lnTo>
                    <a:pt x="2135" y="746"/>
                  </a:lnTo>
                  <a:lnTo>
                    <a:pt x="2154" y="742"/>
                  </a:lnTo>
                  <a:lnTo>
                    <a:pt x="2171" y="728"/>
                  </a:lnTo>
                  <a:lnTo>
                    <a:pt x="2189" y="730"/>
                  </a:lnTo>
                  <a:lnTo>
                    <a:pt x="2207" y="706"/>
                  </a:lnTo>
                  <a:lnTo>
                    <a:pt x="2226" y="659"/>
                  </a:lnTo>
                  <a:lnTo>
                    <a:pt x="2244" y="625"/>
                  </a:lnTo>
                  <a:lnTo>
                    <a:pt x="2262" y="594"/>
                  </a:lnTo>
                  <a:lnTo>
                    <a:pt x="2281" y="572"/>
                  </a:lnTo>
                  <a:lnTo>
                    <a:pt x="2299" y="539"/>
                  </a:lnTo>
                  <a:lnTo>
                    <a:pt x="2318" y="479"/>
                  </a:lnTo>
                  <a:lnTo>
                    <a:pt x="2336" y="407"/>
                  </a:lnTo>
                  <a:lnTo>
                    <a:pt x="2354" y="380"/>
                  </a:lnTo>
                  <a:lnTo>
                    <a:pt x="2371" y="332"/>
                  </a:lnTo>
                  <a:lnTo>
                    <a:pt x="2390" y="332"/>
                  </a:lnTo>
                  <a:lnTo>
                    <a:pt x="2407" y="309"/>
                  </a:lnTo>
                  <a:lnTo>
                    <a:pt x="2426" y="307"/>
                  </a:lnTo>
                  <a:lnTo>
                    <a:pt x="2445" y="261"/>
                  </a:lnTo>
                  <a:lnTo>
                    <a:pt x="2463" y="286"/>
                  </a:lnTo>
                  <a:lnTo>
                    <a:pt x="2482" y="288"/>
                  </a:lnTo>
                  <a:lnTo>
                    <a:pt x="2499" y="283"/>
                  </a:lnTo>
                  <a:lnTo>
                    <a:pt x="2517" y="328"/>
                  </a:lnTo>
                  <a:lnTo>
                    <a:pt x="2535" y="387"/>
                  </a:lnTo>
                  <a:lnTo>
                    <a:pt x="2554" y="436"/>
                  </a:lnTo>
                  <a:lnTo>
                    <a:pt x="2572" y="481"/>
                  </a:lnTo>
                  <a:lnTo>
                    <a:pt x="2590" y="503"/>
                  </a:lnTo>
                  <a:lnTo>
                    <a:pt x="2609" y="459"/>
                  </a:lnTo>
                  <a:lnTo>
                    <a:pt x="2627" y="497"/>
                  </a:lnTo>
                  <a:lnTo>
                    <a:pt x="2646" y="495"/>
                  </a:lnTo>
                  <a:lnTo>
                    <a:pt x="2664" y="535"/>
                  </a:lnTo>
                  <a:lnTo>
                    <a:pt x="2682" y="572"/>
                  </a:lnTo>
                  <a:lnTo>
                    <a:pt x="2701" y="646"/>
                  </a:lnTo>
                  <a:lnTo>
                    <a:pt x="2718" y="706"/>
                  </a:lnTo>
                  <a:lnTo>
                    <a:pt x="2736" y="738"/>
                  </a:lnTo>
                  <a:lnTo>
                    <a:pt x="2755" y="777"/>
                  </a:lnTo>
                  <a:lnTo>
                    <a:pt x="2773" y="803"/>
                  </a:lnTo>
                  <a:lnTo>
                    <a:pt x="2791" y="834"/>
                  </a:lnTo>
                  <a:lnTo>
                    <a:pt x="2810" y="824"/>
                  </a:lnTo>
                  <a:lnTo>
                    <a:pt x="2828" y="837"/>
                  </a:lnTo>
                  <a:lnTo>
                    <a:pt x="2846" y="837"/>
                  </a:lnTo>
                  <a:lnTo>
                    <a:pt x="2865" y="817"/>
                  </a:lnTo>
                  <a:lnTo>
                    <a:pt x="2882" y="775"/>
                  </a:lnTo>
                  <a:lnTo>
                    <a:pt x="2900" y="728"/>
                  </a:lnTo>
                  <a:lnTo>
                    <a:pt x="2920" y="706"/>
                  </a:lnTo>
                  <a:lnTo>
                    <a:pt x="2938" y="710"/>
                  </a:lnTo>
                  <a:lnTo>
                    <a:pt x="2955" y="765"/>
                  </a:lnTo>
                  <a:lnTo>
                    <a:pt x="2974" y="844"/>
                  </a:lnTo>
                  <a:lnTo>
                    <a:pt x="2992" y="943"/>
                  </a:lnTo>
                  <a:lnTo>
                    <a:pt x="3010" y="1053"/>
                  </a:lnTo>
                  <a:lnTo>
                    <a:pt x="3029" y="1152"/>
                  </a:lnTo>
                  <a:lnTo>
                    <a:pt x="3047" y="1198"/>
                  </a:lnTo>
                  <a:lnTo>
                    <a:pt x="3066" y="1265"/>
                  </a:lnTo>
                  <a:lnTo>
                    <a:pt x="3084" y="1293"/>
                  </a:lnTo>
                  <a:lnTo>
                    <a:pt x="3101" y="1304"/>
                  </a:lnTo>
                  <a:lnTo>
                    <a:pt x="3119" y="1330"/>
                  </a:lnTo>
                  <a:lnTo>
                    <a:pt x="3138" y="1336"/>
                  </a:lnTo>
                  <a:lnTo>
                    <a:pt x="3156" y="1340"/>
                  </a:lnTo>
                  <a:lnTo>
                    <a:pt x="3174" y="1349"/>
                  </a:lnTo>
                  <a:lnTo>
                    <a:pt x="3193" y="1349"/>
                  </a:lnTo>
                  <a:lnTo>
                    <a:pt x="3211" y="1355"/>
                  </a:lnTo>
                  <a:lnTo>
                    <a:pt x="3230" y="1366"/>
                  </a:lnTo>
                  <a:lnTo>
                    <a:pt x="3248" y="1366"/>
                  </a:lnTo>
                  <a:lnTo>
                    <a:pt x="3266" y="1371"/>
                  </a:lnTo>
                  <a:lnTo>
                    <a:pt x="3285" y="1373"/>
                  </a:lnTo>
                  <a:lnTo>
                    <a:pt x="3303" y="1373"/>
                  </a:lnTo>
                  <a:lnTo>
                    <a:pt x="3303" y="1464"/>
                  </a:lnTo>
                </a:path>
              </a:pathLst>
            </a:custGeom>
            <a:noFill/>
            <a:ln w="6350">
              <a:solidFill>
                <a:srgbClr val="00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>
              <a:off x="1565" y="1960"/>
              <a:ext cx="2738" cy="1464"/>
            </a:xfrm>
            <a:custGeom>
              <a:avLst/>
              <a:gdLst/>
              <a:ahLst/>
              <a:cxnLst>
                <a:cxn ang="0">
                  <a:pos x="20" y="1449"/>
                </a:cxn>
                <a:cxn ang="0">
                  <a:pos x="74" y="1449"/>
                </a:cxn>
                <a:cxn ang="0">
                  <a:pos x="129" y="1445"/>
                </a:cxn>
                <a:cxn ang="0">
                  <a:pos x="184" y="1440"/>
                </a:cxn>
                <a:cxn ang="0">
                  <a:pos x="238" y="1445"/>
                </a:cxn>
                <a:cxn ang="0">
                  <a:pos x="293" y="1440"/>
                </a:cxn>
                <a:cxn ang="0">
                  <a:pos x="348" y="1435"/>
                </a:cxn>
                <a:cxn ang="0">
                  <a:pos x="403" y="1431"/>
                </a:cxn>
                <a:cxn ang="0">
                  <a:pos x="457" y="1420"/>
                </a:cxn>
                <a:cxn ang="0">
                  <a:pos x="512" y="1416"/>
                </a:cxn>
                <a:cxn ang="0">
                  <a:pos x="567" y="1395"/>
                </a:cxn>
                <a:cxn ang="0">
                  <a:pos x="622" y="1382"/>
                </a:cxn>
                <a:cxn ang="0">
                  <a:pos x="676" y="1368"/>
                </a:cxn>
                <a:cxn ang="0">
                  <a:pos x="731" y="1320"/>
                </a:cxn>
                <a:cxn ang="0">
                  <a:pos x="786" y="1275"/>
                </a:cxn>
                <a:cxn ang="0">
                  <a:pos x="840" y="1184"/>
                </a:cxn>
                <a:cxn ang="0">
                  <a:pos x="895" y="989"/>
                </a:cxn>
                <a:cxn ang="0">
                  <a:pos x="950" y="610"/>
                </a:cxn>
                <a:cxn ang="0">
                  <a:pos x="1004" y="0"/>
                </a:cxn>
                <a:cxn ang="0">
                  <a:pos x="1059" y="0"/>
                </a:cxn>
                <a:cxn ang="0">
                  <a:pos x="1115" y="0"/>
                </a:cxn>
                <a:cxn ang="0">
                  <a:pos x="1170" y="41"/>
                </a:cxn>
                <a:cxn ang="0">
                  <a:pos x="1223" y="866"/>
                </a:cxn>
                <a:cxn ang="0">
                  <a:pos x="1279" y="1044"/>
                </a:cxn>
                <a:cxn ang="0">
                  <a:pos x="1334" y="1135"/>
                </a:cxn>
                <a:cxn ang="0">
                  <a:pos x="1387" y="1173"/>
                </a:cxn>
                <a:cxn ang="0">
                  <a:pos x="1443" y="1188"/>
                </a:cxn>
                <a:cxn ang="0">
                  <a:pos x="1498" y="1169"/>
                </a:cxn>
                <a:cxn ang="0">
                  <a:pos x="1553" y="1173"/>
                </a:cxn>
                <a:cxn ang="0">
                  <a:pos x="1607" y="1131"/>
                </a:cxn>
                <a:cxn ang="0">
                  <a:pos x="1662" y="1093"/>
                </a:cxn>
                <a:cxn ang="0">
                  <a:pos x="1717" y="1026"/>
                </a:cxn>
                <a:cxn ang="0">
                  <a:pos x="1771" y="939"/>
                </a:cxn>
                <a:cxn ang="0">
                  <a:pos x="1826" y="859"/>
                </a:cxn>
                <a:cxn ang="0">
                  <a:pos x="1881" y="797"/>
                </a:cxn>
                <a:cxn ang="0">
                  <a:pos x="1936" y="770"/>
                </a:cxn>
                <a:cxn ang="0">
                  <a:pos x="1990" y="807"/>
                </a:cxn>
                <a:cxn ang="0">
                  <a:pos x="2045" y="832"/>
                </a:cxn>
                <a:cxn ang="0">
                  <a:pos x="2100" y="841"/>
                </a:cxn>
                <a:cxn ang="0">
                  <a:pos x="2154" y="910"/>
                </a:cxn>
                <a:cxn ang="0">
                  <a:pos x="2209" y="993"/>
                </a:cxn>
                <a:cxn ang="0">
                  <a:pos x="2264" y="1026"/>
                </a:cxn>
                <a:cxn ang="0">
                  <a:pos x="2319" y="1026"/>
                </a:cxn>
                <a:cxn ang="0">
                  <a:pos x="2373" y="945"/>
                </a:cxn>
                <a:cxn ang="0">
                  <a:pos x="2428" y="941"/>
                </a:cxn>
                <a:cxn ang="0">
                  <a:pos x="2483" y="1171"/>
                </a:cxn>
                <a:cxn ang="0">
                  <a:pos x="2538" y="1338"/>
                </a:cxn>
                <a:cxn ang="0">
                  <a:pos x="2592" y="1393"/>
                </a:cxn>
                <a:cxn ang="0">
                  <a:pos x="2647" y="1409"/>
                </a:cxn>
                <a:cxn ang="0">
                  <a:pos x="2701" y="1411"/>
                </a:cxn>
                <a:cxn ang="0">
                  <a:pos x="2738" y="1464"/>
                </a:cxn>
              </a:cxnLst>
              <a:rect l="0" t="0" r="r" b="b"/>
              <a:pathLst>
                <a:path w="2738" h="1464">
                  <a:moveTo>
                    <a:pt x="0" y="1464"/>
                  </a:moveTo>
                  <a:lnTo>
                    <a:pt x="0" y="1451"/>
                  </a:lnTo>
                  <a:lnTo>
                    <a:pt x="20" y="1449"/>
                  </a:lnTo>
                  <a:lnTo>
                    <a:pt x="39" y="1449"/>
                  </a:lnTo>
                  <a:lnTo>
                    <a:pt x="55" y="1445"/>
                  </a:lnTo>
                  <a:lnTo>
                    <a:pt x="74" y="1449"/>
                  </a:lnTo>
                  <a:lnTo>
                    <a:pt x="92" y="1447"/>
                  </a:lnTo>
                  <a:lnTo>
                    <a:pt x="111" y="1445"/>
                  </a:lnTo>
                  <a:lnTo>
                    <a:pt x="129" y="1445"/>
                  </a:lnTo>
                  <a:lnTo>
                    <a:pt x="147" y="1445"/>
                  </a:lnTo>
                  <a:lnTo>
                    <a:pt x="166" y="1445"/>
                  </a:lnTo>
                  <a:lnTo>
                    <a:pt x="184" y="1440"/>
                  </a:lnTo>
                  <a:lnTo>
                    <a:pt x="203" y="1442"/>
                  </a:lnTo>
                  <a:lnTo>
                    <a:pt x="219" y="1445"/>
                  </a:lnTo>
                  <a:lnTo>
                    <a:pt x="238" y="1445"/>
                  </a:lnTo>
                  <a:lnTo>
                    <a:pt x="256" y="1442"/>
                  </a:lnTo>
                  <a:lnTo>
                    <a:pt x="275" y="1437"/>
                  </a:lnTo>
                  <a:lnTo>
                    <a:pt x="293" y="1440"/>
                  </a:lnTo>
                  <a:lnTo>
                    <a:pt x="311" y="1437"/>
                  </a:lnTo>
                  <a:lnTo>
                    <a:pt x="330" y="1435"/>
                  </a:lnTo>
                  <a:lnTo>
                    <a:pt x="348" y="1435"/>
                  </a:lnTo>
                  <a:lnTo>
                    <a:pt x="367" y="1437"/>
                  </a:lnTo>
                  <a:lnTo>
                    <a:pt x="385" y="1428"/>
                  </a:lnTo>
                  <a:lnTo>
                    <a:pt x="403" y="1431"/>
                  </a:lnTo>
                  <a:lnTo>
                    <a:pt x="422" y="1420"/>
                  </a:lnTo>
                  <a:lnTo>
                    <a:pt x="439" y="1424"/>
                  </a:lnTo>
                  <a:lnTo>
                    <a:pt x="457" y="1420"/>
                  </a:lnTo>
                  <a:lnTo>
                    <a:pt x="475" y="1413"/>
                  </a:lnTo>
                  <a:lnTo>
                    <a:pt x="494" y="1409"/>
                  </a:lnTo>
                  <a:lnTo>
                    <a:pt x="512" y="1416"/>
                  </a:lnTo>
                  <a:lnTo>
                    <a:pt x="531" y="1404"/>
                  </a:lnTo>
                  <a:lnTo>
                    <a:pt x="549" y="1399"/>
                  </a:lnTo>
                  <a:lnTo>
                    <a:pt x="567" y="1395"/>
                  </a:lnTo>
                  <a:lnTo>
                    <a:pt x="586" y="1378"/>
                  </a:lnTo>
                  <a:lnTo>
                    <a:pt x="604" y="1391"/>
                  </a:lnTo>
                  <a:lnTo>
                    <a:pt x="622" y="1382"/>
                  </a:lnTo>
                  <a:lnTo>
                    <a:pt x="639" y="1373"/>
                  </a:lnTo>
                  <a:lnTo>
                    <a:pt x="658" y="1376"/>
                  </a:lnTo>
                  <a:lnTo>
                    <a:pt x="676" y="1368"/>
                  </a:lnTo>
                  <a:lnTo>
                    <a:pt x="695" y="1353"/>
                  </a:lnTo>
                  <a:lnTo>
                    <a:pt x="713" y="1334"/>
                  </a:lnTo>
                  <a:lnTo>
                    <a:pt x="731" y="1320"/>
                  </a:lnTo>
                  <a:lnTo>
                    <a:pt x="750" y="1317"/>
                  </a:lnTo>
                  <a:lnTo>
                    <a:pt x="768" y="1302"/>
                  </a:lnTo>
                  <a:lnTo>
                    <a:pt x="786" y="1275"/>
                  </a:lnTo>
                  <a:lnTo>
                    <a:pt x="803" y="1255"/>
                  </a:lnTo>
                  <a:lnTo>
                    <a:pt x="822" y="1219"/>
                  </a:lnTo>
                  <a:lnTo>
                    <a:pt x="840" y="1184"/>
                  </a:lnTo>
                  <a:lnTo>
                    <a:pt x="859" y="1137"/>
                  </a:lnTo>
                  <a:lnTo>
                    <a:pt x="877" y="1100"/>
                  </a:lnTo>
                  <a:lnTo>
                    <a:pt x="895" y="989"/>
                  </a:lnTo>
                  <a:lnTo>
                    <a:pt x="914" y="922"/>
                  </a:lnTo>
                  <a:lnTo>
                    <a:pt x="932" y="757"/>
                  </a:lnTo>
                  <a:lnTo>
                    <a:pt x="950" y="610"/>
                  </a:lnTo>
                  <a:lnTo>
                    <a:pt x="969" y="370"/>
                  </a:lnTo>
                  <a:lnTo>
                    <a:pt x="986" y="31"/>
                  </a:lnTo>
                  <a:lnTo>
                    <a:pt x="1004" y="0"/>
                  </a:lnTo>
                  <a:lnTo>
                    <a:pt x="1024" y="0"/>
                  </a:lnTo>
                  <a:lnTo>
                    <a:pt x="1041" y="0"/>
                  </a:lnTo>
                  <a:lnTo>
                    <a:pt x="1059" y="0"/>
                  </a:lnTo>
                  <a:lnTo>
                    <a:pt x="1078" y="0"/>
                  </a:lnTo>
                  <a:lnTo>
                    <a:pt x="1096" y="0"/>
                  </a:lnTo>
                  <a:lnTo>
                    <a:pt x="1115" y="0"/>
                  </a:lnTo>
                  <a:lnTo>
                    <a:pt x="1133" y="0"/>
                  </a:lnTo>
                  <a:lnTo>
                    <a:pt x="1151" y="0"/>
                  </a:lnTo>
                  <a:lnTo>
                    <a:pt x="1170" y="41"/>
                  </a:lnTo>
                  <a:lnTo>
                    <a:pt x="1187" y="472"/>
                  </a:lnTo>
                  <a:lnTo>
                    <a:pt x="1205" y="698"/>
                  </a:lnTo>
                  <a:lnTo>
                    <a:pt x="1223" y="866"/>
                  </a:lnTo>
                  <a:lnTo>
                    <a:pt x="1242" y="955"/>
                  </a:lnTo>
                  <a:lnTo>
                    <a:pt x="1260" y="1001"/>
                  </a:lnTo>
                  <a:lnTo>
                    <a:pt x="1279" y="1044"/>
                  </a:lnTo>
                  <a:lnTo>
                    <a:pt x="1297" y="1095"/>
                  </a:lnTo>
                  <a:lnTo>
                    <a:pt x="1315" y="1117"/>
                  </a:lnTo>
                  <a:lnTo>
                    <a:pt x="1334" y="1135"/>
                  </a:lnTo>
                  <a:lnTo>
                    <a:pt x="1352" y="1171"/>
                  </a:lnTo>
                  <a:lnTo>
                    <a:pt x="1370" y="1164"/>
                  </a:lnTo>
                  <a:lnTo>
                    <a:pt x="1387" y="1173"/>
                  </a:lnTo>
                  <a:lnTo>
                    <a:pt x="1406" y="1179"/>
                  </a:lnTo>
                  <a:lnTo>
                    <a:pt x="1424" y="1175"/>
                  </a:lnTo>
                  <a:lnTo>
                    <a:pt x="1443" y="1188"/>
                  </a:lnTo>
                  <a:lnTo>
                    <a:pt x="1461" y="1182"/>
                  </a:lnTo>
                  <a:lnTo>
                    <a:pt x="1479" y="1192"/>
                  </a:lnTo>
                  <a:lnTo>
                    <a:pt x="1498" y="1169"/>
                  </a:lnTo>
                  <a:lnTo>
                    <a:pt x="1516" y="1182"/>
                  </a:lnTo>
                  <a:lnTo>
                    <a:pt x="1534" y="1164"/>
                  </a:lnTo>
                  <a:lnTo>
                    <a:pt x="1553" y="1173"/>
                  </a:lnTo>
                  <a:lnTo>
                    <a:pt x="1571" y="1157"/>
                  </a:lnTo>
                  <a:lnTo>
                    <a:pt x="1590" y="1142"/>
                  </a:lnTo>
                  <a:lnTo>
                    <a:pt x="1607" y="1131"/>
                  </a:lnTo>
                  <a:lnTo>
                    <a:pt x="1625" y="1127"/>
                  </a:lnTo>
                  <a:lnTo>
                    <a:pt x="1643" y="1121"/>
                  </a:lnTo>
                  <a:lnTo>
                    <a:pt x="1662" y="1093"/>
                  </a:lnTo>
                  <a:lnTo>
                    <a:pt x="1680" y="1083"/>
                  </a:lnTo>
                  <a:lnTo>
                    <a:pt x="1698" y="1062"/>
                  </a:lnTo>
                  <a:lnTo>
                    <a:pt x="1717" y="1026"/>
                  </a:lnTo>
                  <a:lnTo>
                    <a:pt x="1735" y="1008"/>
                  </a:lnTo>
                  <a:lnTo>
                    <a:pt x="1752" y="991"/>
                  </a:lnTo>
                  <a:lnTo>
                    <a:pt x="1771" y="939"/>
                  </a:lnTo>
                  <a:lnTo>
                    <a:pt x="1789" y="932"/>
                  </a:lnTo>
                  <a:lnTo>
                    <a:pt x="1809" y="895"/>
                  </a:lnTo>
                  <a:lnTo>
                    <a:pt x="1826" y="859"/>
                  </a:lnTo>
                  <a:lnTo>
                    <a:pt x="1844" y="839"/>
                  </a:lnTo>
                  <a:lnTo>
                    <a:pt x="1862" y="813"/>
                  </a:lnTo>
                  <a:lnTo>
                    <a:pt x="1881" y="797"/>
                  </a:lnTo>
                  <a:lnTo>
                    <a:pt x="1899" y="799"/>
                  </a:lnTo>
                  <a:lnTo>
                    <a:pt x="1918" y="772"/>
                  </a:lnTo>
                  <a:lnTo>
                    <a:pt x="1936" y="770"/>
                  </a:lnTo>
                  <a:lnTo>
                    <a:pt x="1953" y="792"/>
                  </a:lnTo>
                  <a:lnTo>
                    <a:pt x="1973" y="784"/>
                  </a:lnTo>
                  <a:lnTo>
                    <a:pt x="1990" y="807"/>
                  </a:lnTo>
                  <a:lnTo>
                    <a:pt x="2008" y="832"/>
                  </a:lnTo>
                  <a:lnTo>
                    <a:pt x="2026" y="826"/>
                  </a:lnTo>
                  <a:lnTo>
                    <a:pt x="2045" y="832"/>
                  </a:lnTo>
                  <a:lnTo>
                    <a:pt x="2063" y="832"/>
                  </a:lnTo>
                  <a:lnTo>
                    <a:pt x="2082" y="843"/>
                  </a:lnTo>
                  <a:lnTo>
                    <a:pt x="2100" y="841"/>
                  </a:lnTo>
                  <a:lnTo>
                    <a:pt x="2118" y="837"/>
                  </a:lnTo>
                  <a:lnTo>
                    <a:pt x="2135" y="884"/>
                  </a:lnTo>
                  <a:lnTo>
                    <a:pt x="2154" y="910"/>
                  </a:lnTo>
                  <a:lnTo>
                    <a:pt x="2172" y="932"/>
                  </a:lnTo>
                  <a:lnTo>
                    <a:pt x="2191" y="943"/>
                  </a:lnTo>
                  <a:lnTo>
                    <a:pt x="2209" y="993"/>
                  </a:lnTo>
                  <a:lnTo>
                    <a:pt x="2227" y="1014"/>
                  </a:lnTo>
                  <a:lnTo>
                    <a:pt x="2246" y="1028"/>
                  </a:lnTo>
                  <a:lnTo>
                    <a:pt x="2264" y="1026"/>
                  </a:lnTo>
                  <a:lnTo>
                    <a:pt x="2282" y="1033"/>
                  </a:lnTo>
                  <a:lnTo>
                    <a:pt x="2301" y="1017"/>
                  </a:lnTo>
                  <a:lnTo>
                    <a:pt x="2319" y="1026"/>
                  </a:lnTo>
                  <a:lnTo>
                    <a:pt x="2338" y="1006"/>
                  </a:lnTo>
                  <a:lnTo>
                    <a:pt x="2355" y="983"/>
                  </a:lnTo>
                  <a:lnTo>
                    <a:pt x="2373" y="945"/>
                  </a:lnTo>
                  <a:lnTo>
                    <a:pt x="2391" y="913"/>
                  </a:lnTo>
                  <a:lnTo>
                    <a:pt x="2410" y="912"/>
                  </a:lnTo>
                  <a:lnTo>
                    <a:pt x="2428" y="941"/>
                  </a:lnTo>
                  <a:lnTo>
                    <a:pt x="2446" y="1017"/>
                  </a:lnTo>
                  <a:lnTo>
                    <a:pt x="2465" y="1088"/>
                  </a:lnTo>
                  <a:lnTo>
                    <a:pt x="2483" y="1171"/>
                  </a:lnTo>
                  <a:lnTo>
                    <a:pt x="2502" y="1229"/>
                  </a:lnTo>
                  <a:lnTo>
                    <a:pt x="2519" y="1297"/>
                  </a:lnTo>
                  <a:lnTo>
                    <a:pt x="2538" y="1338"/>
                  </a:lnTo>
                  <a:lnTo>
                    <a:pt x="2557" y="1366"/>
                  </a:lnTo>
                  <a:lnTo>
                    <a:pt x="2574" y="1389"/>
                  </a:lnTo>
                  <a:lnTo>
                    <a:pt x="2592" y="1393"/>
                  </a:lnTo>
                  <a:lnTo>
                    <a:pt x="2610" y="1404"/>
                  </a:lnTo>
                  <a:lnTo>
                    <a:pt x="2629" y="1401"/>
                  </a:lnTo>
                  <a:lnTo>
                    <a:pt x="2647" y="1409"/>
                  </a:lnTo>
                  <a:lnTo>
                    <a:pt x="2666" y="1407"/>
                  </a:lnTo>
                  <a:lnTo>
                    <a:pt x="2684" y="1413"/>
                  </a:lnTo>
                  <a:lnTo>
                    <a:pt x="2701" y="1411"/>
                  </a:lnTo>
                  <a:lnTo>
                    <a:pt x="2719" y="1420"/>
                  </a:lnTo>
                  <a:lnTo>
                    <a:pt x="2738" y="1413"/>
                  </a:lnTo>
                  <a:lnTo>
                    <a:pt x="2738" y="1464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CC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86"/>
            <p:cNvSpPr>
              <a:spLocks/>
            </p:cNvSpPr>
            <p:nvPr/>
          </p:nvSpPr>
          <p:spPr bwMode="auto">
            <a:xfrm>
              <a:off x="1565" y="1960"/>
              <a:ext cx="2738" cy="1464"/>
            </a:xfrm>
            <a:custGeom>
              <a:avLst/>
              <a:gdLst/>
              <a:ahLst/>
              <a:cxnLst>
                <a:cxn ang="0">
                  <a:pos x="20" y="1449"/>
                </a:cxn>
                <a:cxn ang="0">
                  <a:pos x="74" y="1449"/>
                </a:cxn>
                <a:cxn ang="0">
                  <a:pos x="129" y="1445"/>
                </a:cxn>
                <a:cxn ang="0">
                  <a:pos x="184" y="1440"/>
                </a:cxn>
                <a:cxn ang="0">
                  <a:pos x="238" y="1445"/>
                </a:cxn>
                <a:cxn ang="0">
                  <a:pos x="293" y="1440"/>
                </a:cxn>
                <a:cxn ang="0">
                  <a:pos x="348" y="1435"/>
                </a:cxn>
                <a:cxn ang="0">
                  <a:pos x="403" y="1431"/>
                </a:cxn>
                <a:cxn ang="0">
                  <a:pos x="457" y="1420"/>
                </a:cxn>
                <a:cxn ang="0">
                  <a:pos x="512" y="1416"/>
                </a:cxn>
                <a:cxn ang="0">
                  <a:pos x="567" y="1395"/>
                </a:cxn>
                <a:cxn ang="0">
                  <a:pos x="622" y="1382"/>
                </a:cxn>
                <a:cxn ang="0">
                  <a:pos x="676" y="1368"/>
                </a:cxn>
                <a:cxn ang="0">
                  <a:pos x="731" y="1320"/>
                </a:cxn>
                <a:cxn ang="0">
                  <a:pos x="786" y="1275"/>
                </a:cxn>
                <a:cxn ang="0">
                  <a:pos x="840" y="1184"/>
                </a:cxn>
                <a:cxn ang="0">
                  <a:pos x="895" y="989"/>
                </a:cxn>
                <a:cxn ang="0">
                  <a:pos x="950" y="610"/>
                </a:cxn>
                <a:cxn ang="0">
                  <a:pos x="1004" y="0"/>
                </a:cxn>
                <a:cxn ang="0">
                  <a:pos x="1059" y="0"/>
                </a:cxn>
                <a:cxn ang="0">
                  <a:pos x="1115" y="0"/>
                </a:cxn>
                <a:cxn ang="0">
                  <a:pos x="1170" y="41"/>
                </a:cxn>
                <a:cxn ang="0">
                  <a:pos x="1223" y="866"/>
                </a:cxn>
                <a:cxn ang="0">
                  <a:pos x="1279" y="1044"/>
                </a:cxn>
                <a:cxn ang="0">
                  <a:pos x="1334" y="1135"/>
                </a:cxn>
                <a:cxn ang="0">
                  <a:pos x="1387" y="1173"/>
                </a:cxn>
                <a:cxn ang="0">
                  <a:pos x="1443" y="1188"/>
                </a:cxn>
                <a:cxn ang="0">
                  <a:pos x="1498" y="1169"/>
                </a:cxn>
                <a:cxn ang="0">
                  <a:pos x="1553" y="1173"/>
                </a:cxn>
                <a:cxn ang="0">
                  <a:pos x="1607" y="1131"/>
                </a:cxn>
                <a:cxn ang="0">
                  <a:pos x="1662" y="1093"/>
                </a:cxn>
                <a:cxn ang="0">
                  <a:pos x="1717" y="1026"/>
                </a:cxn>
                <a:cxn ang="0">
                  <a:pos x="1771" y="939"/>
                </a:cxn>
                <a:cxn ang="0">
                  <a:pos x="1826" y="859"/>
                </a:cxn>
                <a:cxn ang="0">
                  <a:pos x="1881" y="797"/>
                </a:cxn>
                <a:cxn ang="0">
                  <a:pos x="1936" y="770"/>
                </a:cxn>
                <a:cxn ang="0">
                  <a:pos x="1990" y="807"/>
                </a:cxn>
                <a:cxn ang="0">
                  <a:pos x="2045" y="832"/>
                </a:cxn>
                <a:cxn ang="0">
                  <a:pos x="2100" y="841"/>
                </a:cxn>
                <a:cxn ang="0">
                  <a:pos x="2154" y="910"/>
                </a:cxn>
                <a:cxn ang="0">
                  <a:pos x="2209" y="993"/>
                </a:cxn>
                <a:cxn ang="0">
                  <a:pos x="2264" y="1026"/>
                </a:cxn>
                <a:cxn ang="0">
                  <a:pos x="2319" y="1026"/>
                </a:cxn>
                <a:cxn ang="0">
                  <a:pos x="2373" y="945"/>
                </a:cxn>
                <a:cxn ang="0">
                  <a:pos x="2428" y="941"/>
                </a:cxn>
                <a:cxn ang="0">
                  <a:pos x="2483" y="1171"/>
                </a:cxn>
                <a:cxn ang="0">
                  <a:pos x="2538" y="1338"/>
                </a:cxn>
                <a:cxn ang="0">
                  <a:pos x="2592" y="1393"/>
                </a:cxn>
                <a:cxn ang="0">
                  <a:pos x="2647" y="1409"/>
                </a:cxn>
                <a:cxn ang="0">
                  <a:pos x="2701" y="1411"/>
                </a:cxn>
                <a:cxn ang="0">
                  <a:pos x="2738" y="1464"/>
                </a:cxn>
              </a:cxnLst>
              <a:rect l="0" t="0" r="r" b="b"/>
              <a:pathLst>
                <a:path w="2738" h="1464">
                  <a:moveTo>
                    <a:pt x="0" y="1464"/>
                  </a:moveTo>
                  <a:lnTo>
                    <a:pt x="0" y="1451"/>
                  </a:lnTo>
                  <a:lnTo>
                    <a:pt x="20" y="1449"/>
                  </a:lnTo>
                  <a:lnTo>
                    <a:pt x="39" y="1449"/>
                  </a:lnTo>
                  <a:lnTo>
                    <a:pt x="55" y="1445"/>
                  </a:lnTo>
                  <a:lnTo>
                    <a:pt x="74" y="1449"/>
                  </a:lnTo>
                  <a:lnTo>
                    <a:pt x="92" y="1447"/>
                  </a:lnTo>
                  <a:lnTo>
                    <a:pt x="111" y="1445"/>
                  </a:lnTo>
                  <a:lnTo>
                    <a:pt x="129" y="1445"/>
                  </a:lnTo>
                  <a:lnTo>
                    <a:pt x="147" y="1445"/>
                  </a:lnTo>
                  <a:lnTo>
                    <a:pt x="166" y="1445"/>
                  </a:lnTo>
                  <a:lnTo>
                    <a:pt x="184" y="1440"/>
                  </a:lnTo>
                  <a:lnTo>
                    <a:pt x="203" y="1442"/>
                  </a:lnTo>
                  <a:lnTo>
                    <a:pt x="219" y="1445"/>
                  </a:lnTo>
                  <a:lnTo>
                    <a:pt x="238" y="1445"/>
                  </a:lnTo>
                  <a:lnTo>
                    <a:pt x="256" y="1442"/>
                  </a:lnTo>
                  <a:lnTo>
                    <a:pt x="275" y="1437"/>
                  </a:lnTo>
                  <a:lnTo>
                    <a:pt x="293" y="1440"/>
                  </a:lnTo>
                  <a:lnTo>
                    <a:pt x="311" y="1437"/>
                  </a:lnTo>
                  <a:lnTo>
                    <a:pt x="330" y="1435"/>
                  </a:lnTo>
                  <a:lnTo>
                    <a:pt x="348" y="1435"/>
                  </a:lnTo>
                  <a:lnTo>
                    <a:pt x="367" y="1437"/>
                  </a:lnTo>
                  <a:lnTo>
                    <a:pt x="385" y="1428"/>
                  </a:lnTo>
                  <a:lnTo>
                    <a:pt x="403" y="1431"/>
                  </a:lnTo>
                  <a:lnTo>
                    <a:pt x="422" y="1420"/>
                  </a:lnTo>
                  <a:lnTo>
                    <a:pt x="439" y="1424"/>
                  </a:lnTo>
                  <a:lnTo>
                    <a:pt x="457" y="1420"/>
                  </a:lnTo>
                  <a:lnTo>
                    <a:pt x="475" y="1413"/>
                  </a:lnTo>
                  <a:lnTo>
                    <a:pt x="494" y="1409"/>
                  </a:lnTo>
                  <a:lnTo>
                    <a:pt x="512" y="1416"/>
                  </a:lnTo>
                  <a:lnTo>
                    <a:pt x="531" y="1404"/>
                  </a:lnTo>
                  <a:lnTo>
                    <a:pt x="549" y="1399"/>
                  </a:lnTo>
                  <a:lnTo>
                    <a:pt x="567" y="1395"/>
                  </a:lnTo>
                  <a:lnTo>
                    <a:pt x="586" y="1378"/>
                  </a:lnTo>
                  <a:lnTo>
                    <a:pt x="604" y="1391"/>
                  </a:lnTo>
                  <a:lnTo>
                    <a:pt x="622" y="1382"/>
                  </a:lnTo>
                  <a:lnTo>
                    <a:pt x="639" y="1373"/>
                  </a:lnTo>
                  <a:lnTo>
                    <a:pt x="658" y="1376"/>
                  </a:lnTo>
                  <a:lnTo>
                    <a:pt x="676" y="1368"/>
                  </a:lnTo>
                  <a:lnTo>
                    <a:pt x="695" y="1353"/>
                  </a:lnTo>
                  <a:lnTo>
                    <a:pt x="713" y="1334"/>
                  </a:lnTo>
                  <a:lnTo>
                    <a:pt x="731" y="1320"/>
                  </a:lnTo>
                  <a:lnTo>
                    <a:pt x="750" y="1317"/>
                  </a:lnTo>
                  <a:lnTo>
                    <a:pt x="768" y="1302"/>
                  </a:lnTo>
                  <a:lnTo>
                    <a:pt x="786" y="1275"/>
                  </a:lnTo>
                  <a:lnTo>
                    <a:pt x="803" y="1255"/>
                  </a:lnTo>
                  <a:lnTo>
                    <a:pt x="822" y="1219"/>
                  </a:lnTo>
                  <a:lnTo>
                    <a:pt x="840" y="1184"/>
                  </a:lnTo>
                  <a:lnTo>
                    <a:pt x="859" y="1137"/>
                  </a:lnTo>
                  <a:lnTo>
                    <a:pt x="877" y="1100"/>
                  </a:lnTo>
                  <a:lnTo>
                    <a:pt x="895" y="989"/>
                  </a:lnTo>
                  <a:lnTo>
                    <a:pt x="914" y="922"/>
                  </a:lnTo>
                  <a:lnTo>
                    <a:pt x="932" y="757"/>
                  </a:lnTo>
                  <a:lnTo>
                    <a:pt x="950" y="610"/>
                  </a:lnTo>
                  <a:lnTo>
                    <a:pt x="969" y="370"/>
                  </a:lnTo>
                  <a:lnTo>
                    <a:pt x="986" y="31"/>
                  </a:lnTo>
                  <a:lnTo>
                    <a:pt x="1004" y="0"/>
                  </a:lnTo>
                  <a:lnTo>
                    <a:pt x="1024" y="0"/>
                  </a:lnTo>
                  <a:lnTo>
                    <a:pt x="1041" y="0"/>
                  </a:lnTo>
                  <a:lnTo>
                    <a:pt x="1059" y="0"/>
                  </a:lnTo>
                  <a:lnTo>
                    <a:pt x="1078" y="0"/>
                  </a:lnTo>
                  <a:lnTo>
                    <a:pt x="1096" y="0"/>
                  </a:lnTo>
                  <a:lnTo>
                    <a:pt x="1115" y="0"/>
                  </a:lnTo>
                  <a:lnTo>
                    <a:pt x="1133" y="0"/>
                  </a:lnTo>
                  <a:lnTo>
                    <a:pt x="1151" y="0"/>
                  </a:lnTo>
                  <a:lnTo>
                    <a:pt x="1170" y="41"/>
                  </a:lnTo>
                  <a:lnTo>
                    <a:pt x="1187" y="472"/>
                  </a:lnTo>
                  <a:lnTo>
                    <a:pt x="1205" y="698"/>
                  </a:lnTo>
                  <a:lnTo>
                    <a:pt x="1223" y="866"/>
                  </a:lnTo>
                  <a:lnTo>
                    <a:pt x="1242" y="955"/>
                  </a:lnTo>
                  <a:lnTo>
                    <a:pt x="1260" y="1001"/>
                  </a:lnTo>
                  <a:lnTo>
                    <a:pt x="1279" y="1044"/>
                  </a:lnTo>
                  <a:lnTo>
                    <a:pt x="1297" y="1095"/>
                  </a:lnTo>
                  <a:lnTo>
                    <a:pt x="1315" y="1117"/>
                  </a:lnTo>
                  <a:lnTo>
                    <a:pt x="1334" y="1135"/>
                  </a:lnTo>
                  <a:lnTo>
                    <a:pt x="1352" y="1171"/>
                  </a:lnTo>
                  <a:lnTo>
                    <a:pt x="1370" y="1164"/>
                  </a:lnTo>
                  <a:lnTo>
                    <a:pt x="1387" y="1173"/>
                  </a:lnTo>
                  <a:lnTo>
                    <a:pt x="1406" y="1179"/>
                  </a:lnTo>
                  <a:lnTo>
                    <a:pt x="1424" y="1175"/>
                  </a:lnTo>
                  <a:lnTo>
                    <a:pt x="1443" y="1188"/>
                  </a:lnTo>
                  <a:lnTo>
                    <a:pt x="1461" y="1182"/>
                  </a:lnTo>
                  <a:lnTo>
                    <a:pt x="1479" y="1192"/>
                  </a:lnTo>
                  <a:lnTo>
                    <a:pt x="1498" y="1169"/>
                  </a:lnTo>
                  <a:lnTo>
                    <a:pt x="1516" y="1182"/>
                  </a:lnTo>
                  <a:lnTo>
                    <a:pt x="1534" y="1164"/>
                  </a:lnTo>
                  <a:lnTo>
                    <a:pt x="1553" y="1173"/>
                  </a:lnTo>
                  <a:lnTo>
                    <a:pt x="1571" y="1157"/>
                  </a:lnTo>
                  <a:lnTo>
                    <a:pt x="1590" y="1142"/>
                  </a:lnTo>
                  <a:lnTo>
                    <a:pt x="1607" y="1131"/>
                  </a:lnTo>
                  <a:lnTo>
                    <a:pt x="1625" y="1127"/>
                  </a:lnTo>
                  <a:lnTo>
                    <a:pt x="1643" y="1121"/>
                  </a:lnTo>
                  <a:lnTo>
                    <a:pt x="1662" y="1093"/>
                  </a:lnTo>
                  <a:lnTo>
                    <a:pt x="1680" y="1083"/>
                  </a:lnTo>
                  <a:lnTo>
                    <a:pt x="1698" y="1062"/>
                  </a:lnTo>
                  <a:lnTo>
                    <a:pt x="1717" y="1026"/>
                  </a:lnTo>
                  <a:lnTo>
                    <a:pt x="1735" y="1008"/>
                  </a:lnTo>
                  <a:lnTo>
                    <a:pt x="1752" y="991"/>
                  </a:lnTo>
                  <a:lnTo>
                    <a:pt x="1771" y="939"/>
                  </a:lnTo>
                  <a:lnTo>
                    <a:pt x="1789" y="932"/>
                  </a:lnTo>
                  <a:lnTo>
                    <a:pt x="1809" y="895"/>
                  </a:lnTo>
                  <a:lnTo>
                    <a:pt x="1826" y="859"/>
                  </a:lnTo>
                  <a:lnTo>
                    <a:pt x="1844" y="839"/>
                  </a:lnTo>
                  <a:lnTo>
                    <a:pt x="1862" y="813"/>
                  </a:lnTo>
                  <a:lnTo>
                    <a:pt x="1881" y="797"/>
                  </a:lnTo>
                  <a:lnTo>
                    <a:pt x="1899" y="799"/>
                  </a:lnTo>
                  <a:lnTo>
                    <a:pt x="1918" y="772"/>
                  </a:lnTo>
                  <a:lnTo>
                    <a:pt x="1936" y="770"/>
                  </a:lnTo>
                  <a:lnTo>
                    <a:pt x="1953" y="792"/>
                  </a:lnTo>
                  <a:lnTo>
                    <a:pt x="1973" y="784"/>
                  </a:lnTo>
                  <a:lnTo>
                    <a:pt x="1990" y="807"/>
                  </a:lnTo>
                  <a:lnTo>
                    <a:pt x="2008" y="832"/>
                  </a:lnTo>
                  <a:lnTo>
                    <a:pt x="2026" y="826"/>
                  </a:lnTo>
                  <a:lnTo>
                    <a:pt x="2045" y="832"/>
                  </a:lnTo>
                  <a:lnTo>
                    <a:pt x="2063" y="832"/>
                  </a:lnTo>
                  <a:lnTo>
                    <a:pt x="2082" y="843"/>
                  </a:lnTo>
                  <a:lnTo>
                    <a:pt x="2100" y="841"/>
                  </a:lnTo>
                  <a:lnTo>
                    <a:pt x="2118" y="837"/>
                  </a:lnTo>
                  <a:lnTo>
                    <a:pt x="2135" y="884"/>
                  </a:lnTo>
                  <a:lnTo>
                    <a:pt x="2154" y="910"/>
                  </a:lnTo>
                  <a:lnTo>
                    <a:pt x="2172" y="932"/>
                  </a:lnTo>
                  <a:lnTo>
                    <a:pt x="2191" y="943"/>
                  </a:lnTo>
                  <a:lnTo>
                    <a:pt x="2209" y="993"/>
                  </a:lnTo>
                  <a:lnTo>
                    <a:pt x="2227" y="1014"/>
                  </a:lnTo>
                  <a:lnTo>
                    <a:pt x="2246" y="1028"/>
                  </a:lnTo>
                  <a:lnTo>
                    <a:pt x="2264" y="1026"/>
                  </a:lnTo>
                  <a:lnTo>
                    <a:pt x="2282" y="1033"/>
                  </a:lnTo>
                  <a:lnTo>
                    <a:pt x="2301" y="1017"/>
                  </a:lnTo>
                  <a:lnTo>
                    <a:pt x="2319" y="1026"/>
                  </a:lnTo>
                  <a:lnTo>
                    <a:pt x="2338" y="1006"/>
                  </a:lnTo>
                  <a:lnTo>
                    <a:pt x="2355" y="983"/>
                  </a:lnTo>
                  <a:lnTo>
                    <a:pt x="2373" y="945"/>
                  </a:lnTo>
                  <a:lnTo>
                    <a:pt x="2391" y="913"/>
                  </a:lnTo>
                  <a:lnTo>
                    <a:pt x="2410" y="912"/>
                  </a:lnTo>
                  <a:lnTo>
                    <a:pt x="2428" y="941"/>
                  </a:lnTo>
                  <a:lnTo>
                    <a:pt x="2446" y="1017"/>
                  </a:lnTo>
                  <a:lnTo>
                    <a:pt x="2465" y="1088"/>
                  </a:lnTo>
                  <a:lnTo>
                    <a:pt x="2483" y="1171"/>
                  </a:lnTo>
                  <a:lnTo>
                    <a:pt x="2502" y="1229"/>
                  </a:lnTo>
                  <a:lnTo>
                    <a:pt x="2519" y="1297"/>
                  </a:lnTo>
                  <a:lnTo>
                    <a:pt x="2538" y="1338"/>
                  </a:lnTo>
                  <a:lnTo>
                    <a:pt x="2557" y="1366"/>
                  </a:lnTo>
                  <a:lnTo>
                    <a:pt x="2574" y="1389"/>
                  </a:lnTo>
                  <a:lnTo>
                    <a:pt x="2592" y="1393"/>
                  </a:lnTo>
                  <a:lnTo>
                    <a:pt x="2610" y="1404"/>
                  </a:lnTo>
                  <a:lnTo>
                    <a:pt x="2629" y="1401"/>
                  </a:lnTo>
                  <a:lnTo>
                    <a:pt x="2647" y="1409"/>
                  </a:lnTo>
                  <a:lnTo>
                    <a:pt x="2666" y="1407"/>
                  </a:lnTo>
                  <a:lnTo>
                    <a:pt x="2684" y="1413"/>
                  </a:lnTo>
                  <a:lnTo>
                    <a:pt x="2701" y="1411"/>
                  </a:lnTo>
                  <a:lnTo>
                    <a:pt x="2719" y="1420"/>
                  </a:lnTo>
                  <a:lnTo>
                    <a:pt x="2738" y="1413"/>
                  </a:lnTo>
                  <a:lnTo>
                    <a:pt x="2738" y="1464"/>
                  </a:lnTo>
                </a:path>
              </a:pathLst>
            </a:custGeom>
            <a:noFill/>
            <a:ln w="6350">
              <a:solidFill>
                <a:srgbClr val="00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2730" y="657352"/>
            <a:ext cx="9144000" cy="59400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slope"/>
              <a:contourClr>
                <a:srgbClr val="DDDDDD"/>
              </a:contourClr>
            </a:sp3d>
          </a:bodyPr>
          <a:lstStyle/>
          <a:p>
            <a:pPr algn="ctr"/>
            <a:r>
              <a:rPr lang="en-GB" sz="4800" b="1" spc="150" dirty="0" smtClean="0">
                <a:ln w="11430"/>
                <a:solidFill>
                  <a:schemeClr val="bg1"/>
                </a:solidFill>
              </a:rPr>
              <a:t>before coming to </a:t>
            </a:r>
          </a:p>
          <a:p>
            <a:pPr algn="ctr"/>
            <a:r>
              <a:rPr lang="en-GB" sz="4800" b="1" spc="150" dirty="0" smtClean="0">
                <a:ln w="11430"/>
                <a:solidFill>
                  <a:schemeClr val="bg1"/>
                </a:solidFill>
              </a:rPr>
              <a:t>experimental data:</a:t>
            </a:r>
          </a:p>
          <a:p>
            <a:pPr algn="ctr"/>
            <a:endParaRPr lang="en-GB" sz="4800" b="1" spc="150" dirty="0" smtClean="0">
              <a:ln w="11430"/>
              <a:solidFill>
                <a:schemeClr val="bg1"/>
              </a:solidFill>
            </a:endParaRPr>
          </a:p>
          <a:p>
            <a:pPr algn="ctr"/>
            <a:endParaRPr lang="en-GB" sz="4800" b="1" spc="150" dirty="0">
              <a:ln w="11430"/>
              <a:solidFill>
                <a:schemeClr val="bg1"/>
              </a:solidFill>
            </a:endParaRPr>
          </a:p>
          <a:p>
            <a:pPr algn="ctr"/>
            <a:endParaRPr lang="en-GB" sz="4800" b="1" spc="150" dirty="0" smtClean="0">
              <a:ln w="11430"/>
              <a:solidFill>
                <a:schemeClr val="bg1"/>
              </a:solidFill>
            </a:endParaRPr>
          </a:p>
          <a:p>
            <a:pPr algn="ctr"/>
            <a:r>
              <a:rPr lang="en-GB" sz="4800" b="1" spc="150" dirty="0" smtClean="0">
                <a:ln w="11430"/>
                <a:solidFill>
                  <a:schemeClr val="bg1"/>
                </a:solidFill>
              </a:rPr>
              <a:t>short  introduction  to </a:t>
            </a:r>
            <a:br>
              <a:rPr lang="en-GB" sz="4800" b="1" spc="150" dirty="0" smtClean="0">
                <a:ln w="11430"/>
                <a:solidFill>
                  <a:schemeClr val="bg1"/>
                </a:solidFill>
              </a:rPr>
            </a:br>
            <a:r>
              <a:rPr lang="en-GB" sz="4800" b="1" spc="150" dirty="0" smtClean="0">
                <a:ln w="11430"/>
                <a:solidFill>
                  <a:schemeClr val="bg1"/>
                </a:solidFill>
              </a:rPr>
              <a:t>Nuclear  Inelastic  Scattering</a:t>
            </a:r>
          </a:p>
          <a:p>
            <a:pPr algn="ctr"/>
            <a:r>
              <a:rPr lang="en-GB" sz="4400" b="1" spc="150" dirty="0" smtClean="0">
                <a:ln w="11430"/>
                <a:solidFill>
                  <a:schemeClr val="bg1"/>
                </a:solidFill>
              </a:rPr>
              <a:t>(nuclear inelastic absorption)</a:t>
            </a:r>
          </a:p>
        </p:txBody>
      </p:sp>
    </p:spTree>
    <p:extLst>
      <p:ext uri="{BB962C8B-B14F-4D97-AF65-F5344CB8AC3E}">
        <p14:creationId xmlns:p14="http://schemas.microsoft.com/office/powerpoint/2010/main" val="295983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cap="none" dirty="0"/>
              <a:t> </a:t>
            </a:r>
            <a:r>
              <a:rPr lang="en-US" sz="2400" i="1" cap="none" dirty="0" smtClean="0"/>
              <a:t> </a:t>
            </a:r>
            <a:r>
              <a:rPr lang="en-US" sz="2400" cap="none" dirty="0" smtClean="0"/>
              <a:t>Nuclear resonance scattering 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graphicFrame>
        <p:nvGraphicFramePr>
          <p:cNvPr id="7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3805238" y="1111250"/>
          <a:ext cx="1560512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0" name="Microsoft ClipArt Gallery" r:id="rId4" imgW="4433760" imgH="4325760" progId="">
                  <p:embed/>
                </p:oleObj>
              </mc:Choice>
              <mc:Fallback>
                <p:oleObj name="Microsoft ClipArt Gallery" r:id="rId4" imgW="4433760" imgH="4325760" progId="">
                  <p:embed/>
                  <p:pic>
                    <p:nvPicPr>
                      <p:cNvPr id="7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5238" y="1111250"/>
                        <a:ext cx="1560512" cy="152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13"/>
          <p:cNvGrpSpPr>
            <a:grpSpLocks/>
          </p:cNvGrpSpPr>
          <p:nvPr/>
        </p:nvGrpSpPr>
        <p:grpSpPr bwMode="auto">
          <a:xfrm>
            <a:off x="1116013" y="2790825"/>
            <a:ext cx="2765425" cy="2079625"/>
            <a:chOff x="703" y="1641"/>
            <a:chExt cx="1742" cy="131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3" y="1641"/>
              <a:ext cx="1742" cy="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1255" y="2361"/>
              <a:ext cx="672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4275" y="1093788"/>
            <a:ext cx="114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26"/>
          <p:cNvSpPr>
            <a:spLocks/>
          </p:cNvSpPr>
          <p:nvPr/>
        </p:nvSpPr>
        <p:spPr bwMode="auto">
          <a:xfrm>
            <a:off x="4716463" y="1720850"/>
            <a:ext cx="1295400" cy="152400"/>
          </a:xfrm>
          <a:custGeom>
            <a:avLst/>
            <a:gdLst>
              <a:gd name="T0" fmla="*/ 2147483647 w 816"/>
              <a:gd name="T1" fmla="*/ 0 h 96"/>
              <a:gd name="T2" fmla="*/ 2147483647 w 816"/>
              <a:gd name="T3" fmla="*/ 2147483647 h 96"/>
              <a:gd name="T4" fmla="*/ 0 w 816"/>
              <a:gd name="T5" fmla="*/ 2147483647 h 96"/>
              <a:gd name="T6" fmla="*/ 0 w 816"/>
              <a:gd name="T7" fmla="*/ 2147483647 h 96"/>
              <a:gd name="T8" fmla="*/ 2147483647 w 816"/>
              <a:gd name="T9" fmla="*/ 2147483647 h 96"/>
              <a:gd name="T10" fmla="*/ 2147483647 w 816"/>
              <a:gd name="T11" fmla="*/ 2147483647 h 96"/>
              <a:gd name="T12" fmla="*/ 2147483647 w 816"/>
              <a:gd name="T13" fmla="*/ 2147483647 h 96"/>
              <a:gd name="T14" fmla="*/ 2147483647 w 816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6"/>
              <a:gd name="T25" fmla="*/ 0 h 96"/>
              <a:gd name="T26" fmla="*/ 816 w 816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6" h="96">
                <a:moveTo>
                  <a:pt x="612" y="0"/>
                </a:moveTo>
                <a:lnTo>
                  <a:pt x="612" y="24"/>
                </a:lnTo>
                <a:lnTo>
                  <a:pt x="0" y="24"/>
                </a:lnTo>
                <a:lnTo>
                  <a:pt x="0" y="72"/>
                </a:lnTo>
                <a:lnTo>
                  <a:pt x="612" y="72"/>
                </a:lnTo>
                <a:lnTo>
                  <a:pt x="612" y="96"/>
                </a:lnTo>
                <a:lnTo>
                  <a:pt x="816" y="48"/>
                </a:lnTo>
                <a:lnTo>
                  <a:pt x="612" y="0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pic>
        <p:nvPicPr>
          <p:cNvPr id="13" name="Picture 2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1116013"/>
            <a:ext cx="95408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34"/>
          <p:cNvSpPr>
            <a:spLocks/>
          </p:cNvSpPr>
          <p:nvPr/>
        </p:nvSpPr>
        <p:spPr bwMode="auto">
          <a:xfrm>
            <a:off x="2622550" y="1471613"/>
            <a:ext cx="1143000" cy="152400"/>
          </a:xfrm>
          <a:custGeom>
            <a:avLst/>
            <a:gdLst>
              <a:gd name="T0" fmla="*/ 2147483647 w 720"/>
              <a:gd name="T1" fmla="*/ 0 h 96"/>
              <a:gd name="T2" fmla="*/ 2147483647 w 720"/>
              <a:gd name="T3" fmla="*/ 2147483647 h 96"/>
              <a:gd name="T4" fmla="*/ 2147483647 w 720"/>
              <a:gd name="T5" fmla="*/ 2147483647 h 96"/>
              <a:gd name="T6" fmla="*/ 2147483647 w 720"/>
              <a:gd name="T7" fmla="*/ 2147483647 h 96"/>
              <a:gd name="T8" fmla="*/ 2147483647 w 720"/>
              <a:gd name="T9" fmla="*/ 2147483647 h 96"/>
              <a:gd name="T10" fmla="*/ 2147483647 w 720"/>
              <a:gd name="T11" fmla="*/ 2147483647 h 96"/>
              <a:gd name="T12" fmla="*/ 0 w 720"/>
              <a:gd name="T13" fmla="*/ 2147483647 h 96"/>
              <a:gd name="T14" fmla="*/ 2147483647 w 720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0"/>
              <a:gd name="T25" fmla="*/ 0 h 96"/>
              <a:gd name="T26" fmla="*/ 720 w 720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0" h="96">
                <a:moveTo>
                  <a:pt x="180" y="0"/>
                </a:moveTo>
                <a:lnTo>
                  <a:pt x="180" y="24"/>
                </a:lnTo>
                <a:lnTo>
                  <a:pt x="720" y="24"/>
                </a:lnTo>
                <a:lnTo>
                  <a:pt x="720" y="72"/>
                </a:lnTo>
                <a:lnTo>
                  <a:pt x="180" y="72"/>
                </a:lnTo>
                <a:lnTo>
                  <a:pt x="180" y="96"/>
                </a:lnTo>
                <a:lnTo>
                  <a:pt x="0" y="48"/>
                </a:lnTo>
                <a:lnTo>
                  <a:pt x="180" y="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grpSp>
        <p:nvGrpSpPr>
          <p:cNvPr id="15" name="Group 111"/>
          <p:cNvGrpSpPr>
            <a:grpSpLocks/>
          </p:cNvGrpSpPr>
          <p:nvPr/>
        </p:nvGrpSpPr>
        <p:grpSpPr bwMode="auto">
          <a:xfrm>
            <a:off x="323850" y="5054600"/>
            <a:ext cx="2287588" cy="1355725"/>
            <a:chOff x="238" y="2986"/>
            <a:chExt cx="1441" cy="854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38" y="3396"/>
              <a:ext cx="111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dirty="0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r>
                <a:rPr lang="en-US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</a:t>
              </a:r>
              <a:r>
                <a:rPr lang="en-US" dirty="0">
                  <a:solidFill>
                    <a:srgbClr val="FF0000"/>
                  </a:solidFill>
                  <a:latin typeface="Comic Sans MS" pitchFamily="66" charset="0"/>
                </a:rPr>
                <a:t> 2 eV        </a:t>
              </a:r>
            </a:p>
            <a:p>
              <a:pPr>
                <a:lnSpc>
                  <a:spcPct val="125000"/>
                </a:lnSpc>
              </a:pPr>
              <a:r>
                <a:rPr lang="en-US" dirty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  <a:r>
                <a:rPr lang="en-US" baseline="-25000" dirty="0">
                  <a:solidFill>
                    <a:srgbClr val="FF0000"/>
                  </a:solidFill>
                  <a:latin typeface="Comic Sans MS" pitchFamily="66" charset="0"/>
                </a:rPr>
                <a:t>0</a:t>
              </a:r>
              <a:r>
                <a:rPr lang="en-US" dirty="0">
                  <a:solidFill>
                    <a:srgbClr val="FF0000"/>
                  </a:solidFill>
                  <a:latin typeface="Comic Sans MS" pitchFamily="66" charset="0"/>
                </a:rPr>
                <a:t>  </a:t>
              </a:r>
              <a:r>
                <a:rPr lang="en-US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 0.33 </a:t>
              </a:r>
              <a:r>
                <a:rPr lang="en-US" dirty="0" err="1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fs</a:t>
              </a:r>
              <a:endParaRPr lang="en-US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249" y="2986"/>
              <a:ext cx="1430" cy="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39"/>
            <p:cNvSpPr>
              <a:spLocks noChangeArrowheads="1"/>
            </p:cNvSpPr>
            <p:nvPr/>
          </p:nvSpPr>
          <p:spPr bwMode="auto">
            <a:xfrm>
              <a:off x="307" y="3027"/>
              <a:ext cx="131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Comic Sans MS" pitchFamily="66" charset="0"/>
                </a:rPr>
                <a:t>E = 7.112 keV       </a:t>
              </a:r>
              <a:endParaRPr lang="en-GB"/>
            </a:p>
          </p:txBody>
        </p:sp>
        <p:sp>
          <p:nvSpPr>
            <p:cNvPr id="19" name="Rectangle 40"/>
            <p:cNvSpPr>
              <a:spLocks noChangeArrowheads="1"/>
            </p:cNvSpPr>
            <p:nvPr/>
          </p:nvSpPr>
          <p:spPr bwMode="auto">
            <a:xfrm>
              <a:off x="307" y="3232"/>
              <a:ext cx="7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Symbol" pitchFamily="18" charset="2"/>
                </a:rPr>
                <a:t>s</a:t>
              </a:r>
              <a:endParaRPr lang="en-GB"/>
            </a:p>
          </p:txBody>
        </p:sp>
        <p:sp>
          <p:nvSpPr>
            <p:cNvPr id="20" name="Rectangle 41"/>
            <p:cNvSpPr>
              <a:spLocks noChangeArrowheads="1"/>
            </p:cNvSpPr>
            <p:nvPr/>
          </p:nvSpPr>
          <p:spPr bwMode="auto">
            <a:xfrm>
              <a:off x="385" y="3296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6600"/>
                  </a:solidFill>
                  <a:latin typeface="Comic Sans MS" pitchFamily="66" charset="0"/>
                </a:rPr>
                <a:t>e</a:t>
              </a:r>
              <a:endParaRPr lang="en-GB"/>
            </a:p>
          </p:txBody>
        </p:sp>
        <p:sp>
          <p:nvSpPr>
            <p:cNvPr id="21" name="Rectangle 42"/>
            <p:cNvSpPr>
              <a:spLocks noChangeArrowheads="1"/>
            </p:cNvSpPr>
            <p:nvPr/>
          </p:nvSpPr>
          <p:spPr bwMode="auto">
            <a:xfrm>
              <a:off x="471" y="3220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Comic Sans MS" pitchFamily="66" charset="0"/>
                </a:rPr>
                <a:t>=</a:t>
              </a:r>
              <a:endParaRPr lang="en-GB"/>
            </a:p>
          </p:txBody>
        </p:sp>
        <p:sp>
          <p:nvSpPr>
            <p:cNvPr id="22" name="Rectangle 43"/>
            <p:cNvSpPr>
              <a:spLocks noChangeArrowheads="1"/>
            </p:cNvSpPr>
            <p:nvPr/>
          </p:nvSpPr>
          <p:spPr bwMode="auto">
            <a:xfrm>
              <a:off x="581" y="3220"/>
              <a:ext cx="21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Comic Sans MS" pitchFamily="66" charset="0"/>
                </a:rPr>
                <a:t>26 </a:t>
              </a:r>
              <a:endParaRPr lang="en-GB"/>
            </a:p>
          </p:txBody>
        </p:sp>
        <p:sp>
          <p:nvSpPr>
            <p:cNvPr id="23" name="Rectangle 44"/>
            <p:cNvSpPr>
              <a:spLocks noChangeArrowheads="1"/>
            </p:cNvSpPr>
            <p:nvPr/>
          </p:nvSpPr>
          <p:spPr bwMode="auto">
            <a:xfrm>
              <a:off x="792" y="3232"/>
              <a:ext cx="7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Symbol" pitchFamily="18" charset="2"/>
                  <a:cs typeface="Times New Roman" pitchFamily="18" charset="0"/>
                </a:rPr>
                <a:t>×</a:t>
              </a:r>
              <a:endParaRPr lang="en-GB"/>
            </a:p>
          </p:txBody>
        </p:sp>
        <p:sp>
          <p:nvSpPr>
            <p:cNvPr id="24" name="Rectangle 45"/>
            <p:cNvSpPr>
              <a:spLocks noChangeArrowheads="1"/>
            </p:cNvSpPr>
            <p:nvPr/>
          </p:nvSpPr>
          <p:spPr bwMode="auto">
            <a:xfrm>
              <a:off x="919" y="3220"/>
              <a:ext cx="1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Comic Sans MS" pitchFamily="66" charset="0"/>
                </a:rPr>
                <a:t>10</a:t>
              </a:r>
              <a:endParaRPr lang="en-GB"/>
            </a:p>
          </p:txBody>
        </p:sp>
        <p:sp>
          <p:nvSpPr>
            <p:cNvPr id="25" name="Rectangle 46"/>
            <p:cNvSpPr>
              <a:spLocks noChangeArrowheads="1"/>
            </p:cNvSpPr>
            <p:nvPr/>
          </p:nvSpPr>
          <p:spPr bwMode="auto">
            <a:xfrm>
              <a:off x="1075" y="3224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6600"/>
                  </a:solidFill>
                  <a:latin typeface="Comic Sans MS" pitchFamily="66" charset="0"/>
                </a:rPr>
                <a:t>-</a:t>
              </a:r>
              <a:endParaRPr lang="en-GB"/>
            </a:p>
          </p:txBody>
        </p:sp>
        <p:sp>
          <p:nvSpPr>
            <p:cNvPr id="26" name="Rectangle 47"/>
            <p:cNvSpPr>
              <a:spLocks noChangeArrowheads="1"/>
            </p:cNvSpPr>
            <p:nvPr/>
          </p:nvSpPr>
          <p:spPr bwMode="auto">
            <a:xfrm>
              <a:off x="1129" y="3224"/>
              <a:ext cx="10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6600"/>
                  </a:solidFill>
                  <a:latin typeface="Comic Sans MS" pitchFamily="66" charset="0"/>
                </a:rPr>
                <a:t>20</a:t>
              </a:r>
              <a:endParaRPr lang="en-GB"/>
            </a:p>
          </p:txBody>
        </p:sp>
        <p:sp>
          <p:nvSpPr>
            <p:cNvPr id="27" name="Rectangle 48"/>
            <p:cNvSpPr>
              <a:spLocks noChangeArrowheads="1"/>
            </p:cNvSpPr>
            <p:nvPr/>
          </p:nvSpPr>
          <p:spPr bwMode="auto">
            <a:xfrm>
              <a:off x="1292" y="3220"/>
              <a:ext cx="16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Comic Sans MS" pitchFamily="66" charset="0"/>
                </a:rPr>
                <a:t>cm</a:t>
              </a:r>
              <a:endParaRPr lang="en-GB"/>
            </a:p>
          </p:txBody>
        </p:sp>
        <p:sp>
          <p:nvSpPr>
            <p:cNvPr id="28" name="Rectangle 49"/>
            <p:cNvSpPr>
              <a:spLocks noChangeArrowheads="1"/>
            </p:cNvSpPr>
            <p:nvPr/>
          </p:nvSpPr>
          <p:spPr bwMode="auto">
            <a:xfrm>
              <a:off x="1457" y="3224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6600"/>
                  </a:solidFill>
                  <a:latin typeface="Comic Sans MS" pitchFamily="66" charset="0"/>
                </a:rPr>
                <a:t>2</a:t>
              </a:r>
              <a:endParaRPr lang="en-GB"/>
            </a:p>
          </p:txBody>
        </p:sp>
      </p:grpSp>
      <p:grpSp>
        <p:nvGrpSpPr>
          <p:cNvPr id="29" name="Group 110"/>
          <p:cNvGrpSpPr>
            <a:grpSpLocks/>
          </p:cNvGrpSpPr>
          <p:nvPr/>
        </p:nvGrpSpPr>
        <p:grpSpPr bwMode="auto">
          <a:xfrm>
            <a:off x="6642100" y="5054600"/>
            <a:ext cx="2393950" cy="1371600"/>
            <a:chOff x="4094" y="2976"/>
            <a:chExt cx="1508" cy="864"/>
          </a:xfrm>
        </p:grpSpPr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4104" y="3396"/>
              <a:ext cx="125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dirty="0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r>
                <a:rPr lang="en-US" dirty="0">
                  <a:solidFill>
                    <a:srgbClr val="FF0000"/>
                  </a:solidFill>
                  <a:latin typeface="Comic Sans MS" pitchFamily="66" charset="0"/>
                </a:rPr>
                <a:t> = 4.7 </a:t>
              </a:r>
              <a:r>
                <a:rPr lang="en-US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10</a:t>
              </a:r>
              <a:r>
                <a:rPr lang="en-US" baseline="30000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-9</a:t>
              </a:r>
              <a:r>
                <a:rPr lang="en-US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 eV</a:t>
              </a:r>
              <a:r>
                <a:rPr lang="en-US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</a:p>
            <a:p>
              <a:pPr>
                <a:lnSpc>
                  <a:spcPct val="125000"/>
                </a:lnSpc>
              </a:pPr>
              <a:r>
                <a:rPr lang="en-US" dirty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  <a:r>
                <a:rPr lang="en-US" baseline="-25000" dirty="0">
                  <a:solidFill>
                    <a:srgbClr val="FF0000"/>
                  </a:solidFill>
                  <a:latin typeface="Comic Sans MS" pitchFamily="66" charset="0"/>
                </a:rPr>
                <a:t>0</a:t>
              </a:r>
              <a:r>
                <a:rPr lang="en-US" dirty="0">
                  <a:solidFill>
                    <a:srgbClr val="FF0000"/>
                  </a:solidFill>
                  <a:latin typeface="Comic Sans MS" pitchFamily="66" charset="0"/>
                </a:rPr>
                <a:t> = 141 </a:t>
              </a:r>
              <a:r>
                <a:rPr lang="en-US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ns</a:t>
              </a:r>
            </a:p>
          </p:txBody>
        </p:sp>
        <p:sp>
          <p:nvSpPr>
            <p:cNvPr id="31" name="Rectangle 50"/>
            <p:cNvSpPr>
              <a:spLocks noChangeArrowheads="1"/>
            </p:cNvSpPr>
            <p:nvPr/>
          </p:nvSpPr>
          <p:spPr bwMode="auto">
            <a:xfrm>
              <a:off x="4094" y="2976"/>
              <a:ext cx="1508" cy="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51"/>
            <p:cNvSpPr>
              <a:spLocks noChangeArrowheads="1"/>
            </p:cNvSpPr>
            <p:nvPr/>
          </p:nvSpPr>
          <p:spPr bwMode="auto">
            <a:xfrm>
              <a:off x="4152" y="3017"/>
              <a:ext cx="139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Comic Sans MS" pitchFamily="66" charset="0"/>
                </a:rPr>
                <a:t>E = 14.412 keV       </a:t>
              </a:r>
              <a:endParaRPr lang="en-GB"/>
            </a:p>
          </p:txBody>
        </p:sp>
        <p:sp>
          <p:nvSpPr>
            <p:cNvPr id="33" name="Rectangle 52"/>
            <p:cNvSpPr>
              <a:spLocks noChangeArrowheads="1"/>
            </p:cNvSpPr>
            <p:nvPr/>
          </p:nvSpPr>
          <p:spPr bwMode="auto">
            <a:xfrm>
              <a:off x="4152" y="3222"/>
              <a:ext cx="7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Symbol" pitchFamily="18" charset="2"/>
                </a:rPr>
                <a:t>s</a:t>
              </a:r>
              <a:endParaRPr lang="en-GB"/>
            </a:p>
          </p:txBody>
        </p:sp>
        <p:sp>
          <p:nvSpPr>
            <p:cNvPr id="34" name="Rectangle 53"/>
            <p:cNvSpPr>
              <a:spLocks noChangeArrowheads="1"/>
            </p:cNvSpPr>
            <p:nvPr/>
          </p:nvSpPr>
          <p:spPr bwMode="auto">
            <a:xfrm>
              <a:off x="4230" y="3286"/>
              <a:ext cx="4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6600"/>
                  </a:solidFill>
                  <a:latin typeface="Comic Sans MS" pitchFamily="66" charset="0"/>
                </a:rPr>
                <a:t>n</a:t>
              </a:r>
              <a:endParaRPr lang="en-GB"/>
            </a:p>
          </p:txBody>
        </p:sp>
        <p:sp>
          <p:nvSpPr>
            <p:cNvPr id="35" name="Rectangle 54"/>
            <p:cNvSpPr>
              <a:spLocks noChangeArrowheads="1"/>
            </p:cNvSpPr>
            <p:nvPr/>
          </p:nvSpPr>
          <p:spPr bwMode="auto">
            <a:xfrm>
              <a:off x="4316" y="3210"/>
              <a:ext cx="4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Comic Sans MS" pitchFamily="66" charset="0"/>
                </a:rPr>
                <a:t>= 256 </a:t>
              </a:r>
              <a:endParaRPr lang="en-GB"/>
            </a:p>
          </p:txBody>
        </p:sp>
        <p:sp>
          <p:nvSpPr>
            <p:cNvPr id="36" name="Rectangle 55"/>
            <p:cNvSpPr>
              <a:spLocks noChangeArrowheads="1"/>
            </p:cNvSpPr>
            <p:nvPr/>
          </p:nvSpPr>
          <p:spPr bwMode="auto">
            <a:xfrm>
              <a:off x="4739" y="3222"/>
              <a:ext cx="7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Symbol" pitchFamily="18" charset="2"/>
                  <a:cs typeface="Times New Roman" pitchFamily="18" charset="0"/>
                </a:rPr>
                <a:t>×</a:t>
              </a:r>
              <a:endParaRPr lang="en-GB"/>
            </a:p>
          </p:txBody>
        </p:sp>
        <p:sp>
          <p:nvSpPr>
            <p:cNvPr id="37" name="Rectangle 56"/>
            <p:cNvSpPr>
              <a:spLocks noChangeArrowheads="1"/>
            </p:cNvSpPr>
            <p:nvPr/>
          </p:nvSpPr>
          <p:spPr bwMode="auto">
            <a:xfrm>
              <a:off x="4866" y="3210"/>
              <a:ext cx="1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Comic Sans MS" pitchFamily="66" charset="0"/>
                </a:rPr>
                <a:t>10</a:t>
              </a:r>
              <a:endParaRPr lang="en-GB"/>
            </a:p>
          </p:txBody>
        </p:sp>
        <p:sp>
          <p:nvSpPr>
            <p:cNvPr id="38" name="Rectangle 57"/>
            <p:cNvSpPr>
              <a:spLocks noChangeArrowheads="1"/>
            </p:cNvSpPr>
            <p:nvPr/>
          </p:nvSpPr>
          <p:spPr bwMode="auto">
            <a:xfrm>
              <a:off x="5022" y="3214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6600"/>
                  </a:solidFill>
                  <a:latin typeface="Comic Sans MS" pitchFamily="66" charset="0"/>
                </a:rPr>
                <a:t>-</a:t>
              </a:r>
              <a:endParaRPr lang="en-GB"/>
            </a:p>
          </p:txBody>
        </p:sp>
        <p:sp>
          <p:nvSpPr>
            <p:cNvPr id="39" name="Rectangle 58"/>
            <p:cNvSpPr>
              <a:spLocks noChangeArrowheads="1"/>
            </p:cNvSpPr>
            <p:nvPr/>
          </p:nvSpPr>
          <p:spPr bwMode="auto">
            <a:xfrm>
              <a:off x="5076" y="3214"/>
              <a:ext cx="10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6600"/>
                  </a:solidFill>
                  <a:latin typeface="Comic Sans MS" pitchFamily="66" charset="0"/>
                </a:rPr>
                <a:t>20</a:t>
              </a:r>
              <a:endParaRPr lang="en-GB"/>
            </a:p>
          </p:txBody>
        </p:sp>
        <p:sp>
          <p:nvSpPr>
            <p:cNvPr id="40" name="Rectangle 59"/>
            <p:cNvSpPr>
              <a:spLocks noChangeArrowheads="1"/>
            </p:cNvSpPr>
            <p:nvPr/>
          </p:nvSpPr>
          <p:spPr bwMode="auto">
            <a:xfrm>
              <a:off x="5239" y="3210"/>
              <a:ext cx="16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6600"/>
                  </a:solidFill>
                  <a:latin typeface="Comic Sans MS" pitchFamily="66" charset="0"/>
                </a:rPr>
                <a:t>cm</a:t>
              </a:r>
              <a:endParaRPr lang="en-GB"/>
            </a:p>
          </p:txBody>
        </p:sp>
        <p:sp>
          <p:nvSpPr>
            <p:cNvPr id="41" name="Rectangle 60"/>
            <p:cNvSpPr>
              <a:spLocks noChangeArrowheads="1"/>
            </p:cNvSpPr>
            <p:nvPr/>
          </p:nvSpPr>
          <p:spPr bwMode="auto">
            <a:xfrm>
              <a:off x="5404" y="3214"/>
              <a:ext cx="5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6600"/>
                  </a:solidFill>
                  <a:latin typeface="Comic Sans MS" pitchFamily="66" charset="0"/>
                </a:rPr>
                <a:t>2</a:t>
              </a:r>
              <a:endParaRPr lang="en-GB"/>
            </a:p>
          </p:txBody>
        </p:sp>
      </p:grpSp>
      <p:sp>
        <p:nvSpPr>
          <p:cNvPr id="42" name="Rectangle 63"/>
          <p:cNvSpPr>
            <a:spLocks noChangeArrowheads="1"/>
          </p:cNvSpPr>
          <p:nvPr/>
        </p:nvSpPr>
        <p:spPr bwMode="auto">
          <a:xfrm>
            <a:off x="0" y="3400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Rectangle 65"/>
          <p:cNvSpPr>
            <a:spLocks noChangeArrowheads="1"/>
          </p:cNvSpPr>
          <p:nvPr/>
        </p:nvSpPr>
        <p:spPr bwMode="auto">
          <a:xfrm>
            <a:off x="0" y="3400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4" name="Group 112"/>
          <p:cNvGrpSpPr>
            <a:grpSpLocks/>
          </p:cNvGrpSpPr>
          <p:nvPr/>
        </p:nvGrpSpPr>
        <p:grpSpPr bwMode="auto">
          <a:xfrm>
            <a:off x="2987675" y="5414963"/>
            <a:ext cx="3162300" cy="852487"/>
            <a:chOff x="1837" y="3181"/>
            <a:chExt cx="1992" cy="537"/>
          </a:xfrm>
        </p:grpSpPr>
        <p:sp>
          <p:nvSpPr>
            <p:cNvPr id="45" name="AutoShape 107"/>
            <p:cNvSpPr>
              <a:spLocks noChangeArrowheads="1"/>
            </p:cNvSpPr>
            <p:nvPr/>
          </p:nvSpPr>
          <p:spPr bwMode="auto">
            <a:xfrm>
              <a:off x="2190" y="3222"/>
              <a:ext cx="599" cy="496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AutoShape 66"/>
            <p:cNvSpPr>
              <a:spLocks noChangeArrowheads="1"/>
            </p:cNvSpPr>
            <p:nvPr/>
          </p:nvSpPr>
          <p:spPr bwMode="auto">
            <a:xfrm>
              <a:off x="2926" y="3214"/>
              <a:ext cx="833" cy="496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7" name="Object 4"/>
            <p:cNvGraphicFramePr>
              <a:graphicFrameLocks noChangeAspect="1"/>
            </p:cNvGraphicFramePr>
            <p:nvPr/>
          </p:nvGraphicFramePr>
          <p:xfrm>
            <a:off x="1881" y="3181"/>
            <a:ext cx="1878" cy="5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1" name="Equation" r:id="rId9" imgW="1523880" imgH="431640" progId="Equation.3">
                    <p:embed/>
                  </p:oleObj>
                </mc:Choice>
                <mc:Fallback>
                  <p:oleObj name="Equation" r:id="rId9" imgW="1523880" imgH="431640" progId="Equation.3">
                    <p:embed/>
                    <p:pic>
                      <p:nvPicPr>
                        <p:cNvPr id="4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1" y="3181"/>
                          <a:ext cx="1878" cy="5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AutoShape 108"/>
            <p:cNvSpPr>
              <a:spLocks noChangeArrowheads="1"/>
            </p:cNvSpPr>
            <p:nvPr/>
          </p:nvSpPr>
          <p:spPr bwMode="auto">
            <a:xfrm>
              <a:off x="1837" y="3206"/>
              <a:ext cx="1992" cy="496"/>
            </a:xfrm>
            <a:prstGeom prst="roundRect">
              <a:avLst>
                <a:gd name="adj" fmla="val 16667"/>
              </a:avLst>
            </a:prstGeom>
            <a:noFill/>
            <a:ln w="38100" cmpd="dbl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" name="Group 114"/>
          <p:cNvGrpSpPr>
            <a:grpSpLocks/>
          </p:cNvGrpSpPr>
          <p:nvPr/>
        </p:nvGrpSpPr>
        <p:grpSpPr bwMode="auto">
          <a:xfrm>
            <a:off x="5191125" y="2790825"/>
            <a:ext cx="2765425" cy="2079625"/>
            <a:chOff x="3270" y="1641"/>
            <a:chExt cx="1742" cy="1310"/>
          </a:xfrm>
        </p:grpSpPr>
        <p:grpSp>
          <p:nvGrpSpPr>
            <p:cNvPr id="50" name="Group 68"/>
            <p:cNvGrpSpPr>
              <a:grpSpLocks noChangeAspect="1"/>
            </p:cNvGrpSpPr>
            <p:nvPr/>
          </p:nvGrpSpPr>
          <p:grpSpPr bwMode="auto">
            <a:xfrm>
              <a:off x="3270" y="1641"/>
              <a:ext cx="1742" cy="1310"/>
              <a:chOff x="3334" y="1641"/>
              <a:chExt cx="1742" cy="1310"/>
            </a:xfrm>
          </p:grpSpPr>
          <p:sp>
            <p:nvSpPr>
              <p:cNvPr id="52" name="AutoShape 67"/>
              <p:cNvSpPr>
                <a:spLocks noChangeAspect="1" noChangeArrowheads="1" noTextEdit="1"/>
              </p:cNvSpPr>
              <p:nvPr/>
            </p:nvSpPr>
            <p:spPr bwMode="auto">
              <a:xfrm>
                <a:off x="3334" y="1641"/>
                <a:ext cx="1742" cy="1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53" name="Group 73"/>
              <p:cNvGrpSpPr>
                <a:grpSpLocks/>
              </p:cNvGrpSpPr>
              <p:nvPr/>
            </p:nvGrpSpPr>
            <p:grpSpPr bwMode="auto">
              <a:xfrm>
                <a:off x="3337" y="1644"/>
                <a:ext cx="1728" cy="1296"/>
                <a:chOff x="3337" y="1644"/>
                <a:chExt cx="1728" cy="1296"/>
              </a:xfrm>
            </p:grpSpPr>
            <p:sp>
              <p:nvSpPr>
                <p:cNvPr id="87" name="Freeform 69"/>
                <p:cNvSpPr>
                  <a:spLocks/>
                </p:cNvSpPr>
                <p:nvPr/>
              </p:nvSpPr>
              <p:spPr bwMode="auto">
                <a:xfrm>
                  <a:off x="3337" y="1644"/>
                  <a:ext cx="1728" cy="1296"/>
                </a:xfrm>
                <a:custGeom>
                  <a:avLst/>
                  <a:gdLst>
                    <a:gd name="T0" fmla="*/ 0 w 1728"/>
                    <a:gd name="T1" fmla="*/ 0 h 1296"/>
                    <a:gd name="T2" fmla="*/ 0 w 1728"/>
                    <a:gd name="T3" fmla="*/ 1296 h 1296"/>
                    <a:gd name="T4" fmla="*/ 1512 w 1728"/>
                    <a:gd name="T5" fmla="*/ 1296 h 1296"/>
                    <a:gd name="T6" fmla="*/ 1728 w 1728"/>
                    <a:gd name="T7" fmla="*/ 1134 h 1296"/>
                    <a:gd name="T8" fmla="*/ 1728 w 1728"/>
                    <a:gd name="T9" fmla="*/ 0 h 1296"/>
                    <a:gd name="T10" fmla="*/ 0 w 1728"/>
                    <a:gd name="T11" fmla="*/ 0 h 12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728"/>
                    <a:gd name="T19" fmla="*/ 0 h 1296"/>
                    <a:gd name="T20" fmla="*/ 1728 w 1728"/>
                    <a:gd name="T21" fmla="*/ 1296 h 129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728" h="1296">
                      <a:moveTo>
                        <a:pt x="0" y="0"/>
                      </a:moveTo>
                      <a:lnTo>
                        <a:pt x="0" y="1296"/>
                      </a:lnTo>
                      <a:lnTo>
                        <a:pt x="1512" y="1296"/>
                      </a:lnTo>
                      <a:lnTo>
                        <a:pt x="1728" y="1134"/>
                      </a:lnTo>
                      <a:lnTo>
                        <a:pt x="172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" name="Freeform 70"/>
                <p:cNvSpPr>
                  <a:spLocks/>
                </p:cNvSpPr>
                <p:nvPr/>
              </p:nvSpPr>
              <p:spPr bwMode="auto">
                <a:xfrm>
                  <a:off x="4849" y="2778"/>
                  <a:ext cx="216" cy="162"/>
                </a:xfrm>
                <a:custGeom>
                  <a:avLst/>
                  <a:gdLst>
                    <a:gd name="T0" fmla="*/ 0 w 216"/>
                    <a:gd name="T1" fmla="*/ 162 h 162"/>
                    <a:gd name="T2" fmla="*/ 56 w 216"/>
                    <a:gd name="T3" fmla="*/ 6 h 162"/>
                    <a:gd name="T4" fmla="*/ 66 w 216"/>
                    <a:gd name="T5" fmla="*/ 14 h 162"/>
                    <a:gd name="T6" fmla="*/ 79 w 216"/>
                    <a:gd name="T7" fmla="*/ 19 h 162"/>
                    <a:gd name="T8" fmla="*/ 95 w 216"/>
                    <a:gd name="T9" fmla="*/ 23 h 162"/>
                    <a:gd name="T10" fmla="*/ 114 w 216"/>
                    <a:gd name="T11" fmla="*/ 23 h 162"/>
                    <a:gd name="T12" fmla="*/ 136 w 216"/>
                    <a:gd name="T13" fmla="*/ 21 h 162"/>
                    <a:gd name="T14" fmla="*/ 160 w 216"/>
                    <a:gd name="T15" fmla="*/ 17 h 162"/>
                    <a:gd name="T16" fmla="*/ 187 w 216"/>
                    <a:gd name="T17" fmla="*/ 10 h 162"/>
                    <a:gd name="T18" fmla="*/ 216 w 216"/>
                    <a:gd name="T19" fmla="*/ 0 h 162"/>
                    <a:gd name="T20" fmla="*/ 0 w 216"/>
                    <a:gd name="T21" fmla="*/ 162 h 1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16"/>
                    <a:gd name="T34" fmla="*/ 0 h 162"/>
                    <a:gd name="T35" fmla="*/ 216 w 216"/>
                    <a:gd name="T36" fmla="*/ 162 h 1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16" h="162">
                      <a:moveTo>
                        <a:pt x="0" y="162"/>
                      </a:moveTo>
                      <a:lnTo>
                        <a:pt x="56" y="6"/>
                      </a:lnTo>
                      <a:lnTo>
                        <a:pt x="66" y="14"/>
                      </a:lnTo>
                      <a:lnTo>
                        <a:pt x="79" y="19"/>
                      </a:lnTo>
                      <a:lnTo>
                        <a:pt x="95" y="23"/>
                      </a:lnTo>
                      <a:lnTo>
                        <a:pt x="114" y="23"/>
                      </a:lnTo>
                      <a:lnTo>
                        <a:pt x="136" y="21"/>
                      </a:lnTo>
                      <a:lnTo>
                        <a:pt x="160" y="17"/>
                      </a:lnTo>
                      <a:lnTo>
                        <a:pt x="187" y="10"/>
                      </a:lnTo>
                      <a:lnTo>
                        <a:pt x="216" y="0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solidFill>
                  <a:srgbClr val="A4CDC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" name="Freeform 71"/>
                <p:cNvSpPr>
                  <a:spLocks/>
                </p:cNvSpPr>
                <p:nvPr/>
              </p:nvSpPr>
              <p:spPr bwMode="auto">
                <a:xfrm>
                  <a:off x="3337" y="1644"/>
                  <a:ext cx="1728" cy="1296"/>
                </a:xfrm>
                <a:custGeom>
                  <a:avLst/>
                  <a:gdLst>
                    <a:gd name="T0" fmla="*/ 0 w 1728"/>
                    <a:gd name="T1" fmla="*/ 0 h 1296"/>
                    <a:gd name="T2" fmla="*/ 0 w 1728"/>
                    <a:gd name="T3" fmla="*/ 1296 h 1296"/>
                    <a:gd name="T4" fmla="*/ 1512 w 1728"/>
                    <a:gd name="T5" fmla="*/ 1296 h 1296"/>
                    <a:gd name="T6" fmla="*/ 1728 w 1728"/>
                    <a:gd name="T7" fmla="*/ 1134 h 1296"/>
                    <a:gd name="T8" fmla="*/ 1728 w 1728"/>
                    <a:gd name="T9" fmla="*/ 0 h 1296"/>
                    <a:gd name="T10" fmla="*/ 0 w 1728"/>
                    <a:gd name="T11" fmla="*/ 0 h 12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728"/>
                    <a:gd name="T19" fmla="*/ 0 h 1296"/>
                    <a:gd name="T20" fmla="*/ 1728 w 1728"/>
                    <a:gd name="T21" fmla="*/ 1296 h 129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728" h="1296">
                      <a:moveTo>
                        <a:pt x="0" y="0"/>
                      </a:moveTo>
                      <a:lnTo>
                        <a:pt x="0" y="1296"/>
                      </a:lnTo>
                      <a:lnTo>
                        <a:pt x="1512" y="1296"/>
                      </a:lnTo>
                      <a:lnTo>
                        <a:pt x="1728" y="1134"/>
                      </a:lnTo>
                      <a:lnTo>
                        <a:pt x="172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0" name="Freeform 72"/>
                <p:cNvSpPr>
                  <a:spLocks/>
                </p:cNvSpPr>
                <p:nvPr/>
              </p:nvSpPr>
              <p:spPr bwMode="auto">
                <a:xfrm>
                  <a:off x="4849" y="2778"/>
                  <a:ext cx="216" cy="162"/>
                </a:xfrm>
                <a:custGeom>
                  <a:avLst/>
                  <a:gdLst>
                    <a:gd name="T0" fmla="*/ 0 w 216"/>
                    <a:gd name="T1" fmla="*/ 162 h 162"/>
                    <a:gd name="T2" fmla="*/ 56 w 216"/>
                    <a:gd name="T3" fmla="*/ 6 h 162"/>
                    <a:gd name="T4" fmla="*/ 66 w 216"/>
                    <a:gd name="T5" fmla="*/ 14 h 162"/>
                    <a:gd name="T6" fmla="*/ 79 w 216"/>
                    <a:gd name="T7" fmla="*/ 19 h 162"/>
                    <a:gd name="T8" fmla="*/ 95 w 216"/>
                    <a:gd name="T9" fmla="*/ 23 h 162"/>
                    <a:gd name="T10" fmla="*/ 114 w 216"/>
                    <a:gd name="T11" fmla="*/ 23 h 162"/>
                    <a:gd name="T12" fmla="*/ 136 w 216"/>
                    <a:gd name="T13" fmla="*/ 21 h 162"/>
                    <a:gd name="T14" fmla="*/ 160 w 216"/>
                    <a:gd name="T15" fmla="*/ 17 h 162"/>
                    <a:gd name="T16" fmla="*/ 187 w 216"/>
                    <a:gd name="T17" fmla="*/ 10 h 162"/>
                    <a:gd name="T18" fmla="*/ 216 w 216"/>
                    <a:gd name="T19" fmla="*/ 0 h 1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16"/>
                    <a:gd name="T31" fmla="*/ 0 h 162"/>
                    <a:gd name="T32" fmla="*/ 216 w 216"/>
                    <a:gd name="T33" fmla="*/ 162 h 16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6" h="162">
                      <a:moveTo>
                        <a:pt x="0" y="162"/>
                      </a:moveTo>
                      <a:lnTo>
                        <a:pt x="56" y="6"/>
                      </a:lnTo>
                      <a:lnTo>
                        <a:pt x="66" y="14"/>
                      </a:lnTo>
                      <a:lnTo>
                        <a:pt x="79" y="19"/>
                      </a:lnTo>
                      <a:lnTo>
                        <a:pt x="95" y="23"/>
                      </a:lnTo>
                      <a:lnTo>
                        <a:pt x="114" y="23"/>
                      </a:lnTo>
                      <a:lnTo>
                        <a:pt x="136" y="21"/>
                      </a:lnTo>
                      <a:lnTo>
                        <a:pt x="160" y="17"/>
                      </a:lnTo>
                      <a:lnTo>
                        <a:pt x="187" y="10"/>
                      </a:lnTo>
                      <a:lnTo>
                        <a:pt x="216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54" name="Rectangle 74"/>
              <p:cNvSpPr>
                <a:spLocks noChangeArrowheads="1"/>
              </p:cNvSpPr>
              <p:nvPr/>
            </p:nvSpPr>
            <p:spPr bwMode="auto">
              <a:xfrm>
                <a:off x="3547" y="2762"/>
                <a:ext cx="1200" cy="24"/>
              </a:xfrm>
              <a:prstGeom prst="rect">
                <a:avLst/>
              </a:pr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5" name="Group 77"/>
              <p:cNvGrpSpPr>
                <a:grpSpLocks/>
              </p:cNvGrpSpPr>
              <p:nvPr/>
            </p:nvGrpSpPr>
            <p:grpSpPr bwMode="auto">
              <a:xfrm>
                <a:off x="3577" y="2529"/>
                <a:ext cx="288" cy="16"/>
                <a:chOff x="3577" y="2529"/>
                <a:chExt cx="288" cy="16"/>
              </a:xfrm>
            </p:grpSpPr>
            <p:sp>
              <p:nvSpPr>
                <p:cNvPr id="85" name="Line 75"/>
                <p:cNvSpPr>
                  <a:spLocks noChangeShapeType="1"/>
                </p:cNvSpPr>
                <p:nvPr/>
              </p:nvSpPr>
              <p:spPr bwMode="auto">
                <a:xfrm>
                  <a:off x="3577" y="2545"/>
                  <a:ext cx="288" cy="0"/>
                </a:xfrm>
                <a:prstGeom prst="line">
                  <a:avLst/>
                </a:pr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" name="Line 76"/>
                <p:cNvSpPr>
                  <a:spLocks noChangeShapeType="1"/>
                </p:cNvSpPr>
                <p:nvPr/>
              </p:nvSpPr>
              <p:spPr bwMode="auto">
                <a:xfrm>
                  <a:off x="3577" y="2529"/>
                  <a:ext cx="288" cy="0"/>
                </a:xfrm>
                <a:prstGeom prst="line">
                  <a:avLst/>
                </a:pr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56" name="Group 80"/>
              <p:cNvGrpSpPr>
                <a:grpSpLocks/>
              </p:cNvGrpSpPr>
              <p:nvPr/>
            </p:nvGrpSpPr>
            <p:grpSpPr bwMode="auto">
              <a:xfrm>
                <a:off x="3690" y="2538"/>
                <a:ext cx="63" cy="239"/>
                <a:chOff x="3690" y="2538"/>
                <a:chExt cx="63" cy="239"/>
              </a:xfrm>
            </p:grpSpPr>
            <p:sp>
              <p:nvSpPr>
                <p:cNvPr id="83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3721" y="2597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" name="Freeform 79"/>
                <p:cNvSpPr>
                  <a:spLocks/>
                </p:cNvSpPr>
                <p:nvPr/>
              </p:nvSpPr>
              <p:spPr bwMode="auto">
                <a:xfrm>
                  <a:off x="3690" y="2538"/>
                  <a:ext cx="63" cy="62"/>
                </a:xfrm>
                <a:custGeom>
                  <a:avLst/>
                  <a:gdLst>
                    <a:gd name="T0" fmla="*/ 63 w 63"/>
                    <a:gd name="T1" fmla="*/ 62 h 62"/>
                    <a:gd name="T2" fmla="*/ 31 w 63"/>
                    <a:gd name="T3" fmla="*/ 0 h 62"/>
                    <a:gd name="T4" fmla="*/ 0 w 63"/>
                    <a:gd name="T5" fmla="*/ 62 h 62"/>
                    <a:gd name="T6" fmla="*/ 63 w 63"/>
                    <a:gd name="T7" fmla="*/ 62 h 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3"/>
                    <a:gd name="T13" fmla="*/ 0 h 62"/>
                    <a:gd name="T14" fmla="*/ 63 w 63"/>
                    <a:gd name="T15" fmla="*/ 62 h 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3" h="62">
                      <a:moveTo>
                        <a:pt x="63" y="62"/>
                      </a:moveTo>
                      <a:lnTo>
                        <a:pt x="31" y="0"/>
                      </a:lnTo>
                      <a:lnTo>
                        <a:pt x="0" y="62"/>
                      </a:lnTo>
                      <a:lnTo>
                        <a:pt x="63" y="6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57" name="Group 83"/>
              <p:cNvGrpSpPr>
                <a:grpSpLocks/>
              </p:cNvGrpSpPr>
              <p:nvPr/>
            </p:nvGrpSpPr>
            <p:grpSpPr bwMode="auto">
              <a:xfrm>
                <a:off x="4194" y="2298"/>
                <a:ext cx="63" cy="479"/>
                <a:chOff x="4194" y="2298"/>
                <a:chExt cx="63" cy="479"/>
              </a:xfrm>
            </p:grpSpPr>
            <p:sp>
              <p:nvSpPr>
                <p:cNvPr id="8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4225" y="2357"/>
                  <a:ext cx="0" cy="42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" name="Freeform 82"/>
                <p:cNvSpPr>
                  <a:spLocks/>
                </p:cNvSpPr>
                <p:nvPr/>
              </p:nvSpPr>
              <p:spPr bwMode="auto">
                <a:xfrm>
                  <a:off x="4194" y="2298"/>
                  <a:ext cx="63" cy="62"/>
                </a:xfrm>
                <a:custGeom>
                  <a:avLst/>
                  <a:gdLst>
                    <a:gd name="T0" fmla="*/ 63 w 63"/>
                    <a:gd name="T1" fmla="*/ 62 h 62"/>
                    <a:gd name="T2" fmla="*/ 31 w 63"/>
                    <a:gd name="T3" fmla="*/ 0 h 62"/>
                    <a:gd name="T4" fmla="*/ 0 w 63"/>
                    <a:gd name="T5" fmla="*/ 62 h 62"/>
                    <a:gd name="T6" fmla="*/ 63 w 63"/>
                    <a:gd name="T7" fmla="*/ 62 h 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3"/>
                    <a:gd name="T13" fmla="*/ 0 h 62"/>
                    <a:gd name="T14" fmla="*/ 63 w 63"/>
                    <a:gd name="T15" fmla="*/ 62 h 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3" h="62">
                      <a:moveTo>
                        <a:pt x="63" y="62"/>
                      </a:moveTo>
                      <a:lnTo>
                        <a:pt x="31" y="0"/>
                      </a:lnTo>
                      <a:lnTo>
                        <a:pt x="0" y="62"/>
                      </a:lnTo>
                      <a:lnTo>
                        <a:pt x="63" y="6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58" name="Group 86"/>
              <p:cNvGrpSpPr>
                <a:grpSpLocks/>
              </p:cNvGrpSpPr>
              <p:nvPr/>
            </p:nvGrpSpPr>
            <p:grpSpPr bwMode="auto">
              <a:xfrm>
                <a:off x="4370" y="2154"/>
                <a:ext cx="63" cy="623"/>
                <a:chOff x="4370" y="2154"/>
                <a:chExt cx="63" cy="623"/>
              </a:xfrm>
            </p:grpSpPr>
            <p:sp>
              <p:nvSpPr>
                <p:cNvPr id="79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4401" y="2213"/>
                  <a:ext cx="0" cy="564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" name="Freeform 85"/>
                <p:cNvSpPr>
                  <a:spLocks/>
                </p:cNvSpPr>
                <p:nvPr/>
              </p:nvSpPr>
              <p:spPr bwMode="auto">
                <a:xfrm>
                  <a:off x="4370" y="2154"/>
                  <a:ext cx="63" cy="62"/>
                </a:xfrm>
                <a:custGeom>
                  <a:avLst/>
                  <a:gdLst>
                    <a:gd name="T0" fmla="*/ 63 w 63"/>
                    <a:gd name="T1" fmla="*/ 62 h 62"/>
                    <a:gd name="T2" fmla="*/ 31 w 63"/>
                    <a:gd name="T3" fmla="*/ 0 h 62"/>
                    <a:gd name="T4" fmla="*/ 0 w 63"/>
                    <a:gd name="T5" fmla="*/ 62 h 62"/>
                    <a:gd name="T6" fmla="*/ 63 w 63"/>
                    <a:gd name="T7" fmla="*/ 62 h 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3"/>
                    <a:gd name="T13" fmla="*/ 0 h 62"/>
                    <a:gd name="T14" fmla="*/ 63 w 63"/>
                    <a:gd name="T15" fmla="*/ 62 h 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3" h="62">
                      <a:moveTo>
                        <a:pt x="63" y="62"/>
                      </a:moveTo>
                      <a:lnTo>
                        <a:pt x="31" y="0"/>
                      </a:lnTo>
                      <a:lnTo>
                        <a:pt x="0" y="62"/>
                      </a:lnTo>
                      <a:lnTo>
                        <a:pt x="63" y="6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59" name="Group 89"/>
              <p:cNvGrpSpPr>
                <a:grpSpLocks/>
              </p:cNvGrpSpPr>
              <p:nvPr/>
            </p:nvGrpSpPr>
            <p:grpSpPr bwMode="auto">
              <a:xfrm>
                <a:off x="4562" y="1962"/>
                <a:ext cx="63" cy="815"/>
                <a:chOff x="4562" y="1962"/>
                <a:chExt cx="63" cy="815"/>
              </a:xfrm>
            </p:grpSpPr>
            <p:sp>
              <p:nvSpPr>
                <p:cNvPr id="77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4593" y="2021"/>
                  <a:ext cx="0" cy="756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" name="Freeform 88"/>
                <p:cNvSpPr>
                  <a:spLocks/>
                </p:cNvSpPr>
                <p:nvPr/>
              </p:nvSpPr>
              <p:spPr bwMode="auto">
                <a:xfrm>
                  <a:off x="4562" y="1962"/>
                  <a:ext cx="63" cy="62"/>
                </a:xfrm>
                <a:custGeom>
                  <a:avLst/>
                  <a:gdLst>
                    <a:gd name="T0" fmla="*/ 63 w 63"/>
                    <a:gd name="T1" fmla="*/ 62 h 62"/>
                    <a:gd name="T2" fmla="*/ 31 w 63"/>
                    <a:gd name="T3" fmla="*/ 0 h 62"/>
                    <a:gd name="T4" fmla="*/ 0 w 63"/>
                    <a:gd name="T5" fmla="*/ 62 h 62"/>
                    <a:gd name="T6" fmla="*/ 63 w 63"/>
                    <a:gd name="T7" fmla="*/ 62 h 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3"/>
                    <a:gd name="T13" fmla="*/ 0 h 62"/>
                    <a:gd name="T14" fmla="*/ 63 w 63"/>
                    <a:gd name="T15" fmla="*/ 62 h 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3" h="62">
                      <a:moveTo>
                        <a:pt x="63" y="62"/>
                      </a:moveTo>
                      <a:lnTo>
                        <a:pt x="31" y="0"/>
                      </a:lnTo>
                      <a:lnTo>
                        <a:pt x="0" y="62"/>
                      </a:lnTo>
                      <a:lnTo>
                        <a:pt x="63" y="6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0" name="Rectangle 90"/>
              <p:cNvSpPr>
                <a:spLocks noChangeArrowheads="1"/>
              </p:cNvSpPr>
              <p:nvPr/>
            </p:nvSpPr>
            <p:spPr bwMode="auto">
              <a:xfrm>
                <a:off x="3458" y="2345"/>
                <a:ext cx="60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91"/>
              <p:cNvSpPr>
                <a:spLocks noChangeArrowheads="1"/>
              </p:cNvSpPr>
              <p:nvPr/>
            </p:nvSpPr>
            <p:spPr bwMode="auto">
              <a:xfrm>
                <a:off x="3516" y="2358"/>
                <a:ext cx="48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6600"/>
                    </a:solidFill>
                    <a:latin typeface="Comic Sans MS" pitchFamily="66" charset="0"/>
                  </a:rPr>
                  <a:t>14.412 keV</a:t>
                </a:r>
                <a:endParaRPr lang="en-GB" sz="2000"/>
              </a:p>
            </p:txBody>
          </p:sp>
          <p:sp>
            <p:nvSpPr>
              <p:cNvPr id="62" name="Rectangle 92"/>
              <p:cNvSpPr>
                <a:spLocks noChangeArrowheads="1"/>
              </p:cNvSpPr>
              <p:nvPr/>
            </p:nvSpPr>
            <p:spPr bwMode="auto">
              <a:xfrm>
                <a:off x="3985" y="2124"/>
                <a:ext cx="36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Rectangle 93"/>
              <p:cNvSpPr>
                <a:spLocks noChangeArrowheads="1"/>
              </p:cNvSpPr>
              <p:nvPr/>
            </p:nvSpPr>
            <p:spPr bwMode="auto">
              <a:xfrm>
                <a:off x="4043" y="2137"/>
                <a:ext cx="244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6600"/>
                    </a:solidFill>
                    <a:latin typeface="Comic Sans MS" pitchFamily="66" charset="0"/>
                  </a:rPr>
                  <a:t>136.5</a:t>
                </a:r>
                <a:endParaRPr lang="en-GB" sz="2000"/>
              </a:p>
            </p:txBody>
          </p:sp>
          <p:sp>
            <p:nvSpPr>
              <p:cNvPr id="64" name="Rectangle 94"/>
              <p:cNvSpPr>
                <a:spLocks noChangeArrowheads="1"/>
              </p:cNvSpPr>
              <p:nvPr/>
            </p:nvSpPr>
            <p:spPr bwMode="auto">
              <a:xfrm>
                <a:off x="4209" y="1980"/>
                <a:ext cx="377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Rectangle 95"/>
              <p:cNvSpPr>
                <a:spLocks noChangeArrowheads="1"/>
              </p:cNvSpPr>
              <p:nvPr/>
            </p:nvSpPr>
            <p:spPr bwMode="auto">
              <a:xfrm>
                <a:off x="4267" y="1993"/>
                <a:ext cx="26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6600"/>
                    </a:solidFill>
                    <a:latin typeface="Comic Sans MS" pitchFamily="66" charset="0"/>
                  </a:rPr>
                  <a:t>366.8</a:t>
                </a:r>
                <a:endParaRPr lang="en-GB" sz="2000"/>
              </a:p>
            </p:txBody>
          </p:sp>
          <p:sp>
            <p:nvSpPr>
              <p:cNvPr id="66" name="Rectangle 96"/>
              <p:cNvSpPr>
                <a:spLocks noChangeArrowheads="1"/>
              </p:cNvSpPr>
              <p:nvPr/>
            </p:nvSpPr>
            <p:spPr bwMode="auto">
              <a:xfrm>
                <a:off x="4449" y="1788"/>
                <a:ext cx="377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Rectangle 97"/>
              <p:cNvSpPr>
                <a:spLocks noChangeArrowheads="1"/>
              </p:cNvSpPr>
              <p:nvPr/>
            </p:nvSpPr>
            <p:spPr bwMode="auto">
              <a:xfrm>
                <a:off x="4507" y="1801"/>
                <a:ext cx="26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6600"/>
                    </a:solidFill>
                    <a:latin typeface="Comic Sans MS" pitchFamily="66" charset="0"/>
                  </a:rPr>
                  <a:t>706.4</a:t>
                </a:r>
                <a:endParaRPr lang="en-GB" sz="2000"/>
              </a:p>
            </p:txBody>
          </p:sp>
          <p:grpSp>
            <p:nvGrpSpPr>
              <p:cNvPr id="68" name="Group 100"/>
              <p:cNvGrpSpPr>
                <a:grpSpLocks/>
              </p:cNvGrpSpPr>
              <p:nvPr/>
            </p:nvGrpSpPr>
            <p:grpSpPr bwMode="auto">
              <a:xfrm>
                <a:off x="4497" y="1953"/>
                <a:ext cx="192" cy="16"/>
                <a:chOff x="4497" y="1953"/>
                <a:chExt cx="192" cy="16"/>
              </a:xfrm>
            </p:grpSpPr>
            <p:sp>
              <p:nvSpPr>
                <p:cNvPr id="75" name="Line 98"/>
                <p:cNvSpPr>
                  <a:spLocks noChangeShapeType="1"/>
                </p:cNvSpPr>
                <p:nvPr/>
              </p:nvSpPr>
              <p:spPr bwMode="auto">
                <a:xfrm>
                  <a:off x="4497" y="1969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" name="Line 99"/>
                <p:cNvSpPr>
                  <a:spLocks noChangeShapeType="1"/>
                </p:cNvSpPr>
                <p:nvPr/>
              </p:nvSpPr>
              <p:spPr bwMode="auto">
                <a:xfrm>
                  <a:off x="4497" y="1953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69" name="Group 103"/>
              <p:cNvGrpSpPr>
                <a:grpSpLocks/>
              </p:cNvGrpSpPr>
              <p:nvPr/>
            </p:nvGrpSpPr>
            <p:grpSpPr bwMode="auto">
              <a:xfrm>
                <a:off x="4305" y="2145"/>
                <a:ext cx="192" cy="16"/>
                <a:chOff x="4305" y="2145"/>
                <a:chExt cx="192" cy="16"/>
              </a:xfrm>
            </p:grpSpPr>
            <p:sp>
              <p:nvSpPr>
                <p:cNvPr id="73" name="Line 101"/>
                <p:cNvSpPr>
                  <a:spLocks noChangeShapeType="1"/>
                </p:cNvSpPr>
                <p:nvPr/>
              </p:nvSpPr>
              <p:spPr bwMode="auto">
                <a:xfrm>
                  <a:off x="4305" y="2161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" name="Line 102"/>
                <p:cNvSpPr>
                  <a:spLocks noChangeShapeType="1"/>
                </p:cNvSpPr>
                <p:nvPr/>
              </p:nvSpPr>
              <p:spPr bwMode="auto">
                <a:xfrm>
                  <a:off x="4305" y="2145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70" name="Group 106"/>
              <p:cNvGrpSpPr>
                <a:grpSpLocks/>
              </p:cNvGrpSpPr>
              <p:nvPr/>
            </p:nvGrpSpPr>
            <p:grpSpPr bwMode="auto">
              <a:xfrm>
                <a:off x="4129" y="2289"/>
                <a:ext cx="192" cy="16"/>
                <a:chOff x="4129" y="2289"/>
                <a:chExt cx="192" cy="16"/>
              </a:xfrm>
            </p:grpSpPr>
            <p:sp>
              <p:nvSpPr>
                <p:cNvPr id="71" name="Line 104"/>
                <p:cNvSpPr>
                  <a:spLocks noChangeShapeType="1"/>
                </p:cNvSpPr>
                <p:nvPr/>
              </p:nvSpPr>
              <p:spPr bwMode="auto">
                <a:xfrm>
                  <a:off x="4129" y="2305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2" name="Line 105"/>
                <p:cNvSpPr>
                  <a:spLocks noChangeShapeType="1"/>
                </p:cNvSpPr>
                <p:nvPr/>
              </p:nvSpPr>
              <p:spPr bwMode="auto">
                <a:xfrm>
                  <a:off x="4129" y="2289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51" name="Oval 11"/>
            <p:cNvSpPr>
              <a:spLocks noChangeArrowheads="1"/>
            </p:cNvSpPr>
            <p:nvPr/>
          </p:nvSpPr>
          <p:spPr bwMode="auto">
            <a:xfrm>
              <a:off x="3332" y="2265"/>
              <a:ext cx="672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" name="Freeform 115"/>
          <p:cNvSpPr>
            <a:spLocks/>
          </p:cNvSpPr>
          <p:nvPr/>
        </p:nvSpPr>
        <p:spPr bwMode="auto">
          <a:xfrm rot="12458759">
            <a:off x="2843213" y="5043488"/>
            <a:ext cx="1143000" cy="152400"/>
          </a:xfrm>
          <a:custGeom>
            <a:avLst/>
            <a:gdLst>
              <a:gd name="T0" fmla="*/ 2147483647 w 720"/>
              <a:gd name="T1" fmla="*/ 0 h 96"/>
              <a:gd name="T2" fmla="*/ 2147483647 w 720"/>
              <a:gd name="T3" fmla="*/ 2147483647 h 96"/>
              <a:gd name="T4" fmla="*/ 2147483647 w 720"/>
              <a:gd name="T5" fmla="*/ 2147483647 h 96"/>
              <a:gd name="T6" fmla="*/ 2147483647 w 720"/>
              <a:gd name="T7" fmla="*/ 2147483647 h 96"/>
              <a:gd name="T8" fmla="*/ 2147483647 w 720"/>
              <a:gd name="T9" fmla="*/ 2147483647 h 96"/>
              <a:gd name="T10" fmla="*/ 2147483647 w 720"/>
              <a:gd name="T11" fmla="*/ 2147483647 h 96"/>
              <a:gd name="T12" fmla="*/ 0 w 720"/>
              <a:gd name="T13" fmla="*/ 2147483647 h 96"/>
              <a:gd name="T14" fmla="*/ 2147483647 w 720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0"/>
              <a:gd name="T25" fmla="*/ 0 h 96"/>
              <a:gd name="T26" fmla="*/ 720 w 720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0" h="96">
                <a:moveTo>
                  <a:pt x="180" y="0"/>
                </a:moveTo>
                <a:lnTo>
                  <a:pt x="180" y="24"/>
                </a:lnTo>
                <a:lnTo>
                  <a:pt x="720" y="24"/>
                </a:lnTo>
                <a:lnTo>
                  <a:pt x="720" y="72"/>
                </a:lnTo>
                <a:lnTo>
                  <a:pt x="180" y="72"/>
                </a:lnTo>
                <a:lnTo>
                  <a:pt x="180" y="96"/>
                </a:lnTo>
                <a:lnTo>
                  <a:pt x="0" y="48"/>
                </a:lnTo>
                <a:lnTo>
                  <a:pt x="180" y="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" name="Freeform 116"/>
          <p:cNvSpPr>
            <a:spLocks/>
          </p:cNvSpPr>
          <p:nvPr/>
        </p:nvSpPr>
        <p:spPr bwMode="auto">
          <a:xfrm rot="9303365">
            <a:off x="5191125" y="5043488"/>
            <a:ext cx="1295400" cy="152400"/>
          </a:xfrm>
          <a:custGeom>
            <a:avLst/>
            <a:gdLst>
              <a:gd name="T0" fmla="*/ 2147483647 w 816"/>
              <a:gd name="T1" fmla="*/ 0 h 96"/>
              <a:gd name="T2" fmla="*/ 2147483647 w 816"/>
              <a:gd name="T3" fmla="*/ 2147483647 h 96"/>
              <a:gd name="T4" fmla="*/ 0 w 816"/>
              <a:gd name="T5" fmla="*/ 2147483647 h 96"/>
              <a:gd name="T6" fmla="*/ 0 w 816"/>
              <a:gd name="T7" fmla="*/ 2147483647 h 96"/>
              <a:gd name="T8" fmla="*/ 2147483647 w 816"/>
              <a:gd name="T9" fmla="*/ 2147483647 h 96"/>
              <a:gd name="T10" fmla="*/ 2147483647 w 816"/>
              <a:gd name="T11" fmla="*/ 2147483647 h 96"/>
              <a:gd name="T12" fmla="*/ 2147483647 w 816"/>
              <a:gd name="T13" fmla="*/ 2147483647 h 96"/>
              <a:gd name="T14" fmla="*/ 2147483647 w 816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6"/>
              <a:gd name="T25" fmla="*/ 0 h 96"/>
              <a:gd name="T26" fmla="*/ 816 w 816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6" h="96">
                <a:moveTo>
                  <a:pt x="612" y="0"/>
                </a:moveTo>
                <a:lnTo>
                  <a:pt x="612" y="24"/>
                </a:lnTo>
                <a:lnTo>
                  <a:pt x="0" y="24"/>
                </a:lnTo>
                <a:lnTo>
                  <a:pt x="0" y="72"/>
                </a:lnTo>
                <a:lnTo>
                  <a:pt x="612" y="72"/>
                </a:lnTo>
                <a:lnTo>
                  <a:pt x="612" y="96"/>
                </a:lnTo>
                <a:lnTo>
                  <a:pt x="816" y="48"/>
                </a:lnTo>
                <a:lnTo>
                  <a:pt x="612" y="0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93" name="Group 117"/>
          <p:cNvGrpSpPr>
            <a:grpSpLocks/>
          </p:cNvGrpSpPr>
          <p:nvPr/>
        </p:nvGrpSpPr>
        <p:grpSpPr bwMode="auto">
          <a:xfrm>
            <a:off x="4176713" y="2495550"/>
            <a:ext cx="877887" cy="717550"/>
            <a:chOff x="2528" y="455"/>
            <a:chExt cx="553" cy="452"/>
          </a:xfrm>
        </p:grpSpPr>
        <p:sp>
          <p:nvSpPr>
            <p:cNvPr id="94" name="Text Box 118"/>
            <p:cNvSpPr txBox="1">
              <a:spLocks noChangeArrowheads="1"/>
            </p:cNvSpPr>
            <p:nvPr/>
          </p:nvSpPr>
          <p:spPr bwMode="auto">
            <a:xfrm>
              <a:off x="2704" y="512"/>
              <a:ext cx="37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latin typeface="Comic Sans MS" pitchFamily="66" charset="0"/>
                </a:rPr>
                <a:t>Fe</a:t>
              </a:r>
              <a:endParaRPr lang="en-US" sz="2800" baseline="30000">
                <a:latin typeface="Comic Sans MS" pitchFamily="66" charset="0"/>
              </a:endParaRPr>
            </a:p>
          </p:txBody>
        </p:sp>
        <p:sp>
          <p:nvSpPr>
            <p:cNvPr id="95" name="Text Box 119"/>
            <p:cNvSpPr txBox="1">
              <a:spLocks noChangeArrowheads="1"/>
            </p:cNvSpPr>
            <p:nvPr/>
          </p:nvSpPr>
          <p:spPr bwMode="auto">
            <a:xfrm>
              <a:off x="2528" y="455"/>
              <a:ext cx="2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latin typeface="Comic Sans MS" pitchFamily="66" charset="0"/>
                </a:rPr>
                <a:t>57</a:t>
              </a:r>
            </a:p>
          </p:txBody>
        </p:sp>
        <p:sp>
          <p:nvSpPr>
            <p:cNvPr id="96" name="Text Box 120"/>
            <p:cNvSpPr txBox="1">
              <a:spLocks noChangeArrowheads="1"/>
            </p:cNvSpPr>
            <p:nvPr/>
          </p:nvSpPr>
          <p:spPr bwMode="auto">
            <a:xfrm>
              <a:off x="2528" y="695"/>
              <a:ext cx="2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latin typeface="Comic Sans MS" pitchFamily="66" charset="0"/>
                </a:rPr>
                <a:t>26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2051650" y="663015"/>
            <a:ext cx="478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Electronic  and  nuclear  levels:</a:t>
            </a:r>
          </a:p>
        </p:txBody>
      </p:sp>
    </p:spTree>
    <p:extLst>
      <p:ext uri="{BB962C8B-B14F-4D97-AF65-F5344CB8AC3E}">
        <p14:creationId xmlns:p14="http://schemas.microsoft.com/office/powerpoint/2010/main" val="67383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cap="none" dirty="0"/>
              <a:t> </a:t>
            </a:r>
            <a:r>
              <a:rPr lang="en-US" sz="2400" i="1" cap="none" dirty="0" smtClean="0"/>
              <a:t> </a:t>
            </a:r>
            <a:r>
              <a:rPr lang="en-US" sz="2400" cap="none" dirty="0" smtClean="0"/>
              <a:t>Nuclear  inelastic  </a:t>
            </a:r>
            <a:r>
              <a:rPr lang="en-US" sz="2400" cap="none" dirty="0" smtClean="0"/>
              <a:t>scattering  (absorption)  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7" name="Picture 6" descr="Beam_ESRF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1188"/>
            <a:ext cx="9144000" cy="5959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15" name="Group 68"/>
          <p:cNvGrpSpPr>
            <a:grpSpLocks/>
          </p:cNvGrpSpPr>
          <p:nvPr/>
        </p:nvGrpSpPr>
        <p:grpSpPr bwMode="auto">
          <a:xfrm>
            <a:off x="684213" y="2997200"/>
            <a:ext cx="3297237" cy="336550"/>
            <a:chOff x="431" y="1888"/>
            <a:chExt cx="2077" cy="212"/>
          </a:xfrm>
        </p:grpSpPr>
        <p:sp>
          <p:nvSpPr>
            <p:cNvPr id="16" name="Line 29"/>
            <p:cNvSpPr>
              <a:spLocks noChangeShapeType="1"/>
            </p:cNvSpPr>
            <p:nvPr/>
          </p:nvSpPr>
          <p:spPr bwMode="auto">
            <a:xfrm>
              <a:off x="431" y="1916"/>
              <a:ext cx="2077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1094" y="1888"/>
              <a:ext cx="74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Energy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347663" y="736600"/>
            <a:ext cx="336550" cy="2305050"/>
            <a:chOff x="219" y="464"/>
            <a:chExt cx="212" cy="1452"/>
          </a:xfrm>
        </p:grpSpPr>
        <p:sp>
          <p:nvSpPr>
            <p:cNvPr id="19" name="Line 30"/>
            <p:cNvSpPr>
              <a:spLocks noChangeShapeType="1"/>
            </p:cNvSpPr>
            <p:nvPr/>
          </p:nvSpPr>
          <p:spPr bwMode="auto">
            <a:xfrm flipV="1">
              <a:off x="431" y="464"/>
              <a:ext cx="0" cy="145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32"/>
            <p:cNvSpPr txBox="1">
              <a:spLocks noChangeArrowheads="1"/>
            </p:cNvSpPr>
            <p:nvPr/>
          </p:nvSpPr>
          <p:spPr bwMode="auto">
            <a:xfrm rot="16200000">
              <a:off x="-57" y="1081"/>
              <a:ext cx="743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</a:rPr>
                <a:t>Absorption</a:t>
              </a:r>
            </a:p>
          </p:txBody>
        </p:sp>
      </p:grpSp>
      <p:grpSp>
        <p:nvGrpSpPr>
          <p:cNvPr id="21" name="Group 67"/>
          <p:cNvGrpSpPr>
            <a:grpSpLocks/>
          </p:cNvGrpSpPr>
          <p:nvPr/>
        </p:nvGrpSpPr>
        <p:grpSpPr bwMode="auto">
          <a:xfrm>
            <a:off x="2514600" y="3925888"/>
            <a:ext cx="1930400" cy="582612"/>
            <a:chOff x="1584" y="2473"/>
            <a:chExt cx="1216" cy="367"/>
          </a:xfrm>
        </p:grpSpPr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1854" y="2473"/>
              <a:ext cx="654" cy="186"/>
            </a:xfrm>
            <a:prstGeom prst="can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37"/>
            <p:cNvSpPr txBox="1">
              <a:spLocks noChangeArrowheads="1"/>
            </p:cNvSpPr>
            <p:nvPr/>
          </p:nvSpPr>
          <p:spPr bwMode="auto">
            <a:xfrm>
              <a:off x="1584" y="2628"/>
              <a:ext cx="121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detector</a:t>
              </a:r>
            </a:p>
          </p:txBody>
        </p:sp>
      </p:grpSp>
      <p:grpSp>
        <p:nvGrpSpPr>
          <p:cNvPr id="24" name="Group 65"/>
          <p:cNvGrpSpPr>
            <a:grpSpLocks/>
          </p:cNvGrpSpPr>
          <p:nvPr/>
        </p:nvGrpSpPr>
        <p:grpSpPr bwMode="auto">
          <a:xfrm>
            <a:off x="5435600" y="1844675"/>
            <a:ext cx="3581400" cy="2030413"/>
            <a:chOff x="3424" y="1162"/>
            <a:chExt cx="2256" cy="1279"/>
          </a:xfrm>
        </p:grpSpPr>
        <p:grpSp>
          <p:nvGrpSpPr>
            <p:cNvPr id="25" name="Group 17"/>
            <p:cNvGrpSpPr>
              <a:grpSpLocks/>
            </p:cNvGrpSpPr>
            <p:nvPr/>
          </p:nvGrpSpPr>
          <p:grpSpPr bwMode="auto">
            <a:xfrm>
              <a:off x="3704" y="1656"/>
              <a:ext cx="1976" cy="785"/>
              <a:chOff x="3704" y="1656"/>
              <a:chExt cx="1976" cy="785"/>
            </a:xfrm>
          </p:grpSpPr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 rot="208284">
                <a:off x="4844" y="2375"/>
                <a:ext cx="463" cy="66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8" name="Line 7"/>
              <p:cNvSpPr>
                <a:spLocks noChangeShapeType="1"/>
              </p:cNvSpPr>
              <p:nvPr/>
            </p:nvSpPr>
            <p:spPr bwMode="auto">
              <a:xfrm flipH="1" flipV="1">
                <a:off x="4347" y="1845"/>
                <a:ext cx="785" cy="483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 flipH="1" flipV="1">
                <a:off x="5122" y="2326"/>
                <a:ext cx="558" cy="18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Rectangle 10"/>
              <p:cNvSpPr>
                <a:spLocks noChangeArrowheads="1"/>
              </p:cNvSpPr>
              <p:nvPr/>
            </p:nvSpPr>
            <p:spPr bwMode="auto">
              <a:xfrm>
                <a:off x="3959" y="2344"/>
                <a:ext cx="463" cy="66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flipH="1" flipV="1">
                <a:off x="3996" y="2294"/>
                <a:ext cx="224" cy="6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 13"/>
              <p:cNvSpPr>
                <a:spLocks noChangeArrowheads="1"/>
              </p:cNvSpPr>
              <p:nvPr/>
            </p:nvSpPr>
            <p:spPr bwMode="auto">
              <a:xfrm rot="2947599">
                <a:off x="3496" y="1864"/>
                <a:ext cx="463" cy="48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flipH="1" flipV="1">
                <a:off x="3799" y="1831"/>
                <a:ext cx="558" cy="18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 flipV="1">
                <a:off x="3792" y="1824"/>
                <a:ext cx="440" cy="478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Rectangle 16"/>
              <p:cNvSpPr>
                <a:spLocks noChangeArrowheads="1"/>
              </p:cNvSpPr>
              <p:nvPr/>
            </p:nvSpPr>
            <p:spPr bwMode="auto">
              <a:xfrm rot="2007175">
                <a:off x="4089" y="1851"/>
                <a:ext cx="463" cy="48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26" name="Text Box 38"/>
            <p:cNvSpPr txBox="1">
              <a:spLocks noChangeArrowheads="1"/>
            </p:cNvSpPr>
            <p:nvPr/>
          </p:nvSpPr>
          <p:spPr bwMode="auto">
            <a:xfrm>
              <a:off x="3424" y="1162"/>
              <a:ext cx="1216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solidFill>
                    <a:schemeClr val="bg1"/>
                  </a:solidFill>
                </a:rPr>
                <a:t>monochromator</a:t>
              </a:r>
              <a:r>
                <a:rPr lang="en-US" dirty="0">
                  <a:solidFill>
                    <a:schemeClr val="bg1"/>
                  </a:solidFill>
                </a:rPr>
                <a:t/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  <a:latin typeface="Symbol" pitchFamily="18" charset="2"/>
                </a:rPr>
                <a:t>D</a:t>
              </a:r>
              <a:r>
                <a:rPr lang="en-US" dirty="0">
                  <a:solidFill>
                    <a:schemeClr val="bg1"/>
                  </a:solidFill>
                </a:rPr>
                <a:t>E  ~ </a:t>
              </a:r>
              <a:r>
                <a:rPr lang="en-US" b="1" dirty="0" smtClean="0">
                  <a:solidFill>
                    <a:schemeClr val="bg1"/>
                  </a:solidFill>
                </a:rPr>
                <a:t>0.6 </a:t>
              </a:r>
              <a:r>
                <a:rPr lang="en-US" b="1" dirty="0">
                  <a:solidFill>
                    <a:schemeClr val="bg1"/>
                  </a:solidFill>
                </a:rPr>
                <a:t>meV</a:t>
              </a:r>
            </a:p>
          </p:txBody>
        </p:sp>
      </p:grpSp>
      <p:grpSp>
        <p:nvGrpSpPr>
          <p:cNvPr id="36" name="Group 75"/>
          <p:cNvGrpSpPr>
            <a:grpSpLocks/>
          </p:cNvGrpSpPr>
          <p:nvPr/>
        </p:nvGrpSpPr>
        <p:grpSpPr bwMode="auto">
          <a:xfrm>
            <a:off x="615950" y="5437188"/>
            <a:ext cx="1946275" cy="503237"/>
            <a:chOff x="388" y="3425"/>
            <a:chExt cx="1226" cy="317"/>
          </a:xfrm>
        </p:grpSpPr>
        <p:sp>
          <p:nvSpPr>
            <p:cNvPr id="37" name="Freeform 41"/>
            <p:cNvSpPr>
              <a:spLocks/>
            </p:cNvSpPr>
            <p:nvPr/>
          </p:nvSpPr>
          <p:spPr bwMode="auto">
            <a:xfrm>
              <a:off x="388" y="3470"/>
              <a:ext cx="182" cy="272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0" y="0"/>
                </a:cxn>
                <a:cxn ang="0">
                  <a:pos x="182" y="45"/>
                </a:cxn>
                <a:cxn ang="0">
                  <a:pos x="182" y="272"/>
                </a:cxn>
                <a:cxn ang="0">
                  <a:pos x="0" y="272"/>
                </a:cxn>
              </a:cxnLst>
              <a:rect l="0" t="0" r="r" b="b"/>
              <a:pathLst>
                <a:path w="182" h="272">
                  <a:moveTo>
                    <a:pt x="0" y="272"/>
                  </a:moveTo>
                  <a:lnTo>
                    <a:pt x="0" y="0"/>
                  </a:lnTo>
                  <a:lnTo>
                    <a:pt x="182" y="45"/>
                  </a:lnTo>
                  <a:lnTo>
                    <a:pt x="182" y="272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auto">
            <a:xfrm>
              <a:off x="1432" y="3470"/>
              <a:ext cx="182" cy="272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0" y="0"/>
                </a:cxn>
                <a:cxn ang="0">
                  <a:pos x="182" y="45"/>
                </a:cxn>
                <a:cxn ang="0">
                  <a:pos x="182" y="272"/>
                </a:cxn>
                <a:cxn ang="0">
                  <a:pos x="0" y="272"/>
                </a:cxn>
              </a:cxnLst>
              <a:rect l="0" t="0" r="r" b="b"/>
              <a:pathLst>
                <a:path w="182" h="272">
                  <a:moveTo>
                    <a:pt x="0" y="272"/>
                  </a:moveTo>
                  <a:lnTo>
                    <a:pt x="0" y="0"/>
                  </a:lnTo>
                  <a:lnTo>
                    <a:pt x="182" y="45"/>
                  </a:lnTo>
                  <a:lnTo>
                    <a:pt x="182" y="272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auto">
            <a:xfrm>
              <a:off x="1023" y="3425"/>
              <a:ext cx="363" cy="317"/>
            </a:xfrm>
            <a:custGeom>
              <a:avLst/>
              <a:gdLst/>
              <a:ahLst/>
              <a:cxnLst>
                <a:cxn ang="0">
                  <a:pos x="363" y="317"/>
                </a:cxn>
                <a:cxn ang="0">
                  <a:pos x="363" y="90"/>
                </a:cxn>
                <a:cxn ang="0">
                  <a:pos x="0" y="0"/>
                </a:cxn>
                <a:cxn ang="0">
                  <a:pos x="0" y="317"/>
                </a:cxn>
                <a:cxn ang="0">
                  <a:pos x="363" y="317"/>
                </a:cxn>
              </a:cxnLst>
              <a:rect l="0" t="0" r="r" b="b"/>
              <a:pathLst>
                <a:path w="363" h="317">
                  <a:moveTo>
                    <a:pt x="363" y="317"/>
                  </a:moveTo>
                  <a:lnTo>
                    <a:pt x="363" y="90"/>
                  </a:lnTo>
                  <a:lnTo>
                    <a:pt x="0" y="0"/>
                  </a:lnTo>
                  <a:lnTo>
                    <a:pt x="0" y="317"/>
                  </a:lnTo>
                  <a:lnTo>
                    <a:pt x="363" y="317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auto">
            <a:xfrm>
              <a:off x="615" y="3425"/>
              <a:ext cx="363" cy="317"/>
            </a:xfrm>
            <a:custGeom>
              <a:avLst/>
              <a:gdLst/>
              <a:ahLst/>
              <a:cxnLst>
                <a:cxn ang="0">
                  <a:pos x="363" y="317"/>
                </a:cxn>
                <a:cxn ang="0">
                  <a:pos x="363" y="90"/>
                </a:cxn>
                <a:cxn ang="0">
                  <a:pos x="0" y="0"/>
                </a:cxn>
                <a:cxn ang="0">
                  <a:pos x="0" y="317"/>
                </a:cxn>
                <a:cxn ang="0">
                  <a:pos x="363" y="317"/>
                </a:cxn>
              </a:cxnLst>
              <a:rect l="0" t="0" r="r" b="b"/>
              <a:pathLst>
                <a:path w="363" h="317">
                  <a:moveTo>
                    <a:pt x="363" y="317"/>
                  </a:moveTo>
                  <a:lnTo>
                    <a:pt x="363" y="90"/>
                  </a:lnTo>
                  <a:lnTo>
                    <a:pt x="0" y="0"/>
                  </a:lnTo>
                  <a:lnTo>
                    <a:pt x="0" y="317"/>
                  </a:lnTo>
                  <a:lnTo>
                    <a:pt x="363" y="317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74"/>
          <p:cNvGrpSpPr>
            <a:grpSpLocks/>
          </p:cNvGrpSpPr>
          <p:nvPr/>
        </p:nvGrpSpPr>
        <p:grpSpPr bwMode="auto">
          <a:xfrm>
            <a:off x="250825" y="4287838"/>
            <a:ext cx="2735263" cy="1851025"/>
            <a:chOff x="158" y="2701"/>
            <a:chExt cx="1723" cy="1166"/>
          </a:xfrm>
        </p:grpSpPr>
        <p:sp>
          <p:nvSpPr>
            <p:cNvPr id="42" name="Line 45"/>
            <p:cNvSpPr>
              <a:spLocks noChangeShapeType="1"/>
            </p:cNvSpPr>
            <p:nvPr/>
          </p:nvSpPr>
          <p:spPr bwMode="auto">
            <a:xfrm>
              <a:off x="388" y="3742"/>
              <a:ext cx="1225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6"/>
            <p:cNvSpPr>
              <a:spLocks noChangeShapeType="1"/>
            </p:cNvSpPr>
            <p:nvPr/>
          </p:nvSpPr>
          <p:spPr bwMode="auto">
            <a:xfrm flipV="1">
              <a:off x="388" y="3152"/>
              <a:ext cx="0" cy="59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Rectangle 47"/>
            <p:cNvSpPr>
              <a:spLocks noChangeArrowheads="1"/>
            </p:cNvSpPr>
            <p:nvPr/>
          </p:nvSpPr>
          <p:spPr bwMode="auto">
            <a:xfrm>
              <a:off x="570" y="3289"/>
              <a:ext cx="45" cy="45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48"/>
            <p:cNvSpPr>
              <a:spLocks noChangeArrowheads="1"/>
            </p:cNvSpPr>
            <p:nvPr/>
          </p:nvSpPr>
          <p:spPr bwMode="auto">
            <a:xfrm>
              <a:off x="978" y="3289"/>
              <a:ext cx="45" cy="45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49"/>
            <p:cNvSpPr>
              <a:spLocks noChangeArrowheads="1"/>
            </p:cNvSpPr>
            <p:nvPr/>
          </p:nvSpPr>
          <p:spPr bwMode="auto">
            <a:xfrm>
              <a:off x="1386" y="3289"/>
              <a:ext cx="45" cy="45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50"/>
            <p:cNvSpPr>
              <a:spLocks noChangeShapeType="1"/>
            </p:cNvSpPr>
            <p:nvPr/>
          </p:nvSpPr>
          <p:spPr bwMode="auto">
            <a:xfrm>
              <a:off x="479" y="3334"/>
              <a:ext cx="9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51"/>
            <p:cNvSpPr>
              <a:spLocks noChangeShapeType="1"/>
            </p:cNvSpPr>
            <p:nvPr/>
          </p:nvSpPr>
          <p:spPr bwMode="auto">
            <a:xfrm flipH="1">
              <a:off x="615" y="3334"/>
              <a:ext cx="9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52"/>
            <p:cNvSpPr>
              <a:spLocks noChangeShapeType="1"/>
            </p:cNvSpPr>
            <p:nvPr/>
          </p:nvSpPr>
          <p:spPr bwMode="auto">
            <a:xfrm>
              <a:off x="1023" y="3334"/>
              <a:ext cx="36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 Box 53"/>
            <p:cNvSpPr txBox="1">
              <a:spLocks noChangeArrowheads="1"/>
            </p:cNvSpPr>
            <p:nvPr/>
          </p:nvSpPr>
          <p:spPr bwMode="auto">
            <a:xfrm>
              <a:off x="474" y="3113"/>
              <a:ext cx="3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200">
                  <a:solidFill>
                    <a:schemeClr val="bg1"/>
                  </a:solidFill>
                </a:rPr>
                <a:t>0.1 ns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51" name="Text Box 54"/>
            <p:cNvSpPr txBox="1">
              <a:spLocks noChangeArrowheads="1"/>
            </p:cNvSpPr>
            <p:nvPr/>
          </p:nvSpPr>
          <p:spPr bwMode="auto">
            <a:xfrm>
              <a:off x="1064" y="3113"/>
              <a:ext cx="4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200">
                  <a:solidFill>
                    <a:schemeClr val="bg1"/>
                  </a:solidFill>
                </a:rPr>
                <a:t>176 ns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52" name="Text Box 55"/>
            <p:cNvSpPr txBox="1">
              <a:spLocks noChangeArrowheads="1"/>
            </p:cNvSpPr>
            <p:nvPr/>
          </p:nvSpPr>
          <p:spPr bwMode="auto">
            <a:xfrm>
              <a:off x="1568" y="3694"/>
              <a:ext cx="3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200">
                  <a:solidFill>
                    <a:schemeClr val="bg1"/>
                  </a:solidFill>
                </a:rPr>
                <a:t>time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53" name="Text Box 56"/>
            <p:cNvSpPr txBox="1">
              <a:spLocks noChangeArrowheads="1"/>
            </p:cNvSpPr>
            <p:nvPr/>
          </p:nvSpPr>
          <p:spPr bwMode="auto">
            <a:xfrm rot="16200000">
              <a:off x="75" y="3349"/>
              <a:ext cx="43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200">
                  <a:solidFill>
                    <a:schemeClr val="bg1"/>
                  </a:solidFill>
                </a:rPr>
                <a:t>counts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54" name="Text Box 59"/>
            <p:cNvSpPr txBox="1">
              <a:spLocks noChangeArrowheads="1"/>
            </p:cNvSpPr>
            <p:nvPr/>
          </p:nvSpPr>
          <p:spPr bwMode="auto">
            <a:xfrm>
              <a:off x="158" y="2701"/>
              <a:ext cx="148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pulsed  structure  of </a:t>
              </a:r>
            </a:p>
            <a:p>
              <a:r>
                <a:rPr lang="en-US">
                  <a:solidFill>
                    <a:schemeClr val="bg1"/>
                  </a:solidFill>
                </a:rPr>
                <a:t>synchrotron radiation:</a:t>
              </a:r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Group 61"/>
          <p:cNvGrpSpPr>
            <a:grpSpLocks/>
          </p:cNvGrpSpPr>
          <p:nvPr/>
        </p:nvGrpSpPr>
        <p:grpSpPr bwMode="auto">
          <a:xfrm>
            <a:off x="615950" y="6084888"/>
            <a:ext cx="1873250" cy="414337"/>
            <a:chOff x="388" y="3833"/>
            <a:chExt cx="1180" cy="261"/>
          </a:xfrm>
        </p:grpSpPr>
        <p:sp>
          <p:nvSpPr>
            <p:cNvPr id="56" name="Freeform 62"/>
            <p:cNvSpPr>
              <a:spLocks/>
            </p:cNvSpPr>
            <p:nvPr/>
          </p:nvSpPr>
          <p:spPr bwMode="auto">
            <a:xfrm>
              <a:off x="388" y="3833"/>
              <a:ext cx="1180" cy="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2" y="0"/>
                </a:cxn>
                <a:cxn ang="0">
                  <a:pos x="182" y="91"/>
                </a:cxn>
                <a:cxn ang="0">
                  <a:pos x="227" y="91"/>
                </a:cxn>
                <a:cxn ang="0">
                  <a:pos x="227" y="0"/>
                </a:cxn>
                <a:cxn ang="0">
                  <a:pos x="590" y="0"/>
                </a:cxn>
                <a:cxn ang="0">
                  <a:pos x="590" y="91"/>
                </a:cxn>
                <a:cxn ang="0">
                  <a:pos x="635" y="91"/>
                </a:cxn>
                <a:cxn ang="0">
                  <a:pos x="635" y="0"/>
                </a:cxn>
                <a:cxn ang="0">
                  <a:pos x="998" y="0"/>
                </a:cxn>
                <a:cxn ang="0">
                  <a:pos x="998" y="91"/>
                </a:cxn>
                <a:cxn ang="0">
                  <a:pos x="1044" y="91"/>
                </a:cxn>
                <a:cxn ang="0">
                  <a:pos x="1044" y="0"/>
                </a:cxn>
                <a:cxn ang="0">
                  <a:pos x="1180" y="0"/>
                </a:cxn>
              </a:cxnLst>
              <a:rect l="0" t="0" r="r" b="b"/>
              <a:pathLst>
                <a:path w="1180" h="91">
                  <a:moveTo>
                    <a:pt x="0" y="0"/>
                  </a:moveTo>
                  <a:lnTo>
                    <a:pt x="182" y="0"/>
                  </a:lnTo>
                  <a:lnTo>
                    <a:pt x="182" y="91"/>
                  </a:lnTo>
                  <a:lnTo>
                    <a:pt x="227" y="91"/>
                  </a:lnTo>
                  <a:lnTo>
                    <a:pt x="227" y="0"/>
                  </a:lnTo>
                  <a:lnTo>
                    <a:pt x="590" y="0"/>
                  </a:lnTo>
                  <a:lnTo>
                    <a:pt x="590" y="91"/>
                  </a:lnTo>
                  <a:lnTo>
                    <a:pt x="635" y="91"/>
                  </a:lnTo>
                  <a:lnTo>
                    <a:pt x="635" y="0"/>
                  </a:lnTo>
                  <a:lnTo>
                    <a:pt x="998" y="0"/>
                  </a:lnTo>
                  <a:lnTo>
                    <a:pt x="998" y="91"/>
                  </a:lnTo>
                  <a:lnTo>
                    <a:pt x="1044" y="91"/>
                  </a:lnTo>
                  <a:lnTo>
                    <a:pt x="1044" y="0"/>
                  </a:lnTo>
                  <a:lnTo>
                    <a:pt x="1180" y="0"/>
                  </a:ln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 Box 63"/>
            <p:cNvSpPr txBox="1">
              <a:spLocks noChangeArrowheads="1"/>
            </p:cNvSpPr>
            <p:nvPr/>
          </p:nvSpPr>
          <p:spPr bwMode="auto">
            <a:xfrm>
              <a:off x="706" y="3921"/>
              <a:ext cx="5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200">
                  <a:solidFill>
                    <a:schemeClr val="bg1"/>
                  </a:solidFill>
                </a:rPr>
                <a:t>time  gate</a:t>
              </a:r>
              <a:endParaRPr lang="en-GB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66"/>
          <p:cNvGrpSpPr>
            <a:grpSpLocks/>
          </p:cNvGrpSpPr>
          <p:nvPr/>
        </p:nvGrpSpPr>
        <p:grpSpPr bwMode="auto">
          <a:xfrm>
            <a:off x="5148263" y="3770313"/>
            <a:ext cx="1930400" cy="1074737"/>
            <a:chOff x="3070" y="2118"/>
            <a:chExt cx="1216" cy="677"/>
          </a:xfrm>
        </p:grpSpPr>
        <p:sp>
          <p:nvSpPr>
            <p:cNvPr id="59" name="Line 27"/>
            <p:cNvSpPr>
              <a:spLocks noChangeShapeType="1"/>
            </p:cNvSpPr>
            <p:nvPr/>
          </p:nvSpPr>
          <p:spPr bwMode="auto">
            <a:xfrm flipH="1">
              <a:off x="3570" y="2118"/>
              <a:ext cx="432" cy="4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Arc 28"/>
            <p:cNvSpPr>
              <a:spLocks/>
            </p:cNvSpPr>
            <p:nvPr/>
          </p:nvSpPr>
          <p:spPr bwMode="auto">
            <a:xfrm flipH="1">
              <a:off x="3527" y="2334"/>
              <a:ext cx="265" cy="284"/>
            </a:xfrm>
            <a:custGeom>
              <a:avLst/>
              <a:gdLst>
                <a:gd name="G0" fmla="+- 21449 0 0"/>
                <a:gd name="G1" fmla="+- 21162 0 0"/>
                <a:gd name="G2" fmla="+- 21600 0 0"/>
                <a:gd name="T0" fmla="*/ 25775 w 43049"/>
                <a:gd name="T1" fmla="*/ 0 h 42762"/>
                <a:gd name="T2" fmla="*/ 0 w 43049"/>
                <a:gd name="T3" fmla="*/ 23711 h 42762"/>
                <a:gd name="T4" fmla="*/ 21449 w 43049"/>
                <a:gd name="T5" fmla="*/ 21162 h 42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049" h="42762" fill="none" extrusionOk="0">
                  <a:moveTo>
                    <a:pt x="25775" y="-1"/>
                  </a:moveTo>
                  <a:cubicBezTo>
                    <a:pt x="35828" y="2054"/>
                    <a:pt x="43049" y="10900"/>
                    <a:pt x="43049" y="21162"/>
                  </a:cubicBezTo>
                  <a:cubicBezTo>
                    <a:pt x="43049" y="33091"/>
                    <a:pt x="33378" y="42762"/>
                    <a:pt x="21449" y="42762"/>
                  </a:cubicBezTo>
                  <a:cubicBezTo>
                    <a:pt x="10505" y="42762"/>
                    <a:pt x="1291" y="34577"/>
                    <a:pt x="-1" y="23711"/>
                  </a:cubicBezTo>
                </a:path>
                <a:path w="43049" h="42762" stroke="0" extrusionOk="0">
                  <a:moveTo>
                    <a:pt x="25775" y="-1"/>
                  </a:moveTo>
                  <a:cubicBezTo>
                    <a:pt x="35828" y="2054"/>
                    <a:pt x="43049" y="10900"/>
                    <a:pt x="43049" y="21162"/>
                  </a:cubicBezTo>
                  <a:cubicBezTo>
                    <a:pt x="43049" y="33091"/>
                    <a:pt x="33378" y="42762"/>
                    <a:pt x="21449" y="42762"/>
                  </a:cubicBezTo>
                  <a:cubicBezTo>
                    <a:pt x="10505" y="42762"/>
                    <a:pt x="1291" y="34577"/>
                    <a:pt x="-1" y="23711"/>
                  </a:cubicBezTo>
                  <a:lnTo>
                    <a:pt x="21449" y="21162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Text Box 36"/>
            <p:cNvSpPr txBox="1">
              <a:spLocks noChangeArrowheads="1"/>
            </p:cNvSpPr>
            <p:nvPr/>
          </p:nvSpPr>
          <p:spPr bwMode="auto">
            <a:xfrm>
              <a:off x="3070" y="2583"/>
              <a:ext cx="121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energy scan</a:t>
              </a:r>
            </a:p>
          </p:txBody>
        </p:sp>
      </p:grpSp>
      <p:graphicFrame>
        <p:nvGraphicFramePr>
          <p:cNvPr id="62" name="Object 76"/>
          <p:cNvGraphicFramePr>
            <a:graphicFrameLocks noChangeAspect="1"/>
          </p:cNvGraphicFramePr>
          <p:nvPr/>
        </p:nvGraphicFramePr>
        <p:xfrm>
          <a:off x="539750" y="692150"/>
          <a:ext cx="3441700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5" name="Graph" r:id="rId5" imgW="3754080" imgH="2748960" progId="Origin50.Graph">
                  <p:embed/>
                </p:oleObj>
              </mc:Choice>
              <mc:Fallback>
                <p:oleObj name="Graph" r:id="rId5" imgW="3754080" imgH="2748960" progId="Origin50.Graph">
                  <p:embed/>
                  <p:pic>
                    <p:nvPicPr>
                      <p:cNvPr id="62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692150"/>
                        <a:ext cx="3441700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91066" y="35808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14.4 </a:t>
            </a:r>
            <a:r>
              <a:rPr lang="en-US" b="1" dirty="0" err="1" smtClean="0">
                <a:solidFill>
                  <a:schemeClr val="bg1"/>
                </a:solidFill>
              </a:rPr>
              <a:t>keV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2121412" y="3390900"/>
            <a:ext cx="1667951" cy="551895"/>
            <a:chOff x="2121412" y="3390900"/>
            <a:chExt cx="1667951" cy="551895"/>
          </a:xfrm>
        </p:grpSpPr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3092450" y="3390900"/>
              <a:ext cx="696913" cy="503238"/>
              <a:chOff x="1948" y="2136"/>
              <a:chExt cx="439" cy="317"/>
            </a:xfrm>
          </p:grpSpPr>
          <p:sp>
            <p:nvSpPr>
              <p:cNvPr id="9" name="Line 20"/>
              <p:cNvSpPr>
                <a:spLocks noChangeShapeType="1"/>
              </p:cNvSpPr>
              <p:nvPr/>
            </p:nvSpPr>
            <p:spPr bwMode="auto">
              <a:xfrm flipH="1">
                <a:off x="1948" y="2240"/>
                <a:ext cx="232" cy="20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21"/>
              <p:cNvSpPr>
                <a:spLocks noChangeShapeType="1"/>
              </p:cNvSpPr>
              <p:nvPr/>
            </p:nvSpPr>
            <p:spPr bwMode="auto">
              <a:xfrm>
                <a:off x="2187" y="2233"/>
                <a:ext cx="200" cy="206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22"/>
              <p:cNvSpPr>
                <a:spLocks noChangeShapeType="1"/>
              </p:cNvSpPr>
              <p:nvPr/>
            </p:nvSpPr>
            <p:spPr bwMode="auto">
              <a:xfrm flipH="1">
                <a:off x="2168" y="2234"/>
                <a:ext cx="16" cy="216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23"/>
              <p:cNvSpPr>
                <a:spLocks noChangeShapeType="1"/>
              </p:cNvSpPr>
              <p:nvPr/>
            </p:nvSpPr>
            <p:spPr bwMode="auto">
              <a:xfrm flipH="1">
                <a:off x="2047" y="2235"/>
                <a:ext cx="134" cy="218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4"/>
              <p:cNvSpPr>
                <a:spLocks noChangeShapeType="1"/>
              </p:cNvSpPr>
              <p:nvPr/>
            </p:nvSpPr>
            <p:spPr bwMode="auto">
              <a:xfrm>
                <a:off x="2192" y="2234"/>
                <a:ext cx="86" cy="21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AutoShape 25"/>
              <p:cNvSpPr>
                <a:spLocks noChangeArrowheads="1"/>
              </p:cNvSpPr>
              <p:nvPr/>
            </p:nvSpPr>
            <p:spPr bwMode="auto">
              <a:xfrm>
                <a:off x="2088" y="2136"/>
                <a:ext cx="204" cy="198"/>
              </a:xfrm>
              <a:prstGeom prst="irregularSeal1">
                <a:avLst/>
              </a:prstGeom>
              <a:solidFill>
                <a:srgbClr val="008600"/>
              </a:solidFill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3200" baseline="-25000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2121412" y="357346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FF00"/>
                  </a:solidFill>
                </a:rPr>
                <a:t>6</a:t>
              </a:r>
              <a:r>
                <a:rPr lang="en-US" b="1" dirty="0" smtClean="0">
                  <a:solidFill>
                    <a:srgbClr val="00FF00"/>
                  </a:solidFill>
                </a:rPr>
                <a:t>.4 </a:t>
              </a:r>
              <a:r>
                <a:rPr lang="en-US" b="1" dirty="0" err="1" smtClean="0">
                  <a:solidFill>
                    <a:srgbClr val="00FF00"/>
                  </a:solidFill>
                </a:rPr>
                <a:t>keV</a:t>
              </a:r>
              <a:endParaRPr lang="ru-RU" b="1" dirty="0">
                <a:solidFill>
                  <a:srgbClr val="00FF00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943225" y="4929574"/>
            <a:ext cx="5939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~ few hours for sample with resonant isotope ( </a:t>
            </a:r>
            <a:r>
              <a:rPr lang="en-US" b="1" baseline="30000" dirty="0" smtClean="0">
                <a:solidFill>
                  <a:schemeClr val="bg1"/>
                </a:solidFill>
              </a:rPr>
              <a:t>57</a:t>
            </a:r>
            <a:r>
              <a:rPr lang="en-US" b="1" dirty="0" smtClean="0">
                <a:solidFill>
                  <a:schemeClr val="bg1"/>
                </a:solidFill>
              </a:rPr>
              <a:t>Fe 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~ a day for other samples  (SiO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cap="none" dirty="0"/>
              <a:t> </a:t>
            </a:r>
            <a:r>
              <a:rPr lang="en-US" sz="2400" i="1" cap="none" dirty="0" smtClean="0"/>
              <a:t>  </a:t>
            </a:r>
            <a:r>
              <a:rPr lang="en-US" sz="2400" cap="none" dirty="0" smtClean="0"/>
              <a:t>Hungary  at  ESRF: </a:t>
            </a:r>
            <a:endParaRPr lang="ru-RU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1196690"/>
            <a:ext cx="7507418" cy="489407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36120" y="2060810"/>
            <a:ext cx="1296180" cy="4536630"/>
          </a:xfrm>
          <a:prstGeom prst="roundRect">
            <a:avLst/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85328" y="5853256"/>
            <a:ext cx="119776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3399"/>
                </a:solidFill>
              </a:rPr>
              <a:t>ESRF upgrade </a:t>
            </a:r>
          </a:p>
          <a:p>
            <a:pPr algn="ctr"/>
            <a:r>
              <a:rPr lang="en-US" sz="1100" b="1" dirty="0" smtClean="0">
                <a:solidFill>
                  <a:srgbClr val="003399"/>
                </a:solidFill>
              </a:rPr>
              <a:t>&amp;</a:t>
            </a:r>
          </a:p>
          <a:p>
            <a:pPr algn="ctr"/>
            <a:r>
              <a:rPr lang="en-US" sz="1100" b="1" dirty="0" smtClean="0">
                <a:solidFill>
                  <a:srgbClr val="003399"/>
                </a:solidFill>
              </a:rPr>
              <a:t>COVID time</a:t>
            </a:r>
            <a:endParaRPr lang="ru-RU" sz="1100" b="1" dirty="0">
              <a:solidFill>
                <a:srgbClr val="00339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3510" y="789670"/>
            <a:ext cx="4968690" cy="1172742"/>
            <a:chOff x="1979640" y="2812614"/>
            <a:chExt cx="4968690" cy="1172742"/>
          </a:xfrm>
        </p:grpSpPr>
        <p:sp>
          <p:nvSpPr>
            <p:cNvPr id="9" name="Rounded Rectangle 8"/>
            <p:cNvSpPr/>
            <p:nvPr/>
          </p:nvSpPr>
          <p:spPr>
            <a:xfrm>
              <a:off x="1979640" y="2843500"/>
              <a:ext cx="4968690" cy="114185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67680" y="2812614"/>
              <a:ext cx="449193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Many thanks to these people!</a:t>
              </a:r>
            </a:p>
            <a:p>
              <a:r>
                <a:rPr lang="en-US" sz="2400" b="1" dirty="0" smtClean="0">
                  <a:solidFill>
                    <a:srgbClr val="C00000"/>
                  </a:solidFill>
                </a:rPr>
                <a:t>    </a:t>
              </a:r>
              <a:r>
                <a:rPr lang="en-US" sz="1600" b="1" dirty="0" smtClean="0">
                  <a:solidFill>
                    <a:srgbClr val="C00000"/>
                  </a:solidFill>
                </a:rPr>
                <a:t>- for making ESRF better;</a:t>
              </a:r>
            </a:p>
            <a:p>
              <a:r>
                <a:rPr lang="en-US" sz="1600" b="1" dirty="0" smtClean="0">
                  <a:solidFill>
                    <a:srgbClr val="C00000"/>
                  </a:solidFill>
                </a:rPr>
                <a:t>      - for making ESRF famous.</a:t>
              </a:r>
              <a:endParaRPr lang="ru-RU" sz="16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97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cap="none" dirty="0"/>
              <a:t> </a:t>
            </a:r>
            <a:r>
              <a:rPr lang="en-US" sz="2400" i="1" cap="none" dirty="0" smtClean="0"/>
              <a:t> </a:t>
            </a:r>
            <a:r>
              <a:rPr lang="en-US" sz="2400" cap="none" dirty="0" smtClean="0"/>
              <a:t>Nuclear inelastic absorption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5449844" y="1023088"/>
            <a:ext cx="3275820" cy="1109732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23410" y="1023087"/>
            <a:ext cx="3275820" cy="1109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569630" y="990345"/>
            <a:ext cx="2988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Very  narrow  level:</a:t>
            </a:r>
          </a:p>
          <a:p>
            <a:pPr algn="ctr">
              <a:lnSpc>
                <a:spcPct val="125000"/>
              </a:lnSpc>
            </a:pPr>
            <a:r>
              <a:rPr lang="en-US" sz="2400" dirty="0" smtClean="0">
                <a:latin typeface="Symbol" pitchFamily="18" charset="2"/>
              </a:rPr>
              <a:t>G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= </a:t>
            </a:r>
            <a:r>
              <a:rPr lang="en-US" sz="2400" dirty="0" smtClean="0">
                <a:latin typeface="Comic Sans MS" pitchFamily="66" charset="0"/>
              </a:rPr>
              <a:t>4.7</a:t>
            </a:r>
            <a:r>
              <a:rPr lang="en-US" sz="2400" dirty="0" smtClean="0">
                <a:latin typeface="Comic Sans MS" pitchFamily="66" charset="0"/>
                <a:sym typeface="Symbol" pitchFamily="18" charset="2"/>
              </a:rPr>
              <a:t> neV</a:t>
            </a:r>
            <a:r>
              <a:rPr lang="en-US" sz="2400" dirty="0" smtClean="0">
                <a:latin typeface="Comic Sans MS" pitchFamily="66" charset="0"/>
              </a:rPr>
              <a:t> 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28614" y="1023087"/>
            <a:ext cx="239103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Very  long  time:</a:t>
            </a:r>
          </a:p>
          <a:p>
            <a:pPr algn="ctr">
              <a:lnSpc>
                <a:spcPct val="125000"/>
              </a:lnSpc>
            </a:pPr>
            <a:r>
              <a:rPr lang="en-US" sz="2400" dirty="0" smtClean="0">
                <a:latin typeface="Symbol" pitchFamily="18" charset="2"/>
              </a:rPr>
              <a:t>t</a:t>
            </a:r>
            <a:r>
              <a:rPr lang="en-US" sz="2400" baseline="-25000" dirty="0" smtClean="0">
                <a:latin typeface="Comic Sans MS" pitchFamily="66" charset="0"/>
              </a:rPr>
              <a:t>0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= </a:t>
            </a:r>
            <a:r>
              <a:rPr lang="en-US" sz="2400" dirty="0" smtClean="0">
                <a:latin typeface="Comic Sans MS" pitchFamily="66" charset="0"/>
              </a:rPr>
              <a:t>141 </a:t>
            </a:r>
            <a:r>
              <a:rPr lang="en-US" sz="2400" dirty="0" smtClean="0">
                <a:latin typeface="Comic Sans MS" pitchFamily="66" charset="0"/>
                <a:sym typeface="Symbol" pitchFamily="18" charset="2"/>
              </a:rPr>
              <a:t>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3071" y="2439037"/>
            <a:ext cx="2635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99"/>
                </a:solidFill>
              </a:rPr>
              <a:t>Time of interaction: </a:t>
            </a:r>
          </a:p>
          <a:p>
            <a:pPr algn="ctr"/>
            <a:r>
              <a:rPr lang="en-US" b="1" dirty="0" smtClean="0">
                <a:solidFill>
                  <a:srgbClr val="003399"/>
                </a:solidFill>
              </a:rPr>
              <a:t>~10</a:t>
            </a:r>
            <a:r>
              <a:rPr lang="en-US" b="1" baseline="30000" dirty="0" smtClean="0">
                <a:solidFill>
                  <a:srgbClr val="003399"/>
                </a:solidFill>
              </a:rPr>
              <a:t>5</a:t>
            </a:r>
            <a:r>
              <a:rPr lang="en-US" b="1" dirty="0" smtClean="0">
                <a:solidFill>
                  <a:srgbClr val="003399"/>
                </a:solidFill>
              </a:rPr>
              <a:t> phonon lifetimes.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45208" y="4522052"/>
                <a:ext cx="1979644" cy="494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+ </m:t>
                    </m:r>
                    <m:acc>
                      <m:accPr>
                        <m:chr m:val="⃗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08" y="4522052"/>
                <a:ext cx="1979644" cy="4945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012" y="3861060"/>
            <a:ext cx="3526032" cy="1990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1400" y="3925951"/>
            <a:ext cx="321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Scattering is impossible: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64724" y="2996897"/>
            <a:ext cx="4424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Absorption:</a:t>
            </a:r>
          </a:p>
          <a:p>
            <a:pPr algn="ctr"/>
            <a:r>
              <a:rPr lang="en-US" sz="2000" b="1" i="1" u="sng" dirty="0" smtClean="0">
                <a:solidFill>
                  <a:srgbClr val="C00000"/>
                </a:solidFill>
              </a:rPr>
              <a:t>ideal</a:t>
            </a:r>
            <a:r>
              <a:rPr lang="en-US" sz="2000" b="1" dirty="0" smtClean="0">
                <a:solidFill>
                  <a:srgbClr val="C00000"/>
                </a:solidFill>
              </a:rPr>
              <a:t> integration over all </a:t>
            </a:r>
            <a:r>
              <a:rPr lang="en-US" sz="2000" b="1" i="1" dirty="0" smtClean="0">
                <a:solidFill>
                  <a:srgbClr val="C00000"/>
                </a:solidFill>
              </a:rPr>
              <a:t>q</a:t>
            </a:r>
            <a:r>
              <a:rPr lang="en-US" sz="2000" b="1" dirty="0" smtClean="0">
                <a:solidFill>
                  <a:srgbClr val="C00000"/>
                </a:solidFill>
              </a:rPr>
              <a:t>-vectors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66781" y="5046435"/>
            <a:ext cx="378427" cy="360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3753" y="5391643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well</a:t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FF0000"/>
                </a:solidFill>
              </a:rPr>
              <a:t>defined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519416" y="5028835"/>
            <a:ext cx="378427" cy="360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09461" y="5340927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changes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with </a:t>
            </a:r>
            <a:r>
              <a:rPr lang="en-US" sz="1200" dirty="0" smtClean="0">
                <a:solidFill>
                  <a:srgbClr val="FF0000"/>
                </a:solidFill>
              </a:rPr>
              <a:t>time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(averaging)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2674892" y="5031593"/>
            <a:ext cx="358608" cy="360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99222" y="5384244"/>
            <a:ext cx="1173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does not know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where to emit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060691" y="3925950"/>
            <a:ext cx="3391709" cy="1375309"/>
          </a:xfrm>
          <a:prstGeom prst="rightArrow">
            <a:avLst/>
          </a:prstGeom>
          <a:solidFill>
            <a:srgbClr val="FFFF00">
              <a:alpha val="58824"/>
            </a:srgbClr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958726" y="5805330"/>
            <a:ext cx="1221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3399"/>
                </a:solidFill>
              </a:rPr>
              <a:t>dispersion</a:t>
            </a:r>
          </a:p>
          <a:p>
            <a:pPr algn="ctr"/>
            <a:r>
              <a:rPr lang="en-US" sz="1600" b="1" dirty="0" smtClean="0">
                <a:solidFill>
                  <a:srgbClr val="003399"/>
                </a:solidFill>
              </a:rPr>
              <a:t>relations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87822" y="587734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3399"/>
                </a:solidFill>
              </a:rPr>
              <a:t>DOS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6180534" y="5853308"/>
            <a:ext cx="1507288" cy="512451"/>
          </a:xfrm>
          <a:prstGeom prst="rightArrow">
            <a:avLst/>
          </a:prstGeom>
          <a:solidFill>
            <a:srgbClr val="FFFF00">
              <a:alpha val="58824"/>
            </a:srgbClr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not we, </a:t>
            </a:r>
            <a:r>
              <a:rPr lang="en-US" sz="1400" b="1" dirty="0" smtClean="0">
                <a:solidFill>
                  <a:srgbClr val="C00000"/>
                </a:solidFill>
              </a:rPr>
              <a:t>nature</a:t>
            </a:r>
            <a:endParaRPr lang="ru-RU" sz="1400" b="1" dirty="0">
              <a:solidFill>
                <a:srgbClr val="C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508130" y="5267085"/>
            <a:ext cx="288040" cy="528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028479" y="4941212"/>
            <a:ext cx="1" cy="904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04497" y="2257690"/>
            <a:ext cx="4160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3399"/>
                </a:solidFill>
              </a:rPr>
              <a:t>no need for analyzer</a:t>
            </a:r>
          </a:p>
          <a:p>
            <a:pPr algn="ctr"/>
            <a:r>
              <a:rPr lang="en-US" sz="1400" b="1" dirty="0" smtClean="0">
                <a:solidFill>
                  <a:srgbClr val="003399"/>
                </a:solidFill>
              </a:rPr>
              <a:t>much easier to get very high 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127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  </a:t>
            </a:r>
            <a:r>
              <a:rPr lang="en-US" sz="2400" dirty="0" smtClean="0"/>
              <a:t>V</a:t>
            </a:r>
            <a:r>
              <a:rPr lang="en-US" sz="2400" cap="none" dirty="0" smtClean="0"/>
              <a:t>elocity  distribution  of  vibrating  atoms</a:t>
            </a:r>
            <a:endParaRPr lang="ru-RU" sz="2400" dirty="0"/>
          </a:p>
        </p:txBody>
      </p:sp>
      <p:pic>
        <p:nvPicPr>
          <p:cNvPr id="7" name="Picture 57" descr="rad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74" y="1338951"/>
            <a:ext cx="2075795" cy="259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Object 4"/>
          <p:cNvGraphicFramePr>
            <a:graphicFrameLocks noChangeAspect="1"/>
          </p:cNvGraphicFramePr>
          <p:nvPr/>
        </p:nvGraphicFramePr>
        <p:xfrm>
          <a:off x="1290638" y="3611563"/>
          <a:ext cx="6665912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7" name="Graph" r:id="rId4" imgW="9489600" imgH="4140000" progId="Origin50.Graph">
                  <p:embed/>
                </p:oleObj>
              </mc:Choice>
              <mc:Fallback>
                <p:oleObj name="Graph" r:id="rId4" imgW="9489600" imgH="4140000" progId="Origin50.Graph">
                  <p:embed/>
                  <p:pic>
                    <p:nvPicPr>
                      <p:cNvPr id="2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8" y="3611563"/>
                        <a:ext cx="6665912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6300240" y="1560153"/>
            <a:ext cx="2525895" cy="1872260"/>
            <a:chOff x="395420" y="1628750"/>
            <a:chExt cx="2525895" cy="187226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395420" y="1628750"/>
              <a:ext cx="2525895" cy="187226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/>
            <a:lstStyle/>
            <a:p>
              <a:pPr algn="ctr">
                <a:lnSpc>
                  <a:spcPct val="200000"/>
                </a:lnSpc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grpSp>
          <p:nvGrpSpPr>
            <p:cNvPr id="8" name="Group 72"/>
            <p:cNvGrpSpPr>
              <a:grpSpLocks/>
            </p:cNvGrpSpPr>
            <p:nvPr/>
          </p:nvGrpSpPr>
          <p:grpSpPr bwMode="auto">
            <a:xfrm>
              <a:off x="514665" y="1900212"/>
              <a:ext cx="2406650" cy="923925"/>
              <a:chOff x="369" y="1106"/>
              <a:chExt cx="1516" cy="582"/>
            </a:xfrm>
          </p:grpSpPr>
          <p:grpSp>
            <p:nvGrpSpPr>
              <p:cNvPr id="9" name="Group 68"/>
              <p:cNvGrpSpPr>
                <a:grpSpLocks/>
              </p:cNvGrpSpPr>
              <p:nvPr/>
            </p:nvGrpSpPr>
            <p:grpSpPr bwMode="auto">
              <a:xfrm>
                <a:off x="645" y="1106"/>
                <a:ext cx="952" cy="582"/>
                <a:chOff x="477" y="1064"/>
                <a:chExt cx="952" cy="582"/>
              </a:xfrm>
            </p:grpSpPr>
            <p:sp>
              <p:nvSpPr>
                <p:cNvPr id="12" name="AutoShape 45"/>
                <p:cNvSpPr>
                  <a:spLocks noChangeArrowheads="1"/>
                </p:cNvSpPr>
                <p:nvPr/>
              </p:nvSpPr>
              <p:spPr bwMode="auto">
                <a:xfrm>
                  <a:off x="1147" y="1246"/>
                  <a:ext cx="282" cy="56"/>
                </a:xfrm>
                <a:custGeom>
                  <a:avLst/>
                  <a:gdLst>
                    <a:gd name="T0" fmla="*/ 3 w 21600"/>
                    <a:gd name="T1" fmla="*/ 0 h 21600"/>
                    <a:gd name="T2" fmla="*/ 0 w 21600"/>
                    <a:gd name="T3" fmla="*/ 0 h 21600"/>
                    <a:gd name="T4" fmla="*/ 3 w 21600"/>
                    <a:gd name="T5" fmla="*/ 0 h 21600"/>
                    <a:gd name="T6" fmla="*/ 4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0 w 21600"/>
                    <a:gd name="T13" fmla="*/ 5400 h 21600"/>
                    <a:gd name="T14" fmla="*/ 18919 w 21600"/>
                    <a:gd name="T15" fmla="*/ 16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" name="Line 47"/>
                <p:cNvSpPr>
                  <a:spLocks noChangeShapeType="1"/>
                </p:cNvSpPr>
                <p:nvPr/>
              </p:nvSpPr>
              <p:spPr bwMode="auto">
                <a:xfrm>
                  <a:off x="957" y="1112"/>
                  <a:ext cx="0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" name="Line 48"/>
                <p:cNvSpPr>
                  <a:spLocks noChangeShapeType="1"/>
                </p:cNvSpPr>
                <p:nvPr/>
              </p:nvSpPr>
              <p:spPr bwMode="auto">
                <a:xfrm>
                  <a:off x="813" y="1256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5" name="Oval 49"/>
                <p:cNvSpPr>
                  <a:spLocks noChangeArrowheads="1"/>
                </p:cNvSpPr>
                <p:nvPr/>
              </p:nvSpPr>
              <p:spPr bwMode="auto">
                <a:xfrm>
                  <a:off x="909" y="1064"/>
                  <a:ext cx="96" cy="9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E7ED6"/>
                    </a:gs>
                    <a:gs pos="100000">
                      <a:srgbClr val="0E3A63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Oval 50"/>
                <p:cNvSpPr>
                  <a:spLocks noChangeArrowheads="1"/>
                </p:cNvSpPr>
                <p:nvPr/>
              </p:nvSpPr>
              <p:spPr bwMode="auto">
                <a:xfrm>
                  <a:off x="1005" y="1304"/>
                  <a:ext cx="48" cy="48"/>
                </a:xfrm>
                <a:prstGeom prst="ellipse">
                  <a:avLst/>
                </a:pr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Oval 51"/>
                <p:cNvSpPr>
                  <a:spLocks noChangeArrowheads="1"/>
                </p:cNvSpPr>
                <p:nvPr/>
              </p:nvSpPr>
              <p:spPr bwMode="auto">
                <a:xfrm>
                  <a:off x="861" y="1304"/>
                  <a:ext cx="48" cy="48"/>
                </a:xfrm>
                <a:prstGeom prst="ellipse">
                  <a:avLst/>
                </a:prstGeom>
                <a:solidFill>
                  <a:schemeClr val="fol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Rectangle 52"/>
                <p:cNvSpPr>
                  <a:spLocks noChangeArrowheads="1"/>
                </p:cNvSpPr>
                <p:nvPr/>
              </p:nvSpPr>
              <p:spPr bwMode="auto">
                <a:xfrm>
                  <a:off x="813" y="1256"/>
                  <a:ext cx="288" cy="48"/>
                </a:xfrm>
                <a:prstGeom prst="rect">
                  <a:avLst/>
                </a:prstGeom>
                <a:solidFill>
                  <a:schemeClr val="folHlink"/>
                </a:solidFill>
                <a:ln w="38100" cmpd="dbl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AutoShape 54"/>
                <p:cNvSpPr>
                  <a:spLocks noChangeArrowheads="1"/>
                </p:cNvSpPr>
                <p:nvPr/>
              </p:nvSpPr>
              <p:spPr bwMode="auto">
                <a:xfrm rot="10800000">
                  <a:off x="477" y="1248"/>
                  <a:ext cx="282" cy="56"/>
                </a:xfrm>
                <a:custGeom>
                  <a:avLst/>
                  <a:gdLst>
                    <a:gd name="T0" fmla="*/ 3 w 21600"/>
                    <a:gd name="T1" fmla="*/ 0 h 21600"/>
                    <a:gd name="T2" fmla="*/ 0 w 21600"/>
                    <a:gd name="T3" fmla="*/ 0 h 21600"/>
                    <a:gd name="T4" fmla="*/ 3 w 21600"/>
                    <a:gd name="T5" fmla="*/ 0 h 21600"/>
                    <a:gd name="T6" fmla="*/ 4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0 w 21600"/>
                    <a:gd name="T13" fmla="*/ 5400 h 21600"/>
                    <a:gd name="T14" fmla="*/ 18919 w 21600"/>
                    <a:gd name="T15" fmla="*/ 162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559" y="1434"/>
                  <a:ext cx="769" cy="21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baseline="30000"/>
                    <a:t>57</a:t>
                  </a:r>
                  <a:r>
                    <a:rPr lang="en-GB"/>
                    <a:t>Fe nuclei</a:t>
                  </a:r>
                </a:p>
              </p:txBody>
            </p:sp>
          </p:grpSp>
          <p:sp>
            <p:nvSpPr>
              <p:cNvPr id="10" name="Text Box 70"/>
              <p:cNvSpPr txBox="1">
                <a:spLocks noChangeArrowheads="1"/>
              </p:cNvSpPr>
              <p:nvPr/>
            </p:nvSpPr>
            <p:spPr bwMode="auto">
              <a:xfrm>
                <a:off x="1541" y="1187"/>
                <a:ext cx="344" cy="2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800">
                    <a:latin typeface="Arial Black" pitchFamily="34" charset="0"/>
                    <a:sym typeface="Symbol" pitchFamily="18" charset="2"/>
                  </a:rPr>
                  <a:t>v</a:t>
                </a:r>
                <a:r>
                  <a:rPr lang="en-GB" sz="1800" baseline="-25000">
                    <a:latin typeface="Arial Black" pitchFamily="34" charset="0"/>
                  </a:rPr>
                  <a:t>+</a:t>
                </a:r>
              </a:p>
            </p:txBody>
          </p:sp>
          <p:sp>
            <p:nvSpPr>
              <p:cNvPr id="11" name="Text Box 71"/>
              <p:cNvSpPr txBox="1">
                <a:spLocks noChangeArrowheads="1"/>
              </p:cNvSpPr>
              <p:nvPr/>
            </p:nvSpPr>
            <p:spPr bwMode="auto">
              <a:xfrm>
                <a:off x="369" y="1188"/>
                <a:ext cx="344" cy="2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800">
                    <a:latin typeface="Arial Black" pitchFamily="34" charset="0"/>
                    <a:sym typeface="Symbol" pitchFamily="18" charset="2"/>
                  </a:rPr>
                  <a:t>v</a:t>
                </a:r>
                <a:r>
                  <a:rPr lang="en-GB" sz="1800" baseline="-25000">
                    <a:latin typeface="Arial Black" pitchFamily="34" charset="0"/>
                  </a:rPr>
                  <a:t>-</a:t>
                </a:r>
              </a:p>
            </p:txBody>
          </p:sp>
        </p:grpSp>
        <p:sp>
          <p:nvSpPr>
            <p:cNvPr id="22" name="TextBox 25"/>
            <p:cNvSpPr txBox="1">
              <a:spLocks noChangeArrowheads="1"/>
            </p:cNvSpPr>
            <p:nvPr/>
          </p:nvSpPr>
          <p:spPr bwMode="auto">
            <a:xfrm>
              <a:off x="892490" y="2938437"/>
              <a:ext cx="178276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>
                  <a:solidFill>
                    <a:schemeClr val="tx1"/>
                  </a:solidFill>
                </a:rPr>
                <a:t>E = E</a:t>
              </a:r>
              <a:r>
                <a:rPr lang="en-US" i="1" baseline="-25000">
                  <a:solidFill>
                    <a:schemeClr val="tx1"/>
                  </a:solidFill>
                </a:rPr>
                <a:t>res</a:t>
              </a:r>
              <a:r>
                <a:rPr lang="en-US" i="1">
                  <a:solidFill>
                    <a:schemeClr val="tx1"/>
                  </a:solidFill>
                </a:rPr>
                <a:t> (1+v/c)</a:t>
              </a:r>
              <a:endParaRPr lang="en-GB" i="1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305541" y="692620"/>
            <a:ext cx="650690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altLang="ja-JP" sz="1800" dirty="0" smtClean="0">
                <a:ea typeface="ＭＳ Ｐゴシック" pitchFamily="34" charset="-128"/>
              </a:rPr>
              <a:t>Classical  interpretation  of  </a:t>
            </a:r>
            <a:r>
              <a:rPr lang="en-GB" altLang="ja-JP" sz="1800" dirty="0" smtClean="0">
                <a:solidFill>
                  <a:srgbClr val="FF0000"/>
                </a:solidFill>
                <a:ea typeface="ＭＳ Ｐゴシック" pitchFamily="34" charset="-128"/>
              </a:rPr>
              <a:t>Nuclear  Inelastic  Scattering:</a:t>
            </a:r>
          </a:p>
          <a:p>
            <a:pPr algn="ctr"/>
            <a:r>
              <a:rPr lang="en-GB" sz="1800" dirty="0" smtClean="0">
                <a:ea typeface="ＭＳ Ｐゴシック" pitchFamily="34" charset="-128"/>
              </a:rPr>
              <a:t>monitoring  </a:t>
            </a:r>
            <a:r>
              <a:rPr lang="en-GB" sz="1800" dirty="0" smtClean="0">
                <a:solidFill>
                  <a:srgbClr val="FF0000"/>
                </a:solidFill>
                <a:ea typeface="ＭＳ Ｐゴシック" pitchFamily="34" charset="-128"/>
              </a:rPr>
              <a:t>velocity  distribution  </a:t>
            </a:r>
            <a:r>
              <a:rPr lang="en-GB" sz="1800" dirty="0" smtClean="0">
                <a:ea typeface="ＭＳ Ｐゴシック" pitchFamily="34" charset="-128"/>
              </a:rPr>
              <a:t>of  vibration  atoms</a:t>
            </a:r>
            <a:endParaRPr lang="en-GB" sz="1800" dirty="0" smtClean="0"/>
          </a:p>
        </p:txBody>
      </p:sp>
      <p:sp>
        <p:nvSpPr>
          <p:cNvPr id="74" name="TextBox 73"/>
          <p:cNvSpPr txBox="1"/>
          <p:nvPr/>
        </p:nvSpPr>
        <p:spPr>
          <a:xfrm>
            <a:off x="2644815" y="1852327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99"/>
                </a:solidFill>
              </a:rPr>
              <a:t>Imagine  </a:t>
            </a:r>
            <a:r>
              <a:rPr lang="en-US" b="1" baseline="30000" dirty="0" smtClean="0">
                <a:solidFill>
                  <a:srgbClr val="003399"/>
                </a:solidFill>
              </a:rPr>
              <a:t>57</a:t>
            </a:r>
            <a:r>
              <a:rPr lang="en-US" b="1" dirty="0" smtClean="0">
                <a:solidFill>
                  <a:srgbClr val="003399"/>
                </a:solidFill>
              </a:rPr>
              <a:t>Fe nuclei </a:t>
            </a:r>
          </a:p>
          <a:p>
            <a:pPr algn="ctr"/>
            <a:r>
              <a:rPr lang="en-US" b="1" dirty="0" smtClean="0">
                <a:solidFill>
                  <a:srgbClr val="003399"/>
                </a:solidFill>
              </a:rPr>
              <a:t>in cars running on a road</a:t>
            </a:r>
          </a:p>
          <a:p>
            <a:pPr algn="ctr"/>
            <a:r>
              <a:rPr lang="en-US" b="1" dirty="0">
                <a:solidFill>
                  <a:srgbClr val="003399"/>
                </a:solidFill>
              </a:rPr>
              <a:t>M</a:t>
            </a:r>
            <a:r>
              <a:rPr lang="en-US" b="1" dirty="0" smtClean="0">
                <a:solidFill>
                  <a:srgbClr val="003399"/>
                </a:solidFill>
              </a:rPr>
              <a:t>easure velocity </a:t>
            </a:r>
          </a:p>
          <a:p>
            <a:pPr algn="ctr"/>
            <a:r>
              <a:rPr lang="en-US" b="1" dirty="0" smtClean="0">
                <a:solidFill>
                  <a:srgbClr val="003399"/>
                </a:solidFill>
              </a:rPr>
              <a:t>by Doppler effect </a:t>
            </a:r>
          </a:p>
        </p:txBody>
      </p:sp>
    </p:spTree>
    <p:extLst>
      <p:ext uri="{BB962C8B-B14F-4D97-AF65-F5344CB8AC3E}">
        <p14:creationId xmlns:p14="http://schemas.microsoft.com/office/powerpoint/2010/main" val="15784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7810" y="126000"/>
            <a:ext cx="8236800" cy="496800"/>
          </a:xfrm>
        </p:spPr>
        <p:txBody>
          <a:bodyPr/>
          <a:lstStyle/>
          <a:p>
            <a:r>
              <a:rPr lang="en-US" sz="2000" dirty="0" smtClean="0"/>
              <a:t> </a:t>
            </a:r>
            <a:r>
              <a:rPr lang="en-US" sz="2000" cap="none" dirty="0"/>
              <a:t>Hard  x-ray  spectrograph:  </a:t>
            </a:r>
            <a:r>
              <a:rPr lang="en-US" sz="2000" cap="none" dirty="0" smtClean="0"/>
              <a:t>experimental  results</a:t>
            </a:r>
            <a:endParaRPr lang="en-GB" sz="2000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5370" y="1346633"/>
            <a:ext cx="4185796" cy="1794327"/>
            <a:chOff x="323409" y="1340710"/>
            <a:chExt cx="8591299" cy="36725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409" y="1340710"/>
              <a:ext cx="8591299" cy="367251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7200" y="1484730"/>
              <a:ext cx="388320" cy="504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70" y="1763990"/>
            <a:ext cx="3960550" cy="16047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4260" y="761414"/>
            <a:ext cx="2482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j-lt"/>
              </a:rPr>
              <a:t>ac </a:t>
            </a:r>
            <a:r>
              <a:rPr lang="en-GB" sz="1200" i="1" dirty="0" smtClean="0">
                <a:latin typeface="+mj-lt"/>
              </a:rPr>
              <a:t>et al</a:t>
            </a:r>
            <a:r>
              <a:rPr lang="en-GB" sz="1200" dirty="0" smtClean="0">
                <a:latin typeface="+mj-lt"/>
              </a:rPr>
              <a:t>, PRL </a:t>
            </a:r>
            <a:r>
              <a:rPr lang="en-GB" sz="1200" b="1" dirty="0" smtClean="0">
                <a:latin typeface="+mj-lt"/>
              </a:rPr>
              <a:t>123</a:t>
            </a:r>
            <a:r>
              <a:rPr lang="en-GB" sz="1200" dirty="0" smtClean="0">
                <a:latin typeface="+mj-lt"/>
              </a:rPr>
              <a:t>, 097402 </a:t>
            </a:r>
            <a:r>
              <a:rPr lang="en-GB" sz="1200" dirty="0"/>
              <a:t>(2019) </a:t>
            </a:r>
            <a:endParaRPr lang="ru-RU" sz="12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209" y="908650"/>
            <a:ext cx="3919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Spectrograph, energy resolution = 0.11 meV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26731" y="1332736"/>
            <a:ext cx="4083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02277"/>
                </a:solidFill>
              </a:rPr>
              <a:t>Accurately study extremely small differences: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45" y="3944305"/>
            <a:ext cx="2580924" cy="24373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2209" y="3529002"/>
            <a:ext cx="3563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Four samples (S) and four detectors(D):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561983" y="3684983"/>
            <a:ext cx="2531219" cy="2511600"/>
            <a:chOff x="6614871" y="1024240"/>
            <a:chExt cx="2531219" cy="2511600"/>
          </a:xfrm>
        </p:grpSpPr>
        <p:grpSp>
          <p:nvGrpSpPr>
            <p:cNvPr id="24" name="Group 23"/>
            <p:cNvGrpSpPr/>
            <p:nvPr/>
          </p:nvGrpSpPr>
          <p:grpSpPr>
            <a:xfrm>
              <a:off x="6614871" y="1024240"/>
              <a:ext cx="1989689" cy="2511600"/>
              <a:chOff x="6732300" y="1024240"/>
              <a:chExt cx="1989689" cy="2511600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2300" y="1024240"/>
                <a:ext cx="1989689" cy="2511600"/>
              </a:xfrm>
              <a:prstGeom prst="rect">
                <a:avLst/>
              </a:prstGeom>
            </p:spPr>
          </p:pic>
          <p:cxnSp>
            <p:nvCxnSpPr>
              <p:cNvPr id="27" name="Straight Arrow Connector 26"/>
              <p:cNvCxnSpPr/>
              <p:nvPr/>
            </p:nvCxnSpPr>
            <p:spPr>
              <a:xfrm>
                <a:off x="7194240" y="2492870"/>
                <a:ext cx="36005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8028480" y="2492870"/>
                <a:ext cx="36005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8007638" y="1988745"/>
              <a:ext cx="1138452" cy="461665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C0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E = 1.5 meV</a:t>
              </a:r>
            </a:p>
            <a:p>
              <a:pPr algn="ctr"/>
              <a:r>
                <a:rPr lang="en-US" sz="1200" b="1" dirty="0" smtClean="0">
                  <a:solidFill>
                    <a:srgbClr val="C00000"/>
                  </a:solidFill>
                  <a:latin typeface="Symbol" panose="05050102010706020507" pitchFamily="18" charset="2"/>
                </a:rPr>
                <a:t>t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 = 0.53 ns</a:t>
              </a:r>
              <a:endParaRPr lang="ru-RU" sz="1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9" name="Right Arrow 28"/>
          <p:cNvSpPr/>
          <p:nvPr/>
        </p:nvSpPr>
        <p:spPr>
          <a:xfrm rot="8861437">
            <a:off x="6688061" y="3618897"/>
            <a:ext cx="2104779" cy="309388"/>
          </a:xfrm>
          <a:prstGeom prst="rightArrow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7151594" y="4999724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US" sz="1400" b="1" dirty="0" err="1" smtClean="0">
                <a:solidFill>
                  <a:srgbClr val="C00000"/>
                </a:solidFill>
              </a:rPr>
              <a:t>E</a:t>
            </a:r>
            <a:r>
              <a:rPr lang="en-US" sz="1400" b="1" dirty="0" smtClean="0">
                <a:solidFill>
                  <a:srgbClr val="C00000"/>
                </a:solidFill>
              </a:rPr>
              <a:t> = 254(19</a:t>
            </a:r>
            <a:r>
              <a:rPr lang="en-US" sz="1400" b="1" dirty="0">
                <a:solidFill>
                  <a:srgbClr val="C00000"/>
                </a:solidFill>
              </a:rPr>
              <a:t>)</a:t>
            </a:r>
            <a:r>
              <a:rPr lang="en-US" sz="1400" b="1" dirty="0" smtClean="0">
                <a:solidFill>
                  <a:srgbClr val="C00000"/>
                </a:solidFill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sz="1400" b="1" dirty="0" smtClean="0">
                <a:solidFill>
                  <a:srgbClr val="C00000"/>
                </a:solidFill>
              </a:rPr>
              <a:t>eV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85472" y="3933028"/>
            <a:ext cx="1019831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00" dirty="0" smtClean="0"/>
              <a:t>Instrumental function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97705" y="5242476"/>
            <a:ext cx="20088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32577"/>
                </a:solidFill>
              </a:rPr>
              <a:t>difference in energy</a:t>
            </a:r>
          </a:p>
          <a:p>
            <a:r>
              <a:rPr lang="en-US" sz="1400" b="1" dirty="0" smtClean="0">
                <a:solidFill>
                  <a:srgbClr val="132577"/>
                </a:solidFill>
              </a:rPr>
              <a:t>of optical modes for</a:t>
            </a:r>
          </a:p>
          <a:p>
            <a:r>
              <a:rPr lang="en-US" sz="1400" b="1" dirty="0" smtClean="0">
                <a:solidFill>
                  <a:srgbClr val="132577"/>
                </a:solidFill>
              </a:rPr>
              <a:t>      </a:t>
            </a:r>
            <a:r>
              <a:rPr lang="en-US" sz="1400" b="1" dirty="0" smtClean="0">
                <a:solidFill>
                  <a:srgbClr val="C00000"/>
                </a:solidFill>
              </a:rPr>
              <a:t>K</a:t>
            </a:r>
            <a:r>
              <a:rPr lang="en-US" sz="1400" b="1" baseline="-25000" dirty="0" smtClean="0">
                <a:solidFill>
                  <a:srgbClr val="C00000"/>
                </a:solidFill>
              </a:rPr>
              <a:t>3</a:t>
            </a:r>
            <a:r>
              <a:rPr lang="en-US" sz="1400" b="1" dirty="0" smtClean="0">
                <a:solidFill>
                  <a:srgbClr val="C00000"/>
                </a:solidFill>
              </a:rPr>
              <a:t>MgFe(CN)</a:t>
            </a:r>
            <a:r>
              <a:rPr lang="en-US" sz="1400" b="1" baseline="-25000" dirty="0" smtClean="0">
                <a:solidFill>
                  <a:srgbClr val="C00000"/>
                </a:solidFill>
              </a:rPr>
              <a:t>6</a:t>
            </a:r>
            <a:r>
              <a:rPr lang="en-US" sz="1400" b="1" dirty="0" smtClean="0">
                <a:solidFill>
                  <a:srgbClr val="132577"/>
                </a:solidFill>
              </a:rPr>
              <a:t> and 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(NH</a:t>
            </a:r>
            <a:r>
              <a:rPr lang="en-US" sz="1400" b="1" baseline="-25000" dirty="0" smtClean="0">
                <a:solidFill>
                  <a:srgbClr val="C00000"/>
                </a:solidFill>
              </a:rPr>
              <a:t>4</a:t>
            </a:r>
            <a:r>
              <a:rPr lang="en-US" sz="1400" b="1" dirty="0" smtClean="0">
                <a:solidFill>
                  <a:srgbClr val="C00000"/>
                </a:solidFill>
              </a:rPr>
              <a:t>)</a:t>
            </a:r>
            <a:r>
              <a:rPr lang="en-US" sz="1400" b="1" baseline="-25000" dirty="0" smtClean="0">
                <a:solidFill>
                  <a:srgbClr val="C00000"/>
                </a:solidFill>
              </a:rPr>
              <a:t>2</a:t>
            </a:r>
            <a:r>
              <a:rPr lang="en-US" sz="1400" b="1" dirty="0" smtClean="0">
                <a:solidFill>
                  <a:srgbClr val="C00000"/>
                </a:solidFill>
              </a:rPr>
              <a:t>MgFe(CN)</a:t>
            </a:r>
            <a:r>
              <a:rPr lang="en-US" sz="1400" b="1" baseline="-25000" dirty="0" smtClean="0">
                <a:solidFill>
                  <a:srgbClr val="C00000"/>
                </a:solidFill>
              </a:rPr>
              <a:t>6</a:t>
            </a:r>
            <a:endParaRPr lang="en-GB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 bwMode="auto">
          <a:xfrm>
            <a:off x="5220090" y="1396460"/>
            <a:ext cx="3240449" cy="161478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7810" y="126000"/>
            <a:ext cx="8236800" cy="496800"/>
          </a:xfrm>
        </p:spPr>
        <p:txBody>
          <a:bodyPr/>
          <a:lstStyle/>
          <a:p>
            <a:r>
              <a:rPr lang="en-US" sz="2000" dirty="0" smtClean="0"/>
              <a:t> </a:t>
            </a:r>
            <a:r>
              <a:rPr lang="en-US" sz="2000" cap="none" dirty="0"/>
              <a:t>Hard  x-ray  spectrograph:  experimental  results</a:t>
            </a:r>
            <a:endParaRPr lang="en-GB" sz="2000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5370" y="1346633"/>
            <a:ext cx="4185796" cy="1794327"/>
            <a:chOff x="323409" y="1340710"/>
            <a:chExt cx="8591299" cy="36725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409" y="1340710"/>
              <a:ext cx="8591299" cy="367251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7200" y="1484730"/>
              <a:ext cx="388320" cy="504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444260" y="761414"/>
            <a:ext cx="2482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j-lt"/>
              </a:rPr>
              <a:t>ac </a:t>
            </a:r>
            <a:r>
              <a:rPr lang="en-GB" sz="1200" i="1" dirty="0" smtClean="0">
                <a:latin typeface="+mj-lt"/>
              </a:rPr>
              <a:t>et al</a:t>
            </a:r>
            <a:r>
              <a:rPr lang="en-GB" sz="1200" dirty="0" smtClean="0">
                <a:latin typeface="+mj-lt"/>
              </a:rPr>
              <a:t>, PRL </a:t>
            </a:r>
            <a:r>
              <a:rPr lang="en-GB" sz="1200" b="1" dirty="0" smtClean="0">
                <a:latin typeface="+mj-lt"/>
              </a:rPr>
              <a:t>123</a:t>
            </a:r>
            <a:r>
              <a:rPr lang="en-GB" sz="1200" dirty="0" smtClean="0">
                <a:latin typeface="+mj-lt"/>
              </a:rPr>
              <a:t>, 097402 </a:t>
            </a:r>
            <a:r>
              <a:rPr lang="en-GB" sz="1200" dirty="0"/>
              <a:t>(2019) </a:t>
            </a:r>
            <a:endParaRPr lang="ru-RU" sz="12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209" y="908650"/>
            <a:ext cx="3919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Spectrograph, energy resolution = 0.11 meV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45" y="3944305"/>
            <a:ext cx="2580924" cy="24373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2209" y="3529002"/>
            <a:ext cx="3563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Four samples (S) and four detectors(D):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0" y="3481436"/>
            <a:ext cx="4228051" cy="210563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59540" y="5339360"/>
            <a:ext cx="180025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3399"/>
                </a:solidFill>
              </a:rPr>
              <a:t>Four </a:t>
            </a:r>
          </a:p>
          <a:p>
            <a:r>
              <a:rPr lang="en-US" sz="1400" b="1" dirty="0" smtClean="0">
                <a:solidFill>
                  <a:srgbClr val="003399"/>
                </a:solidFill>
              </a:rPr>
              <a:t>identical </a:t>
            </a:r>
          </a:p>
          <a:p>
            <a:r>
              <a:rPr lang="en-US" sz="1400" b="1" dirty="0" smtClean="0">
                <a:solidFill>
                  <a:srgbClr val="003399"/>
                </a:solidFill>
              </a:rPr>
              <a:t>samples</a:t>
            </a:r>
          </a:p>
          <a:p>
            <a:r>
              <a:rPr lang="en-US" sz="1400" b="1" dirty="0" smtClean="0">
                <a:solidFill>
                  <a:srgbClr val="003399"/>
                </a:solidFill>
              </a:rPr>
              <a:t>of alpha-iron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2200" y="5824630"/>
            <a:ext cx="22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Anomalous soft modes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in normal ambient </a:t>
            </a:r>
            <a:r>
              <a:rPr lang="en-US" sz="1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en-US" sz="1400" b="1" dirty="0" smtClean="0">
                <a:solidFill>
                  <a:srgbClr val="C00000"/>
                </a:solidFill>
              </a:rPr>
              <a:t>-iron</a:t>
            </a:r>
          </a:p>
        </p:txBody>
      </p:sp>
      <p:sp>
        <p:nvSpPr>
          <p:cNvPr id="35" name="Right Arrow 34"/>
          <p:cNvSpPr/>
          <p:nvPr/>
        </p:nvSpPr>
        <p:spPr>
          <a:xfrm rot="13514619">
            <a:off x="4922935" y="5044869"/>
            <a:ext cx="1720483" cy="156014"/>
          </a:xfrm>
          <a:prstGeom prst="rightArrow">
            <a:avLst/>
          </a:prstGeom>
          <a:solidFill>
            <a:srgbClr val="ED770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5460829" y="1574300"/>
            <a:ext cx="275748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Sum all spectra, 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use all radiation components, 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Gain both: 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high energy resolution 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and high flux:</a:t>
            </a:r>
          </a:p>
        </p:txBody>
      </p:sp>
    </p:spTree>
    <p:extLst>
      <p:ext uri="{BB962C8B-B14F-4D97-AF65-F5344CB8AC3E}">
        <p14:creationId xmlns:p14="http://schemas.microsoft.com/office/powerpoint/2010/main" val="41226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  A</a:t>
            </a:r>
            <a:r>
              <a:rPr lang="en-GB" sz="2000" cap="none" dirty="0" smtClean="0"/>
              <a:t>lpha-iron:  </a:t>
            </a:r>
            <a:r>
              <a:rPr lang="en-US" sz="2000" cap="none" dirty="0" smtClean="0"/>
              <a:t>one  of  the  most  studied  by  mankind  system</a:t>
            </a:r>
            <a:r>
              <a:rPr lang="en-US" sz="2000" dirty="0" smtClean="0"/>
              <a:t> </a:t>
            </a:r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>
            <a:lum bright="-39000" contrast="58000"/>
          </a:blip>
          <a:srcRect/>
          <a:stretch>
            <a:fillRect/>
          </a:stretch>
        </p:blipFill>
        <p:spPr bwMode="auto">
          <a:xfrm>
            <a:off x="803121" y="4729077"/>
            <a:ext cx="3534146" cy="146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2" descr="B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347" y="2886831"/>
            <a:ext cx="1080000" cy="972000"/>
          </a:xfrm>
          <a:prstGeom prst="rect">
            <a:avLst/>
          </a:prstGeom>
          <a:solidFill>
            <a:srgbClr val="FF0000"/>
          </a:solidFill>
          <a:ln w="9525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11" name="Picture 10" descr="bcc_small.png"/>
          <p:cNvPicPr>
            <a:picLocks noChangeAspect="1"/>
          </p:cNvPicPr>
          <p:nvPr/>
        </p:nvPicPr>
        <p:blipFill>
          <a:blip r:embed="rId4" cstate="print">
            <a:lum bright="-64000" contrast="77000"/>
          </a:blip>
          <a:stretch>
            <a:fillRect/>
          </a:stretch>
        </p:blipFill>
        <p:spPr>
          <a:xfrm>
            <a:off x="1350728" y="2899912"/>
            <a:ext cx="1099289" cy="9776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7830" y="6058902"/>
            <a:ext cx="26516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solidFill>
                  <a:srgbClr val="003399"/>
                </a:solidFill>
              </a:rPr>
              <a:t>Minkievicz</a:t>
            </a:r>
            <a:r>
              <a:rPr lang="en-US" sz="1100" i="1" dirty="0" smtClean="0">
                <a:solidFill>
                  <a:srgbClr val="003399"/>
                </a:solidFill>
              </a:rPr>
              <a:t> </a:t>
            </a:r>
            <a:r>
              <a:rPr lang="en-US" sz="1100" i="1" dirty="0">
                <a:solidFill>
                  <a:srgbClr val="003399"/>
                </a:solidFill>
              </a:rPr>
              <a:t>et al., PR 162, 528 (1967) </a:t>
            </a:r>
            <a:endParaRPr lang="ru-RU" sz="1100" i="1" dirty="0">
              <a:solidFill>
                <a:srgbClr val="003399"/>
              </a:solidFill>
            </a:endParaRPr>
          </a:p>
          <a:p>
            <a:r>
              <a:rPr lang="en-US" sz="1100" i="1" dirty="0" err="1" smtClean="0">
                <a:solidFill>
                  <a:srgbClr val="003399"/>
                </a:solidFill>
              </a:rPr>
              <a:t>Neuhaus</a:t>
            </a:r>
            <a:r>
              <a:rPr lang="en-US" sz="1100" i="1" dirty="0" smtClean="0">
                <a:solidFill>
                  <a:srgbClr val="003399"/>
                </a:solidFill>
              </a:rPr>
              <a:t> et al., PRB 89, 184302 (2014)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137" y="4441391"/>
            <a:ext cx="2093055" cy="19406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47" y="971115"/>
            <a:ext cx="1613250" cy="14497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967" y="672883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1200 B.C. – 600 B.C.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277" y="2595394"/>
            <a:ext cx="2146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Simple BCC  structure: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347" y="4126042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L</a:t>
            </a:r>
            <a:r>
              <a:rPr lang="en-US" sz="1400" b="1" dirty="0" smtClean="0">
                <a:solidFill>
                  <a:srgbClr val="C00000"/>
                </a:solidFill>
              </a:rPr>
              <a:t>attice 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dynamics: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170082" y="969822"/>
            <a:ext cx="1914270" cy="1882830"/>
            <a:chOff x="5925165" y="1005827"/>
            <a:chExt cx="1914270" cy="1882830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>
              <a:off x="6516270" y="2636890"/>
              <a:ext cx="81081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6516270" y="1005827"/>
              <a:ext cx="0" cy="16310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7256533" y="2550103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q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25165" y="108279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chemeClr val="tx1"/>
                  </a:solidFill>
                </a:rPr>
                <a:t>ω</a:t>
              </a:r>
              <a:r>
                <a:rPr lang="en-US" dirty="0" smtClean="0">
                  <a:solidFill>
                    <a:schemeClr val="tx1"/>
                  </a:solidFill>
                </a:rPr>
                <a:t>(q)</a:t>
              </a:r>
              <a:endParaRPr lang="en-GB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62886" y="1756106"/>
              <a:ext cx="976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rgbClr val="C00000"/>
                  </a:solidFill>
                </a:rPr>
                <a:t>ω</a:t>
              </a:r>
              <a:r>
                <a:rPr lang="en-US" b="1" dirty="0" smtClean="0">
                  <a:solidFill>
                    <a:srgbClr val="C00000"/>
                  </a:solidFill>
                </a:rPr>
                <a:t> = v </a:t>
              </a:r>
              <a:r>
                <a:rPr lang="en-US" b="1" i="1" dirty="0" smtClean="0">
                  <a:solidFill>
                    <a:srgbClr val="C00000"/>
                  </a:solidFill>
                </a:rPr>
                <a:t>q</a:t>
              </a:r>
              <a:endParaRPr lang="en-GB" b="1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299501" y="1131151"/>
            <a:ext cx="1368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sound velocity</a:t>
            </a:r>
            <a:endParaRPr lang="en-GB" sz="1200" dirty="0"/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979164" y="4333912"/>
            <a:ext cx="616067" cy="15321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1B509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979164" y="4441391"/>
            <a:ext cx="976117" cy="14247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1B509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979164" y="4571121"/>
            <a:ext cx="1264157" cy="12949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1B509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159564" y="484026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ω</a:t>
            </a:r>
            <a:r>
              <a:rPr lang="en-US" dirty="0" smtClean="0"/>
              <a:t>(</a:t>
            </a:r>
            <a:r>
              <a:rPr lang="en-US" i="1" dirty="0" smtClean="0"/>
              <a:t>q)</a:t>
            </a:r>
            <a:endParaRPr lang="en-GB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1334358" y="4005080"/>
            <a:ext cx="420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</a:t>
            </a:r>
            <a:r>
              <a:rPr lang="en-US" sz="1400" b="1" baseline="-25000" dirty="0" smtClean="0"/>
              <a:t>L</a:t>
            </a:r>
            <a:endParaRPr lang="en-GB" sz="1400" b="1" baseline="-25000" dirty="0"/>
          </a:p>
        </p:txBody>
      </p:sp>
      <p:sp>
        <p:nvSpPr>
          <p:cNvPr id="37" name="TextBox 36"/>
          <p:cNvSpPr txBox="1"/>
          <p:nvPr/>
        </p:nvSpPr>
        <p:spPr>
          <a:xfrm>
            <a:off x="1895459" y="4058579"/>
            <a:ext cx="479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</a:t>
            </a:r>
            <a:r>
              <a:rPr lang="en-US" sz="1400" b="1" baseline="-25000" dirty="0" smtClean="0"/>
              <a:t>T1</a:t>
            </a:r>
            <a:endParaRPr lang="en-GB" sz="1400" b="1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2201435" y="4441391"/>
            <a:ext cx="479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</a:t>
            </a:r>
            <a:r>
              <a:rPr lang="en-US" sz="1400" b="1" baseline="-25000" dirty="0" smtClean="0"/>
              <a:t>T2</a:t>
            </a:r>
            <a:endParaRPr lang="en-GB" sz="1400" b="1" baseline="-25000" dirty="0"/>
          </a:p>
        </p:txBody>
      </p:sp>
      <p:cxnSp>
        <p:nvCxnSpPr>
          <p:cNvPr id="40" name="Straight Connector 39"/>
          <p:cNvCxnSpPr/>
          <p:nvPr/>
        </p:nvCxnSpPr>
        <p:spPr bwMode="auto">
          <a:xfrm flipV="1">
            <a:off x="3791451" y="1132730"/>
            <a:ext cx="623208" cy="14477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1B509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4263901" y="806974"/>
            <a:ext cx="420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</a:t>
            </a:r>
            <a:r>
              <a:rPr lang="en-US" sz="1400" b="1" baseline="-25000" dirty="0" smtClean="0"/>
              <a:t>L</a:t>
            </a:r>
            <a:endParaRPr lang="en-GB" sz="1400" b="1" baseline="-25000" dirty="0"/>
          </a:p>
        </p:txBody>
      </p:sp>
      <p:sp>
        <p:nvSpPr>
          <p:cNvPr id="45" name="Rounded Rectangle 44"/>
          <p:cNvSpPr/>
          <p:nvPr/>
        </p:nvSpPr>
        <p:spPr bwMode="auto">
          <a:xfrm>
            <a:off x="6327346" y="764197"/>
            <a:ext cx="2392250" cy="6445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6158158" y="1675138"/>
            <a:ext cx="1080150" cy="10800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85000"/>
                  <a:shade val="30000"/>
                  <a:satMod val="115000"/>
                </a:schemeClr>
              </a:gs>
              <a:gs pos="50000">
                <a:schemeClr val="accent3">
                  <a:lumMod val="85000"/>
                  <a:shade val="67500"/>
                  <a:satMod val="115000"/>
                </a:schemeClr>
              </a:gs>
              <a:gs pos="100000">
                <a:schemeClr val="accent3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rgbClr val="1B5092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6194920" y="1710754"/>
            <a:ext cx="1008000" cy="10080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85000"/>
                  <a:shade val="30000"/>
                  <a:satMod val="115000"/>
                </a:schemeClr>
              </a:gs>
              <a:gs pos="50000">
                <a:schemeClr val="accent3">
                  <a:lumMod val="85000"/>
                  <a:shade val="67500"/>
                  <a:satMod val="115000"/>
                </a:schemeClr>
              </a:gs>
              <a:gs pos="100000">
                <a:schemeClr val="accent3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>
                <a:alpha val="46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rgbClr val="1B5092"/>
              </a:solidFill>
              <a:effectLst/>
              <a:latin typeface="Arial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6695784" y="2217663"/>
            <a:ext cx="9361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V="1">
            <a:off x="6695784" y="1557334"/>
            <a:ext cx="0" cy="6603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6259534" y="2228603"/>
            <a:ext cx="440440" cy="4506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7462902" y="2167148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q</a:t>
            </a:r>
            <a:r>
              <a:rPr lang="en-US" baseline="-25000" dirty="0" err="1">
                <a:solidFill>
                  <a:schemeClr val="tx1"/>
                </a:solidFill>
              </a:rPr>
              <a:t>x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03674" y="2455188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q</a:t>
            </a:r>
            <a:r>
              <a:rPr lang="en-US" baseline="-25000" dirty="0" err="1">
                <a:solidFill>
                  <a:schemeClr val="tx1"/>
                </a:solidFill>
              </a:rPr>
              <a:t>y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70792" y="1353542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q</a:t>
            </a:r>
            <a:r>
              <a:rPr lang="en-US" baseline="-25000" dirty="0" err="1" smtClean="0">
                <a:solidFill>
                  <a:schemeClr val="tx1"/>
                </a:solidFill>
              </a:rPr>
              <a:t>z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78823" y="811664"/>
            <a:ext cx="2311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integrate number of states </a:t>
            </a:r>
          </a:p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in 3D: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042400" y="155733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(</a:t>
            </a:r>
            <a:r>
              <a:rPr lang="en-US" i="1" dirty="0" smtClean="0"/>
              <a:t>q</a:t>
            </a:r>
            <a:r>
              <a:rPr lang="en-US" dirty="0" smtClean="0"/>
              <a:t>) ~ 4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i="1" dirty="0" smtClean="0"/>
              <a:t>q</a:t>
            </a:r>
            <a:r>
              <a:rPr lang="en-US" baseline="30000" dirty="0" smtClean="0"/>
              <a:t>2</a:t>
            </a:r>
            <a:endParaRPr lang="en-GB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397" y="3117379"/>
            <a:ext cx="2286518" cy="123436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9534" y="3073734"/>
            <a:ext cx="2093506" cy="1278012"/>
          </a:xfrm>
          <a:prstGeom prst="rect">
            <a:avLst/>
          </a:prstGeom>
        </p:spPr>
      </p:pic>
      <p:cxnSp>
        <p:nvCxnSpPr>
          <p:cNvPr id="79" name="Straight Connector 78"/>
          <p:cNvCxnSpPr/>
          <p:nvPr/>
        </p:nvCxnSpPr>
        <p:spPr bwMode="auto">
          <a:xfrm>
            <a:off x="5914368" y="5699410"/>
            <a:ext cx="52989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4748601" y="4978716"/>
            <a:ext cx="1529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should be 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a constant, 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~ </a:t>
            </a:r>
            <a:r>
              <a:rPr lang="en-US" sz="1400" b="1" dirty="0" smtClean="0">
                <a:solidFill>
                  <a:srgbClr val="C00000"/>
                </a:solidFill>
              </a:rPr>
              <a:t>1/&lt;V</a:t>
            </a:r>
            <a:r>
              <a:rPr lang="en-US" sz="1400" b="1" baseline="30000" dirty="0" smtClean="0">
                <a:solidFill>
                  <a:srgbClr val="C00000"/>
                </a:solidFill>
              </a:rPr>
              <a:t>3</a:t>
            </a:r>
            <a:r>
              <a:rPr lang="en-US" sz="1400" b="1" dirty="0" smtClean="0">
                <a:solidFill>
                  <a:srgbClr val="C00000"/>
                </a:solidFill>
              </a:rPr>
              <a:t>&gt;  !!!</a:t>
            </a:r>
            <a:endParaRPr lang="en-GB" sz="1400" b="1" dirty="0">
              <a:solidFill>
                <a:srgbClr val="C00000"/>
              </a:solidFill>
            </a:endParaRPr>
          </a:p>
        </p:txBody>
      </p:sp>
      <p:cxnSp>
        <p:nvCxnSpPr>
          <p:cNvPr id="83" name="Straight Arrow Connector 82"/>
          <p:cNvCxnSpPr>
            <a:stCxn id="82" idx="2"/>
          </p:cNvCxnSpPr>
          <p:nvPr/>
        </p:nvCxnSpPr>
        <p:spPr bwMode="auto">
          <a:xfrm flipV="1">
            <a:off x="5513305" y="5699410"/>
            <a:ext cx="356863" cy="179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7" name="TextBox 86"/>
          <p:cNvSpPr txBox="1"/>
          <p:nvPr/>
        </p:nvSpPr>
        <p:spPr>
          <a:xfrm>
            <a:off x="7357245" y="492258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(</a:t>
            </a:r>
            <a:r>
              <a:rPr lang="el-GR" dirty="0" smtClean="0"/>
              <a:t>ω</a:t>
            </a:r>
            <a:r>
              <a:rPr lang="en-US" dirty="0" smtClean="0"/>
              <a:t>)/</a:t>
            </a:r>
            <a:r>
              <a:rPr lang="el-GR" dirty="0" smtClean="0"/>
              <a:t>ω</a:t>
            </a:r>
            <a:r>
              <a:rPr lang="en-US" baseline="30000" dirty="0" smtClean="0"/>
              <a:t>2</a:t>
            </a:r>
            <a:endParaRPr lang="en-GB" baseline="30000" dirty="0"/>
          </a:p>
        </p:txBody>
      </p:sp>
      <p:sp>
        <p:nvSpPr>
          <p:cNvPr id="88" name="TextBox 87"/>
          <p:cNvSpPr txBox="1"/>
          <p:nvPr/>
        </p:nvSpPr>
        <p:spPr>
          <a:xfrm>
            <a:off x="2293193" y="4195412"/>
            <a:ext cx="179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known sound velocity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08586" y="2861212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density of states</a:t>
            </a:r>
            <a:endParaRPr lang="en-US" sz="1200" b="1" dirty="0" smtClean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42400" y="2668210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reduced density of states</a:t>
            </a:r>
          </a:p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(raw spectrum)</a:t>
            </a:r>
            <a:endParaRPr lang="en-US" sz="1200" b="1" dirty="0" smtClean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143125" y="4222231"/>
            <a:ext cx="2760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measurements with low resolution:</a:t>
            </a:r>
            <a:endParaRPr lang="en-US" sz="1200" b="1" dirty="0" smtClean="0">
              <a:solidFill>
                <a:srgbClr val="C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588280" y="4729077"/>
            <a:ext cx="2160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0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 A</a:t>
            </a:r>
            <a:r>
              <a:rPr lang="en-GB" sz="2400" cap="none" dirty="0"/>
              <a:t>lpha-iron:  </a:t>
            </a:r>
            <a:r>
              <a:rPr lang="en-US" sz="2400" cap="none" dirty="0" smtClean="0"/>
              <a:t>now  with  0.1 meV  energy  resolution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24" y="2268145"/>
            <a:ext cx="9161047" cy="3024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440" y="5436585"/>
            <a:ext cx="232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effect is seen in raw data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5431" y="5436585"/>
            <a:ext cx="595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statistical uncertainty: </a:t>
            </a:r>
            <a:r>
              <a:rPr lang="en-US" sz="1600" dirty="0">
                <a:solidFill>
                  <a:srgbClr val="C00000"/>
                </a:solidFill>
              </a:rPr>
              <a:t>error </a:t>
            </a:r>
            <a:r>
              <a:rPr lang="en-US" sz="1600" dirty="0" smtClean="0">
                <a:solidFill>
                  <a:srgbClr val="C00000"/>
                </a:solidFill>
              </a:rPr>
              <a:t>bars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uncertainty of subtraction of elastic peak: less than symbol size</a:t>
            </a:r>
            <a:endParaRPr lang="en-GB" sz="1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077" y="706300"/>
            <a:ext cx="1600843" cy="1489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9690" y="680953"/>
            <a:ext cx="31027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Earlier data, measured with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the energy resolution of 0.7 meV</a:t>
            </a:r>
          </a:p>
        </p:txBody>
      </p:sp>
    </p:spTree>
    <p:extLst>
      <p:ext uri="{BB962C8B-B14F-4D97-AF65-F5344CB8AC3E}">
        <p14:creationId xmlns:p14="http://schemas.microsoft.com/office/powerpoint/2010/main" val="29614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  D</a:t>
            </a:r>
            <a:r>
              <a:rPr lang="en-US" sz="1800" cap="none" dirty="0" smtClean="0"/>
              <a:t>ensity  of  states:  measured  by  NIS  and  from  dispersion  relations</a:t>
            </a:r>
            <a:endParaRPr lang="en-GB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608" y="3168783"/>
            <a:ext cx="3528490" cy="3283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61" y="1045478"/>
            <a:ext cx="2851380" cy="1859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90" y="1234440"/>
            <a:ext cx="3535680" cy="1463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71292" y="3377562"/>
            <a:ext cx="30827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132577"/>
                </a:solidFill>
              </a:rPr>
              <a:t>measured by NIS</a:t>
            </a:r>
          </a:p>
          <a:p>
            <a:pPr algn="ctr"/>
            <a:r>
              <a:rPr lang="en-US" sz="1600" b="1" dirty="0" smtClean="0">
                <a:solidFill>
                  <a:srgbClr val="132577"/>
                </a:solidFill>
              </a:rPr>
              <a:t>(blue dots):</a:t>
            </a:r>
          </a:p>
          <a:p>
            <a:pPr algn="ctr"/>
            <a:r>
              <a:rPr lang="en-US" sz="1600" b="1" dirty="0" smtClean="0">
                <a:solidFill>
                  <a:srgbClr val="132577"/>
                </a:solidFill>
              </a:rPr>
              <a:t>complete picture </a:t>
            </a:r>
          </a:p>
          <a:p>
            <a:pPr algn="ctr"/>
            <a:r>
              <a:rPr lang="en-US" sz="1600" b="1" dirty="0" smtClean="0">
                <a:solidFill>
                  <a:srgbClr val="132577"/>
                </a:solidFill>
              </a:rPr>
              <a:t>of ALL atomic displacements,</a:t>
            </a:r>
          </a:p>
          <a:p>
            <a:pPr algn="ctr"/>
            <a:r>
              <a:rPr lang="en-US" sz="1600" b="1" dirty="0" smtClean="0">
                <a:solidFill>
                  <a:srgbClr val="132577"/>
                </a:solidFill>
              </a:rPr>
              <a:t>no momentum resolution</a:t>
            </a:r>
            <a:endParaRPr lang="en-US" sz="1600" b="1" dirty="0" smtClean="0">
              <a:solidFill>
                <a:srgbClr val="13257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8380" y="3123651"/>
            <a:ext cx="26500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from dispersion relations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(red curves):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calculated DOS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using force constants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fitted to measured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eigen</a:t>
            </a:r>
            <a:r>
              <a:rPr lang="en-US" sz="1600" b="1" dirty="0" smtClean="0">
                <a:solidFill>
                  <a:srgbClr val="FF0000"/>
                </a:solidFill>
              </a:rPr>
              <a:t> - </a:t>
            </a:r>
            <a:r>
              <a:rPr lang="en-US" sz="1600" b="1" dirty="0" err="1" smtClean="0">
                <a:solidFill>
                  <a:srgbClr val="FF0000"/>
                </a:solidFill>
              </a:rPr>
              <a:t>friequences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in selected q-points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9778" y="2861006"/>
            <a:ext cx="3177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measurements with low resolution:</a:t>
            </a:r>
            <a:endParaRPr lang="en-US" sz="1400" b="1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60668" y="3014894"/>
            <a:ext cx="731182" cy="558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076070" y="2812776"/>
            <a:ext cx="1911860" cy="912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37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cap="none" dirty="0" smtClean="0"/>
              <a:t> Anomalous  modes:  temperature  dependence</a:t>
            </a:r>
            <a:endParaRPr lang="en-GB" sz="2400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4" y="764630"/>
            <a:ext cx="8854562" cy="5184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357" y="6083240"/>
            <a:ext cx="33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Neuhaus</a:t>
            </a:r>
            <a:r>
              <a:rPr lang="en-US" sz="1000" dirty="0"/>
              <a:t> </a:t>
            </a:r>
            <a:r>
              <a:rPr lang="en-US" sz="1000" dirty="0" smtClean="0"/>
              <a:t>= </a:t>
            </a:r>
            <a:r>
              <a:rPr lang="en-US" sz="1000" dirty="0" err="1" smtClean="0"/>
              <a:t>J.Neuhaus</a:t>
            </a:r>
            <a:r>
              <a:rPr lang="en-US" sz="1000" dirty="0" smtClean="0"/>
              <a:t> </a:t>
            </a:r>
            <a:r>
              <a:rPr lang="en-US" sz="1000" i="1" dirty="0" smtClean="0"/>
              <a:t>et al.</a:t>
            </a:r>
            <a:r>
              <a:rPr lang="en-US" sz="1000" dirty="0" smtClean="0"/>
              <a:t>, PRB </a:t>
            </a:r>
            <a:r>
              <a:rPr lang="en-US" sz="1000" b="1" dirty="0" smtClean="0"/>
              <a:t>89</a:t>
            </a:r>
            <a:r>
              <a:rPr lang="en-US" sz="1000" dirty="0" smtClean="0"/>
              <a:t>, 184302 (2014)</a:t>
            </a:r>
          </a:p>
          <a:p>
            <a:r>
              <a:rPr lang="en-US" sz="1000" dirty="0" err="1" smtClean="0"/>
              <a:t>Minkievicz</a:t>
            </a:r>
            <a:r>
              <a:rPr lang="en-US" sz="1000" dirty="0" smtClean="0"/>
              <a:t> = </a:t>
            </a:r>
            <a:r>
              <a:rPr lang="en-US" sz="1000" dirty="0" err="1" smtClean="0"/>
              <a:t>V.G.Minkievicz</a:t>
            </a:r>
            <a:r>
              <a:rPr lang="en-US" sz="1000" dirty="0" smtClean="0"/>
              <a:t> et al., PR </a:t>
            </a:r>
            <a:r>
              <a:rPr lang="en-US" sz="1000" b="1" dirty="0" smtClean="0"/>
              <a:t>162</a:t>
            </a:r>
            <a:r>
              <a:rPr lang="en-US" sz="1000" dirty="0" smtClean="0"/>
              <a:t>, 528 (1967) </a:t>
            </a:r>
            <a:endParaRPr lang="ru-RU" sz="1000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3899915" y="6067167"/>
            <a:ext cx="4272585" cy="458263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4034" y="6079119"/>
            <a:ext cx="4146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Temperature dependence of the excess?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cap="none" dirty="0" smtClean="0"/>
              <a:t> </a:t>
            </a:r>
            <a:r>
              <a:rPr lang="en-GB" sz="2400" cap="none" dirty="0"/>
              <a:t>Anomalous  modes:  temperature  dependence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dirty="0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965" y="1879502"/>
            <a:ext cx="4290655" cy="3107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0" y="1844780"/>
            <a:ext cx="4128469" cy="32031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43641" y="1268700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</a:t>
            </a:r>
            <a:r>
              <a:rPr lang="en-US" sz="1600" dirty="0" smtClean="0">
                <a:solidFill>
                  <a:srgbClr val="C00000"/>
                </a:solidFill>
              </a:rPr>
              <a:t>ife-time broadening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1036" y="1268700"/>
            <a:ext cx="2374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Excess of reduced DOS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96412" y="2792862"/>
            <a:ext cx="432060" cy="64809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 bwMode="auto">
          <a:xfrm>
            <a:off x="1763610" y="5301260"/>
            <a:ext cx="5616780" cy="887768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2677" y="5445280"/>
            <a:ext cx="5352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Excess of modes increases close to T</a:t>
            </a:r>
            <a:r>
              <a:rPr lang="en-US" sz="1600" baseline="30000" dirty="0" smtClean="0">
                <a:solidFill>
                  <a:srgbClr val="C00000"/>
                </a:solidFill>
              </a:rPr>
              <a:t>2</a:t>
            </a:r>
            <a:r>
              <a:rPr lang="en-US" sz="1600" dirty="0" smtClean="0">
                <a:solidFill>
                  <a:srgbClr val="C00000"/>
                </a:solidFill>
              </a:rPr>
              <a:t>: </a:t>
            </a:r>
            <a:r>
              <a:rPr lang="en-US" sz="1600" dirty="0" err="1" smtClean="0">
                <a:solidFill>
                  <a:srgbClr val="C00000"/>
                </a:solidFill>
              </a:rPr>
              <a:t>anharmonism</a:t>
            </a:r>
            <a:r>
              <a:rPr lang="en-US" sz="1600" dirty="0" smtClean="0">
                <a:solidFill>
                  <a:srgbClr val="C00000"/>
                </a:solidFill>
              </a:rPr>
              <a:t>?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But it changes behavior </a:t>
            </a:r>
            <a:r>
              <a:rPr lang="en-US" sz="1600" dirty="0">
                <a:solidFill>
                  <a:srgbClr val="C00000"/>
                </a:solidFill>
              </a:rPr>
              <a:t>at Curie </a:t>
            </a:r>
            <a:r>
              <a:rPr lang="en-US" sz="1600" dirty="0" smtClean="0">
                <a:solidFill>
                  <a:srgbClr val="C00000"/>
                </a:solidFill>
              </a:rPr>
              <a:t>temperature: </a:t>
            </a:r>
            <a:r>
              <a:rPr lang="en-US" sz="1600" dirty="0" err="1" smtClean="0">
                <a:solidFill>
                  <a:srgbClr val="C00000"/>
                </a:solidFill>
              </a:rPr>
              <a:t>magnons</a:t>
            </a:r>
            <a:r>
              <a:rPr lang="en-US" sz="1600" dirty="0" smtClean="0">
                <a:solidFill>
                  <a:srgbClr val="C00000"/>
                </a:solidFill>
              </a:rPr>
              <a:t>?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380390" y="2911238"/>
            <a:ext cx="0" cy="1391674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76320" y="2348850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</a:t>
            </a:r>
            <a:r>
              <a:rPr lang="en-US" sz="1600" baseline="-25000" dirty="0" smtClean="0"/>
              <a:t>C</a:t>
            </a:r>
            <a:endParaRPr lang="ru-RU" sz="1600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058667" y="2675230"/>
            <a:ext cx="289077" cy="21511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18110" y="3504452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C00000"/>
                </a:solidFill>
              </a:rPr>
              <a:t>anharmonism</a:t>
            </a:r>
            <a:r>
              <a:rPr lang="en-US" sz="1200" b="1" dirty="0" smtClean="0">
                <a:solidFill>
                  <a:srgbClr val="C00000"/>
                </a:solidFill>
              </a:rPr>
              <a:t>:</a:t>
            </a:r>
            <a:endParaRPr lang="en-US" sz="12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cap="none" dirty="0" smtClean="0"/>
              <a:t> Possible  origins:</a:t>
            </a:r>
            <a:endParaRPr lang="en-GB" sz="2800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69262" y="1264567"/>
            <a:ext cx="2505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99"/>
                </a:solidFill>
              </a:rPr>
              <a:t>1.  Positive curvature</a:t>
            </a:r>
          </a:p>
          <a:p>
            <a:pPr algn="ctr"/>
            <a:r>
              <a:rPr lang="en-US" b="1" dirty="0" smtClean="0">
                <a:solidFill>
                  <a:srgbClr val="003399"/>
                </a:solidFill>
              </a:rPr>
              <a:t>of T2 branch: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but: not seen by INS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63" y="3586217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399"/>
                </a:solidFill>
              </a:rPr>
              <a:t>2</a:t>
            </a:r>
            <a:r>
              <a:rPr lang="en-US" b="1" dirty="0" smtClean="0">
                <a:solidFill>
                  <a:srgbClr val="003399"/>
                </a:solidFill>
              </a:rPr>
              <a:t>.  </a:t>
            </a:r>
            <a:r>
              <a:rPr lang="en-US" b="1" dirty="0" err="1" smtClean="0">
                <a:solidFill>
                  <a:srgbClr val="003399"/>
                </a:solidFill>
              </a:rPr>
              <a:t>Anharmonism</a:t>
            </a:r>
            <a:r>
              <a:rPr lang="en-US" b="1" dirty="0" smtClean="0">
                <a:solidFill>
                  <a:srgbClr val="003399"/>
                </a:solidFill>
              </a:rPr>
              <a:t>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780" y="908650"/>
            <a:ext cx="1944270" cy="14413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70" y="775027"/>
            <a:ext cx="1728240" cy="16139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80" y="764630"/>
            <a:ext cx="1728240" cy="1602396"/>
          </a:xfrm>
          <a:prstGeom prst="rect">
            <a:avLst/>
          </a:prstGeom>
        </p:spPr>
      </p:pic>
      <p:sp>
        <p:nvSpPr>
          <p:cNvPr id="22" name="Left-Right Arrow 21"/>
          <p:cNvSpPr/>
          <p:nvPr/>
        </p:nvSpPr>
        <p:spPr>
          <a:xfrm>
            <a:off x="6804310" y="1452821"/>
            <a:ext cx="504070" cy="216030"/>
          </a:xfrm>
          <a:prstGeom prst="leftRightArrow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Group 35"/>
          <p:cNvGrpSpPr/>
          <p:nvPr/>
        </p:nvGrpSpPr>
        <p:grpSpPr>
          <a:xfrm>
            <a:off x="2815338" y="2746398"/>
            <a:ext cx="2171879" cy="1618732"/>
            <a:chOff x="2267680" y="4830936"/>
            <a:chExt cx="2171879" cy="161873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7680" y="4830936"/>
              <a:ext cx="2171879" cy="1618732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H="1">
              <a:off x="2627730" y="5301260"/>
              <a:ext cx="1368190" cy="79211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3707880" y="5301260"/>
              <a:ext cx="288040" cy="471716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99" y="3161517"/>
            <a:ext cx="2429133" cy="118129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700357" y="2706500"/>
            <a:ext cx="23519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J. Scheipers </a:t>
            </a:r>
            <a:r>
              <a:rPr lang="de-DE" sz="1100" dirty="0" smtClean="0"/>
              <a:t>and W</a:t>
            </a:r>
            <a:r>
              <a:rPr lang="de-DE" sz="1100" dirty="0"/>
              <a:t>. Schirmacher, </a:t>
            </a:r>
            <a:endParaRPr lang="de-DE" sz="1100" dirty="0" smtClean="0"/>
          </a:p>
          <a:p>
            <a:r>
              <a:rPr lang="de-DE" sz="1100" dirty="0" smtClean="0"/>
              <a:t>Z</a:t>
            </a:r>
            <a:r>
              <a:rPr lang="de-DE" sz="1100" dirty="0"/>
              <a:t>. Phys. B </a:t>
            </a:r>
            <a:r>
              <a:rPr lang="de-DE" sz="1100" b="1" dirty="0"/>
              <a:t>103</a:t>
            </a:r>
            <a:r>
              <a:rPr lang="de-DE" sz="1100" dirty="0"/>
              <a:t>, 547 (1997).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36994" y="5301260"/>
            <a:ext cx="2364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399"/>
                </a:solidFill>
              </a:rPr>
              <a:t>3</a:t>
            </a:r>
            <a:r>
              <a:rPr lang="en-US" b="1" dirty="0" smtClean="0">
                <a:solidFill>
                  <a:srgbClr val="003399"/>
                </a:solidFill>
              </a:rPr>
              <a:t>.  Magneto-elastic </a:t>
            </a:r>
          </a:p>
          <a:p>
            <a:pPr algn="ctr"/>
            <a:r>
              <a:rPr lang="en-US" b="1" dirty="0" smtClean="0">
                <a:solidFill>
                  <a:srgbClr val="003399"/>
                </a:solidFill>
              </a:rPr>
              <a:t>waves</a:t>
            </a:r>
          </a:p>
          <a:p>
            <a:pPr algn="ctr"/>
            <a:r>
              <a:rPr lang="en-US" b="1" dirty="0" smtClean="0">
                <a:solidFill>
                  <a:srgbClr val="003399"/>
                </a:solidFill>
              </a:rPr>
              <a:t>(</a:t>
            </a:r>
            <a:r>
              <a:rPr lang="en-US" b="1" dirty="0" err="1" smtClean="0">
                <a:solidFill>
                  <a:srgbClr val="003399"/>
                </a:solidFill>
              </a:rPr>
              <a:t>magnon</a:t>
            </a:r>
            <a:r>
              <a:rPr lang="en-US" b="1" dirty="0" smtClean="0">
                <a:solidFill>
                  <a:srgbClr val="003399"/>
                </a:solidFill>
              </a:rPr>
              <a:t>-phonons):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120" y="5044553"/>
            <a:ext cx="3064992" cy="8887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01571" y="4705999"/>
            <a:ext cx="1927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spin displacements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11191" y="5917168"/>
            <a:ext cx="2989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spatial displacements of atoms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7624" y="4859772"/>
            <a:ext cx="2083717" cy="15936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10054" y="2786259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harmonic</a:t>
            </a:r>
            <a:endParaRPr lang="en-US" sz="1200" b="1" dirty="0" smtClean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3816" y="3261513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2">
                    <a:lumMod val="75000"/>
                  </a:schemeClr>
                </a:solidFill>
              </a:rPr>
              <a:t>anharmonic</a:t>
            </a:r>
            <a:endParaRPr lang="en-US" sz="1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3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560" y="1956702"/>
            <a:ext cx="6484995" cy="2087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   T</a:t>
            </a:r>
            <a:r>
              <a:rPr lang="en-US" sz="2000" cap="none" dirty="0" smtClean="0"/>
              <a:t>hanks  from  Nuclear  Resonance  beamline  ID18 (→ ID14)</a:t>
            </a:r>
            <a:endParaRPr lang="ru-RU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19000"/>
          </a:blip>
          <a:stretch>
            <a:fillRect/>
          </a:stretch>
        </p:blipFill>
        <p:spPr>
          <a:xfrm>
            <a:off x="179512" y="829728"/>
            <a:ext cx="1687034" cy="2232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lum bright="24000"/>
          </a:blip>
          <a:srcRect l="12770" t="1" r="7889" b="508"/>
          <a:stretch/>
        </p:blipFill>
        <p:spPr>
          <a:xfrm>
            <a:off x="7298655" y="799358"/>
            <a:ext cx="1665345" cy="20882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39727" y="2903657"/>
            <a:ext cx="1383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3399"/>
                </a:solidFill>
              </a:rPr>
              <a:t> Miklos </a:t>
            </a:r>
            <a:r>
              <a:rPr lang="en-GB" sz="1400" b="1" dirty="0" err="1" smtClean="0">
                <a:solidFill>
                  <a:srgbClr val="003399"/>
                </a:solidFill>
              </a:rPr>
              <a:t>Tegze</a:t>
            </a:r>
            <a:r>
              <a:rPr lang="en-GB" sz="1400" b="1" dirty="0" smtClean="0">
                <a:solidFill>
                  <a:srgbClr val="003399"/>
                </a:solidFill>
              </a:rPr>
              <a:t> </a:t>
            </a:r>
            <a:endParaRPr lang="ru-RU" sz="1400" b="1" dirty="0">
              <a:solidFill>
                <a:srgbClr val="00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291" y="3057546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3399"/>
                </a:solidFill>
              </a:rPr>
              <a:t>Gyula</a:t>
            </a:r>
            <a:r>
              <a:rPr lang="en-GB" sz="1400" b="1" dirty="0">
                <a:solidFill>
                  <a:srgbClr val="003399"/>
                </a:solidFill>
              </a:rPr>
              <a:t> </a:t>
            </a:r>
            <a:r>
              <a:rPr lang="en-GB" sz="1400" b="1" dirty="0" err="1">
                <a:solidFill>
                  <a:srgbClr val="003399"/>
                </a:solidFill>
              </a:rPr>
              <a:t>Faigel</a:t>
            </a:r>
            <a:endParaRPr lang="ru-RU" sz="1400" b="1" dirty="0">
              <a:solidFill>
                <a:srgbClr val="00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690" y="827606"/>
            <a:ext cx="42627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Three </a:t>
            </a:r>
            <a:r>
              <a:rPr lang="en-US" b="1" dirty="0" smtClean="0">
                <a:solidFill>
                  <a:srgbClr val="C00000"/>
                </a:solidFill>
              </a:rPr>
              <a:t>dimensional imaging </a:t>
            </a:r>
            <a:r>
              <a:rPr lang="en-US" b="1" dirty="0">
                <a:solidFill>
                  <a:srgbClr val="C00000"/>
                </a:solidFill>
              </a:rPr>
              <a:t>of </a:t>
            </a:r>
            <a:r>
              <a:rPr lang="en-US" b="1" dirty="0" smtClean="0">
                <a:solidFill>
                  <a:srgbClr val="C00000"/>
                </a:solidFill>
              </a:rPr>
              <a:t>atoms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with isotropic </a:t>
            </a:r>
            <a:r>
              <a:rPr lang="en-US" b="1" dirty="0">
                <a:solidFill>
                  <a:srgbClr val="C00000"/>
                </a:solidFill>
              </a:rPr>
              <a:t>0.5 Å </a:t>
            </a:r>
            <a:r>
              <a:rPr lang="en-US" b="1" dirty="0" smtClean="0">
                <a:solidFill>
                  <a:srgbClr val="C00000"/>
                </a:solidFill>
              </a:rPr>
              <a:t>resolution</a:t>
            </a:r>
          </a:p>
          <a:p>
            <a:pPr algn="ctr"/>
            <a:r>
              <a:rPr lang="en-US" sz="1400" dirty="0" smtClean="0">
                <a:solidFill>
                  <a:srgbClr val="003399"/>
                </a:solidFill>
              </a:rPr>
              <a:t>PRL </a:t>
            </a:r>
            <a:r>
              <a:rPr lang="en-US" sz="1400" b="1" dirty="0" smtClean="0">
                <a:solidFill>
                  <a:srgbClr val="003399"/>
                </a:solidFill>
              </a:rPr>
              <a:t>82</a:t>
            </a:r>
            <a:r>
              <a:rPr lang="en-US" sz="1400" dirty="0" smtClean="0">
                <a:solidFill>
                  <a:srgbClr val="003399"/>
                </a:solidFill>
              </a:rPr>
              <a:t> (1999) 4847</a:t>
            </a:r>
            <a:endParaRPr lang="ru-RU" sz="1400" dirty="0">
              <a:solidFill>
                <a:srgbClr val="003399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3944" y="4654908"/>
            <a:ext cx="2293715" cy="1275363"/>
            <a:chOff x="1979640" y="2843500"/>
            <a:chExt cx="4968690" cy="1080150"/>
          </a:xfrm>
        </p:grpSpPr>
        <p:sp>
          <p:nvSpPr>
            <p:cNvPr id="16" name="Rounded Rectangle 15"/>
            <p:cNvSpPr/>
            <p:nvPr/>
          </p:nvSpPr>
          <p:spPr>
            <a:xfrm>
              <a:off x="1979640" y="2843500"/>
              <a:ext cx="4968690" cy="10801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02652" y="3000628"/>
              <a:ext cx="4489932" cy="76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Acquiring of holograms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requires 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high beam stability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(no vibrations)</a:t>
              </a:r>
              <a:endParaRPr lang="ru-RU" sz="1400" b="1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9840" y="4654907"/>
            <a:ext cx="2293715" cy="1275363"/>
            <a:chOff x="1979640" y="2843500"/>
            <a:chExt cx="4968690" cy="1080150"/>
          </a:xfrm>
        </p:grpSpPr>
        <p:sp>
          <p:nvSpPr>
            <p:cNvPr id="19" name="Rounded Rectangle 18"/>
            <p:cNvSpPr/>
            <p:nvPr/>
          </p:nvSpPr>
          <p:spPr>
            <a:xfrm>
              <a:off x="1979640" y="2843500"/>
              <a:ext cx="4968690" cy="10801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96090" y="3000628"/>
              <a:ext cx="4303067" cy="808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Upgrade of LN</a:t>
              </a:r>
              <a:r>
                <a:rPr lang="en-US" sz="1400" b="1" baseline="-25000" dirty="0" smtClean="0">
                  <a:solidFill>
                    <a:srgbClr val="003399"/>
                  </a:solidFill>
                </a:rPr>
                <a:t>2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cooling system 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of 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ID18 monochromator</a:t>
              </a:r>
              <a:endParaRPr lang="ru-RU" sz="1400" b="1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95736" y="4654908"/>
            <a:ext cx="2293715" cy="1275363"/>
            <a:chOff x="1979640" y="2843500"/>
            <a:chExt cx="4968690" cy="1080150"/>
          </a:xfrm>
        </p:grpSpPr>
        <p:sp>
          <p:nvSpPr>
            <p:cNvPr id="22" name="Rounded Rectangle 21"/>
            <p:cNvSpPr/>
            <p:nvPr/>
          </p:nvSpPr>
          <p:spPr>
            <a:xfrm>
              <a:off x="1979640" y="2843500"/>
              <a:ext cx="4968690" cy="10801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96798" y="3000628"/>
              <a:ext cx="4101665" cy="808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excellent stability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of x-ray beam,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vibration amplitude: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&lt; 0.1 </a:t>
              </a:r>
              <a:r>
                <a:rPr lang="en-US" sz="1400" b="1" dirty="0" smtClean="0">
                  <a:solidFill>
                    <a:srgbClr val="003399"/>
                  </a:solidFill>
                  <a:latin typeface="Symbol" panose="05050102010706020507" pitchFamily="18" charset="2"/>
                </a:rPr>
                <a:t>m</a:t>
              </a:r>
              <a:r>
                <a:rPr lang="en-US" sz="1400" b="1" dirty="0" smtClean="0">
                  <a:solidFill>
                    <a:srgbClr val="003399"/>
                  </a:solidFill>
                </a:rPr>
                <a:t>rad  (rms)</a:t>
              </a:r>
              <a:endParaRPr lang="ru-RU" sz="1400" b="1" dirty="0">
                <a:solidFill>
                  <a:srgbClr val="003399"/>
                </a:solidFill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2607517" y="5148788"/>
            <a:ext cx="694262" cy="287600"/>
          </a:xfrm>
          <a:prstGeom prst="rightArrow">
            <a:avLst/>
          </a:prstGeom>
          <a:solidFill>
            <a:srgbClr val="FF0000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Right Arrow 24"/>
          <p:cNvSpPr/>
          <p:nvPr/>
        </p:nvSpPr>
        <p:spPr>
          <a:xfrm>
            <a:off x="5868180" y="5148788"/>
            <a:ext cx="694262" cy="287600"/>
          </a:xfrm>
          <a:prstGeom prst="rightArrow">
            <a:avLst/>
          </a:prstGeom>
          <a:solidFill>
            <a:srgbClr val="FF0000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6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101941" y="4756930"/>
            <a:ext cx="9006689" cy="12673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07380" y="3369690"/>
            <a:ext cx="9006689" cy="12673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07380" y="1988800"/>
            <a:ext cx="9006689" cy="12673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01940" y="888210"/>
            <a:ext cx="9006689" cy="102858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  T</a:t>
            </a:r>
            <a:r>
              <a:rPr lang="en-GB" sz="2800" cap="none" dirty="0" smtClean="0"/>
              <a:t>o  take  home: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107381" y="908650"/>
            <a:ext cx="900124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Hard x-ray spectrograph is possible: </a:t>
            </a:r>
          </a:p>
          <a:p>
            <a:r>
              <a:rPr lang="en-US" dirty="0">
                <a:solidFill>
                  <a:srgbClr val="132577"/>
                </a:solidFill>
              </a:rPr>
              <a:t>	</a:t>
            </a:r>
            <a:r>
              <a:rPr lang="en-US" dirty="0" smtClean="0">
                <a:solidFill>
                  <a:srgbClr val="132577"/>
                </a:solidFill>
              </a:rPr>
              <a:t>			- </a:t>
            </a:r>
            <a:r>
              <a:rPr lang="en-US" b="1" dirty="0" smtClean="0">
                <a:solidFill>
                  <a:srgbClr val="132577"/>
                </a:solidFill>
              </a:rPr>
              <a:t>ESRF</a:t>
            </a:r>
            <a:r>
              <a:rPr lang="en-US" dirty="0" smtClean="0">
                <a:solidFill>
                  <a:srgbClr val="132577"/>
                </a:solidFill>
              </a:rPr>
              <a:t>: offered to users (</a:t>
            </a:r>
            <a:r>
              <a:rPr lang="en-US" b="1" dirty="0" smtClean="0">
                <a:solidFill>
                  <a:srgbClr val="132577"/>
                </a:solidFill>
              </a:rPr>
              <a:t>phonon spectroscopy</a:t>
            </a:r>
            <a:r>
              <a:rPr lang="en-US" dirty="0" smtClean="0">
                <a:solidFill>
                  <a:srgbClr val="132577"/>
                </a:solidFill>
              </a:rPr>
              <a:t>)</a:t>
            </a:r>
          </a:p>
          <a:p>
            <a:r>
              <a:rPr lang="en-US" dirty="0" smtClean="0">
                <a:solidFill>
                  <a:srgbClr val="132577"/>
                </a:solidFill>
              </a:rPr>
              <a:t>				- </a:t>
            </a:r>
            <a:r>
              <a:rPr lang="en-US" b="1" dirty="0" smtClean="0">
                <a:solidFill>
                  <a:srgbClr val="132577"/>
                </a:solidFill>
              </a:rPr>
              <a:t>LCLS</a:t>
            </a:r>
            <a:r>
              <a:rPr lang="en-US" dirty="0" smtClean="0">
                <a:solidFill>
                  <a:srgbClr val="132577"/>
                </a:solidFill>
              </a:rPr>
              <a:t>: in technical design (</a:t>
            </a:r>
            <a:r>
              <a:rPr lang="en-US" b="1" dirty="0" smtClean="0">
                <a:solidFill>
                  <a:srgbClr val="132577"/>
                </a:solidFill>
              </a:rPr>
              <a:t>RIXS</a:t>
            </a:r>
            <a:r>
              <a:rPr lang="en-US" dirty="0" smtClean="0">
                <a:solidFill>
                  <a:srgbClr val="132577"/>
                </a:solidFill>
              </a:rPr>
              <a:t>)</a:t>
            </a:r>
          </a:p>
          <a:p>
            <a:endParaRPr lang="en-US" dirty="0">
              <a:solidFill>
                <a:srgbClr val="132577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Energy resolution is fine: </a:t>
            </a:r>
          </a:p>
          <a:p>
            <a:r>
              <a:rPr lang="en-US" dirty="0">
                <a:solidFill>
                  <a:srgbClr val="132577"/>
                </a:solidFill>
              </a:rPr>
              <a:t>	</a:t>
            </a:r>
            <a:r>
              <a:rPr lang="en-US" dirty="0" smtClean="0">
                <a:solidFill>
                  <a:srgbClr val="132577"/>
                </a:solidFill>
              </a:rPr>
              <a:t>		- </a:t>
            </a:r>
            <a:r>
              <a:rPr lang="en-US" b="1" dirty="0" smtClean="0">
                <a:solidFill>
                  <a:srgbClr val="132577"/>
                </a:solidFill>
              </a:rPr>
              <a:t>100 </a:t>
            </a:r>
            <a:r>
              <a:rPr lang="en-US" b="1" dirty="0" smtClean="0">
                <a:solidFill>
                  <a:srgbClr val="132577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rgbClr val="132577"/>
                </a:solidFill>
              </a:rPr>
              <a:t>eV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Energy band is small:</a:t>
            </a:r>
          </a:p>
          <a:p>
            <a:r>
              <a:rPr lang="en-US" dirty="0">
                <a:solidFill>
                  <a:srgbClr val="132577"/>
                </a:solidFill>
              </a:rPr>
              <a:t>	</a:t>
            </a:r>
            <a:r>
              <a:rPr lang="en-US" dirty="0" smtClean="0">
                <a:solidFill>
                  <a:srgbClr val="132577"/>
                </a:solidFill>
              </a:rPr>
              <a:t>		- </a:t>
            </a:r>
            <a:r>
              <a:rPr lang="en-US" b="1" dirty="0" smtClean="0">
                <a:solidFill>
                  <a:srgbClr val="132577"/>
                </a:solidFill>
              </a:rPr>
              <a:t>500 </a:t>
            </a:r>
            <a:r>
              <a:rPr lang="en-US" b="1" dirty="0" smtClean="0">
                <a:solidFill>
                  <a:srgbClr val="132577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rgbClr val="132577"/>
                </a:solidFill>
              </a:rPr>
              <a:t>eV</a:t>
            </a:r>
            <a:r>
              <a:rPr lang="en-US" dirty="0" smtClean="0">
                <a:solidFill>
                  <a:srgbClr val="132577"/>
                </a:solidFill>
              </a:rPr>
              <a:t>:    </a:t>
            </a:r>
            <a:r>
              <a:rPr lang="en-US" b="1" dirty="0" smtClean="0">
                <a:solidFill>
                  <a:srgbClr val="C00000"/>
                </a:solidFill>
              </a:rPr>
              <a:t>has to be developed </a:t>
            </a:r>
          </a:p>
          <a:p>
            <a:endParaRPr lang="en-US" dirty="0">
              <a:solidFill>
                <a:srgbClr val="132577"/>
              </a:solidFill>
            </a:endParaRPr>
          </a:p>
          <a:p>
            <a:r>
              <a:rPr lang="en-US" dirty="0">
                <a:solidFill>
                  <a:srgbClr val="132577"/>
                </a:solidFill>
              </a:rPr>
              <a:t>A</a:t>
            </a:r>
            <a:r>
              <a:rPr lang="en-US" dirty="0" smtClean="0">
                <a:solidFill>
                  <a:srgbClr val="132577"/>
                </a:solidFill>
              </a:rPr>
              <a:t>lpha-iron </a:t>
            </a:r>
            <a:r>
              <a:rPr lang="en-US" b="1" dirty="0" smtClean="0">
                <a:solidFill>
                  <a:srgbClr val="C00000"/>
                </a:solidFill>
              </a:rPr>
              <a:t>anomalous vibrational modes:</a:t>
            </a:r>
          </a:p>
          <a:p>
            <a:r>
              <a:rPr lang="en-US" dirty="0">
                <a:solidFill>
                  <a:srgbClr val="132577"/>
                </a:solidFill>
              </a:rPr>
              <a:t>	</a:t>
            </a:r>
            <a:r>
              <a:rPr lang="en-US" dirty="0" smtClean="0">
                <a:solidFill>
                  <a:srgbClr val="132577"/>
                </a:solidFill>
              </a:rPr>
              <a:t>				- seen even at room temperature;</a:t>
            </a:r>
          </a:p>
          <a:p>
            <a:r>
              <a:rPr lang="en-US" dirty="0">
                <a:solidFill>
                  <a:srgbClr val="132577"/>
                </a:solidFill>
              </a:rPr>
              <a:t>	</a:t>
            </a:r>
            <a:r>
              <a:rPr lang="en-US" dirty="0" smtClean="0">
                <a:solidFill>
                  <a:srgbClr val="132577"/>
                </a:solidFill>
              </a:rPr>
              <a:t>				- increase with temperature;</a:t>
            </a:r>
          </a:p>
          <a:p>
            <a:r>
              <a:rPr lang="en-US" dirty="0">
                <a:solidFill>
                  <a:srgbClr val="132577"/>
                </a:solidFill>
              </a:rPr>
              <a:t>	</a:t>
            </a:r>
            <a:r>
              <a:rPr lang="en-US" dirty="0" smtClean="0">
                <a:solidFill>
                  <a:srgbClr val="132577"/>
                </a:solidFill>
              </a:rPr>
              <a:t>				- </a:t>
            </a:r>
            <a:r>
              <a:rPr lang="en-US" dirty="0" err="1" smtClean="0">
                <a:solidFill>
                  <a:srgbClr val="132577"/>
                </a:solidFill>
              </a:rPr>
              <a:t>anharmonism</a:t>
            </a:r>
            <a:r>
              <a:rPr lang="en-US" dirty="0" smtClean="0">
                <a:solidFill>
                  <a:srgbClr val="132577"/>
                </a:solidFill>
              </a:rPr>
              <a:t>?  </a:t>
            </a:r>
            <a:r>
              <a:rPr lang="en-US" dirty="0" err="1" smtClean="0">
                <a:solidFill>
                  <a:srgbClr val="132577"/>
                </a:solidFill>
              </a:rPr>
              <a:t>magnons</a:t>
            </a:r>
            <a:r>
              <a:rPr lang="en-US" dirty="0" smtClean="0">
                <a:solidFill>
                  <a:srgbClr val="132577"/>
                </a:solidFill>
              </a:rPr>
              <a:t>? </a:t>
            </a:r>
          </a:p>
          <a:p>
            <a:endParaRPr lang="en-US" dirty="0" smtClean="0">
              <a:solidFill>
                <a:srgbClr val="132577"/>
              </a:solidFill>
            </a:endParaRPr>
          </a:p>
          <a:p>
            <a:r>
              <a:rPr lang="en-US" dirty="0" smtClean="0">
                <a:solidFill>
                  <a:srgbClr val="132577"/>
                </a:solidFill>
              </a:rPr>
              <a:t>Measuring DOS is NOT momentum-resolved.</a:t>
            </a:r>
          </a:p>
          <a:p>
            <a:r>
              <a:rPr lang="en-US" dirty="0" smtClean="0">
                <a:solidFill>
                  <a:srgbClr val="132577"/>
                </a:solidFill>
              </a:rPr>
              <a:t>But:  it does </a:t>
            </a:r>
            <a:r>
              <a:rPr lang="en-US" b="1" dirty="0" smtClean="0">
                <a:solidFill>
                  <a:srgbClr val="C00000"/>
                </a:solidFill>
              </a:rPr>
              <a:t>ideal</a:t>
            </a:r>
            <a:r>
              <a:rPr lang="en-US" dirty="0" smtClean="0">
                <a:solidFill>
                  <a:srgbClr val="132577"/>
                </a:solidFill>
              </a:rPr>
              <a:t> averaging on momentum, you </a:t>
            </a:r>
            <a:r>
              <a:rPr lang="en-US" b="1" dirty="0" smtClean="0">
                <a:solidFill>
                  <a:srgbClr val="C00000"/>
                </a:solidFill>
              </a:rPr>
              <a:t>CANNOT miss </a:t>
            </a:r>
            <a:r>
              <a:rPr lang="en-US" dirty="0" smtClean="0">
                <a:solidFill>
                  <a:srgbClr val="132577"/>
                </a:solidFill>
              </a:rPr>
              <a:t>something.</a:t>
            </a:r>
          </a:p>
          <a:p>
            <a:endParaRPr lang="en-US" dirty="0">
              <a:solidFill>
                <a:srgbClr val="132577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Sometimes this makes the difference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buAutoNum type="arabicPeriod" startAt="5"/>
            </a:pPr>
            <a:endParaRPr lang="en-US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 smtClean="0"/>
              <a:t>   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8" name="Picture 3" descr="ESRF 03-6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603" y="714631"/>
            <a:ext cx="8797316" cy="571517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1450" y="1772770"/>
            <a:ext cx="7654660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slope"/>
              <a:contourClr>
                <a:srgbClr val="DDDDDD"/>
              </a:contourClr>
            </a:sp3d>
          </a:bodyPr>
          <a:lstStyle/>
          <a:p>
            <a:pPr algn="ctr"/>
            <a:r>
              <a:rPr lang="en-US" sz="6600" spc="150" dirty="0" smtClean="0">
                <a:ln w="11430"/>
                <a:solidFill>
                  <a:schemeClr val="bg1"/>
                </a:solidFill>
              </a:rPr>
              <a:t>Thank  you</a:t>
            </a:r>
          </a:p>
          <a:p>
            <a:pPr algn="ctr"/>
            <a:r>
              <a:rPr lang="en-US" sz="6600" spc="150" dirty="0" smtClean="0">
                <a:ln w="11430"/>
                <a:solidFill>
                  <a:schemeClr val="bg1"/>
                </a:solidFill>
              </a:rPr>
              <a:t>for  your  attention!</a:t>
            </a:r>
            <a:endParaRPr lang="ru-RU" sz="6600" spc="150" dirty="0" smtClean="0">
              <a:ln w="1143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  </a:t>
            </a:r>
            <a:r>
              <a:rPr lang="en-GB" sz="2800" cap="none" dirty="0" smtClean="0"/>
              <a:t>Who did the work:</a:t>
            </a:r>
            <a:endParaRPr lang="en-GB" sz="2800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84349" y="769492"/>
            <a:ext cx="340189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ESRF: </a:t>
            </a:r>
          </a:p>
          <a:p>
            <a:r>
              <a:rPr lang="en-US" sz="2800" dirty="0" smtClean="0"/>
              <a:t>	</a:t>
            </a:r>
            <a:r>
              <a:rPr lang="en-US" sz="2400" dirty="0" smtClean="0"/>
              <a:t>Rudolf </a:t>
            </a:r>
            <a:r>
              <a:rPr lang="en-US" sz="2400" dirty="0" err="1" smtClean="0"/>
              <a:t>Rüffer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Dimitrios Bessas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Alexey </a:t>
            </a:r>
            <a:r>
              <a:rPr lang="en-US" sz="2400" dirty="0" err="1" smtClean="0"/>
              <a:t>Bosak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Wilson Crichton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Hugo </a:t>
            </a:r>
            <a:r>
              <a:rPr lang="en-US" sz="2400" dirty="0" err="1" smtClean="0"/>
              <a:t>Vitoux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483710" y="3576940"/>
            <a:ext cx="28200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PERTA-III: </a:t>
            </a:r>
          </a:p>
          <a:p>
            <a:r>
              <a:rPr lang="en-US" sz="2800" dirty="0" smtClean="0"/>
              <a:t>	</a:t>
            </a:r>
            <a:r>
              <a:rPr lang="en-US" sz="2400" dirty="0" smtClean="0"/>
              <a:t>Ilya </a:t>
            </a:r>
            <a:r>
              <a:rPr lang="en-US" sz="2400" dirty="0" err="1" smtClean="0"/>
              <a:t>Sergeev</a:t>
            </a:r>
            <a:endParaRPr lang="en-US" sz="2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572000" y="4725180"/>
            <a:ext cx="29745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APS: </a:t>
            </a:r>
          </a:p>
          <a:p>
            <a:r>
              <a:rPr lang="en-US" sz="2800" dirty="0"/>
              <a:t>	</a:t>
            </a:r>
            <a:r>
              <a:rPr lang="en-US" sz="2400" dirty="0" smtClean="0"/>
              <a:t>Yuri </a:t>
            </a:r>
            <a:r>
              <a:rPr lang="en-US" sz="2400" dirty="0" err="1" smtClean="0"/>
              <a:t>Shvyd’ko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6406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17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7810" y="126000"/>
            <a:ext cx="8236800" cy="496800"/>
          </a:xfrm>
        </p:spPr>
        <p:txBody>
          <a:bodyPr/>
          <a:lstStyle/>
          <a:p>
            <a:r>
              <a:rPr lang="en-US" sz="2000" dirty="0" smtClean="0"/>
              <a:t> </a:t>
            </a:r>
            <a:endParaRPr lang="en-GB" sz="20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5139691" y="4437140"/>
            <a:ext cx="3507130" cy="79211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51400" y="2543677"/>
            <a:ext cx="8713210" cy="166915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020" y="1268700"/>
            <a:ext cx="882059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accessible  isotopes</a:t>
            </a:r>
            <a:r>
              <a:rPr lang="ru-RU" sz="2800" dirty="0" smtClean="0"/>
              <a:t>:  </a:t>
            </a:r>
            <a:endParaRPr lang="en-US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>
              <a:solidFill>
                <a:srgbClr val="C00000"/>
              </a:solidFill>
            </a:endParaRPr>
          </a:p>
          <a:p>
            <a:pPr algn="ctr"/>
            <a:r>
              <a:rPr lang="en-GB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  Sb  I  Ni  </a:t>
            </a:r>
            <a:r>
              <a:rPr lang="en-GB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  Ru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/>
          </a:p>
          <a:p>
            <a:pPr algn="ctr"/>
            <a:r>
              <a:rPr lang="en-US" sz="2800" dirty="0" smtClean="0"/>
              <a:t>if  required                </a:t>
            </a:r>
            <a:r>
              <a:rPr lang="ru-RU" sz="2800" dirty="0" smtClean="0"/>
              <a:t>  </a:t>
            </a:r>
            <a:r>
              <a:rPr lang="en-US" sz="2800" dirty="0" smtClean="0"/>
              <a:t> </a:t>
            </a:r>
            <a:r>
              <a:rPr lang="ru-RU" sz="2800" dirty="0" smtClean="0"/>
              <a:t>–</a:t>
            </a:r>
            <a:r>
              <a:rPr lang="en-US" sz="2800" dirty="0" smtClean="0"/>
              <a:t>  </a:t>
            </a:r>
            <a:r>
              <a:rPr lang="ru-RU" sz="2800" dirty="0" smtClean="0"/>
              <a:t>   </a:t>
            </a:r>
            <a:r>
              <a:rPr lang="en-US" sz="2800" dirty="0" smtClean="0"/>
              <a:t> 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 Tm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88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cap="none" dirty="0"/>
              <a:t> </a:t>
            </a:r>
            <a:r>
              <a:rPr lang="en-US" sz="2400" i="1" cap="none" dirty="0" smtClean="0"/>
              <a:t> </a:t>
            </a:r>
            <a:r>
              <a:rPr lang="en-US" sz="2400" cap="none" dirty="0" smtClean="0"/>
              <a:t> relevance to an ideal crystalline lattice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" y="980660"/>
            <a:ext cx="3223800" cy="229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760" y="1988800"/>
            <a:ext cx="3190219" cy="225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618" y="2996940"/>
            <a:ext cx="3257382" cy="232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430" y="672883"/>
            <a:ext cx="2709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baseline="30000" dirty="0">
                <a:solidFill>
                  <a:srgbClr val="132577"/>
                </a:solidFill>
              </a:rPr>
              <a:t>57</a:t>
            </a:r>
            <a:r>
              <a:rPr lang="en-US" sz="1400" b="1" dirty="0">
                <a:solidFill>
                  <a:srgbClr val="132577"/>
                </a:solidFill>
              </a:rPr>
              <a:t>Fe </a:t>
            </a:r>
            <a:r>
              <a:rPr lang="en-US" sz="1400" b="1" dirty="0" smtClean="0">
                <a:solidFill>
                  <a:srgbClr val="132577"/>
                </a:solidFill>
              </a:rPr>
              <a:t>and natural Fe (99.99+%)</a:t>
            </a:r>
            <a:endParaRPr lang="en-GB" sz="1400" b="1" dirty="0">
              <a:solidFill>
                <a:srgbClr val="13257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7494" y="1641001"/>
            <a:ext cx="2186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32577"/>
                </a:solidFill>
              </a:rPr>
              <a:t>foil and single crystal</a:t>
            </a:r>
            <a:endParaRPr lang="en-GB" sz="1400" b="1" dirty="0">
              <a:solidFill>
                <a:srgbClr val="13257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8818" y="2696086"/>
            <a:ext cx="2865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32577"/>
                </a:solidFill>
              </a:rPr>
              <a:t>with and without magnetic field</a:t>
            </a:r>
            <a:endParaRPr lang="en-GB" sz="1400" b="1" dirty="0">
              <a:solidFill>
                <a:srgbClr val="132577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201460" y="3313690"/>
            <a:ext cx="508540" cy="8864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6332" y="4220233"/>
            <a:ext cx="230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not from impurities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857418" y="4332450"/>
            <a:ext cx="508540" cy="8864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22290" y="5238993"/>
            <a:ext cx="230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not from grain boundaries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599213" y="5157240"/>
            <a:ext cx="508540" cy="8864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64084" y="6021360"/>
            <a:ext cx="291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not from magnetic walls</a:t>
            </a:r>
          </a:p>
        </p:txBody>
      </p:sp>
    </p:spTree>
    <p:extLst>
      <p:ext uri="{BB962C8B-B14F-4D97-AF65-F5344CB8AC3E}">
        <p14:creationId xmlns:p14="http://schemas.microsoft.com/office/powerpoint/2010/main" val="85189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cap="none" dirty="0"/>
              <a:t> </a:t>
            </a:r>
            <a:r>
              <a:rPr lang="en-US" sz="2400" i="1" cap="none" dirty="0" smtClean="0"/>
              <a:t> </a:t>
            </a:r>
            <a:r>
              <a:rPr lang="en-US" sz="2400" cap="none" dirty="0" smtClean="0"/>
              <a:t> not an artefact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0" y="883291"/>
            <a:ext cx="3324544" cy="226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30" y="692620"/>
            <a:ext cx="3257382" cy="247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00" y="3871149"/>
            <a:ext cx="3391707" cy="23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099" y="3871149"/>
            <a:ext cx="3290963" cy="225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9127" y="3149760"/>
            <a:ext cx="285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elastic peak subtraction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90" y="3140960"/>
            <a:ext cx="285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not the multi-phonons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0154" y="4057353"/>
            <a:ext cx="159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aseline="30000" dirty="0"/>
              <a:t>57</a:t>
            </a:r>
            <a:r>
              <a:rPr lang="en-GB" sz="1400" dirty="0"/>
              <a:t>Fe</a:t>
            </a:r>
            <a:r>
              <a:rPr lang="en-GB" sz="1400" baseline="-25000" dirty="0"/>
              <a:t>0.55</a:t>
            </a:r>
            <a:r>
              <a:rPr lang="en-GB" sz="1400" dirty="0"/>
              <a:t>Ni</a:t>
            </a:r>
            <a:r>
              <a:rPr lang="en-GB" sz="1400" baseline="-25000" dirty="0"/>
              <a:t>0.20</a:t>
            </a:r>
            <a:r>
              <a:rPr lang="en-GB" sz="1400" dirty="0"/>
              <a:t>Cr</a:t>
            </a:r>
            <a:r>
              <a:rPr lang="en-GB" sz="1400" baseline="-25000" dirty="0"/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470" y="6078497"/>
            <a:ext cx="3136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no effect in stainless steel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100" y="6093370"/>
            <a:ext cx="3136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no effect in iron borate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4842" y="4087710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aseline="30000" dirty="0" smtClean="0"/>
              <a:t>57</a:t>
            </a:r>
            <a:r>
              <a:rPr lang="en-GB" sz="1400" dirty="0" smtClean="0"/>
              <a:t>FeBO</a:t>
            </a:r>
            <a:r>
              <a:rPr lang="en-GB" sz="1400" baseline="-25000" dirty="0" smtClean="0"/>
              <a:t>3</a:t>
            </a:r>
            <a:endParaRPr lang="en-GB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184553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1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 bwMode="auto">
          <a:xfrm>
            <a:off x="3347830" y="5859412"/>
            <a:ext cx="5472760" cy="69754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 </a:t>
            </a:r>
            <a:r>
              <a:rPr lang="en-GB" sz="2400" cap="none" dirty="0" smtClean="0"/>
              <a:t>Iron at RT with 0.25 meV resolution: </a:t>
            </a:r>
            <a:endParaRPr lang="en-GB" sz="2400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079" y="2654834"/>
            <a:ext cx="4386551" cy="31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0" y="2654834"/>
            <a:ext cx="4386551" cy="3129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98730" y="620610"/>
            <a:ext cx="7451951" cy="1655515"/>
            <a:chOff x="1398730" y="764630"/>
            <a:chExt cx="7451951" cy="16555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lum bright="-17000" contrast="31000"/>
            </a:blip>
            <a:stretch>
              <a:fillRect/>
            </a:stretch>
          </p:blipFill>
          <p:spPr>
            <a:xfrm>
              <a:off x="2339690" y="1043471"/>
              <a:ext cx="5040700" cy="137667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309875" y="1964492"/>
              <a:ext cx="15408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INS data (</a:t>
              </a:r>
              <a:r>
                <a:rPr lang="en-US" sz="1200" dirty="0" err="1" smtClean="0"/>
                <a:t>Neuhaus</a:t>
              </a:r>
              <a:r>
                <a:rPr lang="en-US" sz="1200" dirty="0"/>
                <a:t>)</a:t>
              </a:r>
              <a:endParaRPr lang="ru-RU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03793" y="764630"/>
              <a:ext cx="925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1/2 L [110]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98730" y="1070194"/>
              <a:ext cx="1012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ED7703"/>
                  </a:solidFill>
                </a:rPr>
                <a:t>1/2 T</a:t>
              </a:r>
              <a:r>
                <a:rPr lang="en-US" sz="1200" b="1" baseline="-25000" dirty="0" smtClean="0">
                  <a:solidFill>
                    <a:srgbClr val="ED7703"/>
                  </a:solidFill>
                </a:rPr>
                <a:t>1</a:t>
              </a:r>
              <a:r>
                <a:rPr lang="en-US" sz="1200" b="1" dirty="0" smtClean="0">
                  <a:solidFill>
                    <a:srgbClr val="ED7703"/>
                  </a:solidFill>
                </a:rPr>
                <a:t> [110]</a:t>
              </a:r>
              <a:endParaRPr lang="ru-RU" sz="1200" b="1" dirty="0">
                <a:solidFill>
                  <a:srgbClr val="ED7703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25981" y="1893491"/>
              <a:ext cx="985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1/2 T</a:t>
              </a:r>
              <a:r>
                <a:rPr lang="en-US" sz="1200" b="1" baseline="-250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12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[110]</a:t>
              </a:r>
              <a:endParaRPr lang="ru-RU" sz="12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91591" y="773313"/>
              <a:ext cx="9167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B0F0"/>
                  </a:solidFill>
                </a:rPr>
                <a:t>2/3 L [111]</a:t>
              </a:r>
              <a:endParaRPr lang="ru-RU" sz="1200" b="1" dirty="0">
                <a:solidFill>
                  <a:srgbClr val="00B0F0"/>
                </a:solidFill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765305" y="1378650"/>
              <a:ext cx="185168" cy="180230"/>
            </a:xfrm>
            <a:prstGeom prst="ellipse">
              <a:avLst/>
            </a:prstGeom>
            <a:noFill/>
            <a:ln w="38100">
              <a:solidFill>
                <a:srgbClr val="ED77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773914" y="1094396"/>
              <a:ext cx="185168" cy="1802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773616" y="1622370"/>
              <a:ext cx="185168" cy="180230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6057660" y="1506303"/>
              <a:ext cx="185168" cy="18023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3950473" y="962627"/>
              <a:ext cx="235176" cy="1443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222750" y="1028973"/>
              <a:ext cx="239438" cy="439792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361497" y="1243152"/>
              <a:ext cx="1346383" cy="247089"/>
            </a:xfrm>
            <a:prstGeom prst="straightConnector1">
              <a:avLst/>
            </a:prstGeom>
            <a:ln>
              <a:solidFill>
                <a:srgbClr val="ED77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361497" y="1780111"/>
              <a:ext cx="1346383" cy="251880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473223" y="2348850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experiment vs theory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53599" y="2348850"/>
            <a:ext cx="3139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experiment vs convoluted theory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40" y="6162467"/>
            <a:ext cx="33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Neuhaus</a:t>
            </a:r>
            <a:r>
              <a:rPr lang="en-US" sz="1000" dirty="0"/>
              <a:t> </a:t>
            </a:r>
            <a:r>
              <a:rPr lang="en-US" sz="1000" dirty="0" smtClean="0"/>
              <a:t>= </a:t>
            </a:r>
            <a:r>
              <a:rPr lang="en-US" sz="1000" dirty="0" err="1" smtClean="0"/>
              <a:t>J.Neuhaus</a:t>
            </a:r>
            <a:r>
              <a:rPr lang="en-US" sz="1000" dirty="0" smtClean="0"/>
              <a:t> </a:t>
            </a:r>
            <a:r>
              <a:rPr lang="en-US" sz="1000" i="1" dirty="0" smtClean="0"/>
              <a:t>et al.</a:t>
            </a:r>
            <a:r>
              <a:rPr lang="en-US" sz="1000" dirty="0" smtClean="0"/>
              <a:t>, PRB </a:t>
            </a:r>
            <a:r>
              <a:rPr lang="en-US" sz="1000" b="1" dirty="0" smtClean="0"/>
              <a:t>89</a:t>
            </a:r>
            <a:r>
              <a:rPr lang="en-US" sz="1000" dirty="0" smtClean="0"/>
              <a:t>, 184302 (2014)</a:t>
            </a:r>
          </a:p>
          <a:p>
            <a:r>
              <a:rPr lang="en-US" sz="1000" dirty="0" err="1" smtClean="0"/>
              <a:t>Minkievicz</a:t>
            </a:r>
            <a:r>
              <a:rPr lang="en-US" sz="1000" dirty="0" smtClean="0"/>
              <a:t> = </a:t>
            </a:r>
            <a:r>
              <a:rPr lang="en-US" sz="1000" dirty="0" err="1" smtClean="0"/>
              <a:t>V.G.Minkievicz</a:t>
            </a:r>
            <a:r>
              <a:rPr lang="en-US" sz="1000" dirty="0" smtClean="0"/>
              <a:t> et al., PR </a:t>
            </a:r>
            <a:r>
              <a:rPr lang="en-US" sz="1000" b="1" dirty="0" smtClean="0"/>
              <a:t>162</a:t>
            </a:r>
            <a:r>
              <a:rPr lang="en-US" sz="1000" dirty="0" smtClean="0"/>
              <a:t>, 528 (1967) </a:t>
            </a:r>
            <a:endParaRPr lang="ru-RU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3400516" y="5877340"/>
            <a:ext cx="5420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- normal trend: upper branches have higher damping;</a:t>
            </a:r>
          </a:p>
          <a:p>
            <a:r>
              <a:rPr lang="en-US" sz="1600" b="1" dirty="0" smtClean="0">
                <a:solidFill>
                  <a:srgbClr val="C00000"/>
                </a:solidFill>
              </a:rPr>
              <a:t>- not feasible with ~0.6 meV resolution.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   </a:t>
            </a:r>
            <a:r>
              <a:rPr lang="en-US" sz="2000" dirty="0"/>
              <a:t> T</a:t>
            </a:r>
            <a:r>
              <a:rPr lang="en-US" sz="2000" cap="none" dirty="0"/>
              <a:t>hanks  from  Nuclear  Resonance  beamline  ID18 (→ ID14)</a:t>
            </a:r>
            <a:endParaRPr lang="ru-RU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182662" y="844656"/>
            <a:ext cx="1936254" cy="1936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 bright="17000"/>
          </a:blip>
          <a:stretch>
            <a:fillRect/>
          </a:stretch>
        </p:blipFill>
        <p:spPr>
          <a:xfrm>
            <a:off x="6985456" y="844656"/>
            <a:ext cx="1978544" cy="1978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8578" y="2854836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3399"/>
                </a:solidFill>
              </a:rPr>
              <a:t> </a:t>
            </a:r>
            <a:r>
              <a:rPr lang="en-GB" sz="1400" b="1" dirty="0" err="1" smtClean="0">
                <a:solidFill>
                  <a:srgbClr val="003399"/>
                </a:solidFill>
              </a:rPr>
              <a:t>Dániel</a:t>
            </a:r>
            <a:r>
              <a:rPr lang="en-GB" sz="1400" b="1" dirty="0" smtClean="0">
                <a:solidFill>
                  <a:srgbClr val="003399"/>
                </a:solidFill>
              </a:rPr>
              <a:t> Merkel</a:t>
            </a:r>
            <a:endParaRPr lang="ru-RU" sz="1400" b="1" dirty="0">
              <a:solidFill>
                <a:srgbClr val="00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430" y="2848877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 smtClean="0">
                <a:solidFill>
                  <a:srgbClr val="003399"/>
                </a:solidFill>
              </a:rPr>
              <a:t>Dénes</a:t>
            </a:r>
            <a:r>
              <a:rPr lang="en-GB" sz="1400" b="1" dirty="0" smtClean="0">
                <a:solidFill>
                  <a:srgbClr val="003399"/>
                </a:solidFill>
              </a:rPr>
              <a:t> Nagy</a:t>
            </a:r>
            <a:endParaRPr lang="ru-RU" sz="1400" b="1" dirty="0">
              <a:solidFill>
                <a:srgbClr val="00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680" y="827606"/>
            <a:ext cx="482467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 </a:t>
            </a:r>
            <a:r>
              <a:rPr lang="en-US" b="1" dirty="0" smtClean="0">
                <a:solidFill>
                  <a:srgbClr val="C00000"/>
                </a:solidFill>
              </a:rPr>
              <a:t>three-dimensional analysis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of magnetic </a:t>
            </a:r>
            <a:r>
              <a:rPr lang="en-US" b="1" dirty="0" err="1" smtClean="0">
                <a:solidFill>
                  <a:srgbClr val="C00000"/>
                </a:solidFill>
              </a:rPr>
              <a:t>nanopattern</a:t>
            </a:r>
            <a:r>
              <a:rPr lang="en-US" b="1" dirty="0" smtClean="0">
                <a:solidFill>
                  <a:srgbClr val="C00000"/>
                </a:solidFill>
              </a:rPr>
              <a:t> formation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in </a:t>
            </a:r>
            <a:r>
              <a:rPr lang="en-US" b="1" dirty="0" err="1">
                <a:solidFill>
                  <a:srgbClr val="C00000"/>
                </a:solidFill>
              </a:rPr>
              <a:t>FeRh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thin films </a:t>
            </a:r>
            <a:r>
              <a:rPr lang="en-US" b="1" dirty="0">
                <a:solidFill>
                  <a:srgbClr val="C00000"/>
                </a:solidFill>
              </a:rPr>
              <a:t>on </a:t>
            </a:r>
            <a:r>
              <a:rPr lang="en-US" b="1" dirty="0" err="1">
                <a:solidFill>
                  <a:srgbClr val="C00000"/>
                </a:solidFill>
              </a:rPr>
              <a:t>MgO</a:t>
            </a:r>
            <a:r>
              <a:rPr lang="en-US" b="1" dirty="0">
                <a:solidFill>
                  <a:srgbClr val="C00000"/>
                </a:solidFill>
              </a:rPr>
              <a:t> Substrates: 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implications </a:t>
            </a:r>
            <a:r>
              <a:rPr lang="en-US" b="1" dirty="0">
                <a:solidFill>
                  <a:srgbClr val="C00000"/>
                </a:solidFill>
              </a:rPr>
              <a:t>for </a:t>
            </a:r>
            <a:r>
              <a:rPr lang="en-US" b="1" dirty="0" smtClean="0">
                <a:solidFill>
                  <a:srgbClr val="C00000"/>
                </a:solidFill>
              </a:rPr>
              <a:t>spintronic devices</a:t>
            </a:r>
          </a:p>
          <a:p>
            <a:pPr algn="ctr"/>
            <a:r>
              <a:rPr lang="en-US" sz="1400" dirty="0" err="1">
                <a:solidFill>
                  <a:srgbClr val="003399"/>
                </a:solidFill>
              </a:rPr>
              <a:t>A</a:t>
            </a:r>
            <a:r>
              <a:rPr lang="en-US" sz="1400" dirty="0" err="1" smtClean="0">
                <a:solidFill>
                  <a:srgbClr val="003399"/>
                </a:solidFill>
              </a:rPr>
              <a:t>ppl.Nano.Mater</a:t>
            </a:r>
            <a:r>
              <a:rPr lang="en-US" sz="1400" dirty="0" smtClean="0">
                <a:solidFill>
                  <a:srgbClr val="003399"/>
                </a:solidFill>
              </a:rPr>
              <a:t>. </a:t>
            </a:r>
            <a:r>
              <a:rPr lang="en-US" sz="1400" b="1" dirty="0">
                <a:solidFill>
                  <a:srgbClr val="003399"/>
                </a:solidFill>
              </a:rPr>
              <a:t>5</a:t>
            </a:r>
            <a:r>
              <a:rPr lang="en-US" sz="1400" dirty="0" smtClean="0">
                <a:solidFill>
                  <a:srgbClr val="003399"/>
                </a:solidFill>
              </a:rPr>
              <a:t> (2022) 5516</a:t>
            </a:r>
            <a:endParaRPr lang="ru-RU" sz="1400" dirty="0">
              <a:solidFill>
                <a:srgbClr val="003399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3944" y="4654908"/>
            <a:ext cx="2293715" cy="1275363"/>
            <a:chOff x="1979640" y="2843500"/>
            <a:chExt cx="4968690" cy="1080150"/>
          </a:xfrm>
        </p:grpSpPr>
        <p:sp>
          <p:nvSpPr>
            <p:cNvPr id="12" name="Rounded Rectangle 11"/>
            <p:cNvSpPr/>
            <p:nvPr/>
          </p:nvSpPr>
          <p:spPr>
            <a:xfrm>
              <a:off x="1979640" y="2843500"/>
              <a:ext cx="4968690" cy="10801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78059" y="3000628"/>
              <a:ext cx="3539128" cy="625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Request to study</a:t>
              </a:r>
              <a:endParaRPr lang="en-US" sz="1400" b="1" dirty="0">
                <a:solidFill>
                  <a:srgbClr val="003399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singe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nano-particle</a:t>
              </a:r>
              <a:endParaRPr lang="ru-RU" sz="1400" b="1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19840" y="4654907"/>
            <a:ext cx="2293715" cy="1275363"/>
            <a:chOff x="1979640" y="2843500"/>
            <a:chExt cx="4968690" cy="1080150"/>
          </a:xfrm>
        </p:grpSpPr>
        <p:sp>
          <p:nvSpPr>
            <p:cNvPr id="15" name="Rounded Rectangle 14"/>
            <p:cNvSpPr/>
            <p:nvPr/>
          </p:nvSpPr>
          <p:spPr>
            <a:xfrm>
              <a:off x="1979640" y="2843500"/>
              <a:ext cx="4968690" cy="10801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83243" y="3000628"/>
              <a:ext cx="4528778" cy="808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New instrument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“Nanoscope”: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focusing mirror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with short focal length</a:t>
              </a:r>
              <a:endParaRPr lang="ru-RU" sz="1400" b="1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95736" y="4654908"/>
            <a:ext cx="2293715" cy="1275363"/>
            <a:chOff x="1979640" y="2843500"/>
            <a:chExt cx="4968690" cy="1080150"/>
          </a:xfrm>
        </p:grpSpPr>
        <p:sp>
          <p:nvSpPr>
            <p:cNvPr id="18" name="Rounded Rectangle 17"/>
            <p:cNvSpPr/>
            <p:nvPr/>
          </p:nvSpPr>
          <p:spPr>
            <a:xfrm>
              <a:off x="1979640" y="2843500"/>
              <a:ext cx="4968690" cy="10801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90223" y="3000628"/>
              <a:ext cx="3514821" cy="808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sub-micron 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beam size: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380 nm × 650 nm</a:t>
              </a:r>
            </a:p>
            <a:p>
              <a:pPr algn="ctr"/>
              <a:r>
                <a:rPr lang="en-US" sz="1400" b="1" dirty="0" smtClean="0">
                  <a:solidFill>
                    <a:srgbClr val="003399"/>
                  </a:solidFill>
                </a:rPr>
                <a:t>(H </a:t>
              </a:r>
              <a:r>
                <a:rPr lang="en-US" sz="1400" b="1" dirty="0">
                  <a:solidFill>
                    <a:srgbClr val="003399"/>
                  </a:solidFill>
                </a:rPr>
                <a:t>×</a:t>
              </a:r>
              <a:r>
                <a:rPr lang="en-US" sz="1400" b="1" dirty="0" smtClean="0">
                  <a:solidFill>
                    <a:srgbClr val="003399"/>
                  </a:solidFill>
                </a:rPr>
                <a:t> V) </a:t>
              </a:r>
              <a:endParaRPr lang="ru-RU" sz="1400" b="1" dirty="0">
                <a:solidFill>
                  <a:srgbClr val="003399"/>
                </a:solidFill>
              </a:endParaRPr>
            </a:p>
          </p:txBody>
        </p:sp>
      </p:grpSp>
      <p:sp>
        <p:nvSpPr>
          <p:cNvPr id="20" name="Right Arrow 19"/>
          <p:cNvSpPr/>
          <p:nvPr/>
        </p:nvSpPr>
        <p:spPr>
          <a:xfrm>
            <a:off x="2607517" y="5148788"/>
            <a:ext cx="694262" cy="287600"/>
          </a:xfrm>
          <a:prstGeom prst="rightArrow">
            <a:avLst/>
          </a:prstGeom>
          <a:solidFill>
            <a:srgbClr val="FF0000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Right Arrow 20"/>
          <p:cNvSpPr/>
          <p:nvPr/>
        </p:nvSpPr>
        <p:spPr>
          <a:xfrm>
            <a:off x="5868180" y="5148788"/>
            <a:ext cx="694262" cy="287600"/>
          </a:xfrm>
          <a:prstGeom prst="rightArrow">
            <a:avLst/>
          </a:prstGeom>
          <a:solidFill>
            <a:srgbClr val="FF0000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318" y="2355804"/>
            <a:ext cx="4582692" cy="21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8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cap="none" dirty="0"/>
              <a:t>Iron at </a:t>
            </a:r>
            <a:r>
              <a:rPr lang="en-GB" sz="2400" cap="none" dirty="0" smtClean="0"/>
              <a:t>high temperatures with </a:t>
            </a:r>
            <a:r>
              <a:rPr lang="en-GB" sz="2400" cap="none" dirty="0"/>
              <a:t>0.6 meV resolution: 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1" y="764630"/>
            <a:ext cx="8854562" cy="5184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4688" y="6174214"/>
            <a:ext cx="33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Neuhaus</a:t>
            </a:r>
            <a:r>
              <a:rPr lang="en-US" sz="1000" dirty="0"/>
              <a:t> </a:t>
            </a:r>
            <a:r>
              <a:rPr lang="en-US" sz="1000" dirty="0" smtClean="0"/>
              <a:t>= </a:t>
            </a:r>
            <a:r>
              <a:rPr lang="en-US" sz="1000" dirty="0" err="1" smtClean="0"/>
              <a:t>J.Neuhaus</a:t>
            </a:r>
            <a:r>
              <a:rPr lang="en-US" sz="1000" dirty="0" smtClean="0"/>
              <a:t> </a:t>
            </a:r>
            <a:r>
              <a:rPr lang="en-US" sz="1000" i="1" dirty="0" smtClean="0"/>
              <a:t>et al.</a:t>
            </a:r>
            <a:r>
              <a:rPr lang="en-US" sz="1000" dirty="0" smtClean="0"/>
              <a:t>, PRB </a:t>
            </a:r>
            <a:r>
              <a:rPr lang="en-US" sz="1000" b="1" dirty="0" smtClean="0"/>
              <a:t>89</a:t>
            </a:r>
            <a:r>
              <a:rPr lang="en-US" sz="1000" dirty="0" smtClean="0"/>
              <a:t>, 184302 (2014)</a:t>
            </a:r>
          </a:p>
          <a:p>
            <a:r>
              <a:rPr lang="en-US" sz="1000" dirty="0" err="1" smtClean="0"/>
              <a:t>Minkievicz</a:t>
            </a:r>
            <a:r>
              <a:rPr lang="en-US" sz="1000" dirty="0" smtClean="0"/>
              <a:t> = </a:t>
            </a:r>
            <a:r>
              <a:rPr lang="en-US" sz="1000" dirty="0" err="1" smtClean="0"/>
              <a:t>V.G.Minkievicz</a:t>
            </a:r>
            <a:r>
              <a:rPr lang="en-US" sz="1000" dirty="0" smtClean="0"/>
              <a:t> et al., PR </a:t>
            </a:r>
            <a:r>
              <a:rPr lang="en-US" sz="1000" b="1" dirty="0" smtClean="0"/>
              <a:t>162</a:t>
            </a:r>
            <a:r>
              <a:rPr lang="en-US" sz="1000" dirty="0" smtClean="0"/>
              <a:t>, 528 (1967)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20111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 </a:t>
            </a:r>
            <a:r>
              <a:rPr lang="en-GB" sz="2400" cap="none" dirty="0" smtClean="0"/>
              <a:t>Iron at 1043 K (T</a:t>
            </a:r>
            <a:r>
              <a:rPr lang="en-GB" sz="2400" cap="none" baseline="-25000" dirty="0" smtClean="0"/>
              <a:t>C</a:t>
            </a:r>
            <a:r>
              <a:rPr lang="en-GB" sz="2400" cap="none" dirty="0" smtClean="0"/>
              <a:t>) with 0.6 meV resolution: </a:t>
            </a:r>
            <a:endParaRPr lang="en-GB" sz="2400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" y="2636890"/>
            <a:ext cx="4480999" cy="31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20" y="2708900"/>
            <a:ext cx="4397045" cy="30555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398730" y="620610"/>
            <a:ext cx="7451951" cy="1655515"/>
            <a:chOff x="1398730" y="764630"/>
            <a:chExt cx="7451951" cy="165551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lum bright="-17000" contrast="31000"/>
            </a:blip>
            <a:stretch>
              <a:fillRect/>
            </a:stretch>
          </p:blipFill>
          <p:spPr>
            <a:xfrm>
              <a:off x="2339690" y="1043471"/>
              <a:ext cx="5040700" cy="137667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309875" y="1964492"/>
              <a:ext cx="15408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INS data (</a:t>
              </a:r>
              <a:r>
                <a:rPr lang="en-US" sz="1200" dirty="0" err="1" smtClean="0"/>
                <a:t>Neuhaus</a:t>
              </a:r>
              <a:r>
                <a:rPr lang="en-US" sz="1200" dirty="0"/>
                <a:t>)</a:t>
              </a:r>
              <a:endParaRPr lang="ru-RU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03793" y="764630"/>
              <a:ext cx="925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1/2 L [110]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98730" y="1070194"/>
              <a:ext cx="1012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ED7703"/>
                  </a:solidFill>
                </a:rPr>
                <a:t>1/2 T</a:t>
              </a:r>
              <a:r>
                <a:rPr lang="en-US" sz="1200" b="1" baseline="-25000" dirty="0" smtClean="0">
                  <a:solidFill>
                    <a:srgbClr val="ED7703"/>
                  </a:solidFill>
                </a:rPr>
                <a:t>1</a:t>
              </a:r>
              <a:r>
                <a:rPr lang="en-US" sz="1200" b="1" dirty="0" smtClean="0">
                  <a:solidFill>
                    <a:srgbClr val="ED7703"/>
                  </a:solidFill>
                </a:rPr>
                <a:t> [110]</a:t>
              </a:r>
              <a:endParaRPr lang="ru-RU" sz="1200" b="1" dirty="0">
                <a:solidFill>
                  <a:srgbClr val="ED7703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25981" y="1893491"/>
              <a:ext cx="985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1/2 T</a:t>
              </a:r>
              <a:r>
                <a:rPr lang="en-US" sz="1200" b="1" baseline="-250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12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[110]</a:t>
              </a:r>
              <a:endParaRPr lang="ru-RU" sz="12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91591" y="773313"/>
              <a:ext cx="9167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B0F0"/>
                  </a:solidFill>
                </a:rPr>
                <a:t>2/3 L [111]</a:t>
              </a:r>
              <a:endParaRPr lang="ru-RU" sz="1200" b="1" dirty="0">
                <a:solidFill>
                  <a:srgbClr val="00B0F0"/>
                </a:solidFill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3765305" y="1378650"/>
              <a:ext cx="185168" cy="180230"/>
            </a:xfrm>
            <a:prstGeom prst="ellipse">
              <a:avLst/>
            </a:prstGeom>
            <a:noFill/>
            <a:ln w="38100">
              <a:solidFill>
                <a:srgbClr val="ED77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3773914" y="1094396"/>
              <a:ext cx="185168" cy="1802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3773616" y="1622370"/>
              <a:ext cx="185168" cy="180230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6057660" y="1506303"/>
              <a:ext cx="185168" cy="18023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3950473" y="962627"/>
              <a:ext cx="235176" cy="1443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6222750" y="1028973"/>
              <a:ext cx="239438" cy="439792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2361497" y="1243152"/>
              <a:ext cx="1346383" cy="247089"/>
            </a:xfrm>
            <a:prstGeom prst="straightConnector1">
              <a:avLst/>
            </a:prstGeom>
            <a:ln>
              <a:solidFill>
                <a:srgbClr val="ED77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361497" y="1780111"/>
              <a:ext cx="1346383" cy="251880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1473223" y="2348850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experiment vs theory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53599" y="2348850"/>
            <a:ext cx="3139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experiment vs convoluted theory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3347830" y="5859412"/>
            <a:ext cx="5472760" cy="69754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540" y="6162467"/>
            <a:ext cx="3167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Neuhaus</a:t>
            </a:r>
            <a:r>
              <a:rPr lang="en-US" sz="1000" dirty="0"/>
              <a:t> </a:t>
            </a:r>
            <a:r>
              <a:rPr lang="en-US" sz="1000" dirty="0" smtClean="0"/>
              <a:t>= </a:t>
            </a:r>
            <a:r>
              <a:rPr lang="en-US" sz="1000" dirty="0" err="1" smtClean="0"/>
              <a:t>J.Neuhaus</a:t>
            </a:r>
            <a:r>
              <a:rPr lang="en-US" sz="1000" dirty="0" smtClean="0"/>
              <a:t> </a:t>
            </a:r>
            <a:r>
              <a:rPr lang="en-US" sz="1000" i="1" dirty="0" smtClean="0"/>
              <a:t>et al.</a:t>
            </a:r>
            <a:r>
              <a:rPr lang="en-US" sz="1000" dirty="0" smtClean="0"/>
              <a:t>, PRB </a:t>
            </a:r>
            <a:r>
              <a:rPr lang="en-US" sz="1000" b="1" dirty="0" smtClean="0"/>
              <a:t>89</a:t>
            </a:r>
            <a:r>
              <a:rPr lang="en-US" sz="1000" dirty="0" smtClean="0"/>
              <a:t>, 184302 (2014)</a:t>
            </a:r>
            <a:endParaRPr lang="ru-RU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3400516" y="5877340"/>
            <a:ext cx="517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- anomaly:  lowest branch shows highest damping!</a:t>
            </a:r>
          </a:p>
          <a:p>
            <a:r>
              <a:rPr lang="en-US" sz="1600" b="1" dirty="0" smtClean="0">
                <a:solidFill>
                  <a:srgbClr val="C00000"/>
                </a:solidFill>
              </a:rPr>
              <a:t>- to check an entire temperature dependence?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6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cap="none" dirty="0"/>
              <a:t>Iron at </a:t>
            </a:r>
            <a:r>
              <a:rPr lang="en-GB" sz="2400" cap="none" dirty="0" smtClean="0"/>
              <a:t>high temperatures </a:t>
            </a:r>
            <a:r>
              <a:rPr lang="en-GB" sz="2400" cap="none" dirty="0"/>
              <a:t>with 0.6 meV resolution: 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22" name="TextBox 21"/>
          <p:cNvSpPr txBox="1"/>
          <p:nvPr/>
        </p:nvSpPr>
        <p:spPr>
          <a:xfrm>
            <a:off x="1259540" y="2378384"/>
            <a:ext cx="19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life-time broadening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53599" y="2378384"/>
            <a:ext cx="293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decrease of vibrational energy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000" y="2707998"/>
            <a:ext cx="4208151" cy="3055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0" y="2707998"/>
            <a:ext cx="4218645" cy="30555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398730" y="620610"/>
            <a:ext cx="7451951" cy="1655515"/>
            <a:chOff x="1398730" y="764630"/>
            <a:chExt cx="7451951" cy="165551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lum bright="-17000" contrast="31000"/>
            </a:blip>
            <a:stretch>
              <a:fillRect/>
            </a:stretch>
          </p:blipFill>
          <p:spPr>
            <a:xfrm>
              <a:off x="2339690" y="1043471"/>
              <a:ext cx="5040700" cy="137667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309875" y="1964492"/>
              <a:ext cx="15408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INS data (</a:t>
              </a:r>
              <a:r>
                <a:rPr lang="en-US" sz="1200" dirty="0" err="1" smtClean="0"/>
                <a:t>Neuhaus</a:t>
              </a:r>
              <a:r>
                <a:rPr lang="en-US" sz="1200" dirty="0"/>
                <a:t>)</a:t>
              </a:r>
              <a:endParaRPr lang="ru-RU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03793" y="764630"/>
              <a:ext cx="925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1/2 L [110]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98730" y="1070194"/>
              <a:ext cx="1012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ED7703"/>
                  </a:solidFill>
                </a:rPr>
                <a:t>1/2 T</a:t>
              </a:r>
              <a:r>
                <a:rPr lang="en-US" sz="1200" b="1" baseline="-25000" dirty="0" smtClean="0">
                  <a:solidFill>
                    <a:srgbClr val="ED7703"/>
                  </a:solidFill>
                </a:rPr>
                <a:t>1</a:t>
              </a:r>
              <a:r>
                <a:rPr lang="en-US" sz="1200" b="1" dirty="0" smtClean="0">
                  <a:solidFill>
                    <a:srgbClr val="ED7703"/>
                  </a:solidFill>
                </a:rPr>
                <a:t> [110]</a:t>
              </a:r>
              <a:endParaRPr lang="ru-RU" sz="1200" b="1" dirty="0">
                <a:solidFill>
                  <a:srgbClr val="ED7703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25981" y="1893491"/>
              <a:ext cx="985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1/2 T</a:t>
              </a:r>
              <a:r>
                <a:rPr lang="en-US" sz="1200" b="1" baseline="-250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12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[110]</a:t>
              </a:r>
              <a:endParaRPr lang="ru-RU" sz="12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91591" y="773313"/>
              <a:ext cx="9167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B0F0"/>
                  </a:solidFill>
                </a:rPr>
                <a:t>2/3 L [111]</a:t>
              </a:r>
              <a:endParaRPr lang="ru-RU" sz="1200" b="1" dirty="0">
                <a:solidFill>
                  <a:srgbClr val="00B0F0"/>
                </a:solidFill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3765305" y="1378650"/>
              <a:ext cx="185168" cy="180230"/>
            </a:xfrm>
            <a:prstGeom prst="ellipse">
              <a:avLst/>
            </a:prstGeom>
            <a:noFill/>
            <a:ln w="38100">
              <a:solidFill>
                <a:srgbClr val="ED77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3773914" y="1094396"/>
              <a:ext cx="185168" cy="1802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3773616" y="1622370"/>
              <a:ext cx="185168" cy="180230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6057660" y="1506303"/>
              <a:ext cx="185168" cy="18023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3950473" y="962627"/>
              <a:ext cx="235176" cy="1443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6222750" y="1028973"/>
              <a:ext cx="239438" cy="439792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361497" y="1243152"/>
              <a:ext cx="1346383" cy="247089"/>
            </a:xfrm>
            <a:prstGeom prst="straightConnector1">
              <a:avLst/>
            </a:prstGeom>
            <a:ln>
              <a:solidFill>
                <a:srgbClr val="ED77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361497" y="1780111"/>
              <a:ext cx="1346383" cy="251880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ounded Rectangle 40"/>
          <p:cNvSpPr/>
          <p:nvPr/>
        </p:nvSpPr>
        <p:spPr bwMode="auto">
          <a:xfrm>
            <a:off x="3347830" y="5859412"/>
            <a:ext cx="5472760" cy="69754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40" y="6162467"/>
            <a:ext cx="3167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Neuhaus</a:t>
            </a:r>
            <a:r>
              <a:rPr lang="en-US" sz="1000" dirty="0"/>
              <a:t> </a:t>
            </a:r>
            <a:r>
              <a:rPr lang="en-US" sz="1000" dirty="0" smtClean="0"/>
              <a:t>= </a:t>
            </a:r>
            <a:r>
              <a:rPr lang="en-US" sz="1000" dirty="0" err="1" smtClean="0"/>
              <a:t>J.Neuhaus</a:t>
            </a:r>
            <a:r>
              <a:rPr lang="en-US" sz="1000" dirty="0" smtClean="0"/>
              <a:t> </a:t>
            </a:r>
            <a:r>
              <a:rPr lang="en-US" sz="1000" i="1" dirty="0" smtClean="0"/>
              <a:t>et al.</a:t>
            </a:r>
            <a:r>
              <a:rPr lang="en-US" sz="1000" dirty="0" smtClean="0"/>
              <a:t>, PRB </a:t>
            </a:r>
            <a:r>
              <a:rPr lang="en-US" sz="1000" b="1" dirty="0" smtClean="0"/>
              <a:t>89</a:t>
            </a:r>
            <a:r>
              <a:rPr lang="en-US" sz="1000" dirty="0" smtClean="0"/>
              <a:t>, 184302 (2014)</a:t>
            </a:r>
            <a:endParaRPr lang="ru-RU" sz="1000" dirty="0"/>
          </a:p>
        </p:txBody>
      </p:sp>
      <p:sp>
        <p:nvSpPr>
          <p:cNvPr id="43" name="TextBox 42"/>
          <p:cNvSpPr txBox="1"/>
          <p:nvPr/>
        </p:nvSpPr>
        <p:spPr>
          <a:xfrm>
            <a:off x="3400516" y="5877340"/>
            <a:ext cx="5495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Yes, anomaly: lowest T</a:t>
            </a:r>
            <a:r>
              <a:rPr lang="en-US" sz="1600" b="1" baseline="-25000" dirty="0" smtClean="0">
                <a:solidFill>
                  <a:srgbClr val="C00000"/>
                </a:solidFill>
              </a:rPr>
              <a:t>2</a:t>
            </a:r>
            <a:r>
              <a:rPr lang="en-US" sz="1600" b="1" dirty="0" smtClean="0">
                <a:solidFill>
                  <a:srgbClr val="C00000"/>
                </a:solidFill>
              </a:rPr>
              <a:t> branch has highest damping.</a:t>
            </a:r>
          </a:p>
          <a:p>
            <a:r>
              <a:rPr lang="en-US" sz="1600" b="1" dirty="0" smtClean="0">
                <a:solidFill>
                  <a:srgbClr val="C00000"/>
                </a:solidFill>
              </a:rPr>
              <a:t>Furthermore, it’s frequency shows largest decrease!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0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cap="none" dirty="0" smtClean="0"/>
              <a:t>the same, but using not theory but LT exp. data for reference: </a:t>
            </a:r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22" name="TextBox 21"/>
          <p:cNvSpPr txBox="1"/>
          <p:nvPr/>
        </p:nvSpPr>
        <p:spPr>
          <a:xfrm>
            <a:off x="1259540" y="2378730"/>
            <a:ext cx="19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life-time broadening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53599" y="2378730"/>
            <a:ext cx="293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decrease of vibrational energy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" y="2708344"/>
            <a:ext cx="4218645" cy="3055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00" y="2708344"/>
            <a:ext cx="4187163" cy="30555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98730" y="620610"/>
            <a:ext cx="7451951" cy="1655515"/>
            <a:chOff x="1398730" y="764630"/>
            <a:chExt cx="7451951" cy="165551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lum bright="-17000" contrast="31000"/>
            </a:blip>
            <a:stretch>
              <a:fillRect/>
            </a:stretch>
          </p:blipFill>
          <p:spPr>
            <a:xfrm>
              <a:off x="2339690" y="1043471"/>
              <a:ext cx="5040700" cy="137667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309875" y="1964492"/>
              <a:ext cx="15408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INS data (</a:t>
              </a:r>
              <a:r>
                <a:rPr lang="en-US" sz="1200" dirty="0" err="1" smtClean="0"/>
                <a:t>Neuhaus</a:t>
              </a:r>
              <a:r>
                <a:rPr lang="en-US" sz="1200" dirty="0"/>
                <a:t>)</a:t>
              </a:r>
              <a:endParaRPr lang="ru-RU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03793" y="764630"/>
              <a:ext cx="925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1/2 L [110]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98730" y="1070194"/>
              <a:ext cx="1012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ED7703"/>
                  </a:solidFill>
                </a:rPr>
                <a:t>1/2 T</a:t>
              </a:r>
              <a:r>
                <a:rPr lang="en-US" sz="1200" b="1" baseline="-25000" dirty="0" smtClean="0">
                  <a:solidFill>
                    <a:srgbClr val="ED7703"/>
                  </a:solidFill>
                </a:rPr>
                <a:t>1</a:t>
              </a:r>
              <a:r>
                <a:rPr lang="en-US" sz="1200" b="1" dirty="0" smtClean="0">
                  <a:solidFill>
                    <a:srgbClr val="ED7703"/>
                  </a:solidFill>
                </a:rPr>
                <a:t> [110]</a:t>
              </a:r>
              <a:endParaRPr lang="ru-RU" sz="1200" b="1" dirty="0">
                <a:solidFill>
                  <a:srgbClr val="ED7703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25981" y="1893491"/>
              <a:ext cx="985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1/2 T</a:t>
              </a:r>
              <a:r>
                <a:rPr lang="en-US" sz="1200" b="1" baseline="-250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12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[110]</a:t>
              </a:r>
              <a:endParaRPr lang="ru-RU" sz="12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391591" y="773313"/>
              <a:ext cx="9167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B0F0"/>
                  </a:solidFill>
                </a:rPr>
                <a:t>2/3 L [111]</a:t>
              </a:r>
              <a:endParaRPr lang="ru-RU" sz="1200" b="1" dirty="0">
                <a:solidFill>
                  <a:srgbClr val="00B0F0"/>
                </a:solidFill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3765305" y="1378650"/>
              <a:ext cx="185168" cy="180230"/>
            </a:xfrm>
            <a:prstGeom prst="ellipse">
              <a:avLst/>
            </a:prstGeom>
            <a:noFill/>
            <a:ln w="38100">
              <a:solidFill>
                <a:srgbClr val="ED77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3773914" y="1094396"/>
              <a:ext cx="185168" cy="1802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3773616" y="1622370"/>
              <a:ext cx="185168" cy="180230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057660" y="1506303"/>
              <a:ext cx="185168" cy="18023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3950473" y="962627"/>
              <a:ext cx="235176" cy="1443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6222750" y="1028973"/>
              <a:ext cx="239438" cy="439792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361497" y="1243152"/>
              <a:ext cx="1346383" cy="247089"/>
            </a:xfrm>
            <a:prstGeom prst="straightConnector1">
              <a:avLst/>
            </a:prstGeom>
            <a:ln>
              <a:solidFill>
                <a:srgbClr val="ED77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2361497" y="1780111"/>
              <a:ext cx="1346383" cy="251880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ounded Rectangle 41"/>
          <p:cNvSpPr/>
          <p:nvPr/>
        </p:nvSpPr>
        <p:spPr bwMode="auto">
          <a:xfrm>
            <a:off x="3347830" y="5859412"/>
            <a:ext cx="5472760" cy="69754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40" y="6162467"/>
            <a:ext cx="3167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Neuhaus</a:t>
            </a:r>
            <a:r>
              <a:rPr lang="en-US" sz="1000" dirty="0"/>
              <a:t> </a:t>
            </a:r>
            <a:r>
              <a:rPr lang="en-US" sz="1000" dirty="0" smtClean="0"/>
              <a:t>= </a:t>
            </a:r>
            <a:r>
              <a:rPr lang="en-US" sz="1000" dirty="0" err="1" smtClean="0"/>
              <a:t>J.Neuhaus</a:t>
            </a:r>
            <a:r>
              <a:rPr lang="en-US" sz="1000" dirty="0" smtClean="0"/>
              <a:t> </a:t>
            </a:r>
            <a:r>
              <a:rPr lang="en-US" sz="1000" i="1" dirty="0" smtClean="0"/>
              <a:t>et al.</a:t>
            </a:r>
            <a:r>
              <a:rPr lang="en-US" sz="1000" dirty="0" smtClean="0"/>
              <a:t>, PRB </a:t>
            </a:r>
            <a:r>
              <a:rPr lang="en-US" sz="1000" b="1" dirty="0" smtClean="0"/>
              <a:t>89</a:t>
            </a:r>
            <a:r>
              <a:rPr lang="en-US" sz="1000" dirty="0" smtClean="0"/>
              <a:t>, 184302 (2014)</a:t>
            </a:r>
            <a:endParaRPr lang="ru-RU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3400516" y="5877340"/>
            <a:ext cx="5301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The anomaly persists:  </a:t>
            </a:r>
            <a:r>
              <a:rPr lang="en-US" sz="1600" dirty="0" smtClean="0">
                <a:solidFill>
                  <a:srgbClr val="C00000"/>
                </a:solidFill>
              </a:rPr>
              <a:t>T</a:t>
            </a:r>
            <a:r>
              <a:rPr lang="en-US" sz="1600" baseline="-25000" dirty="0" smtClean="0">
                <a:solidFill>
                  <a:srgbClr val="C00000"/>
                </a:solidFill>
              </a:rPr>
              <a:t>2</a:t>
            </a:r>
            <a:r>
              <a:rPr lang="en-US" sz="1600" dirty="0" smtClean="0">
                <a:solidFill>
                  <a:srgbClr val="C00000"/>
                </a:solidFill>
              </a:rPr>
              <a:t> branch has highest damping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and it’s frequency shows largest decrease.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7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</a:t>
            </a:r>
            <a:r>
              <a:rPr lang="en-US" cap="none" dirty="0" smtClean="0"/>
              <a:t>hanks and news from X-ray </a:t>
            </a:r>
            <a:r>
              <a:rPr lang="en-US" cap="none" dirty="0"/>
              <a:t>absorption and emission spectroscopy </a:t>
            </a:r>
            <a:r>
              <a:rPr lang="en-US" cap="none" dirty="0" smtClean="0"/>
              <a:t>beamline ID26</a:t>
            </a: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2" y="712167"/>
            <a:ext cx="2042563" cy="20425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430" y="2803913"/>
            <a:ext cx="1388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 smtClean="0">
                <a:solidFill>
                  <a:srgbClr val="003399"/>
                </a:solidFill>
              </a:rPr>
              <a:t>György</a:t>
            </a:r>
            <a:r>
              <a:rPr lang="en-GB" sz="1400" b="1" dirty="0" smtClean="0">
                <a:solidFill>
                  <a:srgbClr val="003399"/>
                </a:solidFill>
              </a:rPr>
              <a:t> </a:t>
            </a:r>
            <a:r>
              <a:rPr lang="en-GB" sz="1400" b="1" dirty="0" err="1" smtClean="0">
                <a:solidFill>
                  <a:srgbClr val="003399"/>
                </a:solidFill>
              </a:rPr>
              <a:t>Vankó</a:t>
            </a:r>
            <a:endParaRPr lang="ru-RU" sz="1400" b="1" dirty="0">
              <a:solidFill>
                <a:srgbClr val="00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4585" y="694220"/>
            <a:ext cx="46086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Hard-X-ray-Induced 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Excited-Spin-State Trapping</a:t>
            </a:r>
          </a:p>
          <a:p>
            <a:pPr algn="ctr"/>
            <a:r>
              <a:rPr lang="de-DE" sz="1400" dirty="0">
                <a:solidFill>
                  <a:srgbClr val="003399"/>
                </a:solidFill>
              </a:rPr>
              <a:t>Angew. </a:t>
            </a:r>
            <a:r>
              <a:rPr lang="de-DE" sz="1400" dirty="0" smtClean="0">
                <a:solidFill>
                  <a:srgbClr val="003399"/>
                </a:solidFill>
              </a:rPr>
              <a:t>Chem. </a:t>
            </a:r>
            <a:r>
              <a:rPr lang="de-DE" sz="1400" b="1" dirty="0" smtClean="0">
                <a:solidFill>
                  <a:srgbClr val="003399"/>
                </a:solidFill>
              </a:rPr>
              <a:t>46</a:t>
            </a:r>
            <a:r>
              <a:rPr lang="de-DE" sz="1400" dirty="0" smtClean="0">
                <a:solidFill>
                  <a:srgbClr val="003399"/>
                </a:solidFill>
              </a:rPr>
              <a:t> (</a:t>
            </a:r>
            <a:r>
              <a:rPr lang="de-DE" sz="1400" dirty="0">
                <a:solidFill>
                  <a:srgbClr val="003399"/>
                </a:solidFill>
              </a:rPr>
              <a:t>2007</a:t>
            </a:r>
            <a:r>
              <a:rPr lang="de-DE" sz="1400" dirty="0" smtClean="0">
                <a:solidFill>
                  <a:srgbClr val="003399"/>
                </a:solidFill>
              </a:rPr>
              <a:t>) 5306</a:t>
            </a:r>
            <a:endParaRPr lang="ru-RU" sz="1400" dirty="0">
              <a:solidFill>
                <a:srgbClr val="00339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669" y="1600677"/>
            <a:ext cx="1323762" cy="1323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6822" y="3806929"/>
            <a:ext cx="18199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News from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Pieter </a:t>
            </a:r>
            <a:r>
              <a:rPr lang="en-US" sz="1600" b="1" dirty="0" err="1" smtClean="0">
                <a:solidFill>
                  <a:srgbClr val="C00000"/>
                </a:solidFill>
              </a:rPr>
              <a:t>Glatzel</a:t>
            </a:r>
            <a:r>
              <a:rPr lang="en-US" sz="1600" b="1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(ID26)</a:t>
            </a:r>
            <a:endParaRPr lang="ru-RU" sz="1600" dirty="0">
              <a:solidFill>
                <a:srgbClr val="00339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607" y="3380034"/>
            <a:ext cx="5459873" cy="31629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225" y="775417"/>
            <a:ext cx="2527294" cy="22632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2282" y="4816376"/>
            <a:ext cx="17075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3399"/>
                </a:solidFill>
              </a:rPr>
              <a:t>XANES</a:t>
            </a:r>
            <a:r>
              <a:rPr lang="en-US" sz="1100" dirty="0" smtClean="0">
                <a:solidFill>
                  <a:srgbClr val="003399"/>
                </a:solidFill>
              </a:rPr>
              <a:t>:</a:t>
            </a:r>
          </a:p>
          <a:p>
            <a:r>
              <a:rPr lang="en-US" sz="1100" dirty="0" smtClean="0">
                <a:solidFill>
                  <a:srgbClr val="003399"/>
                </a:solidFill>
              </a:rPr>
              <a:t>X-ray </a:t>
            </a:r>
            <a:r>
              <a:rPr lang="en-US" sz="1100" dirty="0">
                <a:solidFill>
                  <a:srgbClr val="003399"/>
                </a:solidFill>
              </a:rPr>
              <a:t>Absorption </a:t>
            </a:r>
            <a:endParaRPr lang="en-US" sz="1100" dirty="0" smtClean="0">
              <a:solidFill>
                <a:srgbClr val="003399"/>
              </a:solidFill>
            </a:endParaRPr>
          </a:p>
          <a:p>
            <a:r>
              <a:rPr lang="en-US" sz="1100" dirty="0" smtClean="0">
                <a:solidFill>
                  <a:srgbClr val="003399"/>
                </a:solidFill>
              </a:rPr>
              <a:t>Near </a:t>
            </a:r>
            <a:r>
              <a:rPr lang="en-US" sz="1100" dirty="0">
                <a:solidFill>
                  <a:srgbClr val="003399"/>
                </a:solidFill>
              </a:rPr>
              <a:t>Edge Structure </a:t>
            </a:r>
            <a:endParaRPr lang="en-US" sz="1100" dirty="0" smtClean="0">
              <a:solidFill>
                <a:srgbClr val="003399"/>
              </a:solidFill>
            </a:endParaRPr>
          </a:p>
          <a:p>
            <a:endParaRPr lang="en-US" sz="1100" dirty="0" smtClean="0">
              <a:solidFill>
                <a:srgbClr val="003399"/>
              </a:solidFill>
            </a:endParaRPr>
          </a:p>
          <a:p>
            <a:r>
              <a:rPr lang="en-US" sz="1100" b="1" dirty="0" smtClean="0">
                <a:solidFill>
                  <a:srgbClr val="003399"/>
                </a:solidFill>
              </a:rPr>
              <a:t>HERFD-</a:t>
            </a:r>
            <a:r>
              <a:rPr lang="en-US" sz="1100" dirty="0" smtClean="0">
                <a:solidFill>
                  <a:srgbClr val="003399"/>
                </a:solidFill>
              </a:rPr>
              <a:t>: </a:t>
            </a:r>
            <a:endParaRPr lang="en-US" sz="1100" dirty="0" smtClean="0">
              <a:solidFill>
                <a:srgbClr val="003399"/>
              </a:solidFill>
            </a:endParaRPr>
          </a:p>
          <a:p>
            <a:r>
              <a:rPr lang="en-US" sz="1100" dirty="0" smtClean="0">
                <a:solidFill>
                  <a:srgbClr val="003399"/>
                </a:solidFill>
              </a:rPr>
              <a:t>High </a:t>
            </a:r>
            <a:r>
              <a:rPr lang="en-US" sz="1100" dirty="0">
                <a:solidFill>
                  <a:srgbClr val="003399"/>
                </a:solidFill>
              </a:rPr>
              <a:t>Energy Resolution </a:t>
            </a:r>
            <a:endParaRPr lang="en-US" sz="1100" dirty="0" smtClean="0">
              <a:solidFill>
                <a:srgbClr val="003399"/>
              </a:solidFill>
            </a:endParaRPr>
          </a:p>
          <a:p>
            <a:r>
              <a:rPr lang="en-US" sz="1100" dirty="0" smtClean="0">
                <a:solidFill>
                  <a:srgbClr val="003399"/>
                </a:solidFill>
              </a:rPr>
              <a:t>Fluorescence </a:t>
            </a:r>
            <a:r>
              <a:rPr lang="en-US" sz="1100" dirty="0" smtClean="0">
                <a:solidFill>
                  <a:srgbClr val="003399"/>
                </a:solidFill>
              </a:rPr>
              <a:t>Detected</a:t>
            </a:r>
          </a:p>
          <a:p>
            <a:r>
              <a:rPr lang="en-US" sz="1100" dirty="0" smtClean="0">
                <a:solidFill>
                  <a:srgbClr val="003399"/>
                </a:solidFill>
              </a:rPr>
              <a:t>techniques</a:t>
            </a:r>
            <a:endParaRPr lang="ru-RU" sz="11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 T</a:t>
            </a:r>
            <a:r>
              <a:rPr lang="en-US" sz="2400" cap="none" dirty="0" smtClean="0"/>
              <a:t>hanks </a:t>
            </a:r>
            <a:r>
              <a:rPr lang="en-US" sz="2400" cap="none" dirty="0"/>
              <a:t>and news from </a:t>
            </a:r>
            <a:r>
              <a:rPr lang="en-US" sz="2400" cap="none" dirty="0" smtClean="0"/>
              <a:t>material science beamline ID11</a:t>
            </a:r>
            <a:endParaRPr lang="ru-RU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l="9089" r="6166"/>
          <a:stretch/>
        </p:blipFill>
        <p:spPr>
          <a:xfrm>
            <a:off x="179512" y="747459"/>
            <a:ext cx="1980000" cy="25382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3892" y="3350452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3399"/>
                </a:solidFill>
              </a:rPr>
              <a:t> </a:t>
            </a:r>
            <a:r>
              <a:rPr lang="en-GB" sz="1400" b="1" dirty="0" err="1" smtClean="0">
                <a:solidFill>
                  <a:srgbClr val="003399"/>
                </a:solidFill>
              </a:rPr>
              <a:t>G</a:t>
            </a:r>
            <a:r>
              <a:rPr lang="en-GB" sz="1400" b="1" dirty="0" err="1">
                <a:solidFill>
                  <a:srgbClr val="003399"/>
                </a:solidFill>
              </a:rPr>
              <a:t>á</a:t>
            </a:r>
            <a:r>
              <a:rPr lang="en-GB" sz="1400" b="1" dirty="0" err="1" smtClean="0">
                <a:solidFill>
                  <a:srgbClr val="003399"/>
                </a:solidFill>
              </a:rPr>
              <a:t>bor</a:t>
            </a:r>
            <a:r>
              <a:rPr lang="en-GB" sz="1400" b="1" dirty="0" smtClean="0">
                <a:solidFill>
                  <a:srgbClr val="003399"/>
                </a:solidFill>
              </a:rPr>
              <a:t> </a:t>
            </a:r>
            <a:r>
              <a:rPr lang="en-GB" sz="1400" b="1" dirty="0" err="1" smtClean="0">
                <a:solidFill>
                  <a:srgbClr val="003399"/>
                </a:solidFill>
              </a:rPr>
              <a:t>Rib</a:t>
            </a:r>
            <a:r>
              <a:rPr lang="en-GB" sz="1400" b="1" dirty="0" err="1">
                <a:solidFill>
                  <a:srgbClr val="003399"/>
                </a:solidFill>
              </a:rPr>
              <a:t>á</a:t>
            </a:r>
            <a:r>
              <a:rPr lang="en-GB" sz="1400" b="1" dirty="0" err="1" smtClean="0">
                <a:solidFill>
                  <a:srgbClr val="003399"/>
                </a:solidFill>
              </a:rPr>
              <a:t>rik</a:t>
            </a:r>
            <a:endParaRPr lang="ru-RU" sz="1400" b="1" dirty="0">
              <a:solidFill>
                <a:srgbClr val="0033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5410" y="620610"/>
            <a:ext cx="67371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Burgers vector population, 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dislocation </a:t>
            </a:r>
            <a:r>
              <a:rPr lang="en-US" b="1" dirty="0">
                <a:solidFill>
                  <a:srgbClr val="C00000"/>
                </a:solidFill>
              </a:rPr>
              <a:t>types and </a:t>
            </a:r>
            <a:r>
              <a:rPr lang="en-US" b="1" dirty="0" smtClean="0">
                <a:solidFill>
                  <a:srgbClr val="C00000"/>
                </a:solidFill>
              </a:rPr>
              <a:t>dislocation densities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in </a:t>
            </a:r>
            <a:r>
              <a:rPr lang="en-US" b="1" dirty="0">
                <a:solidFill>
                  <a:srgbClr val="C00000"/>
                </a:solidFill>
              </a:rPr>
              <a:t>single grains 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extracted </a:t>
            </a:r>
            <a:r>
              <a:rPr lang="en-US" b="1" dirty="0">
                <a:solidFill>
                  <a:srgbClr val="C00000"/>
                </a:solidFill>
              </a:rPr>
              <a:t>from a </a:t>
            </a:r>
            <a:r>
              <a:rPr lang="en-US" b="1" dirty="0" smtClean="0">
                <a:solidFill>
                  <a:srgbClr val="C00000"/>
                </a:solidFill>
              </a:rPr>
              <a:t>polycrystalline commercial-purity </a:t>
            </a:r>
          </a:p>
          <a:p>
            <a:pPr algn="ctr"/>
            <a:r>
              <a:rPr lang="en-US" b="1" dirty="0" err="1" smtClean="0">
                <a:solidFill>
                  <a:srgbClr val="C00000"/>
                </a:solidFill>
              </a:rPr>
              <a:t>Ti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specimen </a:t>
            </a:r>
            <a:r>
              <a:rPr lang="en-US" b="1" dirty="0" smtClean="0">
                <a:solidFill>
                  <a:srgbClr val="C00000"/>
                </a:solidFill>
              </a:rPr>
              <a:t>by </a:t>
            </a:r>
            <a:r>
              <a:rPr lang="en-US" b="1" dirty="0">
                <a:solidFill>
                  <a:srgbClr val="C00000"/>
                </a:solidFill>
              </a:rPr>
              <a:t>X-ray line-profile </a:t>
            </a:r>
            <a:r>
              <a:rPr lang="en-US" b="1" dirty="0" smtClean="0">
                <a:solidFill>
                  <a:srgbClr val="C00000"/>
                </a:solidFill>
              </a:rPr>
              <a:t>analysis</a:t>
            </a:r>
          </a:p>
          <a:p>
            <a:pPr algn="ctr"/>
            <a:r>
              <a:rPr lang="it-IT" sz="1400" dirty="0">
                <a:solidFill>
                  <a:srgbClr val="003399"/>
                </a:solidFill>
              </a:rPr>
              <a:t>Scripta Materialia </a:t>
            </a:r>
            <a:r>
              <a:rPr lang="it-IT" sz="1400" b="1" dirty="0">
                <a:solidFill>
                  <a:srgbClr val="003399"/>
                </a:solidFill>
              </a:rPr>
              <a:t>63</a:t>
            </a:r>
            <a:r>
              <a:rPr lang="it-IT" sz="1400" dirty="0">
                <a:solidFill>
                  <a:srgbClr val="003399"/>
                </a:solidFill>
              </a:rPr>
              <a:t> (2010) </a:t>
            </a:r>
            <a:r>
              <a:rPr lang="it-IT" sz="1400" dirty="0" smtClean="0">
                <a:solidFill>
                  <a:srgbClr val="003399"/>
                </a:solidFill>
              </a:rPr>
              <a:t>69</a:t>
            </a:r>
            <a:endParaRPr lang="ru-RU" sz="1400" dirty="0">
              <a:solidFill>
                <a:srgbClr val="0033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677" y="4622774"/>
            <a:ext cx="1926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News from 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Jonathan Wright:</a:t>
            </a:r>
            <a:endParaRPr lang="en-US" sz="16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(ID11)</a:t>
            </a:r>
            <a:endParaRPr lang="ru-RU" sz="1600" dirty="0">
              <a:solidFill>
                <a:srgbClr val="003399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71144" y="4681716"/>
            <a:ext cx="4464620" cy="1699694"/>
            <a:chOff x="2258934" y="2928299"/>
            <a:chExt cx="4464620" cy="910550"/>
          </a:xfrm>
        </p:grpSpPr>
        <p:sp>
          <p:nvSpPr>
            <p:cNvPr id="17" name="Rounded Rectangle 16"/>
            <p:cNvSpPr/>
            <p:nvPr/>
          </p:nvSpPr>
          <p:spPr>
            <a:xfrm>
              <a:off x="2258934" y="2928299"/>
              <a:ext cx="4464620" cy="9105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26695" y="2963130"/>
              <a:ext cx="3334567" cy="840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 smtClean="0">
                  <a:solidFill>
                    <a:srgbClr val="C00000"/>
                  </a:solidFill>
                </a:rPr>
                <a:t>Today at ESRF, 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b="1" dirty="0" smtClean="0">
                  <a:solidFill>
                    <a:srgbClr val="C00000"/>
                  </a:solidFill>
                </a:rPr>
                <a:t>with Extremely Brilliant Source, 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b="1" dirty="0" smtClean="0">
                  <a:solidFill>
                    <a:srgbClr val="C00000"/>
                  </a:solidFill>
                </a:rPr>
                <a:t>you can do similar studies </a:t>
              </a:r>
            </a:p>
            <a:p>
              <a:pPr algn="ctr">
                <a:lnSpc>
                  <a:spcPct val="150000"/>
                </a:lnSpc>
              </a:pPr>
              <a:r>
                <a:rPr lang="en-US" sz="1600" b="1" dirty="0" smtClean="0">
                  <a:solidFill>
                    <a:srgbClr val="C00000"/>
                  </a:solidFill>
                </a:rPr>
                <a:t>by an order of magnitude faster!</a:t>
              </a:r>
              <a:endParaRPr lang="ru-RU" sz="16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979" y="5089242"/>
            <a:ext cx="951745" cy="12921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40" y="2313306"/>
            <a:ext cx="3744520" cy="23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cap="none" dirty="0" smtClean="0"/>
              <a:t>  </a:t>
            </a:r>
            <a:r>
              <a:rPr lang="fr-FR" sz="2000" cap="none" dirty="0" err="1" smtClean="0"/>
              <a:t>Beamtime</a:t>
            </a:r>
            <a:r>
              <a:rPr lang="fr-FR" sz="2000" cap="none" dirty="0" smtClean="0"/>
              <a:t> use by </a:t>
            </a:r>
            <a:r>
              <a:rPr lang="fr-FR" sz="2000" cap="none" dirty="0" err="1" smtClean="0"/>
              <a:t>Hungary</a:t>
            </a:r>
            <a:r>
              <a:rPr lang="fr-FR" sz="2000" cap="none" dirty="0" smtClean="0"/>
              <a:t> in 2022 – % by </a:t>
            </a:r>
            <a:r>
              <a:rPr lang="fr-FR" sz="2000" cap="none" dirty="0" err="1" smtClean="0"/>
              <a:t>scientific</a:t>
            </a:r>
            <a:r>
              <a:rPr lang="fr-FR" sz="2000" cap="none" dirty="0" smtClean="0"/>
              <a:t> area</a:t>
            </a:r>
            <a:endParaRPr lang="en-GB" sz="2000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16030" y="6483350"/>
            <a:ext cx="414338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56507" y="6483350"/>
            <a:ext cx="6119813" cy="212725"/>
          </a:xfrm>
        </p:spPr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15950" y="839788"/>
          <a:ext cx="7915275" cy="561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0" name="Worksheet" r:id="rId3" imgW="7915320" imgH="5619750" progId="Excel.Sheet.12">
                  <p:link updateAutomatic="1"/>
                </p:oleObj>
              </mc:Choice>
              <mc:Fallback>
                <p:oleObj name="Worksheet" r:id="rId3" imgW="7915320" imgH="5619750" progId="Excel.Sheet.12">
                  <p:link updateAutomatic="1"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5950" y="839788"/>
                        <a:ext cx="7915275" cy="561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31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   M</a:t>
            </a:r>
            <a:r>
              <a:rPr lang="en-US" sz="2000" cap="none" dirty="0" smtClean="0"/>
              <a:t>any</a:t>
            </a:r>
            <a:r>
              <a:rPr lang="en-US" sz="2000" dirty="0" smtClean="0"/>
              <a:t> </a:t>
            </a:r>
            <a:r>
              <a:rPr lang="en-US" sz="2000" cap="none" dirty="0" smtClean="0"/>
              <a:t>thanks, </a:t>
            </a:r>
            <a:r>
              <a:rPr lang="en-US" sz="2000" cap="none" dirty="0"/>
              <a:t>and </a:t>
            </a:r>
            <a:r>
              <a:rPr lang="en-US" sz="2000" cap="none" dirty="0" smtClean="0"/>
              <a:t>we hope to see you again at ESRF!</a:t>
            </a:r>
            <a:endParaRPr lang="ru-RU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5" name="Picture 3" descr="ESRF 03-6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603" y="714631"/>
            <a:ext cx="8797316" cy="571517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19000"/>
          </a:blip>
          <a:stretch>
            <a:fillRect/>
          </a:stretch>
        </p:blipFill>
        <p:spPr>
          <a:xfrm>
            <a:off x="620314" y="1284987"/>
            <a:ext cx="1148053" cy="1519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lum bright="24000"/>
          </a:blip>
          <a:srcRect l="12770" t="1" r="7889" b="508"/>
          <a:stretch/>
        </p:blipFill>
        <p:spPr>
          <a:xfrm>
            <a:off x="5794997" y="858816"/>
            <a:ext cx="1133293" cy="14211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475" y="787936"/>
            <a:ext cx="1429494" cy="1429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lum bright="20000"/>
          </a:blip>
          <a:stretch>
            <a:fillRect/>
          </a:stretch>
        </p:blipFill>
        <p:spPr>
          <a:xfrm>
            <a:off x="1403013" y="3380345"/>
            <a:ext cx="1520070" cy="1520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lum bright="17000"/>
          </a:blip>
          <a:stretch>
            <a:fillRect/>
          </a:stretch>
        </p:blipFill>
        <p:spPr>
          <a:xfrm>
            <a:off x="6839572" y="2587110"/>
            <a:ext cx="1553270" cy="1553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l="9089" r="6166"/>
          <a:stretch/>
        </p:blipFill>
        <p:spPr>
          <a:xfrm>
            <a:off x="4355970" y="3421555"/>
            <a:ext cx="1309501" cy="167874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79640" y="5301260"/>
            <a:ext cx="4968690" cy="916654"/>
            <a:chOff x="1979640" y="2843500"/>
            <a:chExt cx="4968690" cy="1141856"/>
          </a:xfrm>
        </p:grpSpPr>
        <p:sp>
          <p:nvSpPr>
            <p:cNvPr id="14" name="Rounded Rectangle 13"/>
            <p:cNvSpPr/>
            <p:nvPr/>
          </p:nvSpPr>
          <p:spPr>
            <a:xfrm>
              <a:off x="1979640" y="2843500"/>
              <a:ext cx="4968690" cy="114185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59508" y="3049206"/>
              <a:ext cx="46089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Many thanks to you and to many others!</a:t>
              </a:r>
            </a:p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we hope to see you again at ESRF!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6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i="1" cap="none" dirty="0"/>
              <a:t> </a:t>
            </a:r>
            <a:r>
              <a:rPr lang="en-US" sz="2400" i="1" cap="none" dirty="0" smtClean="0"/>
              <a:t> </a:t>
            </a:r>
            <a:endParaRPr lang="en-US" sz="2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Wigner 121 Scientific Symposium, 18-20 September 2023, Budapest</a:t>
            </a:r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bright="-15000"/>
          </a:blip>
          <a:srcRect/>
          <a:stretch>
            <a:fillRect/>
          </a:stretch>
        </p:blipFill>
        <p:spPr bwMode="auto">
          <a:xfrm>
            <a:off x="179512" y="729903"/>
            <a:ext cx="8785098" cy="557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31550" y="836640"/>
            <a:ext cx="628569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Hard x-ray spectrograph 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anomalous </a:t>
            </a:r>
            <a:r>
              <a:rPr lang="en-US" sz="4000" b="1" dirty="0">
                <a:solidFill>
                  <a:schemeClr val="bg1"/>
                </a:solidFill>
              </a:rPr>
              <a:t>soft modes 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in </a:t>
            </a:r>
            <a:r>
              <a:rPr lang="en-US" sz="40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sz="4000" b="1" dirty="0" smtClean="0">
                <a:solidFill>
                  <a:schemeClr val="bg1"/>
                </a:solidFill>
              </a:rPr>
              <a:t>-iron 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sz="1600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7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.potx" id="{67C11CAC-9023-4D7C-A201-0E73168C1C5C}" vid="{657381B9-D2A2-47F3-8C63-832BC456550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2657</Words>
  <Application>Microsoft Office PowerPoint</Application>
  <PresentationFormat>On-screen Show (4:3)</PresentationFormat>
  <Paragraphs>580</Paragraphs>
  <Slides>43</Slides>
  <Notes>19</Notes>
  <HiddenSlides>0</HiddenSlides>
  <MMClips>0</MMClips>
  <ScaleCrop>false</ScaleCrop>
  <HeadingPairs>
    <vt:vector size="10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ＭＳ Ｐゴシック</vt:lpstr>
      <vt:lpstr>Arial</vt:lpstr>
      <vt:lpstr>Arial Black</vt:lpstr>
      <vt:lpstr>Calibri</vt:lpstr>
      <vt:lpstr>Cambria Math</vt:lpstr>
      <vt:lpstr>Comic Sans MS</vt:lpstr>
      <vt:lpstr>ITCOfficinaSans LT Book</vt:lpstr>
      <vt:lpstr>Symbol</vt:lpstr>
      <vt:lpstr>Times New Roman</vt:lpstr>
      <vt:lpstr>Wingdings</vt:lpstr>
      <vt:lpstr>Blank</vt:lpstr>
      <vt:lpstr>file:///\\wfiles.esrf.fr\groupshare\EXP\USERS%20OFFICE\Restricted\HUO\OVERHEADS\Scientific%20Use%20by%20Countries\0%20-%20Database%20for%20Key%20Figures%20by%20Country.xlsx!Sci%20Use%20Pie%20Chart!%5b0%20-%20Database%20for%20Key%20Figures%20by%20Country.xlsx%5dSci%20Use%20Pie%20Chart%20Chart%2018</vt:lpstr>
      <vt:lpstr>Microsoft ClipArt Gallery</vt:lpstr>
      <vt:lpstr>Equation</vt:lpstr>
      <vt:lpstr>Graph</vt:lpstr>
      <vt:lpstr>  </vt:lpstr>
      <vt:lpstr>   Hungary  at  ESRF: </vt:lpstr>
      <vt:lpstr>   Thanks  from  Nuclear  Resonance  beamline  ID18 (→ ID14)</vt:lpstr>
      <vt:lpstr>    Thanks  from  Nuclear  Resonance  beamline  ID18 (→ ID14)</vt:lpstr>
      <vt:lpstr> Thanks and news from X-ray absorption and emission spectroscopy beamline ID26</vt:lpstr>
      <vt:lpstr> Thanks and news from material science beamline ID11</vt:lpstr>
      <vt:lpstr>  Beamtime use by Hungary in 2022 – % by scientific area</vt:lpstr>
      <vt:lpstr>   Many thanks, and we hope to see you again at ESRF!</vt:lpstr>
      <vt:lpstr>  </vt:lpstr>
      <vt:lpstr>  Outlook: </vt:lpstr>
      <vt:lpstr>  X-ray  monochromator:  for  diffraction  and  for  spectroscopy</vt:lpstr>
      <vt:lpstr>  From  monochromator  to  spectrograph</vt:lpstr>
      <vt:lpstr>  asymmetric  reflection   </vt:lpstr>
      <vt:lpstr>   Hard  x-ray  spectrograph</vt:lpstr>
      <vt:lpstr> Hard  x-ray  spectrograph:  optical  scheme</vt:lpstr>
      <vt:lpstr> Hard  x-ray  spectrograph:  optical  scheme</vt:lpstr>
      <vt:lpstr> </vt:lpstr>
      <vt:lpstr>  Nuclear resonance scattering </vt:lpstr>
      <vt:lpstr>  Nuclear  inelastic  scattering  (absorption)  </vt:lpstr>
      <vt:lpstr>  Nuclear inelastic absorption</vt:lpstr>
      <vt:lpstr>  Velocity  distribution  of  vibrating  atoms</vt:lpstr>
      <vt:lpstr> Hard  x-ray  spectrograph:  experimental  results</vt:lpstr>
      <vt:lpstr> Hard  x-ray  spectrograph:  experimental  results</vt:lpstr>
      <vt:lpstr>  Alpha-iron:  one  of  the  most  studied  by  mankind  system </vt:lpstr>
      <vt:lpstr> Alpha-iron:  now  with  0.1 meV  energy  resolution</vt:lpstr>
      <vt:lpstr>  Density  of  states:  measured  by  NIS  and  from  dispersion  relations</vt:lpstr>
      <vt:lpstr> Anomalous  modes:  temperature  dependence</vt:lpstr>
      <vt:lpstr> Anomalous  modes:  temperature  dependence</vt:lpstr>
      <vt:lpstr> Possible  origins:</vt:lpstr>
      <vt:lpstr>  To  take  home:</vt:lpstr>
      <vt:lpstr>   </vt:lpstr>
      <vt:lpstr>  Who did the work:</vt:lpstr>
      <vt:lpstr> </vt:lpstr>
      <vt:lpstr> </vt:lpstr>
      <vt:lpstr> </vt:lpstr>
      <vt:lpstr>   relevance to an ideal crystalline lattice</vt:lpstr>
      <vt:lpstr>   not an artefact</vt:lpstr>
      <vt:lpstr> </vt:lpstr>
      <vt:lpstr> Iron at RT with 0.25 meV resolution: </vt:lpstr>
      <vt:lpstr>Iron at high temperatures with 0.6 meV resolution: </vt:lpstr>
      <vt:lpstr> Iron at 1043 K (TC) with 0.6 meV resolution: </vt:lpstr>
      <vt:lpstr>Iron at high temperatures with 0.6 meV resolution: </vt:lpstr>
      <vt:lpstr>the same, but using not theory but LT exp. data for reference: 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CHUMAKOV Alexander</dc:creator>
  <cp:lastModifiedBy>CHUMAKOV Alexander</cp:lastModifiedBy>
  <cp:revision>718</cp:revision>
  <cp:lastPrinted>2019-12-13T15:53:06Z</cp:lastPrinted>
  <dcterms:created xsi:type="dcterms:W3CDTF">2014-10-27T15:07:29Z</dcterms:created>
  <dcterms:modified xsi:type="dcterms:W3CDTF">2023-09-17T15:24:17Z</dcterms:modified>
</cp:coreProperties>
</file>