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3" r:id="rId5"/>
    <p:sldId id="262" r:id="rId6"/>
    <p:sldId id="259" r:id="rId7"/>
    <p:sldId id="271" r:id="rId8"/>
    <p:sldId id="272" r:id="rId9"/>
    <p:sldId id="270" r:id="rId10"/>
    <p:sldId id="274" r:id="rId11"/>
    <p:sldId id="275" r:id="rId12"/>
    <p:sldId id="263" r:id="rId13"/>
    <p:sldId id="276" r:id="rId14"/>
    <p:sldId id="265" r:id="rId15"/>
    <p:sldId id="266" r:id="rId16"/>
    <p:sldId id="268" r:id="rId17"/>
    <p:sldId id="269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DG" initials="M" lastIdx="2" clrIdx="0">
    <p:extLst>
      <p:ext uri="{19B8F6BF-5375-455C-9EA6-DF929625EA0E}">
        <p15:presenceInfo xmlns:p15="http://schemas.microsoft.com/office/powerpoint/2012/main" userId="MD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5T10:43:20.296" idx="2">
    <p:pos x="10" y="10"/>
    <p:text>ΔS∼20 J K−1 kg−1 and ΔT∼13 K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B74A7-C3B0-4775-B9BA-93C9E7F0D70B}" type="datetimeFigureOut">
              <a:rPr lang="hu-HU" smtClean="0"/>
              <a:t>2023. 09. 17.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E4E43-F3BA-4A23-9B5D-680871447D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967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energy is stored in the metastable winding number, which can be injected electrically by an appropriately tailored spin torque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D945E-97B4-482B-A622-1912470935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0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5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2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2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8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3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ABDC0-66BF-4770-BCB9-F375DE6F4B6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DE35-D69F-4415-BE3D-8C23FA35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0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0.emf"/><Relationship Id="rId18" Type="http://schemas.openxmlformats.org/officeDocument/2006/relationships/image" Target="../media/image1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11" Type="http://schemas.openxmlformats.org/officeDocument/2006/relationships/image" Target="../media/image29.emf"/><Relationship Id="rId5" Type="http://schemas.openxmlformats.org/officeDocument/2006/relationships/image" Target="../media/image35.png"/><Relationship Id="rId15" Type="http://schemas.openxmlformats.org/officeDocument/2006/relationships/image" Target="../media/image31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4.png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Advances</a:t>
            </a:r>
            <a:r>
              <a:rPr lang="hu-H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u-H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</a:t>
            </a:r>
            <a:r>
              <a:rPr lang="hu-H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FeRh </a:t>
            </a:r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</a:t>
            </a:r>
            <a:r>
              <a:rPr lang="hu-H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Films</a:t>
            </a:r>
            <a:endParaRPr lang="en-US" dirty="0"/>
          </a:p>
        </p:txBody>
      </p:sp>
      <p:pic>
        <p:nvPicPr>
          <p:cNvPr id="4" name="Picture 2" descr="http://wigner.mta.hu/sites/default/files/field/image/wigner%20logo%20OK%20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3" y="5494945"/>
            <a:ext cx="1535023" cy="5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6" name="Téglalap 5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" name="Téglalap 6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8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zövegdoboz 8"/>
          <p:cNvSpPr txBox="1"/>
          <p:nvPr/>
        </p:nvSpPr>
        <p:spPr>
          <a:xfrm>
            <a:off x="4191000" y="3724275"/>
            <a:ext cx="4212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/>
              <a:t>Dániel G. </a:t>
            </a:r>
            <a:r>
              <a:rPr lang="hu-HU" sz="2000" dirty="0" err="1" smtClean="0"/>
              <a:t>Merkel</a:t>
            </a:r>
            <a:endParaRPr lang="hu-HU" sz="2000" dirty="0" smtClean="0"/>
          </a:p>
          <a:p>
            <a:pPr algn="ctr"/>
            <a:endParaRPr lang="hu-HU" dirty="0"/>
          </a:p>
          <a:p>
            <a:pPr algn="ctr"/>
            <a:r>
              <a:rPr lang="hu-HU" dirty="0" err="1" smtClean="0"/>
              <a:t>Functional</a:t>
            </a:r>
            <a:r>
              <a:rPr lang="hu-HU" dirty="0" smtClean="0"/>
              <a:t> </a:t>
            </a:r>
            <a:r>
              <a:rPr lang="hu-HU" dirty="0" err="1" smtClean="0"/>
              <a:t>Nanostructures</a:t>
            </a:r>
            <a:r>
              <a:rPr lang="hu-HU" dirty="0" smtClean="0"/>
              <a:t> Research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1984376" y="1824037"/>
            <a:ext cx="3330575" cy="3290888"/>
            <a:chOff x="460375" y="1824037"/>
            <a:chExt cx="3159125" cy="3232280"/>
          </a:xfrm>
        </p:grpSpPr>
        <p:pic>
          <p:nvPicPr>
            <p:cNvPr id="3074" name="Picture 2" descr="Langmuir-Blodgett film of silica-layer-baring monolayer at the... |  Download Scientific Diagra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275"/>
            <a:stretch/>
          </p:blipFill>
          <p:spPr bwMode="auto">
            <a:xfrm>
              <a:off x="460375" y="1824037"/>
              <a:ext cx="3086847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523875" y="4686985"/>
              <a:ext cx="30956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/>
                <a:t>V. </a:t>
              </a:r>
              <a:r>
                <a:rPr lang="en-US" sz="900" dirty="0" err="1"/>
                <a:t>Malgras</a:t>
              </a:r>
              <a:r>
                <a:rPr lang="en-US" sz="900" dirty="0"/>
                <a:t> et al.  Bulletin of the Chemical Society of Japan 88, 1171 (2015)</a:t>
              </a: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10" name="Téglalap 9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" name="Téglalap 10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2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zövegdoboz 7"/>
          <p:cNvSpPr txBox="1"/>
          <p:nvPr/>
        </p:nvSpPr>
        <p:spPr>
          <a:xfrm>
            <a:off x="4505326" y="2933701"/>
            <a:ext cx="9790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dirty="0" err="1"/>
              <a:t>Monolayer</a:t>
            </a:r>
            <a:endParaRPr lang="en-US" sz="1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866899" y="1047750"/>
            <a:ext cx="3857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Langmuir-Blodgett</a:t>
            </a:r>
            <a:r>
              <a:rPr lang="hu-HU" sz="2000" b="1" dirty="0"/>
              <a:t> filmtechnika  </a:t>
            </a:r>
            <a:endParaRPr lang="en-US" sz="2000" b="1" dirty="0"/>
          </a:p>
        </p:txBody>
      </p:sp>
      <p:pic>
        <p:nvPicPr>
          <p:cNvPr id="16" name="Kép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5" y="3603308"/>
            <a:ext cx="3851910" cy="2579499"/>
          </a:xfrm>
          <a:prstGeom prst="rect">
            <a:avLst/>
          </a:prstGeom>
        </p:spPr>
      </p:pic>
      <p:pic>
        <p:nvPicPr>
          <p:cNvPr id="17" name="Kép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" r="1773"/>
          <a:stretch/>
        </p:blipFill>
        <p:spPr bwMode="auto">
          <a:xfrm>
            <a:off x="6129655" y="876618"/>
            <a:ext cx="3738245" cy="2685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38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1" y="2392363"/>
            <a:ext cx="2214245" cy="2199241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2"/>
          <a:stretch/>
        </p:blipFill>
        <p:spPr bwMode="auto">
          <a:xfrm>
            <a:off x="4838701" y="1274762"/>
            <a:ext cx="1940877" cy="1927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2"/>
          <a:stretch/>
        </p:blipFill>
        <p:spPr bwMode="auto">
          <a:xfrm>
            <a:off x="7240905" y="1265237"/>
            <a:ext cx="1958657" cy="1944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9"/>
          <a:stretch/>
        </p:blipFill>
        <p:spPr bwMode="auto">
          <a:xfrm>
            <a:off x="4829176" y="4003993"/>
            <a:ext cx="1944687" cy="1932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Kép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5"/>
          <a:stretch/>
        </p:blipFill>
        <p:spPr bwMode="auto">
          <a:xfrm>
            <a:off x="7211378" y="3946208"/>
            <a:ext cx="2027873" cy="2000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églalap 9"/>
          <p:cNvSpPr/>
          <p:nvPr/>
        </p:nvSpPr>
        <p:spPr>
          <a:xfrm>
            <a:off x="6099234" y="805934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500 nm sphere mask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5946275" y="3587234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1000 nm sphere mask</a:t>
            </a:r>
            <a:endParaRPr lang="en-US" dirty="0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2032334" y="3665621"/>
            <a:ext cx="1031709" cy="946484"/>
            <a:chOff x="1262312" y="1515979"/>
            <a:chExt cx="1031709" cy="946484"/>
          </a:xfrm>
        </p:grpSpPr>
        <p:sp>
          <p:nvSpPr>
            <p:cNvPr id="13" name="Téglalap 12"/>
            <p:cNvSpPr/>
            <p:nvPr/>
          </p:nvSpPr>
          <p:spPr>
            <a:xfrm>
              <a:off x="1275347" y="1515979"/>
              <a:ext cx="1018674" cy="946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ktum 13"/>
            <p:cNvGraphicFramePr>
              <a:graphicFrameLocks noChangeAspect="1"/>
            </p:cNvGraphicFramePr>
            <p:nvPr>
              <p:extLst/>
            </p:nvPr>
          </p:nvGraphicFramePr>
          <p:xfrm>
            <a:off x="1262312" y="1580146"/>
            <a:ext cx="974480" cy="8757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7" name="Graph" r:id="rId8" imgW="2942018" imgH="2250720" progId="Origin50.Graph">
                    <p:embed/>
                  </p:oleObj>
                </mc:Choice>
                <mc:Fallback>
                  <p:oleObj name="Graph" r:id="rId8" imgW="2942018" imgH="22507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325" t="4063" r="9325"/>
                        <a:stretch>
                          <a:fillRect/>
                        </a:stretch>
                      </p:blipFill>
                      <p:spPr bwMode="auto">
                        <a:xfrm>
                          <a:off x="1262312" y="1580146"/>
                          <a:ext cx="974480" cy="8757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Csoportba foglalás 14"/>
          <p:cNvGrpSpPr/>
          <p:nvPr/>
        </p:nvGrpSpPr>
        <p:grpSpPr>
          <a:xfrm>
            <a:off x="4602645" y="2318084"/>
            <a:ext cx="1211435" cy="1019292"/>
            <a:chOff x="1531815" y="5183309"/>
            <a:chExt cx="1242646" cy="1045553"/>
          </a:xfrm>
        </p:grpSpPr>
        <p:sp>
          <p:nvSpPr>
            <p:cNvPr id="16" name="Téglalap 15"/>
            <p:cNvSpPr/>
            <p:nvPr/>
          </p:nvSpPr>
          <p:spPr>
            <a:xfrm>
              <a:off x="1531815" y="5205046"/>
              <a:ext cx="1242646" cy="1023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7" name="Objektum 16"/>
            <p:cNvGraphicFramePr>
              <a:graphicFrameLocks noChangeAspect="1"/>
            </p:cNvGraphicFramePr>
            <p:nvPr>
              <p:extLst/>
            </p:nvPr>
          </p:nvGraphicFramePr>
          <p:xfrm>
            <a:off x="1614855" y="5183309"/>
            <a:ext cx="1085016" cy="97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8" name="Graph" r:id="rId10" imgW="2942018" imgH="2250720" progId="Origin50.Graph">
                    <p:embed/>
                  </p:oleObj>
                </mc:Choice>
                <mc:Fallback>
                  <p:oleObj name="Graph" r:id="rId10" imgW="2942018" imgH="22507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325" t="4063" r="9325"/>
                        <a:stretch>
                          <a:fillRect/>
                        </a:stretch>
                      </p:blipFill>
                      <p:spPr bwMode="auto">
                        <a:xfrm>
                          <a:off x="1614855" y="5183309"/>
                          <a:ext cx="1085016" cy="9715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266626" y="4528216"/>
            <a:ext cx="59930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7186864" y="2350168"/>
            <a:ext cx="1106905" cy="955019"/>
            <a:chOff x="1772653" y="4940967"/>
            <a:chExt cx="1106905" cy="955019"/>
          </a:xfrm>
        </p:grpSpPr>
        <p:sp>
          <p:nvSpPr>
            <p:cNvPr id="20" name="Szövegdoboz 19"/>
            <p:cNvSpPr txBox="1"/>
            <p:nvPr/>
          </p:nvSpPr>
          <p:spPr>
            <a:xfrm>
              <a:off x="1772653" y="4948989"/>
              <a:ext cx="11069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aphicFrame>
          <p:nvGraphicFramePr>
            <p:cNvPr id="21" name="Objektum 20"/>
            <p:cNvGraphicFramePr>
              <a:graphicFrameLocks noChangeAspect="1"/>
            </p:cNvGraphicFramePr>
            <p:nvPr>
              <p:extLst/>
            </p:nvPr>
          </p:nvGraphicFramePr>
          <p:xfrm>
            <a:off x="1774709" y="4940967"/>
            <a:ext cx="1053330" cy="955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9" name="Graph" r:id="rId12" imgW="2942018" imgH="2250720" progId="Origin50.Graph">
                    <p:embed/>
                  </p:oleObj>
                </mc:Choice>
                <mc:Fallback>
                  <p:oleObj name="Graph" r:id="rId12" imgW="2942018" imgH="22507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325" t="4063" r="9325"/>
                        <a:stretch>
                          <a:fillRect/>
                        </a:stretch>
                      </p:blipFill>
                      <p:spPr bwMode="auto">
                        <a:xfrm>
                          <a:off x="1774709" y="4940967"/>
                          <a:ext cx="1053330" cy="95501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Csoportba foglalás 21"/>
          <p:cNvGrpSpPr/>
          <p:nvPr/>
        </p:nvGrpSpPr>
        <p:grpSpPr>
          <a:xfrm>
            <a:off x="4491790" y="5069305"/>
            <a:ext cx="1267326" cy="1106906"/>
            <a:chOff x="585537" y="5109410"/>
            <a:chExt cx="1267326" cy="1106906"/>
          </a:xfrm>
        </p:grpSpPr>
        <p:sp>
          <p:nvSpPr>
            <p:cNvPr id="23" name="Téglalap 22"/>
            <p:cNvSpPr/>
            <p:nvPr/>
          </p:nvSpPr>
          <p:spPr>
            <a:xfrm>
              <a:off x="585537" y="5109410"/>
              <a:ext cx="1267326" cy="1106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ktum 23"/>
            <p:cNvGraphicFramePr>
              <a:graphicFrameLocks noChangeAspect="1"/>
            </p:cNvGraphicFramePr>
            <p:nvPr>
              <p:extLst/>
            </p:nvPr>
          </p:nvGraphicFramePr>
          <p:xfrm>
            <a:off x="810128" y="5109410"/>
            <a:ext cx="1034822" cy="9299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0" name="Graph" r:id="rId14" imgW="2942018" imgH="2250720" progId="Origin50.Graph">
                    <p:embed/>
                  </p:oleObj>
                </mc:Choice>
                <mc:Fallback>
                  <p:oleObj name="Graph" r:id="rId14" imgW="2942018" imgH="22507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325" t="4063" r="9325"/>
                        <a:stretch>
                          <a:fillRect/>
                        </a:stretch>
                      </p:blipFill>
                      <p:spPr bwMode="auto">
                        <a:xfrm>
                          <a:off x="810128" y="5109410"/>
                          <a:ext cx="1034822" cy="9299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Csoportba foglalás 24"/>
          <p:cNvGrpSpPr/>
          <p:nvPr/>
        </p:nvGrpSpPr>
        <p:grpSpPr>
          <a:xfrm>
            <a:off x="7066548" y="5101388"/>
            <a:ext cx="1082841" cy="946484"/>
            <a:chOff x="609601" y="4908884"/>
            <a:chExt cx="1082841" cy="946484"/>
          </a:xfrm>
        </p:grpSpPr>
        <p:sp>
          <p:nvSpPr>
            <p:cNvPr id="26" name="Téglalap 25"/>
            <p:cNvSpPr/>
            <p:nvPr/>
          </p:nvSpPr>
          <p:spPr>
            <a:xfrm>
              <a:off x="673768" y="4908884"/>
              <a:ext cx="1018674" cy="946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7" name="Objektum 26"/>
            <p:cNvGraphicFramePr>
              <a:graphicFrameLocks noChangeAspect="1"/>
            </p:cNvGraphicFramePr>
            <p:nvPr>
              <p:extLst/>
            </p:nvPr>
          </p:nvGraphicFramePr>
          <p:xfrm>
            <a:off x="609601" y="4916906"/>
            <a:ext cx="1036694" cy="9379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1" name="Graph" r:id="rId16" imgW="2942018" imgH="2250720" progId="Origin50.Graph">
                    <p:embed/>
                  </p:oleObj>
                </mc:Choice>
                <mc:Fallback>
                  <p:oleObj name="Graph" r:id="rId16" imgW="2942018" imgH="22507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325" t="4063" r="9325"/>
                        <a:stretch>
                          <a:fillRect/>
                        </a:stretch>
                      </p:blipFill>
                      <p:spPr bwMode="auto">
                        <a:xfrm>
                          <a:off x="609601" y="4916906"/>
                          <a:ext cx="1036694" cy="9379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Csoportba foglalás 27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29" name="Téglalap 28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0" name="Téglalap 29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31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03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9" name="Téglalap 8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Téglalap 9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39" y="475488"/>
            <a:ext cx="6479581" cy="225203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FM </a:t>
            </a:r>
            <a:r>
              <a:rPr lang="hu-HU" dirty="0" err="1" smtClean="0">
                <a:solidFill>
                  <a:schemeClr val="bg1"/>
                </a:solidFill>
              </a:rPr>
              <a:t>to</a:t>
            </a:r>
            <a:r>
              <a:rPr lang="hu-HU" dirty="0" smtClean="0">
                <a:solidFill>
                  <a:schemeClr val="bg1"/>
                </a:solidFill>
              </a:rPr>
              <a:t> 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787140" y="2941320"/>
            <a:ext cx="459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Grazing</a:t>
            </a:r>
            <a:r>
              <a:rPr lang="hu-HU" dirty="0" smtClean="0"/>
              <a:t> </a:t>
            </a:r>
            <a:r>
              <a:rPr lang="hu-HU" dirty="0" err="1" smtClean="0"/>
              <a:t>incidence</a:t>
            </a:r>
            <a:r>
              <a:rPr lang="hu-HU" dirty="0" smtClean="0"/>
              <a:t> </a:t>
            </a:r>
            <a:r>
              <a:rPr lang="hu-HU" dirty="0" err="1" smtClean="0"/>
              <a:t>nuclear</a:t>
            </a:r>
            <a:r>
              <a:rPr lang="hu-HU" dirty="0" smtClean="0"/>
              <a:t> </a:t>
            </a:r>
            <a:r>
              <a:rPr lang="hu-HU" dirty="0" err="1" smtClean="0"/>
              <a:t>resonance</a:t>
            </a:r>
            <a:r>
              <a:rPr lang="hu-HU" dirty="0" smtClean="0"/>
              <a:t> </a:t>
            </a:r>
            <a:r>
              <a:rPr lang="hu-HU" dirty="0" err="1" smtClean="0"/>
              <a:t>scattering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678" y="3529008"/>
            <a:ext cx="5812527" cy="30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32" y="933451"/>
            <a:ext cx="7478319" cy="5190951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7" name="Téglalap 6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" name="Téglalap 7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9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006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5" name="Téglalap 4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" name="Téglalap 5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7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zövegdoboz 7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FM </a:t>
            </a:r>
            <a:r>
              <a:rPr lang="hu-HU" dirty="0" err="1" smtClean="0">
                <a:solidFill>
                  <a:schemeClr val="bg1"/>
                </a:solidFill>
              </a:rPr>
              <a:t>to</a:t>
            </a:r>
            <a:r>
              <a:rPr lang="hu-HU" dirty="0" smtClean="0">
                <a:solidFill>
                  <a:schemeClr val="bg1"/>
                </a:solidFill>
              </a:rPr>
              <a:t> PM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8" name="Csoportba foglalás 27"/>
          <p:cNvGrpSpPr/>
          <p:nvPr/>
        </p:nvGrpSpPr>
        <p:grpSpPr>
          <a:xfrm rot="16200000">
            <a:off x="7659873" y="1597857"/>
            <a:ext cx="4978599" cy="3334321"/>
            <a:chOff x="2042159" y="685205"/>
            <a:chExt cx="3675887" cy="2461855"/>
          </a:xfrm>
        </p:grpSpPr>
        <p:pic>
          <p:nvPicPr>
            <p:cNvPr id="9" name="Kép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159" y="920432"/>
              <a:ext cx="3675887" cy="2226628"/>
            </a:xfrm>
            <a:prstGeom prst="rect">
              <a:avLst/>
            </a:prstGeom>
          </p:spPr>
        </p:pic>
        <p:sp>
          <p:nvSpPr>
            <p:cNvPr id="10" name="Szövegdoboz 9"/>
            <p:cNvSpPr txBox="1"/>
            <p:nvPr/>
          </p:nvSpPr>
          <p:spPr>
            <a:xfrm>
              <a:off x="3899007" y="685205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FM</a:t>
              </a:r>
              <a:endParaRPr lang="en-US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4518660" y="1546860"/>
              <a:ext cx="500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FF00"/>
                  </a:solidFill>
                </a:rPr>
                <a:t>PM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rot="5400000">
              <a:off x="3821397" y="943988"/>
              <a:ext cx="224541" cy="1641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Kép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" y="676593"/>
            <a:ext cx="7849948" cy="5314632"/>
          </a:xfrm>
          <a:prstGeom prst="rect">
            <a:avLst/>
          </a:prstGeom>
        </p:spPr>
      </p:pic>
      <p:sp>
        <p:nvSpPr>
          <p:cNvPr id="2" name="Ellipszis 1"/>
          <p:cNvSpPr/>
          <p:nvPr/>
        </p:nvSpPr>
        <p:spPr>
          <a:xfrm>
            <a:off x="9067800" y="2314575"/>
            <a:ext cx="161925" cy="150495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Csoportba foglalás 50"/>
          <p:cNvGrpSpPr/>
          <p:nvPr/>
        </p:nvGrpSpPr>
        <p:grpSpPr>
          <a:xfrm>
            <a:off x="8520113" y="3500439"/>
            <a:ext cx="1585915" cy="395287"/>
            <a:chOff x="8520113" y="3500439"/>
            <a:chExt cx="1585915" cy="395287"/>
          </a:xfrm>
        </p:grpSpPr>
        <p:cxnSp>
          <p:nvCxnSpPr>
            <p:cNvPr id="48" name="Egyenes összekötő 47"/>
            <p:cNvCxnSpPr/>
            <p:nvPr/>
          </p:nvCxnSpPr>
          <p:spPr>
            <a:xfrm flipH="1">
              <a:off x="8520113" y="3700463"/>
              <a:ext cx="557212" cy="95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Háromszög 49"/>
            <p:cNvSpPr/>
            <p:nvPr/>
          </p:nvSpPr>
          <p:spPr>
            <a:xfrm rot="16200000">
              <a:off x="9321407" y="3111106"/>
              <a:ext cx="395287" cy="11739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Csoportba foglalás 55"/>
          <p:cNvGrpSpPr/>
          <p:nvPr/>
        </p:nvGrpSpPr>
        <p:grpSpPr>
          <a:xfrm flipV="1">
            <a:off x="8618220" y="2186940"/>
            <a:ext cx="487680" cy="388620"/>
            <a:chOff x="8602980" y="4366260"/>
            <a:chExt cx="487680" cy="320040"/>
          </a:xfrm>
        </p:grpSpPr>
        <p:cxnSp>
          <p:nvCxnSpPr>
            <p:cNvPr id="53" name="Egyenes összekötő nyíllal 52"/>
            <p:cNvCxnSpPr/>
            <p:nvPr/>
          </p:nvCxnSpPr>
          <p:spPr>
            <a:xfrm flipV="1">
              <a:off x="8602980" y="4594860"/>
              <a:ext cx="480060" cy="91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nyíllal 53"/>
            <p:cNvCxnSpPr/>
            <p:nvPr/>
          </p:nvCxnSpPr>
          <p:spPr>
            <a:xfrm flipV="1">
              <a:off x="8602980" y="4495800"/>
              <a:ext cx="480060" cy="91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nyíllal 54"/>
            <p:cNvCxnSpPr/>
            <p:nvPr/>
          </p:nvCxnSpPr>
          <p:spPr>
            <a:xfrm flipV="1">
              <a:off x="8610600" y="4366260"/>
              <a:ext cx="480060" cy="91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83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D:\science\FeRh\cikk\laser\PRM\graph_ab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07" y="1459324"/>
            <a:ext cx="6900863" cy="41861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Csoportba foglalás 4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6" name="Téglalap 5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" name="Téglalap 6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8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zövegdoboz 8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PM </a:t>
            </a:r>
            <a:r>
              <a:rPr lang="hu-HU" dirty="0" err="1" smtClean="0">
                <a:solidFill>
                  <a:schemeClr val="bg1"/>
                </a:solidFill>
              </a:rPr>
              <a:t>to</a:t>
            </a:r>
            <a:r>
              <a:rPr lang="hu-HU" dirty="0" smtClean="0">
                <a:solidFill>
                  <a:schemeClr val="bg1"/>
                </a:solidFill>
              </a:rPr>
              <a:t> FM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6" name="Téglalap 5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" name="Téglalap 6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8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zövegdoboz 8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PM </a:t>
            </a:r>
            <a:r>
              <a:rPr lang="hu-HU" dirty="0" err="1" smtClean="0">
                <a:solidFill>
                  <a:schemeClr val="bg1"/>
                </a:solidFill>
              </a:rPr>
              <a:t>to</a:t>
            </a:r>
            <a:r>
              <a:rPr lang="hu-HU" dirty="0" smtClean="0">
                <a:solidFill>
                  <a:schemeClr val="bg1"/>
                </a:solidFill>
              </a:rPr>
              <a:t> FM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Kép 31"/>
          <p:cNvPicPr/>
          <p:nvPr/>
        </p:nvPicPr>
        <p:blipFill>
          <a:blip r:embed="rId3"/>
          <a:stretch>
            <a:fillRect/>
          </a:stretch>
        </p:blipFill>
        <p:spPr>
          <a:xfrm>
            <a:off x="289604" y="2931890"/>
            <a:ext cx="11902396" cy="3501708"/>
          </a:xfrm>
          <a:prstGeom prst="rect">
            <a:avLst/>
          </a:prstGeom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611760"/>
              </p:ext>
            </p:extLst>
          </p:nvPr>
        </p:nvGraphicFramePr>
        <p:xfrm>
          <a:off x="464602" y="1016245"/>
          <a:ext cx="5754370" cy="1174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905"/>
                <a:gridCol w="1214755"/>
                <a:gridCol w="1169035"/>
                <a:gridCol w="1247140"/>
                <a:gridCol w="135953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Sample notation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Laser power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(mW)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Dwell time 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(ms/pixel)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Step size 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(mm/pixel)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</a:t>
                      </a:r>
                      <a:r>
                        <a:rPr lang="en-US" sz="1200" dirty="0" err="1">
                          <a:effectLst/>
                        </a:rPr>
                        <a:t>fluence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(J cm</a:t>
                      </a:r>
                      <a:r>
                        <a:rPr lang="en-US" sz="1200" baseline="30000" dirty="0">
                          <a:effectLst/>
                        </a:rPr>
                        <a:t>-2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457" y="2500253"/>
            <a:ext cx="8819822" cy="40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2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6" name="Téglalap 5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" name="Téglalap 6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8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zövegdoboz 8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4718050" y="1958975"/>
            <a:ext cx="637222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The magnetic ordering of the FeRh alloy film can be reversibly transformed through ion irradiation and heat treatment application.</a:t>
            </a:r>
            <a:endParaRPr lang="hu-HU" dirty="0" smtClean="0"/>
          </a:p>
          <a:p>
            <a:r>
              <a:rPr lang="en-US" dirty="0" smtClean="0"/>
              <a:t>Ferromagnetic nanopattern can be created by:</a:t>
            </a:r>
          </a:p>
          <a:p>
            <a:pPr lvl="1"/>
            <a:r>
              <a:rPr lang="en-US" dirty="0" smtClean="0"/>
              <a:t>Masked ion irradiation</a:t>
            </a:r>
          </a:p>
          <a:p>
            <a:pPr lvl="1"/>
            <a:r>
              <a:rPr lang="en-US" dirty="0" smtClean="0"/>
              <a:t>Laser </a:t>
            </a:r>
            <a:r>
              <a:rPr lang="hu-HU" dirty="0" err="1" smtClean="0"/>
              <a:t>irraditation</a:t>
            </a:r>
            <a:endParaRPr lang="en-US" sz="1800" dirty="0"/>
          </a:p>
        </p:txBody>
      </p:sp>
      <p:pic>
        <p:nvPicPr>
          <p:cNvPr id="13" name="Kép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5"/>
          <a:stretch/>
        </p:blipFill>
        <p:spPr bwMode="auto">
          <a:xfrm>
            <a:off x="664527" y="1977708"/>
            <a:ext cx="3628073" cy="3518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320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/>
          <p:cNvSpPr txBox="1"/>
          <p:nvPr/>
        </p:nvSpPr>
        <p:spPr>
          <a:xfrm>
            <a:off x="2566220" y="1811156"/>
            <a:ext cx="8101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cap="all" dirty="0" err="1"/>
              <a:t>Thank</a:t>
            </a:r>
            <a:r>
              <a:rPr lang="hu-HU" sz="4000" cap="all" dirty="0"/>
              <a:t> </a:t>
            </a:r>
            <a:r>
              <a:rPr lang="hu-HU" sz="4000" cap="all" dirty="0" err="1"/>
              <a:t>you</a:t>
            </a:r>
            <a:r>
              <a:rPr lang="hu-HU" sz="4000" cap="all" dirty="0"/>
              <a:t> </a:t>
            </a:r>
            <a:r>
              <a:rPr lang="hu-HU" sz="4000" cap="all" dirty="0" err="1"/>
              <a:t>for</a:t>
            </a:r>
            <a:r>
              <a:rPr lang="hu-HU" sz="4000" cap="all" dirty="0"/>
              <a:t> </a:t>
            </a:r>
            <a:r>
              <a:rPr lang="hu-HU" sz="4000" cap="all" dirty="0" err="1"/>
              <a:t>your</a:t>
            </a:r>
            <a:r>
              <a:rPr lang="hu-HU" sz="4000" cap="all" dirty="0"/>
              <a:t> </a:t>
            </a:r>
            <a:r>
              <a:rPr lang="hu-HU" sz="4000" cap="all" dirty="0" err="1"/>
              <a:t>attention</a:t>
            </a:r>
            <a:r>
              <a:rPr lang="hu-HU" sz="4000" cap="all" dirty="0"/>
              <a:t>!</a:t>
            </a:r>
            <a:endParaRPr lang="en-US" sz="4000" cap="all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15" name="Téglalap 14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Téglalap 15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7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églalap 1"/>
          <p:cNvSpPr/>
          <p:nvPr/>
        </p:nvSpPr>
        <p:spPr>
          <a:xfrm>
            <a:off x="1703070" y="2479593"/>
            <a:ext cx="4572000" cy="3979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Klára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Sájerman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Tamás Váczi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Sándor </a:t>
            </a:r>
            <a:r>
              <a:rPr lang="hu-H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Lenk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Gergő Hegedűs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Szilárd 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Sajti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Péter Petrik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Márton Major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Zsolt Zolnai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Dimitrios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Bessas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Alexander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Chumakov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726430" y="2503542"/>
            <a:ext cx="4572000" cy="3979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Attila Németh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Maria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Gracheva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Zsolt Horváth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Attila Lengyel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Dénes Lajos Nagy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 Szilágyi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András Deák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Levente Illés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Maccari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Fernando</a:t>
            </a:r>
            <a:endParaRPr lang="hu-H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Deshabrato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Mukherjee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http://wigner.mta.hu/sites/default/files/field/image/wigner%20logo%20OK%20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59" y="743483"/>
            <a:ext cx="1535023" cy="5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nergiatudományi Kutatóközp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988" y="559570"/>
            <a:ext cx="866775" cy="86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7727" y="548058"/>
            <a:ext cx="926996" cy="9098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167" y="713944"/>
            <a:ext cx="1369063" cy="647641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873" y="629695"/>
            <a:ext cx="1914259" cy="746401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294" y="507152"/>
            <a:ext cx="1161071" cy="105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5" name="Téglalap 4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" name="Téglalap 5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7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oatings 12 01768 g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612562"/>
            <a:ext cx="5978525" cy="591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8201025" y="6305550"/>
            <a:ext cx="441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X. Long et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dirty="0" err="1" smtClean="0"/>
              <a:t>Coatings</a:t>
            </a:r>
            <a:r>
              <a:rPr lang="hu-HU" dirty="0" smtClean="0"/>
              <a:t> 12, 1768 (2022)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Thin</a:t>
            </a:r>
            <a:r>
              <a:rPr lang="hu-HU" dirty="0" smtClean="0">
                <a:solidFill>
                  <a:schemeClr val="bg1"/>
                </a:solidFill>
              </a:rPr>
              <a:t> film </a:t>
            </a:r>
            <a:r>
              <a:rPr lang="hu-HU" dirty="0" err="1" smtClean="0">
                <a:solidFill>
                  <a:schemeClr val="bg1"/>
                </a:solidFill>
              </a:rPr>
              <a:t>applications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24" name="Téglalap 23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églalap 24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6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Szövegdoboz 26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FeRh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362" y="971550"/>
            <a:ext cx="2071931" cy="218440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962" y="962025"/>
            <a:ext cx="2468159" cy="219075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 rotWithShape="1">
          <a:blip r:embed="rId5"/>
          <a:srcRect l="32619" t="38388" r="36270" b="9157"/>
          <a:stretch/>
        </p:blipFill>
        <p:spPr>
          <a:xfrm>
            <a:off x="7896226" y="1104900"/>
            <a:ext cx="2177304" cy="1988456"/>
          </a:xfrm>
          <a:prstGeom prst="rect">
            <a:avLst/>
          </a:prstGeom>
        </p:spPr>
      </p:pic>
      <p:grpSp>
        <p:nvGrpSpPr>
          <p:cNvPr id="32" name="Csoportba foglalás 31"/>
          <p:cNvGrpSpPr/>
          <p:nvPr/>
        </p:nvGrpSpPr>
        <p:grpSpPr>
          <a:xfrm>
            <a:off x="2098675" y="3664208"/>
            <a:ext cx="3940176" cy="2858929"/>
            <a:chOff x="1431925" y="3657600"/>
            <a:chExt cx="3940176" cy="2858929"/>
          </a:xfrm>
        </p:grpSpPr>
        <p:pic>
          <p:nvPicPr>
            <p:cNvPr id="33" name="Picture 2" descr="https://www.researchgate.net/profile/Michel_Risser/publication/264879468/figure/fig1/AS:669451498291213@1536621083977/Principle-of-the-magnetocaloric-effect-Figure-3-The-total-entropy-S-versus-temperature_W64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925" y="3657600"/>
              <a:ext cx="3658265" cy="264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églalap 33"/>
            <p:cNvSpPr/>
            <p:nvPr/>
          </p:nvSpPr>
          <p:spPr>
            <a:xfrm>
              <a:off x="1524001" y="6208752"/>
              <a:ext cx="38481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700" b="0" i="0" dirty="0" smtClean="0">
                  <a:effectLst/>
                  <a:latin typeface="Times" panose="02020603050405020304" pitchFamily="18" charset="0"/>
                </a:rPr>
                <a:t>C. </a:t>
              </a:r>
              <a:r>
                <a:rPr lang="hu-HU" sz="700" b="0" i="0" dirty="0" err="1" smtClean="0">
                  <a:effectLst/>
                  <a:latin typeface="Times" panose="02020603050405020304" pitchFamily="18" charset="0"/>
                </a:rPr>
                <a:t>Muller</a:t>
              </a:r>
              <a:r>
                <a:rPr lang="hu-HU" sz="700" b="0" i="0" dirty="0" smtClean="0">
                  <a:effectLst/>
                  <a:latin typeface="Times" panose="02020603050405020304" pitchFamily="18" charset="0"/>
                </a:rPr>
                <a:t> „</a:t>
              </a:r>
              <a:r>
                <a:rPr lang="en-US" sz="700" dirty="0"/>
                <a:t>NEW AIR-CONDITIONING AND REFRIGERATION MAGNETOCALORIC GAS FREE </a:t>
              </a:r>
              <a:r>
                <a:rPr lang="en-US" sz="700" dirty="0" smtClean="0"/>
                <a:t>SYSTEM</a:t>
              </a:r>
              <a:r>
                <a:rPr lang="hu-HU" sz="700" dirty="0" smtClean="0"/>
                <a:t>”, </a:t>
              </a:r>
              <a:r>
                <a:rPr lang="en-US" sz="700" b="0" i="0" dirty="0" smtClean="0">
                  <a:effectLst/>
                  <a:latin typeface="Times" panose="02020603050405020304" pitchFamily="18" charset="0"/>
                </a:rPr>
                <a:t>International Symposium on Next-generation Air Conditioning and Refrigeration Technology</a:t>
              </a:r>
              <a:r>
                <a:rPr lang="hu-HU" sz="700" b="0" i="0" dirty="0" smtClean="0">
                  <a:effectLst/>
                  <a:latin typeface="Times" panose="02020603050405020304" pitchFamily="18" charset="0"/>
                </a:rPr>
                <a:t> (2010)</a:t>
              </a:r>
              <a:endParaRPr lang="en-US" sz="700" dirty="0"/>
            </a:p>
          </p:txBody>
        </p:sp>
      </p:grpSp>
      <p:sp>
        <p:nvSpPr>
          <p:cNvPr id="35" name="Szövegdoboz 34"/>
          <p:cNvSpPr txBox="1"/>
          <p:nvPr/>
        </p:nvSpPr>
        <p:spPr>
          <a:xfrm>
            <a:off x="2143125" y="476250"/>
            <a:ext cx="200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Ferromagnetic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4733925" y="495300"/>
            <a:ext cx="246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Antiferromagnetic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7962900" y="504825"/>
            <a:ext cx="1886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Paramagnetic</a:t>
            </a:r>
            <a:endParaRPr 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2962275" y="3171825"/>
            <a:ext cx="2129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Magnetocaloric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2" descr="KÃ©ptalÃ¡lat a kÃ¶vetkezÅre: âmultiferroic deviceâ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60"/>
          <a:stretch/>
        </p:blipFill>
        <p:spPr bwMode="auto">
          <a:xfrm>
            <a:off x="6322531" y="4266517"/>
            <a:ext cx="4135919" cy="14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églalap 39"/>
          <p:cNvSpPr/>
          <p:nvPr/>
        </p:nvSpPr>
        <p:spPr>
          <a:xfrm>
            <a:off x="7246825" y="5701162"/>
            <a:ext cx="2163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b="0" i="0" dirty="0" smtClean="0">
                <a:effectLst/>
                <a:latin typeface="Times New Roman" panose="02020603050405020304" pitchFamily="18" charset="0"/>
              </a:rPr>
              <a:t>W. </a:t>
            </a:r>
            <a:r>
              <a:rPr lang="hu-HU" sz="800" b="0" i="0" dirty="0" err="1" smtClean="0">
                <a:effectLst/>
                <a:latin typeface="Times New Roman" panose="02020603050405020304" pitchFamily="18" charset="0"/>
              </a:rPr>
              <a:t>Huang</a:t>
            </a:r>
            <a:r>
              <a:rPr lang="hu-HU" sz="800" b="0" i="0" dirty="0" smtClean="0">
                <a:effectLst/>
                <a:latin typeface="Times New Roman" panose="02020603050405020304" pitchFamily="18" charset="0"/>
              </a:rPr>
              <a:t> et </a:t>
            </a:r>
            <a:r>
              <a:rPr lang="hu-HU" sz="800" b="0" i="0" dirty="0" err="1" smtClean="0">
                <a:effectLst/>
                <a:latin typeface="Times New Roman" panose="02020603050405020304" pitchFamily="18" charset="0"/>
              </a:rPr>
              <a:t>al</a:t>
            </a:r>
            <a:r>
              <a:rPr lang="hu-HU" sz="800" b="0" i="0" dirty="0" smtClean="0">
                <a:effectLst/>
                <a:latin typeface="Times New Roman" panose="02020603050405020304" pitchFamily="18" charset="0"/>
              </a:rPr>
              <a:t>. / J </a:t>
            </a:r>
            <a:r>
              <a:rPr lang="hu-HU" sz="800" b="0" i="0" dirty="0" err="1" smtClean="0">
                <a:effectLst/>
                <a:latin typeface="Times New Roman" panose="02020603050405020304" pitchFamily="18" charset="0"/>
              </a:rPr>
              <a:t>Materiomics</a:t>
            </a:r>
            <a:r>
              <a:rPr lang="hu-HU" sz="800" b="0" i="0" dirty="0" smtClean="0">
                <a:effectLst/>
                <a:latin typeface="Times New Roman" panose="02020603050405020304" pitchFamily="18" charset="0"/>
              </a:rPr>
              <a:t> 1 (2015) 263</a:t>
            </a:r>
            <a:endParaRPr lang="hu-HU" sz="800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7458075" y="3209925"/>
            <a:ext cx="1666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Multiferroic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5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Csoportba foglalás 13"/>
          <p:cNvGrpSpPr/>
          <p:nvPr/>
        </p:nvGrpSpPr>
        <p:grpSpPr>
          <a:xfrm>
            <a:off x="6994004" y="4168263"/>
            <a:ext cx="3020120" cy="2297244"/>
            <a:chOff x="9436098" y="4200525"/>
            <a:chExt cx="4622802" cy="3405942"/>
          </a:xfrm>
        </p:grpSpPr>
        <p:grpSp>
          <p:nvGrpSpPr>
            <p:cNvPr id="11" name="Csoportba foglalás 10"/>
            <p:cNvGrpSpPr/>
            <p:nvPr/>
          </p:nvGrpSpPr>
          <p:grpSpPr>
            <a:xfrm>
              <a:off x="9685370" y="4200525"/>
              <a:ext cx="3691590" cy="2343508"/>
              <a:chOff x="-703230" y="-193675"/>
              <a:chExt cx="3691590" cy="2343508"/>
            </a:xfrm>
          </p:grpSpPr>
          <p:pic>
            <p:nvPicPr>
              <p:cNvPr id="1026" name="Picture 2" descr="https://www.researchgate.net/profile/Kousik_Samanta/publication/234312443/figure/fig5/AS:614287324229635@1523468919075/A-schematic-of-a-Spin-Field-Effect-Transistor-Datta-Das-transistor-In-this-device_W64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5098" y="292098"/>
                <a:ext cx="3456248" cy="18577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Szövegdoboz 3"/>
              <p:cNvSpPr txBox="1"/>
              <p:nvPr/>
            </p:nvSpPr>
            <p:spPr>
              <a:xfrm>
                <a:off x="-703230" y="-193675"/>
                <a:ext cx="3691590" cy="958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Energy-efficient</a:t>
                </a:r>
                <a:r>
                  <a:rPr lang="hu-H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hu-HU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devices</a:t>
                </a:r>
                <a:endParaRPr lang="hu-H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Téglalap 4"/>
            <p:cNvSpPr/>
            <p:nvPr/>
          </p:nvSpPr>
          <p:spPr>
            <a:xfrm>
              <a:off x="9436098" y="6716651"/>
              <a:ext cx="4622802" cy="889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825" dirty="0"/>
                <a:t>K. </a:t>
              </a:r>
              <a:r>
                <a:rPr lang="hu-HU" sz="825" dirty="0" err="1"/>
                <a:t>Samanta</a:t>
              </a:r>
              <a:r>
                <a:rPr lang="hu-HU" sz="825" dirty="0"/>
                <a:t> „</a:t>
              </a:r>
              <a:r>
                <a:rPr lang="en-US" sz="825" dirty="0"/>
                <a:t>Synthesis and characterization of 3d-transition metal ions doped</a:t>
              </a:r>
              <a:endParaRPr lang="hu-HU" sz="825" dirty="0"/>
            </a:p>
            <a:p>
              <a:r>
                <a:rPr lang="en-US" sz="825" dirty="0"/>
                <a:t>zinc oxide based dilute magnetic semiconductor thin films</a:t>
              </a:r>
              <a:r>
                <a:rPr lang="hu-HU" sz="825" dirty="0"/>
                <a:t>”, PhD </a:t>
              </a:r>
              <a:r>
                <a:rPr lang="hu-HU" sz="825" dirty="0" err="1"/>
                <a:t>work</a:t>
              </a:r>
              <a:r>
                <a:rPr lang="hu-HU" sz="825" dirty="0"/>
                <a:t> (2014)</a:t>
              </a:r>
              <a:endParaRPr lang="en-US" sz="825" dirty="0">
                <a:solidFill>
                  <a:srgbClr val="111111"/>
                </a:solidFill>
                <a:latin typeface="Roboto"/>
              </a:endParaRPr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2562885" y="895351"/>
            <a:ext cx="2784209" cy="2801578"/>
            <a:chOff x="11930063" y="3612356"/>
            <a:chExt cx="2736651" cy="2447702"/>
          </a:xfrm>
        </p:grpSpPr>
        <p:sp>
          <p:nvSpPr>
            <p:cNvPr id="7" name="Szövegdoboz 6"/>
            <p:cNvSpPr txBox="1"/>
            <p:nvPr/>
          </p:nvSpPr>
          <p:spPr>
            <a:xfrm>
              <a:off x="12477750" y="3612356"/>
              <a:ext cx="1542660" cy="322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r>
                <a:rPr lang="hu-H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storage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3" name="Csoportba foglalás 12"/>
            <p:cNvGrpSpPr/>
            <p:nvPr/>
          </p:nvGrpSpPr>
          <p:grpSpPr>
            <a:xfrm>
              <a:off x="11930063" y="3754814"/>
              <a:ext cx="2736651" cy="2305244"/>
              <a:chOff x="3397251" y="3457016"/>
              <a:chExt cx="3648867" cy="3073660"/>
            </a:xfrm>
          </p:grpSpPr>
          <p:pic>
            <p:nvPicPr>
              <p:cNvPr id="1030" name="Picture 6" descr="Screen Shot 2018-09-20 at 1.08.36 PM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2" t="41045" r="74661" b="8209"/>
              <a:stretch/>
            </p:blipFill>
            <p:spPr bwMode="auto">
              <a:xfrm>
                <a:off x="3701251" y="3457016"/>
                <a:ext cx="3344867" cy="3073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Szövegdoboz 7"/>
              <p:cNvSpPr txBox="1"/>
              <p:nvPr/>
            </p:nvSpPr>
            <p:spPr>
              <a:xfrm>
                <a:off x="3397251" y="5984877"/>
                <a:ext cx="3365947" cy="255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825" dirty="0"/>
                  <a:t>Y. </a:t>
                </a:r>
                <a:r>
                  <a:rPr lang="hu-HU" sz="825" dirty="0" err="1"/>
                  <a:t>Tserkovnyak</a:t>
                </a:r>
                <a:r>
                  <a:rPr lang="hu-HU" sz="825" dirty="0"/>
                  <a:t> et </a:t>
                </a:r>
                <a:r>
                  <a:rPr lang="hu-HU" sz="825" dirty="0" err="1"/>
                  <a:t>al</a:t>
                </a:r>
                <a:r>
                  <a:rPr lang="hu-HU" sz="825" dirty="0"/>
                  <a:t>. </a:t>
                </a:r>
                <a:r>
                  <a:rPr lang="hu-HU" sz="825" dirty="0" err="1"/>
                  <a:t>Phys</a:t>
                </a:r>
                <a:r>
                  <a:rPr lang="hu-HU" sz="825" dirty="0"/>
                  <a:t>. </a:t>
                </a:r>
                <a:r>
                  <a:rPr lang="hu-HU" sz="825" dirty="0" err="1"/>
                  <a:t>Rev</a:t>
                </a:r>
                <a:r>
                  <a:rPr lang="hu-HU" sz="825" dirty="0"/>
                  <a:t> Lett. 121, 127701 (2018)</a:t>
                </a:r>
                <a:endParaRPr lang="en-US" sz="825" dirty="0"/>
              </a:p>
            </p:txBody>
          </p:sp>
        </p:grpSp>
      </p:grpSp>
      <p:grpSp>
        <p:nvGrpSpPr>
          <p:cNvPr id="27" name="Csoportba foglalás 26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22" name="Téglalap 21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3" name="Téglalap 22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5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Csoportba foglalás 25"/>
          <p:cNvGrpSpPr/>
          <p:nvPr/>
        </p:nvGrpSpPr>
        <p:grpSpPr>
          <a:xfrm>
            <a:off x="2535232" y="4197453"/>
            <a:ext cx="2896947" cy="2211067"/>
            <a:chOff x="4148139" y="4079081"/>
            <a:chExt cx="3169858" cy="2293021"/>
          </a:xfrm>
        </p:grpSpPr>
        <p:grpSp>
          <p:nvGrpSpPr>
            <p:cNvPr id="19" name="Csoportba foglalás 18"/>
            <p:cNvGrpSpPr/>
            <p:nvPr/>
          </p:nvGrpSpPr>
          <p:grpSpPr>
            <a:xfrm>
              <a:off x="4148139" y="4079081"/>
              <a:ext cx="3169858" cy="2293021"/>
              <a:chOff x="4148139" y="3993356"/>
              <a:chExt cx="3169858" cy="2293021"/>
            </a:xfrm>
          </p:grpSpPr>
          <p:grpSp>
            <p:nvGrpSpPr>
              <p:cNvPr id="12" name="Csoportba foglalás 11"/>
              <p:cNvGrpSpPr/>
              <p:nvPr/>
            </p:nvGrpSpPr>
            <p:grpSpPr>
              <a:xfrm>
                <a:off x="4148139" y="4555330"/>
                <a:ext cx="3169858" cy="1731047"/>
                <a:chOff x="-247649" y="4384675"/>
                <a:chExt cx="4226476" cy="2308065"/>
              </a:xfrm>
            </p:grpSpPr>
            <p:pic>
              <p:nvPicPr>
                <p:cNvPr id="1032" name="Picture 8" descr="https://pubs.rsc.org/image/article/2017/SE/c7se00403f/c7se00403f-f13_hi-res.gif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9" t="3908" r="54830" b="70304"/>
                <a:stretch/>
              </p:blipFill>
              <p:spPr bwMode="auto">
                <a:xfrm>
                  <a:off x="-25400" y="4384675"/>
                  <a:ext cx="3971925" cy="1790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Szövegdoboz 8"/>
                <p:cNvSpPr txBox="1"/>
                <p:nvPr/>
              </p:nvSpPr>
              <p:spPr>
                <a:xfrm>
                  <a:off x="-247649" y="6389514"/>
                  <a:ext cx="4226476" cy="3032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825" dirty="0"/>
                    <a:t>V. </a:t>
                  </a:r>
                  <a:r>
                    <a:rPr lang="hu-HU" sz="825" dirty="0" err="1"/>
                    <a:t>Annapureddy</a:t>
                  </a:r>
                  <a:r>
                    <a:rPr lang="hu-HU" sz="825" dirty="0"/>
                    <a:t> et </a:t>
                  </a:r>
                  <a:r>
                    <a:rPr lang="hu-HU" sz="825" dirty="0" err="1"/>
                    <a:t>al</a:t>
                  </a:r>
                  <a:r>
                    <a:rPr lang="hu-HU" sz="825" dirty="0"/>
                    <a:t>., </a:t>
                  </a:r>
                  <a:r>
                    <a:rPr lang="hu-HU" sz="825" dirty="0" err="1"/>
                    <a:t>Sustainable</a:t>
                  </a:r>
                  <a:r>
                    <a:rPr lang="hu-HU" sz="825" dirty="0"/>
                    <a:t> </a:t>
                  </a:r>
                  <a:r>
                    <a:rPr lang="hu-HU" sz="825" dirty="0" err="1"/>
                    <a:t>Energy</a:t>
                  </a:r>
                  <a:r>
                    <a:rPr lang="hu-HU" sz="825" dirty="0"/>
                    <a:t> </a:t>
                  </a:r>
                  <a:r>
                    <a:rPr lang="hu-HU" sz="825" dirty="0" err="1"/>
                    <a:t>Fuels</a:t>
                  </a:r>
                  <a:r>
                    <a:rPr lang="hu-HU" sz="825" dirty="0"/>
                    <a:t>, 1, 2039 (2017)</a:t>
                  </a:r>
                  <a:endParaRPr lang="en-US" sz="825" dirty="0"/>
                </a:p>
              </p:txBody>
            </p:sp>
          </p:grpSp>
          <p:sp>
            <p:nvSpPr>
              <p:cNvPr id="28" name="Szövegdoboz 27"/>
              <p:cNvSpPr txBox="1"/>
              <p:nvPr/>
            </p:nvSpPr>
            <p:spPr>
              <a:xfrm>
                <a:off x="4533900" y="3993356"/>
                <a:ext cx="2093593" cy="383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Enegry</a:t>
                </a:r>
                <a:r>
                  <a:rPr lang="hu-H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hu-HU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Production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" name="Téglalap 20"/>
            <p:cNvSpPr/>
            <p:nvPr/>
          </p:nvSpPr>
          <p:spPr>
            <a:xfrm>
              <a:off x="4162425" y="4495800"/>
              <a:ext cx="390525" cy="466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29" name="Szövegdoboz 28"/>
          <p:cNvSpPr txBox="1"/>
          <p:nvPr/>
        </p:nvSpPr>
        <p:spPr>
          <a:xfrm>
            <a:off x="2066926" y="-28575"/>
            <a:ext cx="1628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dirty="0" err="1">
                <a:solidFill>
                  <a:schemeClr val="bg1"/>
                </a:solidFill>
              </a:rPr>
              <a:t>Introduction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/>
          <a:srcRect l="32431" t="37564" r="18195" b="14616"/>
          <a:stretch/>
        </p:blipFill>
        <p:spPr>
          <a:xfrm>
            <a:off x="6134100" y="1134158"/>
            <a:ext cx="4229100" cy="2218642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6482332" y="663063"/>
            <a:ext cx="364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Hazardous-gas-free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350000" y="33737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 http://www.sec.gov/Archives/; http://goo.gl/bwGr41; http://goo.gl/zhg29L; http://goo.gl/02x9kK</a:t>
            </a:r>
          </a:p>
        </p:txBody>
      </p:sp>
    </p:spTree>
    <p:extLst>
      <p:ext uri="{BB962C8B-B14F-4D97-AF65-F5344CB8AC3E}">
        <p14:creationId xmlns:p14="http://schemas.microsoft.com/office/powerpoint/2010/main" val="295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24" name="Téglalap 23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églalap 24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6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Szövegdoboz 26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Recent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works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on</a:t>
            </a:r>
            <a:r>
              <a:rPr lang="hu-HU" dirty="0" smtClean="0">
                <a:solidFill>
                  <a:schemeClr val="bg1"/>
                </a:solidFill>
              </a:rPr>
              <a:t> FeRh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22376" y="1856232"/>
            <a:ext cx="1052589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Creating</a:t>
            </a:r>
            <a:r>
              <a:rPr lang="hu-HU" sz="3200" dirty="0" smtClean="0"/>
              <a:t> </a:t>
            </a:r>
            <a:r>
              <a:rPr lang="hu-HU" sz="3200" dirty="0" err="1" smtClean="0"/>
              <a:t>magnetic</a:t>
            </a:r>
            <a:r>
              <a:rPr lang="hu-HU" sz="3200" dirty="0" smtClean="0"/>
              <a:t> </a:t>
            </a:r>
            <a:r>
              <a:rPr lang="hu-HU" sz="3200" dirty="0" err="1" smtClean="0"/>
              <a:t>pattern</a:t>
            </a:r>
            <a:endParaRPr lang="hu-H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Self-diffusion</a:t>
            </a:r>
            <a:r>
              <a:rPr lang="hu-HU" sz="3200" dirty="0" smtClean="0"/>
              <a:t> </a:t>
            </a:r>
            <a:r>
              <a:rPr lang="hu-HU" sz="3200" dirty="0" err="1" smtClean="0"/>
              <a:t>study</a:t>
            </a:r>
            <a:r>
              <a:rPr lang="hu-HU" sz="32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Multiferroic</a:t>
            </a:r>
            <a:r>
              <a:rPr lang="hu-HU" sz="3200" dirty="0" smtClean="0"/>
              <a:t> </a:t>
            </a:r>
            <a:r>
              <a:rPr lang="hu-HU" sz="3200" dirty="0" err="1" smtClean="0"/>
              <a:t>study</a:t>
            </a:r>
            <a:endParaRPr lang="hu-HU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Electric</a:t>
            </a:r>
            <a:r>
              <a:rPr lang="hu-HU" sz="3200" dirty="0" smtClean="0"/>
              <a:t> </a:t>
            </a:r>
            <a:r>
              <a:rPr lang="hu-HU" sz="3200" dirty="0" err="1" smtClean="0"/>
              <a:t>field</a:t>
            </a:r>
            <a:r>
              <a:rPr lang="hu-HU" sz="3200" dirty="0" smtClean="0"/>
              <a:t> </a:t>
            </a:r>
            <a:r>
              <a:rPr lang="hu-HU" sz="3200" dirty="0" err="1" smtClean="0"/>
              <a:t>effect</a:t>
            </a:r>
            <a:endParaRPr lang="hu-HU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Magnetic</a:t>
            </a:r>
            <a:r>
              <a:rPr lang="hu-HU" sz="3200" dirty="0" smtClean="0"/>
              <a:t> </a:t>
            </a:r>
            <a:r>
              <a:rPr lang="hu-HU" sz="3200" dirty="0" err="1" smtClean="0"/>
              <a:t>Field</a:t>
            </a:r>
            <a:r>
              <a:rPr lang="hu-HU" sz="3200" dirty="0" smtClean="0"/>
              <a:t> </a:t>
            </a:r>
            <a:r>
              <a:rPr lang="hu-HU" sz="3200" dirty="0" err="1" smtClean="0"/>
              <a:t>effect</a:t>
            </a:r>
            <a:endParaRPr lang="hu-HU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Temperature</a:t>
            </a:r>
            <a:r>
              <a:rPr lang="hu-HU" sz="3200" dirty="0" smtClean="0"/>
              <a:t> </a:t>
            </a:r>
            <a:r>
              <a:rPr lang="hu-HU" sz="3200" dirty="0" err="1" smtClean="0"/>
              <a:t>effect</a:t>
            </a:r>
            <a:endParaRPr lang="hu-HU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Synergy</a:t>
            </a:r>
            <a:r>
              <a:rPr lang="hu-HU" sz="3200" dirty="0" smtClean="0"/>
              <a:t> </a:t>
            </a:r>
            <a:r>
              <a:rPr lang="hu-HU" sz="3200" dirty="0" err="1" smtClean="0"/>
              <a:t>effect</a:t>
            </a:r>
            <a:r>
              <a:rPr lang="hu-HU" sz="3200" dirty="0" smtClean="0"/>
              <a:t> of </a:t>
            </a:r>
            <a:r>
              <a:rPr lang="hu-HU" sz="3200" dirty="0" err="1" smtClean="0"/>
              <a:t>temperature</a:t>
            </a:r>
            <a:r>
              <a:rPr lang="hu-HU" sz="3200" dirty="0" smtClean="0"/>
              <a:t>, </a:t>
            </a:r>
            <a:r>
              <a:rPr lang="hu-HU" sz="3200" dirty="0" err="1" smtClean="0"/>
              <a:t>electric</a:t>
            </a:r>
            <a:r>
              <a:rPr lang="hu-HU" sz="3200" dirty="0" smtClean="0"/>
              <a:t> and </a:t>
            </a:r>
            <a:r>
              <a:rPr lang="hu-HU" sz="3200" dirty="0" err="1" smtClean="0"/>
              <a:t>magnetic</a:t>
            </a:r>
            <a:r>
              <a:rPr lang="hu-HU" sz="3200" dirty="0" smtClean="0"/>
              <a:t> </a:t>
            </a:r>
            <a:r>
              <a:rPr lang="hu-HU" sz="3200" dirty="0" err="1" smtClean="0"/>
              <a:t>field</a:t>
            </a:r>
            <a:endParaRPr lang="en-US" sz="3200" dirty="0"/>
          </a:p>
        </p:txBody>
      </p:sp>
      <p:sp>
        <p:nvSpPr>
          <p:cNvPr id="3" name="Téglalap 2"/>
          <p:cNvSpPr/>
          <p:nvPr/>
        </p:nvSpPr>
        <p:spPr>
          <a:xfrm>
            <a:off x="521208" y="1883664"/>
            <a:ext cx="5321808" cy="52298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5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5" name="Téglalap 4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" name="Téglalap 5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7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zövegdoboz 7"/>
          <p:cNvSpPr txBox="1"/>
          <p:nvPr/>
        </p:nvSpPr>
        <p:spPr>
          <a:xfrm>
            <a:off x="1552575" y="0"/>
            <a:ext cx="418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Sample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praparation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116212" y="171947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 </a:t>
            </a:r>
            <a:r>
              <a:rPr lang="hu-HU" dirty="0" err="1" smtClean="0"/>
              <a:t>subs</a:t>
            </a:r>
            <a:r>
              <a:rPr lang="hu-HU" dirty="0" smtClean="0"/>
              <a:t> = 200 °C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/>
          <a:srcRect l="45781" t="21112" r="30625" b="34723"/>
          <a:stretch/>
        </p:blipFill>
        <p:spPr>
          <a:xfrm>
            <a:off x="5363309" y="1752600"/>
            <a:ext cx="1687179" cy="1776566"/>
          </a:xfrm>
          <a:prstGeom prst="rect">
            <a:avLst/>
          </a:prstGeom>
        </p:spPr>
      </p:pic>
      <p:pic>
        <p:nvPicPr>
          <p:cNvPr id="11" name="Kép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77" y="3846358"/>
            <a:ext cx="2293613" cy="2622305"/>
          </a:xfrm>
          <a:prstGeom prst="rect">
            <a:avLst/>
          </a:prstGeom>
        </p:spPr>
      </p:pic>
      <p:pic>
        <p:nvPicPr>
          <p:cNvPr id="12" name="Kép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47" y="3836527"/>
            <a:ext cx="1291049" cy="263084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3" name="Kép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26" y="3836527"/>
            <a:ext cx="1247632" cy="263832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4" name="Picture 4" descr="MBE - Részei | Institute for Particle and Nuclear Physics, Wigner RCP, H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27" y="2174875"/>
            <a:ext cx="3205163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1345091" y="561357"/>
            <a:ext cx="3767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0" i="0" u="none" strike="noStrike" baseline="0" smtClean="0">
                <a:latin typeface="Times New Roman" panose="02020603050405020304" pitchFamily="18" charset="0"/>
              </a:rPr>
              <a:t>Molecular </a:t>
            </a:r>
            <a:r>
              <a:rPr lang="hu-HU" sz="2800" b="0" i="0" u="none" strike="noStrike" baseline="0" dirty="0" err="1" smtClean="0">
                <a:latin typeface="Times New Roman" panose="02020603050405020304" pitchFamily="18" charset="0"/>
              </a:rPr>
              <a:t>beam</a:t>
            </a:r>
            <a:r>
              <a:rPr lang="hu-HU" sz="2800" b="0" i="0" u="none" strike="noStrike" baseline="0" dirty="0" smtClean="0">
                <a:latin typeface="Times New Roman" panose="02020603050405020304" pitchFamily="18" charset="0"/>
              </a:rPr>
              <a:t> epitaxy</a:t>
            </a:r>
            <a:endParaRPr lang="hu-HU" sz="2800" dirty="0"/>
          </a:p>
        </p:txBody>
      </p:sp>
      <p:pic>
        <p:nvPicPr>
          <p:cNvPr id="16" name="Kép 1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66" y="261053"/>
            <a:ext cx="5403850" cy="367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3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um 5"/>
          <p:cNvGraphicFramePr>
            <a:graphicFrameLocks noChangeAspect="1"/>
          </p:cNvGraphicFramePr>
          <p:nvPr>
            <p:extLst/>
          </p:nvPr>
        </p:nvGraphicFramePr>
        <p:xfrm>
          <a:off x="3000618" y="1391920"/>
          <a:ext cx="2926617" cy="3586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Graph" r:id="rId3" imgW="2942018" imgH="2250720" progId="Origin95.Graph">
                  <p:embed/>
                </p:oleObj>
              </mc:Choice>
              <mc:Fallback>
                <p:oleObj name="Graph" r:id="rId3" imgW="2942018" imgH="2250720" progId="Origin95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216" r="37297" b="8125"/>
                      <a:stretch>
                        <a:fillRect/>
                      </a:stretch>
                    </p:blipFill>
                    <p:spPr bwMode="auto">
                      <a:xfrm>
                        <a:off x="3000618" y="1391920"/>
                        <a:ext cx="2926617" cy="3586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/>
          <a:srcRect l="32619" t="38388" r="36270" b="9157"/>
          <a:stretch/>
        </p:blipFill>
        <p:spPr>
          <a:xfrm>
            <a:off x="6485060" y="1697286"/>
            <a:ext cx="832418" cy="7602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5754" y="2396386"/>
            <a:ext cx="927049" cy="82285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/>
          <a:srcRect l="32619" t="38388" r="36270" b="9157"/>
          <a:stretch/>
        </p:blipFill>
        <p:spPr>
          <a:xfrm>
            <a:off x="6496783" y="3169732"/>
            <a:ext cx="832418" cy="76021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3108" y="3896564"/>
            <a:ext cx="927049" cy="822853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16" name="Téglalap 15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Téglalap 16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8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églalap 19"/>
          <p:cNvSpPr/>
          <p:nvPr/>
        </p:nvSpPr>
        <p:spPr>
          <a:xfrm>
            <a:off x="3763108" y="5681453"/>
            <a:ext cx="61233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/>
              <a:t>D. G. </a:t>
            </a:r>
            <a:r>
              <a:rPr lang="hu-HU" sz="1100" dirty="0" err="1"/>
              <a:t>Merkel</a:t>
            </a:r>
            <a:r>
              <a:rPr lang="hu-HU" sz="1100" dirty="0"/>
              <a:t>, A. Lengyel, D. L. Nagy, A. Németh, </a:t>
            </a:r>
            <a:r>
              <a:rPr lang="hu-HU" sz="1100" dirty="0" err="1"/>
              <a:t>Zs</a:t>
            </a:r>
            <a:r>
              <a:rPr lang="hu-HU" sz="1100" dirty="0"/>
              <a:t>. E. Horváth, </a:t>
            </a:r>
            <a:r>
              <a:rPr lang="hu-HU" sz="1100" dirty="0" err="1"/>
              <a:t>Cs</a:t>
            </a:r>
            <a:r>
              <a:rPr lang="hu-HU" sz="1100" dirty="0"/>
              <a:t>. Bogdán, M. A. </a:t>
            </a:r>
            <a:r>
              <a:rPr lang="hu-HU" sz="1100" dirty="0" err="1"/>
              <a:t>Gracheva</a:t>
            </a:r>
            <a:r>
              <a:rPr lang="hu-HU" sz="1100" dirty="0"/>
              <a:t>, G. Hegedűs, Sz. Sajti, </a:t>
            </a:r>
            <a:r>
              <a:rPr lang="hu-HU" sz="1100" dirty="0" err="1"/>
              <a:t>Gy</a:t>
            </a:r>
            <a:r>
              <a:rPr lang="hu-HU" sz="1100" dirty="0"/>
              <a:t>. Z. </a:t>
            </a:r>
            <a:r>
              <a:rPr lang="hu-HU" sz="1100" dirty="0" err="1"/>
              <a:t>Radnóczi</a:t>
            </a:r>
            <a:r>
              <a:rPr lang="hu-HU" sz="1100" dirty="0"/>
              <a:t> &amp; E. Szilágyi </a:t>
            </a:r>
            <a:r>
              <a:rPr lang="hu-HU" sz="1100" dirty="0" err="1"/>
              <a:t>Scientific</a:t>
            </a:r>
            <a:r>
              <a:rPr lang="hu-HU" sz="1100" dirty="0"/>
              <a:t> </a:t>
            </a:r>
            <a:r>
              <a:rPr lang="hu-HU" sz="1100" dirty="0" err="1"/>
              <a:t>Reports</a:t>
            </a:r>
            <a:r>
              <a:rPr lang="hu-HU" sz="1100" dirty="0"/>
              <a:t> 10, 13923 (2020) </a:t>
            </a:r>
            <a:endParaRPr lang="en-US" sz="1100" dirty="0"/>
          </a:p>
        </p:txBody>
      </p:sp>
      <p:sp>
        <p:nvSpPr>
          <p:cNvPr id="22" name="Téglalap 21"/>
          <p:cNvSpPr/>
          <p:nvPr/>
        </p:nvSpPr>
        <p:spPr>
          <a:xfrm>
            <a:off x="2828311" y="1677629"/>
            <a:ext cx="4810740" cy="84557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45" y="659718"/>
            <a:ext cx="6076950" cy="558165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6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4.44444E-6 0.1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10903 L 4.44444E-6 0.212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21227 L 4.44444E-6 0.318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2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59" y="2104104"/>
            <a:ext cx="8652623" cy="3254477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7" name="Téglalap 6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" name="Téglalap 7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9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60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0"/>
            <a:ext cx="12192000" cy="348658"/>
            <a:chOff x="0" y="0"/>
            <a:chExt cx="12192000" cy="464877"/>
          </a:xfrm>
        </p:grpSpPr>
        <p:sp>
          <p:nvSpPr>
            <p:cNvPr id="7" name="Téglalap 6"/>
            <p:cNvSpPr/>
            <p:nvPr/>
          </p:nvSpPr>
          <p:spPr>
            <a:xfrm>
              <a:off x="667657" y="0"/>
              <a:ext cx="11524343" cy="464877"/>
            </a:xfrm>
            <a:prstGeom prst="rect">
              <a:avLst/>
            </a:prstGeom>
            <a:gradFill>
              <a:gsLst>
                <a:gs pos="0">
                  <a:srgbClr val="D31203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8" name="Téglalap 7"/>
            <p:cNvSpPr/>
            <p:nvPr/>
          </p:nvSpPr>
          <p:spPr>
            <a:xfrm>
              <a:off x="0" y="0"/>
              <a:ext cx="520700" cy="464877"/>
            </a:xfrm>
            <a:prstGeom prst="rect">
              <a:avLst/>
            </a:prstGeom>
            <a:solidFill>
              <a:srgbClr val="D31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9" name="Picture 2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721" y="0"/>
              <a:ext cx="1094900" cy="40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Kép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316382" y="1895475"/>
            <a:ext cx="7345778" cy="35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4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14349</TotalTime>
  <Words>441</Words>
  <Application>Microsoft Office PowerPoint</Application>
  <PresentationFormat>Szélesvásznú</PresentationFormat>
  <Paragraphs>105</Paragraphs>
  <Slides>18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Times</vt:lpstr>
      <vt:lpstr>Times New Roman</vt:lpstr>
      <vt:lpstr>Office-téma</vt:lpstr>
      <vt:lpstr>Graph</vt:lpstr>
      <vt:lpstr>Advances in the Investigation of FeRh Thin Films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the Investigation of FeRh Thin Films</dc:title>
  <dc:creator>MDG</dc:creator>
  <cp:lastModifiedBy>Microsoft-fiók</cp:lastModifiedBy>
  <cp:revision>55</cp:revision>
  <dcterms:created xsi:type="dcterms:W3CDTF">2023-08-15T08:26:01Z</dcterms:created>
  <dcterms:modified xsi:type="dcterms:W3CDTF">2023-09-17T09:23:40Z</dcterms:modified>
</cp:coreProperties>
</file>