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0080625" cy="5670550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B4FE43FD-B4DC-4F76-A654-C7CBBB87BF32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8.png"/><Relationship Id="rId7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76000" y="173664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400" b="0" strike="noStrike" spc="-1">
                <a:solidFill>
                  <a:srgbClr val="0000FF"/>
                </a:solidFill>
                <a:latin typeface="Arial"/>
              </a:rPr>
              <a:t>Symmetries in Quantum Information Science</a:t>
            </a:r>
            <a:endParaRPr lang="en-GB" sz="3400" b="0" strike="noStrike" spc="-1">
              <a:latin typeface="Arial"/>
            </a:endParaRPr>
          </a:p>
        </p:txBody>
      </p:sp>
      <p:pic>
        <p:nvPicPr>
          <p:cNvPr id="42" name="Kép 41"/>
          <p:cNvPicPr/>
          <p:nvPr/>
        </p:nvPicPr>
        <p:blipFill>
          <a:blip r:embed="rId2"/>
          <a:stretch/>
        </p:blipFill>
        <p:spPr>
          <a:xfrm>
            <a:off x="5868000" y="3780000"/>
            <a:ext cx="4104000" cy="157968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144000" y="3917880"/>
            <a:ext cx="648000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1" strike="noStrike" spc="-1">
                <a:latin typeface="Arial"/>
              </a:rPr>
              <a:t>Adrian Solymos</a:t>
            </a:r>
            <a:endParaRPr lang="en-GB" sz="1800" b="0" strike="noStrike" spc="-1">
              <a:latin typeface="Arial"/>
            </a:endParaRPr>
          </a:p>
          <a:p>
            <a:r>
              <a:rPr lang="en-GB" sz="1800" b="0" strike="noStrike" spc="-1">
                <a:latin typeface="Arial"/>
              </a:rPr>
              <a:t>Wigner RCP</a:t>
            </a:r>
          </a:p>
          <a:p>
            <a:r>
              <a:rPr lang="en-GB" sz="1800" b="0" strike="noStrike" spc="-1">
                <a:latin typeface="Arial"/>
              </a:rPr>
              <a:t>Computational Sciences Department,</a:t>
            </a:r>
          </a:p>
          <a:p>
            <a:r>
              <a:rPr lang="en-GB" sz="1800" b="0" strike="noStrike" spc="-1">
                <a:latin typeface="Arial"/>
              </a:rPr>
              <a:t>Quantum Computing and Information Research Group</a:t>
            </a:r>
          </a:p>
        </p:txBody>
      </p:sp>
      <p:sp>
        <p:nvSpPr>
          <p:cNvPr id="44" name="TextShape 3"/>
          <p:cNvSpPr txBox="1"/>
          <p:nvPr/>
        </p:nvSpPr>
        <p:spPr>
          <a:xfrm>
            <a:off x="72000" y="144000"/>
            <a:ext cx="5616000" cy="61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19</a:t>
            </a:r>
            <a:r>
              <a:rPr lang="en-GB" sz="1800" b="0" strike="noStrike" spc="-1" baseline="14000000">
                <a:latin typeface="Arial"/>
              </a:rPr>
              <a:t>th</a:t>
            </a:r>
            <a:r>
              <a:rPr lang="en-GB" sz="1800" b="0" strike="noStrike" spc="-1">
                <a:latin typeface="Arial"/>
              </a:rPr>
              <a:t> of September, Wigner 121 Scientific Symposium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  <a:ea typeface="Noto Sans CJK SC"/>
              </a:rPr>
              <a:t>Unitary t-designs – G</a:t>
            </a:r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eneralised Group Designs</a:t>
            </a:r>
            <a:endParaRPr lang="en-GB" sz="3000" b="0" strike="noStrike" spc="-1"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6000" y="3780720"/>
            <a:ext cx="381600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Example using GAP:</a:t>
            </a:r>
          </a:p>
        </p:txBody>
      </p:sp>
      <p:pic>
        <p:nvPicPr>
          <p:cNvPr id="90" name="Kép 89"/>
          <p:cNvPicPr/>
          <p:nvPr/>
        </p:nvPicPr>
        <p:blipFill>
          <a:blip r:embed="rId2"/>
          <a:stretch/>
        </p:blipFill>
        <p:spPr>
          <a:xfrm>
            <a:off x="360" y="649080"/>
            <a:ext cx="10079640" cy="305892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8775360" y="2744640"/>
            <a:ext cx="1152000" cy="86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2" name="CustomShape 4"/>
          <p:cNvSpPr/>
          <p:nvPr/>
        </p:nvSpPr>
        <p:spPr>
          <a:xfrm>
            <a:off x="1008000" y="648000"/>
            <a:ext cx="360000" cy="36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3" name="TextShape 5"/>
          <p:cNvSpPr txBox="1"/>
          <p:nvPr/>
        </p:nvSpPr>
        <p:spPr>
          <a:xfrm>
            <a:off x="432000" y="4399560"/>
            <a:ext cx="5112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>
                <a:latin typeface="Arial"/>
              </a:rPr>
              <a:t>Standard irrep of A</a:t>
            </a:r>
            <a:r>
              <a:rPr lang="en-GB" sz="1200" b="0" strike="noStrike" spc="-1">
                <a:latin typeface="Arial"/>
              </a:rPr>
              <a:t>13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>
                <a:latin typeface="Arial"/>
              </a:rPr>
              <a:t>Any of the two 12D irrep of 6-Suz</a:t>
            </a:r>
          </a:p>
        </p:txBody>
      </p:sp>
      <p:sp>
        <p:nvSpPr>
          <p:cNvPr id="94" name="TextShape 6"/>
          <p:cNvSpPr txBox="1"/>
          <p:nvPr/>
        </p:nvSpPr>
        <p:spPr>
          <a:xfrm>
            <a:off x="5796000" y="5085720"/>
            <a:ext cx="4248000" cy="71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GB" sz="1800" b="1" strike="noStrike" spc="-1">
                <a:solidFill>
                  <a:srgbClr val="FF0000"/>
                </a:solidFill>
                <a:latin typeface="Arial"/>
              </a:rPr>
              <a:t>BROKEN THE 3-DESIGN BARRIER!!!</a:t>
            </a:r>
            <a:endParaRPr lang="en-GB" sz="1800" b="0" strike="noStrike" spc="-1">
              <a:latin typeface="Arial"/>
            </a:endParaRPr>
          </a:p>
          <a:p>
            <a:pPr algn="ctr"/>
            <a:r>
              <a:rPr lang="en-GB" sz="1800" b="0" strike="noStrike" spc="-1">
                <a:latin typeface="Arial"/>
              </a:rPr>
              <a:t>(shadow tomography)</a:t>
            </a:r>
          </a:p>
        </p:txBody>
      </p:sp>
      <p:pic>
        <p:nvPicPr>
          <p:cNvPr id="95" name="Kép 94"/>
          <p:cNvPicPr/>
          <p:nvPr/>
        </p:nvPicPr>
        <p:blipFill>
          <a:blip r:embed="rId3"/>
          <a:stretch/>
        </p:blipFill>
        <p:spPr>
          <a:xfrm>
            <a:off x="3384000" y="4104000"/>
            <a:ext cx="216000" cy="720000"/>
          </a:xfrm>
          <a:prstGeom prst="rect">
            <a:avLst/>
          </a:prstGeom>
          <a:ln>
            <a:noFill/>
          </a:ln>
        </p:spPr>
      </p:pic>
      <p:pic>
        <p:nvPicPr>
          <p:cNvPr id="96" name="Kép 95"/>
          <p:cNvPicPr/>
          <p:nvPr/>
        </p:nvPicPr>
        <p:blipFill>
          <a:blip r:embed="rId4"/>
          <a:stretch/>
        </p:blipFill>
        <p:spPr>
          <a:xfrm>
            <a:off x="1656000" y="5042880"/>
            <a:ext cx="2552400" cy="540000"/>
          </a:xfrm>
          <a:prstGeom prst="rect">
            <a:avLst/>
          </a:prstGeom>
          <a:ln>
            <a:noFill/>
          </a:ln>
        </p:spPr>
      </p:pic>
      <p:sp>
        <p:nvSpPr>
          <p:cNvPr id="97" name="CustomShape 7"/>
          <p:cNvSpPr/>
          <p:nvPr/>
        </p:nvSpPr>
        <p:spPr>
          <a:xfrm>
            <a:off x="36000" y="4183560"/>
            <a:ext cx="5508000" cy="1486440"/>
          </a:xfrm>
          <a:prstGeom prst="ellipse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98" name="TextShape 8"/>
          <p:cNvSpPr txBox="1"/>
          <p:nvPr/>
        </p:nvSpPr>
        <p:spPr>
          <a:xfrm>
            <a:off x="6264000" y="4536000"/>
            <a:ext cx="3600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4-design in 12 dimensions!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Unitary t-designs – 2-designs in arbitrary dimension</a:t>
            </a:r>
            <a:endParaRPr lang="en-GB" sz="3000" b="0" strike="noStrike" spc="-1"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216000" y="792000"/>
            <a:ext cx="4968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Alternating group on d elements:</a:t>
            </a:r>
          </a:p>
        </p:txBody>
      </p:sp>
      <p:pic>
        <p:nvPicPr>
          <p:cNvPr id="101" name="Kép 100"/>
          <p:cNvPicPr/>
          <p:nvPr/>
        </p:nvPicPr>
        <p:blipFill>
          <a:blip r:embed="rId2"/>
          <a:stretch/>
        </p:blipFill>
        <p:spPr>
          <a:xfrm>
            <a:off x="2467800" y="3475440"/>
            <a:ext cx="5144400" cy="630000"/>
          </a:xfrm>
          <a:prstGeom prst="rect">
            <a:avLst/>
          </a:prstGeom>
          <a:ln>
            <a:noFill/>
          </a:ln>
        </p:spPr>
      </p:pic>
      <p:pic>
        <p:nvPicPr>
          <p:cNvPr id="102" name="Kép 101"/>
          <p:cNvPicPr/>
          <p:nvPr/>
        </p:nvPicPr>
        <p:blipFill>
          <a:blip r:embed="rId3"/>
          <a:stretch/>
        </p:blipFill>
        <p:spPr>
          <a:xfrm>
            <a:off x="3826800" y="2448000"/>
            <a:ext cx="2426400" cy="432000"/>
          </a:xfrm>
          <a:prstGeom prst="rect">
            <a:avLst/>
          </a:prstGeom>
          <a:ln>
            <a:noFill/>
          </a:ln>
        </p:spPr>
      </p:pic>
      <p:pic>
        <p:nvPicPr>
          <p:cNvPr id="103" name="Kép 102"/>
          <p:cNvPicPr/>
          <p:nvPr/>
        </p:nvPicPr>
        <p:blipFill>
          <a:blip r:embed="rId4"/>
          <a:stretch/>
        </p:blipFill>
        <p:spPr>
          <a:xfrm>
            <a:off x="2610000" y="1303920"/>
            <a:ext cx="4860000" cy="540000"/>
          </a:xfrm>
          <a:prstGeom prst="rect">
            <a:avLst/>
          </a:prstGeom>
          <a:ln>
            <a:noFill/>
          </a:ln>
        </p:spPr>
      </p:pic>
      <p:sp>
        <p:nvSpPr>
          <p:cNvPr id="104" name="TextShape 3"/>
          <p:cNvSpPr txBox="1"/>
          <p:nvPr/>
        </p:nvSpPr>
        <p:spPr>
          <a:xfrm>
            <a:off x="216000" y="1944000"/>
            <a:ext cx="4968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Reducible:</a:t>
            </a:r>
          </a:p>
        </p:txBody>
      </p:sp>
      <p:sp>
        <p:nvSpPr>
          <p:cNvPr id="105" name="TextShape 4"/>
          <p:cNvSpPr txBox="1"/>
          <p:nvPr/>
        </p:nvSpPr>
        <p:spPr>
          <a:xfrm>
            <a:off x="216000" y="2988360"/>
            <a:ext cx="4968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Fusion for d&gt;5:</a:t>
            </a:r>
          </a:p>
        </p:txBody>
      </p:sp>
      <p:pic>
        <p:nvPicPr>
          <p:cNvPr id="106" name="Kép 105"/>
          <p:cNvPicPr/>
          <p:nvPr/>
        </p:nvPicPr>
        <p:blipFill>
          <a:blip r:embed="rId5"/>
          <a:stretch/>
        </p:blipFill>
        <p:spPr>
          <a:xfrm>
            <a:off x="545400" y="4633200"/>
            <a:ext cx="8989200" cy="1080000"/>
          </a:xfrm>
          <a:prstGeom prst="rect">
            <a:avLst/>
          </a:prstGeom>
          <a:ln>
            <a:noFill/>
          </a:ln>
        </p:spPr>
      </p:pic>
      <p:sp>
        <p:nvSpPr>
          <p:cNvPr id="107" name="TextShape 5"/>
          <p:cNvSpPr txBox="1"/>
          <p:nvPr/>
        </p:nvSpPr>
        <p:spPr>
          <a:xfrm>
            <a:off x="216000" y="4140720"/>
            <a:ext cx="4968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What do we get?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Kép 107"/>
          <p:cNvPicPr/>
          <p:nvPr/>
        </p:nvPicPr>
        <p:blipFill>
          <a:blip r:embed="rId2"/>
          <a:stretch/>
        </p:blipFill>
        <p:spPr>
          <a:xfrm>
            <a:off x="360" y="857520"/>
            <a:ext cx="10079640" cy="418104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Unitary t-designs – 2-designs in arbitrary dimension</a:t>
            </a:r>
            <a:endParaRPr lang="en-GB" sz="3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44000" y="17424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400" b="0" strike="noStrike" spc="-1">
                <a:solidFill>
                  <a:srgbClr val="0000FF"/>
                </a:solidFill>
                <a:latin typeface="Arial"/>
              </a:rPr>
              <a:t>Symmetric State Extensions   </a:t>
            </a:r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(shareability)</a:t>
            </a:r>
            <a:endParaRPr lang="en-GB" sz="3000" b="0" strike="noStrike" spc="-1">
              <a:latin typeface="Arial"/>
            </a:endParaRPr>
          </a:p>
        </p:txBody>
      </p:sp>
      <p:pic>
        <p:nvPicPr>
          <p:cNvPr id="111" name="Kép 110"/>
          <p:cNvPicPr/>
          <p:nvPr/>
        </p:nvPicPr>
        <p:blipFill>
          <a:blip r:embed="rId2"/>
          <a:stretch/>
        </p:blipFill>
        <p:spPr>
          <a:xfrm>
            <a:off x="-9000" y="1783080"/>
            <a:ext cx="10079640" cy="294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- States</a:t>
            </a:r>
            <a:endParaRPr lang="en-GB" sz="3000" b="0" strike="noStrike" spc="-1"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360000" y="1116000"/>
            <a:ext cx="2736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Quantum state (dim &lt; </a:t>
            </a:r>
            <a:r>
              <a:rPr lang="en-GB" sz="1800" b="0" strike="noStrike" spc="-1">
                <a:latin typeface="Arial"/>
                <a:ea typeface="Arial"/>
              </a:rPr>
              <a:t>∞)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4248000" y="1129680"/>
            <a:ext cx="2736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1-Projection</a:t>
            </a:r>
          </a:p>
        </p:txBody>
      </p:sp>
      <p:sp>
        <p:nvSpPr>
          <p:cNvPr id="115" name="TextShape 4"/>
          <p:cNvSpPr txBox="1"/>
          <p:nvPr/>
        </p:nvSpPr>
        <p:spPr>
          <a:xfrm>
            <a:off x="7344000" y="1129680"/>
            <a:ext cx="2736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Density matrix</a:t>
            </a:r>
          </a:p>
        </p:txBody>
      </p:sp>
      <p:pic>
        <p:nvPicPr>
          <p:cNvPr id="116" name="Kép 115"/>
          <p:cNvPicPr/>
          <p:nvPr/>
        </p:nvPicPr>
        <p:blipFill>
          <a:blip r:embed="rId2"/>
          <a:stretch/>
        </p:blipFill>
        <p:spPr>
          <a:xfrm>
            <a:off x="1440000" y="1744560"/>
            <a:ext cx="704520" cy="847440"/>
          </a:xfrm>
          <a:prstGeom prst="rect">
            <a:avLst/>
          </a:prstGeom>
          <a:ln>
            <a:noFill/>
          </a:ln>
        </p:spPr>
      </p:pic>
      <p:pic>
        <p:nvPicPr>
          <p:cNvPr id="117" name="Kép 116"/>
          <p:cNvPicPr/>
          <p:nvPr/>
        </p:nvPicPr>
        <p:blipFill>
          <a:blip r:embed="rId3"/>
          <a:stretch/>
        </p:blipFill>
        <p:spPr>
          <a:xfrm>
            <a:off x="4068000" y="1764000"/>
            <a:ext cx="1437840" cy="847440"/>
          </a:xfrm>
          <a:prstGeom prst="rect">
            <a:avLst/>
          </a:prstGeom>
          <a:ln>
            <a:noFill/>
          </a:ln>
        </p:spPr>
      </p:pic>
      <p:pic>
        <p:nvPicPr>
          <p:cNvPr id="118" name="Kép 117"/>
          <p:cNvPicPr/>
          <p:nvPr/>
        </p:nvPicPr>
        <p:blipFill>
          <a:blip r:embed="rId4"/>
          <a:stretch/>
        </p:blipFill>
        <p:spPr>
          <a:xfrm>
            <a:off x="6912000" y="1799640"/>
            <a:ext cx="3266640" cy="828360"/>
          </a:xfrm>
          <a:prstGeom prst="rect">
            <a:avLst/>
          </a:prstGeom>
          <a:ln>
            <a:noFill/>
          </a:ln>
        </p:spPr>
      </p:pic>
      <p:sp>
        <p:nvSpPr>
          <p:cNvPr id="119" name="CustomShape 5"/>
          <p:cNvSpPr/>
          <p:nvPr/>
        </p:nvSpPr>
        <p:spPr>
          <a:xfrm>
            <a:off x="2736000" y="2088000"/>
            <a:ext cx="1080000" cy="216000"/>
          </a:xfrm>
          <a:custGeom>
            <a:avLst/>
            <a:gdLst/>
            <a:ahLst/>
            <a:cxnLst/>
            <a:rect l="0" t="0" r="r" b="b"/>
            <a:pathLst>
              <a:path w="3002" h="602">
                <a:moveTo>
                  <a:pt x="0" y="150"/>
                </a:moveTo>
                <a:lnTo>
                  <a:pt x="2250" y="150"/>
                </a:lnTo>
                <a:lnTo>
                  <a:pt x="2250" y="0"/>
                </a:lnTo>
                <a:lnTo>
                  <a:pt x="3001" y="300"/>
                </a:lnTo>
                <a:lnTo>
                  <a:pt x="2250" y="601"/>
                </a:lnTo>
                <a:lnTo>
                  <a:pt x="22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20" name="CustomShape 6"/>
          <p:cNvSpPr/>
          <p:nvPr/>
        </p:nvSpPr>
        <p:spPr>
          <a:xfrm>
            <a:off x="5796360" y="2088360"/>
            <a:ext cx="1080000" cy="216000"/>
          </a:xfrm>
          <a:custGeom>
            <a:avLst/>
            <a:gdLst/>
            <a:ahLst/>
            <a:cxnLst/>
            <a:rect l="0" t="0" r="r" b="b"/>
            <a:pathLst>
              <a:path w="3002" h="602">
                <a:moveTo>
                  <a:pt x="0" y="150"/>
                </a:moveTo>
                <a:lnTo>
                  <a:pt x="2250" y="150"/>
                </a:lnTo>
                <a:lnTo>
                  <a:pt x="2250" y="0"/>
                </a:lnTo>
                <a:lnTo>
                  <a:pt x="3001" y="300"/>
                </a:lnTo>
                <a:lnTo>
                  <a:pt x="2250" y="601"/>
                </a:lnTo>
                <a:lnTo>
                  <a:pt x="22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121" name="Kép 120"/>
          <p:cNvPicPr/>
          <p:nvPr/>
        </p:nvPicPr>
        <p:blipFill>
          <a:blip r:embed="rId5"/>
          <a:stretch/>
        </p:blipFill>
        <p:spPr>
          <a:xfrm>
            <a:off x="3080880" y="3636000"/>
            <a:ext cx="3219120" cy="1628640"/>
          </a:xfrm>
          <a:prstGeom prst="rect">
            <a:avLst/>
          </a:prstGeom>
          <a:ln>
            <a:noFill/>
          </a:ln>
        </p:spPr>
      </p:pic>
      <p:pic>
        <p:nvPicPr>
          <p:cNvPr id="122" name="Kép 121"/>
          <p:cNvPicPr/>
          <p:nvPr/>
        </p:nvPicPr>
        <p:blipFill>
          <a:blip r:embed="rId6"/>
          <a:stretch/>
        </p:blipFill>
        <p:spPr>
          <a:xfrm>
            <a:off x="6752880" y="3272400"/>
            <a:ext cx="3183120" cy="2343600"/>
          </a:xfrm>
          <a:prstGeom prst="rect">
            <a:avLst/>
          </a:prstGeom>
          <a:ln>
            <a:noFill/>
          </a:ln>
        </p:spPr>
      </p:pic>
      <p:pic>
        <p:nvPicPr>
          <p:cNvPr id="123" name="Kép 122"/>
          <p:cNvPicPr/>
          <p:nvPr/>
        </p:nvPicPr>
        <p:blipFill>
          <a:blip r:embed="rId7"/>
          <a:stretch/>
        </p:blipFill>
        <p:spPr>
          <a:xfrm>
            <a:off x="576000" y="2988000"/>
            <a:ext cx="2174760" cy="242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- Entanglement</a:t>
            </a:r>
            <a:endParaRPr lang="en-GB" sz="3000" b="0" strike="noStrike" spc="-1">
              <a:latin typeface="Arial"/>
            </a:endParaRPr>
          </a:p>
        </p:txBody>
      </p:sp>
      <p:pic>
        <p:nvPicPr>
          <p:cNvPr id="125" name="Kép 124"/>
          <p:cNvPicPr/>
          <p:nvPr/>
        </p:nvPicPr>
        <p:blipFill>
          <a:blip r:embed="rId2"/>
          <a:stretch/>
        </p:blipFill>
        <p:spPr>
          <a:xfrm>
            <a:off x="1080000" y="1058040"/>
            <a:ext cx="2016000" cy="633960"/>
          </a:xfrm>
          <a:prstGeom prst="rect">
            <a:avLst/>
          </a:prstGeom>
          <a:ln>
            <a:noFill/>
          </a:ln>
        </p:spPr>
      </p:pic>
      <p:pic>
        <p:nvPicPr>
          <p:cNvPr id="126" name="Kép 125"/>
          <p:cNvPicPr/>
          <p:nvPr/>
        </p:nvPicPr>
        <p:blipFill>
          <a:blip r:embed="rId3"/>
          <a:stretch/>
        </p:blipFill>
        <p:spPr>
          <a:xfrm>
            <a:off x="5879880" y="1080000"/>
            <a:ext cx="3797280" cy="720000"/>
          </a:xfrm>
          <a:prstGeom prst="rect">
            <a:avLst/>
          </a:prstGeom>
          <a:ln>
            <a:noFill/>
          </a:ln>
        </p:spPr>
      </p:pic>
      <p:pic>
        <p:nvPicPr>
          <p:cNvPr id="127" name="Kép 126"/>
          <p:cNvPicPr/>
          <p:nvPr/>
        </p:nvPicPr>
        <p:blipFill>
          <a:blip r:embed="rId4"/>
          <a:stretch/>
        </p:blipFill>
        <p:spPr>
          <a:xfrm>
            <a:off x="334800" y="4032000"/>
            <a:ext cx="3697200" cy="1584360"/>
          </a:xfrm>
          <a:prstGeom prst="rect">
            <a:avLst/>
          </a:prstGeom>
          <a:ln>
            <a:noFill/>
          </a:ln>
        </p:spPr>
      </p:pic>
      <p:pic>
        <p:nvPicPr>
          <p:cNvPr id="128" name="Kép 127"/>
          <p:cNvPicPr/>
          <p:nvPr/>
        </p:nvPicPr>
        <p:blipFill>
          <a:blip r:embed="rId5"/>
          <a:stretch/>
        </p:blipFill>
        <p:spPr>
          <a:xfrm>
            <a:off x="396000" y="1908000"/>
            <a:ext cx="3368880" cy="2427840"/>
          </a:xfrm>
          <a:prstGeom prst="rect">
            <a:avLst/>
          </a:prstGeom>
          <a:ln>
            <a:noFill/>
          </a:ln>
        </p:spPr>
      </p:pic>
      <p:pic>
        <p:nvPicPr>
          <p:cNvPr id="129" name="Kép 128"/>
          <p:cNvPicPr/>
          <p:nvPr/>
        </p:nvPicPr>
        <p:blipFill>
          <a:blip r:embed="rId6"/>
          <a:stretch/>
        </p:blipFill>
        <p:spPr>
          <a:xfrm>
            <a:off x="5832000" y="4284000"/>
            <a:ext cx="4014000" cy="1410480"/>
          </a:xfrm>
          <a:prstGeom prst="rect">
            <a:avLst/>
          </a:prstGeom>
          <a:ln>
            <a:noFill/>
          </a:ln>
        </p:spPr>
      </p:pic>
      <p:pic>
        <p:nvPicPr>
          <p:cNvPr id="130" name="Kép 129"/>
          <p:cNvPicPr/>
          <p:nvPr/>
        </p:nvPicPr>
        <p:blipFill>
          <a:blip r:embed="rId7"/>
          <a:stretch/>
        </p:blipFill>
        <p:spPr>
          <a:xfrm>
            <a:off x="6120000" y="1820160"/>
            <a:ext cx="3456000" cy="257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Monogamy of entanglement</a:t>
            </a:r>
            <a:endParaRPr lang="en-GB" sz="2900" b="0" strike="noStrike" spc="-1">
              <a:latin typeface="Arial"/>
            </a:endParaRPr>
          </a:p>
        </p:txBody>
      </p:sp>
      <p:pic>
        <p:nvPicPr>
          <p:cNvPr id="132" name="Kép 131"/>
          <p:cNvPicPr/>
          <p:nvPr/>
        </p:nvPicPr>
        <p:blipFill>
          <a:blip r:embed="rId2"/>
          <a:stretch/>
        </p:blipFill>
        <p:spPr>
          <a:xfrm>
            <a:off x="1610280" y="864000"/>
            <a:ext cx="6859440" cy="3858120"/>
          </a:xfrm>
          <a:prstGeom prst="rect">
            <a:avLst/>
          </a:prstGeom>
          <a:ln>
            <a:noFill/>
          </a:ln>
        </p:spPr>
      </p:pic>
      <p:sp>
        <p:nvSpPr>
          <p:cNvPr id="133" name="TextShape 2"/>
          <p:cNvSpPr txBox="1"/>
          <p:nvPr/>
        </p:nvSpPr>
        <p:spPr>
          <a:xfrm>
            <a:off x="36000" y="5040000"/>
            <a:ext cx="1000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“A bipartite system in a pure entangled quantum state cannot be correlated to any other system.”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Shareability</a:t>
            </a:r>
            <a:endParaRPr lang="en-GB" sz="2900" b="0" strike="noStrike" spc="-1">
              <a:latin typeface="Arial"/>
            </a:endParaRPr>
          </a:p>
        </p:txBody>
      </p:sp>
      <p:pic>
        <p:nvPicPr>
          <p:cNvPr id="135" name="Kép 134"/>
          <p:cNvPicPr/>
          <p:nvPr/>
        </p:nvPicPr>
        <p:blipFill>
          <a:blip r:embed="rId2"/>
          <a:stretch/>
        </p:blipFill>
        <p:spPr>
          <a:xfrm>
            <a:off x="390600" y="1692000"/>
            <a:ext cx="3533400" cy="2630160"/>
          </a:xfrm>
          <a:prstGeom prst="rect">
            <a:avLst/>
          </a:prstGeom>
          <a:ln>
            <a:noFill/>
          </a:ln>
        </p:spPr>
      </p:pic>
      <p:pic>
        <p:nvPicPr>
          <p:cNvPr id="136" name="Kép 135"/>
          <p:cNvPicPr/>
          <p:nvPr/>
        </p:nvPicPr>
        <p:blipFill>
          <a:blip r:embed="rId3"/>
          <a:stretch/>
        </p:blipFill>
        <p:spPr>
          <a:xfrm>
            <a:off x="6120000" y="864720"/>
            <a:ext cx="3257280" cy="409536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4536000" y="2448000"/>
            <a:ext cx="1080000" cy="216000"/>
          </a:xfrm>
          <a:custGeom>
            <a:avLst/>
            <a:gdLst/>
            <a:ahLst/>
            <a:cxnLst/>
            <a:rect l="0" t="0" r="r" b="b"/>
            <a:pathLst>
              <a:path w="3002" h="602">
                <a:moveTo>
                  <a:pt x="0" y="150"/>
                </a:moveTo>
                <a:lnTo>
                  <a:pt x="2250" y="150"/>
                </a:lnTo>
                <a:lnTo>
                  <a:pt x="2250" y="0"/>
                </a:lnTo>
                <a:lnTo>
                  <a:pt x="3001" y="300"/>
                </a:lnTo>
                <a:lnTo>
                  <a:pt x="2250" y="601"/>
                </a:lnTo>
                <a:lnTo>
                  <a:pt x="22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38" name="TextShape 3"/>
          <p:cNvSpPr txBox="1"/>
          <p:nvPr/>
        </p:nvSpPr>
        <p:spPr>
          <a:xfrm>
            <a:off x="4788000" y="1800000"/>
            <a:ext cx="50400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3500" b="0" strike="noStrike" spc="-1">
                <a:latin typeface="Arial"/>
              </a:rPr>
              <a:t>?</a:t>
            </a:r>
          </a:p>
        </p:txBody>
      </p:sp>
      <p:pic>
        <p:nvPicPr>
          <p:cNvPr id="139" name="Kép 138"/>
          <p:cNvPicPr/>
          <p:nvPr/>
        </p:nvPicPr>
        <p:blipFill>
          <a:blip r:embed="rId4"/>
          <a:stretch/>
        </p:blipFill>
        <p:spPr>
          <a:xfrm>
            <a:off x="1423800" y="1085760"/>
            <a:ext cx="1456200" cy="534240"/>
          </a:xfrm>
          <a:prstGeom prst="rect">
            <a:avLst/>
          </a:prstGeom>
          <a:ln>
            <a:noFill/>
          </a:ln>
        </p:spPr>
      </p:pic>
      <p:pic>
        <p:nvPicPr>
          <p:cNvPr id="140" name="Kép 139"/>
          <p:cNvPicPr/>
          <p:nvPr/>
        </p:nvPicPr>
        <p:blipFill>
          <a:blip r:embed="rId5"/>
          <a:stretch/>
        </p:blipFill>
        <p:spPr>
          <a:xfrm>
            <a:off x="6425280" y="576000"/>
            <a:ext cx="2610720" cy="493200"/>
          </a:xfrm>
          <a:prstGeom prst="rect">
            <a:avLst/>
          </a:prstGeom>
          <a:ln>
            <a:noFill/>
          </a:ln>
        </p:spPr>
      </p:pic>
      <p:pic>
        <p:nvPicPr>
          <p:cNvPr id="141" name="Kép 140"/>
          <p:cNvPicPr/>
          <p:nvPr/>
        </p:nvPicPr>
        <p:blipFill>
          <a:blip r:embed="rId6"/>
          <a:stretch/>
        </p:blipFill>
        <p:spPr>
          <a:xfrm>
            <a:off x="1656000" y="4988880"/>
            <a:ext cx="958320" cy="591120"/>
          </a:xfrm>
          <a:prstGeom prst="rect">
            <a:avLst/>
          </a:prstGeom>
          <a:ln>
            <a:noFill/>
          </a:ln>
        </p:spPr>
      </p:pic>
      <p:pic>
        <p:nvPicPr>
          <p:cNvPr id="142" name="Kép 141"/>
          <p:cNvPicPr/>
          <p:nvPr/>
        </p:nvPicPr>
        <p:blipFill>
          <a:blip r:embed="rId7"/>
          <a:stretch/>
        </p:blipFill>
        <p:spPr>
          <a:xfrm>
            <a:off x="6994080" y="4943880"/>
            <a:ext cx="1613160" cy="72612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536000" y="5184000"/>
            <a:ext cx="1080000" cy="216000"/>
          </a:xfrm>
          <a:custGeom>
            <a:avLst/>
            <a:gdLst/>
            <a:ahLst/>
            <a:cxnLst/>
            <a:rect l="0" t="0" r="r" b="b"/>
            <a:pathLst>
              <a:path w="3002" h="602">
                <a:moveTo>
                  <a:pt x="0" y="150"/>
                </a:moveTo>
                <a:lnTo>
                  <a:pt x="2250" y="150"/>
                </a:lnTo>
                <a:lnTo>
                  <a:pt x="2250" y="0"/>
                </a:lnTo>
                <a:lnTo>
                  <a:pt x="3001" y="300"/>
                </a:lnTo>
                <a:lnTo>
                  <a:pt x="2250" y="601"/>
                </a:lnTo>
                <a:lnTo>
                  <a:pt x="22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44" name="TextShape 5"/>
          <p:cNvSpPr txBox="1"/>
          <p:nvPr/>
        </p:nvSpPr>
        <p:spPr>
          <a:xfrm>
            <a:off x="4788000" y="4536000"/>
            <a:ext cx="50400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3500" b="0" strike="noStrike" spc="-1">
                <a:latin typeface="Arial"/>
              </a:rPr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Shareability</a:t>
            </a:r>
            <a:endParaRPr lang="en-GB" sz="2900" b="0" strike="noStrike" spc="-1">
              <a:latin typeface="Arial"/>
            </a:endParaRPr>
          </a:p>
        </p:txBody>
      </p:sp>
      <p:pic>
        <p:nvPicPr>
          <p:cNvPr id="146" name="Kép 145"/>
          <p:cNvPicPr/>
          <p:nvPr/>
        </p:nvPicPr>
        <p:blipFill>
          <a:blip r:embed="rId2"/>
          <a:stretch/>
        </p:blipFill>
        <p:spPr>
          <a:xfrm>
            <a:off x="390600" y="1692000"/>
            <a:ext cx="3533400" cy="2630160"/>
          </a:xfrm>
          <a:prstGeom prst="rect">
            <a:avLst/>
          </a:prstGeom>
          <a:ln>
            <a:noFill/>
          </a:ln>
        </p:spPr>
      </p:pic>
      <p:pic>
        <p:nvPicPr>
          <p:cNvPr id="147" name="Kép 146"/>
          <p:cNvPicPr/>
          <p:nvPr/>
        </p:nvPicPr>
        <p:blipFill>
          <a:blip r:embed="rId3"/>
          <a:stretch/>
        </p:blipFill>
        <p:spPr>
          <a:xfrm>
            <a:off x="6120000" y="864720"/>
            <a:ext cx="3257280" cy="4095360"/>
          </a:xfrm>
          <a:prstGeom prst="rect">
            <a:avLst/>
          </a:prstGeom>
          <a:ln>
            <a:noFill/>
          </a:ln>
        </p:spPr>
      </p:pic>
      <p:pic>
        <p:nvPicPr>
          <p:cNvPr id="148" name="Kép 147"/>
          <p:cNvPicPr/>
          <p:nvPr/>
        </p:nvPicPr>
        <p:blipFill>
          <a:blip r:embed="rId4"/>
          <a:stretch/>
        </p:blipFill>
        <p:spPr>
          <a:xfrm>
            <a:off x="6084000" y="950400"/>
            <a:ext cx="3342960" cy="400968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4536360" y="2448360"/>
            <a:ext cx="1080000" cy="216000"/>
          </a:xfrm>
          <a:custGeom>
            <a:avLst/>
            <a:gdLst/>
            <a:ahLst/>
            <a:cxnLst/>
            <a:rect l="0" t="0" r="r" b="b"/>
            <a:pathLst>
              <a:path w="3002" h="602">
                <a:moveTo>
                  <a:pt x="0" y="150"/>
                </a:moveTo>
                <a:lnTo>
                  <a:pt x="2250" y="150"/>
                </a:lnTo>
                <a:lnTo>
                  <a:pt x="2250" y="0"/>
                </a:lnTo>
                <a:lnTo>
                  <a:pt x="3001" y="300"/>
                </a:lnTo>
                <a:lnTo>
                  <a:pt x="2250" y="601"/>
                </a:lnTo>
                <a:lnTo>
                  <a:pt x="22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150" name="Kép 149"/>
          <p:cNvPicPr/>
          <p:nvPr/>
        </p:nvPicPr>
        <p:blipFill>
          <a:blip r:embed="rId5"/>
          <a:stretch/>
        </p:blipFill>
        <p:spPr>
          <a:xfrm>
            <a:off x="1424160" y="1085760"/>
            <a:ext cx="1456200" cy="534240"/>
          </a:xfrm>
          <a:prstGeom prst="rect">
            <a:avLst/>
          </a:prstGeom>
          <a:ln>
            <a:noFill/>
          </a:ln>
        </p:spPr>
      </p:pic>
      <p:pic>
        <p:nvPicPr>
          <p:cNvPr id="151" name="Kép 150"/>
          <p:cNvPicPr/>
          <p:nvPr/>
        </p:nvPicPr>
        <p:blipFill>
          <a:blip r:embed="rId6"/>
          <a:stretch/>
        </p:blipFill>
        <p:spPr>
          <a:xfrm>
            <a:off x="6425280" y="576000"/>
            <a:ext cx="2610720" cy="493200"/>
          </a:xfrm>
          <a:prstGeom prst="rect">
            <a:avLst/>
          </a:prstGeom>
          <a:ln>
            <a:noFill/>
          </a:ln>
        </p:spPr>
      </p:pic>
      <p:pic>
        <p:nvPicPr>
          <p:cNvPr id="152" name="Kép 151"/>
          <p:cNvPicPr/>
          <p:nvPr/>
        </p:nvPicPr>
        <p:blipFill>
          <a:blip r:embed="rId7"/>
          <a:stretch/>
        </p:blipFill>
        <p:spPr>
          <a:xfrm>
            <a:off x="1656000" y="4988880"/>
            <a:ext cx="958320" cy="591120"/>
          </a:xfrm>
          <a:prstGeom prst="rect">
            <a:avLst/>
          </a:prstGeom>
          <a:ln>
            <a:noFill/>
          </a:ln>
        </p:spPr>
      </p:pic>
      <p:pic>
        <p:nvPicPr>
          <p:cNvPr id="153" name="Kép 152"/>
          <p:cNvPicPr/>
          <p:nvPr/>
        </p:nvPicPr>
        <p:blipFill>
          <a:blip r:embed="rId8"/>
          <a:stretch/>
        </p:blipFill>
        <p:spPr>
          <a:xfrm>
            <a:off x="6994440" y="4944240"/>
            <a:ext cx="1613160" cy="726120"/>
          </a:xfrm>
          <a:prstGeom prst="rect">
            <a:avLst/>
          </a:prstGeom>
          <a:ln>
            <a:noFill/>
          </a:ln>
        </p:spPr>
      </p:pic>
      <p:sp>
        <p:nvSpPr>
          <p:cNvPr id="154" name="TextShape 3"/>
          <p:cNvSpPr txBox="1"/>
          <p:nvPr/>
        </p:nvSpPr>
        <p:spPr>
          <a:xfrm>
            <a:off x="4788000" y="1800360"/>
            <a:ext cx="50400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3500" b="0" strike="noStrike" spc="-1">
                <a:latin typeface="Arial"/>
              </a:rPr>
              <a:t>?</a:t>
            </a:r>
          </a:p>
        </p:txBody>
      </p:sp>
      <p:pic>
        <p:nvPicPr>
          <p:cNvPr id="155" name="Kép 154"/>
          <p:cNvPicPr/>
          <p:nvPr/>
        </p:nvPicPr>
        <p:blipFill>
          <a:blip r:embed="rId9">
            <a:lum bright="7000"/>
          </a:blip>
          <a:stretch/>
        </p:blipFill>
        <p:spPr>
          <a:xfrm>
            <a:off x="3150000" y="4791600"/>
            <a:ext cx="3537000" cy="824400"/>
          </a:xfrm>
          <a:prstGeom prst="rect">
            <a:avLst/>
          </a:prstGeom>
          <a:ln w="19080">
            <a:solidFill>
              <a:srgbClr val="000000"/>
            </a:solidFill>
            <a:rou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Kép 155"/>
          <p:cNvPicPr/>
          <p:nvPr/>
        </p:nvPicPr>
        <p:blipFill>
          <a:blip r:embed="rId2"/>
          <a:stretch/>
        </p:blipFill>
        <p:spPr>
          <a:xfrm>
            <a:off x="6084000" y="950400"/>
            <a:ext cx="3342960" cy="4009680"/>
          </a:xfrm>
          <a:prstGeom prst="rect">
            <a:avLst/>
          </a:prstGeom>
          <a:ln>
            <a:noFill/>
          </a:ln>
        </p:spPr>
      </p:pic>
      <p:pic>
        <p:nvPicPr>
          <p:cNvPr id="157" name="Kép 156"/>
          <p:cNvPicPr/>
          <p:nvPr/>
        </p:nvPicPr>
        <p:blipFill>
          <a:blip r:embed="rId3"/>
          <a:stretch/>
        </p:blipFill>
        <p:spPr>
          <a:xfrm>
            <a:off x="6130800" y="979200"/>
            <a:ext cx="3114360" cy="3990600"/>
          </a:xfrm>
          <a:prstGeom prst="rect">
            <a:avLst/>
          </a:prstGeom>
          <a:ln>
            <a:noFill/>
          </a:ln>
        </p:spPr>
      </p:pic>
      <p:pic>
        <p:nvPicPr>
          <p:cNvPr id="158" name="Kép 157"/>
          <p:cNvPicPr/>
          <p:nvPr/>
        </p:nvPicPr>
        <p:blipFill>
          <a:blip r:embed="rId4">
            <a:lum bright="7000"/>
          </a:blip>
          <a:stretch/>
        </p:blipFill>
        <p:spPr>
          <a:xfrm>
            <a:off x="3150360" y="4791600"/>
            <a:ext cx="3537000" cy="824400"/>
          </a:xfrm>
          <a:prstGeom prst="rect">
            <a:avLst/>
          </a:prstGeom>
          <a:ln w="19080">
            <a:solidFill>
              <a:srgbClr val="000000"/>
            </a:solidFill>
            <a:round/>
          </a:ln>
        </p:spPr>
      </p:pic>
      <p:sp>
        <p:nvSpPr>
          <p:cNvPr id="159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Shareability</a:t>
            </a:r>
            <a:endParaRPr lang="en-GB" sz="2900" b="0" strike="noStrike" spc="-1">
              <a:latin typeface="Arial"/>
            </a:endParaRPr>
          </a:p>
        </p:txBody>
      </p:sp>
      <p:pic>
        <p:nvPicPr>
          <p:cNvPr id="160" name="Kép 159"/>
          <p:cNvPicPr/>
          <p:nvPr/>
        </p:nvPicPr>
        <p:blipFill>
          <a:blip r:embed="rId5"/>
          <a:stretch/>
        </p:blipFill>
        <p:spPr>
          <a:xfrm>
            <a:off x="390600" y="1692000"/>
            <a:ext cx="3533400" cy="263016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5760000" y="4896000"/>
            <a:ext cx="3816000" cy="50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62" name="CustomShape 3"/>
          <p:cNvSpPr/>
          <p:nvPr/>
        </p:nvSpPr>
        <p:spPr>
          <a:xfrm>
            <a:off x="4536360" y="2448360"/>
            <a:ext cx="1080000" cy="216000"/>
          </a:xfrm>
          <a:custGeom>
            <a:avLst/>
            <a:gdLst/>
            <a:ahLst/>
            <a:cxnLst/>
            <a:rect l="0" t="0" r="r" b="b"/>
            <a:pathLst>
              <a:path w="3002" h="602">
                <a:moveTo>
                  <a:pt x="0" y="150"/>
                </a:moveTo>
                <a:lnTo>
                  <a:pt x="2250" y="150"/>
                </a:lnTo>
                <a:lnTo>
                  <a:pt x="2250" y="0"/>
                </a:lnTo>
                <a:lnTo>
                  <a:pt x="3001" y="300"/>
                </a:lnTo>
                <a:lnTo>
                  <a:pt x="2250" y="601"/>
                </a:lnTo>
                <a:lnTo>
                  <a:pt x="22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163" name="Kép 162"/>
          <p:cNvPicPr/>
          <p:nvPr/>
        </p:nvPicPr>
        <p:blipFill>
          <a:blip r:embed="rId6"/>
          <a:stretch/>
        </p:blipFill>
        <p:spPr>
          <a:xfrm>
            <a:off x="1424160" y="1085760"/>
            <a:ext cx="1456200" cy="534240"/>
          </a:xfrm>
          <a:prstGeom prst="rect">
            <a:avLst/>
          </a:prstGeom>
          <a:ln>
            <a:noFill/>
          </a:ln>
        </p:spPr>
      </p:pic>
      <p:pic>
        <p:nvPicPr>
          <p:cNvPr id="164" name="Kép 163"/>
          <p:cNvPicPr/>
          <p:nvPr/>
        </p:nvPicPr>
        <p:blipFill>
          <a:blip r:embed="rId7"/>
          <a:stretch/>
        </p:blipFill>
        <p:spPr>
          <a:xfrm>
            <a:off x="6425280" y="576000"/>
            <a:ext cx="2610720" cy="493200"/>
          </a:xfrm>
          <a:prstGeom prst="rect">
            <a:avLst/>
          </a:prstGeom>
          <a:ln>
            <a:noFill/>
          </a:ln>
        </p:spPr>
      </p:pic>
      <p:pic>
        <p:nvPicPr>
          <p:cNvPr id="165" name="Kép 164"/>
          <p:cNvPicPr/>
          <p:nvPr/>
        </p:nvPicPr>
        <p:blipFill>
          <a:blip r:embed="rId8"/>
          <a:stretch/>
        </p:blipFill>
        <p:spPr>
          <a:xfrm>
            <a:off x="1656000" y="4988880"/>
            <a:ext cx="958320" cy="591120"/>
          </a:xfrm>
          <a:prstGeom prst="rect">
            <a:avLst/>
          </a:prstGeom>
          <a:ln>
            <a:noFill/>
          </a:ln>
        </p:spPr>
      </p:pic>
      <p:pic>
        <p:nvPicPr>
          <p:cNvPr id="166" name="Kép 165"/>
          <p:cNvPicPr/>
          <p:nvPr/>
        </p:nvPicPr>
        <p:blipFill>
          <a:blip r:embed="rId9"/>
          <a:stretch/>
        </p:blipFill>
        <p:spPr>
          <a:xfrm>
            <a:off x="6994440" y="4944240"/>
            <a:ext cx="1613160" cy="726120"/>
          </a:xfrm>
          <a:prstGeom prst="rect">
            <a:avLst/>
          </a:prstGeom>
          <a:ln>
            <a:noFill/>
          </a:ln>
        </p:spPr>
      </p:pic>
      <p:sp>
        <p:nvSpPr>
          <p:cNvPr id="167" name="TextShape 4"/>
          <p:cNvSpPr txBox="1"/>
          <p:nvPr/>
        </p:nvSpPr>
        <p:spPr>
          <a:xfrm>
            <a:off x="4788000" y="1800360"/>
            <a:ext cx="50400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3500" b="0" strike="noStrike" spc="-1">
                <a:latin typeface="Arial"/>
              </a:rPr>
              <a:t>?</a:t>
            </a:r>
          </a:p>
        </p:txBody>
      </p:sp>
      <p:pic>
        <p:nvPicPr>
          <p:cNvPr id="168" name="Kép 167"/>
          <p:cNvPicPr/>
          <p:nvPr/>
        </p:nvPicPr>
        <p:blipFill>
          <a:blip r:embed="rId10"/>
          <a:stretch/>
        </p:blipFill>
        <p:spPr>
          <a:xfrm>
            <a:off x="3222000" y="4822920"/>
            <a:ext cx="3456360" cy="760680"/>
          </a:xfrm>
          <a:prstGeom prst="rect">
            <a:avLst/>
          </a:prstGeom>
          <a:ln w="19080">
            <a:noFill/>
          </a:ln>
        </p:spPr>
      </p:pic>
      <p:sp>
        <p:nvSpPr>
          <p:cNvPr id="169" name="Line 5"/>
          <p:cNvSpPr/>
          <p:nvPr/>
        </p:nvSpPr>
        <p:spPr>
          <a:xfrm>
            <a:off x="6696000" y="4896000"/>
            <a:ext cx="0" cy="576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10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0" strike="noStrike" spc="-1">
                <a:latin typeface="Arial"/>
              </a:rPr>
              <a:t>Quantum Computing and Information Research Group</a:t>
            </a:r>
          </a:p>
        </p:txBody>
      </p:sp>
      <p:pic>
        <p:nvPicPr>
          <p:cNvPr id="46" name="Kép 45"/>
          <p:cNvPicPr/>
          <p:nvPr/>
        </p:nvPicPr>
        <p:blipFill>
          <a:blip r:embed="rId2"/>
          <a:stretch/>
        </p:blipFill>
        <p:spPr>
          <a:xfrm>
            <a:off x="86760" y="1274760"/>
            <a:ext cx="2880000" cy="2880000"/>
          </a:xfrm>
          <a:prstGeom prst="rect">
            <a:avLst/>
          </a:prstGeom>
          <a:ln>
            <a:noFill/>
          </a:ln>
        </p:spPr>
      </p:pic>
      <p:pic>
        <p:nvPicPr>
          <p:cNvPr id="47" name="Kép 46"/>
          <p:cNvPicPr/>
          <p:nvPr/>
        </p:nvPicPr>
        <p:blipFill>
          <a:blip r:embed="rId3"/>
          <a:stretch/>
        </p:blipFill>
        <p:spPr>
          <a:xfrm>
            <a:off x="3132000" y="1152000"/>
            <a:ext cx="2206800" cy="3124800"/>
          </a:xfrm>
          <a:prstGeom prst="rect">
            <a:avLst/>
          </a:prstGeom>
          <a:ln>
            <a:noFill/>
          </a:ln>
        </p:spPr>
      </p:pic>
      <p:pic>
        <p:nvPicPr>
          <p:cNvPr id="48" name="Kép 47"/>
          <p:cNvPicPr/>
          <p:nvPr/>
        </p:nvPicPr>
        <p:blipFill>
          <a:blip r:embed="rId4"/>
          <a:stretch/>
        </p:blipFill>
        <p:spPr>
          <a:xfrm>
            <a:off x="5508000" y="1152000"/>
            <a:ext cx="2160000" cy="3110400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360000" y="4608000"/>
            <a:ext cx="252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Dr. Zoltán Zimborás</a:t>
            </a:r>
          </a:p>
        </p:txBody>
      </p:sp>
      <p:sp>
        <p:nvSpPr>
          <p:cNvPr id="50" name="TextShape 3"/>
          <p:cNvSpPr txBox="1"/>
          <p:nvPr/>
        </p:nvSpPr>
        <p:spPr>
          <a:xfrm>
            <a:off x="3348000" y="4608000"/>
            <a:ext cx="252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Ágoston Kaposi</a:t>
            </a:r>
          </a:p>
        </p:txBody>
      </p:sp>
      <p:sp>
        <p:nvSpPr>
          <p:cNvPr id="51" name="TextShape 4"/>
          <p:cNvSpPr txBox="1"/>
          <p:nvPr/>
        </p:nvSpPr>
        <p:spPr>
          <a:xfrm>
            <a:off x="5652000" y="4608000"/>
            <a:ext cx="252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Zoltán Kolarovszki</a:t>
            </a:r>
          </a:p>
        </p:txBody>
      </p:sp>
      <p:sp>
        <p:nvSpPr>
          <p:cNvPr id="52" name="TextShape 5"/>
          <p:cNvSpPr txBox="1"/>
          <p:nvPr/>
        </p:nvSpPr>
        <p:spPr>
          <a:xfrm>
            <a:off x="7956000" y="4608000"/>
            <a:ext cx="2520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Dr. Dávid Jakab</a:t>
            </a:r>
          </a:p>
          <a:p>
            <a:r>
              <a:rPr lang="en-GB" sz="1800" b="0" strike="noStrike" spc="-1">
                <a:latin typeface="Arial"/>
              </a:rPr>
              <a:t>(Now @ Duke Uni)</a:t>
            </a:r>
          </a:p>
        </p:txBody>
      </p:sp>
      <p:pic>
        <p:nvPicPr>
          <p:cNvPr id="53" name="Kép 52"/>
          <p:cNvPicPr/>
          <p:nvPr/>
        </p:nvPicPr>
        <p:blipFill>
          <a:blip r:embed="rId5"/>
          <a:stretch/>
        </p:blipFill>
        <p:spPr>
          <a:xfrm>
            <a:off x="7920000" y="1152000"/>
            <a:ext cx="2059200" cy="3096000"/>
          </a:xfrm>
          <a:prstGeom prst="rect">
            <a:avLst/>
          </a:prstGeom>
          <a:ln>
            <a:noFill/>
          </a:ln>
        </p:spPr>
      </p:pic>
      <p:sp>
        <p:nvSpPr>
          <p:cNvPr id="54" name="TextShape 6"/>
          <p:cNvSpPr txBox="1"/>
          <p:nvPr/>
        </p:nvSpPr>
        <p:spPr>
          <a:xfrm>
            <a:off x="7920000" y="5431680"/>
            <a:ext cx="31680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400" b="0" strike="noStrike" spc="-1">
                <a:latin typeface="Arial"/>
              </a:rPr>
              <a:t>+ other group members...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Shareability</a:t>
            </a:r>
            <a:endParaRPr lang="en-GB" sz="2900" b="0" strike="noStrike" spc="-1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5760000" y="4896000"/>
            <a:ext cx="3816000" cy="50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72" name="CustomShape 3"/>
          <p:cNvSpPr/>
          <p:nvPr/>
        </p:nvSpPr>
        <p:spPr>
          <a:xfrm>
            <a:off x="8352000" y="576000"/>
            <a:ext cx="504000" cy="509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173" name="Kép 172"/>
          <p:cNvPicPr/>
          <p:nvPr/>
        </p:nvPicPr>
        <p:blipFill>
          <a:blip r:embed="rId2"/>
          <a:stretch/>
        </p:blipFill>
        <p:spPr>
          <a:xfrm>
            <a:off x="1836000" y="1080000"/>
            <a:ext cx="6404400" cy="43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Shareability</a:t>
            </a:r>
            <a:endParaRPr lang="en-GB" sz="29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5760000" y="4896000"/>
            <a:ext cx="3816000" cy="50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76" name="CustomShape 3"/>
          <p:cNvSpPr/>
          <p:nvPr/>
        </p:nvSpPr>
        <p:spPr>
          <a:xfrm>
            <a:off x="8352000" y="576000"/>
            <a:ext cx="504000" cy="509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177" name="Kép 176"/>
          <p:cNvPicPr/>
          <p:nvPr/>
        </p:nvPicPr>
        <p:blipFill>
          <a:blip r:embed="rId2"/>
          <a:stretch/>
        </p:blipFill>
        <p:spPr>
          <a:xfrm>
            <a:off x="1836000" y="1080000"/>
            <a:ext cx="6408000" cy="43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Shareability</a:t>
            </a:r>
            <a:endParaRPr lang="en-GB" sz="2900" b="0" strike="noStrike" spc="-1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760000" y="4896000"/>
            <a:ext cx="3816000" cy="50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80" name="CustomShape 3"/>
          <p:cNvSpPr/>
          <p:nvPr/>
        </p:nvSpPr>
        <p:spPr>
          <a:xfrm>
            <a:off x="8352000" y="576000"/>
            <a:ext cx="504000" cy="509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181" name="Kép 180"/>
          <p:cNvPicPr/>
          <p:nvPr/>
        </p:nvPicPr>
        <p:blipFill>
          <a:blip r:embed="rId2"/>
          <a:stretch/>
        </p:blipFill>
        <p:spPr>
          <a:xfrm>
            <a:off x="1836000" y="1080000"/>
            <a:ext cx="6408000" cy="43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Shareability</a:t>
            </a:r>
            <a:endParaRPr lang="en-GB" sz="29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760000" y="4896000"/>
            <a:ext cx="3816000" cy="50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84" name="CustomShape 3"/>
          <p:cNvSpPr/>
          <p:nvPr/>
        </p:nvSpPr>
        <p:spPr>
          <a:xfrm>
            <a:off x="8352000" y="576000"/>
            <a:ext cx="504000" cy="509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185" name="Kép 184"/>
          <p:cNvPicPr/>
          <p:nvPr/>
        </p:nvPicPr>
        <p:blipFill>
          <a:blip r:embed="rId2"/>
          <a:stretch/>
        </p:blipFill>
        <p:spPr>
          <a:xfrm>
            <a:off x="1836000" y="1080000"/>
            <a:ext cx="6408000" cy="43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Shareability</a:t>
            </a:r>
            <a:endParaRPr lang="en-GB" sz="29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5760000" y="4896000"/>
            <a:ext cx="3816000" cy="50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88" name="CustomShape 3"/>
          <p:cNvSpPr/>
          <p:nvPr/>
        </p:nvSpPr>
        <p:spPr>
          <a:xfrm>
            <a:off x="8352000" y="576000"/>
            <a:ext cx="504000" cy="509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189" name="Kép 188"/>
          <p:cNvPicPr/>
          <p:nvPr/>
        </p:nvPicPr>
        <p:blipFill>
          <a:blip r:embed="rId2"/>
          <a:stretch/>
        </p:blipFill>
        <p:spPr>
          <a:xfrm>
            <a:off x="1836000" y="1080000"/>
            <a:ext cx="6408000" cy="43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Shareability</a:t>
            </a:r>
            <a:endParaRPr lang="en-GB" sz="2900" b="0" strike="noStrike" spc="-1"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1152000" y="1296000"/>
            <a:ext cx="7920000" cy="6480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tIns="51120" rIns="96120" bIns="51120">
            <a:noAutofit/>
          </a:bodyPr>
          <a:lstStyle/>
          <a:p>
            <a:r>
              <a:rPr lang="en-GB" sz="3000" b="0" strike="noStrike" spc="-1">
                <a:latin typeface="Arial"/>
              </a:rPr>
              <a:t>A state is (</a:t>
            </a:r>
            <a:r>
              <a:rPr lang="en-GB" sz="3000" b="0" strike="noStrike" spc="-1">
                <a:latin typeface="Arial"/>
                <a:ea typeface="Arial"/>
              </a:rPr>
              <a:t>∞,∞</a:t>
            </a:r>
            <a:r>
              <a:rPr lang="en-GB" sz="3000" b="0" strike="noStrike" spc="-1">
                <a:latin typeface="Arial"/>
              </a:rPr>
              <a:t>)-shareable IFF it is separable!</a:t>
            </a:r>
          </a:p>
        </p:txBody>
      </p:sp>
      <p:sp>
        <p:nvSpPr>
          <p:cNvPr id="192" name="TextShape 3"/>
          <p:cNvSpPr txBox="1"/>
          <p:nvPr/>
        </p:nvSpPr>
        <p:spPr>
          <a:xfrm>
            <a:off x="1152000" y="2117160"/>
            <a:ext cx="475200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(+ it is LOCC monotone…)</a:t>
            </a:r>
          </a:p>
        </p:txBody>
      </p:sp>
      <p:sp>
        <p:nvSpPr>
          <p:cNvPr id="193" name="TextShape 4"/>
          <p:cNvSpPr txBox="1"/>
          <p:nvPr/>
        </p:nvSpPr>
        <p:spPr>
          <a:xfrm>
            <a:off x="6480000" y="3816000"/>
            <a:ext cx="3600000" cy="1792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It is an</a:t>
            </a:r>
          </a:p>
          <a:p>
            <a:endParaRPr lang="en-GB" sz="2200" b="0" strike="noStrike" spc="-1">
              <a:latin typeface="Arial"/>
            </a:endParaRPr>
          </a:p>
          <a:p>
            <a:pPr algn="ctr"/>
            <a:r>
              <a:rPr lang="en-GB" sz="4000" b="1" strike="noStrike" spc="-1">
                <a:solidFill>
                  <a:srgbClr val="FF0000"/>
                </a:solidFill>
                <a:latin typeface="Arial"/>
              </a:rPr>
              <a:t>Entanglement measure!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 rot="2149200">
            <a:off x="5560200" y="2510280"/>
            <a:ext cx="2303640" cy="936000"/>
          </a:xfrm>
          <a:custGeom>
            <a:avLst/>
            <a:gdLst/>
            <a:ahLst/>
            <a:cxnLst/>
            <a:rect l="0" t="0" r="r" b="b"/>
            <a:pathLst>
              <a:path w="6402" h="2602">
                <a:moveTo>
                  <a:pt x="0" y="656"/>
                </a:moveTo>
                <a:lnTo>
                  <a:pt x="4800" y="650"/>
                </a:lnTo>
                <a:lnTo>
                  <a:pt x="4798" y="0"/>
                </a:lnTo>
                <a:lnTo>
                  <a:pt x="6401" y="1298"/>
                </a:lnTo>
                <a:lnTo>
                  <a:pt x="4802" y="2601"/>
                </a:lnTo>
                <a:lnTo>
                  <a:pt x="4801" y="1950"/>
                </a:lnTo>
                <a:lnTo>
                  <a:pt x="1" y="1956"/>
                </a:lnTo>
                <a:lnTo>
                  <a:pt x="0" y="656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195" name="Kép 194"/>
          <p:cNvPicPr/>
          <p:nvPr/>
        </p:nvPicPr>
        <p:blipFill>
          <a:blip r:embed="rId2"/>
          <a:stretch/>
        </p:blipFill>
        <p:spPr>
          <a:xfrm>
            <a:off x="936000" y="2886480"/>
            <a:ext cx="4084560" cy="2297520"/>
          </a:xfrm>
          <a:prstGeom prst="rect">
            <a:avLst/>
          </a:prstGeom>
          <a:ln>
            <a:noFill/>
          </a:ln>
        </p:spPr>
      </p:pic>
      <p:sp>
        <p:nvSpPr>
          <p:cNvPr id="196" name="TextShape 6"/>
          <p:cNvSpPr txBox="1"/>
          <p:nvPr/>
        </p:nvSpPr>
        <p:spPr>
          <a:xfrm>
            <a:off x="7848000" y="2016000"/>
            <a:ext cx="22320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For entangled:</a:t>
            </a:r>
          </a:p>
          <a:p>
            <a:r>
              <a:rPr lang="en-GB" sz="1800" b="0" strike="noStrike" spc="-1">
                <a:latin typeface="Arial"/>
              </a:rPr>
              <a:t>Maximal numbers.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Werner states</a:t>
            </a:r>
            <a:endParaRPr lang="en-GB" sz="2900" b="0" strike="noStrike" spc="-1">
              <a:latin typeface="Arial"/>
            </a:endParaRPr>
          </a:p>
        </p:txBody>
      </p:sp>
      <p:pic>
        <p:nvPicPr>
          <p:cNvPr id="198" name="Kép 197"/>
          <p:cNvPicPr/>
          <p:nvPr/>
        </p:nvPicPr>
        <p:blipFill>
          <a:blip r:embed="rId2"/>
          <a:stretch/>
        </p:blipFill>
        <p:spPr>
          <a:xfrm>
            <a:off x="2214000" y="808560"/>
            <a:ext cx="5652000" cy="720000"/>
          </a:xfrm>
          <a:prstGeom prst="rect">
            <a:avLst/>
          </a:prstGeom>
          <a:ln>
            <a:noFill/>
          </a:ln>
        </p:spPr>
      </p:pic>
      <p:pic>
        <p:nvPicPr>
          <p:cNvPr id="199" name="Kép 198"/>
          <p:cNvPicPr/>
          <p:nvPr/>
        </p:nvPicPr>
        <p:blipFill>
          <a:blip r:embed="rId3"/>
          <a:stretch/>
        </p:blipFill>
        <p:spPr>
          <a:xfrm>
            <a:off x="-21240" y="2196720"/>
            <a:ext cx="3340800" cy="900000"/>
          </a:xfrm>
          <a:prstGeom prst="rect">
            <a:avLst/>
          </a:prstGeom>
          <a:ln>
            <a:noFill/>
          </a:ln>
        </p:spPr>
      </p:pic>
      <p:pic>
        <p:nvPicPr>
          <p:cNvPr id="200" name="Kép 199"/>
          <p:cNvPicPr/>
          <p:nvPr/>
        </p:nvPicPr>
        <p:blipFill>
          <a:blip r:embed="rId4"/>
          <a:stretch/>
        </p:blipFill>
        <p:spPr>
          <a:xfrm>
            <a:off x="4608000" y="2196000"/>
            <a:ext cx="5400000" cy="90000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3492360" y="2592360"/>
            <a:ext cx="1080000" cy="216000"/>
          </a:xfrm>
          <a:custGeom>
            <a:avLst/>
            <a:gdLst/>
            <a:ahLst/>
            <a:cxnLst/>
            <a:rect l="0" t="0" r="r" b="b"/>
            <a:pathLst>
              <a:path w="3002" h="602">
                <a:moveTo>
                  <a:pt x="0" y="150"/>
                </a:moveTo>
                <a:lnTo>
                  <a:pt x="2250" y="150"/>
                </a:lnTo>
                <a:lnTo>
                  <a:pt x="2250" y="0"/>
                </a:lnTo>
                <a:lnTo>
                  <a:pt x="3001" y="300"/>
                </a:lnTo>
                <a:lnTo>
                  <a:pt x="2250" y="601"/>
                </a:lnTo>
                <a:lnTo>
                  <a:pt x="22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202" name="Kép 201"/>
          <p:cNvPicPr/>
          <p:nvPr/>
        </p:nvPicPr>
        <p:blipFill>
          <a:blip r:embed="rId5"/>
          <a:stretch/>
        </p:blipFill>
        <p:spPr>
          <a:xfrm>
            <a:off x="2025000" y="3604680"/>
            <a:ext cx="6022800" cy="18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Werner states, result</a:t>
            </a:r>
            <a:endParaRPr lang="en-GB" sz="2900" b="0" strike="noStrike" spc="-1">
              <a:latin typeface="Arial"/>
            </a:endParaRPr>
          </a:p>
        </p:txBody>
      </p:sp>
      <p:pic>
        <p:nvPicPr>
          <p:cNvPr id="204" name="Kép 203"/>
          <p:cNvPicPr/>
          <p:nvPr/>
        </p:nvPicPr>
        <p:blipFill>
          <a:blip r:embed="rId2"/>
          <a:stretch/>
        </p:blipFill>
        <p:spPr>
          <a:xfrm>
            <a:off x="19440" y="630360"/>
            <a:ext cx="6217200" cy="5040000"/>
          </a:xfrm>
          <a:prstGeom prst="rect">
            <a:avLst/>
          </a:prstGeom>
          <a:ln>
            <a:noFill/>
          </a:ln>
        </p:spPr>
      </p:pic>
      <p:sp>
        <p:nvSpPr>
          <p:cNvPr id="205" name="TextShape 2"/>
          <p:cNvSpPr txBox="1"/>
          <p:nvPr/>
        </p:nvSpPr>
        <p:spPr>
          <a:xfrm>
            <a:off x="6840000" y="2196000"/>
            <a:ext cx="2880000" cy="203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Non-trivial tradeoff between n</a:t>
            </a:r>
            <a:r>
              <a:rPr lang="en-GB" sz="2200" b="0" strike="noStrike" spc="-1" baseline="-33000">
                <a:latin typeface="Arial"/>
              </a:rPr>
              <a:t>A</a:t>
            </a:r>
            <a:r>
              <a:rPr lang="en-GB" sz="2200" b="0" strike="noStrike" spc="-1">
                <a:latin typeface="Arial"/>
              </a:rPr>
              <a:t> and n</a:t>
            </a:r>
            <a:r>
              <a:rPr lang="en-GB" sz="2200" b="0" strike="noStrike" spc="-1" baseline="-33000">
                <a:latin typeface="Arial"/>
              </a:rPr>
              <a:t>B</a:t>
            </a:r>
            <a:r>
              <a:rPr lang="en-GB" sz="2200" b="0" strike="noStrike" spc="-1">
                <a:latin typeface="Arial"/>
              </a:rPr>
              <a:t>!</a:t>
            </a:r>
          </a:p>
          <a:p>
            <a:endParaRPr lang="en-GB" sz="2200" b="0" strike="noStrike" spc="-1">
              <a:latin typeface="Arial"/>
            </a:endParaRPr>
          </a:p>
          <a:p>
            <a:r>
              <a:rPr lang="en-GB" sz="2200" b="0" strike="noStrike" spc="-1">
                <a:latin typeface="Arial"/>
              </a:rPr>
              <a:t>(counterexample:</a:t>
            </a:r>
          </a:p>
          <a:p>
            <a:r>
              <a:rPr lang="en-GB" sz="2200" b="0" strike="noStrike" spc="-1">
                <a:latin typeface="Arial"/>
              </a:rPr>
              <a:t>Isotropic states, only larger counts!)</a:t>
            </a:r>
          </a:p>
        </p:txBody>
      </p:sp>
      <p:sp>
        <p:nvSpPr>
          <p:cNvPr id="206" name="TextShape 3"/>
          <p:cNvSpPr txBox="1"/>
          <p:nvPr/>
        </p:nvSpPr>
        <p:spPr>
          <a:xfrm>
            <a:off x="7956000" y="5292000"/>
            <a:ext cx="2304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arXiv:2208.13743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OO-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states</a:t>
            </a:r>
            <a:endParaRPr lang="en-GB" sz="2900" b="0" strike="noStrike" spc="-1">
              <a:latin typeface="Arial"/>
            </a:endParaRPr>
          </a:p>
        </p:txBody>
      </p:sp>
      <p:pic>
        <p:nvPicPr>
          <p:cNvPr id="208" name="Kép 207"/>
          <p:cNvPicPr/>
          <p:nvPr/>
        </p:nvPicPr>
        <p:blipFill>
          <a:blip r:embed="rId2"/>
          <a:stretch/>
        </p:blipFill>
        <p:spPr>
          <a:xfrm>
            <a:off x="1740600" y="593640"/>
            <a:ext cx="6598800" cy="900000"/>
          </a:xfrm>
          <a:prstGeom prst="rect">
            <a:avLst/>
          </a:prstGeom>
          <a:ln>
            <a:noFill/>
          </a:ln>
        </p:spPr>
      </p:pic>
      <p:pic>
        <p:nvPicPr>
          <p:cNvPr id="209" name="Kép 208"/>
          <p:cNvPicPr/>
          <p:nvPr/>
        </p:nvPicPr>
        <p:blipFill>
          <a:blip r:embed="rId3"/>
          <a:stretch/>
        </p:blipFill>
        <p:spPr>
          <a:xfrm>
            <a:off x="-24120" y="1816560"/>
            <a:ext cx="10079640" cy="1139760"/>
          </a:xfrm>
          <a:prstGeom prst="rect">
            <a:avLst/>
          </a:prstGeom>
          <a:ln>
            <a:noFill/>
          </a:ln>
        </p:spPr>
      </p:pic>
      <p:pic>
        <p:nvPicPr>
          <p:cNvPr id="210" name="Kép 209"/>
          <p:cNvPicPr/>
          <p:nvPr/>
        </p:nvPicPr>
        <p:blipFill>
          <a:blip r:embed="rId4"/>
          <a:stretch/>
        </p:blipFill>
        <p:spPr>
          <a:xfrm>
            <a:off x="-24120" y="3092760"/>
            <a:ext cx="6350400" cy="3240000"/>
          </a:xfrm>
          <a:prstGeom prst="rect">
            <a:avLst/>
          </a:prstGeom>
          <a:ln>
            <a:noFill/>
          </a:ln>
        </p:spPr>
      </p:pic>
      <p:pic>
        <p:nvPicPr>
          <p:cNvPr id="211" name="Kép 210"/>
          <p:cNvPicPr/>
          <p:nvPr/>
        </p:nvPicPr>
        <p:blipFill>
          <a:blip r:embed="rId5"/>
          <a:stretch/>
        </p:blipFill>
        <p:spPr>
          <a:xfrm>
            <a:off x="6873480" y="3312720"/>
            <a:ext cx="2660400" cy="576000"/>
          </a:xfrm>
          <a:prstGeom prst="rect">
            <a:avLst/>
          </a:prstGeom>
          <a:ln>
            <a:noFill/>
          </a:ln>
        </p:spPr>
      </p:pic>
      <p:pic>
        <p:nvPicPr>
          <p:cNvPr id="212" name="Kép 211"/>
          <p:cNvPicPr/>
          <p:nvPr/>
        </p:nvPicPr>
        <p:blipFill>
          <a:blip r:embed="rId6"/>
          <a:stretch/>
        </p:blipFill>
        <p:spPr>
          <a:xfrm>
            <a:off x="6984000" y="4533480"/>
            <a:ext cx="2829600" cy="7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OO-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states, results</a:t>
            </a:r>
            <a:endParaRPr lang="en-GB" sz="2900" b="0" strike="noStrike" spc="-1">
              <a:latin typeface="Arial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5163124-A353-8460-6590-9B7C0822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9" y="1119493"/>
            <a:ext cx="8628185" cy="44080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216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400" b="0" strike="noStrike" spc="-1">
                <a:solidFill>
                  <a:srgbClr val="0000FF"/>
                </a:solidFill>
                <a:latin typeface="Arial"/>
              </a:rPr>
              <a:t>Unitary t-designs</a:t>
            </a:r>
            <a:endParaRPr lang="en-GB" sz="4400" b="0" strike="noStrike" spc="-1">
              <a:latin typeface="Arial"/>
            </a:endParaRPr>
          </a:p>
        </p:txBody>
      </p:sp>
      <p:pic>
        <p:nvPicPr>
          <p:cNvPr id="56" name="Kép 55"/>
          <p:cNvPicPr/>
          <p:nvPr/>
        </p:nvPicPr>
        <p:blipFill>
          <a:blip r:embed="rId2"/>
          <a:stretch/>
        </p:blipFill>
        <p:spPr>
          <a:xfrm>
            <a:off x="-9000" y="1923840"/>
            <a:ext cx="10079640" cy="299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-1800000" y="-100440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200" b="0" strike="noStrike" spc="-1">
                <a:latin typeface="Arial"/>
              </a:rPr>
              <a:t>Thank you for your attention!</a:t>
            </a:r>
          </a:p>
          <a:p>
            <a:pPr algn="ctr"/>
            <a:endParaRPr lang="en-GB" sz="3200" b="0" strike="noStrike" spc="-1">
              <a:latin typeface="Arial"/>
            </a:endParaRPr>
          </a:p>
          <a:p>
            <a:pPr algn="ctr"/>
            <a:r>
              <a:rPr lang="en-GB" sz="2200" b="0" strike="noStrike" spc="-1">
                <a:latin typeface="Arial"/>
              </a:rPr>
              <a:t>solymos.adrian@wigner.hu</a:t>
            </a:r>
          </a:p>
        </p:txBody>
      </p:sp>
      <p:pic>
        <p:nvPicPr>
          <p:cNvPr id="216" name="Kép 215"/>
          <p:cNvPicPr/>
          <p:nvPr/>
        </p:nvPicPr>
        <p:blipFill>
          <a:blip r:embed="rId2"/>
          <a:stretch/>
        </p:blipFill>
        <p:spPr>
          <a:xfrm>
            <a:off x="-16200" y="2783160"/>
            <a:ext cx="6512400" cy="288000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4680000" y="936000"/>
            <a:ext cx="5184000" cy="1800000"/>
          </a:xfrm>
          <a:prstGeom prst="wedgeEllipseCallout">
            <a:avLst>
              <a:gd name="adj1" fmla="val -18157"/>
              <a:gd name="adj2" fmla="val 72652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en-GB" sz="1800" b="0" strike="noStrike" spc="-1">
                <a:latin typeface="Arial"/>
              </a:rPr>
              <a:t> </a:t>
            </a:r>
          </a:p>
          <a:p>
            <a:pPr algn="ctr"/>
            <a:r>
              <a:rPr lang="en-GB" sz="2200" b="0" strike="noStrike" spc="-1">
                <a:latin typeface="Arial"/>
              </a:rPr>
              <a:t>“The unreasonable efficiency of</a:t>
            </a:r>
            <a:br/>
            <a:r>
              <a:rPr lang="en-GB" sz="2200" b="0" strike="noStrike" spc="-1">
                <a:latin typeface="Arial"/>
              </a:rPr>
              <a:t>mathematics in science is a gift</a:t>
            </a:r>
            <a:br/>
            <a:r>
              <a:rPr lang="en-GB" sz="2200" b="0" strike="noStrike" spc="-1">
                <a:latin typeface="Arial"/>
              </a:rPr>
              <a:t>we neither understand nor deserve.”</a:t>
            </a:r>
          </a:p>
          <a:p>
            <a:pPr algn="ctr"/>
            <a:endParaRPr lang="en-GB" sz="2200" b="0" strike="noStrike" spc="-1">
              <a:latin typeface="Arial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7272000" y="3845880"/>
            <a:ext cx="266400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3200" b="0" strike="noStrike" spc="-1">
                <a:latin typeface="Arial"/>
              </a:rPr>
              <a:t>Questions?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80000" y="1614600"/>
            <a:ext cx="6768000" cy="241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r>
              <a:rPr lang="en-GB" sz="3200" b="0" strike="noStrike" spc="-1">
                <a:latin typeface="Arial"/>
              </a:rPr>
              <a:t>"for his contributions to the theory of the atomic nucleus and the elementary particles, particularly through the discovery and application of fundamental symmetry principles"</a:t>
            </a:r>
          </a:p>
        </p:txBody>
      </p:sp>
      <p:pic>
        <p:nvPicPr>
          <p:cNvPr id="220" name="Kép 219"/>
          <p:cNvPicPr/>
          <p:nvPr/>
        </p:nvPicPr>
        <p:blipFill>
          <a:blip r:embed="rId2"/>
          <a:stretch/>
        </p:blipFill>
        <p:spPr>
          <a:xfrm>
            <a:off x="7624800" y="-10080"/>
            <a:ext cx="2095200" cy="2962080"/>
          </a:xfrm>
          <a:prstGeom prst="rect">
            <a:avLst/>
          </a:prstGeom>
          <a:ln>
            <a:noFill/>
          </a:ln>
        </p:spPr>
      </p:pic>
      <p:pic>
        <p:nvPicPr>
          <p:cNvPr id="221" name="Kép 220"/>
          <p:cNvPicPr/>
          <p:nvPr/>
        </p:nvPicPr>
        <p:blipFill>
          <a:blip r:embed="rId3"/>
          <a:stretch/>
        </p:blipFill>
        <p:spPr>
          <a:xfrm>
            <a:off x="7382880" y="2952000"/>
            <a:ext cx="2553120" cy="259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Unitary t-designs</a:t>
            </a:r>
            <a:endParaRPr lang="en-GB" sz="3000" b="0" strike="noStrike" spc="-1">
              <a:latin typeface="Arial"/>
            </a:endParaRPr>
          </a:p>
        </p:txBody>
      </p:sp>
      <p:pic>
        <p:nvPicPr>
          <p:cNvPr id="223" name="Kép 222"/>
          <p:cNvPicPr/>
          <p:nvPr/>
        </p:nvPicPr>
        <p:blipFill>
          <a:blip r:embed="rId2"/>
          <a:stretch/>
        </p:blipFill>
        <p:spPr>
          <a:xfrm>
            <a:off x="1461600" y="2700000"/>
            <a:ext cx="3362400" cy="1080000"/>
          </a:xfrm>
          <a:prstGeom prst="rect">
            <a:avLst/>
          </a:prstGeom>
          <a:ln w="19080">
            <a:solidFill>
              <a:srgbClr val="000000"/>
            </a:solidFill>
            <a:round/>
          </a:ln>
        </p:spPr>
      </p:pic>
      <p:pic>
        <p:nvPicPr>
          <p:cNvPr id="224" name="Kép 223"/>
          <p:cNvPicPr/>
          <p:nvPr/>
        </p:nvPicPr>
        <p:blipFill>
          <a:blip r:embed="rId3"/>
          <a:stretch/>
        </p:blipFill>
        <p:spPr>
          <a:xfrm>
            <a:off x="1701000" y="4356000"/>
            <a:ext cx="6678000" cy="1080000"/>
          </a:xfrm>
          <a:prstGeom prst="rect">
            <a:avLst/>
          </a:prstGeom>
          <a:ln w="19080">
            <a:solidFill>
              <a:srgbClr val="000000"/>
            </a:solidFill>
            <a:round/>
          </a:ln>
        </p:spPr>
      </p:pic>
      <p:sp>
        <p:nvSpPr>
          <p:cNvPr id="225" name="TextShape 2"/>
          <p:cNvSpPr txBox="1"/>
          <p:nvPr/>
        </p:nvSpPr>
        <p:spPr>
          <a:xfrm>
            <a:off x="216000" y="2117160"/>
            <a:ext cx="684000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Schur-Weyl duality – Littlewood-Richardson rule:</a:t>
            </a:r>
          </a:p>
        </p:txBody>
      </p:sp>
      <p:sp>
        <p:nvSpPr>
          <p:cNvPr id="226" name="TextShape 3"/>
          <p:cNvSpPr txBox="1"/>
          <p:nvPr/>
        </p:nvSpPr>
        <p:spPr>
          <a:xfrm>
            <a:off x="216000" y="648000"/>
            <a:ext cx="266400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Twirl property:</a:t>
            </a:r>
          </a:p>
        </p:txBody>
      </p:sp>
      <p:pic>
        <p:nvPicPr>
          <p:cNvPr id="227" name="Kép 226"/>
          <p:cNvPicPr/>
          <p:nvPr/>
        </p:nvPicPr>
        <p:blipFill>
          <a:blip r:embed="rId4"/>
          <a:stretch/>
        </p:blipFill>
        <p:spPr>
          <a:xfrm>
            <a:off x="5976000" y="2736000"/>
            <a:ext cx="3067200" cy="1080000"/>
          </a:xfrm>
          <a:prstGeom prst="rect">
            <a:avLst/>
          </a:prstGeom>
          <a:ln>
            <a:noFill/>
          </a:ln>
        </p:spPr>
      </p:pic>
      <p:sp>
        <p:nvSpPr>
          <p:cNvPr id="228" name="TextShape 4"/>
          <p:cNvSpPr txBox="1"/>
          <p:nvPr/>
        </p:nvSpPr>
        <p:spPr>
          <a:xfrm>
            <a:off x="216000" y="3829680"/>
            <a:ext cx="216000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Schur’s lemma:</a:t>
            </a:r>
          </a:p>
        </p:txBody>
      </p:sp>
      <p:pic>
        <p:nvPicPr>
          <p:cNvPr id="229" name="Kép 228"/>
          <p:cNvPicPr/>
          <p:nvPr/>
        </p:nvPicPr>
        <p:blipFill>
          <a:blip r:embed="rId5"/>
          <a:stretch/>
        </p:blipFill>
        <p:spPr>
          <a:xfrm>
            <a:off x="5738400" y="1224000"/>
            <a:ext cx="3333600" cy="468000"/>
          </a:xfrm>
          <a:prstGeom prst="rect">
            <a:avLst/>
          </a:prstGeom>
          <a:ln w="19080">
            <a:solidFill>
              <a:srgbClr val="000000"/>
            </a:solidFill>
            <a:round/>
          </a:ln>
        </p:spPr>
      </p:pic>
      <p:pic>
        <p:nvPicPr>
          <p:cNvPr id="230" name="Kép 229"/>
          <p:cNvPicPr/>
          <p:nvPr/>
        </p:nvPicPr>
        <p:blipFill>
          <a:blip r:embed="rId6"/>
          <a:stretch/>
        </p:blipFill>
        <p:spPr>
          <a:xfrm>
            <a:off x="684000" y="1080000"/>
            <a:ext cx="2998800" cy="900000"/>
          </a:xfrm>
          <a:prstGeom prst="rect">
            <a:avLst/>
          </a:prstGeom>
          <a:ln>
            <a:noFill/>
          </a:ln>
        </p:spPr>
      </p:pic>
      <p:sp>
        <p:nvSpPr>
          <p:cNvPr id="231" name="CustomShape 5"/>
          <p:cNvSpPr/>
          <p:nvPr/>
        </p:nvSpPr>
        <p:spPr>
          <a:xfrm>
            <a:off x="4140720" y="1332720"/>
            <a:ext cx="1080000" cy="216000"/>
          </a:xfrm>
          <a:custGeom>
            <a:avLst/>
            <a:gdLst/>
            <a:ahLst/>
            <a:cxnLst/>
            <a:rect l="0" t="0" r="r" b="b"/>
            <a:pathLst>
              <a:path w="3002" h="602">
                <a:moveTo>
                  <a:pt x="0" y="150"/>
                </a:moveTo>
                <a:lnTo>
                  <a:pt x="2250" y="150"/>
                </a:lnTo>
                <a:lnTo>
                  <a:pt x="2250" y="0"/>
                </a:lnTo>
                <a:lnTo>
                  <a:pt x="3001" y="300"/>
                </a:lnTo>
                <a:lnTo>
                  <a:pt x="2250" y="601"/>
                </a:lnTo>
                <a:lnTo>
                  <a:pt x="22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232" name="TextShape 6"/>
          <p:cNvSpPr txBox="1"/>
          <p:nvPr/>
        </p:nvSpPr>
        <p:spPr>
          <a:xfrm>
            <a:off x="5868000" y="1093680"/>
            <a:ext cx="43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1800" b="0" strike="noStrike" spc="-1">
                <a:latin typeface="Arial"/>
              </a:rPr>
              <a:t>~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Separable states</a:t>
            </a:r>
            <a:endParaRPr lang="en-GB" sz="2900" b="0" strike="noStrike" spc="-1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5760000" y="4896000"/>
            <a:ext cx="3816000" cy="50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235" name="CustomShape 3"/>
          <p:cNvSpPr/>
          <p:nvPr/>
        </p:nvSpPr>
        <p:spPr>
          <a:xfrm>
            <a:off x="8352000" y="576000"/>
            <a:ext cx="504000" cy="509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236" name="Kép 235"/>
          <p:cNvPicPr/>
          <p:nvPr/>
        </p:nvPicPr>
        <p:blipFill>
          <a:blip r:embed="rId2"/>
          <a:stretch/>
        </p:blipFill>
        <p:spPr>
          <a:xfrm>
            <a:off x="5544000" y="3240000"/>
            <a:ext cx="3211200" cy="900000"/>
          </a:xfrm>
          <a:prstGeom prst="rect">
            <a:avLst/>
          </a:prstGeom>
          <a:ln>
            <a:noFill/>
          </a:ln>
        </p:spPr>
      </p:pic>
      <p:pic>
        <p:nvPicPr>
          <p:cNvPr id="237" name="Kép 236"/>
          <p:cNvPicPr/>
          <p:nvPr/>
        </p:nvPicPr>
        <p:blipFill>
          <a:blip r:embed="rId3"/>
          <a:stretch/>
        </p:blipFill>
        <p:spPr>
          <a:xfrm>
            <a:off x="3754800" y="4464000"/>
            <a:ext cx="6109200" cy="900000"/>
          </a:xfrm>
          <a:prstGeom prst="rect">
            <a:avLst/>
          </a:prstGeom>
          <a:ln>
            <a:noFill/>
          </a:ln>
        </p:spPr>
      </p:pic>
      <p:pic>
        <p:nvPicPr>
          <p:cNvPr id="238" name="Kép 237"/>
          <p:cNvPicPr/>
          <p:nvPr/>
        </p:nvPicPr>
        <p:blipFill>
          <a:blip r:embed="rId4"/>
          <a:stretch/>
        </p:blipFill>
        <p:spPr>
          <a:xfrm>
            <a:off x="1990800" y="828000"/>
            <a:ext cx="1825200" cy="900000"/>
          </a:xfrm>
          <a:prstGeom prst="rect">
            <a:avLst/>
          </a:prstGeom>
          <a:ln>
            <a:noFill/>
          </a:ln>
        </p:spPr>
      </p:pic>
      <p:sp>
        <p:nvSpPr>
          <p:cNvPr id="239" name="Line 4"/>
          <p:cNvSpPr/>
          <p:nvPr/>
        </p:nvSpPr>
        <p:spPr>
          <a:xfrm flipV="1">
            <a:off x="0" y="-144000"/>
            <a:ext cx="10368000" cy="5814000"/>
          </a:xfrm>
          <a:prstGeom prst="line">
            <a:avLst/>
          </a:prstGeom>
          <a:ln w="1908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240" name="Kép 239"/>
          <p:cNvPicPr/>
          <p:nvPr/>
        </p:nvPicPr>
        <p:blipFill>
          <a:blip r:embed="rId5"/>
          <a:stretch/>
        </p:blipFill>
        <p:spPr>
          <a:xfrm>
            <a:off x="151920" y="1908000"/>
            <a:ext cx="5569560" cy="46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Entangled states</a:t>
            </a:r>
            <a:endParaRPr lang="en-GB" sz="2900" b="0" strike="noStrike" spc="-1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8352000" y="576000"/>
            <a:ext cx="504000" cy="509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243" name="TextShape 3"/>
          <p:cNvSpPr txBox="1"/>
          <p:nvPr/>
        </p:nvSpPr>
        <p:spPr>
          <a:xfrm>
            <a:off x="4032000" y="1080000"/>
            <a:ext cx="2016000" cy="363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5000" b="0" strike="noStrike" spc="-1">
                <a:latin typeface="Arial"/>
              </a:rPr>
              <a:t>?</a:t>
            </a:r>
          </a:p>
        </p:txBody>
      </p:sp>
      <p:sp>
        <p:nvSpPr>
          <p:cNvPr id="244" name="TextShape 4"/>
          <p:cNvSpPr txBox="1"/>
          <p:nvPr/>
        </p:nvSpPr>
        <p:spPr>
          <a:xfrm>
            <a:off x="360000" y="4837680"/>
            <a:ext cx="770400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3200" b="0" strike="noStrike" spc="-1">
                <a:latin typeface="Arial"/>
              </a:rPr>
              <a:t>→</a:t>
            </a:r>
            <a:r>
              <a:rPr lang="en-GB" sz="2400" b="0" strike="noStrike" spc="-1">
                <a:latin typeface="Arial"/>
              </a:rPr>
              <a:t> Maximal (n,m) shareability numbers!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Symmetric State Extensions – </a:t>
            </a:r>
            <a:r>
              <a:rPr lang="en-GB" sz="2900" b="0" strike="noStrike" spc="-1">
                <a:solidFill>
                  <a:srgbClr val="0000FF"/>
                </a:solidFill>
                <a:latin typeface="Arial"/>
              </a:rPr>
              <a:t>Shareability</a:t>
            </a:r>
            <a:endParaRPr lang="en-GB" sz="2900" b="0" strike="noStrike" spc="-1">
              <a:latin typeface="Aria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1152000" y="1296000"/>
            <a:ext cx="7920000" cy="648000"/>
          </a:xfrm>
          <a:prstGeom prst="rect">
            <a:avLst/>
          </a:prstGeom>
          <a:noFill/>
          <a:ln w="12600">
            <a:noFill/>
          </a:ln>
        </p:spPr>
        <p:txBody>
          <a:bodyPr lIns="96120" tIns="51120" rIns="96120" bIns="51120">
            <a:noAutofit/>
          </a:bodyPr>
          <a:lstStyle/>
          <a:p>
            <a:r>
              <a:rPr lang="en-GB" sz="3000" b="0" strike="noStrike" spc="-1">
                <a:latin typeface="Arial"/>
              </a:rPr>
              <a:t>Is it easy to caculate? NO!</a:t>
            </a:r>
          </a:p>
        </p:txBody>
      </p:sp>
      <p:pic>
        <p:nvPicPr>
          <p:cNvPr id="247" name="Kép 246"/>
          <p:cNvPicPr/>
          <p:nvPr/>
        </p:nvPicPr>
        <p:blipFill>
          <a:blip r:embed="rId2"/>
          <a:stretch/>
        </p:blipFill>
        <p:spPr>
          <a:xfrm>
            <a:off x="7920" y="2497680"/>
            <a:ext cx="6400080" cy="3191400"/>
          </a:xfrm>
          <a:prstGeom prst="rect">
            <a:avLst/>
          </a:prstGeom>
          <a:ln>
            <a:noFill/>
          </a:ln>
        </p:spPr>
      </p:pic>
      <p:sp>
        <p:nvSpPr>
          <p:cNvPr id="248" name="CustomShape 3"/>
          <p:cNvSpPr/>
          <p:nvPr/>
        </p:nvSpPr>
        <p:spPr>
          <a:xfrm rot="2149200">
            <a:off x="5560200" y="2510280"/>
            <a:ext cx="2303640" cy="936000"/>
          </a:xfrm>
          <a:custGeom>
            <a:avLst/>
            <a:gdLst/>
            <a:ahLst/>
            <a:cxnLst/>
            <a:rect l="0" t="0" r="r" b="b"/>
            <a:pathLst>
              <a:path w="6402" h="2602">
                <a:moveTo>
                  <a:pt x="0" y="656"/>
                </a:moveTo>
                <a:lnTo>
                  <a:pt x="4800" y="650"/>
                </a:lnTo>
                <a:lnTo>
                  <a:pt x="4798" y="0"/>
                </a:lnTo>
                <a:lnTo>
                  <a:pt x="6401" y="1298"/>
                </a:lnTo>
                <a:lnTo>
                  <a:pt x="4802" y="2601"/>
                </a:lnTo>
                <a:lnTo>
                  <a:pt x="4801" y="1950"/>
                </a:lnTo>
                <a:lnTo>
                  <a:pt x="1" y="1956"/>
                </a:lnTo>
                <a:lnTo>
                  <a:pt x="0" y="656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249" name="TextShape 4"/>
          <p:cNvSpPr txBox="1"/>
          <p:nvPr/>
        </p:nvSpPr>
        <p:spPr>
          <a:xfrm>
            <a:off x="6480000" y="3816000"/>
            <a:ext cx="3600000" cy="1792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Behaves like an (is!) </a:t>
            </a:r>
          </a:p>
          <a:p>
            <a:endParaRPr lang="en-GB" sz="2200" b="0" strike="noStrike" spc="-1">
              <a:latin typeface="Arial"/>
            </a:endParaRPr>
          </a:p>
          <a:p>
            <a:pPr algn="ctr"/>
            <a:r>
              <a:rPr lang="en-GB" sz="4000" b="1" strike="noStrike" spc="-1">
                <a:solidFill>
                  <a:srgbClr val="FF0000"/>
                </a:solidFill>
                <a:latin typeface="Arial"/>
              </a:rPr>
              <a:t>Entanglement measure!</a:t>
            </a:r>
            <a:endParaRPr lang="en-GB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Unitary t-designs</a:t>
            </a:r>
            <a:endParaRPr lang="en-GB" sz="3000" b="0" strike="noStrike" spc="-1">
              <a:latin typeface="Arial"/>
            </a:endParaRPr>
          </a:p>
        </p:txBody>
      </p:sp>
      <p:pic>
        <p:nvPicPr>
          <p:cNvPr id="58" name="Kép 57"/>
          <p:cNvPicPr/>
          <p:nvPr/>
        </p:nvPicPr>
        <p:blipFill>
          <a:blip r:embed="rId2"/>
          <a:stretch/>
        </p:blipFill>
        <p:spPr>
          <a:xfrm>
            <a:off x="544320" y="3286080"/>
            <a:ext cx="8991360" cy="2371320"/>
          </a:xfrm>
          <a:prstGeom prst="rect">
            <a:avLst/>
          </a:prstGeom>
          <a:ln>
            <a:noFill/>
          </a:ln>
        </p:spPr>
      </p:pic>
      <p:pic>
        <p:nvPicPr>
          <p:cNvPr id="59" name="Kép 58"/>
          <p:cNvPicPr/>
          <p:nvPr/>
        </p:nvPicPr>
        <p:blipFill>
          <a:blip r:embed="rId3"/>
          <a:stretch/>
        </p:blipFill>
        <p:spPr>
          <a:xfrm>
            <a:off x="360" y="835560"/>
            <a:ext cx="10079640" cy="216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Unitary t-designs</a:t>
            </a:r>
            <a:endParaRPr lang="en-GB" sz="3000" b="0" strike="noStrike" spc="-1">
              <a:latin typeface="Arial"/>
            </a:endParaRPr>
          </a:p>
        </p:txBody>
      </p:sp>
      <p:pic>
        <p:nvPicPr>
          <p:cNvPr id="61" name="Kép 60"/>
          <p:cNvPicPr/>
          <p:nvPr/>
        </p:nvPicPr>
        <p:blipFill>
          <a:blip r:embed="rId2"/>
          <a:stretch/>
        </p:blipFill>
        <p:spPr>
          <a:xfrm>
            <a:off x="360" y="5170680"/>
            <a:ext cx="10079640" cy="541800"/>
          </a:xfrm>
          <a:prstGeom prst="rect">
            <a:avLst/>
          </a:prstGeom>
          <a:ln>
            <a:noFill/>
          </a:ln>
        </p:spPr>
      </p:pic>
      <p:sp>
        <p:nvSpPr>
          <p:cNvPr id="62" name="TextShape 2"/>
          <p:cNvSpPr txBox="1"/>
          <p:nvPr/>
        </p:nvSpPr>
        <p:spPr>
          <a:xfrm>
            <a:off x="1557720" y="3685320"/>
            <a:ext cx="6964920" cy="10962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6120" tIns="51120" rIns="96120" bIns="51120">
            <a:noAutofit/>
          </a:bodyPr>
          <a:lstStyle/>
          <a:p>
            <a:pPr algn="ctr"/>
            <a:r>
              <a:rPr lang="en-GB" sz="3500" b="0" strike="noStrike" spc="-1">
                <a:latin typeface="Arial"/>
              </a:rPr>
              <a:t>Unitary t-designs always exist for any t and dimension d!</a:t>
            </a:r>
          </a:p>
        </p:txBody>
      </p:sp>
      <p:pic>
        <p:nvPicPr>
          <p:cNvPr id="63" name="Kép 62"/>
          <p:cNvPicPr/>
          <p:nvPr/>
        </p:nvPicPr>
        <p:blipFill>
          <a:blip r:embed="rId3"/>
          <a:stretch/>
        </p:blipFill>
        <p:spPr>
          <a:xfrm>
            <a:off x="720" y="835560"/>
            <a:ext cx="10079640" cy="216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216000" y="894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 err="1">
                <a:latin typeface="Arial"/>
              </a:rPr>
              <a:t>Derandomization</a:t>
            </a:r>
            <a:r>
              <a:rPr lang="en-GB" sz="2000" b="0" strike="noStrike" spc="-1" dirty="0">
                <a:latin typeface="Arial"/>
              </a:rPr>
              <a:t> of probabilistic constructions 	 - Gross et al.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Channel fidelity estimation                                	 - </a:t>
            </a:r>
            <a:r>
              <a:rPr lang="en-GB" sz="2000" b="0" strike="noStrike" spc="-1" dirty="0" err="1">
                <a:latin typeface="Arial"/>
              </a:rPr>
              <a:t>Dunkert</a:t>
            </a:r>
            <a:r>
              <a:rPr lang="en-GB" sz="2000" b="0" strike="noStrike" spc="-1" dirty="0">
                <a:latin typeface="Arial"/>
              </a:rPr>
              <a:t> et al.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Randomized benchmarking                             	 - </a:t>
            </a:r>
            <a:r>
              <a:rPr lang="en-GB" sz="2000" b="0" strike="noStrike" spc="-1" dirty="0" err="1">
                <a:latin typeface="Arial"/>
              </a:rPr>
              <a:t>Wallman</a:t>
            </a:r>
            <a:r>
              <a:rPr lang="en-GB" sz="2000" b="0" strike="noStrike" spc="-1" dirty="0">
                <a:latin typeface="Arial"/>
              </a:rPr>
              <a:t> et al.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Shadow tomography                                         	 - </a:t>
            </a:r>
            <a:r>
              <a:rPr lang="en-GB" sz="2000" b="0" strike="noStrike" spc="-1" dirty="0" err="1">
                <a:latin typeface="Arial"/>
              </a:rPr>
              <a:t>Helsen</a:t>
            </a:r>
            <a:r>
              <a:rPr lang="en-GB" sz="2000" b="0" strike="noStrike" spc="-1" dirty="0">
                <a:latin typeface="Arial"/>
              </a:rPr>
              <a:t> et al.</a:t>
            </a:r>
          </a:p>
        </p:txBody>
      </p:sp>
      <p:sp>
        <p:nvSpPr>
          <p:cNvPr id="65" name="TextShape 2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Unitary t-designs - Uses</a:t>
            </a:r>
            <a:endParaRPr lang="en-GB" sz="3000" b="0" strike="noStrike" spc="-1">
              <a:latin typeface="Arial"/>
            </a:endParaRPr>
          </a:p>
        </p:txBody>
      </p:sp>
      <p:pic>
        <p:nvPicPr>
          <p:cNvPr id="66" name="Kép 65"/>
          <p:cNvPicPr/>
          <p:nvPr/>
        </p:nvPicPr>
        <p:blipFill>
          <a:blip r:embed="rId2"/>
          <a:stretch/>
        </p:blipFill>
        <p:spPr>
          <a:xfrm>
            <a:off x="720" y="2818080"/>
            <a:ext cx="10079640" cy="292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Unitary t-designs – Examples</a:t>
            </a:r>
            <a:endParaRPr lang="en-GB" sz="3000" b="0" strike="noStrike" spc="-1"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0" y="2160000"/>
            <a:ext cx="4536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Unitary 1-design: (Schur’s lemma)</a:t>
            </a:r>
          </a:p>
        </p:txBody>
      </p:sp>
      <p:sp>
        <p:nvSpPr>
          <p:cNvPr id="69" name="TextShape 3"/>
          <p:cNvSpPr txBox="1"/>
          <p:nvPr/>
        </p:nvSpPr>
        <p:spPr>
          <a:xfrm>
            <a:off x="36000" y="3924360"/>
            <a:ext cx="381600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Unitary 2-design:</a:t>
            </a:r>
          </a:p>
        </p:txBody>
      </p:sp>
      <p:pic>
        <p:nvPicPr>
          <p:cNvPr id="70" name="Kép 69"/>
          <p:cNvPicPr/>
          <p:nvPr/>
        </p:nvPicPr>
        <p:blipFill>
          <a:blip r:embed="rId2"/>
          <a:stretch/>
        </p:blipFill>
        <p:spPr>
          <a:xfrm>
            <a:off x="90000" y="792000"/>
            <a:ext cx="6678000" cy="1080000"/>
          </a:xfrm>
          <a:prstGeom prst="rect">
            <a:avLst/>
          </a:prstGeom>
          <a:ln w="19080">
            <a:solidFill>
              <a:srgbClr val="000000"/>
            </a:solidFill>
            <a:round/>
          </a:ln>
        </p:spPr>
      </p:pic>
      <p:pic>
        <p:nvPicPr>
          <p:cNvPr id="71" name="Kép 70"/>
          <p:cNvPicPr/>
          <p:nvPr/>
        </p:nvPicPr>
        <p:blipFill>
          <a:blip r:embed="rId3"/>
          <a:stretch/>
        </p:blipFill>
        <p:spPr>
          <a:xfrm>
            <a:off x="7056000" y="792000"/>
            <a:ext cx="3067200" cy="1080000"/>
          </a:xfrm>
          <a:prstGeom prst="rect">
            <a:avLst/>
          </a:prstGeom>
          <a:ln>
            <a:noFill/>
          </a:ln>
        </p:spPr>
      </p:pic>
      <p:pic>
        <p:nvPicPr>
          <p:cNvPr id="72" name="Kép 71"/>
          <p:cNvPicPr/>
          <p:nvPr/>
        </p:nvPicPr>
        <p:blipFill>
          <a:blip r:embed="rId4"/>
          <a:stretch/>
        </p:blipFill>
        <p:spPr>
          <a:xfrm>
            <a:off x="360000" y="2778840"/>
            <a:ext cx="4179600" cy="900000"/>
          </a:xfrm>
          <a:prstGeom prst="rect">
            <a:avLst/>
          </a:prstGeom>
          <a:ln>
            <a:noFill/>
          </a:ln>
        </p:spPr>
      </p:pic>
      <p:sp>
        <p:nvSpPr>
          <p:cNvPr id="73" name="TextShape 4"/>
          <p:cNvSpPr txBox="1"/>
          <p:nvPr/>
        </p:nvSpPr>
        <p:spPr>
          <a:xfrm>
            <a:off x="5688000" y="2781720"/>
            <a:ext cx="3600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u="sng" strike="noStrike" spc="-1">
                <a:uFillTx/>
                <a:latin typeface="Arial"/>
              </a:rPr>
              <a:t>Any (unitary) irrep of a finite group will do for </a:t>
            </a:r>
            <a:r>
              <a:rPr lang="en-GB" sz="2200" b="0" i="1" u="sng" strike="noStrike" spc="-1">
                <a:uFillTx/>
                <a:latin typeface="Arial"/>
              </a:rPr>
              <a:t>V</a:t>
            </a:r>
            <a:r>
              <a:rPr lang="en-GB" sz="2200" b="0" u="sng" strike="noStrike" spc="-1">
                <a:uFillTx/>
                <a:latin typeface="Arial"/>
              </a:rPr>
              <a:t>!</a:t>
            </a:r>
            <a:endParaRPr lang="en-GB" sz="2200" b="0" strike="noStrike" spc="-1">
              <a:latin typeface="Arial"/>
            </a:endParaRPr>
          </a:p>
        </p:txBody>
      </p:sp>
      <p:pic>
        <p:nvPicPr>
          <p:cNvPr id="74" name="Kép 73"/>
          <p:cNvPicPr/>
          <p:nvPr/>
        </p:nvPicPr>
        <p:blipFill>
          <a:blip r:embed="rId5"/>
          <a:stretch/>
        </p:blipFill>
        <p:spPr>
          <a:xfrm>
            <a:off x="-111600" y="4485240"/>
            <a:ext cx="8438400" cy="900000"/>
          </a:xfrm>
          <a:prstGeom prst="rect">
            <a:avLst/>
          </a:prstGeom>
          <a:ln>
            <a:noFill/>
          </a:ln>
        </p:spPr>
      </p:pic>
      <p:sp>
        <p:nvSpPr>
          <p:cNvPr id="75" name="TextShape 5"/>
          <p:cNvSpPr txBox="1"/>
          <p:nvPr/>
        </p:nvSpPr>
        <p:spPr>
          <a:xfrm>
            <a:off x="9000000" y="4536000"/>
            <a:ext cx="1584000" cy="799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5000" b="0" strike="noStrike" spc="-1">
                <a:latin typeface="Arial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Unitary t-designs – What can we do?</a:t>
            </a:r>
            <a:endParaRPr lang="en-GB" sz="3000" b="0" strike="noStrike" spc="-1"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504360" y="1074600"/>
            <a:ext cx="9215640" cy="144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4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Most important/elegant unitary designs: group designs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One particle Clifford groups over finite fields – 2-design in </a:t>
            </a:r>
            <a:r>
              <a:rPr lang="en-GB" sz="2000" b="0" strike="noStrike" spc="-1" dirty="0" err="1">
                <a:latin typeface="Arial"/>
              </a:rPr>
              <a:t>primepower</a:t>
            </a:r>
            <a:r>
              <a:rPr lang="en-GB" sz="2000" b="0" strike="noStrike" spc="-1" dirty="0">
                <a:latin typeface="Arial"/>
              </a:rPr>
              <a:t> dimensions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Multipartite Clifford groups over finite fields – 3-designs for qubit systems</a:t>
            </a:r>
          </a:p>
          <a:p>
            <a:endParaRPr lang="en-GB" sz="2000" b="0" strike="noStrike" spc="-1" dirty="0">
              <a:latin typeface="Arial"/>
            </a:endParaRPr>
          </a:p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78" name="TextShape 3"/>
          <p:cNvSpPr txBox="1"/>
          <p:nvPr/>
        </p:nvSpPr>
        <p:spPr>
          <a:xfrm>
            <a:off x="396000" y="3852000"/>
            <a:ext cx="8676000" cy="204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en-GB" sz="2000" b="0" strike="noStrike" spc="-1" dirty="0">
                <a:latin typeface="Arial"/>
              </a:rPr>
              <a:t>Problems: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No 4-group-designs for d&gt;2!     (</a:t>
            </a:r>
            <a:r>
              <a:rPr lang="en-GB" sz="2000" b="0" strike="noStrike" spc="-1" dirty="0" err="1">
                <a:latin typeface="Arial"/>
              </a:rPr>
              <a:t>Bannai</a:t>
            </a:r>
            <a:r>
              <a:rPr lang="en-GB" sz="2000" b="0" strike="noStrike" spc="-1" dirty="0">
                <a:latin typeface="Arial"/>
              </a:rPr>
              <a:t> et al.)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</a:rPr>
              <a:t>No group design construction that gives 2-designs in every </a:t>
            </a:r>
            <a:r>
              <a:rPr lang="en-GB" sz="2000" b="0" strike="noStrike" spc="-1" dirty="0" err="1">
                <a:latin typeface="Arial"/>
              </a:rPr>
              <a:t>dimesion</a:t>
            </a:r>
            <a:r>
              <a:rPr lang="en-GB" sz="2000" b="0" strike="noStrike" spc="-1" dirty="0">
                <a:latin typeface="Arial"/>
              </a:rPr>
              <a:t>!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latin typeface="Arial"/>
                <a:ea typeface="Noto Sans CJK SC"/>
              </a:rPr>
              <a:t>(</a:t>
            </a:r>
            <a:r>
              <a:rPr lang="en-GB" sz="2000" b="0" strike="noStrike" spc="-1" dirty="0">
                <a:latin typeface="Arial"/>
              </a:rPr>
              <a:t>There exists other constructions… → contrived and infeasible)</a:t>
            </a:r>
          </a:p>
        </p:txBody>
      </p:sp>
      <p:pic>
        <p:nvPicPr>
          <p:cNvPr id="79" name="Kép 78"/>
          <p:cNvPicPr/>
          <p:nvPr/>
        </p:nvPicPr>
        <p:blipFill>
          <a:blip r:embed="rId2"/>
          <a:stretch/>
        </p:blipFill>
        <p:spPr>
          <a:xfrm>
            <a:off x="4601880" y="2683080"/>
            <a:ext cx="5425200" cy="16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80000" y="-185760"/>
            <a:ext cx="9864000" cy="10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3000" b="0" strike="noStrike" spc="-1">
                <a:solidFill>
                  <a:srgbClr val="0000FF"/>
                </a:solidFill>
                <a:latin typeface="Arial"/>
              </a:rPr>
              <a:t>Unitary t-designs – </a:t>
            </a:r>
            <a:r>
              <a:rPr lang="en-GB" sz="2400" b="0" strike="noStrike" spc="-1">
                <a:solidFill>
                  <a:srgbClr val="0000FF"/>
                </a:solidFill>
                <a:latin typeface="Arial"/>
              </a:rPr>
              <a:t>New construction: generalised group designs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72000" y="3240720"/>
            <a:ext cx="381600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Example using GAP:</a:t>
            </a:r>
          </a:p>
        </p:txBody>
      </p:sp>
      <p:pic>
        <p:nvPicPr>
          <p:cNvPr id="82" name="Kép 81"/>
          <p:cNvPicPr/>
          <p:nvPr/>
        </p:nvPicPr>
        <p:blipFill>
          <a:blip r:embed="rId2"/>
          <a:stretch/>
        </p:blipFill>
        <p:spPr>
          <a:xfrm>
            <a:off x="360" y="648000"/>
            <a:ext cx="10079640" cy="2470320"/>
          </a:xfrm>
          <a:prstGeom prst="rect">
            <a:avLst/>
          </a:prstGeom>
          <a:ln>
            <a:noFill/>
          </a:ln>
        </p:spPr>
      </p:pic>
      <p:sp>
        <p:nvSpPr>
          <p:cNvPr id="83" name="TextShape 3"/>
          <p:cNvSpPr txBox="1"/>
          <p:nvPr/>
        </p:nvSpPr>
        <p:spPr>
          <a:xfrm>
            <a:off x="432360" y="4584600"/>
            <a:ext cx="5112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>
                <a:latin typeface="Arial"/>
              </a:rPr>
              <a:t>Standard irrep of A</a:t>
            </a:r>
            <a:r>
              <a:rPr lang="en-GB" sz="1200" b="0" strike="noStrike" spc="-1">
                <a:latin typeface="Arial"/>
              </a:rPr>
              <a:t>7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>
                <a:latin typeface="Arial"/>
              </a:rPr>
              <a:t>A 6D irrep of PSU(3,3)</a:t>
            </a:r>
          </a:p>
        </p:txBody>
      </p:sp>
      <p:sp>
        <p:nvSpPr>
          <p:cNvPr id="84" name="CustomShape 4"/>
          <p:cNvSpPr/>
          <p:nvPr/>
        </p:nvSpPr>
        <p:spPr>
          <a:xfrm>
            <a:off x="36360" y="4188600"/>
            <a:ext cx="5508000" cy="1486440"/>
          </a:xfrm>
          <a:prstGeom prst="ellipse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85" name="Kép 84"/>
          <p:cNvPicPr/>
          <p:nvPr/>
        </p:nvPicPr>
        <p:blipFill>
          <a:blip r:embed="rId3"/>
          <a:stretch/>
        </p:blipFill>
        <p:spPr>
          <a:xfrm>
            <a:off x="3449160" y="4464000"/>
            <a:ext cx="294840" cy="504360"/>
          </a:xfrm>
          <a:prstGeom prst="rect">
            <a:avLst/>
          </a:prstGeom>
          <a:ln>
            <a:noFill/>
          </a:ln>
        </p:spPr>
      </p:pic>
      <p:pic>
        <p:nvPicPr>
          <p:cNvPr id="86" name="Kép 85"/>
          <p:cNvPicPr/>
          <p:nvPr/>
        </p:nvPicPr>
        <p:blipFill>
          <a:blip r:embed="rId4"/>
          <a:stretch/>
        </p:blipFill>
        <p:spPr>
          <a:xfrm rot="10800000" flipH="1">
            <a:off x="3727440" y="4896000"/>
            <a:ext cx="592560" cy="423000"/>
          </a:xfrm>
          <a:prstGeom prst="rect">
            <a:avLst/>
          </a:prstGeom>
          <a:ln>
            <a:noFill/>
          </a:ln>
        </p:spPr>
      </p:pic>
      <p:sp>
        <p:nvSpPr>
          <p:cNvPr id="87" name="TextShape 5"/>
          <p:cNvSpPr txBox="1"/>
          <p:nvPr/>
        </p:nvSpPr>
        <p:spPr>
          <a:xfrm>
            <a:off x="6264000" y="4536360"/>
            <a:ext cx="3600000" cy="71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2200" b="0" strike="noStrike" spc="-1">
                <a:latin typeface="Arial"/>
              </a:rPr>
              <a:t>2-design in 6 dimensions!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620</Words>
  <Application>Microsoft Office PowerPoint</Application>
  <PresentationFormat>Egyéni</PresentationFormat>
  <Paragraphs>111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0" baseType="lpstr">
      <vt:lpstr>Arial</vt:lpstr>
      <vt:lpstr>Symbol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/>
  <dc:description/>
  <cp:lastModifiedBy>fvoczi</cp:lastModifiedBy>
  <cp:revision>271</cp:revision>
  <dcterms:created xsi:type="dcterms:W3CDTF">2023-09-18T17:12:02Z</dcterms:created>
  <dcterms:modified xsi:type="dcterms:W3CDTF">2023-09-19T14:15:19Z</dcterms:modified>
  <dc:language>en-GB</dc:language>
</cp:coreProperties>
</file>