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  <p:sldMasterId id="2147483995" r:id="rId2"/>
    <p:sldMasterId id="2147484007" r:id="rId3"/>
    <p:sldMasterId id="2147484115" r:id="rId4"/>
  </p:sldMasterIdLst>
  <p:notesMasterIdLst>
    <p:notesMasterId r:id="rId27"/>
  </p:notesMasterIdLst>
  <p:handoutMasterIdLst>
    <p:handoutMasterId r:id="rId28"/>
  </p:handoutMasterIdLst>
  <p:sldIdLst>
    <p:sldId id="256" r:id="rId5"/>
    <p:sldId id="574" r:id="rId6"/>
    <p:sldId id="575" r:id="rId7"/>
    <p:sldId id="576" r:id="rId8"/>
    <p:sldId id="538" r:id="rId9"/>
    <p:sldId id="550" r:id="rId10"/>
    <p:sldId id="549" r:id="rId11"/>
    <p:sldId id="561" r:id="rId12"/>
    <p:sldId id="577" r:id="rId13"/>
    <p:sldId id="551" r:id="rId14"/>
    <p:sldId id="552" r:id="rId15"/>
    <p:sldId id="562" r:id="rId16"/>
    <p:sldId id="554" r:id="rId17"/>
    <p:sldId id="555" r:id="rId18"/>
    <p:sldId id="569" r:id="rId19"/>
    <p:sldId id="557" r:id="rId20"/>
    <p:sldId id="558" r:id="rId21"/>
    <p:sldId id="570" r:id="rId22"/>
    <p:sldId id="571" r:id="rId23"/>
    <p:sldId id="572" r:id="rId24"/>
    <p:sldId id="547" r:id="rId25"/>
    <p:sldId id="573" r:id="rId26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i" initials="K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00000"/>
    <a:srgbClr val="33CC33"/>
    <a:srgbClr val="FF9900"/>
    <a:srgbClr val="66FFFF"/>
    <a:srgbClr val="0000FF"/>
    <a:srgbClr val="66CCFF"/>
    <a:srgbClr val="FFFF00"/>
    <a:srgbClr val="FFFF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56" autoAdjust="0"/>
    <p:restoredTop sz="94364" autoAdjust="0"/>
  </p:normalViewPr>
  <p:slideViewPr>
    <p:cSldViewPr>
      <p:cViewPr varScale="1">
        <p:scale>
          <a:sx n="69" d="100"/>
          <a:sy n="69" d="100"/>
        </p:scale>
        <p:origin x="129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285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09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5A4E4C8-B7E4-4D72-A35F-373BEA9807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10723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4B335D6-E19E-4D00-9751-2C227FAC9E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38764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FB93208-C7CF-4731-A5E1-9DEB27C4AC70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mtClean="0"/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B335D6-E19E-4D00-9751-2C227FAC9EBD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6774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B335D6-E19E-4D00-9751-2C227FAC9EBD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81361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B335D6-E19E-4D00-9751-2C227FAC9EBD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88803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B335D6-E19E-4D00-9751-2C227FAC9EBD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713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335D6-E19E-4D00-9751-2C227FAC9EBD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200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C7C12-3083-4D6A-BC74-0467CF5CA9CB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850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near field can have huge amplitude and</a:t>
            </a:r>
            <a:r>
              <a:rPr lang="en-US" baseline="0" dirty="0" smtClean="0"/>
              <a:t> huge momentum components</a:t>
            </a:r>
          </a:p>
          <a:p>
            <a:r>
              <a:rPr lang="en-US" baseline="0" dirty="0" smtClean="0"/>
              <a:t>That modifies the scattered propagating field form the metal-coated AFM tip acting as a </a:t>
            </a:r>
            <a:r>
              <a:rPr lang="en-US" baseline="0" dirty="0" err="1" smtClean="0"/>
              <a:t>nano</a:t>
            </a:r>
            <a:r>
              <a:rPr lang="en-US" baseline="0" dirty="0" smtClean="0"/>
              <a:t>-antenna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EFAD5-8644-46D6-8F16-5825BE7252A0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7131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  <a:p>
            <a:r>
              <a:rPr lang="en-US"/>
              <a:t> </a:t>
            </a:r>
            <a:endParaRPr lang="en-US">
              <a:solidFill>
                <a:schemeClr val="tx2"/>
              </a:solidFill>
            </a:endParaRPr>
          </a:p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058AD-6C7C-4E83-89F6-C900D9D7C71D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7820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058AD-6C7C-4E83-89F6-C900D9D7C71D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327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 </a:t>
            </a:r>
            <a:endParaRPr lang="hu-HU" baseline="0" dirty="0" smtClean="0"/>
          </a:p>
          <a:p>
            <a:endParaRPr lang="hu-HU" baseline="0" dirty="0" smtClean="0"/>
          </a:p>
          <a:p>
            <a:r>
              <a:rPr lang="hu-HU" baseline="0" dirty="0" smtClean="0"/>
              <a:t>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058AD-6C7C-4E83-89F6-C900D9D7C71D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8705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animation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335D6-E19E-4D00-9751-2C227FAC9EBD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5454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B335D6-E19E-4D00-9751-2C227FAC9EBD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9263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AE6B3-48E9-4A52-AD28-8ECCECA0186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886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szfki_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7900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685800" y="5715000"/>
            <a:ext cx="7772400" cy="0"/>
          </a:xfrm>
          <a:prstGeom prst="line">
            <a:avLst/>
          </a:prstGeom>
          <a:noFill/>
          <a:ln w="444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0" name="Rectangle 2"/>
          <p:cNvSpPr>
            <a:spLocks noGrp="1" noChangeAspec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66CCFF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1676400" y="6248400"/>
            <a:ext cx="1901825" cy="457200"/>
          </a:xfr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altLang="en-US" smtClean="0"/>
              <a:t>Budapest, September 20, 2023 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458200" y="6248400"/>
            <a:ext cx="685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21C98-F4B8-4E42-A8B9-416F200BD7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5181600" y="6248400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FF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altLang="en-US" smtClean="0"/>
              <a:t>Wigner121 Scientific Symposium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09907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Budapest, September 20, 2023 </a:t>
            </a: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F81E2-5DAE-4AEC-925A-00004534C3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437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211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2117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Budapest, September 20, 2023 </a:t>
            </a: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F12E6-98C5-4B3C-8854-AEEF6A39CD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856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Budapest, September 20, 2023 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Wigner121 Scientific Symposium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B03158-E709-4AB5-A8D1-5E07CE08FF87}" type="slidenum">
              <a:rPr lang="en-GB" altLang="en-US" smtClean="0"/>
              <a:pPr>
                <a:defRPr/>
              </a:pPr>
              <a:t>‹#›</a:t>
            </a:fld>
            <a:r>
              <a:rPr lang="en-GB" altLang="en-US"/>
              <a:t>/13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6281738"/>
            <a:ext cx="15636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219" y="6355050"/>
            <a:ext cx="1698581" cy="498958"/>
          </a:xfrm>
          <a:prstGeom prst="rect">
            <a:avLst/>
          </a:prstGeom>
        </p:spPr>
      </p:pic>
      <p:pic>
        <p:nvPicPr>
          <p:cNvPr id="9" name="Kép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456112" y="6420482"/>
            <a:ext cx="1539711" cy="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47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Budapest, September 20, 2023 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Wigner121 Scientific Symposium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D97EF5-2998-4DA4-A83F-5DC189686B67}" type="slidenum">
              <a:rPr lang="en-GB" altLang="en-US" smtClean="0"/>
              <a:pPr>
                <a:defRPr/>
              </a:pPr>
              <a:t>‹#›</a:t>
            </a:fld>
            <a:r>
              <a:rPr lang="en-GB" altLang="en-US"/>
              <a:t>/13</a:t>
            </a:r>
          </a:p>
        </p:txBody>
      </p:sp>
    </p:spTree>
    <p:extLst>
      <p:ext uri="{BB962C8B-B14F-4D97-AF65-F5344CB8AC3E}">
        <p14:creationId xmlns:p14="http://schemas.microsoft.com/office/powerpoint/2010/main" val="116330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Budapest, September 20, 2023 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Wigner121 Scientific Symposium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5F7E3F-2BD8-4584-B56E-6B317EACF7F7}" type="slidenum">
              <a:rPr lang="en-GB" altLang="en-US" smtClean="0"/>
              <a:pPr>
                <a:defRPr/>
              </a:pPr>
              <a:t>‹#›</a:t>
            </a:fld>
            <a:r>
              <a:rPr lang="en-GB" altLang="en-US"/>
              <a:t>/13</a:t>
            </a:r>
          </a:p>
        </p:txBody>
      </p:sp>
      <p:pic>
        <p:nvPicPr>
          <p:cNvPr id="7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1738"/>
            <a:ext cx="15636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219" y="6280984"/>
            <a:ext cx="1950720" cy="5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75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Budapest, September 20, 2023 </a:t>
            </a: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Wigner121 Scientific Symposium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5210D1-672D-4158-A1E8-5BF8A31DD985}" type="slidenum">
              <a:rPr lang="en-GB" altLang="en-US" smtClean="0"/>
              <a:pPr>
                <a:defRPr/>
              </a:pPr>
              <a:t>‹#›</a:t>
            </a:fld>
            <a:r>
              <a:rPr lang="en-GB" altLang="en-US"/>
              <a:t>/13</a:t>
            </a:r>
          </a:p>
        </p:txBody>
      </p:sp>
    </p:spTree>
    <p:extLst>
      <p:ext uri="{BB962C8B-B14F-4D97-AF65-F5344CB8AC3E}">
        <p14:creationId xmlns:p14="http://schemas.microsoft.com/office/powerpoint/2010/main" val="2728004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Budapest, September 20, 2023 </a:t>
            </a:r>
            <a:endParaRPr lang="en-GB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Wigner121 Scientific Symposium</a:t>
            </a: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126A88-9CFE-47B9-9D9D-558E59862771}" type="slidenum">
              <a:rPr lang="en-GB" altLang="en-US" smtClean="0"/>
              <a:pPr>
                <a:defRPr/>
              </a:pPr>
              <a:t>‹#›</a:t>
            </a:fld>
            <a:r>
              <a:rPr lang="en-GB" altLang="en-US"/>
              <a:t>/13</a:t>
            </a:r>
          </a:p>
        </p:txBody>
      </p:sp>
    </p:spTree>
    <p:extLst>
      <p:ext uri="{BB962C8B-B14F-4D97-AF65-F5344CB8AC3E}">
        <p14:creationId xmlns:p14="http://schemas.microsoft.com/office/powerpoint/2010/main" val="3284882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Budapest, September 20, 2023 </a:t>
            </a:r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Wigner121 Scientific Symposium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64C14-C342-4325-8152-411B104C8222}" type="slidenum">
              <a:rPr lang="en-GB" altLang="en-US" smtClean="0"/>
              <a:pPr>
                <a:defRPr/>
              </a:pPr>
              <a:t>‹#›</a:t>
            </a:fld>
            <a:r>
              <a:rPr lang="en-GB" altLang="en-US"/>
              <a:t>/13</a:t>
            </a:r>
          </a:p>
        </p:txBody>
      </p:sp>
    </p:spTree>
    <p:extLst>
      <p:ext uri="{BB962C8B-B14F-4D97-AF65-F5344CB8AC3E}">
        <p14:creationId xmlns:p14="http://schemas.microsoft.com/office/powerpoint/2010/main" val="2055096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Budapest, September 20, 2023 </a:t>
            </a:r>
            <a:endParaRPr lang="en-GB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Wigner121 Scientific Symposium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3F332-87F1-44E9-9B62-7B716484FB34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80150"/>
            <a:ext cx="156368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219" y="6280984"/>
            <a:ext cx="1950720" cy="5730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227692"/>
            <a:ext cx="608218" cy="58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850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Budapest, September 20, 2023 </a:t>
            </a: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Wigner121 Scientific Symposium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D00284-1E8E-4DDE-B398-378BABB30603}" type="slidenum">
              <a:rPr lang="en-GB" altLang="en-US" smtClean="0"/>
              <a:pPr>
                <a:defRPr/>
              </a:pPr>
              <a:t>‹#›</a:t>
            </a:fld>
            <a:r>
              <a:rPr lang="en-GB" altLang="en-US"/>
              <a:t>/13</a:t>
            </a:r>
          </a:p>
        </p:txBody>
      </p:sp>
    </p:spTree>
    <p:extLst>
      <p:ext uri="{BB962C8B-B14F-4D97-AF65-F5344CB8AC3E}">
        <p14:creationId xmlns:p14="http://schemas.microsoft.com/office/powerpoint/2010/main" val="2359049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Budapest, September 20, 2023 </a:t>
            </a: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44A93-72F6-4B8C-98F5-1E5B885F00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56627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Budapest, September 20, 2023 </a:t>
            </a: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Wigner121 Scientific Symposium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BE38B6-A56F-400E-A26A-1871ECE71280}" type="slidenum">
              <a:rPr lang="en-GB" altLang="en-US" smtClean="0"/>
              <a:pPr>
                <a:defRPr/>
              </a:pPr>
              <a:t>‹#›</a:t>
            </a:fld>
            <a:r>
              <a:rPr lang="en-GB" altLang="en-US"/>
              <a:t>/13</a:t>
            </a:r>
          </a:p>
        </p:txBody>
      </p:sp>
    </p:spTree>
    <p:extLst>
      <p:ext uri="{BB962C8B-B14F-4D97-AF65-F5344CB8AC3E}">
        <p14:creationId xmlns:p14="http://schemas.microsoft.com/office/powerpoint/2010/main" val="36960538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Budapest, September 20, 2023 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Wigner121 Scientific Symposium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2F93B7-EC2B-4100-BEEA-1589F969FB65}" type="slidenum">
              <a:rPr lang="en-GB" altLang="en-US" smtClean="0"/>
              <a:pPr>
                <a:defRPr/>
              </a:pPr>
              <a:t>‹#›</a:t>
            </a:fld>
            <a:r>
              <a:rPr lang="en-GB" altLang="en-US"/>
              <a:t>/13</a:t>
            </a:r>
          </a:p>
        </p:txBody>
      </p:sp>
    </p:spTree>
    <p:extLst>
      <p:ext uri="{BB962C8B-B14F-4D97-AF65-F5344CB8AC3E}">
        <p14:creationId xmlns:p14="http://schemas.microsoft.com/office/powerpoint/2010/main" val="19037555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Budapest, September 20, 2023 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Wigner121 Scientific Symposium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DD561C-DADD-430A-89A7-2F2F5151ED4C}" type="slidenum">
              <a:rPr lang="en-GB" altLang="en-US" smtClean="0"/>
              <a:pPr>
                <a:defRPr/>
              </a:pPr>
              <a:t>‹#›</a:t>
            </a:fld>
            <a:r>
              <a:rPr lang="en-GB" altLang="en-US"/>
              <a:t>/13</a:t>
            </a:r>
          </a:p>
        </p:txBody>
      </p:sp>
    </p:spTree>
    <p:extLst>
      <p:ext uri="{BB962C8B-B14F-4D97-AF65-F5344CB8AC3E}">
        <p14:creationId xmlns:p14="http://schemas.microsoft.com/office/powerpoint/2010/main" val="39147998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43050" y="6512820"/>
            <a:ext cx="2057400" cy="365125"/>
          </a:xfrm>
        </p:spPr>
        <p:txBody>
          <a:bodyPr/>
          <a:lstStyle/>
          <a:p>
            <a:r>
              <a:rPr lang="en-US" smtClean="0"/>
              <a:t>Budapest, September 20, 2023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33800" y="6492875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Wigner121 Scientific Symposium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85988"/>
            <a:ext cx="2057400" cy="365125"/>
          </a:xfrm>
        </p:spPr>
        <p:txBody>
          <a:bodyPr/>
          <a:lstStyle/>
          <a:p>
            <a:pPr>
              <a:defRPr/>
            </a:pPr>
            <a:fld id="{741C9C5D-B29D-470D-93BE-33D2C8B25F9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7" name="Picture 2" descr="https://adf2019.files.wordpress.com/2021/02/logo_vonalas_alt_verz.png?w=800&amp;h=600&amp;crop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22" y="5957172"/>
            <a:ext cx="992031" cy="74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5027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62100" y="6356351"/>
            <a:ext cx="2057400" cy="365125"/>
          </a:xfrm>
        </p:spPr>
        <p:txBody>
          <a:bodyPr/>
          <a:lstStyle/>
          <a:p>
            <a:r>
              <a:rPr lang="en-US" smtClean="0"/>
              <a:t>Budapest, September 20, 2023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0" y="6356351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Wigner121 Scientific Symposium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356351"/>
            <a:ext cx="2057400" cy="365125"/>
          </a:xfrm>
        </p:spPr>
        <p:txBody>
          <a:bodyPr/>
          <a:lstStyle/>
          <a:p>
            <a:pPr>
              <a:defRPr/>
            </a:pPr>
            <a:fld id="{60483ADA-26CC-41EA-A385-9216F73EAB69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7" name="Picture 2" descr="https://adf2019.files.wordpress.com/2021/02/logo_vonalas_alt_verz.png?w=800&amp;h=600&amp;crop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28" y="6113977"/>
            <a:ext cx="992031" cy="74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9627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Budapest, September 20, 2023 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Wigner121 Scientific Symposium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B735B1-766D-467C-B080-7D8163C86445}" type="slidenum">
              <a:rPr lang="en-GB" smtClean="0"/>
              <a:pPr>
                <a:defRPr/>
              </a:pPr>
              <a:t>‹#›</a:t>
            </a:fld>
            <a:r>
              <a:rPr lang="en-GB"/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41159150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Budapest, September 20, 2023 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Wigner121 Scientific Symposium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FB0BE-4EAA-41BC-AC9C-5E5D9110FE3E}" type="slidenum">
              <a:rPr lang="en-GB" smtClean="0"/>
              <a:pPr>
                <a:defRPr/>
              </a:pPr>
              <a:t>‹#›</a:t>
            </a:fld>
            <a:r>
              <a:rPr lang="en-GB"/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34213137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Budapest, September 20, 2023 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Wigner121 Scientific Symposium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4BA9C-903F-406F-8E58-453D4493DAEB}" type="slidenum">
              <a:rPr lang="en-GB" smtClean="0"/>
              <a:pPr>
                <a:defRPr/>
              </a:pPr>
              <a:t>‹#›</a:t>
            </a:fld>
            <a:r>
              <a:rPr lang="en-GB"/>
              <a:t>/36</a:t>
            </a:r>
          </a:p>
        </p:txBody>
      </p:sp>
    </p:spTree>
    <p:extLst>
      <p:ext uri="{BB962C8B-B14F-4D97-AF65-F5344CB8AC3E}">
        <p14:creationId xmlns:p14="http://schemas.microsoft.com/office/powerpoint/2010/main" val="4203498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Budapest, September 20, 2023 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Wigner121 Scientific Symposium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0117E8-4CEB-4393-8635-B0BBDC885DF9}" type="slidenum">
              <a:rPr lang="en-GB" smtClean="0"/>
              <a:pPr>
                <a:defRPr/>
              </a:pPr>
              <a:t>‹#›</a:t>
            </a:fld>
            <a:r>
              <a:rPr lang="en-GB"/>
              <a:t>/36</a:t>
            </a:r>
          </a:p>
        </p:txBody>
      </p:sp>
    </p:spTree>
    <p:extLst>
      <p:ext uri="{BB962C8B-B14F-4D97-AF65-F5344CB8AC3E}">
        <p14:creationId xmlns:p14="http://schemas.microsoft.com/office/powerpoint/2010/main" val="25736793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Budapest, September 20, 2023 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Wigner121 Scientific Symposium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B323C4-8A53-48DD-85AE-3BE4073ED9FF}" type="slidenum">
              <a:rPr lang="en-GB" smtClean="0"/>
              <a:pPr>
                <a:defRPr/>
              </a:pPr>
              <a:t>‹#›</a:t>
            </a:fld>
            <a:r>
              <a:rPr lang="en-GB"/>
              <a:t>/36</a:t>
            </a:r>
          </a:p>
        </p:txBody>
      </p:sp>
    </p:spTree>
    <p:extLst>
      <p:ext uri="{BB962C8B-B14F-4D97-AF65-F5344CB8AC3E}">
        <p14:creationId xmlns:p14="http://schemas.microsoft.com/office/powerpoint/2010/main" val="390131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Budapest, September 20, 2023 </a:t>
            </a: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6D61D-3392-46C3-9CC0-6196FD9ABF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7005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Budapest, September 20, 2023 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Wigner121 Scientific Symposium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858F45-ED6D-4B53-AD5C-AD1F4976636E}" type="slidenum">
              <a:rPr lang="en-GB" smtClean="0"/>
              <a:pPr>
                <a:defRPr/>
              </a:pPr>
              <a:t>‹#›</a:t>
            </a:fld>
            <a:r>
              <a:rPr lang="en-GB"/>
              <a:t>/36</a:t>
            </a:r>
          </a:p>
        </p:txBody>
      </p:sp>
    </p:spTree>
    <p:extLst>
      <p:ext uri="{BB962C8B-B14F-4D97-AF65-F5344CB8AC3E}">
        <p14:creationId xmlns:p14="http://schemas.microsoft.com/office/powerpoint/2010/main" val="11372694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Budapest, September 20, 2023 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Wigner121 Scientific Symposium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67E1B-4FA3-44EE-9A32-EC8B46CC4C25}" type="slidenum">
              <a:rPr lang="en-GB" smtClean="0"/>
              <a:pPr>
                <a:defRPr/>
              </a:pPr>
              <a:t>‹#›</a:t>
            </a:fld>
            <a:r>
              <a:rPr lang="en-GB"/>
              <a:t>/36</a:t>
            </a:r>
          </a:p>
        </p:txBody>
      </p:sp>
    </p:spTree>
    <p:extLst>
      <p:ext uri="{BB962C8B-B14F-4D97-AF65-F5344CB8AC3E}">
        <p14:creationId xmlns:p14="http://schemas.microsoft.com/office/powerpoint/2010/main" val="41521724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Budapest, September 20, 2023 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Wigner121 Scientific Symposium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4FC80-8FB3-489D-AE07-06D4889FC883}" type="slidenum">
              <a:rPr lang="en-GB" smtClean="0"/>
              <a:pPr>
                <a:defRPr/>
              </a:pPr>
              <a:t>‹#›</a:t>
            </a:fld>
            <a:r>
              <a:rPr lang="en-GB"/>
              <a:t>/36</a:t>
            </a:r>
          </a:p>
        </p:txBody>
      </p:sp>
    </p:spTree>
    <p:extLst>
      <p:ext uri="{BB962C8B-B14F-4D97-AF65-F5344CB8AC3E}">
        <p14:creationId xmlns:p14="http://schemas.microsoft.com/office/powerpoint/2010/main" val="36310210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Budapest, September 20, 2023 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Wigner121 Scientific Symposium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D90298-2CFA-4AAD-84C6-A1A09026F075}" type="slidenum">
              <a:rPr lang="en-GB" smtClean="0"/>
              <a:pPr>
                <a:defRPr/>
              </a:pPr>
              <a:t>‹#›</a:t>
            </a:fld>
            <a:r>
              <a:rPr lang="en-GB"/>
              <a:t>/36</a:t>
            </a:r>
          </a:p>
        </p:txBody>
      </p:sp>
    </p:spTree>
    <p:extLst>
      <p:ext uri="{BB962C8B-B14F-4D97-AF65-F5344CB8AC3E}">
        <p14:creationId xmlns:p14="http://schemas.microsoft.com/office/powerpoint/2010/main" val="31338259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wigner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6284913"/>
            <a:ext cx="15636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Budapest, September 20, 2023 </a:t>
            </a:r>
            <a:endParaRPr lang="en-GB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Wigner121 Scientific Symposium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03158-E709-4AB5-A8D1-5E07CE08FF87}" type="slidenum">
              <a:rPr lang="en-GB" altLang="en-US" smtClean="0"/>
              <a:pPr>
                <a:defRPr/>
              </a:pPr>
              <a:t>‹#›</a:t>
            </a:fld>
            <a:r>
              <a:rPr lang="en-GB" altLang="en-US"/>
              <a:t>/13</a:t>
            </a:r>
          </a:p>
        </p:txBody>
      </p:sp>
    </p:spTree>
    <p:extLst>
      <p:ext uri="{BB962C8B-B14F-4D97-AF65-F5344CB8AC3E}">
        <p14:creationId xmlns:p14="http://schemas.microsoft.com/office/powerpoint/2010/main" val="36460751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Budapest, September 20, 2023 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Wigner121 Scientific Symposium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44A93-72F6-4B8C-98F5-1E5B885F003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6964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Budapest, September 20, 2023 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Wigner121 Scientific Symposium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6D61D-3392-46C3-9CC0-6196FD9ABFA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57754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Budapest, September 20, 2023 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Wigner121 Scientific Symposium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B6D0F-CC64-43E1-AA26-62F0DA529FB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9133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Budapest, September 20, 2023 </a:t>
            </a: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Wigner121 Scientific Symposium</a:t>
            </a: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CE41A-1B5C-4651-B56C-C72C0E981AD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73189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Budapest, September 20, 2023 </a:t>
            </a: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Wigner121 Scientific Symposium</a:t>
            </a: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0D0DE-2BD4-40F7-937A-E57511FD79B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1760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Budapest, September 20, 2023 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B6D0F-CC64-43E1-AA26-62F0DA529F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36451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Budapest, September 20, 2023 </a:t>
            </a: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Wigner121 Scientific Symposium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F02C4-C279-487A-869A-95A396FF581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73958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Budapest, September 20, 2023 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Wigner121 Scientific Symposium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A861A-BBCF-4662-A86B-8AE112C7BCE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46444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Budapest, September 20, 2023 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Wigner121 Scientific Symposium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4F568-58AD-4C7F-A85B-BF1427ECD54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28632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Budapest, September 20, 2023 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Wigner121 Scientific Symposium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F81E2-5DAE-4AEC-925A-00004534C3A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3347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Budapest, September 20, 2023 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Wigner121 Scientific Symposium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F12E6-98C5-4B3C-8854-AEEF6A39CD2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2995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Budapest, September 20, 2023 </a:t>
            </a: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CE41A-1B5C-4651-B56C-C72C0E981A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4687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Budapest, September 20, 2023 </a:t>
            </a: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0D0DE-2BD4-40F7-937A-E57511FD79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703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Budapest, September 20, 2023 </a:t>
            </a: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F02C4-C279-487A-869A-95A396FF58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1389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Budapest, September 20, 2023 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A861A-BBCF-4662-A86B-8AE112C7BC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2533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Budapest, September 20, 2023 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4F568-58AD-4C7F-A85B-BF1427ECD5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68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GB" altLang="en-US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rgbClr val="33CCCC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altLang="en-US" smtClean="0"/>
              <a:t>Budapest, September 20, 2023 </a:t>
            </a:r>
            <a:endParaRPr lang="en-US" altLang="en-US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4008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33CCCC"/>
                </a:solidFill>
                <a:latin typeface="Arial" charset="0"/>
              </a:defRPr>
            </a:lvl1pPr>
          </a:lstStyle>
          <a:p>
            <a:pPr>
              <a:defRPr/>
            </a:pPr>
            <a:fld id="{21B7C73B-D9E1-43CC-BAD1-D987A8CC27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29" name="Picture 6" descr="szfki_l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943600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Line 7"/>
          <p:cNvSpPr>
            <a:spLocks noChangeShapeType="1"/>
          </p:cNvSpPr>
          <p:nvPr/>
        </p:nvSpPr>
        <p:spPr bwMode="auto">
          <a:xfrm>
            <a:off x="685800" y="5867400"/>
            <a:ext cx="7772400" cy="0"/>
          </a:xfrm>
          <a:prstGeom prst="line">
            <a:avLst/>
          </a:prstGeom>
          <a:noFill/>
          <a:ln w="444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Title</a:t>
            </a:r>
          </a:p>
        </p:txBody>
      </p:sp>
      <p:pic>
        <p:nvPicPr>
          <p:cNvPr id="1032" name="Picture 15" descr="header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50"/>
          <a:stretch>
            <a:fillRect/>
          </a:stretch>
        </p:blipFill>
        <p:spPr bwMode="auto">
          <a:xfrm>
            <a:off x="4267200" y="6323013"/>
            <a:ext cx="12954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80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8000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8000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8000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800000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800000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800000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800000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8000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en-US" smtClean="0"/>
              <a:t>Budapest, September 20, 2023 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Wigner121 Scientific Symposium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1B7C73B-D9E1-43CC-BAD1-D987A8CC27D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Line 13"/>
          <p:cNvSpPr>
            <a:spLocks noChangeShapeType="1"/>
          </p:cNvSpPr>
          <p:nvPr userDrawn="1"/>
        </p:nvSpPr>
        <p:spPr bwMode="auto">
          <a:xfrm>
            <a:off x="533400" y="6172200"/>
            <a:ext cx="7772400" cy="0"/>
          </a:xfrm>
          <a:prstGeom prst="line">
            <a:avLst/>
          </a:prstGeom>
          <a:noFill/>
          <a:ln w="3175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6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Budapest, September 20, 2023 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Wigner121 Scientific Symposium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88AFD38-79A3-46B4-985E-FE77D3422020}" type="slidenum">
              <a:rPr lang="en-GB" smtClean="0"/>
              <a:pPr>
                <a:defRPr/>
              </a:pPr>
              <a:t>‹#›</a:t>
            </a:fld>
            <a:r>
              <a:rPr lang="en-GB"/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2722685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52600" y="64976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en-US" smtClean="0"/>
              <a:t>Budapest, September 20, 2023 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Wigner121 Scientific Symposium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31038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1B7C73B-D9E1-43CC-BAD1-D987A8CC27D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10" descr="wigner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1738"/>
            <a:ext cx="15636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106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8.jpg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jp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.png"/><Relationship Id="rId11" Type="http://schemas.openxmlformats.org/officeDocument/2006/relationships/image" Target="../media/image15.emf"/><Relationship Id="rId5" Type="http://schemas.openxmlformats.org/officeDocument/2006/relationships/image" Target="../media/image11.emf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9.png"/><Relationship Id="rId5" Type="http://schemas.openxmlformats.org/officeDocument/2006/relationships/image" Target="../media/image100.png"/><Relationship Id="rId4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0.png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9"/>
          <p:cNvSpPr>
            <a:spLocks noGrp="1" noChangeArrowheads="1"/>
          </p:cNvSpPr>
          <p:nvPr>
            <p:ph type="ctrTitle"/>
          </p:nvPr>
        </p:nvSpPr>
        <p:spPr>
          <a:xfrm>
            <a:off x="114300" y="304800"/>
            <a:ext cx="8763000" cy="12192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sz="2800"/>
              <a:t> </a:t>
            </a:r>
            <a:r>
              <a:rPr lang="en-US" sz="3600"/>
              <a:t>Near-field infrared microscopy </a:t>
            </a:r>
            <a:r>
              <a:rPr lang="en-US" sz="3600" smtClean="0"/>
              <a:t>on </a:t>
            </a:r>
            <a:r>
              <a:rPr lang="hu-HU" sz="3600" smtClean="0"/>
              <a:t>carbon </a:t>
            </a:r>
            <a:r>
              <a:rPr lang="en-US" sz="3600" smtClean="0"/>
              <a:t>nano</a:t>
            </a:r>
            <a:r>
              <a:rPr lang="hu-HU" sz="3600"/>
              <a:t>structure</a:t>
            </a:r>
            <a:r>
              <a:rPr lang="en-US" sz="3600"/>
              <a:t>s</a:t>
            </a:r>
            <a:br>
              <a:rPr lang="en-US" sz="3600"/>
            </a:br>
            <a:endParaRPr lang="en-US" altLang="en-US" sz="3600" baseline="-25000"/>
          </a:p>
        </p:txBody>
      </p:sp>
      <p:sp>
        <p:nvSpPr>
          <p:cNvPr id="8195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692164"/>
            <a:ext cx="7772400" cy="3416320"/>
          </a:xfrm>
        </p:spPr>
        <p:txBody>
          <a:bodyPr wrap="square">
            <a:spAutoFit/>
          </a:bodyPr>
          <a:lstStyle/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hu-HU" altLang="en-US" sz="2800" b="1">
                <a:solidFill>
                  <a:srgbClr val="800000"/>
                </a:solidFill>
              </a:rPr>
              <a:t>Katalin</a:t>
            </a:r>
            <a:r>
              <a:rPr lang="en-US" altLang="en-US" sz="2800">
                <a:solidFill>
                  <a:schemeClr val="bg1"/>
                </a:solidFill>
              </a:rPr>
              <a:t> </a:t>
            </a:r>
            <a:r>
              <a:rPr lang="en-US" altLang="en-US" sz="2800" b="1" err="1">
                <a:solidFill>
                  <a:srgbClr val="800000"/>
                </a:solidFill>
              </a:rPr>
              <a:t>Kamar</a:t>
            </a:r>
            <a:r>
              <a:rPr lang="hu-HU" altLang="en-US" sz="2800" b="1">
                <a:solidFill>
                  <a:srgbClr val="800000"/>
                </a:solidFill>
              </a:rPr>
              <a:t>á</a:t>
            </a:r>
            <a:r>
              <a:rPr lang="en-US" altLang="en-US" sz="2800" b="1">
                <a:solidFill>
                  <a:srgbClr val="800000"/>
                </a:solidFill>
              </a:rPr>
              <a:t>s</a:t>
            </a:r>
          </a:p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hu-HU" altLang="en-US" sz="2800" b="1" smtClean="0">
                <a:solidFill>
                  <a:srgbClr val="800000"/>
                </a:solidFill>
              </a:rPr>
              <a:t> </a:t>
            </a:r>
            <a:endParaRPr lang="en-US" altLang="en-US" sz="2800" b="1">
              <a:solidFill>
                <a:srgbClr val="800000"/>
              </a:solidFill>
            </a:endParaRPr>
          </a:p>
          <a:p>
            <a:pPr marL="0" indent="0" algn="r" eaLnBrk="1" hangingPunct="1">
              <a:spcBef>
                <a:spcPct val="0"/>
              </a:spcBef>
              <a:buFontTx/>
              <a:buNone/>
            </a:pPr>
            <a:r>
              <a:rPr lang="hu-HU" altLang="en-US" sz="2800" i="1">
                <a:solidFill>
                  <a:srgbClr val="800000"/>
                </a:solidFill>
              </a:rPr>
              <a:t>Institute </a:t>
            </a:r>
            <a:r>
              <a:rPr lang="hu-HU" altLang="en-US" sz="2800" i="1" err="1">
                <a:solidFill>
                  <a:srgbClr val="800000"/>
                </a:solidFill>
              </a:rPr>
              <a:t>for</a:t>
            </a:r>
            <a:r>
              <a:rPr lang="hu-HU" altLang="en-US" sz="2800" i="1">
                <a:solidFill>
                  <a:srgbClr val="800000"/>
                </a:solidFill>
              </a:rPr>
              <a:t> </a:t>
            </a:r>
            <a:r>
              <a:rPr lang="hu-HU" altLang="en-US" sz="2800" i="1" err="1">
                <a:solidFill>
                  <a:srgbClr val="800000"/>
                </a:solidFill>
              </a:rPr>
              <a:t>Solid</a:t>
            </a:r>
            <a:r>
              <a:rPr lang="hu-HU" altLang="en-US" sz="2800" i="1">
                <a:solidFill>
                  <a:srgbClr val="800000"/>
                </a:solidFill>
              </a:rPr>
              <a:t> </a:t>
            </a:r>
            <a:r>
              <a:rPr lang="hu-HU" altLang="en-US" sz="2800" i="1" err="1">
                <a:solidFill>
                  <a:srgbClr val="800000"/>
                </a:solidFill>
              </a:rPr>
              <a:t>State</a:t>
            </a:r>
            <a:r>
              <a:rPr lang="hu-HU" altLang="en-US" sz="2800" i="1">
                <a:solidFill>
                  <a:srgbClr val="800000"/>
                </a:solidFill>
              </a:rPr>
              <a:t> </a:t>
            </a:r>
            <a:r>
              <a:rPr lang="hu-HU" altLang="en-US" sz="2800" i="1" err="1">
                <a:solidFill>
                  <a:srgbClr val="800000"/>
                </a:solidFill>
              </a:rPr>
              <a:t>Physics</a:t>
            </a:r>
            <a:r>
              <a:rPr lang="hu-HU" altLang="en-US" sz="2800" i="1">
                <a:solidFill>
                  <a:srgbClr val="800000"/>
                </a:solidFill>
              </a:rPr>
              <a:t> and </a:t>
            </a:r>
            <a:r>
              <a:rPr lang="hu-HU" altLang="en-US" sz="2800" i="1" err="1">
                <a:solidFill>
                  <a:srgbClr val="800000"/>
                </a:solidFill>
              </a:rPr>
              <a:t>Optics</a:t>
            </a:r>
            <a:r>
              <a:rPr lang="hu-HU" altLang="en-US" sz="2800" i="1">
                <a:solidFill>
                  <a:srgbClr val="800000"/>
                </a:solidFill>
              </a:rPr>
              <a:t>, </a:t>
            </a:r>
          </a:p>
          <a:p>
            <a:pPr marL="0" indent="0" algn="r" eaLnBrk="1" hangingPunct="1">
              <a:spcBef>
                <a:spcPct val="0"/>
              </a:spcBef>
              <a:buFontTx/>
              <a:buNone/>
            </a:pPr>
            <a:r>
              <a:rPr lang="hu-HU" altLang="en-US" sz="2800" i="1">
                <a:solidFill>
                  <a:srgbClr val="800000"/>
                </a:solidFill>
              </a:rPr>
              <a:t>Wigner Research Centre </a:t>
            </a:r>
            <a:r>
              <a:rPr lang="hu-HU" altLang="en-US" sz="2800" i="1" err="1">
                <a:solidFill>
                  <a:srgbClr val="800000"/>
                </a:solidFill>
              </a:rPr>
              <a:t>for</a:t>
            </a:r>
            <a:r>
              <a:rPr lang="hu-HU" altLang="en-US" sz="2800" i="1">
                <a:solidFill>
                  <a:srgbClr val="800000"/>
                </a:solidFill>
              </a:rPr>
              <a:t> </a:t>
            </a:r>
            <a:r>
              <a:rPr lang="hu-HU" altLang="en-US" sz="2800" i="1" err="1">
                <a:solidFill>
                  <a:srgbClr val="800000"/>
                </a:solidFill>
              </a:rPr>
              <a:t>Physics</a:t>
            </a:r>
            <a:r>
              <a:rPr lang="hu-HU" altLang="en-US" sz="2800" i="1">
                <a:solidFill>
                  <a:srgbClr val="800000"/>
                </a:solidFill>
              </a:rPr>
              <a:t>, Budapest </a:t>
            </a:r>
            <a:endParaRPr lang="hu-HU" altLang="en-US" sz="2800" i="1" smtClean="0">
              <a:solidFill>
                <a:srgbClr val="800000"/>
              </a:solidFill>
            </a:endParaRPr>
          </a:p>
          <a:p>
            <a:pPr marL="0" indent="0" algn="ctr" eaLnBrk="1" hangingPunct="1">
              <a:spcBef>
                <a:spcPct val="0"/>
              </a:spcBef>
              <a:buFontTx/>
              <a:buNone/>
            </a:pPr>
            <a:endParaRPr lang="hu-HU" altLang="en-US" sz="2800" i="1">
              <a:solidFill>
                <a:srgbClr val="800000"/>
              </a:solidFill>
            </a:endParaRPr>
          </a:p>
          <a:p>
            <a:pPr algn="r">
              <a:spcBef>
                <a:spcPct val="0"/>
              </a:spcBef>
            </a:pPr>
            <a:r>
              <a:rPr lang="hu-HU" altLang="en-US" sz="2800" i="1">
                <a:solidFill>
                  <a:srgbClr val="800000"/>
                </a:solidFill>
              </a:rPr>
              <a:t>Institute of Technical Physics and Materials Science,</a:t>
            </a:r>
          </a:p>
          <a:p>
            <a:pPr algn="r">
              <a:spcBef>
                <a:spcPct val="0"/>
              </a:spcBef>
            </a:pPr>
            <a:r>
              <a:rPr lang="hu-HU" altLang="en-US" sz="2800" i="1">
                <a:solidFill>
                  <a:srgbClr val="800000"/>
                </a:solidFill>
              </a:rPr>
              <a:t>Centre for Energy Research, Budapest </a:t>
            </a:r>
            <a:endParaRPr lang="hu-HU" altLang="en-US" sz="2000" i="1">
              <a:solidFill>
                <a:srgbClr val="800000"/>
              </a:solidFill>
            </a:endParaRPr>
          </a:p>
          <a:p>
            <a:pPr marL="0" indent="0" algn="ctr" eaLnBrk="1" hangingPunct="1">
              <a:spcBef>
                <a:spcPct val="0"/>
              </a:spcBef>
              <a:buFontTx/>
              <a:buNone/>
            </a:pPr>
            <a:endParaRPr lang="en-US" altLang="en-US" sz="2000" b="1">
              <a:solidFill>
                <a:srgbClr val="800000"/>
              </a:solidFill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124200" y="6412230"/>
            <a:ext cx="2215990" cy="445770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Budapest, September 20, 2023 </a:t>
            </a:r>
            <a:endParaRPr lang="en-GB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15000" y="6399167"/>
            <a:ext cx="2514600" cy="457200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Wigner121 Scientific Symposium</a:t>
            </a:r>
            <a:endParaRPr lang="en-US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534150"/>
            <a:ext cx="533400" cy="323850"/>
          </a:xfrm>
        </p:spPr>
        <p:txBody>
          <a:bodyPr/>
          <a:lstStyle/>
          <a:p>
            <a:pPr>
              <a:defRPr/>
            </a:pPr>
            <a:fld id="{3AF25D28-5FBA-44A2-A352-281FC43F8349}" type="slidenum">
              <a:rPr lang="en-GB" altLang="en-US" smtClean="0"/>
              <a:pPr>
                <a:defRPr/>
              </a:pPr>
              <a:t>1</a:t>
            </a:fld>
            <a:r>
              <a:rPr lang="en-GB" altLang="en-US" smtClean="0"/>
              <a:t>/</a:t>
            </a:r>
            <a:r>
              <a:rPr lang="en-US" altLang="en-US" smtClean="0"/>
              <a:t>2</a:t>
            </a:r>
            <a:r>
              <a:rPr lang="en-US" altLang="en-US"/>
              <a:t>2</a:t>
            </a:r>
            <a:endParaRPr lang="en-GB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7"/>
          <a:stretch/>
        </p:blipFill>
        <p:spPr>
          <a:xfrm>
            <a:off x="-146210" y="3400324"/>
            <a:ext cx="1930249" cy="30119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FEA246-049D-4550-8D8F-F2FC7A3E4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18" y="163831"/>
            <a:ext cx="76454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altLang="hu-HU" sz="2800">
                <a:latin typeface="+mn-lt"/>
                <a:cs typeface="Times New Roman" pitchFamily="18" charset="0"/>
              </a:rPr>
              <a:t>s-SNOM of metallic and semiconducting nanotubes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3D9D90-06E0-4E22-BA88-CC1ED327F7AD}"/>
              </a:ext>
            </a:extLst>
          </p:cNvPr>
          <p:cNvSpPr txBox="1"/>
          <p:nvPr/>
        </p:nvSpPr>
        <p:spPr>
          <a:xfrm>
            <a:off x="0" y="1112070"/>
            <a:ext cx="5013516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1050"/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hu-HU" sz="16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Characterizing CNT FETs – substrate SiO</a:t>
            </a:r>
            <a:r>
              <a:rPr lang="hu-HU" sz="1600" baseline="-250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hu-HU" sz="16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Distinguish between metallic and semiconducting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hu-HU" sz="160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Horizontally</a:t>
            </a:r>
            <a:r>
              <a:rPr lang="hu-HU" sz="16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aligned</a:t>
            </a:r>
            <a:r>
              <a:rPr lang="hu-HU" sz="16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nanotubes</a:t>
            </a:r>
          </a:p>
        </p:txBody>
      </p:sp>
      <p:pic>
        <p:nvPicPr>
          <p:cNvPr id="11" name="Kép 28">
            <a:extLst>
              <a:ext uri="{FF2B5EF4-FFF2-40B4-BE49-F238E27FC236}">
                <a16:creationId xmlns:a16="http://schemas.microsoft.com/office/drawing/2014/main" id="{AAAF5314-6A61-4B26-825E-ED016D58C1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96"/>
          <a:stretch/>
        </p:blipFill>
        <p:spPr>
          <a:xfrm>
            <a:off x="215048" y="2841864"/>
            <a:ext cx="3474591" cy="2524693"/>
          </a:xfrm>
          <a:prstGeom prst="rect">
            <a:avLst/>
          </a:prstGeom>
        </p:spPr>
      </p:pic>
      <p:sp>
        <p:nvSpPr>
          <p:cNvPr id="12" name="Szövegdoboz 29">
            <a:extLst>
              <a:ext uri="{FF2B5EF4-FFF2-40B4-BE49-F238E27FC236}">
                <a16:creationId xmlns:a16="http://schemas.microsoft.com/office/drawing/2014/main" id="{FC43BBA2-D012-4C89-99D0-216F1BFD319A}"/>
              </a:ext>
            </a:extLst>
          </p:cNvPr>
          <p:cNvSpPr txBox="1"/>
          <p:nvPr/>
        </p:nvSpPr>
        <p:spPr>
          <a:xfrm>
            <a:off x="412651" y="5646190"/>
            <a:ext cx="7862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1600" b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Németh</a:t>
            </a:r>
            <a:r>
              <a:rPr lang="hu-HU" sz="16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Physica status solidi (b), 253, 2413-2416 (2016)    </a:t>
            </a:r>
            <a:endParaRPr lang="en-US" sz="160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hu-HU" sz="1600" b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Németh</a:t>
            </a:r>
            <a:r>
              <a:rPr lang="hu-HU" sz="16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Physica status solidi (b), 254, </a:t>
            </a:r>
            <a:r>
              <a:rPr lang="en-US" sz="16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1700433 </a:t>
            </a:r>
            <a:r>
              <a:rPr lang="hu-HU" sz="16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(2017)</a:t>
            </a:r>
          </a:p>
        </p:txBody>
      </p:sp>
      <p:pic>
        <p:nvPicPr>
          <p:cNvPr id="19" name="Kép 8">
            <a:extLst>
              <a:ext uri="{FF2B5EF4-FFF2-40B4-BE49-F238E27FC236}">
                <a16:creationId xmlns:a16="http://schemas.microsoft.com/office/drawing/2014/main" id="{E05B42DE-C755-4197-9488-0AB1D7BEA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984" y="3154060"/>
            <a:ext cx="5009968" cy="2136830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0885094-2E38-4DFE-6F51-6A8CB7DC3B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657" y="1482216"/>
            <a:ext cx="2859884" cy="158775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78455" y="6492873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Budapest, September 20, 2023 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976168" y="6492874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Wigner121 Scientific Symposium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CF02C4-C279-487A-869A-95A396FF581C}" type="slidenum">
              <a:rPr lang="en-US" altLang="en-US" smtClean="0"/>
              <a:pPr>
                <a:defRPr/>
              </a:pPr>
              <a:t>10</a:t>
            </a:fld>
            <a:r>
              <a:rPr lang="en-US" altLang="en-US" smtClean="0"/>
              <a:t>/2</a:t>
            </a:r>
            <a:r>
              <a:rPr lang="en-US" altLang="en-US"/>
              <a:t>2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938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66D469-D7CA-44F8-ACCB-31AFB4BAD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964" y="120845"/>
            <a:ext cx="74810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altLang="hu-HU" sz="2800">
                <a:latin typeface="+mn-lt"/>
                <a:cs typeface="Times New Roman" pitchFamily="18" charset="0"/>
              </a:rPr>
              <a:t>Carbon nanotube plasmons: single nanotube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F49ADE-F01C-42BB-8571-B257121A090A}"/>
              </a:ext>
            </a:extLst>
          </p:cNvPr>
          <p:cNvSpPr txBox="1"/>
          <p:nvPr/>
        </p:nvSpPr>
        <p:spPr>
          <a:xfrm>
            <a:off x="120825" y="674268"/>
            <a:ext cx="568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1D plasmons exist in single-walled carbon nanotubes: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6EEC41-EE5D-41AC-A567-1F10587766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1" b="50001"/>
          <a:stretch/>
        </p:blipFill>
        <p:spPr>
          <a:xfrm>
            <a:off x="767179" y="2519367"/>
            <a:ext cx="7513871" cy="27825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C50D31-8369-4D9C-8FB6-6610F5D1131D}"/>
              </a:ext>
            </a:extLst>
          </p:cNvPr>
          <p:cNvSpPr txBox="1"/>
          <p:nvPr/>
        </p:nvSpPr>
        <p:spPr>
          <a:xfrm>
            <a:off x="136065" y="1047319"/>
            <a:ext cx="6028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hu-HU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1D nature: e-e interaction -&gt; Luttinger-liquid plasmons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hu-HU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propagation length – long lifetime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hu-HU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confinement ratio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hu-HU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out-of-plane localization of EM field</a:t>
            </a:r>
            <a:endParaRPr lang="en-GB" sz="180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DB0B2F-2AF6-4398-A0F8-84914BA1F760}"/>
              </a:ext>
            </a:extLst>
          </p:cNvPr>
          <p:cNvSpPr txBox="1"/>
          <p:nvPr/>
        </p:nvSpPr>
        <p:spPr>
          <a:xfrm>
            <a:off x="0" y="5636380"/>
            <a:ext cx="85891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Zhiwen Shi, Xiaoping Hong, Hans A. Bechtel, Bo Zeng, Michael C. Martin, Kenji Watanabe,</a:t>
            </a:r>
          </a:p>
          <a:p>
            <a:pPr algn="l"/>
            <a:r>
              <a:rPr lang="en-US" sz="16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Takashi Taniguchi, Yuen-Ron Shen and Feng Wang, </a:t>
            </a:r>
            <a:r>
              <a:rPr lang="en-GB" sz="1600" i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Photon</a:t>
            </a:r>
            <a:r>
              <a:rPr lang="en-GB" sz="16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600" b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9, </a:t>
            </a:r>
            <a:r>
              <a:rPr lang="en-GB" sz="16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515–519 (2015)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0" y="6477099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Budapest, September 20, 2023 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05400" y="6492874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Wigner121 Scientific Symposium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CF02C4-C279-487A-869A-95A396FF581C}" type="slidenum">
              <a:rPr lang="en-US" altLang="en-US" smtClean="0"/>
              <a:pPr>
                <a:defRPr/>
              </a:pPr>
              <a:t>11</a:t>
            </a:fld>
            <a:r>
              <a:rPr lang="en-US" altLang="en-US" smtClean="0"/>
              <a:t>/2</a:t>
            </a:r>
            <a:r>
              <a:rPr lang="en-US" altLang="en-US"/>
              <a:t>2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632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FEA246-049D-4550-8D8F-F2FC7A3E4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088" y="115209"/>
            <a:ext cx="8666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SNOM contrast of metallic and semiconducting nanotubes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3D9D90-06E0-4E22-BA88-CC1ED327F7AD}"/>
              </a:ext>
            </a:extLst>
          </p:cNvPr>
          <p:cNvSpPr txBox="1"/>
          <p:nvPr/>
        </p:nvSpPr>
        <p:spPr>
          <a:xfrm>
            <a:off x="-1" y="803085"/>
            <a:ext cx="50577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hu-HU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 plasmons?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hu-HU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SNR is not enough, sample quality</a:t>
            </a:r>
          </a:p>
          <a:p>
            <a:pPr algn="l"/>
            <a:r>
              <a:rPr lang="hu-HU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Literature lacks the full midIR contrast spectrum</a:t>
            </a:r>
          </a:p>
        </p:txBody>
      </p:sp>
      <p:pic>
        <p:nvPicPr>
          <p:cNvPr id="19" name="Kép 8">
            <a:extLst>
              <a:ext uri="{FF2B5EF4-FFF2-40B4-BE49-F238E27FC236}">
                <a16:creationId xmlns:a16="http://schemas.microsoft.com/office/drawing/2014/main" id="{E05B42DE-C755-4197-9488-0AB1D7BEA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378" y="656983"/>
            <a:ext cx="3249722" cy="184807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83560" y="2240896"/>
            <a:ext cx="4529411" cy="4098942"/>
            <a:chOff x="383560" y="2240896"/>
            <a:chExt cx="4529411" cy="4098942"/>
          </a:xfrm>
        </p:grpSpPr>
        <p:pic>
          <p:nvPicPr>
            <p:cNvPr id="13" name="Kép 6" descr="A képen szöveg, térkép látható&#10;&#10;Automatikusan generált leírás">
              <a:extLst>
                <a:ext uri="{FF2B5EF4-FFF2-40B4-BE49-F238E27FC236}">
                  <a16:creationId xmlns:a16="http://schemas.microsoft.com/office/drawing/2014/main" id="{1FC88816-3418-45D8-9736-204AD07D0A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6" r="5657"/>
            <a:stretch/>
          </p:blipFill>
          <p:spPr>
            <a:xfrm>
              <a:off x="1009114" y="2240896"/>
              <a:ext cx="3903857" cy="409894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3B5ABC6-75E6-4A30-8D77-B30AE214CDC4}"/>
                </a:ext>
              </a:extLst>
            </p:cNvPr>
            <p:cNvSpPr txBox="1"/>
            <p:nvPr/>
          </p:nvSpPr>
          <p:spPr>
            <a:xfrm rot="16200000">
              <a:off x="-406079" y="4900753"/>
              <a:ext cx="20409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400"/>
                <a:t>@ neaspec HQ</a:t>
              </a:r>
              <a:endParaRPr lang="en-GB" sz="240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170966" y="2580579"/>
            <a:ext cx="6068159" cy="3302000"/>
            <a:chOff x="2170966" y="2580579"/>
            <a:chExt cx="6068159" cy="3302000"/>
          </a:xfrm>
        </p:grpSpPr>
        <p:sp>
          <p:nvSpPr>
            <p:cNvPr id="18" name="Téglalap 12">
              <a:extLst>
                <a:ext uri="{FF2B5EF4-FFF2-40B4-BE49-F238E27FC236}">
                  <a16:creationId xmlns:a16="http://schemas.microsoft.com/office/drawing/2014/main" id="{0CBD6479-8AC8-4391-A14B-8ADA2B7BB79B}"/>
                </a:ext>
              </a:extLst>
            </p:cNvPr>
            <p:cNvSpPr/>
            <p:nvPr/>
          </p:nvSpPr>
          <p:spPr>
            <a:xfrm>
              <a:off x="2170966" y="2580579"/>
              <a:ext cx="465555" cy="3302000"/>
            </a:xfrm>
            <a:prstGeom prst="rect">
              <a:avLst/>
            </a:prstGeom>
            <a:noFill/>
            <a:ln w="47625">
              <a:solidFill>
                <a:srgbClr val="FF0000"/>
              </a:solidFill>
              <a:prstDash val="sysDot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797169"/>
                        <a:gd name="connsiteY0" fmla="*/ 0 h 4407783"/>
                        <a:gd name="connsiteX1" fmla="*/ 390613 w 797169"/>
                        <a:gd name="connsiteY1" fmla="*/ 0 h 4407783"/>
                        <a:gd name="connsiteX2" fmla="*/ 797169 w 797169"/>
                        <a:gd name="connsiteY2" fmla="*/ 0 h 4407783"/>
                        <a:gd name="connsiteX3" fmla="*/ 797169 w 797169"/>
                        <a:gd name="connsiteY3" fmla="*/ 639129 h 4407783"/>
                        <a:gd name="connsiteX4" fmla="*/ 797169 w 797169"/>
                        <a:gd name="connsiteY4" fmla="*/ 1190101 h 4407783"/>
                        <a:gd name="connsiteX5" fmla="*/ 797169 w 797169"/>
                        <a:gd name="connsiteY5" fmla="*/ 1652919 h 4407783"/>
                        <a:gd name="connsiteX6" fmla="*/ 797169 w 797169"/>
                        <a:gd name="connsiteY6" fmla="*/ 2115736 h 4407783"/>
                        <a:gd name="connsiteX7" fmla="*/ 797169 w 797169"/>
                        <a:gd name="connsiteY7" fmla="*/ 2666709 h 4407783"/>
                        <a:gd name="connsiteX8" fmla="*/ 797169 w 797169"/>
                        <a:gd name="connsiteY8" fmla="*/ 3217682 h 4407783"/>
                        <a:gd name="connsiteX9" fmla="*/ 797169 w 797169"/>
                        <a:gd name="connsiteY9" fmla="*/ 3680499 h 4407783"/>
                        <a:gd name="connsiteX10" fmla="*/ 797169 w 797169"/>
                        <a:gd name="connsiteY10" fmla="*/ 4407783 h 4407783"/>
                        <a:gd name="connsiteX11" fmla="*/ 398585 w 797169"/>
                        <a:gd name="connsiteY11" fmla="*/ 4407783 h 4407783"/>
                        <a:gd name="connsiteX12" fmla="*/ 0 w 797169"/>
                        <a:gd name="connsiteY12" fmla="*/ 4407783 h 4407783"/>
                        <a:gd name="connsiteX13" fmla="*/ 0 w 797169"/>
                        <a:gd name="connsiteY13" fmla="*/ 3768654 h 4407783"/>
                        <a:gd name="connsiteX14" fmla="*/ 0 w 797169"/>
                        <a:gd name="connsiteY14" fmla="*/ 3129526 h 4407783"/>
                        <a:gd name="connsiteX15" fmla="*/ 0 w 797169"/>
                        <a:gd name="connsiteY15" fmla="*/ 2490397 h 4407783"/>
                        <a:gd name="connsiteX16" fmla="*/ 0 w 797169"/>
                        <a:gd name="connsiteY16" fmla="*/ 1939425 h 4407783"/>
                        <a:gd name="connsiteX17" fmla="*/ 0 w 797169"/>
                        <a:gd name="connsiteY17" fmla="*/ 1432529 h 4407783"/>
                        <a:gd name="connsiteX18" fmla="*/ 0 w 797169"/>
                        <a:gd name="connsiteY18" fmla="*/ 1013790 h 4407783"/>
                        <a:gd name="connsiteX19" fmla="*/ 0 w 797169"/>
                        <a:gd name="connsiteY19" fmla="*/ 550973 h 4407783"/>
                        <a:gd name="connsiteX20" fmla="*/ 0 w 797169"/>
                        <a:gd name="connsiteY20" fmla="*/ 0 h 44077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797169" h="4407783" extrusionOk="0">
                          <a:moveTo>
                            <a:pt x="0" y="0"/>
                          </a:moveTo>
                          <a:cubicBezTo>
                            <a:pt x="159137" y="-38505"/>
                            <a:pt x="217850" y="2311"/>
                            <a:pt x="390613" y="0"/>
                          </a:cubicBezTo>
                          <a:cubicBezTo>
                            <a:pt x="563376" y="-2311"/>
                            <a:pt x="656459" y="35285"/>
                            <a:pt x="797169" y="0"/>
                          </a:cubicBezTo>
                          <a:cubicBezTo>
                            <a:pt x="838866" y="185201"/>
                            <a:pt x="776858" y="495991"/>
                            <a:pt x="797169" y="639129"/>
                          </a:cubicBezTo>
                          <a:cubicBezTo>
                            <a:pt x="817480" y="782267"/>
                            <a:pt x="789504" y="1064505"/>
                            <a:pt x="797169" y="1190101"/>
                          </a:cubicBezTo>
                          <a:cubicBezTo>
                            <a:pt x="804834" y="1315697"/>
                            <a:pt x="753413" y="1433110"/>
                            <a:pt x="797169" y="1652919"/>
                          </a:cubicBezTo>
                          <a:cubicBezTo>
                            <a:pt x="840925" y="1872728"/>
                            <a:pt x="775823" y="1980344"/>
                            <a:pt x="797169" y="2115736"/>
                          </a:cubicBezTo>
                          <a:cubicBezTo>
                            <a:pt x="818515" y="2251128"/>
                            <a:pt x="780984" y="2429779"/>
                            <a:pt x="797169" y="2666709"/>
                          </a:cubicBezTo>
                          <a:cubicBezTo>
                            <a:pt x="813354" y="2903639"/>
                            <a:pt x="776798" y="2946435"/>
                            <a:pt x="797169" y="3217682"/>
                          </a:cubicBezTo>
                          <a:cubicBezTo>
                            <a:pt x="817540" y="3488929"/>
                            <a:pt x="782766" y="3529797"/>
                            <a:pt x="797169" y="3680499"/>
                          </a:cubicBezTo>
                          <a:cubicBezTo>
                            <a:pt x="811572" y="3831201"/>
                            <a:pt x="730992" y="4190134"/>
                            <a:pt x="797169" y="4407783"/>
                          </a:cubicBezTo>
                          <a:cubicBezTo>
                            <a:pt x="632259" y="4424219"/>
                            <a:pt x="479554" y="4377964"/>
                            <a:pt x="398585" y="4407783"/>
                          </a:cubicBezTo>
                          <a:cubicBezTo>
                            <a:pt x="317616" y="4437602"/>
                            <a:pt x="160883" y="4361109"/>
                            <a:pt x="0" y="4407783"/>
                          </a:cubicBezTo>
                          <a:cubicBezTo>
                            <a:pt x="-13327" y="4172984"/>
                            <a:pt x="18665" y="4073415"/>
                            <a:pt x="0" y="3768654"/>
                          </a:cubicBezTo>
                          <a:cubicBezTo>
                            <a:pt x="-18665" y="3463893"/>
                            <a:pt x="28146" y="3275355"/>
                            <a:pt x="0" y="3129526"/>
                          </a:cubicBezTo>
                          <a:cubicBezTo>
                            <a:pt x="-28146" y="2983697"/>
                            <a:pt x="71608" y="2734232"/>
                            <a:pt x="0" y="2490397"/>
                          </a:cubicBezTo>
                          <a:cubicBezTo>
                            <a:pt x="-71608" y="2246562"/>
                            <a:pt x="31272" y="2156062"/>
                            <a:pt x="0" y="1939425"/>
                          </a:cubicBezTo>
                          <a:cubicBezTo>
                            <a:pt x="-31272" y="1722788"/>
                            <a:pt x="23994" y="1639289"/>
                            <a:pt x="0" y="1432529"/>
                          </a:cubicBezTo>
                          <a:cubicBezTo>
                            <a:pt x="-23994" y="1225769"/>
                            <a:pt x="18181" y="1167301"/>
                            <a:pt x="0" y="1013790"/>
                          </a:cubicBezTo>
                          <a:cubicBezTo>
                            <a:pt x="-18181" y="860279"/>
                            <a:pt x="12547" y="735093"/>
                            <a:pt x="0" y="550973"/>
                          </a:cubicBezTo>
                          <a:cubicBezTo>
                            <a:pt x="-12547" y="366853"/>
                            <a:pt x="21462" y="1526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84F0B2C-234F-461E-A3C4-5A12D8C356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8744" y="3121634"/>
              <a:ext cx="2431996" cy="1273443"/>
            </a:xfrm>
            <a:prstGeom prst="straightConnector1">
              <a:avLst/>
            </a:prstGeom>
            <a:ln w="476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98114E1-8C2A-4878-AE12-DA2D577E5A74}"/>
                </a:ext>
              </a:extLst>
            </p:cNvPr>
            <p:cNvSpPr txBox="1"/>
            <p:nvPr/>
          </p:nvSpPr>
          <p:spPr>
            <a:xfrm>
              <a:off x="5077892" y="3121634"/>
              <a:ext cx="316123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hu-HU" sz="1800">
                  <a:solidFill>
                    <a:srgbClr val="8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??? SiO</a:t>
              </a:r>
              <a:r>
                <a:rPr lang="hu-HU" sz="1800" baseline="-25000">
                  <a:solidFill>
                    <a:srgbClr val="8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hu-HU" sz="1800">
                  <a:solidFill>
                    <a:srgbClr val="8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phonons ???</a:t>
              </a:r>
            </a:p>
            <a:p>
              <a:pPr algn="l"/>
              <a:r>
                <a:rPr lang="hu-HU" sz="1800">
                  <a:solidFill>
                    <a:srgbClr val="8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 should be a peak, not a dip</a:t>
              </a:r>
            </a:p>
            <a:p>
              <a:pPr algn="l"/>
              <a:r>
                <a:rPr lang="hu-HU" sz="1800">
                  <a:solidFill>
                    <a:srgbClr val="8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There is only</a:t>
              </a:r>
              <a:r>
                <a:rPr lang="en-US" sz="1800">
                  <a:solidFill>
                    <a:srgbClr val="8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800">
                  <a:solidFill>
                    <a:srgbClr val="8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native oxide</a:t>
              </a:r>
            </a:p>
            <a:p>
              <a:pPr algn="l"/>
              <a:r>
                <a:rPr lang="hu-HU" sz="1800">
                  <a:solidFill>
                    <a:srgbClr val="8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Strong coupling?</a:t>
              </a: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Budapest, September 20, 2023 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49937" y="6438817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Wigner121 Scientific Symposium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CF02C4-C279-487A-869A-95A396FF581C}" type="slidenum">
              <a:rPr lang="en-US" altLang="en-US" smtClean="0"/>
              <a:pPr>
                <a:defRPr/>
              </a:pPr>
              <a:t>12</a:t>
            </a:fld>
            <a:r>
              <a:rPr lang="en-US" altLang="en-US" smtClean="0"/>
              <a:t>/2</a:t>
            </a:r>
            <a:r>
              <a:rPr lang="en-US" altLang="en-US"/>
              <a:t>2</a:t>
            </a:r>
            <a:endParaRPr lang="en-US" alt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627200" y="2520300"/>
            <a:ext cx="2270760" cy="3362279"/>
            <a:chOff x="1627200" y="2520300"/>
            <a:chExt cx="2270760" cy="3362279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627200" y="2535540"/>
              <a:ext cx="11760" cy="334703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3886200" y="2520300"/>
              <a:ext cx="11760" cy="334703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4174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C520E8B-5559-4304-B6ED-752E01FB6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8" y="1574714"/>
            <a:ext cx="2465066" cy="42155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0B9287-B0EC-4F10-8DB9-89606AC3D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5208"/>
            <a:ext cx="84870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altLang="hu-HU" sz="2800">
                <a:latin typeface="+mn-lt"/>
                <a:cs typeface="Times New Roman" pitchFamily="18" charset="0"/>
              </a:rPr>
              <a:t>Interaction of plasmons with substrate phonons (Si, hBN)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6A5FD37-C269-4071-BD84-35A18F92F2E0}"/>
                  </a:ext>
                </a:extLst>
              </p:cNvPr>
              <p:cNvSpPr txBox="1"/>
              <p:nvPr/>
            </p:nvSpPr>
            <p:spPr>
              <a:xfrm>
                <a:off x="2507476" y="827780"/>
                <a:ext cx="3711272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hu-HU" sz="1800" smtClean="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Clear plasmon interference fringes</a:t>
                </a:r>
              </a:p>
              <a:p>
                <a:pPr algn="l"/>
                <a:r>
                  <a:rPr lang="hu-HU" sz="180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Silica and hBN phonons:</a:t>
                </a:r>
              </a:p>
              <a:p>
                <a:pPr marL="557213" lvl="1" indent="-214313" algn="l">
                  <a:buFont typeface="Arial" panose="020B0604020202020204" pitchFamily="34" charset="0"/>
                  <a:buChar char="•"/>
                </a:pPr>
                <a:r>
                  <a:rPr lang="hu-HU" sz="180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Silica: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1800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1800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hu-HU" sz="1800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𝑇𝑂</m:t>
                        </m:r>
                      </m:sub>
                    </m:sSub>
                    <m:r>
                      <a:rPr lang="hu-HU" sz="1800" i="1">
                        <a:solidFill>
                          <a:srgbClr val="800000"/>
                        </a:solidFill>
                        <a:latin typeface="Cambria Math" panose="02040503050406030204" pitchFamily="18" charset="0"/>
                      </a:rPr>
                      <m:t>=1071 </m:t>
                    </m:r>
                    <m:r>
                      <a:rPr lang="hu-HU" sz="1800" i="1">
                        <a:solidFill>
                          <a:srgbClr val="8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hu-HU" sz="1800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u-HU" sz="1800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hu-HU" sz="1800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hu-HU" sz="1800" i="1">
                  <a:solidFill>
                    <a:srgbClr val="8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 algn="l"/>
                <a:r>
                  <a:rPr lang="hu-HU" sz="180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1800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1800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hu-HU" sz="1800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𝐿𝑂</m:t>
                        </m:r>
                      </m:sub>
                    </m:sSub>
                    <m:r>
                      <a:rPr lang="hu-HU" sz="1800" i="1">
                        <a:solidFill>
                          <a:srgbClr val="800000"/>
                        </a:solidFill>
                        <a:latin typeface="Cambria Math" panose="02040503050406030204" pitchFamily="18" charset="0"/>
                      </a:rPr>
                      <m:t>=1184 </m:t>
                    </m:r>
                    <m:r>
                      <a:rPr lang="hu-HU" sz="1800" i="1">
                        <a:solidFill>
                          <a:srgbClr val="8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hu-HU" sz="1800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u-HU" sz="1800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hu-HU" sz="1800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hu-HU" sz="1800">
                  <a:solidFill>
                    <a:srgbClr val="8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57213" lvl="1" indent="-214313" algn="l">
                  <a:buFont typeface="Arial" panose="020B0604020202020204" pitchFamily="34" charset="0"/>
                  <a:buChar char="•"/>
                </a:pPr>
                <a:r>
                  <a:rPr lang="hu-HU" sz="180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hBN: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1800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1800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hu-HU" sz="1800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𝑇𝑂</m:t>
                        </m:r>
                      </m:sub>
                    </m:sSub>
                    <m:r>
                      <a:rPr lang="hu-HU" sz="1800" i="1">
                        <a:solidFill>
                          <a:srgbClr val="800000"/>
                        </a:solidFill>
                        <a:latin typeface="Cambria Math" panose="02040503050406030204" pitchFamily="18" charset="0"/>
                      </a:rPr>
                      <m:t>=1378 </m:t>
                    </m:r>
                    <m:r>
                      <a:rPr lang="hu-HU" sz="1800" i="1">
                        <a:solidFill>
                          <a:srgbClr val="8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hu-HU" sz="1800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u-HU" sz="1800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hu-HU" sz="1800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hu-HU" sz="1800">
                  <a:solidFill>
                    <a:srgbClr val="8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 algn="l"/>
                <a:r>
                  <a:rPr lang="hu-HU" sz="180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1800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1800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hu-HU" sz="1800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𝑇𝑂</m:t>
                        </m:r>
                      </m:sub>
                    </m:sSub>
                    <m:r>
                      <a:rPr lang="hu-HU" sz="1800" i="1">
                        <a:solidFill>
                          <a:srgbClr val="800000"/>
                        </a:solidFill>
                        <a:latin typeface="Cambria Math" panose="02040503050406030204" pitchFamily="18" charset="0"/>
                      </a:rPr>
                      <m:t>=1610 </m:t>
                    </m:r>
                    <m:r>
                      <a:rPr lang="hu-HU" sz="1800" i="1">
                        <a:solidFill>
                          <a:srgbClr val="8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hu-HU" sz="1800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u-HU" sz="1800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hu-HU" sz="1800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hu-HU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6A5FD37-C269-4071-BD84-35A18F92F2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476" y="827780"/>
                <a:ext cx="3711272" cy="1754326"/>
              </a:xfrm>
              <a:prstGeom prst="rect">
                <a:avLst/>
              </a:prstGeom>
              <a:blipFill>
                <a:blip r:embed="rId4"/>
                <a:stretch>
                  <a:fillRect l="-1314" t="-2083" r="-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904B8E7-39E6-48EC-BCE9-5319C19E46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8" r="48750"/>
          <a:stretch/>
        </p:blipFill>
        <p:spPr>
          <a:xfrm>
            <a:off x="2480299" y="3322493"/>
            <a:ext cx="3521876" cy="2367507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01B25D77-2719-4FF7-A30F-A839DF5D83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3"/>
          <a:stretch/>
        </p:blipFill>
        <p:spPr>
          <a:xfrm>
            <a:off x="6054090" y="1359156"/>
            <a:ext cx="2904311" cy="404251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DA7369C-4CF0-4244-AA02-EA28B30B1F14}"/>
              </a:ext>
            </a:extLst>
          </p:cNvPr>
          <p:cNvSpPr/>
          <p:nvPr/>
        </p:nvSpPr>
        <p:spPr>
          <a:xfrm>
            <a:off x="5966460" y="2084070"/>
            <a:ext cx="175260" cy="1150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Budapest, September 20, 2023 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83238" y="6492874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Wigner121 Scientific Symposium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CF02C4-C279-487A-869A-95A396FF581C}" type="slidenum">
              <a:rPr lang="en-US" altLang="en-US" smtClean="0"/>
              <a:pPr>
                <a:defRPr/>
              </a:pPr>
              <a:t>13</a:t>
            </a:fld>
            <a:r>
              <a:rPr lang="en-US" altLang="en-US" smtClean="0"/>
              <a:t>/2</a:t>
            </a:r>
            <a:r>
              <a:rPr lang="en-US" altLang="en-US"/>
              <a:t>2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771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157801-272E-4C0D-AA8D-BA2416626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0728" y="152400"/>
            <a:ext cx="4002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hu-HU" sz="2800">
                <a:latin typeface="+mn-lt"/>
                <a:cs typeface="Times New Roman" pitchFamily="18" charset="0"/>
              </a:rPr>
              <a:t>Wide-</a:t>
            </a:r>
            <a:r>
              <a:rPr lang="hu-HU" altLang="hu-HU" sz="2800">
                <a:latin typeface="+mn-lt"/>
                <a:cs typeface="Times New Roman" pitchFamily="18" charset="0"/>
              </a:rPr>
              <a:t>range measurement</a:t>
            </a:r>
          </a:p>
        </p:txBody>
      </p:sp>
      <p:pic>
        <p:nvPicPr>
          <p:cNvPr id="6" name="Picture 5" descr="Schematic&#10;&#10;Description automatically generated with medium confidence">
            <a:extLst>
              <a:ext uri="{FF2B5EF4-FFF2-40B4-BE49-F238E27FC236}">
                <a16:creationId xmlns:a16="http://schemas.microsoft.com/office/drawing/2014/main" id="{33518BE7-149A-4E7C-9774-18EA45A557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98" y="639410"/>
            <a:ext cx="5292967" cy="43831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CFBA98-CE3D-4F8F-AF54-56D2B5034CA8}"/>
              </a:ext>
            </a:extLst>
          </p:cNvPr>
          <p:cNvSpPr txBox="1"/>
          <p:nvPr/>
        </p:nvSpPr>
        <p:spPr>
          <a:xfrm>
            <a:off x="1776549" y="5169436"/>
            <a:ext cx="65303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160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Sequential </a:t>
            </a:r>
            <a:r>
              <a:rPr lang="hu-HU" sz="16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spectral imaging 920-1720 cm</a:t>
            </a:r>
            <a:r>
              <a:rPr lang="hu-HU" sz="1600" baseline="300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hu-HU" sz="16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20 cm</a:t>
            </a:r>
            <a:r>
              <a:rPr lang="hu-HU" sz="1600" baseline="300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hu-HU" sz="16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steps</a:t>
            </a:r>
          </a:p>
          <a:p>
            <a:pPr algn="l"/>
            <a:endParaRPr lang="hu-HU" sz="160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hu-HU" sz="16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Plasmon wavelength changes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hu-HU" sz="16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Fringe contrast dramatically changes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hu-HU" sz="16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Nanotube becomes invisible in the respective Reststrahlen </a:t>
            </a:r>
            <a:r>
              <a:rPr lang="hu-HU" sz="160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bands</a:t>
            </a:r>
            <a:endParaRPr lang="hu-HU" sz="160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Budapest, September 20, 2023 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Wigner121 Scientific Symposium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CF02C4-C279-487A-869A-95A396FF581C}" type="slidenum">
              <a:rPr lang="en-US" altLang="en-US" smtClean="0"/>
              <a:pPr>
                <a:defRPr/>
              </a:pPr>
              <a:t>14</a:t>
            </a:fld>
            <a:r>
              <a:rPr lang="en-US" altLang="en-US" smtClean="0"/>
              <a:t>/2</a:t>
            </a:r>
            <a:r>
              <a:rPr lang="en-US" altLang="en-US"/>
              <a:t>2</a:t>
            </a:r>
            <a:endParaRPr lang="en-US" altLang="en-US"/>
          </a:p>
        </p:txBody>
      </p:sp>
      <p:grpSp>
        <p:nvGrpSpPr>
          <p:cNvPr id="13" name="Group 12"/>
          <p:cNvGrpSpPr/>
          <p:nvPr/>
        </p:nvGrpSpPr>
        <p:grpSpPr>
          <a:xfrm>
            <a:off x="6172200" y="1024116"/>
            <a:ext cx="2661306" cy="2769989"/>
            <a:chOff x="6172200" y="1024116"/>
            <a:chExt cx="2661306" cy="2769989"/>
          </a:xfrm>
        </p:grpSpPr>
        <p:grpSp>
          <p:nvGrpSpPr>
            <p:cNvPr id="12" name="Group 11"/>
            <p:cNvGrpSpPr/>
            <p:nvPr/>
          </p:nvGrpSpPr>
          <p:grpSpPr>
            <a:xfrm>
              <a:off x="6172200" y="1024116"/>
              <a:ext cx="2661306" cy="2769989"/>
              <a:chOff x="6172200" y="1024116"/>
              <a:chExt cx="2661306" cy="2769989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6172200" y="1024116"/>
                <a:ext cx="2661306" cy="27699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600" b="1" smtClean="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Strong field confinement </a:t>
                </a:r>
              </a:p>
              <a:p>
                <a:endParaRPr lang="hu-HU" sz="1600" b="1" smtClean="0">
                  <a:solidFill>
                    <a:srgbClr val="8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hu-HU" sz="1600" b="1">
                  <a:solidFill>
                    <a:srgbClr val="8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hu-HU" sz="1600" b="1" smtClean="0">
                  <a:solidFill>
                    <a:srgbClr val="8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hu-HU" sz="1600" b="1" smtClean="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Strong coupling </a:t>
                </a:r>
              </a:p>
              <a:p>
                <a:endParaRPr lang="hu-HU" sz="1600" b="1" smtClean="0">
                  <a:solidFill>
                    <a:srgbClr val="8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hu-HU" sz="1600" b="1">
                  <a:solidFill>
                    <a:srgbClr val="8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hu-HU" sz="1600" b="1" smtClean="0">
                  <a:solidFill>
                    <a:srgbClr val="8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hu-HU" sz="1600" b="1" smtClean="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Enhanced sens</a:t>
                </a:r>
                <a:r>
                  <a:rPr lang="en-US" sz="1600" b="1" smtClean="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hu-HU" sz="1600" b="1" smtClean="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tivity</a:t>
                </a:r>
              </a:p>
              <a:p>
                <a:r>
                  <a:rPr lang="hu-HU" sz="1600" b="1" smtClean="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(molecular detection) </a:t>
                </a:r>
              </a:p>
              <a:p>
                <a:endParaRPr lang="en-US"/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>
                <a:off x="7391400" y="1447800"/>
                <a:ext cx="0" cy="381000"/>
              </a:xfrm>
              <a:prstGeom prst="straightConnector1">
                <a:avLst/>
              </a:prstGeom>
              <a:ln w="31750">
                <a:solidFill>
                  <a:srgbClr val="800000"/>
                </a:solidFill>
                <a:headEnd w="med" len="lg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Arrow Connector 10"/>
            <p:cNvCxnSpPr/>
            <p:nvPr/>
          </p:nvCxnSpPr>
          <p:spPr>
            <a:xfrm>
              <a:off x="7376160" y="2409110"/>
              <a:ext cx="0" cy="381000"/>
            </a:xfrm>
            <a:prstGeom prst="straightConnector1">
              <a:avLst/>
            </a:prstGeom>
            <a:ln w="31750">
              <a:solidFill>
                <a:srgbClr val="800000"/>
              </a:solidFill>
              <a:headEnd w="med" len="lg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356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762000"/>
          </a:xfrm>
        </p:spPr>
        <p:txBody>
          <a:bodyPr/>
          <a:lstStyle/>
          <a:p>
            <a:r>
              <a:rPr lang="hu-HU" sz="2800" smtClean="0"/>
              <a:t>C</a:t>
            </a:r>
            <a:r>
              <a:rPr lang="hu-HU" sz="2800" baseline="-25000" smtClean="0"/>
              <a:t>6</a:t>
            </a:r>
            <a:r>
              <a:rPr lang="en-US" sz="2800" baseline="-25000" smtClean="0"/>
              <a:t>0</a:t>
            </a:r>
            <a:r>
              <a:rPr lang="en-US" sz="2800" smtClean="0"/>
              <a:t>@BNNT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Budapest, September 20, 2023 </a:t>
            </a:r>
            <a:endParaRPr lang="en-GB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248400" y="6492875"/>
            <a:ext cx="2895600" cy="365125"/>
          </a:xfrm>
        </p:spPr>
        <p:txBody>
          <a:bodyPr/>
          <a:lstStyle/>
          <a:p>
            <a:pPr algn="r">
              <a:defRPr/>
            </a:pPr>
            <a:fld id="{1AE7EBBB-16D8-408B-A772-426502D2A736}" type="slidenum">
              <a:rPr lang="en-GB" altLang="en-US" smtClean="0"/>
              <a:pPr algn="r">
                <a:defRPr/>
              </a:pPr>
              <a:t>15</a:t>
            </a:fld>
            <a:r>
              <a:rPr lang="en-GB" altLang="en-US" smtClean="0"/>
              <a:t>/</a:t>
            </a:r>
            <a:r>
              <a:rPr lang="en-US" altLang="en-US" smtClean="0"/>
              <a:t>2</a:t>
            </a:r>
            <a:r>
              <a:rPr lang="en-US" altLang="en-US"/>
              <a:t>2</a:t>
            </a:r>
            <a:endParaRPr lang="en-GB" altLang="en-US" dirty="0"/>
          </a:p>
        </p:txBody>
      </p:sp>
      <p:graphicFrame>
        <p:nvGraphicFramePr>
          <p:cNvPr id="7" name="Content Placeholder 6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5284839" y="2196515"/>
          <a:ext cx="2944761" cy="3929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Acrobat Document" r:id="rId3" imgW="3778115" imgH="5041780" progId="AcroExch.Document.7">
                  <p:embed/>
                </p:oleObj>
              </mc:Choice>
              <mc:Fallback>
                <p:oleObj name="Acrobat Document" r:id="rId3" imgW="3778115" imgH="5041780" progId="AcroExch.Document.7">
                  <p:embed/>
                  <p:pic>
                    <p:nvPicPr>
                      <p:cNvPr id="7" name="Content Placeholder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4839" y="2196515"/>
                        <a:ext cx="2944761" cy="39296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514600"/>
            <a:ext cx="3585998" cy="32620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558" y="577572"/>
            <a:ext cx="81076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 of Carbon Nanotubes inside Boron </a:t>
            </a:r>
            <a:r>
              <a:rPr 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Nitride</a:t>
            </a:r>
            <a:r>
              <a:rPr lang="hu-H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Nanotubes 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Coalescence of Fullerenes: Toward </a:t>
            </a:r>
            <a:r>
              <a:rPr 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World’s 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Smallest Coaxial Cable</a:t>
            </a:r>
          </a:p>
          <a:p>
            <a:pPr algn="l"/>
            <a:r>
              <a:rPr lang="de-DE" sz="1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Kate E. Walker, Graham A. Rance,* Áron Pekker, Hajnalka M. Tóháti, Michael W. </a:t>
            </a:r>
            <a:r>
              <a:rPr lang="de-DE" sz="18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Fay,</a:t>
            </a:r>
            <a:r>
              <a:rPr lang="hu-HU" sz="18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Rhys </a:t>
            </a:r>
            <a:r>
              <a:rPr lang="en-US" sz="1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W. Lodge, Craig T. </a:t>
            </a:r>
            <a:r>
              <a:rPr lang="en-US" sz="18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Stoppiello</a:t>
            </a:r>
            <a:r>
              <a:rPr lang="en-US" sz="1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Katalin</a:t>
            </a:r>
            <a:r>
              <a:rPr lang="en-US" sz="1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Kamarás</a:t>
            </a:r>
            <a:r>
              <a:rPr lang="en-US" sz="1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Andrei N. </a:t>
            </a:r>
            <a:r>
              <a:rPr lang="en-US" sz="18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Khlobystov</a:t>
            </a:r>
            <a:r>
              <a:rPr lang="en-US" sz="1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1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371804" y="1955446"/>
            <a:ext cx="48676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marR="0" algn="l">
              <a:spcBef>
                <a:spcPts val="0"/>
              </a:spcBef>
              <a:spcAft>
                <a:spcPts val="0"/>
              </a:spcAft>
            </a:pPr>
            <a:r>
              <a:rPr lang="hu-HU" sz="1800" i="1" dirty="0">
                <a:solidFill>
                  <a:srgbClr val="C00000"/>
                </a:solidFill>
                <a:latin typeface="Arial" panose="020B0604020202020204" pitchFamily="34" charset="0"/>
                <a:ea typeface="CMR10"/>
                <a:cs typeface="Arial" panose="020B0604020202020204" pitchFamily="34" charset="0"/>
              </a:rPr>
              <a:t>Small Methods </a:t>
            </a:r>
            <a:r>
              <a:rPr lang="hu-HU" sz="1800" b="1" dirty="0">
                <a:solidFill>
                  <a:srgbClr val="C00000"/>
                </a:solidFill>
                <a:latin typeface="Arial" panose="020B0604020202020204" pitchFamily="34" charset="0"/>
                <a:ea typeface="CMR10"/>
                <a:cs typeface="Arial" panose="020B0604020202020204" pitchFamily="34" charset="0"/>
              </a:rPr>
              <a:t>1, </a:t>
            </a:r>
            <a:r>
              <a:rPr lang="hu-HU" sz="1800" dirty="0">
                <a:solidFill>
                  <a:srgbClr val="C00000"/>
                </a:solidFill>
                <a:latin typeface="Arial" panose="020B0604020202020204" pitchFamily="34" charset="0"/>
                <a:ea typeface="CMR10"/>
                <a:cs typeface="Arial" panose="020B0604020202020204" pitchFamily="34" charset="0"/>
              </a:rPr>
              <a:t>17</a:t>
            </a:r>
            <a:r>
              <a:rPr lang="en-US" sz="1800" dirty="0" smtClean="0">
                <a:solidFill>
                  <a:srgbClr val="C00000"/>
                </a:solidFill>
                <a:latin typeface="Arial" panose="020B0604020202020204" pitchFamily="34" charset="0"/>
                <a:ea typeface="CMR10"/>
                <a:cs typeface="Arial" panose="020B0604020202020204" pitchFamily="34" charset="0"/>
              </a:rPr>
              <a:t>0018</a:t>
            </a:r>
            <a:r>
              <a:rPr lang="hu-HU" sz="1800" dirty="0" smtClean="0">
                <a:solidFill>
                  <a:srgbClr val="C00000"/>
                </a:solidFill>
                <a:latin typeface="Arial" panose="020B0604020202020204" pitchFamily="34" charset="0"/>
                <a:ea typeface="CMR10"/>
                <a:cs typeface="Arial" panose="020B0604020202020204" pitchFamily="34" charset="0"/>
              </a:rPr>
              <a:t>4</a:t>
            </a:r>
            <a:r>
              <a:rPr lang="en-US" sz="1800" dirty="0" smtClean="0">
                <a:solidFill>
                  <a:srgbClr val="C00000"/>
                </a:solidFill>
                <a:latin typeface="Arial" panose="020B0604020202020204" pitchFamily="34" charset="0"/>
                <a:ea typeface="CMR1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ea typeface="CMR10"/>
                <a:cs typeface="Arial" panose="020B0604020202020204" pitchFamily="34" charset="0"/>
              </a:rPr>
              <a:t>(2017)</a:t>
            </a:r>
            <a:endParaRPr lang="en-US" sz="1800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Wigner121 Scientific Symposium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9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45" y="956435"/>
            <a:ext cx="2335151" cy="212867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273" y="762751"/>
            <a:ext cx="2429306" cy="51435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16" y="3085110"/>
            <a:ext cx="3547208" cy="2915640"/>
          </a:xfrm>
          <a:prstGeom prst="rect">
            <a:avLst/>
          </a:prstGeom>
        </p:spPr>
      </p:pic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685800" y="145274"/>
            <a:ext cx="7924800" cy="426533"/>
          </a:xfrm>
        </p:spPr>
        <p:txBody>
          <a:bodyPr/>
          <a:lstStyle/>
          <a:p>
            <a:pPr algn="ctr"/>
            <a:r>
              <a:rPr lang="en-US" sz="2800">
                <a:latin typeface="+mn-lt"/>
                <a:cs typeface="Times New Roman" panose="02020603050405020304" pitchFamily="18" charset="0"/>
              </a:rPr>
              <a:t>C</a:t>
            </a:r>
            <a:r>
              <a:rPr lang="en-US" sz="2800" baseline="-25000">
                <a:latin typeface="+mn-lt"/>
                <a:cs typeface="Times New Roman" panose="02020603050405020304" pitchFamily="18" charset="0"/>
              </a:rPr>
              <a:t>60 </a:t>
            </a:r>
            <a:r>
              <a:rPr lang="en-US" sz="2800">
                <a:latin typeface="+mn-lt"/>
                <a:cs typeface="Times New Roman" panose="02020603050405020304" pitchFamily="18" charset="0"/>
              </a:rPr>
              <a:t>in </a:t>
            </a:r>
            <a:r>
              <a:rPr lang="en-US" sz="2800" smtClean="0">
                <a:latin typeface="+mn-lt"/>
                <a:cs typeface="Times New Roman" panose="02020603050405020304" pitchFamily="18" charset="0"/>
              </a:rPr>
              <a:t>BNNT – interaction with phonon-polaritons</a:t>
            </a:r>
            <a:endParaRPr lang="en-US" sz="280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95600" y="6097196"/>
            <a:ext cx="59591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>
                <a:solidFill>
                  <a:srgbClr val="800000"/>
                </a:solidFill>
                <a:latin typeface="+mn-lt"/>
                <a:ea typeface="MS Mincho"/>
                <a:cs typeface="Times New Roman" panose="02020603050405020304" pitchFamily="18" charset="0"/>
              </a:rPr>
              <a:t>D. </a:t>
            </a:r>
            <a:r>
              <a:rPr lang="hu-HU">
                <a:solidFill>
                  <a:srgbClr val="800000"/>
                </a:solidFill>
                <a:latin typeface="+mn-lt"/>
                <a:ea typeface="MS Mincho"/>
                <a:cs typeface="Times New Roman" panose="02020603050405020304" pitchFamily="18" charset="0"/>
              </a:rPr>
              <a:t>Datz</a:t>
            </a:r>
            <a:r>
              <a:rPr lang="hu-HU" smtClean="0">
                <a:solidFill>
                  <a:srgbClr val="800000"/>
                </a:solidFill>
                <a:latin typeface="+mn-lt"/>
                <a:ea typeface="MS Mincho"/>
                <a:cs typeface="Times New Roman" panose="02020603050405020304" pitchFamily="18" charset="0"/>
              </a:rPr>
              <a:t>, </a:t>
            </a:r>
            <a:r>
              <a:rPr lang="hu-HU">
                <a:solidFill>
                  <a:srgbClr val="800000"/>
                </a:solidFill>
                <a:latin typeface="+mn-lt"/>
                <a:ea typeface="MS Mincho"/>
                <a:cs typeface="Times New Roman" panose="02020603050405020304" pitchFamily="18" charset="0"/>
              </a:rPr>
              <a:t>G. Németh, K.E. Walker et al. </a:t>
            </a:r>
            <a:r>
              <a:rPr lang="hu-HU" i="1">
                <a:solidFill>
                  <a:srgbClr val="800000"/>
                </a:solidFill>
                <a:latin typeface="+mn-lt"/>
                <a:ea typeface="MS Mincho"/>
                <a:cs typeface="Times New Roman" panose="02020603050405020304" pitchFamily="18" charset="0"/>
              </a:rPr>
              <a:t>ACS Appl. Nano Mater. </a:t>
            </a:r>
            <a:r>
              <a:rPr lang="hu-HU" b="1">
                <a:solidFill>
                  <a:srgbClr val="800000"/>
                </a:solidFill>
                <a:latin typeface="+mn-lt"/>
                <a:ea typeface="MS Mincho"/>
                <a:cs typeface="Times New Roman" panose="02020603050405020304" pitchFamily="18" charset="0"/>
              </a:rPr>
              <a:t>4,</a:t>
            </a:r>
            <a:r>
              <a:rPr lang="hu-HU" i="1">
                <a:solidFill>
                  <a:srgbClr val="800000"/>
                </a:solidFill>
                <a:latin typeface="+mn-lt"/>
                <a:ea typeface="MS Mincho"/>
                <a:cs typeface="Times New Roman" panose="02020603050405020304" pitchFamily="18" charset="0"/>
              </a:rPr>
              <a:t> </a:t>
            </a:r>
            <a:r>
              <a:rPr lang="hu-HU">
                <a:solidFill>
                  <a:srgbClr val="800000"/>
                </a:solidFill>
                <a:latin typeface="+mn-lt"/>
                <a:ea typeface="MS Mincho"/>
                <a:cs typeface="Times New Roman" panose="02020603050405020304" pitchFamily="18" charset="0"/>
              </a:rPr>
              <a:t>4335</a:t>
            </a:r>
            <a:r>
              <a:rPr lang="hu-HU" i="1">
                <a:solidFill>
                  <a:srgbClr val="800000"/>
                </a:solidFill>
                <a:latin typeface="+mn-lt"/>
                <a:ea typeface="MS Mincho"/>
                <a:cs typeface="Times New Roman" panose="02020603050405020304" pitchFamily="18" charset="0"/>
              </a:rPr>
              <a:t> </a:t>
            </a:r>
            <a:r>
              <a:rPr lang="hu-HU">
                <a:solidFill>
                  <a:srgbClr val="800000"/>
                </a:solidFill>
                <a:latin typeface="+mn-lt"/>
                <a:ea typeface="MS Mincho"/>
                <a:cs typeface="Times New Roman" panose="02020603050405020304" pitchFamily="18" charset="0"/>
              </a:rPr>
              <a:t>(2021)</a:t>
            </a:r>
            <a:endParaRPr lang="en-US">
              <a:solidFill>
                <a:srgbClr val="800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4828" y="4281320"/>
            <a:ext cx="2202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1">
                <a:solidFill>
                  <a:srgbClr val="800000"/>
                </a:solidFill>
                <a:latin typeface="+mn-lt"/>
              </a:rPr>
              <a:t>Detection threshold: </a:t>
            </a:r>
          </a:p>
          <a:p>
            <a:pPr algn="l"/>
            <a:r>
              <a:rPr lang="en-US" sz="1800" b="1">
                <a:solidFill>
                  <a:srgbClr val="800000"/>
                </a:solidFill>
                <a:latin typeface="+mn-lt"/>
              </a:rPr>
              <a:t>~ 160 molecules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Budapest, September 20, 2023 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Wigner121 Scientific Symposium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244A93-72F6-4B8C-98F5-1E5B885F0035}" type="slidenum">
              <a:rPr lang="en-US" altLang="en-US" smtClean="0"/>
              <a:pPr>
                <a:defRPr/>
              </a:pPr>
              <a:t>16</a:t>
            </a:fld>
            <a:r>
              <a:rPr lang="en-US" altLang="en-US" smtClean="0"/>
              <a:t>/2</a:t>
            </a:r>
            <a:r>
              <a:rPr lang="en-US" altLang="en-US"/>
              <a:t>2</a:t>
            </a:r>
            <a:endParaRPr lang="en-US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6676808" y="1295400"/>
            <a:ext cx="22736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hu-HU" sz="1800" b="1" err="1">
                <a:solidFill>
                  <a:srgbClr val="800000"/>
                </a:solidFill>
                <a:latin typeface="+mn-lt"/>
              </a:rPr>
              <a:t>Coupling</a:t>
            </a:r>
            <a:r>
              <a:rPr lang="hu-HU" sz="1800" b="1">
                <a:solidFill>
                  <a:srgbClr val="800000"/>
                </a:solidFill>
                <a:latin typeface="+mn-lt"/>
              </a:rPr>
              <a:t> of </a:t>
            </a:r>
          </a:p>
          <a:p>
            <a:pPr algn="l"/>
            <a:r>
              <a:rPr lang="hu-HU" sz="1800" b="1" err="1">
                <a:solidFill>
                  <a:srgbClr val="800000"/>
                </a:solidFill>
                <a:latin typeface="+mn-lt"/>
              </a:rPr>
              <a:t>phonon-polaritons</a:t>
            </a:r>
            <a:r>
              <a:rPr lang="hu-HU" sz="1800" b="1">
                <a:solidFill>
                  <a:srgbClr val="800000"/>
                </a:solidFill>
                <a:latin typeface="+mn-lt"/>
              </a:rPr>
              <a:t> </a:t>
            </a:r>
            <a:r>
              <a:rPr lang="hu-HU" sz="1800" b="1" err="1">
                <a:solidFill>
                  <a:srgbClr val="800000"/>
                </a:solidFill>
                <a:latin typeface="+mn-lt"/>
              </a:rPr>
              <a:t>to</a:t>
            </a:r>
            <a:r>
              <a:rPr lang="hu-HU" sz="1800" b="1">
                <a:solidFill>
                  <a:srgbClr val="800000"/>
                </a:solidFill>
                <a:latin typeface="+mn-lt"/>
              </a:rPr>
              <a:t> </a:t>
            </a:r>
          </a:p>
          <a:p>
            <a:pPr algn="l"/>
            <a:r>
              <a:rPr lang="hu-HU" sz="1800" b="1" err="1">
                <a:solidFill>
                  <a:srgbClr val="800000"/>
                </a:solidFill>
                <a:latin typeface="+mn-lt"/>
              </a:rPr>
              <a:t>molecular</a:t>
            </a:r>
            <a:r>
              <a:rPr lang="hu-HU" sz="1800" b="1">
                <a:solidFill>
                  <a:srgbClr val="800000"/>
                </a:solidFill>
                <a:latin typeface="+mn-lt"/>
              </a:rPr>
              <a:t> </a:t>
            </a:r>
            <a:r>
              <a:rPr lang="hu-HU" sz="1800" b="1" err="1">
                <a:solidFill>
                  <a:srgbClr val="800000"/>
                </a:solidFill>
                <a:latin typeface="+mn-lt"/>
              </a:rPr>
              <a:t>vibrations</a:t>
            </a:r>
            <a:endParaRPr lang="en-US" sz="1800" b="1">
              <a:solidFill>
                <a:srgbClr val="8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534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979" y="856460"/>
            <a:ext cx="2539423" cy="2241283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10" y="2086287"/>
            <a:ext cx="2751132" cy="237256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925" y="3363638"/>
            <a:ext cx="5566194" cy="2384601"/>
          </a:xfrm>
          <a:prstGeom prst="rect">
            <a:avLst/>
          </a:prstGeom>
        </p:spPr>
      </p:pic>
      <p:sp>
        <p:nvSpPr>
          <p:cNvPr id="23" name="Szövegdoboz 22"/>
          <p:cNvSpPr txBox="1"/>
          <p:nvPr/>
        </p:nvSpPr>
        <p:spPr>
          <a:xfrm>
            <a:off x="2663561" y="163540"/>
            <a:ext cx="3428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>
                <a:latin typeface="+mn-lt"/>
              </a:rPr>
              <a:t>Photo-</a:t>
            </a:r>
            <a:r>
              <a:rPr lang="hu-HU" sz="2800" err="1">
                <a:latin typeface="+mn-lt"/>
              </a:rPr>
              <a:t>oligomerization</a:t>
            </a:r>
            <a:endParaRPr lang="hu-HU" sz="2800">
              <a:latin typeface="+mn-lt"/>
            </a:endParaRPr>
          </a:p>
        </p:txBody>
      </p:sp>
      <p:sp>
        <p:nvSpPr>
          <p:cNvPr id="28" name="Szövegdoboz 27"/>
          <p:cNvSpPr txBox="1"/>
          <p:nvPr/>
        </p:nvSpPr>
        <p:spPr>
          <a:xfrm rot="16200000">
            <a:off x="4505476" y="1838600"/>
            <a:ext cx="1411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Far-field absorption</a:t>
            </a:r>
            <a:endParaRPr lang="hu-HU" sz="1200"/>
          </a:p>
        </p:txBody>
      </p:sp>
      <p:sp>
        <p:nvSpPr>
          <p:cNvPr id="29" name="Téglalap 28"/>
          <p:cNvSpPr/>
          <p:nvPr/>
        </p:nvSpPr>
        <p:spPr>
          <a:xfrm>
            <a:off x="6835140" y="1162550"/>
            <a:ext cx="668010" cy="177092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0"/>
          </a:p>
        </p:txBody>
      </p:sp>
      <p:sp>
        <p:nvSpPr>
          <p:cNvPr id="30" name="Szövegdoboz 29"/>
          <p:cNvSpPr txBox="1"/>
          <p:nvPr/>
        </p:nvSpPr>
        <p:spPr>
          <a:xfrm rot="18523816">
            <a:off x="7193297" y="1187019"/>
            <a:ext cx="4235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n = 1</a:t>
            </a:r>
            <a:endParaRPr lang="hu-HU" sz="900"/>
          </a:p>
        </p:txBody>
      </p:sp>
      <p:sp>
        <p:nvSpPr>
          <p:cNvPr id="31" name="Szövegdoboz 30"/>
          <p:cNvSpPr txBox="1"/>
          <p:nvPr/>
        </p:nvSpPr>
        <p:spPr>
          <a:xfrm rot="18523816">
            <a:off x="7095199" y="1178468"/>
            <a:ext cx="4235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n = 2</a:t>
            </a:r>
            <a:endParaRPr lang="hu-HU" sz="900"/>
          </a:p>
        </p:txBody>
      </p:sp>
      <p:sp>
        <p:nvSpPr>
          <p:cNvPr id="33" name="Szövegdoboz 32"/>
          <p:cNvSpPr txBox="1"/>
          <p:nvPr/>
        </p:nvSpPr>
        <p:spPr>
          <a:xfrm rot="18523816">
            <a:off x="6899005" y="1187019"/>
            <a:ext cx="4235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n = 3</a:t>
            </a:r>
            <a:endParaRPr lang="hu-HU" sz="900"/>
          </a:p>
        </p:txBody>
      </p:sp>
      <p:sp>
        <p:nvSpPr>
          <p:cNvPr id="34" name="Szövegdoboz 33"/>
          <p:cNvSpPr txBox="1"/>
          <p:nvPr/>
        </p:nvSpPr>
        <p:spPr>
          <a:xfrm rot="18523816">
            <a:off x="6787078" y="1178468"/>
            <a:ext cx="4235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n = 3</a:t>
            </a:r>
            <a:endParaRPr lang="hu-HU" sz="900"/>
          </a:p>
        </p:txBody>
      </p:sp>
      <p:cxnSp>
        <p:nvCxnSpPr>
          <p:cNvPr id="7" name="Egyenes összekötő nyíllal 6"/>
          <p:cNvCxnSpPr/>
          <p:nvPr/>
        </p:nvCxnSpPr>
        <p:spPr>
          <a:xfrm flipH="1">
            <a:off x="5211021" y="2792995"/>
            <a:ext cx="1761702" cy="63183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 flipH="1">
            <a:off x="6030133" y="2784348"/>
            <a:ext cx="1055444" cy="64048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>
            <a:off x="7317888" y="2835989"/>
            <a:ext cx="133857" cy="6250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nyíllal 31"/>
          <p:cNvCxnSpPr/>
          <p:nvPr/>
        </p:nvCxnSpPr>
        <p:spPr>
          <a:xfrm>
            <a:off x="7384669" y="2784349"/>
            <a:ext cx="412241" cy="676652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zövegdoboz 26"/>
          <p:cNvSpPr txBox="1"/>
          <p:nvPr/>
        </p:nvSpPr>
        <p:spPr>
          <a:xfrm>
            <a:off x="5984590" y="3018652"/>
            <a:ext cx="1419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Wavenumber [cm</a:t>
            </a:r>
            <a:r>
              <a:rPr lang="en-US" sz="1200" baseline="30000"/>
              <a:t>-1</a:t>
            </a:r>
            <a:r>
              <a:rPr lang="en-US" sz="1200"/>
              <a:t>]</a:t>
            </a:r>
            <a:endParaRPr lang="hu-HU" sz="1200"/>
          </a:p>
        </p:txBody>
      </p:sp>
      <p:sp>
        <p:nvSpPr>
          <p:cNvPr id="19" name="Rectangle 18"/>
          <p:cNvSpPr/>
          <p:nvPr/>
        </p:nvSpPr>
        <p:spPr>
          <a:xfrm>
            <a:off x="2895600" y="6097196"/>
            <a:ext cx="59591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>
                <a:solidFill>
                  <a:srgbClr val="800000"/>
                </a:solidFill>
                <a:latin typeface="+mn-lt"/>
                <a:ea typeface="MS Mincho"/>
                <a:cs typeface="Times New Roman" panose="02020603050405020304" pitchFamily="18" charset="0"/>
              </a:rPr>
              <a:t>D. </a:t>
            </a:r>
            <a:r>
              <a:rPr lang="hu-HU">
                <a:solidFill>
                  <a:srgbClr val="800000"/>
                </a:solidFill>
                <a:latin typeface="+mn-lt"/>
                <a:ea typeface="MS Mincho"/>
                <a:cs typeface="Times New Roman" panose="02020603050405020304" pitchFamily="18" charset="0"/>
              </a:rPr>
              <a:t>Datz,  G. Németh, K.E. Walker et al. </a:t>
            </a:r>
            <a:r>
              <a:rPr lang="hu-HU" i="1">
                <a:solidFill>
                  <a:srgbClr val="800000"/>
                </a:solidFill>
                <a:latin typeface="+mn-lt"/>
                <a:ea typeface="MS Mincho"/>
                <a:cs typeface="Times New Roman" panose="02020603050405020304" pitchFamily="18" charset="0"/>
              </a:rPr>
              <a:t>ACS Appl. Nano Mater. </a:t>
            </a:r>
            <a:r>
              <a:rPr lang="hu-HU" b="1">
                <a:solidFill>
                  <a:srgbClr val="800000"/>
                </a:solidFill>
                <a:latin typeface="+mn-lt"/>
                <a:ea typeface="MS Mincho"/>
                <a:cs typeface="Times New Roman" panose="02020603050405020304" pitchFamily="18" charset="0"/>
              </a:rPr>
              <a:t>4,</a:t>
            </a:r>
            <a:r>
              <a:rPr lang="hu-HU" i="1">
                <a:solidFill>
                  <a:srgbClr val="800000"/>
                </a:solidFill>
                <a:latin typeface="+mn-lt"/>
                <a:ea typeface="MS Mincho"/>
                <a:cs typeface="Times New Roman" panose="02020603050405020304" pitchFamily="18" charset="0"/>
              </a:rPr>
              <a:t> </a:t>
            </a:r>
            <a:r>
              <a:rPr lang="hu-HU">
                <a:solidFill>
                  <a:srgbClr val="800000"/>
                </a:solidFill>
                <a:latin typeface="+mn-lt"/>
                <a:ea typeface="MS Mincho"/>
                <a:cs typeface="Times New Roman" panose="02020603050405020304" pitchFamily="18" charset="0"/>
              </a:rPr>
              <a:t>4335</a:t>
            </a:r>
            <a:r>
              <a:rPr lang="hu-HU" i="1">
                <a:solidFill>
                  <a:srgbClr val="800000"/>
                </a:solidFill>
                <a:latin typeface="+mn-lt"/>
                <a:ea typeface="MS Mincho"/>
                <a:cs typeface="Times New Roman" panose="02020603050405020304" pitchFamily="18" charset="0"/>
              </a:rPr>
              <a:t> </a:t>
            </a:r>
            <a:r>
              <a:rPr lang="hu-HU">
                <a:solidFill>
                  <a:srgbClr val="800000"/>
                </a:solidFill>
                <a:latin typeface="+mn-lt"/>
                <a:ea typeface="MS Mincho"/>
                <a:cs typeface="Times New Roman" panose="02020603050405020304" pitchFamily="18" charset="0"/>
              </a:rPr>
              <a:t>(2021)</a:t>
            </a:r>
            <a:endParaRPr lang="en-US">
              <a:solidFill>
                <a:srgbClr val="800000"/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Budapest, September 20, 2023 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Wigner121 Scientific Symposium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244A93-72F6-4B8C-98F5-1E5B885F0035}" type="slidenum">
              <a:rPr lang="en-US" altLang="en-US" smtClean="0"/>
              <a:pPr>
                <a:defRPr/>
              </a:pPr>
              <a:t>17</a:t>
            </a:fld>
            <a:r>
              <a:rPr lang="en-US" altLang="en-US" smtClean="0"/>
              <a:t>/2</a:t>
            </a:r>
            <a:r>
              <a:rPr lang="en-US" altLang="en-US"/>
              <a:t>2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650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241493" y="6492875"/>
            <a:ext cx="3872345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Budapest, September 20, 2023 </a:t>
            </a:r>
            <a:endParaRPr lang="en-GB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68145" y="6466752"/>
            <a:ext cx="741219" cy="365125"/>
          </a:xfrm>
        </p:spPr>
        <p:txBody>
          <a:bodyPr/>
          <a:lstStyle/>
          <a:p>
            <a:pPr>
              <a:defRPr/>
            </a:pPr>
            <a:fld id="{CA962957-F32D-4FF0-892D-2245139D3812}" type="slidenum">
              <a:rPr lang="en-GB" altLang="en-US" smtClean="0"/>
              <a:pPr>
                <a:defRPr/>
              </a:pPr>
              <a:t>18</a:t>
            </a:fld>
            <a:r>
              <a:rPr lang="en-GB" altLang="en-US" smtClean="0"/>
              <a:t>/2</a:t>
            </a:r>
            <a:r>
              <a:rPr lang="en-US" altLang="en-US"/>
              <a:t>2</a:t>
            </a:r>
            <a:endParaRPr lang="en-GB" altLang="en-US"/>
          </a:p>
        </p:txBody>
      </p:sp>
      <p:sp>
        <p:nvSpPr>
          <p:cNvPr id="396290" name="Title 1"/>
          <p:cNvSpPr>
            <a:spLocks noGrp="1"/>
          </p:cNvSpPr>
          <p:nvPr>
            <p:ph type="title" idx="4294967295"/>
          </p:nvPr>
        </p:nvSpPr>
        <p:spPr>
          <a:xfrm>
            <a:off x="448408" y="146050"/>
            <a:ext cx="8229600" cy="715962"/>
          </a:xfrm>
        </p:spPr>
        <p:txBody>
          <a:bodyPr/>
          <a:lstStyle/>
          <a:p>
            <a:pPr eaLnBrk="1" hangingPunct="1">
              <a:defRPr/>
            </a:pPr>
            <a:r>
              <a:rPr lang="hu-HU" altLang="en-US" sz="2800" smtClean="0">
                <a:latin typeface="Arial" pitchFamily="34" charset="0"/>
              </a:rPr>
              <a:t>T</a:t>
            </a:r>
            <a:r>
              <a:rPr lang="en-US" altLang="en-US" sz="2800" smtClean="0">
                <a:latin typeface="Arial" pitchFamily="34" charset="0"/>
              </a:rPr>
              <a:t>ip-enhanced Raman Spectroscopy</a:t>
            </a:r>
            <a:r>
              <a:rPr lang="hu-HU" altLang="en-US" sz="2800" smtClean="0">
                <a:latin typeface="Arial" pitchFamily="34" charset="0"/>
              </a:rPr>
              <a:t> </a:t>
            </a:r>
            <a:r>
              <a:rPr lang="hu-HU" altLang="en-US" sz="2800" dirty="0" smtClean="0">
                <a:latin typeface="Arial" pitchFamily="34" charset="0"/>
              </a:rPr>
              <a:t>(</a:t>
            </a:r>
            <a:r>
              <a:rPr lang="de-DE" altLang="en-US" sz="2800" dirty="0" smtClean="0">
                <a:latin typeface="Arial" pitchFamily="34" charset="0"/>
              </a:rPr>
              <a:t>TERS</a:t>
            </a:r>
            <a:r>
              <a:rPr lang="hu-HU" altLang="en-US" sz="2800" dirty="0" smtClean="0">
                <a:latin typeface="Arial" pitchFamily="34" charset="0"/>
              </a:rPr>
              <a:t>)</a:t>
            </a:r>
            <a:endParaRPr lang="en-US" altLang="en-US" sz="2800" dirty="0" smtClean="0">
              <a:latin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219200"/>
            <a:ext cx="2868932" cy="45925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52154" y="6128198"/>
            <a:ext cx="7086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hu-HU" sz="1600" smtClean="0">
                <a:solidFill>
                  <a:srgbClr val="800000"/>
                </a:solidFill>
                <a:latin typeface="+mn-lt"/>
              </a:rPr>
              <a:t>C.D. </a:t>
            </a:r>
            <a:r>
              <a:rPr lang="en-US" sz="1600" smtClean="0">
                <a:solidFill>
                  <a:srgbClr val="800000"/>
                </a:solidFill>
                <a:latin typeface="+mn-lt"/>
              </a:rPr>
              <a:t>Tschannen</a:t>
            </a:r>
            <a:r>
              <a:rPr lang="en-US" sz="1600">
                <a:solidFill>
                  <a:srgbClr val="800000"/>
                </a:solidFill>
                <a:latin typeface="+mn-lt"/>
              </a:rPr>
              <a:t>, </a:t>
            </a:r>
            <a:r>
              <a:rPr lang="hu-HU" sz="1600" smtClean="0">
                <a:solidFill>
                  <a:srgbClr val="800000"/>
                </a:solidFill>
                <a:latin typeface="+mn-lt"/>
              </a:rPr>
              <a:t>T.L. </a:t>
            </a:r>
            <a:r>
              <a:rPr lang="en-US" sz="1600" smtClean="0">
                <a:solidFill>
                  <a:srgbClr val="800000"/>
                </a:solidFill>
                <a:latin typeface="+mn-lt"/>
              </a:rPr>
              <a:t>Vasconcelos</a:t>
            </a:r>
            <a:r>
              <a:rPr lang="en-US" sz="1600">
                <a:solidFill>
                  <a:srgbClr val="800000"/>
                </a:solidFill>
                <a:latin typeface="+mn-lt"/>
              </a:rPr>
              <a:t>, </a:t>
            </a:r>
            <a:r>
              <a:rPr lang="hu-HU" sz="1600" smtClean="0">
                <a:solidFill>
                  <a:srgbClr val="800000"/>
                </a:solidFill>
                <a:latin typeface="+mn-lt"/>
              </a:rPr>
              <a:t>L. </a:t>
            </a:r>
            <a:r>
              <a:rPr lang="en-US" sz="1600" smtClean="0">
                <a:solidFill>
                  <a:srgbClr val="800000"/>
                </a:solidFill>
                <a:latin typeface="+mn-lt"/>
              </a:rPr>
              <a:t>Novotny</a:t>
            </a:r>
            <a:r>
              <a:rPr lang="hu-HU" sz="1600" smtClean="0">
                <a:solidFill>
                  <a:srgbClr val="800000"/>
                </a:solidFill>
                <a:latin typeface="+mn-lt"/>
              </a:rPr>
              <a:t>: </a:t>
            </a:r>
            <a:r>
              <a:rPr lang="en-US" sz="1600" i="1" smtClean="0">
                <a:solidFill>
                  <a:srgbClr val="800000"/>
                </a:solidFill>
                <a:latin typeface="+mn-lt"/>
              </a:rPr>
              <a:t> </a:t>
            </a:r>
            <a:r>
              <a:rPr lang="en-US" sz="1600" i="1">
                <a:solidFill>
                  <a:srgbClr val="800000"/>
                </a:solidFill>
                <a:latin typeface="+mn-lt"/>
              </a:rPr>
              <a:t>J. Chem. Phys</a:t>
            </a:r>
            <a:r>
              <a:rPr lang="en-US" sz="1600" i="1" smtClean="0">
                <a:solidFill>
                  <a:srgbClr val="800000"/>
                </a:solidFill>
                <a:latin typeface="+mn-lt"/>
              </a:rPr>
              <a:t>.</a:t>
            </a:r>
            <a:r>
              <a:rPr lang="en-US" sz="1600" smtClean="0">
                <a:solidFill>
                  <a:srgbClr val="800000"/>
                </a:solidFill>
                <a:latin typeface="+mn-lt"/>
              </a:rPr>
              <a:t> </a:t>
            </a:r>
            <a:r>
              <a:rPr lang="en-US" sz="1600" b="1">
                <a:solidFill>
                  <a:srgbClr val="800000"/>
                </a:solidFill>
                <a:latin typeface="+mn-lt"/>
              </a:rPr>
              <a:t>156,</a:t>
            </a:r>
            <a:r>
              <a:rPr lang="en-US" sz="1600">
                <a:solidFill>
                  <a:srgbClr val="800000"/>
                </a:solidFill>
                <a:latin typeface="+mn-lt"/>
              </a:rPr>
              <a:t> </a:t>
            </a:r>
            <a:r>
              <a:rPr lang="en-US" sz="1600" smtClean="0">
                <a:solidFill>
                  <a:srgbClr val="800000"/>
                </a:solidFill>
                <a:latin typeface="+mn-lt"/>
              </a:rPr>
              <a:t>044203</a:t>
            </a:r>
            <a:r>
              <a:rPr lang="hu-HU" sz="1600" smtClean="0">
                <a:solidFill>
                  <a:srgbClr val="800000"/>
                </a:solidFill>
                <a:latin typeface="+mn-lt"/>
              </a:rPr>
              <a:t> (</a:t>
            </a:r>
            <a:r>
              <a:rPr lang="en-US" sz="1600" smtClean="0">
                <a:solidFill>
                  <a:srgbClr val="800000"/>
                </a:solidFill>
                <a:latin typeface="+mn-lt"/>
              </a:rPr>
              <a:t>2022)</a:t>
            </a:r>
            <a:endParaRPr lang="en-US" sz="160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29200" y="647728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Wigner121 Scientific Symposium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09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694856" y="6458611"/>
            <a:ext cx="3422069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Budapest, September 20, 2023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2000" y="6492875"/>
            <a:ext cx="762000" cy="365125"/>
          </a:xfrm>
        </p:spPr>
        <p:txBody>
          <a:bodyPr/>
          <a:lstStyle/>
          <a:p>
            <a:pPr>
              <a:defRPr/>
            </a:pPr>
            <a:fld id="{0631150C-F0C8-4958-8EF8-F07A0D18FA07}" type="slidenum">
              <a:rPr lang="en-GB" smtClean="0"/>
              <a:pPr>
                <a:defRPr/>
              </a:pPr>
              <a:t>19</a:t>
            </a:fld>
            <a:r>
              <a:rPr lang="en-GB" smtClean="0"/>
              <a:t>/2</a:t>
            </a:r>
            <a:r>
              <a:rPr lang="en-US"/>
              <a:t>2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051080" y="381000"/>
            <a:ext cx="7319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smtClean="0">
                <a:latin typeface="Arial" panose="020B0604020202020204" pitchFamily="34" charset="0"/>
                <a:cs typeface="Arial" panose="020B0604020202020204" pitchFamily="34" charset="0"/>
              </a:rPr>
              <a:t>Gr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aphene nanoribbons in carbon nanotubes</a:t>
            </a:r>
            <a:r>
              <a:rPr lang="hu-HU" sz="2800" smtClean="0"/>
              <a:t> </a:t>
            </a:r>
            <a:endParaRPr lang="en-US" sz="2800"/>
          </a:p>
        </p:txBody>
      </p:sp>
      <p:grpSp>
        <p:nvGrpSpPr>
          <p:cNvPr id="6" name="Csoportba foglalás 57"/>
          <p:cNvGrpSpPr/>
          <p:nvPr/>
        </p:nvGrpSpPr>
        <p:grpSpPr>
          <a:xfrm>
            <a:off x="3230709" y="1383301"/>
            <a:ext cx="2960368" cy="1610996"/>
            <a:chOff x="0" y="0"/>
            <a:chExt cx="2960752" cy="1611367"/>
          </a:xfrm>
        </p:grpSpPr>
        <p:grpSp>
          <p:nvGrpSpPr>
            <p:cNvPr id="7" name="Csoportba foglalás 256"/>
            <p:cNvGrpSpPr>
              <a:grpSpLocks/>
            </p:cNvGrpSpPr>
            <p:nvPr/>
          </p:nvGrpSpPr>
          <p:grpSpPr bwMode="auto">
            <a:xfrm>
              <a:off x="0" y="58420"/>
              <a:ext cx="2573942" cy="1538604"/>
              <a:chOff x="0" y="58420"/>
              <a:chExt cx="2572616" cy="1538751"/>
            </a:xfrm>
          </p:grpSpPr>
          <p:grpSp>
            <p:nvGrpSpPr>
              <p:cNvPr id="18" name="Csoportba foglalás 257"/>
              <p:cNvGrpSpPr>
                <a:grpSpLocks/>
              </p:cNvGrpSpPr>
              <p:nvPr/>
            </p:nvGrpSpPr>
            <p:grpSpPr bwMode="auto">
              <a:xfrm>
                <a:off x="0" y="317207"/>
                <a:ext cx="2228933" cy="1030373"/>
                <a:chOff x="0" y="317207"/>
                <a:chExt cx="2228933" cy="1030373"/>
              </a:xfrm>
            </p:grpSpPr>
            <p:cxnSp>
              <p:nvCxnSpPr>
                <p:cNvPr id="27" name="Egyenes összekötő 258"/>
                <p:cNvCxnSpPr/>
                <p:nvPr/>
              </p:nvCxnSpPr>
              <p:spPr>
                <a:xfrm rot="1800000" flipV="1">
                  <a:off x="697781" y="329908"/>
                  <a:ext cx="0" cy="147651"/>
                </a:xfrm>
                <a:prstGeom prst="line">
                  <a:avLst/>
                </a:prstGeom>
                <a:ln w="381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Egyenes összekötő 259"/>
                <p:cNvCxnSpPr/>
                <p:nvPr/>
              </p:nvCxnSpPr>
              <p:spPr>
                <a:xfrm rot="-1800000" flipV="1">
                  <a:off x="453432" y="329908"/>
                  <a:ext cx="0" cy="147651"/>
                </a:xfrm>
                <a:prstGeom prst="line">
                  <a:avLst/>
                </a:prstGeom>
                <a:ln w="381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Egyenes összekötő 260"/>
                <p:cNvCxnSpPr/>
                <p:nvPr/>
              </p:nvCxnSpPr>
              <p:spPr>
                <a:xfrm rot="1800000" flipV="1">
                  <a:off x="1200760" y="326733"/>
                  <a:ext cx="0" cy="147651"/>
                </a:xfrm>
                <a:prstGeom prst="line">
                  <a:avLst/>
                </a:prstGeom>
                <a:ln w="381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Egyenes összekötő 261"/>
                <p:cNvCxnSpPr/>
                <p:nvPr/>
              </p:nvCxnSpPr>
              <p:spPr>
                <a:xfrm rot="-1800000" flipV="1">
                  <a:off x="957997" y="326733"/>
                  <a:ext cx="0" cy="147651"/>
                </a:xfrm>
                <a:prstGeom prst="line">
                  <a:avLst/>
                </a:prstGeom>
                <a:ln w="381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Egyenes összekötő 262"/>
                <p:cNvCxnSpPr/>
                <p:nvPr/>
              </p:nvCxnSpPr>
              <p:spPr>
                <a:xfrm rot="1800000" flipV="1">
                  <a:off x="1703738" y="320382"/>
                  <a:ext cx="0" cy="147651"/>
                </a:xfrm>
                <a:prstGeom prst="line">
                  <a:avLst/>
                </a:prstGeom>
                <a:ln w="381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Egyenes összekötő 263"/>
                <p:cNvCxnSpPr/>
                <p:nvPr/>
              </p:nvCxnSpPr>
              <p:spPr>
                <a:xfrm rot="-1800000" flipV="1">
                  <a:off x="1459389" y="320382"/>
                  <a:ext cx="0" cy="147651"/>
                </a:xfrm>
                <a:prstGeom prst="line">
                  <a:avLst/>
                </a:prstGeom>
                <a:ln w="381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Egyenes összekötő 264"/>
                <p:cNvCxnSpPr/>
                <p:nvPr/>
              </p:nvCxnSpPr>
              <p:spPr>
                <a:xfrm rot="1800000" flipV="1">
                  <a:off x="2206716" y="317207"/>
                  <a:ext cx="0" cy="147651"/>
                </a:xfrm>
                <a:prstGeom prst="line">
                  <a:avLst/>
                </a:prstGeom>
                <a:ln w="381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Egyenes összekötő 265"/>
                <p:cNvCxnSpPr/>
                <p:nvPr/>
              </p:nvCxnSpPr>
              <p:spPr>
                <a:xfrm rot="-1800000" flipV="1">
                  <a:off x="1963954" y="317207"/>
                  <a:ext cx="0" cy="147651"/>
                </a:xfrm>
                <a:prstGeom prst="line">
                  <a:avLst/>
                </a:prstGeom>
                <a:ln w="381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Egyenes összekötő 266"/>
                <p:cNvCxnSpPr/>
                <p:nvPr/>
              </p:nvCxnSpPr>
              <p:spPr>
                <a:xfrm rot="1800000" flipV="1">
                  <a:off x="701272" y="1193577"/>
                  <a:ext cx="0" cy="147652"/>
                </a:xfrm>
                <a:prstGeom prst="line">
                  <a:avLst/>
                </a:prstGeom>
                <a:ln w="381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Egyenes összekötő 267"/>
                <p:cNvCxnSpPr/>
                <p:nvPr/>
              </p:nvCxnSpPr>
              <p:spPr>
                <a:xfrm rot="1800000" flipV="1">
                  <a:off x="1194730" y="1199928"/>
                  <a:ext cx="0" cy="147652"/>
                </a:xfrm>
                <a:prstGeom prst="line">
                  <a:avLst/>
                </a:prstGeom>
                <a:ln w="381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Egyenes összekötő 268"/>
                <p:cNvCxnSpPr/>
                <p:nvPr/>
              </p:nvCxnSpPr>
              <p:spPr>
                <a:xfrm rot="19800000" flipV="1">
                  <a:off x="950381" y="1199928"/>
                  <a:ext cx="0" cy="147652"/>
                </a:xfrm>
                <a:prstGeom prst="line">
                  <a:avLst/>
                </a:prstGeom>
                <a:ln w="381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Egyenes összekötő 269"/>
                <p:cNvCxnSpPr/>
                <p:nvPr/>
              </p:nvCxnSpPr>
              <p:spPr>
                <a:xfrm rot="1800000" flipV="1">
                  <a:off x="1697709" y="1193577"/>
                  <a:ext cx="0" cy="147652"/>
                </a:xfrm>
                <a:prstGeom prst="line">
                  <a:avLst/>
                </a:prstGeom>
                <a:ln w="381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Egyenes összekötő 270"/>
                <p:cNvCxnSpPr/>
                <p:nvPr/>
              </p:nvCxnSpPr>
              <p:spPr>
                <a:xfrm rot="19800000" flipV="1">
                  <a:off x="1453360" y="1193577"/>
                  <a:ext cx="0" cy="147652"/>
                </a:xfrm>
                <a:prstGeom prst="line">
                  <a:avLst/>
                </a:prstGeom>
                <a:ln w="381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Egyenes összekötő 271"/>
                <p:cNvCxnSpPr/>
                <p:nvPr/>
              </p:nvCxnSpPr>
              <p:spPr>
                <a:xfrm rot="19800000" flipV="1">
                  <a:off x="1956337" y="1198023"/>
                  <a:ext cx="0" cy="147652"/>
                </a:xfrm>
                <a:prstGeom prst="line">
                  <a:avLst/>
                </a:prstGeom>
                <a:ln w="381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1" name="AutoShape 318"/>
                <p:cNvSpPr>
                  <a:spLocks noChangeArrowheads="1"/>
                </p:cNvSpPr>
                <p:nvPr/>
              </p:nvSpPr>
              <p:spPr bwMode="auto">
                <a:xfrm rot="7200000">
                  <a:off x="1915402" y="460942"/>
                  <a:ext cx="336550" cy="290513"/>
                </a:xfrm>
                <a:prstGeom prst="hexagon">
                  <a:avLst>
                    <a:gd name="adj" fmla="val 28962"/>
                    <a:gd name="vf" fmla="val 115470"/>
                  </a:avLst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" name="AutoShape 319"/>
                <p:cNvSpPr>
                  <a:spLocks noChangeArrowheads="1"/>
                </p:cNvSpPr>
                <p:nvPr/>
              </p:nvSpPr>
              <p:spPr bwMode="auto">
                <a:xfrm rot="7200000">
                  <a:off x="1666165" y="610168"/>
                  <a:ext cx="336550" cy="290512"/>
                </a:xfrm>
                <a:prstGeom prst="hexagon">
                  <a:avLst>
                    <a:gd name="adj" fmla="val 28962"/>
                    <a:gd name="vf" fmla="val 115470"/>
                  </a:avLst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" name="AutoShape 320"/>
                <p:cNvSpPr>
                  <a:spLocks noChangeArrowheads="1"/>
                </p:cNvSpPr>
                <p:nvPr/>
              </p:nvSpPr>
              <p:spPr bwMode="auto">
                <a:xfrm rot="7200000">
                  <a:off x="1910640" y="754630"/>
                  <a:ext cx="336550" cy="290512"/>
                </a:xfrm>
                <a:prstGeom prst="hexagon">
                  <a:avLst>
                    <a:gd name="adj" fmla="val 28962"/>
                    <a:gd name="vf" fmla="val 115470"/>
                  </a:avLst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AutoShape 321"/>
                <p:cNvSpPr>
                  <a:spLocks noChangeArrowheads="1"/>
                </p:cNvSpPr>
                <p:nvPr/>
              </p:nvSpPr>
              <p:spPr bwMode="auto">
                <a:xfrm rot="7200000">
                  <a:off x="1661402" y="903854"/>
                  <a:ext cx="336550" cy="290513"/>
                </a:xfrm>
                <a:prstGeom prst="hexagon">
                  <a:avLst>
                    <a:gd name="adj" fmla="val 28962"/>
                    <a:gd name="vf" fmla="val 115470"/>
                  </a:avLst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" name="AutoShape 322"/>
                <p:cNvSpPr>
                  <a:spLocks noChangeArrowheads="1"/>
                </p:cNvSpPr>
                <p:nvPr/>
              </p:nvSpPr>
              <p:spPr bwMode="auto">
                <a:xfrm rot="7200000">
                  <a:off x="1410577" y="465704"/>
                  <a:ext cx="336550" cy="290513"/>
                </a:xfrm>
                <a:prstGeom prst="hexagon">
                  <a:avLst>
                    <a:gd name="adj" fmla="val 28962"/>
                    <a:gd name="vf" fmla="val 115470"/>
                  </a:avLst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" name="AutoShape 323"/>
                <p:cNvSpPr>
                  <a:spLocks noChangeArrowheads="1"/>
                </p:cNvSpPr>
                <p:nvPr/>
              </p:nvSpPr>
              <p:spPr bwMode="auto">
                <a:xfrm rot="7200000">
                  <a:off x="1161340" y="614930"/>
                  <a:ext cx="336550" cy="290512"/>
                </a:xfrm>
                <a:prstGeom prst="hexagon">
                  <a:avLst>
                    <a:gd name="adj" fmla="val 28962"/>
                    <a:gd name="vf" fmla="val 115470"/>
                  </a:avLst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" name="AutoShape 324"/>
                <p:cNvSpPr>
                  <a:spLocks noChangeArrowheads="1"/>
                </p:cNvSpPr>
                <p:nvPr/>
              </p:nvSpPr>
              <p:spPr bwMode="auto">
                <a:xfrm rot="7200000">
                  <a:off x="1405815" y="759393"/>
                  <a:ext cx="336550" cy="290512"/>
                </a:xfrm>
                <a:prstGeom prst="hexagon">
                  <a:avLst>
                    <a:gd name="adj" fmla="val 28962"/>
                    <a:gd name="vf" fmla="val 115470"/>
                  </a:avLst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" name="AutoShape 325"/>
                <p:cNvSpPr>
                  <a:spLocks noChangeArrowheads="1"/>
                </p:cNvSpPr>
                <p:nvPr/>
              </p:nvSpPr>
              <p:spPr bwMode="auto">
                <a:xfrm rot="7200000">
                  <a:off x="1156577" y="908617"/>
                  <a:ext cx="336550" cy="290513"/>
                </a:xfrm>
                <a:prstGeom prst="hexagon">
                  <a:avLst>
                    <a:gd name="adj" fmla="val 28962"/>
                    <a:gd name="vf" fmla="val 115470"/>
                  </a:avLst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" name="AutoShape 326"/>
                <p:cNvSpPr>
                  <a:spLocks noChangeArrowheads="1"/>
                </p:cNvSpPr>
                <p:nvPr/>
              </p:nvSpPr>
              <p:spPr bwMode="auto">
                <a:xfrm rot="7200000">
                  <a:off x="910515" y="465705"/>
                  <a:ext cx="336550" cy="290512"/>
                </a:xfrm>
                <a:prstGeom prst="hexagon">
                  <a:avLst>
                    <a:gd name="adj" fmla="val 28962"/>
                    <a:gd name="vf" fmla="val 115470"/>
                  </a:avLst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" name="AutoShape 327"/>
                <p:cNvSpPr>
                  <a:spLocks noChangeArrowheads="1"/>
                </p:cNvSpPr>
                <p:nvPr/>
              </p:nvSpPr>
              <p:spPr bwMode="auto">
                <a:xfrm rot="7200000">
                  <a:off x="661277" y="614929"/>
                  <a:ext cx="336550" cy="290513"/>
                </a:xfrm>
                <a:prstGeom prst="hexagon">
                  <a:avLst>
                    <a:gd name="adj" fmla="val 28962"/>
                    <a:gd name="vf" fmla="val 115470"/>
                  </a:avLst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" name="AutoShape 328"/>
                <p:cNvSpPr>
                  <a:spLocks noChangeArrowheads="1"/>
                </p:cNvSpPr>
                <p:nvPr/>
              </p:nvSpPr>
              <p:spPr bwMode="auto">
                <a:xfrm rot="7200000">
                  <a:off x="905752" y="759392"/>
                  <a:ext cx="336550" cy="290513"/>
                </a:xfrm>
                <a:prstGeom prst="hexagon">
                  <a:avLst>
                    <a:gd name="adj" fmla="val 28962"/>
                    <a:gd name="vf" fmla="val 115470"/>
                  </a:avLst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" name="AutoShape 329"/>
                <p:cNvSpPr>
                  <a:spLocks noChangeArrowheads="1"/>
                </p:cNvSpPr>
                <p:nvPr/>
              </p:nvSpPr>
              <p:spPr bwMode="auto">
                <a:xfrm rot="7200000">
                  <a:off x="656515" y="908618"/>
                  <a:ext cx="336550" cy="290512"/>
                </a:xfrm>
                <a:prstGeom prst="hexagon">
                  <a:avLst>
                    <a:gd name="adj" fmla="val 28962"/>
                    <a:gd name="vf" fmla="val 115470"/>
                  </a:avLst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" name="AutoShape 330"/>
                <p:cNvSpPr>
                  <a:spLocks noChangeArrowheads="1"/>
                </p:cNvSpPr>
                <p:nvPr/>
              </p:nvSpPr>
              <p:spPr bwMode="auto">
                <a:xfrm rot="7200000">
                  <a:off x="405690" y="470468"/>
                  <a:ext cx="336550" cy="290512"/>
                </a:xfrm>
                <a:prstGeom prst="hexagon">
                  <a:avLst>
                    <a:gd name="adj" fmla="val 28962"/>
                    <a:gd name="vf" fmla="val 115470"/>
                  </a:avLst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" name="AutoShape 332"/>
                <p:cNvSpPr>
                  <a:spLocks noChangeArrowheads="1"/>
                </p:cNvSpPr>
                <p:nvPr/>
              </p:nvSpPr>
              <p:spPr bwMode="auto">
                <a:xfrm rot="7200000">
                  <a:off x="400927" y="764154"/>
                  <a:ext cx="336550" cy="290513"/>
                </a:xfrm>
                <a:prstGeom prst="hexagon">
                  <a:avLst>
                    <a:gd name="adj" fmla="val 28962"/>
                    <a:gd name="vf" fmla="val 115470"/>
                  </a:avLst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" name="Szövegdoboz 323"/>
                <p:cNvSpPr txBox="1">
                  <a:spLocks noChangeArrowheads="1"/>
                </p:cNvSpPr>
                <p:nvPr/>
              </p:nvSpPr>
              <p:spPr bwMode="auto">
                <a:xfrm>
                  <a:off x="0" y="331726"/>
                  <a:ext cx="253869" cy="2375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base">
                    <a:spcAft>
                      <a:spcPts val="0"/>
                    </a:spcAft>
                  </a:pPr>
                  <a:r>
                    <a:rPr lang="en-US" sz="1000" b="1" kern="1200">
                      <a:solidFill>
                        <a:srgbClr val="FF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1</a:t>
                  </a:r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56" name="Szövegdoboz 324"/>
                <p:cNvSpPr txBox="1">
                  <a:spLocks noChangeArrowheads="1"/>
                </p:cNvSpPr>
                <p:nvPr/>
              </p:nvSpPr>
              <p:spPr bwMode="auto">
                <a:xfrm>
                  <a:off x="76652" y="471426"/>
                  <a:ext cx="253869" cy="2375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base">
                    <a:spcAft>
                      <a:spcPts val="0"/>
                    </a:spcAft>
                  </a:pPr>
                  <a:r>
                    <a:rPr lang="en-US" sz="1000" b="1" kern="1200">
                      <a:solidFill>
                        <a:srgbClr val="FF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2</a:t>
                  </a:r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57" name="Szövegdoboz 325"/>
                <p:cNvSpPr txBox="1">
                  <a:spLocks noChangeArrowheads="1"/>
                </p:cNvSpPr>
                <p:nvPr/>
              </p:nvSpPr>
              <p:spPr bwMode="auto">
                <a:xfrm>
                  <a:off x="0" y="631048"/>
                  <a:ext cx="253869" cy="2375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base">
                    <a:spcAft>
                      <a:spcPts val="0"/>
                    </a:spcAft>
                  </a:pPr>
                  <a:r>
                    <a:rPr lang="en-US" sz="1000" b="1" kern="1200">
                      <a:solidFill>
                        <a:srgbClr val="FF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3</a:t>
                  </a:r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58" name="Szövegdoboz 326"/>
                <p:cNvSpPr txBox="1">
                  <a:spLocks noChangeArrowheads="1"/>
                </p:cNvSpPr>
                <p:nvPr/>
              </p:nvSpPr>
              <p:spPr bwMode="auto">
                <a:xfrm>
                  <a:off x="76652" y="770748"/>
                  <a:ext cx="253869" cy="2375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base">
                    <a:spcAft>
                      <a:spcPts val="0"/>
                    </a:spcAft>
                  </a:pPr>
                  <a:r>
                    <a:rPr lang="en-US" sz="1000" b="1" kern="1200">
                      <a:solidFill>
                        <a:srgbClr val="FF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4</a:t>
                  </a:r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59" name="Szövegdoboz 327"/>
                <p:cNvSpPr txBox="1">
                  <a:spLocks noChangeArrowheads="1"/>
                </p:cNvSpPr>
                <p:nvPr/>
              </p:nvSpPr>
              <p:spPr bwMode="auto">
                <a:xfrm>
                  <a:off x="0" y="929336"/>
                  <a:ext cx="253869" cy="2375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base">
                    <a:spcAft>
                      <a:spcPts val="0"/>
                    </a:spcAft>
                  </a:pPr>
                  <a:r>
                    <a:rPr lang="en-US" sz="1000" b="1" kern="1200">
                      <a:solidFill>
                        <a:srgbClr val="FF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5</a:t>
                  </a:r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60" name="Szövegdoboz 328"/>
                <p:cNvSpPr txBox="1">
                  <a:spLocks noChangeArrowheads="1"/>
                </p:cNvSpPr>
                <p:nvPr/>
              </p:nvSpPr>
              <p:spPr bwMode="auto">
                <a:xfrm>
                  <a:off x="76652" y="1069036"/>
                  <a:ext cx="253869" cy="2375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base">
                    <a:spcAft>
                      <a:spcPts val="0"/>
                    </a:spcAft>
                  </a:pPr>
                  <a:r>
                    <a:rPr lang="en-US" sz="1000" b="1" kern="1200">
                      <a:solidFill>
                        <a:srgbClr val="FF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6</a:t>
                  </a:r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19" name="Egyenes összekötő 292"/>
              <p:cNvCxnSpPr/>
              <p:nvPr/>
            </p:nvCxnSpPr>
            <p:spPr>
              <a:xfrm>
                <a:off x="336018" y="58420"/>
                <a:ext cx="2205489" cy="0"/>
              </a:xfrm>
              <a:prstGeom prst="line">
                <a:avLst/>
              </a:prstGeom>
              <a:ln w="57150">
                <a:solidFill>
                  <a:schemeClr val="bg1">
                    <a:lumMod val="5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Egyenes összekötő 293"/>
              <p:cNvCxnSpPr/>
              <p:nvPr/>
            </p:nvCxnSpPr>
            <p:spPr>
              <a:xfrm>
                <a:off x="351250" y="1597171"/>
                <a:ext cx="2205489" cy="0"/>
              </a:xfrm>
              <a:prstGeom prst="line">
                <a:avLst/>
              </a:prstGeom>
              <a:ln w="57150">
                <a:solidFill>
                  <a:schemeClr val="bg1">
                    <a:lumMod val="5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Egyenes összekötő 294"/>
              <p:cNvCxnSpPr/>
              <p:nvPr/>
            </p:nvCxnSpPr>
            <p:spPr>
              <a:xfrm>
                <a:off x="348711" y="331496"/>
                <a:ext cx="2205489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Egyenes összekötő 295"/>
              <p:cNvCxnSpPr/>
              <p:nvPr/>
            </p:nvCxnSpPr>
            <p:spPr>
              <a:xfrm>
                <a:off x="350298" y="452157"/>
                <a:ext cx="2205489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Egyenes összekötő 296"/>
              <p:cNvCxnSpPr/>
              <p:nvPr/>
            </p:nvCxnSpPr>
            <p:spPr>
              <a:xfrm>
                <a:off x="367127" y="1328913"/>
                <a:ext cx="2205489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Egyenes összekötő 297"/>
              <p:cNvCxnSpPr/>
              <p:nvPr/>
            </p:nvCxnSpPr>
            <p:spPr>
              <a:xfrm>
                <a:off x="367127" y="1193418"/>
                <a:ext cx="2205489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Egyenes összekötő 298"/>
              <p:cNvCxnSpPr/>
              <p:nvPr/>
            </p:nvCxnSpPr>
            <p:spPr>
              <a:xfrm>
                <a:off x="367127" y="1557910"/>
                <a:ext cx="2205489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gyenes összekötő 299"/>
              <p:cNvCxnSpPr/>
              <p:nvPr/>
            </p:nvCxnSpPr>
            <p:spPr>
              <a:xfrm>
                <a:off x="343952" y="88586"/>
                <a:ext cx="2203901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Egyenes összekötő nyíllal 300"/>
            <p:cNvCxnSpPr/>
            <p:nvPr/>
          </p:nvCxnSpPr>
          <p:spPr>
            <a:xfrm>
              <a:off x="2451817" y="449263"/>
              <a:ext cx="0" cy="74330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gyenes összekötő nyíllal 301"/>
            <p:cNvCxnSpPr/>
            <p:nvPr/>
          </p:nvCxnSpPr>
          <p:spPr>
            <a:xfrm>
              <a:off x="2451817" y="314325"/>
              <a:ext cx="0" cy="12223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nyíllal 302"/>
            <p:cNvCxnSpPr/>
            <p:nvPr/>
          </p:nvCxnSpPr>
          <p:spPr>
            <a:xfrm>
              <a:off x="2451817" y="1187768"/>
              <a:ext cx="0" cy="12223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gyenes összekötő nyíllal 303"/>
            <p:cNvCxnSpPr/>
            <p:nvPr/>
          </p:nvCxnSpPr>
          <p:spPr>
            <a:xfrm>
              <a:off x="2445467" y="76200"/>
              <a:ext cx="0" cy="23653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gyenes összekötő nyíllal 304"/>
            <p:cNvCxnSpPr/>
            <p:nvPr/>
          </p:nvCxnSpPr>
          <p:spPr>
            <a:xfrm>
              <a:off x="2451817" y="1320800"/>
              <a:ext cx="0" cy="23653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Szövegdoboz 434"/>
            <p:cNvSpPr txBox="1">
              <a:spLocks noChangeArrowheads="1"/>
            </p:cNvSpPr>
            <p:nvPr/>
          </p:nvSpPr>
          <p:spPr bwMode="auto">
            <a:xfrm>
              <a:off x="2489582" y="209550"/>
              <a:ext cx="41465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Aft>
                  <a:spcPts val="0"/>
                </a:spcAft>
              </a:pPr>
              <a:r>
                <a:rPr lang="en-US" sz="1200" kern="1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d</a:t>
              </a:r>
              <a:r>
                <a:rPr lang="en-US" sz="1200" kern="1200" baseline="-25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CH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4" name="Szövegdoboz 435"/>
            <p:cNvSpPr txBox="1">
              <a:spLocks noChangeArrowheads="1"/>
            </p:cNvSpPr>
            <p:nvPr/>
          </p:nvSpPr>
          <p:spPr bwMode="auto">
            <a:xfrm>
              <a:off x="2475296" y="1082413"/>
              <a:ext cx="41465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Aft>
                  <a:spcPts val="0"/>
                </a:spcAft>
              </a:pPr>
              <a:r>
                <a:rPr lang="en-US" sz="1200" kern="1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d</a:t>
              </a:r>
              <a:r>
                <a:rPr lang="en-US" sz="1200" kern="1200" baseline="-25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CH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5" name="Szövegdoboz 436"/>
            <p:cNvSpPr txBox="1">
              <a:spLocks noChangeArrowheads="1"/>
            </p:cNvSpPr>
            <p:nvPr/>
          </p:nvSpPr>
          <p:spPr bwMode="auto">
            <a:xfrm>
              <a:off x="2445138" y="637919"/>
              <a:ext cx="49403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Aft>
                  <a:spcPts val="0"/>
                </a:spcAft>
              </a:pPr>
              <a:r>
                <a:rPr lang="en-US" sz="1200" kern="1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d</a:t>
              </a:r>
              <a:r>
                <a:rPr lang="en-US" sz="1200" kern="1200" baseline="-25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GNR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6" name="Szövegdoboz 437"/>
            <p:cNvSpPr txBox="1">
              <a:spLocks noChangeArrowheads="1"/>
            </p:cNvSpPr>
            <p:nvPr/>
          </p:nvSpPr>
          <p:spPr bwMode="auto">
            <a:xfrm>
              <a:off x="2489582" y="0"/>
              <a:ext cx="47117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Aft>
                  <a:spcPts val="0"/>
                </a:spcAft>
              </a:pPr>
              <a:r>
                <a:rPr lang="en-US" sz="1200" kern="1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d</a:t>
              </a:r>
              <a:r>
                <a:rPr lang="en-US" sz="1200" kern="1200" baseline="-25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vdW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7" name="Szövegdoboz 438"/>
            <p:cNvSpPr txBox="1">
              <a:spLocks noChangeArrowheads="1"/>
            </p:cNvSpPr>
            <p:nvPr/>
          </p:nvSpPr>
          <p:spPr bwMode="auto">
            <a:xfrm>
              <a:off x="2457851" y="1306567"/>
              <a:ext cx="47117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Aft>
                  <a:spcPts val="0"/>
                </a:spcAft>
              </a:pPr>
              <a:r>
                <a:rPr lang="en-US" sz="1200" kern="1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d</a:t>
              </a:r>
              <a:r>
                <a:rPr lang="en-US" sz="1200" kern="1200" baseline="-25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vdW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61" name="Picture 6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416" y="4114800"/>
            <a:ext cx="3055384" cy="1464564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6534758" y="3473379"/>
            <a:ext cx="151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</a:t>
            </a:r>
            <a:r>
              <a:rPr lang="en-US" sz="2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ribbon</a:t>
            </a:r>
            <a:endParaRPr lang="en-US" sz="2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236499" y="3473379"/>
            <a:ext cx="1297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Nanotube</a:t>
            </a:r>
            <a:endParaRPr lang="en-US" sz="2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Picture 4" descr="jorio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7" t="11372" r="33400" b="68661"/>
          <a:stretch>
            <a:fillRect/>
          </a:stretch>
        </p:blipFill>
        <p:spPr bwMode="auto">
          <a:xfrm>
            <a:off x="1300998" y="4040625"/>
            <a:ext cx="2666195" cy="1568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851136" y="648849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Wigner121 Scientific Symposium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68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31150C-F0C8-4958-8EF8-F07A0D18FA07}" type="slidenum">
              <a:rPr lang="en-GB" smtClean="0"/>
              <a:pPr>
                <a:defRPr/>
              </a:pPr>
              <a:t>2</a:t>
            </a:fld>
            <a:r>
              <a:rPr lang="en-GB" smtClean="0"/>
              <a:t>/2</a:t>
            </a:r>
            <a:r>
              <a:rPr lang="en-US"/>
              <a:t>2</a:t>
            </a:r>
            <a:endParaRPr lang="en-GB" dirty="0"/>
          </a:p>
        </p:txBody>
      </p:sp>
      <p:sp>
        <p:nvSpPr>
          <p:cNvPr id="5122" name="Title 1"/>
          <p:cNvSpPr>
            <a:spLocks noGrp="1"/>
          </p:cNvSpPr>
          <p:nvPr>
            <p:ph type="title" idx="4294967295"/>
          </p:nvPr>
        </p:nvSpPr>
        <p:spPr>
          <a:xfrm>
            <a:off x="430213" y="115888"/>
            <a:ext cx="8713787" cy="865187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hu-HU" sz="2800" dirty="0" smtClean="0">
                <a:cs typeface="Arial" panose="020B0604020202020204" pitchFamily="34" charset="0"/>
              </a:rPr>
              <a:t>Resolution in classical</a:t>
            </a:r>
            <a:r>
              <a:rPr lang="en-US" altLang="hu-HU" sz="2800" dirty="0">
                <a:cs typeface="Arial" panose="020B0604020202020204" pitchFamily="34" charset="0"/>
              </a:rPr>
              <a:t> </a:t>
            </a:r>
            <a:r>
              <a:rPr lang="en-US" altLang="hu-HU" sz="2800" dirty="0" smtClean="0">
                <a:cs typeface="Arial" panose="020B0604020202020204" pitchFamily="34" charset="0"/>
              </a:rPr>
              <a:t>microscopy and</a:t>
            </a:r>
            <a:r>
              <a:rPr lang="hu-HU" altLang="hu-HU" sz="2800" dirty="0" smtClean="0">
                <a:cs typeface="Arial" panose="020B0604020202020204" pitchFamily="34" charset="0"/>
              </a:rPr>
              <a:t> </a:t>
            </a:r>
            <a:r>
              <a:rPr lang="hu-HU" altLang="hu-HU" sz="2800" smtClean="0">
                <a:cs typeface="Arial" panose="020B0604020202020204" pitchFamily="34" charset="0"/>
              </a:rPr>
              <a:t>SNOM </a:t>
            </a:r>
            <a:r>
              <a:rPr lang="en-US" altLang="hu-HU" sz="2800" smtClean="0">
                <a:cs typeface="Arial" panose="020B0604020202020204" pitchFamily="34" charset="0"/>
              </a:rPr>
              <a:t/>
            </a:r>
            <a:br>
              <a:rPr lang="en-US" altLang="hu-HU" sz="2800" smtClean="0">
                <a:cs typeface="Arial" panose="020B0604020202020204" pitchFamily="34" charset="0"/>
              </a:rPr>
            </a:br>
            <a:r>
              <a:rPr lang="hu-HU" altLang="hu-HU" sz="2800" smtClean="0">
                <a:cs typeface="Arial" panose="020B0604020202020204" pitchFamily="34" charset="0"/>
              </a:rPr>
              <a:t>(</a:t>
            </a:r>
            <a:r>
              <a:rPr lang="hu-HU" altLang="hu-HU" sz="2800" dirty="0" smtClean="0">
                <a:cs typeface="Arial" panose="020B0604020202020204" pitchFamily="34" charset="0"/>
              </a:rPr>
              <a:t>scanning near-field optical microscopy)</a:t>
            </a: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61"/>
          <a:stretch/>
        </p:blipFill>
        <p:spPr bwMode="auto">
          <a:xfrm>
            <a:off x="2133600" y="1208955"/>
            <a:ext cx="3641725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Szövegdoboz 1"/>
              <p:cNvSpPr txBox="1"/>
              <p:nvPr/>
            </p:nvSpPr>
            <p:spPr>
              <a:xfrm>
                <a:off x="138745" y="3861048"/>
                <a:ext cx="3581400" cy="935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hu-HU" sz="2000" b="0" i="0" smtClean="0">
                          <a:solidFill>
                            <a:srgbClr val="C00000"/>
                          </a:solidFill>
                          <a:latin typeface="Cambria Math"/>
                        </a:rPr>
                        <m:t>Δ</m:t>
                      </m:r>
                      <m:r>
                        <a:rPr lang="hu-HU" sz="20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𝑥</m:t>
                      </m:r>
                      <m:r>
                        <a:rPr lang="hu-HU" sz="20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hu-HU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0.61</m:t>
                          </m:r>
                          <m:r>
                            <a:rPr lang="hu-HU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𝜆</m:t>
                          </m:r>
                        </m:num>
                        <m:den>
                          <m:r>
                            <a:rPr lang="hu-HU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𝑛𝑠𝑖𝑛</m:t>
                          </m:r>
                          <m:d>
                            <m:dPr>
                              <m:ctrlPr>
                                <a:rPr lang="hu-HU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u-HU" sz="20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𝜃</m:t>
                              </m:r>
                            </m:e>
                          </m:d>
                        </m:den>
                      </m:f>
                      <m:r>
                        <a:rPr lang="hu-HU" sz="20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≈200−400</m:t>
                      </m:r>
                      <m:r>
                        <a:rPr lang="hu-HU" sz="20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𝑛𝑚</m:t>
                      </m:r>
                    </m:oMath>
                  </m:oMathPara>
                </a14:m>
                <a:endParaRPr lang="hu-HU" sz="2000" dirty="0" smtClean="0">
                  <a:solidFill>
                    <a:srgbClr val="C00000"/>
                  </a:solidFill>
                </a:endParaRPr>
              </a:p>
              <a:p>
                <a:endParaRPr lang="hu-HU" dirty="0" smtClean="0"/>
              </a:p>
            </p:txBody>
          </p:sp>
        </mc:Choice>
        <mc:Fallback xmlns="">
          <p:sp>
            <p:nvSpPr>
              <p:cNvPr id="2" name="Szövegdoboz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745" y="3861048"/>
                <a:ext cx="3581400" cy="9357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Szövegdoboz 2"/>
              <p:cNvSpPr txBox="1"/>
              <p:nvPr/>
            </p:nvSpPr>
            <p:spPr>
              <a:xfrm>
                <a:off x="3581400" y="3696420"/>
                <a:ext cx="3296094" cy="25379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hu-HU" dirty="0" smtClean="0">
                    <a:solidFill>
                      <a:srgbClr val="C00000"/>
                    </a:solidFill>
                  </a:rPr>
                  <a:t>-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smtClean="0">
                    <a:solidFill>
                      <a:srgbClr val="C00000"/>
                    </a:solidFill>
                  </a:rPr>
                  <a:t>metal coated optical fiber</a:t>
                </a:r>
                <a:endParaRPr lang="hu-HU" sz="2000" dirty="0" smtClean="0">
                  <a:solidFill>
                    <a:srgbClr val="C00000"/>
                  </a:solidFill>
                </a:endParaRPr>
              </a:p>
              <a:p>
                <a:pPr algn="l"/>
                <a14:m>
                  <m:oMath xmlns:m="http://schemas.openxmlformats.org/officeDocument/2006/math">
                    <m:r>
                      <a:rPr lang="hu-HU" sz="2000" b="0" i="1" smtClean="0">
                        <a:solidFill>
                          <a:srgbClr val="C00000"/>
                        </a:solidFill>
                        <a:latin typeface="Cambria Math"/>
                      </a:rPr>
                      <m:t>𝑑</m:t>
                    </m:r>
                    <m:r>
                      <a:rPr lang="hu-HU" sz="2000" b="0" i="1" smtClean="0">
                        <a:solidFill>
                          <a:srgbClr val="C00000"/>
                        </a:solidFill>
                        <a:latin typeface="Cambria Math"/>
                      </a:rPr>
                      <m:t>&lt;</m:t>
                    </m:r>
                    <m:f>
                      <m:fPr>
                        <m:ctrlPr>
                          <a:rPr lang="hu-HU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𝜆</m:t>
                        </m:r>
                      </m:num>
                      <m:den>
                        <m:r>
                          <a:rPr lang="hu-HU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hu-HU" sz="2000" dirty="0" smtClean="0">
                    <a:solidFill>
                      <a:srgbClr val="C00000"/>
                    </a:solidFill>
                  </a:rPr>
                  <a:t> -</a:t>
                </a:r>
                <a:r>
                  <a:rPr lang="en-US" sz="2000" dirty="0" smtClean="0">
                    <a:solidFill>
                      <a:srgbClr val="C00000"/>
                    </a:solidFill>
                  </a:rPr>
                  <a:t> drastic decrease in </a:t>
                </a:r>
                <a:r>
                  <a:rPr lang="hu-HU" sz="2000" dirty="0" smtClean="0">
                    <a:solidFill>
                      <a:srgbClr val="C00000"/>
                    </a:solidFill>
                  </a:rPr>
                  <a:t>T </a:t>
                </a:r>
              </a:p>
              <a:p>
                <a:endParaRPr lang="hu-HU" sz="2000" dirty="0">
                  <a:solidFill>
                    <a:srgbClr val="C00000"/>
                  </a:solidFill>
                </a:endParaRPr>
              </a:p>
              <a:p>
                <a:r>
                  <a:rPr lang="en-US" sz="2000" dirty="0" smtClean="0">
                    <a:solidFill>
                      <a:srgbClr val="C00000"/>
                    </a:solidFill>
                  </a:rPr>
                  <a:t>E.g. </a:t>
                </a:r>
                <a:r>
                  <a:rPr lang="hu-HU" sz="2000" dirty="0" smtClean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hu-HU" sz="2000" b="0" i="1" smtClean="0">
                        <a:solidFill>
                          <a:srgbClr val="C00000"/>
                        </a:solidFill>
                        <a:latin typeface="Cambria Math"/>
                      </a:rPr>
                      <m:t>𝜆</m:t>
                    </m:r>
                    <m:r>
                      <a:rPr lang="hu-HU" sz="2000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≈10</m:t>
                    </m:r>
                    <m:r>
                      <a:rPr lang="hu-HU" sz="2000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𝜇</m:t>
                    </m:r>
                    <m:r>
                      <a:rPr lang="hu-HU" sz="2000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𝑚</m:t>
                    </m:r>
                    <m:r>
                      <a:rPr lang="hu-HU" sz="2000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   </m:t>
                    </m:r>
                    <m:r>
                      <a:rPr lang="hu-HU" sz="2000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𝑑</m:t>
                    </m:r>
                    <m:r>
                      <a:rPr lang="hu-HU" sz="2000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=100</m:t>
                    </m:r>
                    <m:r>
                      <a:rPr lang="hu-HU" sz="2000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𝑛𝑚</m:t>
                    </m:r>
                  </m:oMath>
                </a14:m>
                <a:endParaRPr lang="hu-HU" sz="2000" b="0" dirty="0" smtClean="0">
                  <a:solidFill>
                    <a:srgbClr val="C00000"/>
                  </a:solidFill>
                  <a:ea typeface="Cambria Math"/>
                </a:endParaRPr>
              </a:p>
              <a:p>
                <a:r>
                  <a:rPr lang="hu-HU" sz="2000" dirty="0" smtClean="0">
                    <a:solidFill>
                      <a:srgbClr val="C00000"/>
                    </a:solidFill>
                  </a:rPr>
                  <a:t>Trans</a:t>
                </a:r>
                <a:r>
                  <a:rPr lang="en-US" sz="2000" dirty="0" smtClean="0">
                    <a:solidFill>
                      <a:srgbClr val="C00000"/>
                    </a:solidFill>
                  </a:rPr>
                  <a:t>mission</a:t>
                </a:r>
                <a:r>
                  <a:rPr lang="hu-HU" sz="2000" dirty="0" smtClean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u-HU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u-HU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hu-HU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−25</m:t>
                        </m:r>
                      </m:sup>
                    </m:sSup>
                  </m:oMath>
                </a14:m>
                <a:endParaRPr lang="hu-HU" sz="2000" dirty="0" smtClean="0">
                  <a:solidFill>
                    <a:srgbClr val="C00000"/>
                  </a:solidFill>
                </a:endParaRPr>
              </a:p>
              <a:p>
                <a:endParaRPr lang="hu-HU" sz="2000" dirty="0">
                  <a:solidFill>
                    <a:srgbClr val="C00000"/>
                  </a:solidFill>
                </a:endParaRPr>
              </a:p>
              <a:p>
                <a:pPr algn="l"/>
                <a:r>
                  <a:rPr lang="en-US" sz="2000" dirty="0" smtClean="0">
                    <a:solidFill>
                      <a:srgbClr val="C00000"/>
                    </a:solidFill>
                  </a:rPr>
                  <a:t>Best</a:t>
                </a:r>
                <a:r>
                  <a:rPr lang="hu-HU" sz="2000" dirty="0" smtClean="0">
                    <a:solidFill>
                      <a:srgbClr val="C00000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hu-HU" sz="2000" b="0" i="0" smtClean="0">
                        <a:solidFill>
                          <a:srgbClr val="C00000"/>
                        </a:solidFill>
                        <a:latin typeface="Cambria Math"/>
                      </a:rPr>
                      <m:t>Δ</m:t>
                    </m:r>
                    <m:r>
                      <a:rPr lang="hu-HU" sz="2000" b="0" i="1" smtClean="0">
                        <a:solidFill>
                          <a:srgbClr val="C00000"/>
                        </a:solidFill>
                        <a:latin typeface="Cambria Math"/>
                      </a:rPr>
                      <m:t>𝑥</m:t>
                    </m:r>
                    <m:r>
                      <a:rPr lang="hu-HU" sz="2000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&gt;</m:t>
                    </m:r>
                    <m:f>
                      <m:fPr>
                        <m:ctrlPr>
                          <a:rPr lang="hu-HU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hu-HU" sz="2000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𝜆</m:t>
                        </m:r>
                      </m:num>
                      <m:den>
                        <m:r>
                          <a:rPr lang="hu-HU" sz="2000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den>
                    </m:f>
                    <m:r>
                      <a:rPr lang="hu-HU" sz="2000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 ≈1−2 </m:t>
                    </m:r>
                    <m:r>
                      <a:rPr lang="hu-HU" sz="2000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𝜇</m:t>
                    </m:r>
                    <m:r>
                      <a:rPr lang="hu-HU" sz="2000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𝑚</m:t>
                    </m:r>
                  </m:oMath>
                </a14:m>
                <a:endParaRPr lang="hu-HU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Szövegdoboz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3696420"/>
                <a:ext cx="3296094" cy="2537939"/>
              </a:xfrm>
              <a:prstGeom prst="rect">
                <a:avLst/>
              </a:prstGeom>
              <a:blipFill>
                <a:blip r:embed="rId4"/>
                <a:stretch>
                  <a:fillRect l="-2037" t="-1199" b="-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9"/>
          <a:stretch/>
        </p:blipFill>
        <p:spPr bwMode="auto">
          <a:xfrm>
            <a:off x="7136342" y="1287710"/>
            <a:ext cx="1746250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5783E82-9E0D-4650-8970-A93A320993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9" y="900168"/>
            <a:ext cx="1863304" cy="282886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Budapest, September 20, 2023 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Wigner121 Scientific Symposium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71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444"/>
    </mc:Choice>
    <mc:Fallback xmlns="">
      <p:transition spd="slow" advTm="98444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358985" y="6489988"/>
            <a:ext cx="3077623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Budapest, September 20, 2023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48255" y="6489989"/>
            <a:ext cx="595745" cy="365125"/>
          </a:xfrm>
        </p:spPr>
        <p:txBody>
          <a:bodyPr/>
          <a:lstStyle/>
          <a:p>
            <a:pPr>
              <a:defRPr/>
            </a:pPr>
            <a:fld id="{0631150C-F0C8-4958-8EF8-F07A0D18FA07}" type="slidenum">
              <a:rPr lang="en-GB" smtClean="0"/>
              <a:pPr>
                <a:defRPr/>
              </a:pPr>
              <a:t>20</a:t>
            </a:fld>
            <a:r>
              <a:rPr lang="en-GB" smtClean="0"/>
              <a:t>/2</a:t>
            </a:r>
            <a:r>
              <a:rPr lang="en-US"/>
              <a:t>2</a:t>
            </a:r>
            <a:endParaRPr lang="en-GB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370661" y="1181100"/>
          <a:ext cx="4591050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Acrobat Document" r:id="rId3" imgW="4590760" imgH="3276323" progId="AcroExch.Document.7">
                  <p:embed/>
                </p:oleObj>
              </mc:Choice>
              <mc:Fallback>
                <p:oleObj name="Acrobat Document" r:id="rId3" imgW="4590760" imgH="3276323" progId="AcroExch.Document.7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0661" y="1181100"/>
                        <a:ext cx="4591050" cy="327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730" y="2819400"/>
            <a:ext cx="3697817" cy="29883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14551" y="786884"/>
            <a:ext cx="1164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 RBM</a:t>
            </a:r>
            <a:endParaRPr lang="en-US" sz="2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661" y="811768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Topography</a:t>
            </a:r>
            <a:endParaRPr lang="en-US" sz="2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3797" y="4457700"/>
            <a:ext cx="1340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 RBLM</a:t>
            </a:r>
            <a:endParaRPr lang="en-US" sz="2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25011" y="4451806"/>
            <a:ext cx="2029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NT+NR G mode</a:t>
            </a:r>
            <a:endParaRPr lang="en-US" sz="2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198" y="4876800"/>
            <a:ext cx="48006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0"/>
              </a:spcAft>
              <a:tabLst>
                <a:tab pos="457200" algn="l"/>
              </a:tabLst>
            </a:pPr>
            <a:r>
              <a:rPr lang="hu-HU" sz="160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Cadena, B. Botka, Á. Pekker, C.D. Tschannen, C. Lombardo, L. Novotny, A.N. Khlobystov, K. Kamarás: </a:t>
            </a:r>
            <a:r>
              <a:rPr lang="hu-HU" sz="1600" i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</a:t>
            </a:r>
            <a:r>
              <a:rPr lang="hu-HU" sz="1600" i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Phys. Chem. Lett</a:t>
            </a:r>
            <a:r>
              <a:rPr lang="hu-HU" sz="1600" i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i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 </a:t>
            </a:r>
            <a:r>
              <a:rPr lang="hu-HU" sz="16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9752 </a:t>
            </a:r>
            <a:r>
              <a:rPr lang="hu-HU" sz="1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(2022</a:t>
            </a:r>
            <a:r>
              <a:rPr lang="hu-HU" sz="16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26079" y="7299"/>
            <a:ext cx="82296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de-DE" altLang="en-US" sz="2800" smtClean="0">
                <a:latin typeface="Arial" pitchFamily="34" charset="0"/>
              </a:rPr>
              <a:t>TERS</a:t>
            </a:r>
            <a:r>
              <a:rPr lang="en-US" altLang="en-US" sz="2800">
                <a:latin typeface="Arial" pitchFamily="34" charset="0"/>
              </a:rPr>
              <a:t> </a:t>
            </a:r>
            <a:r>
              <a:rPr lang="en-US" altLang="en-US" sz="2800" smtClean="0">
                <a:latin typeface="Arial" pitchFamily="34" charset="0"/>
              </a:rPr>
              <a:t>on NR@NT</a:t>
            </a:r>
            <a:endParaRPr lang="en-US" altLang="en-US" sz="2800" dirty="0" smtClean="0">
              <a:latin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02901" y="1215342"/>
            <a:ext cx="26231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(Cla Duri Tschannen,</a:t>
            </a:r>
          </a:p>
          <a:p>
            <a:pPr algn="l"/>
            <a:r>
              <a:rPr lang="en-US" sz="2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Lukas Novotny, </a:t>
            </a:r>
            <a:endParaRPr lang="hu-HU" sz="200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 Z</a:t>
            </a:r>
            <a:r>
              <a:rPr lang="hu-HU" sz="2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ürich</a:t>
            </a:r>
            <a:r>
              <a:rPr lang="en-US" sz="2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78730" y="645448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Wigner121 Scientific Symposium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1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smtClean="0"/>
              <a:t> </a:t>
            </a:r>
            <a:endParaRPr lang="en-US" sz="2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65076" y="6526165"/>
            <a:ext cx="2216074" cy="327842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Budapest, September 20, 2023 </a:t>
            </a: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24400" y="6663835"/>
            <a:ext cx="3000244" cy="194165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Wigner121 Scientific Symposium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82000" y="6526165"/>
            <a:ext cx="761999" cy="349941"/>
          </a:xfrm>
        </p:spPr>
        <p:txBody>
          <a:bodyPr/>
          <a:lstStyle/>
          <a:p>
            <a:pPr>
              <a:defRPr/>
            </a:pPr>
            <a:fld id="{1AE7EBBB-16D8-408B-A772-426502D2A736}" type="slidenum">
              <a:rPr lang="en-GB" altLang="en-US" smtClean="0"/>
              <a:pPr>
                <a:defRPr/>
              </a:pPr>
              <a:t>21</a:t>
            </a:fld>
            <a:r>
              <a:rPr lang="en-GB" altLang="en-US" smtClean="0"/>
              <a:t>/2</a:t>
            </a:r>
            <a:r>
              <a:rPr lang="en-US" altLang="en-US"/>
              <a:t>2</a:t>
            </a:r>
            <a:endParaRPr lang="en-GB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14"/>
          <a:stretch/>
        </p:blipFill>
        <p:spPr>
          <a:xfrm>
            <a:off x="207996" y="563562"/>
            <a:ext cx="1600200" cy="18457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30" y="562911"/>
            <a:ext cx="1474750" cy="1847088"/>
          </a:xfrm>
          <a:prstGeom prst="rect">
            <a:avLst/>
          </a:prstGeom>
        </p:spPr>
      </p:pic>
      <p:pic>
        <p:nvPicPr>
          <p:cNvPr id="9" name="Picture 3" descr="Aron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4" t="14401" r="14418" b="12048"/>
          <a:stretch/>
        </p:blipFill>
        <p:spPr bwMode="auto">
          <a:xfrm>
            <a:off x="5762592" y="564824"/>
            <a:ext cx="1462260" cy="18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0102" y="2416272"/>
            <a:ext cx="1149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>
                <a:solidFill>
                  <a:srgbClr val="800000"/>
                </a:solidFill>
                <a:latin typeface="+mn-lt"/>
              </a:rPr>
              <a:t>Dániel Datz</a:t>
            </a:r>
            <a:endParaRPr lang="en-US" b="1">
              <a:solidFill>
                <a:srgbClr val="80000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45657" y="2468592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>
                <a:solidFill>
                  <a:srgbClr val="800000"/>
                </a:solidFill>
                <a:latin typeface="+mn-lt"/>
              </a:rPr>
              <a:t>Gergely Németh</a:t>
            </a:r>
            <a:endParaRPr lang="en-US" b="1">
              <a:solidFill>
                <a:srgbClr val="800000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73199" y="2444475"/>
            <a:ext cx="1241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>
                <a:solidFill>
                  <a:srgbClr val="800000"/>
                </a:solidFill>
                <a:latin typeface="+mn-lt"/>
              </a:rPr>
              <a:t>Áron Pekker</a:t>
            </a:r>
            <a:endParaRPr lang="en-US" b="1">
              <a:solidFill>
                <a:srgbClr val="800000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93788" y="3221154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hu-HU" altLang="en-US" b="1" smtClean="0">
                <a:solidFill>
                  <a:srgbClr val="800000"/>
                </a:solidFill>
              </a:rPr>
              <a:t>Erzsébet Dodony, Zsolt Fogarassy, Béla Pécz</a:t>
            </a:r>
            <a:r>
              <a:rPr lang="hu-HU" altLang="en-US" i="1" smtClean="0">
                <a:solidFill>
                  <a:srgbClr val="800000"/>
                </a:solidFill>
              </a:rPr>
              <a:t>Research Institute for Technical Physics and Materials Science</a:t>
            </a:r>
          </a:p>
          <a:p>
            <a:pPr algn="r"/>
            <a:r>
              <a:rPr lang="hu-HU" altLang="en-US" b="1" smtClean="0">
                <a:solidFill>
                  <a:srgbClr val="800000"/>
                </a:solidFill>
              </a:rPr>
              <a:t>Cla Duri Tschannen, Chiara Lombardo, Lukas Novotny</a:t>
            </a:r>
          </a:p>
          <a:p>
            <a:pPr algn="r"/>
            <a:r>
              <a:rPr lang="hu-HU" altLang="en-US" i="1" smtClean="0">
                <a:solidFill>
                  <a:srgbClr val="800000"/>
                </a:solidFill>
              </a:rPr>
              <a:t>ETH Zürich </a:t>
            </a:r>
            <a:endParaRPr lang="en-US" altLang="en-US" i="1">
              <a:solidFill>
                <a:srgbClr val="800000"/>
              </a:solidFill>
            </a:endParaRPr>
          </a:p>
          <a:p>
            <a:pPr algn="r"/>
            <a:r>
              <a:rPr lang="hu-HU" altLang="en-US" b="1" smtClean="0">
                <a:solidFill>
                  <a:srgbClr val="800000"/>
                </a:solidFill>
              </a:rPr>
              <a:t>Adrian </a:t>
            </a:r>
            <a:r>
              <a:rPr lang="hu-HU" altLang="en-US" b="1">
                <a:solidFill>
                  <a:srgbClr val="800000"/>
                </a:solidFill>
              </a:rPr>
              <a:t>Cernescu</a:t>
            </a:r>
          </a:p>
          <a:p>
            <a:pPr algn="r"/>
            <a:r>
              <a:rPr lang="hu-HU" altLang="en-US" i="1">
                <a:solidFill>
                  <a:srgbClr val="800000"/>
                </a:solidFill>
              </a:rPr>
              <a:t>Neaspec – Attocube GmbH, </a:t>
            </a:r>
            <a:r>
              <a:rPr lang="hu-HU" altLang="en-US" i="1" smtClean="0">
                <a:solidFill>
                  <a:srgbClr val="800000"/>
                </a:solidFill>
              </a:rPr>
              <a:t>Munich</a:t>
            </a:r>
            <a:endParaRPr lang="hu-HU" altLang="en-US" i="1">
              <a:solidFill>
                <a:srgbClr val="800000"/>
              </a:solidFill>
            </a:endParaRPr>
          </a:p>
          <a:p>
            <a:pPr algn="r"/>
            <a:r>
              <a:rPr lang="hu-HU" altLang="en-US" b="1">
                <a:solidFill>
                  <a:srgbClr val="800000"/>
                </a:solidFill>
              </a:rPr>
              <a:t>Keigo Otsuka, Taiki Inoue, Shigeo Maruyama </a:t>
            </a:r>
          </a:p>
          <a:p>
            <a:pPr algn="r"/>
            <a:r>
              <a:rPr lang="hu-HU" altLang="en-US" i="1">
                <a:solidFill>
                  <a:srgbClr val="800000"/>
                </a:solidFill>
              </a:rPr>
              <a:t>The University of Tokyo</a:t>
            </a:r>
          </a:p>
          <a:p>
            <a:pPr algn="r"/>
            <a:r>
              <a:rPr lang="en-US" altLang="en-US" b="1">
                <a:solidFill>
                  <a:srgbClr val="800000"/>
                </a:solidFill>
              </a:rPr>
              <a:t>Kate Walker</a:t>
            </a:r>
            <a:r>
              <a:rPr lang="hu-HU" altLang="en-US" b="1">
                <a:solidFill>
                  <a:srgbClr val="800000"/>
                </a:solidFill>
              </a:rPr>
              <a:t>, Graham A. Rance, Andrei N. Khlobystov</a:t>
            </a:r>
          </a:p>
          <a:p>
            <a:pPr algn="r"/>
            <a:r>
              <a:rPr lang="hu-HU" altLang="en-US" i="1">
                <a:solidFill>
                  <a:srgbClr val="800000"/>
                </a:solidFill>
              </a:rPr>
              <a:t>University of Nottingham</a:t>
            </a:r>
            <a:endParaRPr lang="en-US" altLang="en-US" b="1">
              <a:solidFill>
                <a:srgbClr val="800000"/>
              </a:solidFill>
            </a:endParaRPr>
          </a:p>
          <a:p>
            <a:pPr algn="r"/>
            <a:r>
              <a:rPr lang="en-US" altLang="en-US" b="1">
                <a:solidFill>
                  <a:srgbClr val="800000"/>
                </a:solidFill>
              </a:rPr>
              <a:t>Hidetsugu Shiozawa</a:t>
            </a:r>
            <a:endParaRPr lang="hu-HU" altLang="en-US">
              <a:solidFill>
                <a:srgbClr val="800000"/>
              </a:solidFill>
            </a:endParaRPr>
          </a:p>
          <a:p>
            <a:pPr algn="r"/>
            <a:r>
              <a:rPr lang="hu-HU" altLang="en-US" b="1">
                <a:solidFill>
                  <a:srgbClr val="800000"/>
                </a:solidFill>
              </a:rPr>
              <a:t> </a:t>
            </a:r>
            <a:r>
              <a:rPr lang="en-US" altLang="en-US" i="1">
                <a:solidFill>
                  <a:srgbClr val="800000"/>
                </a:solidFill>
              </a:rPr>
              <a:t>University of Vienna</a:t>
            </a:r>
            <a:endParaRPr lang="hu-HU" altLang="en-US" i="1">
              <a:solidFill>
                <a:srgbClr val="8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63974" y="-13096"/>
            <a:ext cx="2416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Collaborators</a:t>
            </a:r>
            <a:r>
              <a:rPr lang="hu-HU" sz="2800" smtClean="0"/>
              <a:t> </a:t>
            </a:r>
            <a:endParaRPr lang="en-US" sz="280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051" y="556172"/>
            <a:ext cx="1818820" cy="1846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876" y="563054"/>
            <a:ext cx="1385100" cy="1846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57" y="2910078"/>
            <a:ext cx="1418079" cy="18468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913201" y="2468591"/>
            <a:ext cx="935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>
                <a:solidFill>
                  <a:srgbClr val="800000"/>
                </a:solidFill>
                <a:latin typeface="+mn-lt"/>
              </a:rPr>
              <a:t>Bea Botka</a:t>
            </a:r>
            <a:endParaRPr lang="en-US" b="1">
              <a:solidFill>
                <a:srgbClr val="800000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24862" y="2431963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>
                <a:solidFill>
                  <a:srgbClr val="800000"/>
                </a:solidFill>
                <a:latin typeface="+mn-lt"/>
              </a:rPr>
              <a:t>Ana Cadena</a:t>
            </a:r>
            <a:endParaRPr lang="en-US" b="1">
              <a:solidFill>
                <a:srgbClr val="800000"/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4381" y="4857499"/>
            <a:ext cx="1457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800000"/>
                </a:solidFill>
                <a:latin typeface="+mn-lt"/>
              </a:rPr>
              <a:t>Ferenc Borondics</a:t>
            </a:r>
          </a:p>
        </p:txBody>
      </p:sp>
    </p:spTree>
    <p:extLst>
      <p:ext uri="{BB962C8B-B14F-4D97-AF65-F5344CB8AC3E}">
        <p14:creationId xmlns:p14="http://schemas.microsoft.com/office/powerpoint/2010/main" val="237979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273" y="85725"/>
            <a:ext cx="8229600" cy="600075"/>
          </a:xfrm>
        </p:spPr>
        <p:txBody>
          <a:bodyPr/>
          <a:lstStyle/>
          <a:p>
            <a:r>
              <a:rPr lang="hu-HU" sz="2800" smtClean="0">
                <a:latin typeface="+mn-lt"/>
              </a:rPr>
              <a:t>Funding </a:t>
            </a:r>
            <a:endParaRPr lang="en-US" sz="280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637" y="762001"/>
            <a:ext cx="8229600" cy="609600"/>
          </a:xfrm>
        </p:spPr>
        <p:txBody>
          <a:bodyPr/>
          <a:lstStyle/>
          <a:p>
            <a:r>
              <a:rPr lang="hu-HU" sz="2400" smtClean="0"/>
              <a:t>OTKA FK 125</a:t>
            </a:r>
            <a:r>
              <a:rPr lang="en-US" sz="2400" smtClean="0"/>
              <a:t>063, K 143153 – operating costs</a:t>
            </a:r>
          </a:p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Budapest, September 20, 2023 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Wigner121 Scientific Symposium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244A93-72F6-4B8C-98F5-1E5B885F0035}" type="slidenum">
              <a:rPr lang="en-US" altLang="en-US" smtClean="0"/>
              <a:pPr>
                <a:defRPr/>
              </a:pPr>
              <a:t>22</a:t>
            </a:fld>
            <a:r>
              <a:rPr lang="en-US" altLang="en-US" smtClean="0"/>
              <a:t>/2</a:t>
            </a:r>
            <a:r>
              <a:rPr lang="en-US" altLang="en-US"/>
              <a:t>2</a:t>
            </a:r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836149" y="2089665"/>
            <a:ext cx="2215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smtClean="0">
                <a:latin typeface="+mn-lt"/>
              </a:rPr>
              <a:t> SZFKI -&gt; Wigner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3646" y="1905000"/>
            <a:ext cx="40302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smtClean="0">
                <a:latin typeface="+mn-lt"/>
              </a:rPr>
              <a:t>NeaSNOM original investment </a:t>
            </a:r>
          </a:p>
          <a:p>
            <a:pPr algn="l"/>
            <a:r>
              <a:rPr lang="en-US" sz="2400" smtClean="0">
                <a:latin typeface="+mn-lt"/>
              </a:rPr>
              <a:t>2012, funded by MTA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3646" y="2897839"/>
            <a:ext cx="2919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smtClean="0">
                <a:latin typeface="+mn-lt"/>
              </a:rPr>
              <a:t>Major upgrade  </a:t>
            </a:r>
          </a:p>
          <a:p>
            <a:pPr algn="l"/>
            <a:r>
              <a:rPr lang="en-US" sz="2400" smtClean="0">
                <a:latin typeface="+mn-lt"/>
              </a:rPr>
              <a:t>2019, funded by ELKH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36149" y="3038561"/>
            <a:ext cx="19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smtClean="0">
                <a:latin typeface="+mn-lt"/>
              </a:rPr>
              <a:t> MTA  -&gt; ELKH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56373" y="3974705"/>
            <a:ext cx="2541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smtClean="0">
                <a:latin typeface="+mn-lt"/>
              </a:rPr>
              <a:t>ELKH  -&gt; HUN-REN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3646" y="3783438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smtClean="0">
                <a:latin typeface="+mn-lt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0794" y="3948143"/>
            <a:ext cx="33554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latin typeface="+mn-lt"/>
              </a:rPr>
              <a:t> </a:t>
            </a:r>
            <a:r>
              <a:rPr lang="en-US" sz="2400" smtClean="0">
                <a:latin typeface="+mn-lt"/>
              </a:rPr>
              <a:t>           ????????</a:t>
            </a:r>
          </a:p>
          <a:p>
            <a:pPr algn="l"/>
            <a:r>
              <a:rPr lang="en-US" sz="2400" smtClean="0">
                <a:latin typeface="+mn-lt"/>
              </a:rPr>
              <a:t>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1870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 idx="4294967295"/>
          </p:nvPr>
        </p:nvSpPr>
        <p:spPr>
          <a:xfrm>
            <a:off x="1192527" y="69756"/>
            <a:ext cx="6535738" cy="649287"/>
          </a:xfrm>
        </p:spPr>
        <p:txBody>
          <a:bodyPr>
            <a:noAutofit/>
          </a:bodyPr>
          <a:lstStyle/>
          <a:p>
            <a:pPr algn="ctr" eaLnBrk="1" hangingPunct="1"/>
            <a:r>
              <a:rPr lang="hu-HU" altLang="hu-HU" sz="2800" smtClean="0">
                <a:cs typeface="Times New Roman" pitchFamily="18" charset="0"/>
              </a:rPr>
              <a:t>s-SNOM</a:t>
            </a:r>
            <a:r>
              <a:rPr lang="hu-HU" altLang="hu-HU" sz="2800" dirty="0">
                <a:cs typeface="Times New Roman" pitchFamily="18" charset="0"/>
              </a:rPr>
              <a:t>: Optical probe</a:t>
            </a:r>
            <a:endParaRPr lang="hu-HU" altLang="hu-HU" sz="2800" dirty="0"/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91" b="30297"/>
          <a:stretch/>
        </p:blipFill>
        <p:spPr bwMode="auto">
          <a:xfrm>
            <a:off x="2932036" y="947228"/>
            <a:ext cx="1908328" cy="167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zövegdoboz 2"/>
              <p:cNvSpPr txBox="1"/>
              <p:nvPr/>
            </p:nvSpPr>
            <p:spPr>
              <a:xfrm>
                <a:off x="3284791" y="2944208"/>
                <a:ext cx="335514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hu-HU" sz="2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Scattering-type (s-SNOM):</a:t>
                </a:r>
              </a:p>
              <a:p>
                <a:pPr marL="214313" indent="-214313" algn="l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hu-HU" sz="2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Metallic or metal-coated</a:t>
                </a:r>
                <a:br>
                  <a:rPr lang="hu-HU" sz="2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hu-HU" sz="2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AFM tip</a:t>
                </a:r>
              </a:p>
              <a:p>
                <a:pPr marL="214313" indent="-214313" algn="l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hu-HU" sz="2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Resolution</a:t>
                </a:r>
              </a:p>
              <a:p>
                <a:pPr marL="557213" lvl="1" indent="-214313" algn="l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hu-HU" sz="2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10-20 nm @ </a:t>
                </a:r>
                <a14:m>
                  <m:oMath xmlns:m="http://schemas.openxmlformats.org/officeDocument/2006/math">
                    <m:r>
                      <a:rPr lang="hu-HU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hu-HU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≈10</m:t>
                    </m:r>
                    <m:r>
                      <a:rPr lang="hu-HU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hu-HU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hu-HU" sz="2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Szövegdoboz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791" y="2944208"/>
                <a:ext cx="3355146" cy="1938992"/>
              </a:xfrm>
              <a:prstGeom prst="rect">
                <a:avLst/>
              </a:prstGeom>
              <a:blipFill>
                <a:blip r:embed="rId4"/>
                <a:stretch>
                  <a:fillRect l="-2000" t="-15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Kép 6"/>
          <p:cNvPicPr>
            <a:picLocks noChangeAspect="1"/>
          </p:cNvPicPr>
          <p:nvPr/>
        </p:nvPicPr>
        <p:blipFill rotWithShape="1">
          <a:blip r:embed="rId5"/>
          <a:srcRect l="33617" t="2840" r="24078" b="11747"/>
          <a:stretch/>
        </p:blipFill>
        <p:spPr>
          <a:xfrm>
            <a:off x="7086600" y="1673564"/>
            <a:ext cx="1577306" cy="165798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451" y="1698737"/>
            <a:ext cx="2391214" cy="980514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289" y="3060086"/>
            <a:ext cx="2428916" cy="1000831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451" y="4443155"/>
            <a:ext cx="2428916" cy="10097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zövegdoboz 12"/>
              <p:cNvSpPr txBox="1"/>
              <p:nvPr/>
            </p:nvSpPr>
            <p:spPr>
              <a:xfrm>
                <a:off x="1029489" y="4012843"/>
                <a:ext cx="188083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 xmlns:m="http://schemas.openxmlformats.org/officeDocument/2006/math">
                    <m:r>
                      <a:rPr lang="hu-HU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hu-HU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=0.5 </m:t>
                    </m:r>
                    <m:r>
                      <a:rPr lang="hu-HU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hu-HU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hu-HU" sz="2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20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0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VIS</a:t>
                </a:r>
                <a:r>
                  <a:rPr lang="hu-HU" sz="20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hu-HU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Szövegdoboz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489" y="4012843"/>
                <a:ext cx="1880836" cy="307777"/>
              </a:xfrm>
              <a:prstGeom prst="rect">
                <a:avLst/>
              </a:prstGeom>
              <a:blipFill>
                <a:blip r:embed="rId9"/>
                <a:stretch>
                  <a:fillRect l="-4870" t="-23529" r="-7468" b="-50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zövegdoboz 15"/>
              <p:cNvSpPr txBox="1"/>
              <p:nvPr/>
            </p:nvSpPr>
            <p:spPr>
              <a:xfrm>
                <a:off x="1129723" y="5508627"/>
                <a:ext cx="168036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 xmlns:m="http://schemas.openxmlformats.org/officeDocument/2006/math">
                    <m:r>
                      <a:rPr lang="hu-HU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hu-HU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=10 </m:t>
                    </m:r>
                    <m:r>
                      <a:rPr lang="hu-HU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hu-HU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hu-HU" sz="2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20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0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IR</a:t>
                </a:r>
                <a:r>
                  <a:rPr lang="hu-HU" sz="20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hu-HU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Szövegdoboz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723" y="5508627"/>
                <a:ext cx="1680367" cy="307777"/>
              </a:xfrm>
              <a:prstGeom prst="rect">
                <a:avLst/>
              </a:prstGeom>
              <a:blipFill>
                <a:blip r:embed="rId10"/>
                <a:stretch>
                  <a:fillRect l="-5435" t="-24000" r="-7971" b="-5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zövegdoboz 13"/>
          <p:cNvSpPr txBox="1"/>
          <p:nvPr/>
        </p:nvSpPr>
        <p:spPr>
          <a:xfrm>
            <a:off x="509410" y="2631331"/>
            <a:ext cx="29209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Inho</a:t>
            </a:r>
            <a:r>
              <a:rPr lang="en-US" sz="2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mogeneous sample</a:t>
            </a:r>
            <a:endParaRPr lang="hu-H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7024108" y="1579907"/>
            <a:ext cx="1463732" cy="18452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679328" y="866886"/>
            <a:ext cx="25811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Classical microscopy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Diffraction limited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21770" y="3594388"/>
            <a:ext cx="1966070" cy="1956398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6319337" y="5630058"/>
            <a:ext cx="24208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N.</a:t>
            </a:r>
            <a:r>
              <a:rPr lang="hu-HU" sz="9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" panose="020F0502020204030204"/>
              </a:rPr>
              <a:t>Ocelic</a:t>
            </a:r>
            <a:r>
              <a:rPr lang="hu-HU" sz="900" dirty="0">
                <a:solidFill>
                  <a:prstClr val="black"/>
                </a:solidFill>
                <a:latin typeface="Calibri" panose="020F0502020204030204"/>
              </a:rPr>
              <a:t> et </a:t>
            </a:r>
            <a:r>
              <a:rPr lang="hu-HU" sz="900" dirty="0" err="1">
                <a:solidFill>
                  <a:prstClr val="black"/>
                </a:solidFill>
                <a:latin typeface="Calibri" panose="020F0502020204030204"/>
              </a:rPr>
              <a:t>al</a:t>
            </a:r>
            <a:r>
              <a:rPr lang="hu-HU" sz="900" dirty="0">
                <a:solidFill>
                  <a:prstClr val="black"/>
                </a:solidFill>
                <a:latin typeface="Calibri" panose="020F0502020204030204"/>
              </a:rPr>
              <a:t>.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,</a:t>
            </a:r>
            <a:r>
              <a:rPr lang="hu-HU" sz="9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Nature Mater 3, 606–609 (2004)</a:t>
            </a:r>
            <a:endParaRPr lang="hu-HU"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73564" y="6492874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Budapest, September 20, 2023 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CF02C4-C279-487A-869A-95A396FF581C}" type="slidenum">
              <a:rPr lang="en-US" altLang="en-US" smtClean="0"/>
              <a:pPr>
                <a:defRPr/>
              </a:pPr>
              <a:t>3</a:t>
            </a:fld>
            <a:r>
              <a:rPr lang="en-US" altLang="en-US" smtClean="0"/>
              <a:t>/2</a:t>
            </a:r>
            <a:r>
              <a:rPr lang="en-US" altLang="en-US"/>
              <a:t>2</a:t>
            </a: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Wigner121 Scientific Symposium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25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EF734-FC52-42F6-9490-CE080CFB1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98"/>
            <a:ext cx="7886700" cy="745419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cs typeface="Arial" panose="020B0604020202020204" pitchFamily="34" charset="0"/>
              </a:rPr>
              <a:t>What is </a:t>
            </a:r>
            <a:r>
              <a:rPr lang="en-US" sz="2800" dirty="0" smtClean="0">
                <a:cs typeface="Arial" panose="020B0604020202020204" pitchFamily="34" charset="0"/>
              </a:rPr>
              <a:t>near</a:t>
            </a:r>
            <a:r>
              <a:rPr lang="hu-HU" sz="2800" dirty="0" smtClean="0">
                <a:cs typeface="Arial" panose="020B0604020202020204" pitchFamily="34" charset="0"/>
              </a:rPr>
              <a:t> </a:t>
            </a:r>
            <a:r>
              <a:rPr lang="en-US" sz="2800" dirty="0" smtClean="0">
                <a:cs typeface="Arial" panose="020B0604020202020204" pitchFamily="34" charset="0"/>
              </a:rPr>
              <a:t>field</a:t>
            </a:r>
            <a:r>
              <a:rPr lang="en-US" sz="2800" dirty="0">
                <a:cs typeface="Arial" panose="020B0604020202020204" pitchFamily="34" charset="0"/>
              </a:rPr>
              <a:t>? How do we </a:t>
            </a:r>
            <a:r>
              <a:rPr lang="en-US" sz="2800" dirty="0" smtClean="0">
                <a:cs typeface="Arial" panose="020B0604020202020204" pitchFamily="34" charset="0"/>
              </a:rPr>
              <a:t>apply it</a:t>
            </a:r>
            <a:r>
              <a:rPr lang="hu-HU" sz="2800" dirty="0" smtClean="0">
                <a:cs typeface="Arial" panose="020B0604020202020204" pitchFamily="34" charset="0"/>
              </a:rPr>
              <a:t> for detection</a:t>
            </a:r>
            <a:r>
              <a:rPr lang="en-US" sz="2800" dirty="0" smtClean="0">
                <a:cs typeface="Arial" panose="020B0604020202020204" pitchFamily="34" charset="0"/>
              </a:rPr>
              <a:t>?</a:t>
            </a:r>
            <a:endParaRPr lang="en-DE" sz="2800" dirty="0"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5FA3E-5864-4D4E-A043-210253B3C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6" y="1152292"/>
            <a:ext cx="9137073" cy="4956699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Non-radiating part of an optical field, decays faster </a:t>
            </a:r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</a:t>
            </a:r>
            <a:r>
              <a:rPr lang="en-US" sz="2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1/r</a:t>
            </a:r>
            <a:endParaRPr lang="hu-HU" sz="200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Incoming light </a:t>
            </a:r>
            <a:r>
              <a:rPr lang="hu-HU" sz="2000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polarized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Directly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 detected, still interacts with matter, if it is close enough</a:t>
            </a:r>
          </a:p>
          <a:p>
            <a:r>
              <a:rPr lang="hu-H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 </a:t>
            </a:r>
            <a:r>
              <a:rPr lang="hu-H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odifies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scattered </a:t>
            </a:r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</a:t>
            </a:r>
            <a:r>
              <a:rPr lang="en-US" sz="2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metallic probe antenna</a:t>
            </a:r>
          </a:p>
          <a:p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Challenge: isolate the part of </a:t>
            </a:r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corresponds to the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  <a:r>
              <a:rPr lang="hu-H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spot</a:t>
            </a:r>
            <a:endParaRPr lang="en-DE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456D13-4E85-400C-BFD1-778C970D78EE}" type="slidenum">
              <a:rPr lang="en-GB" smtClean="0"/>
              <a:pPr>
                <a:defRPr/>
              </a:pPr>
              <a:t>4</a:t>
            </a:fld>
            <a:r>
              <a:rPr lang="en-GB" smtClean="0"/>
              <a:t>/2</a:t>
            </a:r>
            <a:r>
              <a:rPr lang="en-US"/>
              <a:t>2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zövegdoboz 5"/>
              <p:cNvSpPr txBox="1"/>
              <p:nvPr/>
            </p:nvSpPr>
            <p:spPr>
              <a:xfrm>
                <a:off x="6420577" y="3986271"/>
                <a:ext cx="1419812" cy="11371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2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sz="2400" b="0" i="1" baseline="-25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baseline="-25000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2100" dirty="0">
                  <a:solidFill>
                    <a:srgbClr val="C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hu-HU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𝑠𝑒</m:t>
                      </m:r>
                      <m:r>
                        <a:rPr lang="en-US" sz="24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m:rPr>
                          <m:sty m:val="p"/>
                        </m:rPr>
                        <a:rPr lang="el-GR" sz="24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hu-HU" sz="2400" baseline="30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Szövegdoboz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0577" y="3986271"/>
                <a:ext cx="1419812" cy="11371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"/>
          <a:stretch/>
        </p:blipFill>
        <p:spPr>
          <a:xfrm>
            <a:off x="1880118" y="3122406"/>
            <a:ext cx="4178323" cy="2800010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Budapest, September 20, 2023 </a:t>
            </a:r>
            <a:endParaRPr lang="en-US" altLang="en-US"/>
          </a:p>
        </p:txBody>
      </p:sp>
      <p:sp>
        <p:nvSpPr>
          <p:cNvPr id="4" name="Rectangle 3"/>
          <p:cNvSpPr/>
          <p:nvPr/>
        </p:nvSpPr>
        <p:spPr>
          <a:xfrm>
            <a:off x="6205967" y="5569746"/>
            <a:ext cx="27448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2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scattering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coefficient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Wigner121 Scientific Symposium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25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85"/>
    </mc:Choice>
    <mc:Fallback xmlns="">
      <p:transition spd="slow" advTm="83285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Egyenes összekötő nyíllal 12"/>
          <p:cNvCxnSpPr/>
          <p:nvPr/>
        </p:nvCxnSpPr>
        <p:spPr>
          <a:xfrm>
            <a:off x="7493526" y="3671295"/>
            <a:ext cx="360040" cy="53889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75" y="1016241"/>
            <a:ext cx="2838631" cy="2016224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308767" y="5480971"/>
            <a:ext cx="5805048" cy="101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hu-HU" altLang="hu-HU" sz="2000">
                <a:solidFill>
                  <a:srgbClr val="800000"/>
                </a:solidFill>
                <a:latin typeface="+mn-lt"/>
              </a:rPr>
              <a:t>E</a:t>
            </a:r>
            <a:r>
              <a:rPr lang="hu-HU" altLang="hu-HU" sz="2000" baseline="-25000">
                <a:solidFill>
                  <a:srgbClr val="800000"/>
                </a:solidFill>
                <a:latin typeface="+mn-lt"/>
              </a:rPr>
              <a:t>N</a:t>
            </a:r>
            <a:r>
              <a:rPr lang="hu-HU" altLang="hu-HU" sz="2000">
                <a:solidFill>
                  <a:srgbClr val="800000"/>
                </a:solidFill>
                <a:latin typeface="+mn-lt"/>
              </a:rPr>
              <a:t> – </a:t>
            </a:r>
            <a:r>
              <a:rPr lang="hu-HU" altLang="hu-HU" sz="2000" err="1">
                <a:solidFill>
                  <a:srgbClr val="800000"/>
                </a:solidFill>
                <a:latin typeface="+mn-lt"/>
              </a:rPr>
              <a:t>near-field</a:t>
            </a:r>
            <a:r>
              <a:rPr lang="hu-HU" altLang="hu-HU" sz="2000">
                <a:solidFill>
                  <a:srgbClr val="800000"/>
                </a:solidFill>
                <a:latin typeface="+mn-lt"/>
              </a:rPr>
              <a:t> </a:t>
            </a:r>
            <a:r>
              <a:rPr lang="hu-HU" altLang="hu-HU" sz="2000" err="1">
                <a:solidFill>
                  <a:srgbClr val="800000"/>
                </a:solidFill>
                <a:latin typeface="+mn-lt"/>
              </a:rPr>
              <a:t>scattering</a:t>
            </a:r>
            <a:endParaRPr lang="hu-HU" altLang="hu-HU" sz="2000">
              <a:solidFill>
                <a:srgbClr val="800000"/>
              </a:solidFill>
              <a:latin typeface="+mn-lt"/>
            </a:endParaRPr>
          </a:p>
          <a:p>
            <a:pPr algn="l"/>
            <a:r>
              <a:rPr lang="hu-HU" altLang="hu-HU" sz="2000">
                <a:solidFill>
                  <a:srgbClr val="800000"/>
                </a:solidFill>
                <a:latin typeface="+mn-lt"/>
              </a:rPr>
              <a:t>E</a:t>
            </a:r>
            <a:r>
              <a:rPr lang="hu-HU" altLang="hu-HU" sz="2000" baseline="-25000">
                <a:solidFill>
                  <a:srgbClr val="800000"/>
                </a:solidFill>
                <a:latin typeface="+mn-lt"/>
              </a:rPr>
              <a:t>B</a:t>
            </a:r>
            <a:r>
              <a:rPr lang="hu-HU" altLang="hu-HU" sz="2000">
                <a:solidFill>
                  <a:srgbClr val="800000"/>
                </a:solidFill>
                <a:latin typeface="+mn-lt"/>
              </a:rPr>
              <a:t> – </a:t>
            </a:r>
            <a:r>
              <a:rPr lang="hu-HU" altLang="hu-HU" sz="2000" err="1">
                <a:solidFill>
                  <a:srgbClr val="800000"/>
                </a:solidFill>
                <a:latin typeface="+mn-lt"/>
              </a:rPr>
              <a:t>background</a:t>
            </a:r>
            <a:r>
              <a:rPr lang="hu-HU" altLang="hu-HU" sz="2000">
                <a:solidFill>
                  <a:srgbClr val="800000"/>
                </a:solidFill>
                <a:latin typeface="+mn-lt"/>
              </a:rPr>
              <a:t> </a:t>
            </a:r>
            <a:r>
              <a:rPr lang="hu-HU" altLang="hu-HU" sz="2000" err="1">
                <a:solidFill>
                  <a:srgbClr val="800000"/>
                </a:solidFill>
                <a:latin typeface="+mn-lt"/>
              </a:rPr>
              <a:t>scattering</a:t>
            </a:r>
            <a:endParaRPr lang="hu-HU" altLang="hu-HU" sz="2000">
              <a:solidFill>
                <a:srgbClr val="800000"/>
              </a:solidFill>
              <a:latin typeface="+mn-lt"/>
            </a:endParaRPr>
          </a:p>
          <a:p>
            <a:pPr algn="l"/>
            <a:r>
              <a:rPr lang="hu-HU" altLang="hu-HU" sz="2000">
                <a:solidFill>
                  <a:srgbClr val="800000"/>
                </a:solidFill>
                <a:latin typeface="+mn-lt"/>
              </a:rPr>
              <a:t>E</a:t>
            </a:r>
            <a:r>
              <a:rPr lang="hu-HU" altLang="hu-HU" sz="2000" baseline="-25000">
                <a:solidFill>
                  <a:srgbClr val="800000"/>
                </a:solidFill>
                <a:latin typeface="+mn-lt"/>
              </a:rPr>
              <a:t>R</a:t>
            </a:r>
            <a:r>
              <a:rPr lang="hu-HU" altLang="hu-HU" sz="2000">
                <a:solidFill>
                  <a:srgbClr val="800000"/>
                </a:solidFill>
                <a:latin typeface="+mn-lt"/>
              </a:rPr>
              <a:t> – </a:t>
            </a:r>
            <a:r>
              <a:rPr lang="hu-HU" altLang="hu-HU" sz="2000" err="1">
                <a:solidFill>
                  <a:srgbClr val="800000"/>
                </a:solidFill>
                <a:latin typeface="+mn-lt"/>
              </a:rPr>
              <a:t>phase</a:t>
            </a:r>
            <a:r>
              <a:rPr lang="hu-HU" altLang="hu-HU" sz="2000">
                <a:solidFill>
                  <a:srgbClr val="800000"/>
                </a:solidFill>
                <a:latin typeface="+mn-lt"/>
              </a:rPr>
              <a:t> </a:t>
            </a:r>
            <a:r>
              <a:rPr lang="hu-HU" altLang="hu-HU" sz="2000" err="1">
                <a:solidFill>
                  <a:srgbClr val="800000"/>
                </a:solidFill>
                <a:latin typeface="+mn-lt"/>
              </a:rPr>
              <a:t>modulated</a:t>
            </a:r>
            <a:r>
              <a:rPr lang="hu-HU" altLang="hu-HU" sz="2000">
                <a:solidFill>
                  <a:srgbClr val="800000"/>
                </a:solidFill>
                <a:latin typeface="+mn-lt"/>
              </a:rPr>
              <a:t> </a:t>
            </a:r>
            <a:r>
              <a:rPr lang="hu-HU" altLang="hu-HU" sz="2000" err="1">
                <a:solidFill>
                  <a:srgbClr val="800000"/>
                </a:solidFill>
                <a:latin typeface="+mn-lt"/>
              </a:rPr>
              <a:t>reference</a:t>
            </a:r>
            <a:r>
              <a:rPr lang="hu-HU" altLang="hu-HU" sz="2000">
                <a:solidFill>
                  <a:srgbClr val="800000"/>
                </a:solidFill>
                <a:latin typeface="+mn-lt"/>
              </a:rPr>
              <a:t> </a:t>
            </a:r>
            <a:r>
              <a:rPr lang="hu-HU" altLang="hu-HU" sz="2000" err="1">
                <a:solidFill>
                  <a:srgbClr val="800000"/>
                </a:solidFill>
                <a:latin typeface="+mn-lt"/>
              </a:rPr>
              <a:t>beam</a:t>
            </a:r>
            <a:endParaRPr lang="hu-HU" altLang="hu-HU" sz="2000">
              <a:solidFill>
                <a:srgbClr val="80000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zövegdoboz 3"/>
              <p:cNvSpPr txBox="1"/>
              <p:nvPr/>
            </p:nvSpPr>
            <p:spPr>
              <a:xfrm>
                <a:off x="88764" y="3781767"/>
                <a:ext cx="5655715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 b="1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Light source: </a:t>
                </a:r>
              </a:p>
              <a:p>
                <a:pPr algn="l"/>
                <a:r>
                  <a:rPr lang="en-US" sz="160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quantum cascade lasers 960 - 1020</a:t>
                </a:r>
                <a14:m>
                  <m:oMath xmlns:m="http://schemas.openxmlformats.org/officeDocument/2006/math">
                    <m:r>
                      <a:rPr lang="hu-HU" sz="1600" b="0" i="1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 1350 – 1450 cm</a:t>
                </a:r>
                <a:r>
                  <a:rPr lang="en-US" sz="1600" baseline="3000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en-US" sz="160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l"/>
                <a:r>
                  <a:rPr lang="en-US" sz="160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broadband QCL </a:t>
                </a:r>
              </a:p>
              <a:p>
                <a:pPr algn="l"/>
                <a:r>
                  <a:rPr lang="en-US" sz="160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synchrotron</a:t>
                </a:r>
                <a:endParaRPr lang="hu-HU" sz="1600">
                  <a:solidFill>
                    <a:srgbClr val="8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Szövegdoboz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64" y="3781767"/>
                <a:ext cx="5655715" cy="1077218"/>
              </a:xfrm>
              <a:prstGeom prst="rect">
                <a:avLst/>
              </a:prstGeom>
              <a:blipFill>
                <a:blip r:embed="rId4"/>
                <a:stretch>
                  <a:fillRect l="-647" t="-1695" b="-6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zövegdoboz 9"/>
              <p:cNvSpPr txBox="1"/>
              <p:nvPr/>
            </p:nvSpPr>
            <p:spPr>
              <a:xfrm>
                <a:off x="922065" y="3372405"/>
                <a:ext cx="2545249" cy="315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hu-HU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hu-HU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u-HU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𝝈</m:t>
                      </m:r>
                      <m:sSub>
                        <m:sSubPr>
                          <m:ctrlPr>
                            <a:rPr lang="hu-HU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hu-HU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hu-HU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hu-HU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𝝈</m:t>
                      </m:r>
                      <m:r>
                        <a:rPr lang="hu-HU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u-HU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hu-HU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hu-HU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u-HU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hu-HU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hu-HU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𝝋</m:t>
                          </m:r>
                        </m:sup>
                      </m:sSup>
                    </m:oMath>
                  </m:oMathPara>
                </a14:m>
                <a:endParaRPr lang="hu-HU" sz="2000" b="1">
                  <a:solidFill>
                    <a:srgbClr val="C0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0" name="Szövegdoboz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65" y="3372405"/>
                <a:ext cx="2545249" cy="315664"/>
              </a:xfrm>
              <a:prstGeom prst="rect">
                <a:avLst/>
              </a:prstGeom>
              <a:blipFill>
                <a:blip r:embed="rId5"/>
                <a:stretch>
                  <a:fillRect l="-2871" t="-1923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Kép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6429" y="1253854"/>
            <a:ext cx="3757386" cy="2976217"/>
          </a:xfrm>
          <a:prstGeom prst="rect">
            <a:avLst/>
          </a:prstGeom>
        </p:spPr>
      </p:pic>
      <p:sp>
        <p:nvSpPr>
          <p:cNvPr id="16" name="Lekerekített téglalap 15"/>
          <p:cNvSpPr/>
          <p:nvPr/>
        </p:nvSpPr>
        <p:spPr>
          <a:xfrm>
            <a:off x="7421518" y="4210192"/>
            <a:ext cx="864096" cy="6265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>
                <a:solidFill>
                  <a:schemeClr val="tx1"/>
                </a:solidFill>
                <a:latin typeface="Bookman Old Style" panose="02050604050505020204" pitchFamily="18" charset="0"/>
              </a:rPr>
              <a:t>DAQ-PC</a:t>
            </a:r>
          </a:p>
        </p:txBody>
      </p:sp>
      <p:cxnSp>
        <p:nvCxnSpPr>
          <p:cNvPr id="18" name="Görbe összekötő 17"/>
          <p:cNvCxnSpPr>
            <a:stCxn id="16" idx="1"/>
          </p:cNvCxnSpPr>
          <p:nvPr/>
        </p:nvCxnSpPr>
        <p:spPr>
          <a:xfrm rot="10800000" flipV="1">
            <a:off x="6557422" y="4523445"/>
            <a:ext cx="864096" cy="440579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Szövegdoboz 22"/>
              <p:cNvSpPr txBox="1"/>
              <p:nvPr/>
            </p:nvSpPr>
            <p:spPr>
              <a:xfrm>
                <a:off x="5523484" y="4743735"/>
                <a:ext cx="1046761" cy="461665"/>
              </a:xfrm>
              <a:prstGeom prst="rect">
                <a:avLst/>
              </a:prstGeom>
              <a:noFill/>
              <a:ln>
                <a:solidFill>
                  <a:schemeClr val="accent4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hu-HU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hu-HU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hu-HU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400" b="0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hu-HU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hu-HU" sz="240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23" name="Szövegdoboz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3484" y="4743735"/>
                <a:ext cx="1046761" cy="461665"/>
              </a:xfrm>
              <a:prstGeom prst="rect">
                <a:avLst/>
              </a:prstGeom>
              <a:blipFill>
                <a:blip r:embed="rId7"/>
                <a:stretch>
                  <a:fillRect b="-10256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2146" y="27612"/>
            <a:ext cx="8229600" cy="753632"/>
          </a:xfrm>
        </p:spPr>
        <p:txBody>
          <a:bodyPr>
            <a:normAutofit/>
          </a:bodyPr>
          <a:lstStyle/>
          <a:p>
            <a:r>
              <a:rPr lang="hu-HU" sz="2800"/>
              <a:t>Scattering-type near-field optical microscopy (s-SNOM)</a:t>
            </a:r>
            <a:endParaRPr lang="en-US" sz="280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3056781" y="6375762"/>
            <a:ext cx="2438400" cy="482238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Budapest, September 20, 2023 </a:t>
            </a:r>
            <a:endParaRPr lang="en-GB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791200" y="6501619"/>
            <a:ext cx="2743200" cy="356381"/>
          </a:xfrm>
        </p:spPr>
        <p:txBody>
          <a:bodyPr/>
          <a:lstStyle/>
          <a:p>
            <a:r>
              <a:rPr lang="en-US" smtClean="0"/>
              <a:t>Wigner121 Scientific Symposium</a:t>
            </a:r>
            <a:endParaRPr lang="en-US" alt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4400" y="6526165"/>
            <a:ext cx="609599" cy="349941"/>
          </a:xfrm>
        </p:spPr>
        <p:txBody>
          <a:bodyPr/>
          <a:lstStyle/>
          <a:p>
            <a:pPr>
              <a:defRPr/>
            </a:pPr>
            <a:fld id="{1AE7EBBB-16D8-408B-A772-426502D2A736}" type="slidenum">
              <a:rPr lang="en-GB" altLang="en-US" smtClean="0"/>
              <a:pPr>
                <a:defRPr/>
              </a:pPr>
              <a:t>5</a:t>
            </a:fld>
            <a:r>
              <a:rPr lang="en-GB" altLang="en-US" smtClean="0"/>
              <a:t>/2</a:t>
            </a:r>
            <a:r>
              <a:rPr lang="en-US" altLang="en-US"/>
              <a:t>2</a:t>
            </a:r>
            <a:endParaRPr lang="en-GB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4405253" y="914051"/>
            <a:ext cx="2829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l-GR" dirty="0">
                <a:solidFill>
                  <a:schemeClr val="tx2"/>
                </a:solidFill>
              </a:rPr>
              <a:t>Ω</a:t>
            </a:r>
            <a:r>
              <a:rPr lang="en-US" dirty="0">
                <a:solidFill>
                  <a:schemeClr val="tx2"/>
                </a:solidFill>
              </a:rPr>
              <a:t> = 30 kHz, </a:t>
            </a:r>
            <a:r>
              <a:rPr lang="el-GR" dirty="0">
                <a:solidFill>
                  <a:schemeClr val="tx2"/>
                </a:solidFill>
              </a:rPr>
              <a:t>Δ</a:t>
            </a:r>
            <a:r>
              <a:rPr lang="en-US" dirty="0">
                <a:solidFill>
                  <a:schemeClr val="tx2"/>
                </a:solidFill>
              </a:rPr>
              <a:t>z = 30 nm</a:t>
            </a:r>
          </a:p>
          <a:p>
            <a:r>
              <a:rPr lang="en-US" dirty="0">
                <a:solidFill>
                  <a:schemeClr val="tx2"/>
                </a:solidFill>
              </a:rPr>
              <a:t> M = 400 Hz, </a:t>
            </a:r>
            <a:r>
              <a:rPr lang="el-GR" dirty="0">
                <a:solidFill>
                  <a:schemeClr val="tx2"/>
                </a:solidFill>
              </a:rPr>
              <a:t>Δ</a:t>
            </a:r>
            <a:r>
              <a:rPr lang="en-US" dirty="0">
                <a:solidFill>
                  <a:schemeClr val="tx2"/>
                </a:solidFill>
              </a:rPr>
              <a:t>l = 2.2 </a:t>
            </a:r>
            <a:r>
              <a:rPr lang="el-GR" dirty="0">
                <a:solidFill>
                  <a:schemeClr val="tx2"/>
                </a:solidFill>
              </a:rPr>
              <a:t>μ</a:t>
            </a:r>
            <a:r>
              <a:rPr lang="en-US" dirty="0">
                <a:solidFill>
                  <a:schemeClr val="tx2"/>
                </a:solidFill>
              </a:rPr>
              <a:t>m</a:t>
            </a:r>
          </a:p>
        </p:txBody>
      </p:sp>
      <p:sp>
        <p:nvSpPr>
          <p:cNvPr id="7" name="Rectangle 6"/>
          <p:cNvSpPr/>
          <p:nvPr/>
        </p:nvSpPr>
        <p:spPr>
          <a:xfrm>
            <a:off x="-13855" y="4952683"/>
            <a:ext cx="54053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hu-HU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N. Ocelic, A. Huber, R. Hillenbrand: </a:t>
            </a:r>
            <a:r>
              <a:rPr lang="hu-HU" i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Appl. Phys. Lett. </a:t>
            </a:r>
            <a:r>
              <a:rPr lang="hu-HU" b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89</a:t>
            </a:r>
            <a:r>
              <a:rPr lang="hu-HU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 1</a:t>
            </a:r>
            <a:r>
              <a:rPr lang="en-US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01124 (2006)</a:t>
            </a:r>
            <a:endParaRPr lang="hu-HU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88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63562"/>
          </a:xfrm>
        </p:spPr>
        <p:txBody>
          <a:bodyPr/>
          <a:lstStyle/>
          <a:p>
            <a:r>
              <a:rPr lang="en-US" sz="2800"/>
              <a:t>Applications of s-SNOM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428999"/>
          </a:xfrm>
        </p:spPr>
        <p:txBody>
          <a:bodyPr/>
          <a:lstStyle/>
          <a:p>
            <a:r>
              <a:rPr lang="en-US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Nano-identification </a:t>
            </a:r>
            <a:endParaRPr lang="en-US" smtClean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molecules: oscillator strength of molecular modes too low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collective modes (free electrons, phonons)</a:t>
            </a:r>
            <a:endParaRPr lang="en-US" sz="240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Quasiparticle mapping </a:t>
            </a:r>
            <a:r>
              <a:rPr lang="en-US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Polariton imaging and interferometry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Budapest, September 20, 2023 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7404" y="6492874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Wigner121 Scientific Symposium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D97EF5-2998-4DA4-A83F-5DC189686B67}" type="slidenum">
              <a:rPr lang="en-GB" altLang="en-US" smtClean="0"/>
              <a:pPr>
                <a:defRPr/>
              </a:pPr>
              <a:t>6</a:t>
            </a:fld>
            <a:r>
              <a:rPr lang="en-GB" altLang="en-US" smtClean="0"/>
              <a:t>/2</a:t>
            </a:r>
            <a:r>
              <a:rPr lang="en-US" altLang="en-US"/>
              <a:t>2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6101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220" y="17417"/>
            <a:ext cx="8229600" cy="668383"/>
          </a:xfrm>
        </p:spPr>
        <p:txBody>
          <a:bodyPr>
            <a:normAutofit/>
          </a:bodyPr>
          <a:lstStyle/>
          <a:p>
            <a:r>
              <a:rPr lang="hu-HU" sz="2800"/>
              <a:t>Carbon nanotubes</a:t>
            </a:r>
            <a:endParaRPr lang="en-US" sz="2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33600" y="6504181"/>
            <a:ext cx="2216074" cy="327842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Budapest, September 20, 2023 </a:t>
            </a: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638800" y="6476240"/>
            <a:ext cx="2560986" cy="331834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Wigner121 Scientific Symposium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800" y="6526165"/>
            <a:ext cx="838199" cy="349941"/>
          </a:xfrm>
        </p:spPr>
        <p:txBody>
          <a:bodyPr/>
          <a:lstStyle/>
          <a:p>
            <a:pPr>
              <a:defRPr/>
            </a:pPr>
            <a:fld id="{1AE7EBBB-16D8-408B-A772-426502D2A736}" type="slidenum">
              <a:rPr lang="en-GB" altLang="en-US" smtClean="0"/>
              <a:pPr>
                <a:defRPr/>
              </a:pPr>
              <a:t>7</a:t>
            </a:fld>
            <a:r>
              <a:rPr lang="hu-HU" altLang="en-US" smtClean="0"/>
              <a:t>/</a:t>
            </a:r>
            <a:r>
              <a:rPr lang="en-US" altLang="en-US" smtClean="0"/>
              <a:t>2</a:t>
            </a:r>
            <a:r>
              <a:rPr lang="en-US" altLang="en-US"/>
              <a:t>2</a:t>
            </a:r>
            <a:endParaRPr lang="en-GB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859772"/>
            <a:ext cx="1600200" cy="14055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72723" y="927857"/>
            <a:ext cx="29803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hu-HU" sz="16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Properties defined by structure</a:t>
            </a:r>
          </a:p>
          <a:p>
            <a:pPr algn="l"/>
            <a:r>
              <a:rPr lang="hu-HU" sz="16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Metallic or semiconducting </a:t>
            </a:r>
          </a:p>
          <a:p>
            <a:pPr algn="l"/>
            <a:r>
              <a:rPr lang="hu-HU" sz="16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Separated fractions available </a:t>
            </a:r>
          </a:p>
          <a:p>
            <a:pPr algn="l"/>
            <a:r>
              <a:rPr lang="hu-HU" sz="16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optical properties</a:t>
            </a:r>
            <a:endParaRPr lang="en-US" sz="160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043" y="2520434"/>
            <a:ext cx="3619132" cy="271434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04800" y="2558436"/>
            <a:ext cx="8387020" cy="3577672"/>
            <a:chOff x="304800" y="2558436"/>
            <a:chExt cx="8387020" cy="3577672"/>
          </a:xfrm>
        </p:grpSpPr>
        <p:sp>
          <p:nvSpPr>
            <p:cNvPr id="10" name="Szövegdoboz 9"/>
            <p:cNvSpPr txBox="1"/>
            <p:nvPr/>
          </p:nvSpPr>
          <p:spPr>
            <a:xfrm>
              <a:off x="304800" y="5797554"/>
              <a:ext cx="83870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hu-HU" sz="1600">
                  <a:solidFill>
                    <a:srgbClr val="800000"/>
                  </a:solidFill>
                  <a:latin typeface="+mn-lt"/>
                </a:rPr>
                <a:t>H. M. Tóháti, Á . </a:t>
              </a:r>
              <a:r>
                <a:rPr lang="hu-HU" sz="1600" err="1">
                  <a:solidFill>
                    <a:srgbClr val="800000"/>
                  </a:solidFill>
                  <a:latin typeface="+mn-lt"/>
                </a:rPr>
                <a:t>Pekker</a:t>
              </a:r>
              <a:r>
                <a:rPr lang="hu-HU" sz="1600">
                  <a:solidFill>
                    <a:srgbClr val="800000"/>
                  </a:solidFill>
                  <a:latin typeface="+mn-lt"/>
                </a:rPr>
                <a:t>, B. Á. Pataki, Z</a:t>
              </a:r>
              <a:r>
                <a:rPr lang="en-US" sz="1600">
                  <a:solidFill>
                    <a:srgbClr val="800000"/>
                  </a:solidFill>
                  <a:latin typeface="+mn-lt"/>
                </a:rPr>
                <a:t>s</a:t>
              </a:r>
              <a:r>
                <a:rPr lang="hu-HU" sz="1600">
                  <a:solidFill>
                    <a:srgbClr val="800000"/>
                  </a:solidFill>
                  <a:latin typeface="+mn-lt"/>
                </a:rPr>
                <a:t>. Szekrényes, K. Kamarás</a:t>
              </a:r>
              <a:r>
                <a:rPr lang="en-US" sz="1600">
                  <a:solidFill>
                    <a:srgbClr val="800000"/>
                  </a:solidFill>
                  <a:latin typeface="+mn-lt"/>
                </a:rPr>
                <a:t>:</a:t>
              </a:r>
              <a:r>
                <a:rPr lang="hu-HU" sz="1600">
                  <a:solidFill>
                    <a:srgbClr val="800000"/>
                  </a:solidFill>
                  <a:latin typeface="+mn-lt"/>
                </a:rPr>
                <a:t> </a:t>
              </a:r>
              <a:r>
                <a:rPr lang="hu-HU" sz="1600" i="1">
                  <a:solidFill>
                    <a:srgbClr val="800000"/>
                  </a:solidFill>
                  <a:latin typeface="+mn-lt"/>
                </a:rPr>
                <a:t>Eur. </a:t>
              </a:r>
              <a:r>
                <a:rPr lang="hu-HU" sz="1600" i="1" err="1">
                  <a:solidFill>
                    <a:srgbClr val="800000"/>
                  </a:solidFill>
                  <a:latin typeface="+mn-lt"/>
                </a:rPr>
                <a:t>Phys</a:t>
              </a:r>
              <a:r>
                <a:rPr lang="hu-HU" sz="1600" i="1">
                  <a:solidFill>
                    <a:srgbClr val="800000"/>
                  </a:solidFill>
                  <a:latin typeface="+mn-lt"/>
                </a:rPr>
                <a:t>. J. B </a:t>
              </a:r>
              <a:r>
                <a:rPr lang="hu-HU" sz="1600" b="1">
                  <a:solidFill>
                    <a:srgbClr val="800000"/>
                  </a:solidFill>
                  <a:latin typeface="+mn-lt"/>
                </a:rPr>
                <a:t>87</a:t>
              </a:r>
              <a:r>
                <a:rPr lang="hu-HU" sz="1600">
                  <a:solidFill>
                    <a:srgbClr val="800000"/>
                  </a:solidFill>
                  <a:latin typeface="+mn-lt"/>
                </a:rPr>
                <a:t>, 126–1–6 (2014).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280" y="2558436"/>
              <a:ext cx="2561982" cy="27448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461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31936" y="679298"/>
            <a:ext cx="4177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b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ased on extended finite dipole model (EFDM) 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0" y="1192618"/>
            <a:ext cx="4176464" cy="38423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Szövegdoboz 6"/>
              <p:cNvSpPr txBox="1"/>
              <p:nvPr/>
            </p:nvSpPr>
            <p:spPr>
              <a:xfrm>
                <a:off x="4500951" y="801185"/>
                <a:ext cx="3988143" cy="38897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hu-HU" sz="160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Substrate-particle-tip </a:t>
                </a:r>
                <a:r>
                  <a:rPr lang="hu-HU" sz="1600" err="1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system</a:t>
                </a:r>
                <a:endParaRPr lang="hu-HU" sz="1600">
                  <a:solidFill>
                    <a:srgbClr val="8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hu-HU" sz="160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Approximated with</a:t>
                </a:r>
                <a:r>
                  <a:rPr lang="en-US" sz="160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multiple</a:t>
                </a:r>
                <a:r>
                  <a:rPr lang="hu-HU" sz="160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charges</a:t>
                </a:r>
                <a:br>
                  <a:rPr lang="hu-HU" sz="160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hu-HU" sz="160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generated by the incident E field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600" b="0" i="1">
                  <a:solidFill>
                    <a:srgbClr val="8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US" sz="1600" b="0" i="1">
                  <a:latin typeface="Cambria Math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hu-HU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hu-HU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1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hu-HU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hu-HU" sz="18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hu-HU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hu-HU" sz="1800" b="0" i="1" smtClean="0">
                              <a:latin typeface="Cambria Math" panose="02040503050406030204" pitchFamily="18" charset="0"/>
                            </a:rPr>
                            <m:t>𝑙𝑜𝑐</m:t>
                          </m:r>
                        </m:sub>
                      </m:sSub>
                      <m:r>
                        <a:rPr lang="hu-HU" sz="1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u-HU" sz="1800">
                  <a:latin typeface="+mn-lt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US" sz="1600">
                  <a:latin typeface="+mn-lt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hu-HU" sz="160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Bundles are cylinder-like objects</a:t>
                </a:r>
                <a:r>
                  <a:rPr lang="en-US" sz="160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</a:p>
              <a:p>
                <a:pPr algn="l"/>
                <a:r>
                  <a:rPr lang="hu-HU" sz="160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en-US" sz="160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hu-HU" sz="160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pproximated with a prolate ellipsoid</a:t>
                </a:r>
                <a:r>
                  <a:rPr lang="en-US" sz="160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l"/>
                <a:r>
                  <a:rPr lang="hu-HU" sz="1600">
                    <a:latin typeface="+mn-lt"/>
                  </a:rPr>
                  <a:t/>
                </a:r>
                <a:br>
                  <a:rPr lang="hu-HU" sz="1600">
                    <a:latin typeface="+mn-lt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1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hu-HU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hu-HU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u-H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sz="18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hu-HU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hu-HU" sz="18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hu-HU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sz="1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hu-HU" sz="18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d>
                            <m:dPr>
                              <m:ctrlPr>
                                <a:rPr lang="hu-HU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u-HU" sz="1800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r>
                                <a:rPr lang="hu-HU" sz="18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1800">
                  <a:latin typeface="+mn-lt"/>
                </a:endParaRPr>
              </a:p>
              <a:p>
                <a:pPr algn="l"/>
                <a:r>
                  <a:rPr lang="hu-HU" sz="1600">
                    <a:latin typeface="+mn-lt"/>
                  </a:rPr>
                  <a:t/>
                </a:r>
                <a:br>
                  <a:rPr lang="hu-HU" sz="1600">
                    <a:latin typeface="+mn-lt"/>
                  </a:rPr>
                </a:br>
                <a14:m>
                  <m:oMath xmlns:m="http://schemas.openxmlformats.org/officeDocument/2006/math">
                    <m:r>
                      <a:rPr lang="hu-HU" sz="1600" b="0" i="1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</a:rPr>
                      <m:t>𝜖</m:t>
                    </m:r>
                    <m:r>
                      <a:rPr lang="hu-HU" sz="1600" b="0" i="1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hu-HU" sz="16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16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hu-HU" sz="16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hu-HU" sz="1600" b="0" i="1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hu-HU" sz="1600" b="0" i="1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hu-HU" sz="1600" b="0" i="1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hu-HU" sz="16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16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hu-HU" sz="16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hu-HU" sz="160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:r>
                  <a:rPr lang="hu-HU" sz="1600" err="1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complex</a:t>
                </a:r>
                <a:r>
                  <a:rPr lang="hu-HU" sz="160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1600" err="1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dielectric</a:t>
                </a:r>
                <a:r>
                  <a:rPr lang="hu-HU" sz="160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1600" err="1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function</a:t>
                </a:r>
                <a:r>
                  <a:rPr lang="hu-HU" sz="160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hu-HU" sz="160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hu-HU" sz="16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16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hu-HU" sz="16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hu-HU" sz="160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– depolarization factor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hu-HU" sz="1600"/>
              </a:p>
            </p:txBody>
          </p:sp>
        </mc:Choice>
        <mc:Fallback xmlns="">
          <p:sp>
            <p:nvSpPr>
              <p:cNvPr id="7" name="Szövegdoboz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951" y="801185"/>
                <a:ext cx="3988143" cy="3889719"/>
              </a:xfrm>
              <a:prstGeom prst="rect">
                <a:avLst/>
              </a:prstGeom>
              <a:blipFill>
                <a:blip r:embed="rId4"/>
                <a:stretch>
                  <a:fillRect l="-611" t="-4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Szövegdoboz 3"/>
              <p:cNvSpPr txBox="1"/>
              <p:nvPr/>
            </p:nvSpPr>
            <p:spPr>
              <a:xfrm>
                <a:off x="3604280" y="5012116"/>
                <a:ext cx="5319148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18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18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hu-HU" sz="18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hu-HU" sz="1800" b="0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=−2</m:t>
                      </m:r>
                      <m:sSub>
                        <m:sSubPr>
                          <m:ctrlPr>
                            <a:rPr lang="hu-HU" sz="18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18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hu-HU" sz="18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hu-HU" sz="1800" b="0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hu-HU" sz="1800" b="0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hu-HU" sz="18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18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hu-HU" sz="18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𝑖𝑛𝑑</m:t>
                          </m:r>
                        </m:sub>
                      </m:sSub>
                      <m:r>
                        <a:rPr lang="hu-HU" sz="1800" b="0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hu-HU" sz="1800" b="0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hu-HU" sz="18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18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hu-HU" sz="18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hu-HU" sz="1800" b="0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hu-HU" sz="18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18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hu-HU" sz="18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hu-HU" sz="1800" b="0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hu-HU" sz="18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18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hu-HU" sz="18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hu-HU" sz="1800" b="0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hu-HU" sz="18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18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hu-HU" sz="18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hu-HU" sz="1800" b="0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hu-HU" sz="18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18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hu-HU" sz="18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hu-HU" sz="1800" b="0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hu-HU" sz="18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18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hu-HU" sz="18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hu-HU" sz="1800">
                  <a:solidFill>
                    <a:srgbClr val="800000"/>
                  </a:solidFill>
                </a:endParaRPr>
              </a:p>
            </p:txBody>
          </p:sp>
        </mc:Choice>
        <mc:Fallback xmlns="">
          <p:sp>
            <p:nvSpPr>
              <p:cNvPr id="4" name="Szövegdoboz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280" y="5012116"/>
                <a:ext cx="5319148" cy="299249"/>
              </a:xfrm>
              <a:prstGeom prst="rect">
                <a:avLst/>
              </a:prstGeom>
              <a:blipFill>
                <a:blip r:embed="rId5"/>
                <a:stretch>
                  <a:fillRect l="-1031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Szövegdoboz 4"/>
              <p:cNvSpPr txBox="1"/>
              <p:nvPr/>
            </p:nvSpPr>
            <p:spPr>
              <a:xfrm>
                <a:off x="5633379" y="4454434"/>
                <a:ext cx="1260951" cy="303225"/>
              </a:xfrm>
              <a:prstGeom prst="rect">
                <a:avLst/>
              </a:prstGeom>
              <a:noFill/>
              <a:ln w="25400">
                <a:solidFill>
                  <a:srgbClr val="80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18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18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hu-HU" sz="18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𝒆𝒇𝒇</m:t>
                          </m:r>
                        </m:sub>
                      </m:sSub>
                      <m:r>
                        <a:rPr lang="hu-HU" sz="1800" b="1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hu-HU" sz="1800" b="1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𝝈</m:t>
                      </m:r>
                    </m:oMath>
                  </m:oMathPara>
                </a14:m>
                <a:endParaRPr lang="en-US" sz="1800" b="1">
                  <a:solidFill>
                    <a:srgbClr val="800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5" name="Szövegdoboz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379" y="4454434"/>
                <a:ext cx="1260951" cy="303225"/>
              </a:xfrm>
              <a:prstGeom prst="rect">
                <a:avLst/>
              </a:prstGeom>
              <a:blipFill>
                <a:blip r:embed="rId6"/>
                <a:stretch>
                  <a:fillRect b="-22642"/>
                </a:stretch>
              </a:blipFill>
              <a:ln w="25400">
                <a:solidFill>
                  <a:srgbClr val="8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Szövegdoboz 7"/>
              <p:cNvSpPr txBox="1"/>
              <p:nvPr/>
            </p:nvSpPr>
            <p:spPr>
              <a:xfrm>
                <a:off x="613991" y="5215823"/>
                <a:ext cx="7898573" cy="3465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60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Simulating </a:t>
                </a:r>
                <a:r>
                  <a:rPr lang="hu-HU" sz="1600" err="1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hu-HU" sz="160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tapping </a:t>
                </a:r>
                <a:r>
                  <a:rPr lang="hu-HU" sz="1600" err="1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mode</a:t>
                </a:r>
                <a:r>
                  <a:rPr lang="hu-HU" sz="160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hu-HU" sz="1600" b="0" i="1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hu-HU" sz="1600" b="0" i="1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hu-HU" sz="1600" b="0" i="1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hu-HU" sz="1600" b="0" i="1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hu-HU" sz="1600" b="0" i="1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hu-HU" sz="1600" b="0" i="1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</a:rPr>
                      <m:t>(1−</m:t>
                    </m:r>
                    <m:func>
                      <m:funcPr>
                        <m:ctrlPr>
                          <a:rPr lang="hu-HU" sz="16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hu-HU" sz="1600" b="0" i="0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hu-HU" sz="1600" b="0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hu-HU" sz="1600" b="0" i="0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Ωt</m:t>
                            </m:r>
                          </m:e>
                        </m:d>
                      </m:e>
                    </m:func>
                    <m:r>
                      <a:rPr lang="hu-HU" sz="1600" b="0" i="0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hu-HU" sz="160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→ </a:t>
                </a:r>
                <a:r>
                  <a:rPr lang="hu-HU" sz="1600" err="1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demodulation</a:t>
                </a:r>
                <a:r>
                  <a:rPr lang="hu-HU" sz="160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→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1600" b="1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1600" b="1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hu-HU" sz="1600" b="1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hu-HU" sz="1600" b="1" i="1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hu-HU" sz="1600" b="1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1600" b="1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hu-HU" sz="1600" b="1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sSup>
                      <m:sSupPr>
                        <m:ctrlPr>
                          <a:rPr lang="hu-HU" sz="1600" b="1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u-HU" sz="1600" b="1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hu-HU" sz="1600" b="1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  <m:sSub>
                          <m:sSubPr>
                            <m:ctrlPr>
                              <a:rPr lang="hu-HU" sz="16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sz="16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𝝋</m:t>
                            </m:r>
                          </m:e>
                          <m:sub>
                            <m:r>
                              <a:rPr lang="hu-HU" sz="16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</m:sup>
                    </m:sSup>
                  </m:oMath>
                </a14:m>
                <a:endParaRPr lang="hu-HU" sz="1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Szövegdoboz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991" y="5215823"/>
                <a:ext cx="7898573" cy="346570"/>
              </a:xfrm>
              <a:prstGeom prst="rect">
                <a:avLst/>
              </a:prstGeom>
              <a:blipFill>
                <a:blip r:embed="rId7"/>
                <a:stretch>
                  <a:fillRect t="-3571" b="-23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zövegdoboz 8"/>
          <p:cNvSpPr txBox="1"/>
          <p:nvPr/>
        </p:nvSpPr>
        <p:spPr>
          <a:xfrm>
            <a:off x="-25129" y="5715028"/>
            <a:ext cx="6305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hu-HU" sz="16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hu-HU" sz="160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Cvitkovic</a:t>
            </a:r>
            <a:r>
              <a:rPr lang="hu-HU" sz="16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60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Ph.D</a:t>
            </a:r>
            <a:r>
              <a:rPr lang="hu-HU" sz="16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thesis, Technische Universität München (2009). </a:t>
            </a:r>
            <a:endParaRPr lang="en-US" sz="160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hu-HU" sz="16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J.Venermo and A. </a:t>
            </a:r>
            <a:r>
              <a:rPr lang="hu-HU" sz="160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Sihvola</a:t>
            </a:r>
            <a:r>
              <a:rPr lang="hu-HU" sz="16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 </a:t>
            </a:r>
            <a:r>
              <a:rPr lang="hu-HU" sz="160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Electrostat</a:t>
            </a:r>
            <a:r>
              <a:rPr lang="hu-HU" sz="16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600" b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  <a:r>
              <a:rPr lang="hu-HU" sz="16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101–117 (2005).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16631" y="74482"/>
            <a:ext cx="8229600" cy="558902"/>
          </a:xfrm>
        </p:spPr>
        <p:txBody>
          <a:bodyPr/>
          <a:lstStyle/>
          <a:p>
            <a:r>
              <a:rPr lang="en-US" sz="2800"/>
              <a:t>Analytical model 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2018233" y="6526165"/>
            <a:ext cx="2216074" cy="327842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Budapest, September 20, 2023 </a:t>
            </a:r>
            <a:endParaRPr lang="en-GB" alt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>
          <a:xfrm>
            <a:off x="4615350" y="6504067"/>
            <a:ext cx="2550231" cy="331834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Wigner121 Scientific Symposium</a:t>
            </a:r>
            <a:endParaRPr lang="en-US" alt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8483262" y="6526165"/>
            <a:ext cx="660738" cy="349941"/>
          </a:xfrm>
        </p:spPr>
        <p:txBody>
          <a:bodyPr/>
          <a:lstStyle/>
          <a:p>
            <a:pPr>
              <a:defRPr/>
            </a:pPr>
            <a:fld id="{1AE7EBBB-16D8-408B-A772-426502D2A736}" type="slidenum">
              <a:rPr lang="en-GB" altLang="en-US" smtClean="0"/>
              <a:pPr>
                <a:defRPr/>
              </a:pPr>
              <a:t>8</a:t>
            </a:fld>
            <a:r>
              <a:rPr lang="en-GB" altLang="en-US" smtClean="0"/>
              <a:t>/2</a:t>
            </a:r>
            <a:r>
              <a:rPr lang="en-US" altLang="en-US"/>
              <a:t>2</a:t>
            </a:r>
            <a:endParaRPr lang="en-GB" alt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5486400" y="2988368"/>
            <a:ext cx="2286000" cy="672295"/>
          </a:xfrm>
          <a:prstGeom prst="rect">
            <a:avLst/>
          </a:prstGeom>
          <a:noFill/>
          <a:ln w="254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824462" y="1859661"/>
            <a:ext cx="1341119" cy="239789"/>
          </a:xfrm>
          <a:prstGeom prst="rect">
            <a:avLst/>
          </a:prstGeom>
          <a:noFill/>
          <a:ln w="254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52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329346" y="848693"/>
            <a:ext cx="43826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hu-HU" sz="1600" dirty="0" smtClean="0">
                <a:solidFill>
                  <a:srgbClr val="800000"/>
                </a:solidFill>
                <a:latin typeface="+mn-lt"/>
              </a:rPr>
              <a:t>Complex dielectric function of </a:t>
            </a:r>
            <a:r>
              <a:rPr lang="en-US" sz="1600" dirty="0" smtClean="0">
                <a:solidFill>
                  <a:srgbClr val="800000"/>
                </a:solidFill>
                <a:latin typeface="+mn-lt"/>
              </a:rPr>
              <a:t>separated </a:t>
            </a:r>
          </a:p>
          <a:p>
            <a:pPr algn="l"/>
            <a:r>
              <a:rPr lang="hu-HU" sz="1600" dirty="0" smtClean="0">
                <a:solidFill>
                  <a:srgbClr val="800000"/>
                </a:solidFill>
                <a:latin typeface="+mn-lt"/>
              </a:rPr>
              <a:t>SWCNTs from </a:t>
            </a:r>
            <a:r>
              <a:rPr lang="en-US" sz="1600" dirty="0" smtClean="0">
                <a:solidFill>
                  <a:srgbClr val="800000"/>
                </a:solidFill>
                <a:latin typeface="+mn-lt"/>
              </a:rPr>
              <a:t>transmission of self-supporting </a:t>
            </a:r>
          </a:p>
          <a:p>
            <a:pPr algn="l"/>
            <a:r>
              <a:rPr lang="en-US" sz="1600" dirty="0" smtClean="0">
                <a:solidFill>
                  <a:srgbClr val="800000"/>
                </a:solidFill>
                <a:latin typeface="+mn-lt"/>
              </a:rPr>
              <a:t>films by </a:t>
            </a:r>
            <a:r>
              <a:rPr lang="hu-HU" sz="1600" dirty="0" smtClean="0">
                <a:solidFill>
                  <a:srgbClr val="800000"/>
                </a:solidFill>
                <a:latin typeface="+mn-lt"/>
              </a:rPr>
              <a:t>Kramers-Kronig analysis </a:t>
            </a:r>
            <a:endParaRPr lang="hu-HU" sz="1600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4767803" y="934936"/>
            <a:ext cx="3919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solidFill>
                  <a:srgbClr val="800000"/>
                </a:solidFill>
                <a:latin typeface="+mn-lt"/>
              </a:rPr>
              <a:t>Third harmonic phase of d=4 nm bundles</a:t>
            </a:r>
            <a:endParaRPr lang="en-US" sz="1600" dirty="0" smtClean="0">
              <a:solidFill>
                <a:srgbClr val="800000"/>
              </a:solidFill>
              <a:latin typeface="+mn-lt"/>
            </a:endParaRPr>
          </a:p>
          <a:p>
            <a:pPr algn="l"/>
            <a:r>
              <a:rPr lang="en-US" sz="1600" dirty="0" smtClean="0">
                <a:solidFill>
                  <a:srgbClr val="800000"/>
                </a:solidFill>
                <a:latin typeface="+mn-lt"/>
              </a:rPr>
              <a:t>relative to SiO</a:t>
            </a:r>
            <a:r>
              <a:rPr lang="en-US" sz="1600" baseline="-25000" dirty="0" smtClean="0">
                <a:solidFill>
                  <a:srgbClr val="800000"/>
                </a:solidFill>
                <a:latin typeface="+mn-lt"/>
              </a:rPr>
              <a:t>2</a:t>
            </a:r>
            <a:r>
              <a:rPr lang="en-US" sz="1600" dirty="0" smtClean="0">
                <a:solidFill>
                  <a:srgbClr val="800000"/>
                </a:solidFill>
                <a:latin typeface="+mn-lt"/>
              </a:rPr>
              <a:t> substrate</a:t>
            </a:r>
            <a:endParaRPr lang="hu-HU" sz="1600" dirty="0">
              <a:solidFill>
                <a:srgbClr val="800000"/>
              </a:solidFill>
              <a:latin typeface="+mn-lt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43" y="2288060"/>
            <a:ext cx="3619132" cy="2714349"/>
          </a:xfrm>
          <a:prstGeom prst="rect">
            <a:avLst/>
          </a:prstGeom>
        </p:spPr>
      </p:pic>
      <p:sp>
        <p:nvSpPr>
          <p:cNvPr id="5" name="Szaggatott nyíl jobbra 4"/>
          <p:cNvSpPr/>
          <p:nvPr/>
        </p:nvSpPr>
        <p:spPr>
          <a:xfrm>
            <a:off x="3635896" y="3212975"/>
            <a:ext cx="648072" cy="639071"/>
          </a:xfrm>
          <a:prstGeom prst="strip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242" y="2142148"/>
            <a:ext cx="4499238" cy="33774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866" y="0"/>
            <a:ext cx="8229600" cy="724054"/>
          </a:xfrm>
        </p:spPr>
        <p:txBody>
          <a:bodyPr/>
          <a:lstStyle/>
          <a:p>
            <a:r>
              <a:rPr lang="en-US" sz="2800" dirty="0" smtClean="0"/>
              <a:t>Analytical calculations</a:t>
            </a:r>
            <a:endParaRPr lang="en-US" sz="28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2356592" y="6502135"/>
            <a:ext cx="2216074" cy="327842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Budapest, September 20, 2023 </a:t>
            </a:r>
            <a:endParaRPr lang="en-GB" alt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>
          <a:xfrm>
            <a:off x="5638800" y="6601405"/>
            <a:ext cx="2408586" cy="256595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Wigner121 Scientific Symposium</a:t>
            </a:r>
            <a:endParaRPr lang="en-US" alt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8534400" y="6526165"/>
            <a:ext cx="609599" cy="349941"/>
          </a:xfrm>
        </p:spPr>
        <p:txBody>
          <a:bodyPr/>
          <a:lstStyle/>
          <a:p>
            <a:pPr>
              <a:defRPr/>
            </a:pPr>
            <a:fld id="{1AE7EBBB-16D8-408B-A772-426502D2A736}" type="slidenum">
              <a:rPr lang="en-GB" altLang="en-US" smtClean="0"/>
              <a:pPr>
                <a:defRPr/>
              </a:pPr>
              <a:t>9</a:t>
            </a:fld>
            <a:r>
              <a:rPr lang="en-GB" altLang="en-US" smtClean="0"/>
              <a:t>/2</a:t>
            </a:r>
            <a:r>
              <a:rPr lang="en-US" altLang="en-US"/>
              <a:t>2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8338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zfkiUFUCR">
  <a:themeElements>
    <a:clrScheme name="SzfkiUFUCR 4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SzfkiUFUC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zfkiUFUCR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fkiUFUCR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fkiUFUCR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fkiUFUCR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fkiUFUC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fkiUFUC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fkiUFUC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DF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DF" id="{B069088A-123E-4F12-BB63-202FF9A8F783}" vid="{EDCBEA01-DD36-4224-9E3B-BEB778B9F262}"/>
    </a:ext>
  </a:extLst>
</a:theme>
</file>

<file path=ppt/theme/theme3.xml><?xml version="1.0" encoding="utf-8"?>
<a:theme xmlns:a="http://schemas.openxmlformats.org/drawingml/2006/main" name="1_ADF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DF" id="{A0975A35-504C-430D-A9D8-2E60D81E16A4}" vid="{6EB0C4E5-B0D2-4DE8-8149-C60E3707235F}"/>
    </a:ext>
  </a:extLst>
</a:theme>
</file>

<file path=ppt/theme/theme4.xml><?xml version="1.0" encoding="utf-8"?>
<a:theme xmlns:a="http://schemas.openxmlformats.org/drawingml/2006/main" name="Wign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gner" id="{4611B51B-968F-4559-80CF-D71FBD7FBE71}" vid="{E913D3CE-85FB-4A1C-8D33-AC19342170F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1359</Words>
  <Application>Microsoft Office PowerPoint</Application>
  <PresentationFormat>On-screen Show (4:3)</PresentationFormat>
  <Paragraphs>297</Paragraphs>
  <Slides>22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Bookman Old Style</vt:lpstr>
      <vt:lpstr>Calibri</vt:lpstr>
      <vt:lpstr>Calibri Light</vt:lpstr>
      <vt:lpstr>Cambria Math</vt:lpstr>
      <vt:lpstr>CMR10</vt:lpstr>
      <vt:lpstr>MS Mincho</vt:lpstr>
      <vt:lpstr>Times New Roman</vt:lpstr>
      <vt:lpstr>SzfkiUFUCR</vt:lpstr>
      <vt:lpstr>ADF</vt:lpstr>
      <vt:lpstr>1_ADF</vt:lpstr>
      <vt:lpstr>Wigner</vt:lpstr>
      <vt:lpstr>Acrobat Document</vt:lpstr>
      <vt:lpstr> Near-field infrared microscopy on carbon nanostructures </vt:lpstr>
      <vt:lpstr>Resolution in classical microscopy and SNOM  (scanning near-field optical microscopy)</vt:lpstr>
      <vt:lpstr>s-SNOM: Optical probe</vt:lpstr>
      <vt:lpstr>What is near field? How do we apply it for detection?</vt:lpstr>
      <vt:lpstr>Scattering-type near-field optical microscopy (s-SNOM)</vt:lpstr>
      <vt:lpstr>Applications of s-SNOM</vt:lpstr>
      <vt:lpstr>Carbon nanotubes</vt:lpstr>
      <vt:lpstr>Analytical model </vt:lpstr>
      <vt:lpstr>Analytical calculations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C60@BNNT</vt:lpstr>
      <vt:lpstr>C60 in BNNT – interaction with phonon-polaritons</vt:lpstr>
      <vt:lpstr>PowerPoint Presentation</vt:lpstr>
      <vt:lpstr>Tip-enhanced Raman Spectroscopy (TERS)</vt:lpstr>
      <vt:lpstr>PowerPoint Presentation</vt:lpstr>
      <vt:lpstr>PowerPoint Presentation</vt:lpstr>
      <vt:lpstr> </vt:lpstr>
      <vt:lpstr>Funding </vt:lpstr>
    </vt:vector>
  </TitlesOfParts>
  <Company>MTA SzFKI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IWEPNM 2008</dc:title>
  <dc:creator>Katalin Kamaras</dc:creator>
  <cp:lastModifiedBy>KK</cp:lastModifiedBy>
  <cp:revision>597</cp:revision>
  <dcterms:created xsi:type="dcterms:W3CDTF">2006-05-14T05:03:53Z</dcterms:created>
  <dcterms:modified xsi:type="dcterms:W3CDTF">2023-09-20T05:40:17Z</dcterms:modified>
</cp:coreProperties>
</file>