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handoutMasterIdLst>
    <p:handoutMasterId r:id="rId19"/>
  </p:handoutMasterIdLst>
  <p:sldIdLst>
    <p:sldId id="346" r:id="rId2"/>
    <p:sldId id="347" r:id="rId3"/>
    <p:sldId id="348" r:id="rId4"/>
    <p:sldId id="349" r:id="rId5"/>
    <p:sldId id="354" r:id="rId6"/>
    <p:sldId id="350" r:id="rId7"/>
    <p:sldId id="356" r:id="rId8"/>
    <p:sldId id="355" r:id="rId9"/>
    <p:sldId id="357" r:id="rId10"/>
    <p:sldId id="361" r:id="rId11"/>
    <p:sldId id="358" r:id="rId12"/>
    <p:sldId id="359" r:id="rId13"/>
    <p:sldId id="363" r:id="rId14"/>
    <p:sldId id="368" r:id="rId15"/>
    <p:sldId id="362" r:id="rId16"/>
    <p:sldId id="360" r:id="rId17"/>
  </p:sldIdLst>
  <p:sldSz cx="9144000" cy="6858000" type="screen4x3"/>
  <p:notesSz cx="6797675" cy="99282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za" initials="g" lastIdx="0" clrIdx="0">
    <p:extLst>
      <p:ext uri="{19B8F6BF-5375-455C-9EA6-DF929625EA0E}">
        <p15:presenceInfo xmlns:p15="http://schemas.microsoft.com/office/powerpoint/2012/main" userId="ge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163" autoAdjust="0"/>
  </p:normalViewPr>
  <p:slideViewPr>
    <p:cSldViewPr>
      <p:cViewPr varScale="1">
        <p:scale>
          <a:sx n="127" d="100"/>
          <a:sy n="127" d="100"/>
        </p:scale>
        <p:origin x="648"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89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92" y="0"/>
            <a:ext cx="2946400" cy="496888"/>
          </a:xfrm>
          <a:prstGeom prst="rect">
            <a:avLst/>
          </a:prstGeom>
        </p:spPr>
        <p:txBody>
          <a:bodyPr vert="horz" lIns="91440" tIns="45720" rIns="91440" bIns="45720" rtlCol="0"/>
          <a:lstStyle>
            <a:lvl1pPr algn="r">
              <a:defRPr sz="1200"/>
            </a:lvl1pPr>
          </a:lstStyle>
          <a:p>
            <a:fld id="{503124FF-6461-4D8D-8684-7A7620D6C83D}" type="datetimeFigureOut">
              <a:rPr lang="en-US" smtClean="0"/>
              <a:pPr/>
              <a:t>9/19/2023</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92" y="9429750"/>
            <a:ext cx="2946400" cy="496888"/>
          </a:xfrm>
          <a:prstGeom prst="rect">
            <a:avLst/>
          </a:prstGeom>
        </p:spPr>
        <p:txBody>
          <a:bodyPr vert="horz" lIns="91440" tIns="45720" rIns="91440" bIns="45720" rtlCol="0" anchor="b"/>
          <a:lstStyle>
            <a:lvl1pPr algn="r">
              <a:defRPr sz="1200"/>
            </a:lvl1pPr>
          </a:lstStyle>
          <a:p>
            <a:fld id="{C7D9C8D1-9C44-41E0-85F1-D069E476A0B4}" type="slidenum">
              <a:rPr lang="en-US" smtClean="0"/>
              <a:pPr/>
              <a:t>‹#›</a:t>
            </a:fld>
            <a:endParaRPr lang="en-US"/>
          </a:p>
        </p:txBody>
      </p:sp>
    </p:spTree>
    <p:extLst>
      <p:ext uri="{BB962C8B-B14F-4D97-AF65-F5344CB8AC3E}">
        <p14:creationId xmlns:p14="http://schemas.microsoft.com/office/powerpoint/2010/main" val="6956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64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50" y="3"/>
            <a:ext cx="2945659" cy="496412"/>
          </a:xfrm>
          <a:prstGeom prst="rect">
            <a:avLst/>
          </a:prstGeom>
        </p:spPr>
        <p:txBody>
          <a:bodyPr vert="horz" lIns="91440" tIns="45720" rIns="91440" bIns="45720" rtlCol="0"/>
          <a:lstStyle>
            <a:lvl1pPr algn="r">
              <a:defRPr sz="1200"/>
            </a:lvl1pPr>
          </a:lstStyle>
          <a:p>
            <a:fld id="{1199C4CF-682B-4922-B719-3506631A5ED8}" type="datetimeFigureOut">
              <a:rPr lang="en-US" smtClean="0"/>
              <a:pPr/>
              <a:t>9/19/2023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11"/>
            <a:ext cx="5438140" cy="4467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9430091"/>
            <a:ext cx="2945659" cy="496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50" y="9430091"/>
            <a:ext cx="2945659" cy="496412"/>
          </a:xfrm>
          <a:prstGeom prst="rect">
            <a:avLst/>
          </a:prstGeom>
        </p:spPr>
        <p:txBody>
          <a:bodyPr vert="horz" lIns="91440" tIns="45720" rIns="91440" bIns="45720" rtlCol="0" anchor="b"/>
          <a:lstStyle>
            <a:lvl1pPr algn="r">
              <a:defRPr sz="1200"/>
            </a:lvl1pPr>
          </a:lstStyle>
          <a:p>
            <a:fld id="{B5111F57-6EEE-4CA7-8146-699FDCF592A2}" type="slidenum">
              <a:rPr lang="en-US" smtClean="0"/>
              <a:pPr/>
              <a:t>‹#›</a:t>
            </a:fld>
            <a:endParaRPr lang="en-US"/>
          </a:p>
        </p:txBody>
      </p:sp>
    </p:spTree>
    <p:extLst>
      <p:ext uri="{BB962C8B-B14F-4D97-AF65-F5344CB8AC3E}">
        <p14:creationId xmlns:p14="http://schemas.microsoft.com/office/powerpoint/2010/main" val="199309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4500"/>
            </a:lvl1pPr>
          </a:lstStyle>
          <a:p>
            <a:r>
              <a:rPr lang="hu-HU" smtClean="0"/>
              <a:t>Mintacím szerkesztése</a:t>
            </a:r>
            <a:endParaRPr lang="en-US"/>
          </a:p>
        </p:txBody>
      </p:sp>
      <p:sp>
        <p:nvSpPr>
          <p:cNvPr id="3" name="Alcím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smtClean="0"/>
              <a:t>Kattintson ide az alcím mintájának szerkesztéséhez</a:t>
            </a:r>
            <a:endParaRPr lang="en-US"/>
          </a:p>
        </p:txBody>
      </p:sp>
      <p:sp>
        <p:nvSpPr>
          <p:cNvPr id="4" name="Dátum helye 3"/>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92739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60806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63870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094574"/>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4500"/>
            </a:lvl1pPr>
          </a:lstStyle>
          <a:p>
            <a:r>
              <a:rPr lang="hu-HU" smtClean="0"/>
              <a:t>Mintacím szerkesztése</a:t>
            </a:r>
            <a:endParaRPr lang="en-US"/>
          </a:p>
        </p:txBody>
      </p:sp>
      <p:sp>
        <p:nvSpPr>
          <p:cNvPr id="3" name="Szöveg hely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5" name="Élőláb helye 4"/>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6" name="Dia számának helye 5"/>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28900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6" name="Élőláb helye 5"/>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7" name="Dia számának helye 6"/>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9970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en-US"/>
          </a:p>
        </p:txBody>
      </p:sp>
      <p:sp>
        <p:nvSpPr>
          <p:cNvPr id="3" name="Szöveg hely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8" name="Élőláb helye 7"/>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9" name="Dia számának helye 8"/>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0797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4" name="Élőláb helye 3"/>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5" name="Dia számának helye 4"/>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544173"/>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3" name="Élőláb helye 2"/>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4" name="Dia számának helye 3"/>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152513"/>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2400"/>
            </a:lvl1pPr>
          </a:lstStyle>
          <a:p>
            <a:r>
              <a:rPr lang="hu-HU" smtClean="0"/>
              <a:t>Mintacím szerkesztése</a:t>
            </a:r>
            <a:endParaRPr lang="en-US"/>
          </a:p>
        </p:txBody>
      </p:sp>
      <p:sp>
        <p:nvSpPr>
          <p:cNvPr id="3" name="Tartalom helye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smtClean="0"/>
              <a:t>Mintaszöveg szerkesztése</a:t>
            </a:r>
          </a:p>
        </p:txBody>
      </p:sp>
      <p:sp>
        <p:nvSpPr>
          <p:cNvPr id="5" name="Dátum helye 4"/>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6" name="Élőláb helye 5"/>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7" name="Dia számának helye 6"/>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900759"/>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2400"/>
            </a:lvl1pPr>
          </a:lstStyle>
          <a:p>
            <a:r>
              <a:rPr lang="hu-HU" smtClean="0"/>
              <a:t>Mintacím szerkesztése</a:t>
            </a:r>
            <a:endParaRPr lang="en-US"/>
          </a:p>
        </p:txBody>
      </p:sp>
      <p:sp>
        <p:nvSpPr>
          <p:cNvPr id="3" name="Kép hely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Szöveg hely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smtClean="0"/>
              <a:t>Mintaszöveg szerkesztése</a:t>
            </a:r>
          </a:p>
        </p:txBody>
      </p:sp>
      <p:sp>
        <p:nvSpPr>
          <p:cNvPr id="5" name="Dátum helye 4"/>
          <p:cNvSpPr>
            <a:spLocks noGrp="1"/>
          </p:cNvSpPr>
          <p:nvPr>
            <p:ph type="dt" sz="half" idx="10"/>
          </p:nvPr>
        </p:nvSpPr>
        <p:spPr/>
        <p:txBody>
          <a:body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6" name="Élőláb helye 5"/>
          <p:cNvSpPr>
            <a:spLocks noGrp="1"/>
          </p:cNvSpPr>
          <p:nvPr>
            <p:ph type="ftr" sz="quarter" idx="11"/>
          </p:nvPr>
        </p:nvSpPr>
        <p:spPr/>
        <p:txBody>
          <a:bodyPr/>
          <a:lstStyle/>
          <a:p>
            <a:r>
              <a:rPr lang="en-US" smtClean="0">
                <a:solidFill>
                  <a:prstClr val="black">
                    <a:tint val="75000"/>
                  </a:prstClr>
                </a:solidFill>
              </a:rPr>
              <a:t>A Naprendszer fizikája</a:t>
            </a:r>
            <a:endParaRPr lang="en-US">
              <a:solidFill>
                <a:prstClr val="black">
                  <a:tint val="75000"/>
                </a:prstClr>
              </a:solidFill>
            </a:endParaRPr>
          </a:p>
        </p:txBody>
      </p:sp>
      <p:sp>
        <p:nvSpPr>
          <p:cNvPr id="7" name="Dia számának helye 6"/>
          <p:cNvSpPr>
            <a:spLocks noGrp="1"/>
          </p:cNvSpPr>
          <p:nvPr>
            <p:ph type="sldNum" sz="quarter" idx="12"/>
          </p:nvPr>
        </p:nvSpPr>
        <p:spPr/>
        <p:txBody>
          <a:body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9525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337D77B-1F5C-4B20-8315-F985B16CCEB2}" type="datetime1">
              <a:rPr lang="en-US" smtClean="0">
                <a:solidFill>
                  <a:prstClr val="black">
                    <a:tint val="75000"/>
                  </a:prstClr>
                </a:solidFill>
              </a:rPr>
              <a:pPr/>
              <a:t>9/19/2023</a:t>
            </a:fld>
            <a:endParaRPr lang="en-US">
              <a:solidFill>
                <a:prstClr val="black">
                  <a:tint val="75000"/>
                </a:prstClr>
              </a:solidFill>
            </a:endParaRPr>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A Naprendszer fizikája</a:t>
            </a:r>
            <a:endParaRPr lang="en-US">
              <a:solidFill>
                <a:prstClr val="black">
                  <a:tint val="75000"/>
                </a:prstClr>
              </a:solidFill>
            </a:endParaRPr>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756339-03CE-43D4-AB7C-E4FC746143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99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1066800" y="228600"/>
            <a:ext cx="7772400" cy="1079500"/>
          </a:xfrm>
          <a:prstGeom prst="rect">
            <a:avLst/>
          </a:prstGeom>
          <a:noFill/>
          <a:ln w="9525">
            <a:noFill/>
            <a:miter lim="800000"/>
            <a:headEnd/>
            <a:tailEnd/>
          </a:ln>
        </p:spPr>
        <p:txBody>
          <a:bodyPr anchor="ctr"/>
          <a:lstStyle/>
          <a:p>
            <a:pPr algn="r"/>
            <a:r>
              <a:rPr lang="en-US" sz="3200" dirty="0"/>
              <a:t>Installation of the first Hungarian magnetically shielded room in </a:t>
            </a:r>
            <a:r>
              <a:rPr lang="en-US" sz="3200" dirty="0" err="1" smtClean="0"/>
              <a:t>Nagycenk</a:t>
            </a:r>
            <a:endParaRPr lang="hu-HU" sz="3200" dirty="0"/>
          </a:p>
        </p:txBody>
      </p:sp>
      <p:sp>
        <p:nvSpPr>
          <p:cNvPr id="11269" name="Rectangle 8"/>
          <p:cNvSpPr>
            <a:spLocks noChangeArrowheads="1"/>
          </p:cNvSpPr>
          <p:nvPr/>
        </p:nvSpPr>
        <p:spPr bwMode="auto">
          <a:xfrm>
            <a:off x="2057400" y="4648200"/>
            <a:ext cx="7010400" cy="1938992"/>
          </a:xfrm>
          <a:prstGeom prst="rect">
            <a:avLst/>
          </a:prstGeom>
          <a:noFill/>
          <a:ln w="9525">
            <a:noFill/>
            <a:miter lim="800000"/>
            <a:headEnd/>
            <a:tailEnd/>
          </a:ln>
        </p:spPr>
        <p:txBody>
          <a:bodyPr wrap="square" anchor="ctr">
            <a:spAutoFit/>
          </a:bodyPr>
          <a:lstStyle/>
          <a:p>
            <a:pPr algn="ctr"/>
            <a:r>
              <a:rPr lang="hu-HU" sz="2000" b="1" dirty="0" smtClean="0">
                <a:solidFill>
                  <a:schemeClr val="accent1">
                    <a:lumMod val="50000"/>
                  </a:schemeClr>
                </a:solidFill>
              </a:rPr>
              <a:t>Géza Erdős</a:t>
            </a:r>
          </a:p>
          <a:p>
            <a:pPr algn="ctr"/>
            <a:r>
              <a:rPr lang="hu-HU" sz="2000" b="1" dirty="0" smtClean="0">
                <a:solidFill>
                  <a:schemeClr val="accent1">
                    <a:lumMod val="50000"/>
                  </a:schemeClr>
                </a:solidFill>
              </a:rPr>
              <a:t>&amp;</a:t>
            </a:r>
          </a:p>
          <a:p>
            <a:pPr algn="ctr"/>
            <a:r>
              <a:rPr lang="hu-HU" sz="2000" b="1" dirty="0" smtClean="0">
                <a:solidFill>
                  <a:schemeClr val="accent1">
                    <a:lumMod val="50000"/>
                  </a:schemeClr>
                </a:solidFill>
              </a:rPr>
              <a:t>Zoltán Németh, Nikolett </a:t>
            </a:r>
            <a:r>
              <a:rPr lang="hu-HU" sz="2000" b="1" dirty="0" err="1" smtClean="0">
                <a:solidFill>
                  <a:schemeClr val="accent1">
                    <a:lumMod val="50000"/>
                  </a:schemeClr>
                </a:solidFill>
              </a:rPr>
              <a:t>Biró</a:t>
            </a:r>
            <a:r>
              <a:rPr lang="hu-HU" sz="2000" b="1" dirty="0" smtClean="0">
                <a:solidFill>
                  <a:schemeClr val="accent1">
                    <a:lumMod val="50000"/>
                  </a:schemeClr>
                </a:solidFill>
              </a:rPr>
              <a:t>, Miklós Veres </a:t>
            </a:r>
          </a:p>
          <a:p>
            <a:pPr algn="ctr"/>
            <a:r>
              <a:rPr lang="hu-HU" sz="2000" b="1" dirty="0" smtClean="0">
                <a:solidFill>
                  <a:schemeClr val="accent1">
                    <a:lumMod val="50000"/>
                  </a:schemeClr>
                </a:solidFill>
              </a:rPr>
              <a:t>(HUN-REN Wigner RCP)</a:t>
            </a:r>
          </a:p>
          <a:p>
            <a:pPr algn="ctr"/>
            <a:r>
              <a:rPr lang="hu-HU" sz="2000" b="1" dirty="0" smtClean="0">
                <a:solidFill>
                  <a:schemeClr val="accent1">
                    <a:lumMod val="50000"/>
                  </a:schemeClr>
                </a:solidFill>
              </a:rPr>
              <a:t>Viktor </a:t>
            </a:r>
            <a:r>
              <a:rPr lang="hu-HU" sz="2000" b="1" dirty="0" err="1" smtClean="0">
                <a:solidFill>
                  <a:schemeClr val="accent1">
                    <a:lumMod val="50000"/>
                  </a:schemeClr>
                </a:solidFill>
              </a:rPr>
              <a:t>Wesztergom</a:t>
            </a:r>
            <a:r>
              <a:rPr lang="hu-HU" sz="2000" b="1" dirty="0" smtClean="0">
                <a:solidFill>
                  <a:schemeClr val="accent1">
                    <a:lumMod val="50000"/>
                  </a:schemeClr>
                </a:solidFill>
              </a:rPr>
              <a:t>, István </a:t>
            </a:r>
            <a:r>
              <a:rPr lang="hu-HU" sz="2000" b="1" dirty="0" err="1" smtClean="0">
                <a:solidFill>
                  <a:schemeClr val="accent1">
                    <a:lumMod val="50000"/>
                  </a:schemeClr>
                </a:solidFill>
              </a:rPr>
              <a:t>Lemperger</a:t>
            </a:r>
            <a:r>
              <a:rPr lang="hu-HU" sz="2000" b="1" dirty="0" smtClean="0">
                <a:solidFill>
                  <a:schemeClr val="accent1">
                    <a:lumMod val="50000"/>
                  </a:schemeClr>
                </a:solidFill>
              </a:rPr>
              <a:t> </a:t>
            </a:r>
          </a:p>
          <a:p>
            <a:pPr algn="ctr"/>
            <a:r>
              <a:rPr lang="hu-HU" sz="2000" b="1" dirty="0" smtClean="0">
                <a:solidFill>
                  <a:schemeClr val="accent1">
                    <a:lumMod val="50000"/>
                  </a:schemeClr>
                </a:solidFill>
              </a:rPr>
              <a:t>(</a:t>
            </a:r>
            <a:r>
              <a:rPr lang="en-US" sz="2000" b="1" dirty="0">
                <a:solidFill>
                  <a:schemeClr val="accent1">
                    <a:lumMod val="50000"/>
                  </a:schemeClr>
                </a:solidFill>
              </a:rPr>
              <a:t>HUN-REN Institute of </a:t>
            </a:r>
            <a:r>
              <a:rPr lang="hu-HU" sz="2000" b="1" dirty="0" err="1" smtClean="0">
                <a:solidFill>
                  <a:schemeClr val="accent1">
                    <a:lumMod val="50000"/>
                  </a:schemeClr>
                </a:solidFill>
              </a:rPr>
              <a:t>Geophysics</a:t>
            </a:r>
            <a:r>
              <a:rPr lang="en-US" sz="2000" b="1" dirty="0" smtClean="0">
                <a:solidFill>
                  <a:schemeClr val="accent1">
                    <a:lumMod val="50000"/>
                  </a:schemeClr>
                </a:solidFill>
              </a:rPr>
              <a:t> </a:t>
            </a:r>
            <a:r>
              <a:rPr lang="en-US" sz="2000" b="1" dirty="0">
                <a:solidFill>
                  <a:schemeClr val="accent1">
                    <a:lumMod val="50000"/>
                  </a:schemeClr>
                </a:solidFill>
              </a:rPr>
              <a:t>and Space </a:t>
            </a:r>
            <a:r>
              <a:rPr lang="en-US" sz="2000" b="1" dirty="0" smtClean="0">
                <a:solidFill>
                  <a:schemeClr val="accent1">
                    <a:lumMod val="50000"/>
                  </a:schemeClr>
                </a:solidFill>
              </a:rPr>
              <a:t>Science</a:t>
            </a:r>
            <a:r>
              <a:rPr lang="hu-HU" sz="2000" b="1" dirty="0" smtClean="0">
                <a:solidFill>
                  <a:schemeClr val="accent1">
                    <a:lumMod val="50000"/>
                  </a:schemeClr>
                </a:solidFill>
              </a:rPr>
              <a:t>, Sopron</a:t>
            </a:r>
            <a:r>
              <a:rPr lang="hu-HU" sz="2000" b="1" dirty="0">
                <a:solidFill>
                  <a:schemeClr val="accent1">
                    <a:lumMod val="50000"/>
                  </a:schemeClr>
                </a:solidFill>
              </a:rPr>
              <a:t>)</a:t>
            </a:r>
            <a:endParaRPr lang="en-US" sz="2000" b="1" dirty="0">
              <a:solidFill>
                <a:schemeClr val="accent1">
                  <a:lumMod val="50000"/>
                </a:schemeClr>
              </a:solidFill>
            </a:endParaRPr>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953000"/>
            <a:ext cx="2394605" cy="921817"/>
          </a:xfrm>
          <a:prstGeom prst="rect">
            <a:avLst/>
          </a:prstGeom>
        </p:spPr>
      </p:pic>
      <p:pic>
        <p:nvPicPr>
          <p:cNvPr id="3"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 y="5798617"/>
            <a:ext cx="935308" cy="93530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sp>
        <p:nvSpPr>
          <p:cNvPr id="3" name="Szövegdoboz 2"/>
          <p:cNvSpPr txBox="1"/>
          <p:nvPr/>
        </p:nvSpPr>
        <p:spPr>
          <a:xfrm>
            <a:off x="304799" y="304800"/>
            <a:ext cx="8534401" cy="2031325"/>
          </a:xfrm>
          <a:prstGeom prst="rect">
            <a:avLst/>
          </a:prstGeom>
          <a:noFill/>
        </p:spPr>
        <p:txBody>
          <a:bodyPr wrap="square" rtlCol="0">
            <a:spAutoFit/>
          </a:bodyPr>
          <a:lstStyle/>
          <a:p>
            <a:r>
              <a:rPr lang="en-US" dirty="0" smtClean="0"/>
              <a:t>Active shielding</a:t>
            </a:r>
          </a:p>
          <a:p>
            <a:endParaRPr lang="en-US" dirty="0" smtClean="0"/>
          </a:p>
          <a:p>
            <a:pPr marL="285750" indent="-285750">
              <a:buFont typeface="Arial" panose="020B0604020202020204" pitchFamily="34" charset="0"/>
              <a:buChar char="•"/>
            </a:pPr>
            <a:r>
              <a:rPr lang="en-US" dirty="0" smtClean="0"/>
              <a:t>Coils on the wall of the hall, the magnetic field of which compensate the terrestrial field</a:t>
            </a:r>
          </a:p>
          <a:p>
            <a:pPr marL="285750" indent="-285750">
              <a:buFont typeface="Arial" panose="020B0604020202020204" pitchFamily="34" charset="0"/>
              <a:buChar char="•"/>
            </a:pPr>
            <a:r>
              <a:rPr lang="en-US" dirty="0" smtClean="0"/>
              <a:t>Current in the coils are determined by the instant terrestrial field, measured by 1 Hz</a:t>
            </a:r>
          </a:p>
          <a:p>
            <a:pPr marL="285750" indent="-285750">
              <a:buFont typeface="Arial" panose="020B0604020202020204" pitchFamily="34" charset="0"/>
              <a:buChar char="•"/>
            </a:pPr>
            <a:r>
              <a:rPr lang="en-US" dirty="0" smtClean="0"/>
              <a:t>12 coils in Merritt arrangement</a:t>
            </a:r>
          </a:p>
          <a:p>
            <a:pPr marL="285750" indent="-285750">
              <a:buFont typeface="Arial" panose="020B0604020202020204" pitchFamily="34" charset="0"/>
              <a:buChar char="•"/>
            </a:pPr>
            <a:r>
              <a:rPr lang="en-US" dirty="0" smtClean="0"/>
              <a:t>12 single-loop wires for fine tuning </a:t>
            </a:r>
            <a:endParaRPr lang="en-US" dirty="0"/>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155951"/>
            <a:ext cx="4267200" cy="3200400"/>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1905000"/>
            <a:ext cx="4591521" cy="3443641"/>
          </a:xfrm>
          <a:prstGeom prst="rect">
            <a:avLst/>
          </a:prstGeom>
        </p:spPr>
      </p:pic>
    </p:spTree>
    <p:extLst>
      <p:ext uri="{BB962C8B-B14F-4D97-AF65-F5344CB8AC3E}">
        <p14:creationId xmlns:p14="http://schemas.microsoft.com/office/powerpoint/2010/main" val="1397327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sp>
        <p:nvSpPr>
          <p:cNvPr id="3" name="Szövegdoboz 2"/>
          <p:cNvSpPr txBox="1"/>
          <p:nvPr/>
        </p:nvSpPr>
        <p:spPr>
          <a:xfrm>
            <a:off x="838200" y="457200"/>
            <a:ext cx="4588436" cy="369332"/>
          </a:xfrm>
          <a:prstGeom prst="rect">
            <a:avLst/>
          </a:prstGeom>
          <a:noFill/>
        </p:spPr>
        <p:txBody>
          <a:bodyPr wrap="none" rtlCol="0">
            <a:spAutoFit/>
          </a:bodyPr>
          <a:lstStyle/>
          <a:p>
            <a:r>
              <a:rPr lang="en-US" dirty="0" smtClean="0"/>
              <a:t>Applications of the magnetically shielded room</a:t>
            </a:r>
            <a:endParaRPr lang="en-US" dirty="0"/>
          </a:p>
        </p:txBody>
      </p:sp>
      <p:sp>
        <p:nvSpPr>
          <p:cNvPr id="4" name="Szövegdoboz 3"/>
          <p:cNvSpPr txBox="1"/>
          <p:nvPr/>
        </p:nvSpPr>
        <p:spPr>
          <a:xfrm>
            <a:off x="533400" y="1150224"/>
            <a:ext cx="7463069" cy="5355312"/>
          </a:xfrm>
          <a:prstGeom prst="rect">
            <a:avLst/>
          </a:prstGeom>
          <a:noFill/>
        </p:spPr>
        <p:txBody>
          <a:bodyPr wrap="none" rtlCol="0">
            <a:spAutoFit/>
          </a:bodyPr>
          <a:lstStyle/>
          <a:p>
            <a:pPr marL="285750" indent="-285750">
              <a:buFont typeface="Arial" panose="020B0604020202020204" pitchFamily="34" charset="0"/>
              <a:buChar char="•"/>
            </a:pPr>
            <a:r>
              <a:rPr lang="en-US" dirty="0" smtClean="0"/>
              <a:t>Space physics</a:t>
            </a:r>
          </a:p>
          <a:p>
            <a:pPr marL="742950" lvl="1" indent="-285750">
              <a:buFont typeface="Arial" panose="020B0604020202020204" pitchFamily="34" charset="0"/>
              <a:buChar char="•"/>
            </a:pPr>
            <a:r>
              <a:rPr lang="en-US" dirty="0" smtClean="0"/>
              <a:t>Development, test, calibration of magnetometers</a:t>
            </a:r>
          </a:p>
          <a:p>
            <a:pPr marL="742950" lvl="1" indent="-285750">
              <a:buFont typeface="Arial" panose="020B0604020202020204" pitchFamily="34" charset="0"/>
              <a:buChar char="•"/>
            </a:pPr>
            <a:r>
              <a:rPr lang="en-US" dirty="0" smtClean="0"/>
              <a:t>Magnetic cleanliness program</a:t>
            </a:r>
          </a:p>
          <a:p>
            <a:pPr marL="285750" indent="-285750">
              <a:buFont typeface="Arial" panose="020B0604020202020204" pitchFamily="34" charset="0"/>
              <a:buChar char="•"/>
            </a:pPr>
            <a:r>
              <a:rPr lang="en-US" dirty="0" smtClean="0"/>
              <a:t>Technology</a:t>
            </a:r>
          </a:p>
          <a:p>
            <a:pPr marL="742950" lvl="1" indent="-285750">
              <a:buFont typeface="Arial" panose="020B0604020202020204" pitchFamily="34" charset="0"/>
              <a:buChar char="•"/>
            </a:pPr>
            <a:r>
              <a:rPr lang="en-US" dirty="0" smtClean="0"/>
              <a:t>Study of interferences between electronic components</a:t>
            </a:r>
          </a:p>
          <a:p>
            <a:pPr marL="285750" indent="-285750">
              <a:buFont typeface="Arial" panose="020B0604020202020204" pitchFamily="34" charset="0"/>
              <a:buChar char="•"/>
            </a:pPr>
            <a:r>
              <a:rPr lang="en-US" dirty="0" smtClean="0"/>
              <a:t>Material sciences</a:t>
            </a:r>
          </a:p>
          <a:p>
            <a:pPr marL="742950" lvl="1" indent="-285750">
              <a:buFont typeface="Arial" panose="020B0604020202020204" pitchFamily="34" charset="0"/>
              <a:buChar char="•"/>
            </a:pPr>
            <a:r>
              <a:rPr lang="en-US" dirty="0" smtClean="0"/>
              <a:t>Heat treatment of magnetic materials in zero field</a:t>
            </a:r>
          </a:p>
          <a:p>
            <a:pPr marL="285750" indent="-285750">
              <a:buFont typeface="Arial" panose="020B0604020202020204" pitchFamily="34" charset="0"/>
              <a:buChar char="•"/>
            </a:pPr>
            <a:r>
              <a:rPr lang="en-US" dirty="0" smtClean="0"/>
              <a:t>Geology</a:t>
            </a:r>
          </a:p>
          <a:p>
            <a:pPr marL="742950" lvl="1" indent="-285750">
              <a:buFont typeface="Arial" panose="020B0604020202020204" pitchFamily="34" charset="0"/>
              <a:buChar char="•"/>
            </a:pPr>
            <a:r>
              <a:rPr lang="en-US" dirty="0" err="1" smtClean="0"/>
              <a:t>Paleomagnetism</a:t>
            </a:r>
            <a:endParaRPr lang="en-US" dirty="0" smtClean="0"/>
          </a:p>
          <a:p>
            <a:pPr marL="285750" indent="-285750">
              <a:buFont typeface="Arial" panose="020B0604020202020204" pitchFamily="34" charset="0"/>
              <a:buChar char="•"/>
            </a:pPr>
            <a:r>
              <a:rPr lang="en-US" dirty="0" smtClean="0"/>
              <a:t>Chemistry</a:t>
            </a:r>
          </a:p>
          <a:p>
            <a:pPr marL="742950" lvl="1" indent="-285750">
              <a:buFont typeface="Arial" panose="020B0604020202020204" pitchFamily="34" charset="0"/>
              <a:buChar char="•"/>
            </a:pPr>
            <a:r>
              <a:rPr lang="en-US" dirty="0" smtClean="0"/>
              <a:t>Nuclear magnetic resonance in low field</a:t>
            </a:r>
          </a:p>
          <a:p>
            <a:pPr marL="285750" indent="-285750">
              <a:buFont typeface="Arial" panose="020B0604020202020204" pitchFamily="34" charset="0"/>
              <a:buChar char="•"/>
            </a:pPr>
            <a:r>
              <a:rPr lang="en-US" dirty="0" smtClean="0"/>
              <a:t>Particle physics</a:t>
            </a:r>
          </a:p>
          <a:p>
            <a:pPr marL="742950" lvl="1" indent="-285750">
              <a:buFont typeface="Arial" panose="020B0604020202020204" pitchFamily="34" charset="0"/>
              <a:buChar char="•"/>
            </a:pPr>
            <a:r>
              <a:rPr lang="en-US" dirty="0" smtClean="0"/>
              <a:t>Measurement of electric </a:t>
            </a:r>
            <a:r>
              <a:rPr lang="en-US" dirty="0" err="1" smtClean="0"/>
              <a:t>dipol</a:t>
            </a:r>
            <a:r>
              <a:rPr lang="en-US" dirty="0" smtClean="0"/>
              <a:t> moment of particles</a:t>
            </a:r>
          </a:p>
          <a:p>
            <a:pPr marL="285750" indent="-285750">
              <a:buFont typeface="Arial" panose="020B0604020202020204" pitchFamily="34" charset="0"/>
              <a:buChar char="•"/>
            </a:pPr>
            <a:r>
              <a:rPr lang="en-US" dirty="0" smtClean="0"/>
              <a:t>Biology</a:t>
            </a:r>
          </a:p>
          <a:p>
            <a:pPr marL="742950" lvl="1" indent="-285750">
              <a:buFont typeface="Arial" panose="020B0604020202020204" pitchFamily="34" charset="0"/>
              <a:buChar char="•"/>
            </a:pPr>
            <a:r>
              <a:rPr lang="en-US" dirty="0" smtClean="0"/>
              <a:t>Creatures navigating with magnetic field: study of receptors</a:t>
            </a:r>
          </a:p>
          <a:p>
            <a:pPr marL="285750" indent="-285750">
              <a:buFont typeface="Arial" panose="020B0604020202020204" pitchFamily="34" charset="0"/>
              <a:buChar char="•"/>
            </a:pPr>
            <a:r>
              <a:rPr lang="en-US" dirty="0" smtClean="0"/>
              <a:t>Medicine</a:t>
            </a:r>
          </a:p>
          <a:p>
            <a:pPr marL="742950" lvl="1" indent="-285750">
              <a:buFont typeface="Arial" panose="020B0604020202020204" pitchFamily="34" charset="0"/>
              <a:buChar char="•"/>
            </a:pPr>
            <a:r>
              <a:rPr lang="en-US" dirty="0" smtClean="0"/>
              <a:t>Magnetoencephalography</a:t>
            </a:r>
          </a:p>
          <a:p>
            <a:pPr marL="742950" lvl="1" indent="-285750">
              <a:buFont typeface="Arial" panose="020B0604020202020204" pitchFamily="34" charset="0"/>
              <a:buChar char="•"/>
            </a:pPr>
            <a:r>
              <a:rPr lang="en-US" dirty="0" err="1" smtClean="0"/>
              <a:t>Magnetocardiography</a:t>
            </a:r>
            <a:endParaRPr lang="en-US" dirty="0" smtClean="0"/>
          </a:p>
          <a:p>
            <a:pPr marL="742950" lvl="1" indent="-285750">
              <a:buFont typeface="Arial" panose="020B0604020202020204" pitchFamily="34" charset="0"/>
              <a:buChar char="•"/>
            </a:pPr>
            <a:r>
              <a:rPr lang="en-US" dirty="0" smtClean="0"/>
              <a:t>Monitoring the position of magnetic contras materials in human body</a:t>
            </a:r>
            <a:endParaRPr lang="en-US" dirty="0"/>
          </a:p>
        </p:txBody>
      </p:sp>
    </p:spTree>
    <p:extLst>
      <p:ext uri="{BB962C8B-B14F-4D97-AF65-F5344CB8AC3E}">
        <p14:creationId xmlns:p14="http://schemas.microsoft.com/office/powerpoint/2010/main" val="2068762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sp>
        <p:nvSpPr>
          <p:cNvPr id="3" name="Szövegdoboz 2"/>
          <p:cNvSpPr txBox="1"/>
          <p:nvPr/>
        </p:nvSpPr>
        <p:spPr>
          <a:xfrm>
            <a:off x="838200" y="394692"/>
            <a:ext cx="7696200" cy="6463308"/>
          </a:xfrm>
          <a:prstGeom prst="rect">
            <a:avLst/>
          </a:prstGeom>
          <a:noFill/>
        </p:spPr>
        <p:txBody>
          <a:bodyPr wrap="square" rtlCol="0">
            <a:spAutoFit/>
          </a:bodyPr>
          <a:lstStyle/>
          <a:p>
            <a:r>
              <a:rPr lang="en-US" dirty="0" smtClean="0"/>
              <a:t>Technology</a:t>
            </a:r>
          </a:p>
          <a:p>
            <a:endParaRPr lang="en-US" dirty="0" smtClean="0"/>
          </a:p>
          <a:p>
            <a:r>
              <a:rPr lang="en-US" dirty="0" smtClean="0"/>
              <a:t>Space technology and aviation industry: </a:t>
            </a:r>
          </a:p>
          <a:p>
            <a:endParaRPr lang="en-US" dirty="0" smtClean="0"/>
          </a:p>
          <a:p>
            <a:pPr marL="285750" indent="-285750">
              <a:buFont typeface="Arial" panose="020B0604020202020204" pitchFamily="34" charset="0"/>
              <a:buChar char="•"/>
            </a:pPr>
            <a:r>
              <a:rPr lang="en-US" dirty="0" smtClean="0"/>
              <a:t>Complex electronic systems</a:t>
            </a:r>
          </a:p>
          <a:p>
            <a:pPr marL="285750" indent="-285750">
              <a:buFont typeface="Arial" panose="020B0604020202020204" pitchFamily="34" charset="0"/>
              <a:buChar char="•"/>
            </a:pPr>
            <a:r>
              <a:rPr lang="en-US" dirty="0" smtClean="0"/>
              <a:t>Subsystems of the instruments might interfere</a:t>
            </a:r>
          </a:p>
          <a:p>
            <a:pPr marL="285750" indent="-285750">
              <a:buFont typeface="Arial" panose="020B0604020202020204" pitchFamily="34" charset="0"/>
              <a:buChar char="•"/>
            </a:pPr>
            <a:r>
              <a:rPr lang="en-US" dirty="0" smtClean="0"/>
              <a:t>High demand for safe operation</a:t>
            </a:r>
          </a:p>
          <a:p>
            <a:r>
              <a:rPr lang="en-US" dirty="0" smtClean="0"/>
              <a:t>                                                   ↓</a:t>
            </a:r>
          </a:p>
          <a:p>
            <a:r>
              <a:rPr lang="en-US" dirty="0" smtClean="0"/>
              <a:t>Study of the interference needs electromagnetic</a:t>
            </a:r>
            <a:r>
              <a:rPr lang="hu-HU" dirty="0" err="1" smtClean="0"/>
              <a:t>al</a:t>
            </a:r>
            <a:r>
              <a:rPr lang="en-US" dirty="0" err="1" smtClean="0"/>
              <a:t>ly</a:t>
            </a:r>
            <a:r>
              <a:rPr lang="en-US" dirty="0" smtClean="0"/>
              <a:t> quiet space </a:t>
            </a:r>
          </a:p>
          <a:p>
            <a:endParaRPr lang="en-US" dirty="0" smtClean="0"/>
          </a:p>
          <a:p>
            <a:endParaRPr lang="en-US" dirty="0" smtClean="0"/>
          </a:p>
          <a:p>
            <a:r>
              <a:rPr lang="en-US" dirty="0" smtClean="0"/>
              <a:t>Material science</a:t>
            </a:r>
          </a:p>
          <a:p>
            <a:endParaRPr lang="en-US" dirty="0" smtClean="0"/>
          </a:p>
          <a:p>
            <a:pPr marL="285750" indent="-285750">
              <a:buFont typeface="Arial" panose="020B0604020202020204" pitchFamily="34" charset="0"/>
              <a:buChar char="•"/>
            </a:pPr>
            <a:r>
              <a:rPr lang="en-US" dirty="0" smtClean="0"/>
              <a:t>Magnetic alloys heated up to the Curie temperature.</a:t>
            </a:r>
          </a:p>
          <a:p>
            <a:pPr marL="285750" indent="-285750">
              <a:buFont typeface="Arial" panose="020B0604020202020204" pitchFamily="34" charset="0"/>
              <a:buChar char="•"/>
            </a:pPr>
            <a:r>
              <a:rPr lang="en-US" dirty="0" smtClean="0"/>
              <a:t>When cooling down in zero magnetic field, the </a:t>
            </a:r>
            <a:r>
              <a:rPr lang="en-US" dirty="0" err="1" smtClean="0"/>
              <a:t>christallization</a:t>
            </a:r>
            <a:r>
              <a:rPr lang="en-US" dirty="0" smtClean="0"/>
              <a:t> of the magnetic moment of atoms are not affected by external magnetic field.</a:t>
            </a:r>
          </a:p>
          <a:p>
            <a:pPr marL="285750" indent="-285750">
              <a:buFont typeface="Arial" panose="020B0604020202020204" pitchFamily="34" charset="0"/>
              <a:buChar char="•"/>
            </a:pPr>
            <a:r>
              <a:rPr lang="en-US" dirty="0" smtClean="0"/>
              <a:t>This can result in alloys without remnant field. </a:t>
            </a:r>
          </a:p>
          <a:p>
            <a:pPr marL="285750" indent="-285750">
              <a:buFont typeface="Arial" panose="020B0604020202020204" pitchFamily="34" charset="0"/>
              <a:buChar char="•"/>
            </a:pPr>
            <a:endParaRPr lang="en-US" dirty="0" smtClean="0"/>
          </a:p>
          <a:p>
            <a:r>
              <a:rPr lang="en-US" dirty="0" smtClean="0"/>
              <a:t>Geology</a:t>
            </a:r>
          </a:p>
          <a:p>
            <a:endParaRPr lang="en-US" dirty="0" smtClean="0"/>
          </a:p>
          <a:p>
            <a:r>
              <a:rPr lang="en-US" dirty="0" smtClean="0"/>
              <a:t>Ancient terrestrial magnetic fields are frozen into rocks. This should be </a:t>
            </a:r>
            <a:r>
              <a:rPr lang="en-US" dirty="0" err="1" smtClean="0"/>
              <a:t>studed</a:t>
            </a:r>
            <a:r>
              <a:rPr lang="en-US" dirty="0" smtClean="0"/>
              <a:t> in clean magnetic conditions. </a:t>
            </a:r>
          </a:p>
          <a:p>
            <a:endParaRPr lang="en-US" dirty="0"/>
          </a:p>
        </p:txBody>
      </p:sp>
    </p:spTree>
    <p:extLst>
      <p:ext uri="{BB962C8B-B14F-4D97-AF65-F5344CB8AC3E}">
        <p14:creationId xmlns:p14="http://schemas.microsoft.com/office/powerpoint/2010/main" val="1112204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sp>
        <p:nvSpPr>
          <p:cNvPr id="4" name="Szövegdoboz 3"/>
          <p:cNvSpPr txBox="1"/>
          <p:nvPr/>
        </p:nvSpPr>
        <p:spPr>
          <a:xfrm>
            <a:off x="457200" y="228600"/>
            <a:ext cx="6093271" cy="923330"/>
          </a:xfrm>
          <a:prstGeom prst="rect">
            <a:avLst/>
          </a:prstGeom>
          <a:noFill/>
        </p:spPr>
        <p:txBody>
          <a:bodyPr wrap="none" rtlCol="0">
            <a:spAutoFit/>
          </a:bodyPr>
          <a:lstStyle/>
          <a:p>
            <a:r>
              <a:rPr lang="en-US" dirty="0" smtClean="0"/>
              <a:t>Chemistry</a:t>
            </a:r>
          </a:p>
          <a:p>
            <a:endParaRPr lang="en-US" dirty="0" smtClean="0"/>
          </a:p>
          <a:p>
            <a:r>
              <a:rPr lang="en-US" dirty="0" smtClean="0"/>
              <a:t>Zero to ultralow-field nuclear magnetic resonance  (ZULF NMR)</a:t>
            </a:r>
            <a:endParaRPr lang="en-US" dirty="0"/>
          </a:p>
        </p:txBody>
      </p:sp>
      <p:sp>
        <p:nvSpPr>
          <p:cNvPr id="5" name="Szövegdoboz 4"/>
          <p:cNvSpPr txBox="1"/>
          <p:nvPr/>
        </p:nvSpPr>
        <p:spPr>
          <a:xfrm>
            <a:off x="533401" y="1676400"/>
            <a:ext cx="4114800" cy="4801314"/>
          </a:xfrm>
          <a:prstGeom prst="rect">
            <a:avLst/>
          </a:prstGeom>
          <a:noFill/>
        </p:spPr>
        <p:txBody>
          <a:bodyPr wrap="square" rtlCol="0">
            <a:spAutoFit/>
          </a:bodyPr>
          <a:lstStyle/>
          <a:p>
            <a:r>
              <a:rPr lang="en-US" dirty="0" smtClean="0"/>
              <a:t>Normal NMR:</a:t>
            </a:r>
          </a:p>
          <a:p>
            <a:r>
              <a:rPr lang="en-US" dirty="0" smtClean="0"/>
              <a:t>Magnetic field ~Tesla</a:t>
            </a:r>
          </a:p>
          <a:p>
            <a:r>
              <a:rPr lang="en-US" dirty="0" smtClean="0"/>
              <a:t>Signal: ~</a:t>
            </a:r>
            <a:r>
              <a:rPr lang="en-US" dirty="0" err="1" smtClean="0"/>
              <a:t>GigaHz</a:t>
            </a:r>
            <a:endParaRPr lang="en-US" dirty="0" smtClean="0"/>
          </a:p>
          <a:p>
            <a:r>
              <a:rPr lang="en-US" dirty="0" smtClean="0"/>
              <a:t>Detection: search coil</a:t>
            </a:r>
          </a:p>
          <a:p>
            <a:r>
              <a:rPr lang="en-US" dirty="0" smtClean="0"/>
              <a:t>Gives information on magnetic moment of atoms</a:t>
            </a:r>
          </a:p>
          <a:p>
            <a:endParaRPr lang="en-US" dirty="0" smtClean="0"/>
          </a:p>
          <a:p>
            <a:r>
              <a:rPr lang="en-US" dirty="0" smtClean="0"/>
              <a:t>ZULF NMR:</a:t>
            </a:r>
          </a:p>
          <a:p>
            <a:r>
              <a:rPr lang="en-US" dirty="0" smtClean="0"/>
              <a:t>Magnetic field ~</a:t>
            </a:r>
            <a:r>
              <a:rPr lang="en-US" dirty="0" err="1" smtClean="0"/>
              <a:t>nT</a:t>
            </a:r>
            <a:endParaRPr lang="en-US" dirty="0" smtClean="0"/>
          </a:p>
          <a:p>
            <a:r>
              <a:rPr lang="en-US" dirty="0" smtClean="0"/>
              <a:t>Signal: ~100Hz</a:t>
            </a:r>
          </a:p>
          <a:p>
            <a:r>
              <a:rPr lang="en-US" dirty="0" smtClean="0"/>
              <a:t>Detection: SQUID, SERF</a:t>
            </a:r>
          </a:p>
          <a:p>
            <a:r>
              <a:rPr lang="en-US" dirty="0" smtClean="0"/>
              <a:t>Spectral resolution by computer</a:t>
            </a:r>
          </a:p>
          <a:p>
            <a:r>
              <a:rPr lang="en-US" dirty="0" smtClean="0"/>
              <a:t>Gives information on chemical bonds</a:t>
            </a:r>
          </a:p>
          <a:p>
            <a:r>
              <a:rPr lang="en-US" dirty="0" smtClean="0"/>
              <a:t>„Chemical </a:t>
            </a:r>
            <a:r>
              <a:rPr lang="en-US" dirty="0" err="1" smtClean="0"/>
              <a:t>fingerpri</a:t>
            </a:r>
            <a:r>
              <a:rPr lang="hu-HU" dirty="0" smtClean="0"/>
              <a:t>n</a:t>
            </a:r>
            <a:r>
              <a:rPr lang="en-US" dirty="0" smtClean="0"/>
              <a:t>t” of molecules</a:t>
            </a:r>
          </a:p>
          <a:p>
            <a:r>
              <a:rPr lang="en-US" dirty="0" smtClean="0"/>
              <a:t>Selection between isomers</a:t>
            </a:r>
          </a:p>
          <a:p>
            <a:r>
              <a:rPr lang="en-US" dirty="0" smtClean="0"/>
              <a:t>Reaction dynamics</a:t>
            </a:r>
          </a:p>
          <a:p>
            <a:endParaRPr lang="en-US"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666326"/>
            <a:ext cx="4574400" cy="3676800"/>
          </a:xfrm>
          <a:prstGeom prst="rect">
            <a:avLst/>
          </a:prstGeom>
        </p:spPr>
      </p:pic>
    </p:spTree>
    <p:extLst>
      <p:ext uri="{BB962C8B-B14F-4D97-AF65-F5344CB8AC3E}">
        <p14:creationId xmlns:p14="http://schemas.microsoft.com/office/powerpoint/2010/main" val="3765061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23129"/>
            <a:ext cx="7476065" cy="5607049"/>
          </a:xfrm>
          <a:prstGeom prst="rect">
            <a:avLst/>
          </a:prstGeom>
        </p:spPr>
      </p:pic>
      <p:sp>
        <p:nvSpPr>
          <p:cNvPr id="4" name="Lefelé nyíl 3"/>
          <p:cNvSpPr/>
          <p:nvPr/>
        </p:nvSpPr>
        <p:spPr>
          <a:xfrm>
            <a:off x="1867679" y="3200400"/>
            <a:ext cx="304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zövegdoboz 4"/>
          <p:cNvSpPr txBox="1"/>
          <p:nvPr/>
        </p:nvSpPr>
        <p:spPr>
          <a:xfrm rot="5400000">
            <a:off x="1417186" y="3713488"/>
            <a:ext cx="633507" cy="369332"/>
          </a:xfrm>
          <a:prstGeom prst="rect">
            <a:avLst/>
          </a:prstGeom>
          <a:noFill/>
        </p:spPr>
        <p:txBody>
          <a:bodyPr wrap="none" rtlCol="0">
            <a:spAutoFit/>
          </a:bodyPr>
          <a:lstStyle/>
          <a:p>
            <a:r>
              <a:rPr lang="hu-HU" dirty="0" smtClean="0">
                <a:solidFill>
                  <a:schemeClr val="accent1"/>
                </a:solidFill>
              </a:rPr>
              <a:t>SERF</a:t>
            </a:r>
            <a:endParaRPr lang="en-US" dirty="0">
              <a:solidFill>
                <a:schemeClr val="accent1"/>
              </a:solidFill>
            </a:endParaRPr>
          </a:p>
        </p:txBody>
      </p:sp>
      <p:sp>
        <p:nvSpPr>
          <p:cNvPr id="6" name="Lefelé nyíl 5"/>
          <p:cNvSpPr/>
          <p:nvPr/>
        </p:nvSpPr>
        <p:spPr>
          <a:xfrm rot="16200000">
            <a:off x="405112" y="3429000"/>
            <a:ext cx="1905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zövegdoboz 7"/>
          <p:cNvSpPr txBox="1"/>
          <p:nvPr/>
        </p:nvSpPr>
        <p:spPr>
          <a:xfrm>
            <a:off x="137142" y="3322916"/>
            <a:ext cx="1360806" cy="307777"/>
          </a:xfrm>
          <a:prstGeom prst="rect">
            <a:avLst/>
          </a:prstGeom>
          <a:noFill/>
        </p:spPr>
        <p:txBody>
          <a:bodyPr wrap="square" rtlCol="0">
            <a:spAutoFit/>
          </a:bodyPr>
          <a:lstStyle/>
          <a:p>
            <a:r>
              <a:rPr lang="hu-HU" sz="1400" dirty="0" err="1" smtClean="0">
                <a:solidFill>
                  <a:schemeClr val="accent1"/>
                </a:solidFill>
              </a:rPr>
              <a:t>Our</a:t>
            </a:r>
            <a:r>
              <a:rPr lang="hu-HU" sz="1400" dirty="0" smtClean="0">
                <a:solidFill>
                  <a:schemeClr val="accent1"/>
                </a:solidFill>
              </a:rPr>
              <a:t> </a:t>
            </a:r>
            <a:r>
              <a:rPr lang="hu-HU" sz="1400" dirty="0" err="1" smtClean="0">
                <a:solidFill>
                  <a:schemeClr val="accent1"/>
                </a:solidFill>
              </a:rPr>
              <a:t>laboratory</a:t>
            </a:r>
            <a:endParaRPr lang="en-US" sz="1400" dirty="0">
              <a:solidFill>
                <a:schemeClr val="accent1"/>
              </a:solidFill>
            </a:endParaRPr>
          </a:p>
        </p:txBody>
      </p:sp>
      <p:sp>
        <p:nvSpPr>
          <p:cNvPr id="9" name="Lefelé nyíl 8"/>
          <p:cNvSpPr/>
          <p:nvPr/>
        </p:nvSpPr>
        <p:spPr>
          <a:xfrm rot="16200000">
            <a:off x="1402698" y="2475001"/>
            <a:ext cx="1905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zövegdoboz 9"/>
          <p:cNvSpPr txBox="1"/>
          <p:nvPr/>
        </p:nvSpPr>
        <p:spPr>
          <a:xfrm>
            <a:off x="948442" y="2362778"/>
            <a:ext cx="1360806" cy="307777"/>
          </a:xfrm>
          <a:prstGeom prst="rect">
            <a:avLst/>
          </a:prstGeom>
          <a:noFill/>
        </p:spPr>
        <p:txBody>
          <a:bodyPr wrap="square" rtlCol="0">
            <a:spAutoFit/>
          </a:bodyPr>
          <a:lstStyle/>
          <a:p>
            <a:r>
              <a:rPr lang="hu-HU" sz="1400" dirty="0" err="1" smtClean="0">
                <a:solidFill>
                  <a:schemeClr val="accent1"/>
                </a:solidFill>
              </a:rPr>
              <a:t>Magnetic</a:t>
            </a:r>
            <a:r>
              <a:rPr lang="hu-HU" sz="1400" dirty="0" smtClean="0">
                <a:solidFill>
                  <a:schemeClr val="accent1"/>
                </a:solidFill>
              </a:rPr>
              <a:t> </a:t>
            </a:r>
            <a:r>
              <a:rPr lang="hu-HU" sz="1400" dirty="0" err="1" smtClean="0">
                <a:solidFill>
                  <a:schemeClr val="accent1"/>
                </a:solidFill>
              </a:rPr>
              <a:t>storm</a:t>
            </a:r>
            <a:endParaRPr lang="en-US" sz="1400" dirty="0">
              <a:solidFill>
                <a:schemeClr val="accent1"/>
              </a:solidFill>
            </a:endParaRPr>
          </a:p>
        </p:txBody>
      </p:sp>
      <p:sp>
        <p:nvSpPr>
          <p:cNvPr id="11" name="Lefelé nyíl 10"/>
          <p:cNvSpPr/>
          <p:nvPr/>
        </p:nvSpPr>
        <p:spPr>
          <a:xfrm rot="16200000">
            <a:off x="1082349" y="2980016"/>
            <a:ext cx="1905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p:cNvSpPr txBox="1"/>
          <p:nvPr/>
        </p:nvSpPr>
        <p:spPr>
          <a:xfrm>
            <a:off x="381000" y="2849286"/>
            <a:ext cx="1768705" cy="307777"/>
          </a:xfrm>
          <a:prstGeom prst="rect">
            <a:avLst/>
          </a:prstGeom>
          <a:noFill/>
        </p:spPr>
        <p:txBody>
          <a:bodyPr wrap="square" rtlCol="0">
            <a:spAutoFit/>
          </a:bodyPr>
          <a:lstStyle/>
          <a:p>
            <a:r>
              <a:rPr lang="hu-HU" sz="1400" dirty="0" err="1" smtClean="0">
                <a:solidFill>
                  <a:schemeClr val="accent1"/>
                </a:solidFill>
              </a:rPr>
              <a:t>Interplanetary</a:t>
            </a:r>
            <a:r>
              <a:rPr lang="hu-HU" sz="1400" dirty="0" smtClean="0">
                <a:solidFill>
                  <a:schemeClr val="accent1"/>
                </a:solidFill>
              </a:rPr>
              <a:t> </a:t>
            </a:r>
            <a:r>
              <a:rPr lang="hu-HU" sz="1400" dirty="0" err="1" smtClean="0">
                <a:solidFill>
                  <a:schemeClr val="accent1"/>
                </a:solidFill>
              </a:rPr>
              <a:t>space</a:t>
            </a:r>
            <a:endParaRPr lang="en-US" sz="1400" dirty="0">
              <a:solidFill>
                <a:schemeClr val="accent1"/>
              </a:solidFill>
            </a:endParaRPr>
          </a:p>
        </p:txBody>
      </p:sp>
    </p:spTree>
    <p:extLst>
      <p:ext uri="{BB962C8B-B14F-4D97-AF65-F5344CB8AC3E}">
        <p14:creationId xmlns:p14="http://schemas.microsoft.com/office/powerpoint/2010/main" val="4181454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sp>
        <p:nvSpPr>
          <p:cNvPr id="3" name="Szövegdoboz 2"/>
          <p:cNvSpPr txBox="1"/>
          <p:nvPr/>
        </p:nvSpPr>
        <p:spPr>
          <a:xfrm>
            <a:off x="457200" y="209400"/>
            <a:ext cx="5029200" cy="3416320"/>
          </a:xfrm>
          <a:prstGeom prst="rect">
            <a:avLst/>
          </a:prstGeom>
          <a:noFill/>
        </p:spPr>
        <p:txBody>
          <a:bodyPr wrap="square" rtlCol="0">
            <a:spAutoFit/>
          </a:bodyPr>
          <a:lstStyle/>
          <a:p>
            <a:r>
              <a:rPr lang="en-US" dirty="0" smtClean="0"/>
              <a:t>Medicine</a:t>
            </a:r>
          </a:p>
          <a:p>
            <a:endParaRPr lang="en-US" dirty="0" smtClean="0"/>
          </a:p>
          <a:p>
            <a:r>
              <a:rPr lang="en-US" dirty="0" smtClean="0"/>
              <a:t>Human brain emits electromagnetic waves. Commonly used technique for its detection is the electroencephalography (EEG), where electrodes are placed on the head of the patient. However, if the waves originate deep inside the brain, the electrodes should be poked into the brain, which is highly invasive medical examination. A solution for that problem is the magnetoencephalography (MEG), where the magnetic field of the currents in the brain is directly measured.</a:t>
            </a:r>
            <a:endParaRPr lang="en-US"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95" y="3730676"/>
            <a:ext cx="3917805" cy="2625675"/>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838200"/>
            <a:ext cx="2844800" cy="4267200"/>
          </a:xfrm>
          <a:prstGeom prst="rect">
            <a:avLst/>
          </a:prstGeom>
        </p:spPr>
      </p:pic>
      <p:sp>
        <p:nvSpPr>
          <p:cNvPr id="6" name="Szövegdoboz 5"/>
          <p:cNvSpPr txBox="1"/>
          <p:nvPr/>
        </p:nvSpPr>
        <p:spPr>
          <a:xfrm>
            <a:off x="5361080" y="5433021"/>
            <a:ext cx="3809999" cy="923330"/>
          </a:xfrm>
          <a:prstGeom prst="rect">
            <a:avLst/>
          </a:prstGeom>
          <a:noFill/>
        </p:spPr>
        <p:txBody>
          <a:bodyPr wrap="square" rtlCol="0">
            <a:spAutoFit/>
          </a:bodyPr>
          <a:lstStyle/>
          <a:p>
            <a:r>
              <a:rPr lang="en-US" dirty="0" smtClean="0"/>
              <a:t>Magnetoencephalography (MEG)</a:t>
            </a:r>
          </a:p>
          <a:p>
            <a:r>
              <a:rPr lang="en-US" dirty="0" smtClean="0"/>
              <a:t>306 SQUID detectors (MIT)</a:t>
            </a:r>
          </a:p>
          <a:p>
            <a:r>
              <a:rPr lang="en-US" dirty="0" smtClean="0"/>
              <a:t>Replacement with SERF detectors?</a:t>
            </a:r>
            <a:endParaRPr lang="en-US" dirty="0"/>
          </a:p>
        </p:txBody>
      </p:sp>
    </p:spTree>
    <p:extLst>
      <p:ext uri="{BB962C8B-B14F-4D97-AF65-F5344CB8AC3E}">
        <p14:creationId xmlns:p14="http://schemas.microsoft.com/office/powerpoint/2010/main" val="1349011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sp>
        <p:nvSpPr>
          <p:cNvPr id="4" name="Szövegdoboz 3"/>
          <p:cNvSpPr txBox="1"/>
          <p:nvPr/>
        </p:nvSpPr>
        <p:spPr>
          <a:xfrm>
            <a:off x="457201" y="838200"/>
            <a:ext cx="8305800" cy="2585323"/>
          </a:xfrm>
          <a:prstGeom prst="rect">
            <a:avLst/>
          </a:prstGeom>
          <a:noFill/>
        </p:spPr>
        <p:txBody>
          <a:bodyPr wrap="square" rtlCol="0">
            <a:spAutoFit/>
          </a:bodyPr>
          <a:lstStyle/>
          <a:p>
            <a:r>
              <a:rPr lang="en-US" dirty="0" smtClean="0"/>
              <a:t>Summary</a:t>
            </a:r>
          </a:p>
          <a:p>
            <a:endParaRPr lang="en-US" dirty="0" smtClean="0"/>
          </a:p>
          <a:p>
            <a:pPr marL="285750" indent="-285750">
              <a:buFont typeface="Arial" panose="020B0604020202020204" pitchFamily="34" charset="0"/>
              <a:buChar char="•"/>
            </a:pPr>
            <a:r>
              <a:rPr lang="en-US" dirty="0" smtClean="0"/>
              <a:t>Electromagnetic clean laboratory room was installed in a remote place, near Sopron</a:t>
            </a:r>
          </a:p>
          <a:p>
            <a:pPr marL="285750" indent="-285750">
              <a:buFont typeface="Arial" panose="020B0604020202020204" pitchFamily="34" charset="0"/>
              <a:buChar char="•"/>
            </a:pPr>
            <a:r>
              <a:rPr lang="en-US" dirty="0" smtClean="0"/>
              <a:t>The terrestrial magnetic field is reduced by 5 orders of magnitude</a:t>
            </a:r>
          </a:p>
          <a:p>
            <a:pPr marL="285750" indent="-285750">
              <a:buFont typeface="Arial" panose="020B0604020202020204" pitchFamily="34" charset="0"/>
              <a:buChar char="•"/>
            </a:pPr>
            <a:r>
              <a:rPr lang="en-US" dirty="0" smtClean="0"/>
              <a:t>The room provides electromagnetic conditions similar to the interplanetary space</a:t>
            </a:r>
          </a:p>
          <a:p>
            <a:pPr marL="285750" indent="-285750">
              <a:buFont typeface="Arial" panose="020B0604020202020204" pitchFamily="34" charset="0"/>
              <a:buChar char="•"/>
            </a:pPr>
            <a:r>
              <a:rPr lang="en-US" dirty="0" smtClean="0"/>
              <a:t>The main goal of the installation is to develop a new generation of magnetometers for space missions</a:t>
            </a:r>
          </a:p>
          <a:p>
            <a:pPr marL="285750" indent="-285750">
              <a:buFont typeface="Arial" panose="020B0604020202020204" pitchFamily="34" charset="0"/>
              <a:buChar char="•"/>
            </a:pPr>
            <a:r>
              <a:rPr lang="en-US" dirty="0" smtClean="0"/>
              <a:t>The near-zero magnetic field environment gives a lot of opportunity for interdisciplinary researches </a:t>
            </a:r>
            <a:endParaRPr lang="en-US" dirty="0"/>
          </a:p>
        </p:txBody>
      </p:sp>
    </p:spTree>
    <p:extLst>
      <p:ext uri="{BB962C8B-B14F-4D97-AF65-F5344CB8AC3E}">
        <p14:creationId xmlns:p14="http://schemas.microsoft.com/office/powerpoint/2010/main" val="523900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a:xfrm>
            <a:off x="2962275" y="6324600"/>
            <a:ext cx="3086100" cy="365125"/>
          </a:xfrm>
        </p:spPr>
        <p:txBody>
          <a:bodyPr/>
          <a:lstStyle/>
          <a:p>
            <a:r>
              <a:rPr lang="hu-HU" dirty="0" smtClean="0">
                <a:solidFill>
                  <a:prstClr val="black">
                    <a:tint val="75000"/>
                  </a:prstClr>
                </a:solidFill>
              </a:rPr>
              <a:t>Wigner 121</a:t>
            </a:r>
            <a:endParaRPr lang="en-US" dirty="0">
              <a:solidFill>
                <a:prstClr val="black">
                  <a:tint val="75000"/>
                </a:prstClr>
              </a:solidFill>
            </a:endParaRPr>
          </a:p>
        </p:txBody>
      </p:sp>
      <p:sp>
        <p:nvSpPr>
          <p:cNvPr id="3" name="Szövegdoboz 2"/>
          <p:cNvSpPr txBox="1"/>
          <p:nvPr/>
        </p:nvSpPr>
        <p:spPr>
          <a:xfrm>
            <a:off x="228600" y="838200"/>
            <a:ext cx="8553450" cy="3139321"/>
          </a:xfrm>
          <a:prstGeom prst="rect">
            <a:avLst/>
          </a:prstGeom>
          <a:noFill/>
        </p:spPr>
        <p:txBody>
          <a:bodyPr wrap="square" rtlCol="0">
            <a:spAutoFit/>
          </a:bodyPr>
          <a:lstStyle/>
          <a:p>
            <a:r>
              <a:rPr lang="en-US" dirty="0" smtClean="0"/>
              <a:t>The HUN-REN Institute of </a:t>
            </a:r>
            <a:r>
              <a:rPr lang="en-US" dirty="0" smtClean="0"/>
              <a:t>Earth Physics</a:t>
            </a:r>
            <a:r>
              <a:rPr lang="en-US" dirty="0" smtClean="0"/>
              <a:t> and Space Science and the HUN-REN Wigner Physics Research Centre have built jointly a zero magnetic field laboratory in the </a:t>
            </a:r>
            <a:r>
              <a:rPr lang="en-US" dirty="0" err="1" smtClean="0"/>
              <a:t>Széchenyi</a:t>
            </a:r>
            <a:r>
              <a:rPr lang="en-US" dirty="0" smtClean="0"/>
              <a:t> </a:t>
            </a:r>
            <a:r>
              <a:rPr lang="en-US" dirty="0" err="1" smtClean="0"/>
              <a:t>István</a:t>
            </a:r>
            <a:r>
              <a:rPr lang="en-US" dirty="0" smtClean="0"/>
              <a:t> Geophysical Observatory, near </a:t>
            </a:r>
            <a:r>
              <a:rPr lang="en-US" dirty="0" err="1" smtClean="0"/>
              <a:t>Nagycenk</a:t>
            </a:r>
            <a:r>
              <a:rPr lang="en-US" dirty="0" smtClean="0"/>
              <a:t>. </a:t>
            </a:r>
          </a:p>
          <a:p>
            <a:endParaRPr lang="en-US" dirty="0" smtClean="0"/>
          </a:p>
          <a:p>
            <a:endParaRPr lang="en-US" dirty="0" smtClean="0"/>
          </a:p>
          <a:p>
            <a:r>
              <a:rPr lang="en-US" dirty="0" err="1" smtClean="0"/>
              <a:t>Finantial</a:t>
            </a:r>
            <a:r>
              <a:rPr lang="en-US" dirty="0" smtClean="0"/>
              <a:t> support:  0.5 billion HUF</a:t>
            </a:r>
          </a:p>
          <a:p>
            <a:endParaRPr lang="en-US" dirty="0" smtClean="0"/>
          </a:p>
          <a:p>
            <a:r>
              <a:rPr lang="en-US" dirty="0" smtClean="0"/>
              <a:t>GINOP-2.3.3-15-2016-00016 </a:t>
            </a:r>
          </a:p>
          <a:p>
            <a:r>
              <a:rPr lang="en-US" dirty="0" smtClean="0"/>
              <a:t>(Economic Development and Innovation Operational </a:t>
            </a:r>
            <a:r>
              <a:rPr lang="en-US" dirty="0" err="1" smtClean="0"/>
              <a:t>Programme</a:t>
            </a:r>
            <a:r>
              <a:rPr lang="en-US" dirty="0" smtClean="0"/>
              <a:t>)</a:t>
            </a:r>
          </a:p>
          <a:p>
            <a:endParaRPr lang="hu-HU" dirty="0" smtClean="0"/>
          </a:p>
          <a:p>
            <a:r>
              <a:rPr lang="hu-HU" dirty="0" smtClean="0"/>
              <a:t>Duration of project:  2016 – 2018 …… 2023 („</a:t>
            </a:r>
            <a:r>
              <a:rPr lang="hu-HU" dirty="0" err="1" smtClean="0"/>
              <a:t>Penelopé</a:t>
            </a:r>
            <a:r>
              <a:rPr lang="hu-HU" dirty="0" smtClean="0"/>
              <a:t>” project)</a:t>
            </a:r>
            <a:r>
              <a:rPr lang="en-US" dirty="0" smtClean="0"/>
              <a:t> </a:t>
            </a:r>
            <a:endParaRPr lang="en-US" dirty="0"/>
          </a:p>
        </p:txBody>
      </p:sp>
    </p:spTree>
    <p:extLst>
      <p:ext uri="{BB962C8B-B14F-4D97-AF65-F5344CB8AC3E}">
        <p14:creationId xmlns:p14="http://schemas.microsoft.com/office/powerpoint/2010/main" val="925095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sp>
        <p:nvSpPr>
          <p:cNvPr id="4" name="Szövegdoboz 3"/>
          <p:cNvSpPr txBox="1"/>
          <p:nvPr/>
        </p:nvSpPr>
        <p:spPr>
          <a:xfrm>
            <a:off x="457200" y="609600"/>
            <a:ext cx="8001000" cy="6063198"/>
          </a:xfrm>
          <a:prstGeom prst="rect">
            <a:avLst/>
          </a:prstGeom>
          <a:noFill/>
        </p:spPr>
        <p:txBody>
          <a:bodyPr wrap="square" rtlCol="0">
            <a:spAutoFit/>
          </a:bodyPr>
          <a:lstStyle/>
          <a:p>
            <a:r>
              <a:rPr lang="en-US" sz="2800" b="1" dirty="0" smtClean="0">
                <a:solidFill>
                  <a:srgbClr val="FF0000"/>
                </a:solidFill>
                <a:latin typeface="Bradley Hand ITC" panose="03070402050302030203" pitchFamily="66" charset="0"/>
              </a:rPr>
              <a:t>Motivation:</a:t>
            </a:r>
            <a:r>
              <a:rPr lang="en-US" dirty="0" smtClean="0"/>
              <a:t> development of magnetometers for use in space</a:t>
            </a:r>
            <a:endParaRPr lang="hu-HU" dirty="0" smtClean="0"/>
          </a:p>
          <a:p>
            <a:endParaRPr lang="hu-HU" dirty="0"/>
          </a:p>
          <a:p>
            <a:r>
              <a:rPr lang="en-US" dirty="0" smtClean="0"/>
              <a:t>Best magnetometers in terms of precision and low noise:</a:t>
            </a:r>
          </a:p>
          <a:p>
            <a:r>
              <a:rPr lang="en-US" dirty="0" smtClean="0"/>
              <a:t> </a:t>
            </a:r>
          </a:p>
          <a:p>
            <a:pPr marL="285750" indent="-285750">
              <a:buFont typeface="Arial" panose="020B0604020202020204" pitchFamily="34" charset="0"/>
              <a:buChar char="•"/>
            </a:pPr>
            <a:r>
              <a:rPr lang="en-US" dirty="0" smtClean="0"/>
              <a:t>SQUID (superconducting magnetometers): liquid helium cooling</a:t>
            </a:r>
          </a:p>
          <a:p>
            <a:pPr marL="285750" indent="-285750">
              <a:buFont typeface="Arial" panose="020B0604020202020204" pitchFamily="34" charset="0"/>
              <a:buChar char="•"/>
            </a:pPr>
            <a:r>
              <a:rPr lang="en-US" dirty="0" smtClean="0"/>
              <a:t>SERF (spin exchange relax</a:t>
            </a:r>
            <a:r>
              <a:rPr lang="hu-HU" dirty="0" err="1" smtClean="0"/>
              <a:t>at</a:t>
            </a:r>
            <a:r>
              <a:rPr lang="en-US" dirty="0" smtClean="0"/>
              <a:t>ion free): works in ultralow magnetic field (&lt;10nT)</a:t>
            </a:r>
          </a:p>
          <a:p>
            <a:endParaRPr lang="en-US" dirty="0" smtClean="0"/>
          </a:p>
          <a:p>
            <a:r>
              <a:rPr lang="en-US" dirty="0" smtClean="0"/>
              <a:t>Interplanetary space (outside the terrestrial magnetosphere):</a:t>
            </a:r>
          </a:p>
          <a:p>
            <a:endParaRPr lang="en-US" dirty="0" smtClean="0"/>
          </a:p>
          <a:p>
            <a:pPr marL="285750" indent="-285750">
              <a:buFont typeface="Arial" panose="020B0604020202020204" pitchFamily="34" charset="0"/>
              <a:buChar char="•"/>
            </a:pPr>
            <a:r>
              <a:rPr lang="en-US" dirty="0" smtClean="0"/>
              <a:t>Helium cooling is not possible, but</a:t>
            </a:r>
          </a:p>
          <a:p>
            <a:pPr marL="285750" indent="-285750">
              <a:buFont typeface="Arial" panose="020B0604020202020204" pitchFamily="34" charset="0"/>
              <a:buChar char="•"/>
            </a:pPr>
            <a:r>
              <a:rPr lang="en-US" dirty="0" smtClean="0"/>
              <a:t>Magnetic field is in the order of 10 </a:t>
            </a:r>
            <a:r>
              <a:rPr lang="en-US" dirty="0" err="1" smtClean="0"/>
              <a:t>nT</a:t>
            </a:r>
            <a:endParaRPr lang="en-US" dirty="0" smtClean="0"/>
          </a:p>
          <a:p>
            <a:endParaRPr lang="en-US" dirty="0" smtClean="0"/>
          </a:p>
          <a:p>
            <a:r>
              <a:rPr lang="en-US" dirty="0" smtClean="0"/>
              <a:t>Our goals are</a:t>
            </a:r>
          </a:p>
          <a:p>
            <a:endParaRPr lang="en-US" dirty="0" smtClean="0"/>
          </a:p>
          <a:p>
            <a:pPr marL="285750" indent="-285750">
              <a:buFont typeface="Arial" panose="020B0604020202020204" pitchFamily="34" charset="0"/>
              <a:buChar char="•"/>
            </a:pPr>
            <a:r>
              <a:rPr lang="en-US" dirty="0" smtClean="0"/>
              <a:t>To stablish an electro- magnetically clean room, </a:t>
            </a:r>
          </a:p>
          <a:p>
            <a:pPr marL="285750" indent="-285750">
              <a:buFont typeface="Arial" panose="020B0604020202020204" pitchFamily="34" charset="0"/>
              <a:buChar char="•"/>
            </a:pPr>
            <a:r>
              <a:rPr lang="en-US" dirty="0" smtClean="0"/>
              <a:t>To build an environment which is similar to deep space</a:t>
            </a:r>
          </a:p>
          <a:p>
            <a:pPr marL="285750" indent="-285750">
              <a:buFont typeface="Arial" panose="020B0604020202020204" pitchFamily="34" charset="0"/>
              <a:buChar char="•"/>
            </a:pPr>
            <a:r>
              <a:rPr lang="en-US" dirty="0" smtClean="0"/>
              <a:t>Developing, testing, calibrating equipment to be sent to space (in particular SERF magnetometers)</a:t>
            </a:r>
          </a:p>
          <a:p>
            <a:pPr marL="285750" indent="-285750">
              <a:buFont typeface="Arial" panose="020B0604020202020204" pitchFamily="34" charset="0"/>
              <a:buChar char="•"/>
            </a:pPr>
            <a:r>
              <a:rPr lang="en-US" dirty="0" smtClean="0"/>
              <a:t>To perform magnetic cleanliness programs</a:t>
            </a:r>
          </a:p>
          <a:p>
            <a:endParaRPr lang="hu-HU" dirty="0"/>
          </a:p>
          <a:p>
            <a:endParaRPr lang="en-US" dirty="0"/>
          </a:p>
        </p:txBody>
      </p:sp>
    </p:spTree>
    <p:extLst>
      <p:ext uri="{BB962C8B-B14F-4D97-AF65-F5344CB8AC3E}">
        <p14:creationId xmlns:p14="http://schemas.microsoft.com/office/powerpoint/2010/main" val="3887264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Wigner121</a:t>
            </a:r>
            <a:endParaRPr lang="en-US" dirty="0">
              <a:solidFill>
                <a:prstClr val="black">
                  <a:tint val="75000"/>
                </a:prstClr>
              </a:solidFill>
            </a:endParaRPr>
          </a:p>
        </p:txBody>
      </p:sp>
      <p:sp>
        <p:nvSpPr>
          <p:cNvPr id="3" name="Szövegdoboz 2"/>
          <p:cNvSpPr txBox="1"/>
          <p:nvPr/>
        </p:nvSpPr>
        <p:spPr>
          <a:xfrm>
            <a:off x="304799" y="304800"/>
            <a:ext cx="8534401" cy="6186309"/>
          </a:xfrm>
          <a:prstGeom prst="rect">
            <a:avLst/>
          </a:prstGeom>
          <a:noFill/>
        </p:spPr>
        <p:txBody>
          <a:bodyPr wrap="square" rtlCol="0">
            <a:spAutoFit/>
          </a:bodyPr>
          <a:lstStyle/>
          <a:p>
            <a:r>
              <a:rPr lang="en-US" dirty="0" smtClean="0"/>
              <a:t>SERF magnetometers:</a:t>
            </a:r>
          </a:p>
          <a:p>
            <a:endParaRPr lang="en-US" dirty="0" smtClean="0"/>
          </a:p>
          <a:p>
            <a:endParaRPr lang="en-US" dirty="0" smtClean="0"/>
          </a:p>
          <a:p>
            <a:r>
              <a:rPr lang="en-US" dirty="0" smtClean="0"/>
              <a:t>Atoms with magnetic moment make </a:t>
            </a:r>
            <a:r>
              <a:rPr lang="en-US" dirty="0" err="1" smtClean="0"/>
              <a:t>Larmor</a:t>
            </a:r>
            <a:r>
              <a:rPr lang="en-US" dirty="0" smtClean="0"/>
              <a:t> precession in magnetic field, the frequency of which depends on the product of the magnetic moment and the external field. By measuring the </a:t>
            </a:r>
            <a:r>
              <a:rPr lang="en-US" dirty="0" err="1" smtClean="0"/>
              <a:t>Larmor</a:t>
            </a:r>
            <a:r>
              <a:rPr lang="en-US" dirty="0" smtClean="0"/>
              <a:t> frequency:</a:t>
            </a:r>
          </a:p>
          <a:p>
            <a:endParaRPr lang="en-US" dirty="0" smtClean="0"/>
          </a:p>
          <a:p>
            <a:pPr marL="285750" indent="-285750">
              <a:buFont typeface="Arial" panose="020B0604020202020204" pitchFamily="34" charset="0"/>
              <a:buChar char="•"/>
            </a:pPr>
            <a:r>
              <a:rPr lang="en-US" dirty="0" smtClean="0"/>
              <a:t>We can determine the material inside a known field (NMR equipment in medicine)</a:t>
            </a:r>
          </a:p>
          <a:p>
            <a:pPr marL="285750" indent="-285750">
              <a:buFont typeface="Arial" panose="020B0604020202020204" pitchFamily="34" charset="0"/>
              <a:buChar char="•"/>
            </a:pPr>
            <a:r>
              <a:rPr lang="en-US" dirty="0" smtClean="0"/>
              <a:t>We can determine the field, if we know the material in the field (atomic magnetometer)</a:t>
            </a:r>
          </a:p>
          <a:p>
            <a:endParaRPr lang="en-US" dirty="0" smtClean="0"/>
          </a:p>
          <a:p>
            <a:pPr algn="ctr"/>
            <a:r>
              <a:rPr lang="en-US" dirty="0" smtClean="0"/>
              <a:t>Electrons orbiting around the nucleus make spin exchange collision with other electrons (orbiting around </a:t>
            </a:r>
            <a:r>
              <a:rPr lang="hu-HU" dirty="0" smtClean="0"/>
              <a:t>a </a:t>
            </a:r>
            <a:r>
              <a:rPr lang="hu-HU" dirty="0" err="1" smtClean="0"/>
              <a:t>neighbouring</a:t>
            </a:r>
            <a:r>
              <a:rPr lang="en-US" dirty="0" smtClean="0"/>
              <a:t> </a:t>
            </a:r>
            <a:r>
              <a:rPr lang="en-US" dirty="0" smtClean="0"/>
              <a:t>nucleus) </a:t>
            </a:r>
          </a:p>
          <a:p>
            <a:pPr algn="ctr"/>
            <a:r>
              <a:rPr lang="en-US" dirty="0" smtClean="0"/>
              <a:t>↓</a:t>
            </a:r>
          </a:p>
          <a:p>
            <a:pPr algn="ctr"/>
            <a:r>
              <a:rPr lang="en-US" dirty="0" smtClean="0"/>
              <a:t> the effective magnetic moment of atoms are fluctuating</a:t>
            </a:r>
          </a:p>
          <a:p>
            <a:pPr algn="ctr"/>
            <a:r>
              <a:rPr lang="en-US" dirty="0" smtClean="0"/>
              <a:t>↓</a:t>
            </a:r>
          </a:p>
          <a:p>
            <a:pPr algn="ctr"/>
            <a:r>
              <a:rPr lang="en-US" dirty="0" err="1" smtClean="0"/>
              <a:t>Larmor</a:t>
            </a:r>
            <a:r>
              <a:rPr lang="en-US" dirty="0" smtClean="0"/>
              <a:t> frequency broadens</a:t>
            </a:r>
          </a:p>
          <a:p>
            <a:endParaRPr lang="en-US" dirty="0" smtClean="0"/>
          </a:p>
          <a:p>
            <a:r>
              <a:rPr lang="en-US" dirty="0" smtClean="0"/>
              <a:t>SERF: during one </a:t>
            </a:r>
            <a:r>
              <a:rPr lang="en-US" dirty="0" err="1" smtClean="0"/>
              <a:t>Larmor</a:t>
            </a:r>
            <a:r>
              <a:rPr lang="en-US" dirty="0" smtClean="0"/>
              <a:t> period there are many spin collisions</a:t>
            </a:r>
          </a:p>
          <a:p>
            <a:endParaRPr lang="en-US" dirty="0" smtClean="0"/>
          </a:p>
          <a:p>
            <a:pPr marL="285750" indent="-285750">
              <a:buFont typeface="Arial" panose="020B0604020202020204" pitchFamily="34" charset="0"/>
              <a:buChar char="•"/>
            </a:pPr>
            <a:r>
              <a:rPr lang="en-US" dirty="0" smtClean="0"/>
              <a:t>Potassium atoms 200 C</a:t>
            </a:r>
          </a:p>
          <a:p>
            <a:pPr marL="285750" indent="-285750">
              <a:buFont typeface="Arial" panose="020B0604020202020204" pitchFamily="34" charset="0"/>
              <a:buChar char="•"/>
            </a:pPr>
            <a:r>
              <a:rPr lang="en-US" dirty="0" smtClean="0"/>
              <a:t>Low magnetic field (&lt;10nT</a:t>
            </a:r>
            <a:r>
              <a:rPr lang="hu-HU" dirty="0"/>
              <a:t>)</a:t>
            </a:r>
            <a:endParaRPr lang="en-US" dirty="0" smtClean="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975" y="17003"/>
            <a:ext cx="1143000" cy="1143000"/>
          </a:xfrm>
          <a:prstGeom prst="rect">
            <a:avLst/>
          </a:prstGeom>
        </p:spPr>
      </p:pic>
    </p:spTree>
    <p:extLst>
      <p:ext uri="{BB962C8B-B14F-4D97-AF65-F5344CB8AC3E}">
        <p14:creationId xmlns:p14="http://schemas.microsoft.com/office/powerpoint/2010/main" val="2416760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23129"/>
            <a:ext cx="7476065" cy="5607049"/>
          </a:xfrm>
          <a:prstGeom prst="rect">
            <a:avLst/>
          </a:prstGeom>
        </p:spPr>
      </p:pic>
      <p:sp>
        <p:nvSpPr>
          <p:cNvPr id="4" name="Lefelé nyíl 3"/>
          <p:cNvSpPr/>
          <p:nvPr/>
        </p:nvSpPr>
        <p:spPr>
          <a:xfrm>
            <a:off x="1867679" y="3200400"/>
            <a:ext cx="304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zövegdoboz 4"/>
          <p:cNvSpPr txBox="1"/>
          <p:nvPr/>
        </p:nvSpPr>
        <p:spPr>
          <a:xfrm rot="5400000">
            <a:off x="1417186" y="3713488"/>
            <a:ext cx="633507" cy="369332"/>
          </a:xfrm>
          <a:prstGeom prst="rect">
            <a:avLst/>
          </a:prstGeom>
          <a:noFill/>
        </p:spPr>
        <p:txBody>
          <a:bodyPr wrap="none" rtlCol="0">
            <a:spAutoFit/>
          </a:bodyPr>
          <a:lstStyle/>
          <a:p>
            <a:r>
              <a:rPr lang="hu-HU" dirty="0" smtClean="0">
                <a:solidFill>
                  <a:schemeClr val="accent1"/>
                </a:solidFill>
              </a:rPr>
              <a:t>SERF</a:t>
            </a:r>
            <a:endParaRPr lang="en-US" dirty="0">
              <a:solidFill>
                <a:schemeClr val="accent1"/>
              </a:solidFill>
            </a:endParaRPr>
          </a:p>
        </p:txBody>
      </p:sp>
      <p:sp>
        <p:nvSpPr>
          <p:cNvPr id="6" name="Lefelé nyíl 5"/>
          <p:cNvSpPr/>
          <p:nvPr/>
        </p:nvSpPr>
        <p:spPr>
          <a:xfrm rot="16200000">
            <a:off x="405112" y="3429000"/>
            <a:ext cx="1905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zövegdoboz 7"/>
          <p:cNvSpPr txBox="1"/>
          <p:nvPr/>
        </p:nvSpPr>
        <p:spPr>
          <a:xfrm>
            <a:off x="137142" y="3322916"/>
            <a:ext cx="1360806" cy="307777"/>
          </a:xfrm>
          <a:prstGeom prst="rect">
            <a:avLst/>
          </a:prstGeom>
          <a:noFill/>
        </p:spPr>
        <p:txBody>
          <a:bodyPr wrap="square" rtlCol="0">
            <a:spAutoFit/>
          </a:bodyPr>
          <a:lstStyle/>
          <a:p>
            <a:r>
              <a:rPr lang="hu-HU" sz="1400" dirty="0" err="1" smtClean="0">
                <a:solidFill>
                  <a:schemeClr val="accent1"/>
                </a:solidFill>
              </a:rPr>
              <a:t>Our</a:t>
            </a:r>
            <a:r>
              <a:rPr lang="hu-HU" sz="1400" dirty="0" smtClean="0">
                <a:solidFill>
                  <a:schemeClr val="accent1"/>
                </a:solidFill>
              </a:rPr>
              <a:t> </a:t>
            </a:r>
            <a:r>
              <a:rPr lang="hu-HU" sz="1400" dirty="0" err="1" smtClean="0">
                <a:solidFill>
                  <a:schemeClr val="accent1"/>
                </a:solidFill>
              </a:rPr>
              <a:t>laboratory</a:t>
            </a:r>
            <a:endParaRPr lang="en-US" sz="1400" dirty="0">
              <a:solidFill>
                <a:schemeClr val="accent1"/>
              </a:solidFill>
            </a:endParaRPr>
          </a:p>
        </p:txBody>
      </p:sp>
      <p:sp>
        <p:nvSpPr>
          <p:cNvPr id="9" name="Lefelé nyíl 8"/>
          <p:cNvSpPr/>
          <p:nvPr/>
        </p:nvSpPr>
        <p:spPr>
          <a:xfrm rot="16200000">
            <a:off x="1402698" y="2475001"/>
            <a:ext cx="1905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zövegdoboz 9"/>
          <p:cNvSpPr txBox="1"/>
          <p:nvPr/>
        </p:nvSpPr>
        <p:spPr>
          <a:xfrm>
            <a:off x="948442" y="2362778"/>
            <a:ext cx="1360806" cy="307777"/>
          </a:xfrm>
          <a:prstGeom prst="rect">
            <a:avLst/>
          </a:prstGeom>
          <a:noFill/>
        </p:spPr>
        <p:txBody>
          <a:bodyPr wrap="square" rtlCol="0">
            <a:spAutoFit/>
          </a:bodyPr>
          <a:lstStyle/>
          <a:p>
            <a:r>
              <a:rPr lang="hu-HU" sz="1400" dirty="0" err="1" smtClean="0">
                <a:solidFill>
                  <a:schemeClr val="accent1"/>
                </a:solidFill>
              </a:rPr>
              <a:t>Magnetic</a:t>
            </a:r>
            <a:r>
              <a:rPr lang="hu-HU" sz="1400" dirty="0" smtClean="0">
                <a:solidFill>
                  <a:schemeClr val="accent1"/>
                </a:solidFill>
              </a:rPr>
              <a:t> </a:t>
            </a:r>
            <a:r>
              <a:rPr lang="hu-HU" sz="1400" dirty="0" err="1" smtClean="0">
                <a:solidFill>
                  <a:schemeClr val="accent1"/>
                </a:solidFill>
              </a:rPr>
              <a:t>storm</a:t>
            </a:r>
            <a:endParaRPr lang="en-US" sz="1400" dirty="0">
              <a:solidFill>
                <a:schemeClr val="accent1"/>
              </a:solidFill>
            </a:endParaRPr>
          </a:p>
        </p:txBody>
      </p:sp>
      <p:sp>
        <p:nvSpPr>
          <p:cNvPr id="11" name="Lefelé nyíl 10"/>
          <p:cNvSpPr/>
          <p:nvPr/>
        </p:nvSpPr>
        <p:spPr>
          <a:xfrm rot="16200000">
            <a:off x="1082349" y="2980016"/>
            <a:ext cx="1905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p:cNvSpPr txBox="1"/>
          <p:nvPr/>
        </p:nvSpPr>
        <p:spPr>
          <a:xfrm>
            <a:off x="381000" y="2849286"/>
            <a:ext cx="1768705" cy="307777"/>
          </a:xfrm>
          <a:prstGeom prst="rect">
            <a:avLst/>
          </a:prstGeom>
          <a:noFill/>
        </p:spPr>
        <p:txBody>
          <a:bodyPr wrap="square" rtlCol="0">
            <a:spAutoFit/>
          </a:bodyPr>
          <a:lstStyle/>
          <a:p>
            <a:r>
              <a:rPr lang="hu-HU" sz="1400" dirty="0" err="1" smtClean="0">
                <a:solidFill>
                  <a:schemeClr val="accent1"/>
                </a:solidFill>
              </a:rPr>
              <a:t>Interplanetary</a:t>
            </a:r>
            <a:r>
              <a:rPr lang="hu-HU" sz="1400" dirty="0" smtClean="0">
                <a:solidFill>
                  <a:schemeClr val="accent1"/>
                </a:solidFill>
              </a:rPr>
              <a:t> </a:t>
            </a:r>
            <a:r>
              <a:rPr lang="hu-HU" sz="1400" dirty="0" err="1" smtClean="0">
                <a:solidFill>
                  <a:schemeClr val="accent1"/>
                </a:solidFill>
              </a:rPr>
              <a:t>space</a:t>
            </a:r>
            <a:endParaRPr lang="en-US" sz="1400" dirty="0">
              <a:solidFill>
                <a:schemeClr val="accent1"/>
              </a:solidFill>
            </a:endParaRPr>
          </a:p>
        </p:txBody>
      </p:sp>
    </p:spTree>
    <p:extLst>
      <p:ext uri="{BB962C8B-B14F-4D97-AF65-F5344CB8AC3E}">
        <p14:creationId xmlns:p14="http://schemas.microsoft.com/office/powerpoint/2010/main" val="2222711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Wigner121</a:t>
            </a:r>
            <a:endParaRPr lang="en-US" dirty="0">
              <a:solidFill>
                <a:prstClr val="black">
                  <a:tint val="75000"/>
                </a:prstClr>
              </a:solidFill>
            </a:endParaRPr>
          </a:p>
        </p:txBody>
      </p:sp>
      <p:sp>
        <p:nvSpPr>
          <p:cNvPr id="3" name="Szövegdoboz 2"/>
          <p:cNvSpPr txBox="1"/>
          <p:nvPr/>
        </p:nvSpPr>
        <p:spPr>
          <a:xfrm>
            <a:off x="647616" y="5058119"/>
            <a:ext cx="7620000" cy="1477328"/>
          </a:xfrm>
          <a:prstGeom prst="rect">
            <a:avLst/>
          </a:prstGeom>
          <a:noFill/>
        </p:spPr>
        <p:txBody>
          <a:bodyPr wrap="square" rtlCol="0">
            <a:spAutoFit/>
          </a:bodyPr>
          <a:lstStyle/>
          <a:p>
            <a:r>
              <a:rPr lang="en-US" dirty="0" smtClean="0"/>
              <a:t>Location: </a:t>
            </a:r>
          </a:p>
          <a:p>
            <a:pPr marL="285750" indent="-285750">
              <a:buFont typeface="Arial" panose="020B0604020202020204" pitchFamily="34" charset="0"/>
              <a:buChar char="•"/>
            </a:pPr>
            <a:r>
              <a:rPr lang="en-US" dirty="0" err="1" smtClean="0"/>
              <a:t>Szécheny</a:t>
            </a:r>
            <a:r>
              <a:rPr lang="en-US" dirty="0" smtClean="0"/>
              <a:t> </a:t>
            </a:r>
            <a:r>
              <a:rPr lang="en-US" dirty="0" err="1" smtClean="0"/>
              <a:t>István</a:t>
            </a:r>
            <a:r>
              <a:rPr lang="en-US" dirty="0" smtClean="0"/>
              <a:t> Geophysical Observatory</a:t>
            </a:r>
          </a:p>
          <a:p>
            <a:pPr marL="285750" indent="-285750">
              <a:buFont typeface="Arial" panose="020B0604020202020204" pitchFamily="34" charset="0"/>
              <a:buChar char="•"/>
            </a:pPr>
            <a:r>
              <a:rPr lang="en-US" dirty="0" smtClean="0"/>
              <a:t>Remote place for geomagnetic observations in a national park</a:t>
            </a:r>
          </a:p>
          <a:p>
            <a:pPr marL="285750" indent="-285750">
              <a:buFont typeface="Arial" panose="020B0604020202020204" pitchFamily="34" charset="0"/>
              <a:buChar char="•"/>
            </a:pPr>
            <a:r>
              <a:rPr lang="en-US" dirty="0" smtClean="0"/>
              <a:t>2 km wide sediment</a:t>
            </a:r>
            <a:r>
              <a:rPr lang="en-US" dirty="0" smtClean="0"/>
              <a:t>ary</a:t>
            </a:r>
            <a:r>
              <a:rPr lang="en-US" dirty="0" smtClean="0"/>
              <a:t> soil</a:t>
            </a:r>
          </a:p>
          <a:p>
            <a:pPr marL="285750" indent="-285750">
              <a:buFont typeface="Arial" panose="020B0604020202020204" pitchFamily="34" charset="0"/>
              <a:buChar char="•"/>
            </a:pPr>
            <a:r>
              <a:rPr lang="en-US" dirty="0" smtClean="0"/>
              <a:t>Continuous measurement of the terrestrial magnetic field</a:t>
            </a:r>
            <a:endParaRPr lang="en-US" dirty="0" smtClean="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929263"/>
            <a:ext cx="3733800" cy="280035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45" y="1155117"/>
            <a:ext cx="3886200" cy="3592476"/>
          </a:xfrm>
          <a:prstGeom prst="rect">
            <a:avLst/>
          </a:prstGeom>
        </p:spPr>
      </p:pic>
      <p:sp>
        <p:nvSpPr>
          <p:cNvPr id="6" name="Szövegdoboz 5"/>
          <p:cNvSpPr txBox="1"/>
          <p:nvPr/>
        </p:nvSpPr>
        <p:spPr>
          <a:xfrm>
            <a:off x="1447800" y="444800"/>
            <a:ext cx="6938118" cy="369332"/>
          </a:xfrm>
          <a:prstGeom prst="rect">
            <a:avLst/>
          </a:prstGeom>
          <a:noFill/>
        </p:spPr>
        <p:txBody>
          <a:bodyPr wrap="none" rtlCol="0">
            <a:spAutoFit/>
          </a:bodyPr>
          <a:lstStyle/>
          <a:p>
            <a:r>
              <a:rPr lang="en-US" b="1" dirty="0" smtClean="0">
                <a:latin typeface="Bradley Hand ITC" panose="03070402050302030203" pitchFamily="66" charset="0"/>
              </a:rPr>
              <a:t>How to reduce the terrestrial magnetic field by 5 orders of magnitude?</a:t>
            </a:r>
            <a:endParaRPr lang="en-US" b="1" dirty="0">
              <a:latin typeface="Bradley Hand ITC" panose="03070402050302030203" pitchFamily="66" charset="0"/>
            </a:endParaRPr>
          </a:p>
        </p:txBody>
      </p:sp>
      <p:sp>
        <p:nvSpPr>
          <p:cNvPr id="7" name="Jobbra nyíl 6"/>
          <p:cNvSpPr/>
          <p:nvPr/>
        </p:nvSpPr>
        <p:spPr>
          <a:xfrm rot="14581800">
            <a:off x="1203042" y="4406776"/>
            <a:ext cx="1818363" cy="223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Jobbra nyíl 7"/>
          <p:cNvSpPr/>
          <p:nvPr/>
        </p:nvSpPr>
        <p:spPr>
          <a:xfrm rot="17720031">
            <a:off x="6522482" y="5530872"/>
            <a:ext cx="1474602" cy="223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zövegdoboz 8"/>
          <p:cNvSpPr txBox="1"/>
          <p:nvPr/>
        </p:nvSpPr>
        <p:spPr>
          <a:xfrm>
            <a:off x="5455228" y="4750004"/>
            <a:ext cx="1657826" cy="369332"/>
          </a:xfrm>
          <a:prstGeom prst="rect">
            <a:avLst/>
          </a:prstGeom>
          <a:noFill/>
        </p:spPr>
        <p:txBody>
          <a:bodyPr wrap="none" rtlCol="0">
            <a:spAutoFit/>
          </a:bodyPr>
          <a:lstStyle/>
          <a:p>
            <a:r>
              <a:rPr lang="hu-HU" dirty="0" smtClean="0">
                <a:latin typeface="Bradley Hand ITC" panose="03070402050302030203" pitchFamily="66" charset="0"/>
              </a:rPr>
              <a:t>„</a:t>
            </a:r>
            <a:r>
              <a:rPr lang="en-US" dirty="0" smtClean="0">
                <a:latin typeface="Bradley Hand ITC" panose="03070402050302030203" pitchFamily="66" charset="0"/>
              </a:rPr>
              <a:t>Hobbit houses</a:t>
            </a:r>
            <a:r>
              <a:rPr lang="hu-HU" dirty="0" smtClean="0">
                <a:latin typeface="Bradley Hand ITC" panose="03070402050302030203" pitchFamily="66" charset="0"/>
              </a:rPr>
              <a:t>”</a:t>
            </a:r>
            <a:endParaRPr lang="en-US" dirty="0">
              <a:latin typeface="Bradley Hand ITC" panose="03070402050302030203" pitchFamily="66" charset="0"/>
            </a:endParaRPr>
          </a:p>
        </p:txBody>
      </p:sp>
    </p:spTree>
    <p:extLst>
      <p:ext uri="{BB962C8B-B14F-4D97-AF65-F5344CB8AC3E}">
        <p14:creationId xmlns:p14="http://schemas.microsoft.com/office/powerpoint/2010/main" val="3626342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sp>
        <p:nvSpPr>
          <p:cNvPr id="3" name="Szövegdoboz 2"/>
          <p:cNvSpPr txBox="1"/>
          <p:nvPr/>
        </p:nvSpPr>
        <p:spPr>
          <a:xfrm>
            <a:off x="762000" y="669538"/>
            <a:ext cx="3124200" cy="1200329"/>
          </a:xfrm>
          <a:prstGeom prst="rect">
            <a:avLst/>
          </a:prstGeom>
          <a:noFill/>
        </p:spPr>
        <p:txBody>
          <a:bodyPr wrap="square" rtlCol="0">
            <a:spAutoFit/>
          </a:bodyPr>
          <a:lstStyle/>
          <a:p>
            <a:r>
              <a:rPr lang="en-US" dirty="0" smtClean="0"/>
              <a:t>Hall</a:t>
            </a:r>
            <a:endParaRPr lang="en-US" dirty="0" smtClean="0"/>
          </a:p>
          <a:p>
            <a:endParaRPr lang="en-US" dirty="0" smtClean="0"/>
          </a:p>
          <a:p>
            <a:r>
              <a:rPr lang="en-US" dirty="0" smtClean="0"/>
              <a:t>9 x 9 x 9 m hall, built by wood (no magnetic material)</a:t>
            </a:r>
            <a:endParaRPr lang="en-US"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96" y="2270140"/>
            <a:ext cx="4978400" cy="3733800"/>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7293" y="1036637"/>
            <a:ext cx="4126707" cy="5502276"/>
          </a:xfrm>
          <a:prstGeom prst="rect">
            <a:avLst/>
          </a:prstGeom>
        </p:spPr>
      </p:pic>
    </p:spTree>
    <p:extLst>
      <p:ext uri="{BB962C8B-B14F-4D97-AF65-F5344CB8AC3E}">
        <p14:creationId xmlns:p14="http://schemas.microsoft.com/office/powerpoint/2010/main" val="494325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sp>
        <p:nvSpPr>
          <p:cNvPr id="3" name="Szövegdoboz 2"/>
          <p:cNvSpPr txBox="1"/>
          <p:nvPr/>
        </p:nvSpPr>
        <p:spPr>
          <a:xfrm>
            <a:off x="228600" y="609600"/>
            <a:ext cx="5791200" cy="2862322"/>
          </a:xfrm>
          <a:prstGeom prst="rect">
            <a:avLst/>
          </a:prstGeom>
          <a:noFill/>
        </p:spPr>
        <p:txBody>
          <a:bodyPr wrap="square" rtlCol="0">
            <a:spAutoFit/>
          </a:bodyPr>
          <a:lstStyle/>
          <a:p>
            <a:r>
              <a:rPr lang="en-US" dirty="0" smtClean="0"/>
              <a:t>Magnetic shielding in two steps: passive and active</a:t>
            </a:r>
          </a:p>
          <a:p>
            <a:endParaRPr lang="en-US" dirty="0" smtClean="0"/>
          </a:p>
          <a:p>
            <a:r>
              <a:rPr lang="en-US" dirty="0" smtClean="0"/>
              <a:t>Passive shielding:</a:t>
            </a:r>
          </a:p>
          <a:p>
            <a:pPr marL="285750" indent="-285750">
              <a:buFont typeface="Arial" panose="020B0604020202020204" pitchFamily="34" charset="0"/>
              <a:buChar char="•"/>
            </a:pPr>
            <a:r>
              <a:rPr lang="en-US" dirty="0" smtClean="0"/>
              <a:t>3 x 3 m room</a:t>
            </a:r>
          </a:p>
          <a:p>
            <a:pPr marL="285750" indent="-285750">
              <a:buFont typeface="Arial" panose="020B0604020202020204" pitchFamily="34" charset="0"/>
              <a:buChar char="•"/>
            </a:pPr>
            <a:r>
              <a:rPr lang="en-US" dirty="0" smtClean="0"/>
              <a:t>2 </a:t>
            </a:r>
            <a:r>
              <a:rPr lang="en-US" dirty="0" err="1" smtClean="0"/>
              <a:t>mumetal</a:t>
            </a:r>
            <a:r>
              <a:rPr lang="en-US" dirty="0" smtClean="0"/>
              <a:t> layer (permeability = 100000): deflection of magnetic lines of force</a:t>
            </a:r>
          </a:p>
          <a:p>
            <a:pPr marL="285750" indent="-285750">
              <a:buFont typeface="Arial" panose="020B0604020202020204" pitchFamily="34" charset="0"/>
              <a:buChar char="•"/>
            </a:pPr>
            <a:r>
              <a:rPr lang="en-US" dirty="0" smtClean="0"/>
              <a:t>1 cooper coated </a:t>
            </a:r>
            <a:r>
              <a:rPr lang="en-US" dirty="0" err="1" smtClean="0"/>
              <a:t>aluminium</a:t>
            </a:r>
            <a:r>
              <a:rPr lang="en-US" dirty="0" smtClean="0"/>
              <a:t> layer: Faraday-cage</a:t>
            </a:r>
          </a:p>
          <a:p>
            <a:pPr marL="285750" indent="-285750">
              <a:buFont typeface="Arial" panose="020B0604020202020204" pitchFamily="34" charset="0"/>
              <a:buChar char="•"/>
            </a:pPr>
            <a:r>
              <a:rPr lang="en-US" dirty="0" smtClean="0"/>
              <a:t>Pneumatic</a:t>
            </a:r>
            <a:r>
              <a:rPr lang="hu-HU" dirty="0" smtClean="0"/>
              <a:t>a</a:t>
            </a:r>
            <a:r>
              <a:rPr lang="en-US" dirty="0" err="1" smtClean="0"/>
              <a:t>ly</a:t>
            </a:r>
            <a:r>
              <a:rPr lang="en-US" dirty="0" smtClean="0"/>
              <a:t> assisted closing of the door</a:t>
            </a:r>
          </a:p>
          <a:p>
            <a:pPr marL="285750" indent="-285750">
              <a:buFont typeface="Arial" panose="020B0604020202020204" pitchFamily="34" charset="0"/>
              <a:buChar char="•"/>
            </a:pPr>
            <a:r>
              <a:rPr lang="en-US" dirty="0" smtClean="0"/>
              <a:t>Feedthrough holes</a:t>
            </a:r>
          </a:p>
          <a:p>
            <a:pPr marL="285750" indent="-285750">
              <a:buFont typeface="Arial" panose="020B0604020202020204" pitchFamily="34" charset="0"/>
              <a:buChar char="•"/>
            </a:pPr>
            <a:r>
              <a:rPr lang="en-US" dirty="0" smtClean="0"/>
              <a:t>Led light outside of the inner layer</a:t>
            </a:r>
            <a:endParaRPr lang="en-US" dirty="0" smtClean="0"/>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250" y="3733800"/>
            <a:ext cx="2303577" cy="3071436"/>
          </a:xfrm>
          <a:prstGeom prst="rect">
            <a:avLst/>
          </a:prstGeom>
        </p:spPr>
      </p:pic>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9701" y="3739468"/>
            <a:ext cx="2338899" cy="3118532"/>
          </a:xfrm>
          <a:prstGeom prst="rect">
            <a:avLst/>
          </a:prstGeom>
        </p:spPr>
      </p:pic>
      <p:pic>
        <p:nvPicPr>
          <p:cNvPr id="8" name="Kép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050" y="-130727"/>
            <a:ext cx="2772859" cy="3697145"/>
          </a:xfrm>
          <a:prstGeom prst="rect">
            <a:avLst/>
          </a:prstGeom>
        </p:spPr>
      </p:pic>
    </p:spTree>
    <p:extLst>
      <p:ext uri="{BB962C8B-B14F-4D97-AF65-F5344CB8AC3E}">
        <p14:creationId xmlns:p14="http://schemas.microsoft.com/office/powerpoint/2010/main" val="2608736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Élőláb helye 1"/>
          <p:cNvSpPr>
            <a:spLocks noGrp="1"/>
          </p:cNvSpPr>
          <p:nvPr>
            <p:ph type="ftr" sz="quarter" idx="11"/>
          </p:nvPr>
        </p:nvSpPr>
        <p:spPr/>
        <p:txBody>
          <a:bodyPr/>
          <a:lstStyle/>
          <a:p>
            <a:r>
              <a:rPr lang="hu-HU" dirty="0" smtClean="0">
                <a:solidFill>
                  <a:prstClr val="black">
                    <a:tint val="75000"/>
                  </a:prstClr>
                </a:solidFill>
              </a:rPr>
              <a:t>Wigner 121</a:t>
            </a:r>
            <a:endParaRPr lang="en-US" dirty="0">
              <a:solidFill>
                <a:prstClr val="black">
                  <a:tint val="75000"/>
                </a:prstClr>
              </a:solidFill>
            </a:endParaRPr>
          </a:p>
        </p:txBody>
      </p:sp>
      <p:pic>
        <p:nvPicPr>
          <p:cNvPr id="3" name="Kép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914400"/>
            <a:ext cx="7086600" cy="5314950"/>
          </a:xfrm>
          <a:prstGeom prst="rect">
            <a:avLst/>
          </a:prstGeom>
        </p:spPr>
      </p:pic>
      <p:sp>
        <p:nvSpPr>
          <p:cNvPr id="4" name="Szövegdoboz 3"/>
          <p:cNvSpPr txBox="1"/>
          <p:nvPr/>
        </p:nvSpPr>
        <p:spPr>
          <a:xfrm>
            <a:off x="4114800" y="296902"/>
            <a:ext cx="787844" cy="369332"/>
          </a:xfrm>
          <a:prstGeom prst="rect">
            <a:avLst/>
          </a:prstGeom>
          <a:noFill/>
        </p:spPr>
        <p:txBody>
          <a:bodyPr wrap="none" rtlCol="0">
            <a:spAutoFit/>
          </a:bodyPr>
          <a:lstStyle/>
          <a:p>
            <a:r>
              <a:rPr lang="en-US" dirty="0" smtClean="0"/>
              <a:t>Lamps</a:t>
            </a:r>
            <a:endParaRPr lang="en-US" dirty="0"/>
          </a:p>
        </p:txBody>
      </p:sp>
      <p:sp>
        <p:nvSpPr>
          <p:cNvPr id="5" name="Szövegdoboz 4"/>
          <p:cNvSpPr txBox="1"/>
          <p:nvPr/>
        </p:nvSpPr>
        <p:spPr>
          <a:xfrm>
            <a:off x="1981200" y="6332204"/>
            <a:ext cx="1944058" cy="369332"/>
          </a:xfrm>
          <a:prstGeom prst="rect">
            <a:avLst/>
          </a:prstGeom>
          <a:noFill/>
        </p:spPr>
        <p:txBody>
          <a:bodyPr wrap="none" rtlCol="0">
            <a:spAutoFit/>
          </a:bodyPr>
          <a:lstStyle/>
          <a:p>
            <a:r>
              <a:rPr lang="en-US" dirty="0" smtClean="0"/>
              <a:t>Feedthrough holes</a:t>
            </a:r>
            <a:endParaRPr lang="en-US" dirty="0"/>
          </a:p>
        </p:txBody>
      </p:sp>
      <p:cxnSp>
        <p:nvCxnSpPr>
          <p:cNvPr id="7" name="Egyenes összekötő nyíllal 6"/>
          <p:cNvCxnSpPr/>
          <p:nvPr/>
        </p:nvCxnSpPr>
        <p:spPr>
          <a:xfrm flipH="1">
            <a:off x="3810000" y="787399"/>
            <a:ext cx="457200" cy="584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a:off x="4965922" y="778686"/>
            <a:ext cx="672878" cy="592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flipH="1" flipV="1">
            <a:off x="2047875" y="4590893"/>
            <a:ext cx="228600" cy="1793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flipV="1">
            <a:off x="3810000" y="4559080"/>
            <a:ext cx="3057525" cy="1918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203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2894</TotalTime>
  <Words>953</Words>
  <Application>Microsoft Office PowerPoint</Application>
  <PresentationFormat>Diavetítés a képernyőre (4:3 oldalarány)</PresentationFormat>
  <Paragraphs>173</Paragraphs>
  <Slides>16</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16</vt:i4>
      </vt:variant>
    </vt:vector>
  </HeadingPairs>
  <TitlesOfParts>
    <vt:vector size="21" baseType="lpstr">
      <vt:lpstr>Arial</vt:lpstr>
      <vt:lpstr>Bradley Hand ITC</vt:lpstr>
      <vt:lpstr>Calibri</vt:lpstr>
      <vt:lpstr>Calibri Light</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dc:creator>
  <cp:lastModifiedBy>geza</cp:lastModifiedBy>
  <cp:revision>236</cp:revision>
  <cp:lastPrinted>2016-03-14T16:40:16Z</cp:lastPrinted>
  <dcterms:created xsi:type="dcterms:W3CDTF">2016-03-10T09:30:37Z</dcterms:created>
  <dcterms:modified xsi:type="dcterms:W3CDTF">2023-09-19T20:26:13Z</dcterms:modified>
</cp:coreProperties>
</file>