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04" r:id="rId1"/>
  </p:sldMasterIdLst>
  <p:notesMasterIdLst>
    <p:notesMasterId r:id="rId18"/>
  </p:notesMasterIdLst>
  <p:sldIdLst>
    <p:sldId id="256" r:id="rId2"/>
    <p:sldId id="267" r:id="rId3"/>
    <p:sldId id="257" r:id="rId4"/>
    <p:sldId id="258" r:id="rId5"/>
    <p:sldId id="266" r:id="rId6"/>
    <p:sldId id="263" r:id="rId7"/>
    <p:sldId id="264" r:id="rId8"/>
    <p:sldId id="268" r:id="rId9"/>
    <p:sldId id="269" r:id="rId10"/>
    <p:sldId id="259" r:id="rId11"/>
    <p:sldId id="261" r:id="rId12"/>
    <p:sldId id="273" r:id="rId13"/>
    <p:sldId id="262" r:id="rId14"/>
    <p:sldId id="260" r:id="rId15"/>
    <p:sldId id="270" r:id="rId16"/>
    <p:sldId id="272" r:id="rId17"/>
  </p:sldIdLst>
  <p:sldSz cx="12192000" cy="6858000"/>
  <p:notesSz cx="6858000" cy="9945688"/>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0101CB"/>
    <a:srgbClr val="0035CC"/>
    <a:srgbClr val="2700CC"/>
    <a:srgbClr val="A20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29" autoAdjust="0"/>
    <p:restoredTop sz="94660"/>
  </p:normalViewPr>
  <p:slideViewPr>
    <p:cSldViewPr snapToGrid="0">
      <p:cViewPr varScale="1">
        <p:scale>
          <a:sx n="67" d="100"/>
          <a:sy n="67" d="100"/>
        </p:scale>
        <p:origin x="900"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17F44EAB-0626-4001-9F28-4D78DEB9C3B2}" type="datetimeFigureOut">
              <a:rPr lang="hu-HU" smtClean="0"/>
              <a:t>2023. 09. 20.</a:t>
            </a:fld>
            <a:endParaRPr lang="hu-HU"/>
          </a:p>
        </p:txBody>
      </p:sp>
      <p:sp>
        <p:nvSpPr>
          <p:cNvPr id="4" name="Diakép helye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0E6E0F35-CE06-4125-9346-5050B7189089}" type="slidenum">
              <a:rPr lang="hu-HU" smtClean="0"/>
              <a:t>‹#›</a:t>
            </a:fld>
            <a:endParaRPr lang="hu-HU"/>
          </a:p>
        </p:txBody>
      </p:sp>
    </p:spTree>
    <p:extLst>
      <p:ext uri="{BB962C8B-B14F-4D97-AF65-F5344CB8AC3E}">
        <p14:creationId xmlns:p14="http://schemas.microsoft.com/office/powerpoint/2010/main" val="397600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E12DB78-812D-BDF1-9AC1-48257EFB6D3D}"/>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id="{8BFB1AEF-7FEB-E0CC-4278-E89A70E71F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id="{B0CDF84E-8311-B6CC-1349-A0F4BD1BCE51}"/>
              </a:ext>
            </a:extLst>
          </p:cNvPr>
          <p:cNvSpPr>
            <a:spLocks noGrp="1"/>
          </p:cNvSpPr>
          <p:nvPr>
            <p:ph type="dt" sz="half" idx="10"/>
          </p:nvPr>
        </p:nvSpPr>
        <p:spPr/>
        <p:txBody>
          <a:bodyPr/>
          <a:lstStyle/>
          <a:p>
            <a:fld id="{625AE8DF-DEE0-4999-BD81-838BB9718A8B}" type="datetime1">
              <a:rPr lang="hu-HU" smtClean="0"/>
              <a:t>2023. 09. 20.</a:t>
            </a:fld>
            <a:endParaRPr lang="hu-HU"/>
          </a:p>
        </p:txBody>
      </p:sp>
      <p:sp>
        <p:nvSpPr>
          <p:cNvPr id="5" name="Élőláb helye 4">
            <a:extLst>
              <a:ext uri="{FF2B5EF4-FFF2-40B4-BE49-F238E27FC236}">
                <a16:creationId xmlns:a16="http://schemas.microsoft.com/office/drawing/2014/main" id="{E7C9CE84-BF31-5D98-9C49-92220BA663D3}"/>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697487CD-724E-780B-5C01-C07189EA5E30}"/>
              </a:ext>
            </a:extLst>
          </p:cNvPr>
          <p:cNvSpPr>
            <a:spLocks noGrp="1"/>
          </p:cNvSpPr>
          <p:nvPr>
            <p:ph type="sldNum" sz="quarter" idx="12"/>
          </p:nvPr>
        </p:nvSpPr>
        <p:spPr/>
        <p:txBody>
          <a:bodyPr/>
          <a:lstStyle/>
          <a:p>
            <a:fld id="{CFA8890B-3ED9-4EC0-AA67-85FEDC00177C}" type="slidenum">
              <a:rPr lang="hu-HU" smtClean="0"/>
              <a:t>‹#›</a:t>
            </a:fld>
            <a:endParaRPr lang="hu-HU"/>
          </a:p>
        </p:txBody>
      </p:sp>
    </p:spTree>
    <p:extLst>
      <p:ext uri="{BB962C8B-B14F-4D97-AF65-F5344CB8AC3E}">
        <p14:creationId xmlns:p14="http://schemas.microsoft.com/office/powerpoint/2010/main" val="3174360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E007457-F320-4852-8329-220E271B6D04}"/>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B4725200-2DB3-36D5-7383-732C50DB6478}"/>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FFFE6316-914B-E903-5CE2-A27FE6B4A111}"/>
              </a:ext>
            </a:extLst>
          </p:cNvPr>
          <p:cNvSpPr>
            <a:spLocks noGrp="1"/>
          </p:cNvSpPr>
          <p:nvPr>
            <p:ph type="dt" sz="half" idx="10"/>
          </p:nvPr>
        </p:nvSpPr>
        <p:spPr/>
        <p:txBody>
          <a:bodyPr/>
          <a:lstStyle/>
          <a:p>
            <a:fld id="{729D74A0-00CD-4754-BB91-AC10126FE92D}" type="datetime1">
              <a:rPr lang="hu-HU" smtClean="0"/>
              <a:t>2023. 09. 20.</a:t>
            </a:fld>
            <a:endParaRPr lang="hu-HU"/>
          </a:p>
        </p:txBody>
      </p:sp>
      <p:sp>
        <p:nvSpPr>
          <p:cNvPr id="5" name="Élőláb helye 4">
            <a:extLst>
              <a:ext uri="{FF2B5EF4-FFF2-40B4-BE49-F238E27FC236}">
                <a16:creationId xmlns:a16="http://schemas.microsoft.com/office/drawing/2014/main" id="{9B2D6A48-75E0-D223-149A-B5443F22AE3B}"/>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F467CFE2-600B-5FE7-5A39-42EE41BBAF5E}"/>
              </a:ext>
            </a:extLst>
          </p:cNvPr>
          <p:cNvSpPr>
            <a:spLocks noGrp="1"/>
          </p:cNvSpPr>
          <p:nvPr>
            <p:ph type="sldNum" sz="quarter" idx="12"/>
          </p:nvPr>
        </p:nvSpPr>
        <p:spPr/>
        <p:txBody>
          <a:bodyPr/>
          <a:lstStyle/>
          <a:p>
            <a:fld id="{CFA8890B-3ED9-4EC0-AA67-85FEDC00177C}" type="slidenum">
              <a:rPr lang="hu-HU" smtClean="0"/>
              <a:t>‹#›</a:t>
            </a:fld>
            <a:endParaRPr lang="hu-HU"/>
          </a:p>
        </p:txBody>
      </p:sp>
    </p:spTree>
    <p:extLst>
      <p:ext uri="{BB962C8B-B14F-4D97-AF65-F5344CB8AC3E}">
        <p14:creationId xmlns:p14="http://schemas.microsoft.com/office/powerpoint/2010/main" val="4244153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1D6463A5-EB3D-443B-B097-93C6C66C2AC9}"/>
              </a:ext>
            </a:extLst>
          </p:cNvPr>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7C20ED24-F037-37A5-A13D-2E831A3FA993}"/>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D1F84FF7-BAD9-BF1B-0A34-52BE44B11D41}"/>
              </a:ext>
            </a:extLst>
          </p:cNvPr>
          <p:cNvSpPr>
            <a:spLocks noGrp="1"/>
          </p:cNvSpPr>
          <p:nvPr>
            <p:ph type="dt" sz="half" idx="10"/>
          </p:nvPr>
        </p:nvSpPr>
        <p:spPr/>
        <p:txBody>
          <a:bodyPr/>
          <a:lstStyle/>
          <a:p>
            <a:fld id="{2C5F1394-3DA4-4300-A61F-A2BB865F84D1}" type="datetime1">
              <a:rPr lang="hu-HU" smtClean="0"/>
              <a:t>2023. 09. 20.</a:t>
            </a:fld>
            <a:endParaRPr lang="hu-HU"/>
          </a:p>
        </p:txBody>
      </p:sp>
      <p:sp>
        <p:nvSpPr>
          <p:cNvPr id="5" name="Élőláb helye 4">
            <a:extLst>
              <a:ext uri="{FF2B5EF4-FFF2-40B4-BE49-F238E27FC236}">
                <a16:creationId xmlns:a16="http://schemas.microsoft.com/office/drawing/2014/main" id="{935171FA-DADF-EA1B-5443-6392F98CE448}"/>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B38B8213-56FC-20D2-6634-ADC4F9BD2C7B}"/>
              </a:ext>
            </a:extLst>
          </p:cNvPr>
          <p:cNvSpPr>
            <a:spLocks noGrp="1"/>
          </p:cNvSpPr>
          <p:nvPr>
            <p:ph type="sldNum" sz="quarter" idx="12"/>
          </p:nvPr>
        </p:nvSpPr>
        <p:spPr/>
        <p:txBody>
          <a:bodyPr/>
          <a:lstStyle/>
          <a:p>
            <a:fld id="{CFA8890B-3ED9-4EC0-AA67-85FEDC00177C}" type="slidenum">
              <a:rPr lang="hu-HU" smtClean="0"/>
              <a:t>‹#›</a:t>
            </a:fld>
            <a:endParaRPr lang="hu-HU"/>
          </a:p>
        </p:txBody>
      </p:sp>
    </p:spTree>
    <p:extLst>
      <p:ext uri="{BB962C8B-B14F-4D97-AF65-F5344CB8AC3E}">
        <p14:creationId xmlns:p14="http://schemas.microsoft.com/office/powerpoint/2010/main" val="3133598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E89C56B-A31F-5708-6809-342C50C8BE2A}"/>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1498119E-05FA-84EC-35C4-2CBCEACCDD87}"/>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511D5EBD-4D2F-F1CE-FB4F-B77FAAAC1433}"/>
              </a:ext>
            </a:extLst>
          </p:cNvPr>
          <p:cNvSpPr>
            <a:spLocks noGrp="1"/>
          </p:cNvSpPr>
          <p:nvPr>
            <p:ph type="dt" sz="half" idx="10"/>
          </p:nvPr>
        </p:nvSpPr>
        <p:spPr/>
        <p:txBody>
          <a:bodyPr/>
          <a:lstStyle/>
          <a:p>
            <a:fld id="{08F920BE-39AE-4B4D-8289-C19F0DE3F35E}" type="datetime1">
              <a:rPr lang="hu-HU" smtClean="0"/>
              <a:t>2023. 09. 20.</a:t>
            </a:fld>
            <a:endParaRPr lang="hu-HU"/>
          </a:p>
        </p:txBody>
      </p:sp>
      <p:sp>
        <p:nvSpPr>
          <p:cNvPr id="5" name="Élőláb helye 4">
            <a:extLst>
              <a:ext uri="{FF2B5EF4-FFF2-40B4-BE49-F238E27FC236}">
                <a16:creationId xmlns:a16="http://schemas.microsoft.com/office/drawing/2014/main" id="{937CA3D9-AD49-80E5-2F83-50DC8A90882F}"/>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9E00A7F1-7499-C80E-C063-C97B53416EBB}"/>
              </a:ext>
            </a:extLst>
          </p:cNvPr>
          <p:cNvSpPr>
            <a:spLocks noGrp="1"/>
          </p:cNvSpPr>
          <p:nvPr>
            <p:ph type="sldNum" sz="quarter" idx="12"/>
          </p:nvPr>
        </p:nvSpPr>
        <p:spPr/>
        <p:txBody>
          <a:bodyPr/>
          <a:lstStyle/>
          <a:p>
            <a:fld id="{CFA8890B-3ED9-4EC0-AA67-85FEDC00177C}" type="slidenum">
              <a:rPr lang="hu-HU" smtClean="0"/>
              <a:t>‹#›</a:t>
            </a:fld>
            <a:endParaRPr lang="hu-HU"/>
          </a:p>
        </p:txBody>
      </p:sp>
    </p:spTree>
    <p:extLst>
      <p:ext uri="{BB962C8B-B14F-4D97-AF65-F5344CB8AC3E}">
        <p14:creationId xmlns:p14="http://schemas.microsoft.com/office/powerpoint/2010/main" val="3493803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3352D6A-B99F-4CBB-8C8E-C0BBF168116B}"/>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562B0596-CFEE-69A6-94B4-45D0A6CC10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id="{3F6ED641-4CCE-9EE6-05CA-A0CFF2DC611D}"/>
              </a:ext>
            </a:extLst>
          </p:cNvPr>
          <p:cNvSpPr>
            <a:spLocks noGrp="1"/>
          </p:cNvSpPr>
          <p:nvPr>
            <p:ph type="dt" sz="half" idx="10"/>
          </p:nvPr>
        </p:nvSpPr>
        <p:spPr/>
        <p:txBody>
          <a:bodyPr/>
          <a:lstStyle/>
          <a:p>
            <a:fld id="{A48FA763-ED4B-4821-B4DA-A4F77F49E54E}" type="datetime1">
              <a:rPr lang="hu-HU" smtClean="0"/>
              <a:t>2023. 09. 20.</a:t>
            </a:fld>
            <a:endParaRPr lang="hu-HU"/>
          </a:p>
        </p:txBody>
      </p:sp>
      <p:sp>
        <p:nvSpPr>
          <p:cNvPr id="5" name="Élőláb helye 4">
            <a:extLst>
              <a:ext uri="{FF2B5EF4-FFF2-40B4-BE49-F238E27FC236}">
                <a16:creationId xmlns:a16="http://schemas.microsoft.com/office/drawing/2014/main" id="{AB851BEE-4970-22CE-1C54-8A6225EE115E}"/>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E13316E1-B836-3D90-B7A5-85F530DD44C8}"/>
              </a:ext>
            </a:extLst>
          </p:cNvPr>
          <p:cNvSpPr>
            <a:spLocks noGrp="1"/>
          </p:cNvSpPr>
          <p:nvPr>
            <p:ph type="sldNum" sz="quarter" idx="12"/>
          </p:nvPr>
        </p:nvSpPr>
        <p:spPr/>
        <p:txBody>
          <a:bodyPr/>
          <a:lstStyle/>
          <a:p>
            <a:fld id="{CFA8890B-3ED9-4EC0-AA67-85FEDC00177C}" type="slidenum">
              <a:rPr lang="hu-HU" smtClean="0"/>
              <a:t>‹#›</a:t>
            </a:fld>
            <a:endParaRPr lang="hu-HU"/>
          </a:p>
        </p:txBody>
      </p:sp>
    </p:spTree>
    <p:extLst>
      <p:ext uri="{BB962C8B-B14F-4D97-AF65-F5344CB8AC3E}">
        <p14:creationId xmlns:p14="http://schemas.microsoft.com/office/powerpoint/2010/main" val="3312966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1D310CC-1FE0-AF8C-8EEA-7D64C27677EF}"/>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2181F674-7F6E-47B1-0684-893F6330E9B0}"/>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B59774BE-AA7B-C822-D233-F6A439EC817A}"/>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7F536754-3A2A-5E91-E787-A0A96CCE960C}"/>
              </a:ext>
            </a:extLst>
          </p:cNvPr>
          <p:cNvSpPr>
            <a:spLocks noGrp="1"/>
          </p:cNvSpPr>
          <p:nvPr>
            <p:ph type="dt" sz="half" idx="10"/>
          </p:nvPr>
        </p:nvSpPr>
        <p:spPr/>
        <p:txBody>
          <a:bodyPr/>
          <a:lstStyle/>
          <a:p>
            <a:fld id="{077BF345-03EA-456F-8B1E-92D28A11ECAD}" type="datetime1">
              <a:rPr lang="hu-HU" smtClean="0"/>
              <a:t>2023. 09. 20.</a:t>
            </a:fld>
            <a:endParaRPr lang="hu-HU"/>
          </a:p>
        </p:txBody>
      </p:sp>
      <p:sp>
        <p:nvSpPr>
          <p:cNvPr id="6" name="Élőláb helye 5">
            <a:extLst>
              <a:ext uri="{FF2B5EF4-FFF2-40B4-BE49-F238E27FC236}">
                <a16:creationId xmlns:a16="http://schemas.microsoft.com/office/drawing/2014/main" id="{D30CCDDB-A532-F90C-F353-00D7AE465A32}"/>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2E67D048-3763-FE5A-D712-B9D93CE15A27}"/>
              </a:ext>
            </a:extLst>
          </p:cNvPr>
          <p:cNvSpPr>
            <a:spLocks noGrp="1"/>
          </p:cNvSpPr>
          <p:nvPr>
            <p:ph type="sldNum" sz="quarter" idx="12"/>
          </p:nvPr>
        </p:nvSpPr>
        <p:spPr/>
        <p:txBody>
          <a:bodyPr/>
          <a:lstStyle/>
          <a:p>
            <a:fld id="{CFA8890B-3ED9-4EC0-AA67-85FEDC00177C}" type="slidenum">
              <a:rPr lang="hu-HU" smtClean="0"/>
              <a:t>‹#›</a:t>
            </a:fld>
            <a:endParaRPr lang="hu-HU"/>
          </a:p>
        </p:txBody>
      </p:sp>
    </p:spTree>
    <p:extLst>
      <p:ext uri="{BB962C8B-B14F-4D97-AF65-F5344CB8AC3E}">
        <p14:creationId xmlns:p14="http://schemas.microsoft.com/office/powerpoint/2010/main" val="2901313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EDDCE1F-FA67-54D5-F201-B4A0586C986D}"/>
              </a:ext>
            </a:extLst>
          </p:cNvPr>
          <p:cNvSpPr>
            <a:spLocks noGrp="1"/>
          </p:cNvSpPr>
          <p:nvPr>
            <p:ph type="title"/>
          </p:nvPr>
        </p:nvSpPr>
        <p:spPr>
          <a:xfrm>
            <a:off x="839788" y="365125"/>
            <a:ext cx="10515600" cy="1325563"/>
          </a:xfrm>
        </p:spPr>
        <p:txBody>
          <a:bodyPr/>
          <a:lstStyle/>
          <a:p>
            <a:r>
              <a:rPr lang="hu-HU"/>
              <a:t>Mintacím szerkesztése</a:t>
            </a:r>
          </a:p>
        </p:txBody>
      </p:sp>
      <p:sp>
        <p:nvSpPr>
          <p:cNvPr id="3" name="Szöveg helye 2">
            <a:extLst>
              <a:ext uri="{FF2B5EF4-FFF2-40B4-BE49-F238E27FC236}">
                <a16:creationId xmlns:a16="http://schemas.microsoft.com/office/drawing/2014/main" id="{90FFCD87-1D7D-0A2A-2B8E-A25939F069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id="{CBA29DAB-1FEB-6749-E80E-085A5BA48B82}"/>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DA13A786-E496-DCE9-5D52-051D36A9B5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id="{C32C8FEE-CE6E-4F98-D81C-723D82DC4F2C}"/>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id="{B11DE54D-0ED8-1F5F-8062-C5AA566DF002}"/>
              </a:ext>
            </a:extLst>
          </p:cNvPr>
          <p:cNvSpPr>
            <a:spLocks noGrp="1"/>
          </p:cNvSpPr>
          <p:nvPr>
            <p:ph type="dt" sz="half" idx="10"/>
          </p:nvPr>
        </p:nvSpPr>
        <p:spPr/>
        <p:txBody>
          <a:bodyPr/>
          <a:lstStyle/>
          <a:p>
            <a:fld id="{7B03E70D-AD37-48E8-8CBD-646D8386AA3F}" type="datetime1">
              <a:rPr lang="hu-HU" smtClean="0"/>
              <a:t>2023. 09. 20.</a:t>
            </a:fld>
            <a:endParaRPr lang="hu-HU"/>
          </a:p>
        </p:txBody>
      </p:sp>
      <p:sp>
        <p:nvSpPr>
          <p:cNvPr id="8" name="Élőláb helye 7">
            <a:extLst>
              <a:ext uri="{FF2B5EF4-FFF2-40B4-BE49-F238E27FC236}">
                <a16:creationId xmlns:a16="http://schemas.microsoft.com/office/drawing/2014/main" id="{4229BC4C-BA67-FEDF-02A0-3E37E17EB1F2}"/>
              </a:ext>
            </a:extLst>
          </p:cNvPr>
          <p:cNvSpPr>
            <a:spLocks noGrp="1"/>
          </p:cNvSpPr>
          <p:nvPr>
            <p:ph type="ftr" sz="quarter" idx="11"/>
          </p:nvPr>
        </p:nvSpPr>
        <p:spPr/>
        <p:txBody>
          <a:bodyPr/>
          <a:lstStyle/>
          <a:p>
            <a:endParaRPr lang="hu-HU"/>
          </a:p>
        </p:txBody>
      </p:sp>
      <p:sp>
        <p:nvSpPr>
          <p:cNvPr id="9" name="Dia számának helye 8">
            <a:extLst>
              <a:ext uri="{FF2B5EF4-FFF2-40B4-BE49-F238E27FC236}">
                <a16:creationId xmlns:a16="http://schemas.microsoft.com/office/drawing/2014/main" id="{79189554-32FD-CEDA-DDF1-2BBA7A9EB63D}"/>
              </a:ext>
            </a:extLst>
          </p:cNvPr>
          <p:cNvSpPr>
            <a:spLocks noGrp="1"/>
          </p:cNvSpPr>
          <p:nvPr>
            <p:ph type="sldNum" sz="quarter" idx="12"/>
          </p:nvPr>
        </p:nvSpPr>
        <p:spPr/>
        <p:txBody>
          <a:bodyPr/>
          <a:lstStyle/>
          <a:p>
            <a:fld id="{CFA8890B-3ED9-4EC0-AA67-85FEDC00177C}" type="slidenum">
              <a:rPr lang="hu-HU" smtClean="0"/>
              <a:t>‹#›</a:t>
            </a:fld>
            <a:endParaRPr lang="hu-HU"/>
          </a:p>
        </p:txBody>
      </p:sp>
    </p:spTree>
    <p:extLst>
      <p:ext uri="{BB962C8B-B14F-4D97-AF65-F5344CB8AC3E}">
        <p14:creationId xmlns:p14="http://schemas.microsoft.com/office/powerpoint/2010/main" val="2129722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351299A-E36E-1F96-8507-981423BB50C6}"/>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id="{37C5940F-C574-CBDA-AF75-E9D4A3BE1832}"/>
              </a:ext>
            </a:extLst>
          </p:cNvPr>
          <p:cNvSpPr>
            <a:spLocks noGrp="1"/>
          </p:cNvSpPr>
          <p:nvPr>
            <p:ph type="dt" sz="half" idx="10"/>
          </p:nvPr>
        </p:nvSpPr>
        <p:spPr/>
        <p:txBody>
          <a:bodyPr/>
          <a:lstStyle/>
          <a:p>
            <a:fld id="{2767DA37-D706-4F73-8CBB-83AA6A39D696}" type="datetime1">
              <a:rPr lang="hu-HU" smtClean="0"/>
              <a:t>2023. 09. 20.</a:t>
            </a:fld>
            <a:endParaRPr lang="hu-HU"/>
          </a:p>
        </p:txBody>
      </p:sp>
      <p:sp>
        <p:nvSpPr>
          <p:cNvPr id="4" name="Élőláb helye 3">
            <a:extLst>
              <a:ext uri="{FF2B5EF4-FFF2-40B4-BE49-F238E27FC236}">
                <a16:creationId xmlns:a16="http://schemas.microsoft.com/office/drawing/2014/main" id="{EBF74C61-16C6-6954-849C-5B653E398266}"/>
              </a:ext>
            </a:extLst>
          </p:cNvPr>
          <p:cNvSpPr>
            <a:spLocks noGrp="1"/>
          </p:cNvSpPr>
          <p:nvPr>
            <p:ph type="ftr" sz="quarter" idx="11"/>
          </p:nvPr>
        </p:nvSpPr>
        <p:spPr/>
        <p:txBody>
          <a:bodyPr/>
          <a:lstStyle/>
          <a:p>
            <a:endParaRPr lang="hu-HU"/>
          </a:p>
        </p:txBody>
      </p:sp>
      <p:sp>
        <p:nvSpPr>
          <p:cNvPr id="5" name="Dia számának helye 4">
            <a:extLst>
              <a:ext uri="{FF2B5EF4-FFF2-40B4-BE49-F238E27FC236}">
                <a16:creationId xmlns:a16="http://schemas.microsoft.com/office/drawing/2014/main" id="{42A5DE92-CD7E-8928-AAB5-D8316D043FDA}"/>
              </a:ext>
            </a:extLst>
          </p:cNvPr>
          <p:cNvSpPr>
            <a:spLocks noGrp="1"/>
          </p:cNvSpPr>
          <p:nvPr>
            <p:ph type="sldNum" sz="quarter" idx="12"/>
          </p:nvPr>
        </p:nvSpPr>
        <p:spPr/>
        <p:txBody>
          <a:bodyPr/>
          <a:lstStyle/>
          <a:p>
            <a:fld id="{CFA8890B-3ED9-4EC0-AA67-85FEDC00177C}" type="slidenum">
              <a:rPr lang="hu-HU" smtClean="0"/>
              <a:t>‹#›</a:t>
            </a:fld>
            <a:endParaRPr lang="hu-HU"/>
          </a:p>
        </p:txBody>
      </p:sp>
    </p:spTree>
    <p:extLst>
      <p:ext uri="{BB962C8B-B14F-4D97-AF65-F5344CB8AC3E}">
        <p14:creationId xmlns:p14="http://schemas.microsoft.com/office/powerpoint/2010/main" val="3339150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AFCC7C0D-A502-9C39-7746-8C68BD17A70A}"/>
              </a:ext>
            </a:extLst>
          </p:cNvPr>
          <p:cNvSpPr>
            <a:spLocks noGrp="1"/>
          </p:cNvSpPr>
          <p:nvPr>
            <p:ph type="dt" sz="half" idx="10"/>
          </p:nvPr>
        </p:nvSpPr>
        <p:spPr/>
        <p:txBody>
          <a:bodyPr/>
          <a:lstStyle/>
          <a:p>
            <a:fld id="{65298176-C05F-425A-82A0-77D7F2B5E58F}" type="datetime1">
              <a:rPr lang="hu-HU" smtClean="0"/>
              <a:t>2023. 09. 20.</a:t>
            </a:fld>
            <a:endParaRPr lang="hu-HU"/>
          </a:p>
        </p:txBody>
      </p:sp>
      <p:sp>
        <p:nvSpPr>
          <p:cNvPr id="3" name="Élőláb helye 2">
            <a:extLst>
              <a:ext uri="{FF2B5EF4-FFF2-40B4-BE49-F238E27FC236}">
                <a16:creationId xmlns:a16="http://schemas.microsoft.com/office/drawing/2014/main" id="{AF224838-EC87-F630-DC6F-36EE021A16CE}"/>
              </a:ext>
            </a:extLst>
          </p:cNvPr>
          <p:cNvSpPr>
            <a:spLocks noGrp="1"/>
          </p:cNvSpPr>
          <p:nvPr>
            <p:ph type="ftr" sz="quarter" idx="11"/>
          </p:nvPr>
        </p:nvSpPr>
        <p:spPr/>
        <p:txBody>
          <a:bodyPr/>
          <a:lstStyle/>
          <a:p>
            <a:endParaRPr lang="hu-HU"/>
          </a:p>
        </p:txBody>
      </p:sp>
      <p:sp>
        <p:nvSpPr>
          <p:cNvPr id="4" name="Dia számának helye 3">
            <a:extLst>
              <a:ext uri="{FF2B5EF4-FFF2-40B4-BE49-F238E27FC236}">
                <a16:creationId xmlns:a16="http://schemas.microsoft.com/office/drawing/2014/main" id="{D56BF670-B11D-0981-BB0B-E2E1EBFBADB7}"/>
              </a:ext>
            </a:extLst>
          </p:cNvPr>
          <p:cNvSpPr>
            <a:spLocks noGrp="1"/>
          </p:cNvSpPr>
          <p:nvPr>
            <p:ph type="sldNum" sz="quarter" idx="12"/>
          </p:nvPr>
        </p:nvSpPr>
        <p:spPr/>
        <p:txBody>
          <a:bodyPr/>
          <a:lstStyle/>
          <a:p>
            <a:fld id="{CFA8890B-3ED9-4EC0-AA67-85FEDC00177C}" type="slidenum">
              <a:rPr lang="hu-HU" smtClean="0"/>
              <a:t>‹#›</a:t>
            </a:fld>
            <a:endParaRPr lang="hu-HU"/>
          </a:p>
        </p:txBody>
      </p:sp>
    </p:spTree>
    <p:extLst>
      <p:ext uri="{BB962C8B-B14F-4D97-AF65-F5344CB8AC3E}">
        <p14:creationId xmlns:p14="http://schemas.microsoft.com/office/powerpoint/2010/main" val="2125969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3060266-37B7-66E6-5C1A-C6A6EA4B75D6}"/>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84E1F3D7-BB1F-7632-081D-7CE92C93B9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6AED30E9-EB18-34AE-2382-F0FE59B565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F07300A0-548D-BBBF-53FD-62B4980BEFA6}"/>
              </a:ext>
            </a:extLst>
          </p:cNvPr>
          <p:cNvSpPr>
            <a:spLocks noGrp="1"/>
          </p:cNvSpPr>
          <p:nvPr>
            <p:ph type="dt" sz="half" idx="10"/>
          </p:nvPr>
        </p:nvSpPr>
        <p:spPr/>
        <p:txBody>
          <a:bodyPr/>
          <a:lstStyle/>
          <a:p>
            <a:fld id="{DC5D98E5-78EB-4D2B-9E51-9388B2BEFC45}" type="datetime1">
              <a:rPr lang="hu-HU" smtClean="0"/>
              <a:t>2023. 09. 20.</a:t>
            </a:fld>
            <a:endParaRPr lang="hu-HU"/>
          </a:p>
        </p:txBody>
      </p:sp>
      <p:sp>
        <p:nvSpPr>
          <p:cNvPr id="6" name="Élőláb helye 5">
            <a:extLst>
              <a:ext uri="{FF2B5EF4-FFF2-40B4-BE49-F238E27FC236}">
                <a16:creationId xmlns:a16="http://schemas.microsoft.com/office/drawing/2014/main" id="{2B98E67F-10A8-4F6C-FF15-B86366C73F29}"/>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9665E868-53EE-EE97-B2E4-E9928E24AF78}"/>
              </a:ext>
            </a:extLst>
          </p:cNvPr>
          <p:cNvSpPr>
            <a:spLocks noGrp="1"/>
          </p:cNvSpPr>
          <p:nvPr>
            <p:ph type="sldNum" sz="quarter" idx="12"/>
          </p:nvPr>
        </p:nvSpPr>
        <p:spPr/>
        <p:txBody>
          <a:bodyPr/>
          <a:lstStyle/>
          <a:p>
            <a:fld id="{CFA8890B-3ED9-4EC0-AA67-85FEDC00177C}" type="slidenum">
              <a:rPr lang="hu-HU" smtClean="0"/>
              <a:t>‹#›</a:t>
            </a:fld>
            <a:endParaRPr lang="hu-HU"/>
          </a:p>
        </p:txBody>
      </p:sp>
    </p:spTree>
    <p:extLst>
      <p:ext uri="{BB962C8B-B14F-4D97-AF65-F5344CB8AC3E}">
        <p14:creationId xmlns:p14="http://schemas.microsoft.com/office/powerpoint/2010/main" val="1204451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B51E803-D59F-AF40-BE67-E44CF621893A}"/>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7640C87C-0F22-6BF0-5D2E-A45B313564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DA85735C-70F2-E249-520D-AC6912AE2A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20FA2425-3CB3-8242-71C1-7CA2C57ED2B6}"/>
              </a:ext>
            </a:extLst>
          </p:cNvPr>
          <p:cNvSpPr>
            <a:spLocks noGrp="1"/>
          </p:cNvSpPr>
          <p:nvPr>
            <p:ph type="dt" sz="half" idx="10"/>
          </p:nvPr>
        </p:nvSpPr>
        <p:spPr/>
        <p:txBody>
          <a:bodyPr/>
          <a:lstStyle/>
          <a:p>
            <a:fld id="{31BAB48F-C285-4483-9F83-321EED5F79B0}" type="datetime1">
              <a:rPr lang="hu-HU" smtClean="0"/>
              <a:t>2023. 09. 20.</a:t>
            </a:fld>
            <a:endParaRPr lang="hu-HU"/>
          </a:p>
        </p:txBody>
      </p:sp>
      <p:sp>
        <p:nvSpPr>
          <p:cNvPr id="6" name="Élőláb helye 5">
            <a:extLst>
              <a:ext uri="{FF2B5EF4-FFF2-40B4-BE49-F238E27FC236}">
                <a16:creationId xmlns:a16="http://schemas.microsoft.com/office/drawing/2014/main" id="{C9E827B8-94E3-0CE0-9EBF-E139A0DCE127}"/>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15C79FE7-CA78-2002-7539-EE2A1BC95A58}"/>
              </a:ext>
            </a:extLst>
          </p:cNvPr>
          <p:cNvSpPr>
            <a:spLocks noGrp="1"/>
          </p:cNvSpPr>
          <p:nvPr>
            <p:ph type="sldNum" sz="quarter" idx="12"/>
          </p:nvPr>
        </p:nvSpPr>
        <p:spPr/>
        <p:txBody>
          <a:bodyPr/>
          <a:lstStyle/>
          <a:p>
            <a:fld id="{CFA8890B-3ED9-4EC0-AA67-85FEDC00177C}" type="slidenum">
              <a:rPr lang="hu-HU" smtClean="0"/>
              <a:t>‹#›</a:t>
            </a:fld>
            <a:endParaRPr lang="hu-HU"/>
          </a:p>
        </p:txBody>
      </p:sp>
    </p:spTree>
    <p:extLst>
      <p:ext uri="{BB962C8B-B14F-4D97-AF65-F5344CB8AC3E}">
        <p14:creationId xmlns:p14="http://schemas.microsoft.com/office/powerpoint/2010/main" val="2962914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id="{96D0B198-C919-F990-A5F2-2CB605EEBC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a:extLst>
              <a:ext uri="{FF2B5EF4-FFF2-40B4-BE49-F238E27FC236}">
                <a16:creationId xmlns:a16="http://schemas.microsoft.com/office/drawing/2014/main" id="{16634190-D2B1-7366-EE99-0841660928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8E2FE094-5EBF-EF4E-9241-9800124577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90B1D5-0094-47E5-AFD8-7F14B56E9E9D}" type="datetime1">
              <a:rPr lang="hu-HU" smtClean="0"/>
              <a:t>2023. 09. 20.</a:t>
            </a:fld>
            <a:endParaRPr lang="hu-HU"/>
          </a:p>
        </p:txBody>
      </p:sp>
      <p:sp>
        <p:nvSpPr>
          <p:cNvPr id="5" name="Élőláb helye 4">
            <a:extLst>
              <a:ext uri="{FF2B5EF4-FFF2-40B4-BE49-F238E27FC236}">
                <a16:creationId xmlns:a16="http://schemas.microsoft.com/office/drawing/2014/main" id="{4F6D49D7-BE8F-0EE2-0B2C-982C905B4E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a:extLst>
              <a:ext uri="{FF2B5EF4-FFF2-40B4-BE49-F238E27FC236}">
                <a16:creationId xmlns:a16="http://schemas.microsoft.com/office/drawing/2014/main" id="{323EC67E-8569-2231-9F67-5EE7747D05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A8890B-3ED9-4EC0-AA67-85FEDC00177C}" type="slidenum">
              <a:rPr lang="hu-HU" smtClean="0"/>
              <a:t>‹#›</a:t>
            </a:fld>
            <a:endParaRPr lang="hu-HU"/>
          </a:p>
        </p:txBody>
      </p:sp>
    </p:spTree>
    <p:extLst>
      <p:ext uri="{BB962C8B-B14F-4D97-AF65-F5344CB8AC3E}">
        <p14:creationId xmlns:p14="http://schemas.microsoft.com/office/powerpoint/2010/main" val="3689127071"/>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gif"/><Relationship Id="rId1" Type="http://schemas.openxmlformats.org/officeDocument/2006/relationships/slideLayout" Target="../slideLayouts/slideLayout2.xml"/><Relationship Id="rId5" Type="http://schemas.openxmlformats.org/officeDocument/2006/relationships/image" Target="../media/image36.gif"/><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Kép 16">
            <a:extLst>
              <a:ext uri="{FF2B5EF4-FFF2-40B4-BE49-F238E27FC236}">
                <a16:creationId xmlns:a16="http://schemas.microsoft.com/office/drawing/2014/main" id="{A1B724D6-D2D4-8D89-AC83-87E8393E77E5}"/>
              </a:ext>
            </a:extLst>
          </p:cNvPr>
          <p:cNvPicPr>
            <a:picLocks noChangeAspect="1"/>
          </p:cNvPicPr>
          <p:nvPr/>
        </p:nvPicPr>
        <p:blipFill>
          <a:blip r:embed="rId2"/>
          <a:stretch>
            <a:fillRect/>
          </a:stretch>
        </p:blipFill>
        <p:spPr>
          <a:xfrm>
            <a:off x="0" y="-15827"/>
            <a:ext cx="12192000" cy="6181725"/>
          </a:xfrm>
          <a:prstGeom prst="rect">
            <a:avLst/>
          </a:prstGeom>
        </p:spPr>
      </p:pic>
      <p:sp>
        <p:nvSpPr>
          <p:cNvPr id="2" name="Cím 1">
            <a:extLst>
              <a:ext uri="{FF2B5EF4-FFF2-40B4-BE49-F238E27FC236}">
                <a16:creationId xmlns:a16="http://schemas.microsoft.com/office/drawing/2014/main" id="{76DCCC1F-111E-4798-6F77-A049E20A7EEE}"/>
              </a:ext>
            </a:extLst>
          </p:cNvPr>
          <p:cNvSpPr>
            <a:spLocks noGrp="1"/>
          </p:cNvSpPr>
          <p:nvPr>
            <p:ph type="ctrTitle"/>
          </p:nvPr>
        </p:nvSpPr>
        <p:spPr>
          <a:xfrm>
            <a:off x="4385190" y="139749"/>
            <a:ext cx="7562646" cy="1684663"/>
          </a:xfrm>
          <a:noFill/>
          <a:ln>
            <a:noFill/>
          </a:ln>
        </p:spPr>
        <p:txBody>
          <a:bodyPr>
            <a:normAutofit/>
          </a:bodyPr>
          <a:lstStyle/>
          <a:p>
            <a:pPr algn="r"/>
            <a:r>
              <a:rPr lang="hu-HU" sz="5600" b="1">
                <a:solidFill>
                  <a:schemeClr val="bg1"/>
                </a:solidFill>
              </a:rPr>
              <a:t>SOLAR SYSTEM RESEARCH WITH SPACE PROBES</a:t>
            </a:r>
          </a:p>
        </p:txBody>
      </p:sp>
      <p:sp>
        <p:nvSpPr>
          <p:cNvPr id="3" name="Alcím 2">
            <a:extLst>
              <a:ext uri="{FF2B5EF4-FFF2-40B4-BE49-F238E27FC236}">
                <a16:creationId xmlns:a16="http://schemas.microsoft.com/office/drawing/2014/main" id="{A09B0091-DA4C-5CAB-3D7C-128676105A89}"/>
              </a:ext>
            </a:extLst>
          </p:cNvPr>
          <p:cNvSpPr>
            <a:spLocks noGrp="1"/>
          </p:cNvSpPr>
          <p:nvPr>
            <p:ph type="subTitle" idx="1"/>
          </p:nvPr>
        </p:nvSpPr>
        <p:spPr>
          <a:xfrm>
            <a:off x="7020232" y="3190734"/>
            <a:ext cx="4898102" cy="2108865"/>
          </a:xfrm>
          <a:noFill/>
        </p:spPr>
        <p:txBody>
          <a:bodyPr/>
          <a:lstStyle/>
          <a:p>
            <a:pPr algn="r">
              <a:lnSpc>
                <a:spcPct val="100000"/>
              </a:lnSpc>
              <a:spcBef>
                <a:spcPts val="600"/>
              </a:spcBef>
            </a:pPr>
            <a:r>
              <a:rPr lang="hu-HU" sz="2700" b="1">
                <a:solidFill>
                  <a:schemeClr val="bg1"/>
                </a:solidFill>
              </a:rPr>
              <a:t>WIGNER RCP</a:t>
            </a:r>
          </a:p>
          <a:p>
            <a:pPr algn="r">
              <a:lnSpc>
                <a:spcPct val="100000"/>
              </a:lnSpc>
              <a:spcBef>
                <a:spcPts val="600"/>
              </a:spcBef>
            </a:pPr>
            <a:r>
              <a:rPr lang="hu-HU" b="1">
                <a:solidFill>
                  <a:schemeClr val="bg1"/>
                </a:solidFill>
              </a:rPr>
              <a:t>DEPARTMENT OF SPACE PHYSICS AND SPACE TECHNOLOGY</a:t>
            </a:r>
          </a:p>
          <a:p>
            <a:pPr algn="r">
              <a:lnSpc>
                <a:spcPct val="100000"/>
              </a:lnSpc>
              <a:spcBef>
                <a:spcPts val="1200"/>
              </a:spcBef>
            </a:pPr>
            <a:r>
              <a:rPr lang="hu-HU" sz="2500">
                <a:solidFill>
                  <a:schemeClr val="bg1"/>
                </a:solidFill>
              </a:rPr>
              <a:t>ZSÓFIA BEBESI</a:t>
            </a:r>
          </a:p>
          <a:p>
            <a:pPr algn="r"/>
            <a:r>
              <a:rPr lang="hu-HU" sz="2000">
                <a:solidFill>
                  <a:schemeClr val="bg1"/>
                </a:solidFill>
              </a:rPr>
              <a:t>SENIOR RESEARCH FELLOW</a:t>
            </a:r>
          </a:p>
          <a:p>
            <a:pPr algn="r"/>
            <a:endParaRPr lang="hu-HU">
              <a:solidFill>
                <a:schemeClr val="bg1"/>
              </a:solidFill>
            </a:endParaRPr>
          </a:p>
        </p:txBody>
      </p:sp>
      <p:pic>
        <p:nvPicPr>
          <p:cNvPr id="6" name="Kép 5">
            <a:extLst>
              <a:ext uri="{FF2B5EF4-FFF2-40B4-BE49-F238E27FC236}">
                <a16:creationId xmlns:a16="http://schemas.microsoft.com/office/drawing/2014/main" id="{B17E0972-B7E7-F0E4-8A00-FA78627C305B}"/>
              </a:ext>
            </a:extLst>
          </p:cNvPr>
          <p:cNvPicPr>
            <a:picLocks noChangeAspect="1"/>
          </p:cNvPicPr>
          <p:nvPr/>
        </p:nvPicPr>
        <p:blipFill>
          <a:blip r:embed="rId3"/>
          <a:stretch>
            <a:fillRect/>
          </a:stretch>
        </p:blipFill>
        <p:spPr>
          <a:xfrm>
            <a:off x="101109" y="4292892"/>
            <a:ext cx="2247777" cy="927099"/>
          </a:xfrm>
          <a:prstGeom prst="rect">
            <a:avLst/>
          </a:prstGeom>
          <a:solidFill>
            <a:schemeClr val="bg1"/>
          </a:solidFill>
        </p:spPr>
      </p:pic>
      <p:grpSp>
        <p:nvGrpSpPr>
          <p:cNvPr id="24" name="Csoportba foglalás 23">
            <a:extLst>
              <a:ext uri="{FF2B5EF4-FFF2-40B4-BE49-F238E27FC236}">
                <a16:creationId xmlns:a16="http://schemas.microsoft.com/office/drawing/2014/main" id="{51BABE07-A5C0-A486-A15A-42909B632CDA}"/>
              </a:ext>
            </a:extLst>
          </p:cNvPr>
          <p:cNvGrpSpPr/>
          <p:nvPr/>
        </p:nvGrpSpPr>
        <p:grpSpPr>
          <a:xfrm>
            <a:off x="2505493" y="6185562"/>
            <a:ext cx="8280502" cy="643340"/>
            <a:chOff x="2505493" y="6185562"/>
            <a:chExt cx="8280502" cy="643340"/>
          </a:xfrm>
        </p:grpSpPr>
        <p:sp>
          <p:nvSpPr>
            <p:cNvPr id="11" name="Szövegdoboz 10">
              <a:extLst>
                <a:ext uri="{FF2B5EF4-FFF2-40B4-BE49-F238E27FC236}">
                  <a16:creationId xmlns:a16="http://schemas.microsoft.com/office/drawing/2014/main" id="{D1D83A1D-7B44-7907-8BCF-7381F779A727}"/>
                </a:ext>
              </a:extLst>
            </p:cNvPr>
            <p:cNvSpPr txBox="1"/>
            <p:nvPr/>
          </p:nvSpPr>
          <p:spPr>
            <a:xfrm>
              <a:off x="2505493" y="6342384"/>
              <a:ext cx="8280502" cy="400110"/>
            </a:xfrm>
            <a:prstGeom prst="rect">
              <a:avLst/>
            </a:prstGeom>
            <a:noFill/>
            <a:ln>
              <a:noFill/>
            </a:ln>
          </p:spPr>
          <p:txBody>
            <a:bodyPr wrap="square">
              <a:spAutoFit/>
            </a:bodyPr>
            <a:lstStyle/>
            <a:p>
              <a:r>
                <a:rPr lang="hu-HU" sz="2000">
                  <a:solidFill>
                    <a:schemeClr val="accent1"/>
                  </a:solidFill>
                  <a:latin typeface="Times New Roman" panose="02020603050405020304" pitchFamily="18" charset="0"/>
                  <a:cs typeface="Times New Roman" panose="02020603050405020304" pitchFamily="18" charset="0"/>
                </a:rPr>
                <a:t>WIGNER 121 SCIENTIFIC SYMPOSIUM - </a:t>
              </a:r>
              <a:r>
                <a:rPr lang="hu-HU" sz="2000" i="1">
                  <a:solidFill>
                    <a:schemeClr val="accent1"/>
                  </a:solidFill>
                  <a:latin typeface="Times New Roman" panose="02020603050405020304" pitchFamily="18" charset="0"/>
                  <a:cs typeface="Times New Roman" panose="02020603050405020304" pitchFamily="18" charset="0"/>
                </a:rPr>
                <a:t>Heritage and Future</a:t>
              </a:r>
            </a:p>
          </p:txBody>
        </p:sp>
        <p:pic>
          <p:nvPicPr>
            <p:cNvPr id="19" name="Kép 18">
              <a:extLst>
                <a:ext uri="{FF2B5EF4-FFF2-40B4-BE49-F238E27FC236}">
                  <a16:creationId xmlns:a16="http://schemas.microsoft.com/office/drawing/2014/main" id="{2D0D7A64-45F6-BC1F-EADE-451C11B21D14}"/>
                </a:ext>
              </a:extLst>
            </p:cNvPr>
            <p:cNvPicPr>
              <a:picLocks noChangeAspect="1"/>
            </p:cNvPicPr>
            <p:nvPr/>
          </p:nvPicPr>
          <p:blipFill>
            <a:blip r:embed="rId4"/>
            <a:stretch>
              <a:fillRect/>
            </a:stretch>
          </p:blipFill>
          <p:spPr>
            <a:xfrm>
              <a:off x="9466561" y="6185562"/>
              <a:ext cx="447917" cy="643340"/>
            </a:xfrm>
            <a:prstGeom prst="rect">
              <a:avLst/>
            </a:prstGeom>
          </p:spPr>
        </p:pic>
      </p:grpSp>
      <p:pic>
        <p:nvPicPr>
          <p:cNvPr id="21" name="Kép 20">
            <a:extLst>
              <a:ext uri="{FF2B5EF4-FFF2-40B4-BE49-F238E27FC236}">
                <a16:creationId xmlns:a16="http://schemas.microsoft.com/office/drawing/2014/main" id="{B9DD4FBE-7195-B61E-16DD-636ECF9850E9}"/>
              </a:ext>
            </a:extLst>
          </p:cNvPr>
          <p:cNvPicPr>
            <a:picLocks noChangeAspect="1"/>
          </p:cNvPicPr>
          <p:nvPr/>
        </p:nvPicPr>
        <p:blipFill>
          <a:blip r:embed="rId5"/>
          <a:stretch>
            <a:fillRect/>
          </a:stretch>
        </p:blipFill>
        <p:spPr>
          <a:xfrm>
            <a:off x="101109" y="3118725"/>
            <a:ext cx="2247777" cy="865936"/>
          </a:xfrm>
          <a:prstGeom prst="rect">
            <a:avLst/>
          </a:prstGeom>
          <a:solidFill>
            <a:schemeClr val="bg1"/>
          </a:solidFill>
        </p:spPr>
      </p:pic>
      <p:pic>
        <p:nvPicPr>
          <p:cNvPr id="23" name="Kép 22">
            <a:extLst>
              <a:ext uri="{FF2B5EF4-FFF2-40B4-BE49-F238E27FC236}">
                <a16:creationId xmlns:a16="http://schemas.microsoft.com/office/drawing/2014/main" id="{C40DF946-A1BC-DDF9-2EFD-184378A2D2C6}"/>
              </a:ext>
            </a:extLst>
          </p:cNvPr>
          <p:cNvPicPr>
            <a:picLocks noChangeAspect="1"/>
          </p:cNvPicPr>
          <p:nvPr/>
        </p:nvPicPr>
        <p:blipFill>
          <a:blip r:embed="rId6"/>
          <a:stretch>
            <a:fillRect/>
          </a:stretch>
        </p:blipFill>
        <p:spPr>
          <a:xfrm>
            <a:off x="101109" y="1672539"/>
            <a:ext cx="1668697" cy="1365780"/>
          </a:xfrm>
          <a:prstGeom prst="rect">
            <a:avLst/>
          </a:prstGeom>
          <a:solidFill>
            <a:schemeClr val="bg1"/>
          </a:solidFill>
        </p:spPr>
      </p:pic>
      <p:pic>
        <p:nvPicPr>
          <p:cNvPr id="27" name="Kép 26">
            <a:extLst>
              <a:ext uri="{FF2B5EF4-FFF2-40B4-BE49-F238E27FC236}">
                <a16:creationId xmlns:a16="http://schemas.microsoft.com/office/drawing/2014/main" id="{25D6F1BD-363F-CDC4-B7C5-06CC51FFE01F}"/>
              </a:ext>
            </a:extLst>
          </p:cNvPr>
          <p:cNvPicPr>
            <a:picLocks noChangeAspect="1"/>
          </p:cNvPicPr>
          <p:nvPr/>
        </p:nvPicPr>
        <p:blipFill>
          <a:blip r:embed="rId7"/>
          <a:stretch>
            <a:fillRect/>
          </a:stretch>
        </p:blipFill>
        <p:spPr>
          <a:xfrm>
            <a:off x="101109" y="5305379"/>
            <a:ext cx="2819891" cy="733220"/>
          </a:xfrm>
          <a:prstGeom prst="rect">
            <a:avLst/>
          </a:prstGeom>
        </p:spPr>
      </p:pic>
    </p:spTree>
    <p:extLst>
      <p:ext uri="{BB962C8B-B14F-4D97-AF65-F5344CB8AC3E}">
        <p14:creationId xmlns:p14="http://schemas.microsoft.com/office/powerpoint/2010/main" val="8201961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Kép 31">
            <a:extLst>
              <a:ext uri="{FF2B5EF4-FFF2-40B4-BE49-F238E27FC236}">
                <a16:creationId xmlns:a16="http://schemas.microsoft.com/office/drawing/2014/main" id="{CFA9C4F9-109B-BFE9-CB57-6FD1F002C741}"/>
              </a:ext>
            </a:extLst>
          </p:cNvPr>
          <p:cNvPicPr>
            <a:picLocks noChangeAspect="1"/>
          </p:cNvPicPr>
          <p:nvPr/>
        </p:nvPicPr>
        <p:blipFill>
          <a:blip r:embed="rId2"/>
          <a:stretch>
            <a:fillRect/>
          </a:stretch>
        </p:blipFill>
        <p:spPr>
          <a:xfrm>
            <a:off x="6686566" y="869339"/>
            <a:ext cx="5289811" cy="5387171"/>
          </a:xfrm>
          <a:prstGeom prst="rect">
            <a:avLst/>
          </a:prstGeom>
        </p:spPr>
      </p:pic>
      <p:sp>
        <p:nvSpPr>
          <p:cNvPr id="2" name="Cím 1">
            <a:extLst>
              <a:ext uri="{FF2B5EF4-FFF2-40B4-BE49-F238E27FC236}">
                <a16:creationId xmlns:a16="http://schemas.microsoft.com/office/drawing/2014/main" id="{D319B41D-EBD4-791E-5F12-9ADE1B284084}"/>
              </a:ext>
            </a:extLst>
          </p:cNvPr>
          <p:cNvSpPr>
            <a:spLocks noGrp="1"/>
          </p:cNvSpPr>
          <p:nvPr>
            <p:ph type="title"/>
          </p:nvPr>
        </p:nvSpPr>
        <p:spPr>
          <a:xfrm>
            <a:off x="436212" y="187326"/>
            <a:ext cx="11387488" cy="422274"/>
          </a:xfrm>
        </p:spPr>
        <p:txBody>
          <a:bodyPr>
            <a:noAutofit/>
          </a:bodyPr>
          <a:lstStyle/>
          <a:p>
            <a:pPr algn="ctr"/>
            <a:r>
              <a:rPr lang="hu-HU" b="1"/>
              <a:t>Observations of t</a:t>
            </a:r>
            <a:r>
              <a:rPr lang="en-US" b="1"/>
              <a:t>he d</a:t>
            </a:r>
            <a:r>
              <a:rPr lang="hu-HU" b="1"/>
              <a:t>iamagnetic cavity of a comet</a:t>
            </a:r>
          </a:p>
        </p:txBody>
      </p:sp>
      <p:sp>
        <p:nvSpPr>
          <p:cNvPr id="3" name="Tartalom helye 2">
            <a:extLst>
              <a:ext uri="{FF2B5EF4-FFF2-40B4-BE49-F238E27FC236}">
                <a16:creationId xmlns:a16="http://schemas.microsoft.com/office/drawing/2014/main" id="{02E64867-59F7-8B4F-AA39-CE7701938BC5}"/>
              </a:ext>
            </a:extLst>
          </p:cNvPr>
          <p:cNvSpPr>
            <a:spLocks noGrp="1"/>
          </p:cNvSpPr>
          <p:nvPr>
            <p:ph idx="1"/>
          </p:nvPr>
        </p:nvSpPr>
        <p:spPr>
          <a:xfrm>
            <a:off x="271112" y="824065"/>
            <a:ext cx="6297110" cy="5387173"/>
          </a:xfrm>
        </p:spPr>
        <p:txBody>
          <a:bodyPr>
            <a:normAutofit/>
          </a:bodyPr>
          <a:lstStyle/>
          <a:p>
            <a:r>
              <a:rPr lang="hu-HU" sz="2400"/>
              <a:t>The Rosetta spacecraft followed the comet </a:t>
            </a:r>
            <a:r>
              <a:rPr lang="en-US" sz="2400"/>
              <a:t>67P/Churyumov–Gerasimenko</a:t>
            </a:r>
            <a:r>
              <a:rPr lang="hu-HU" sz="2400"/>
              <a:t> for almost 2.5 years, hence could observe the full cycle of its activity.</a:t>
            </a:r>
          </a:p>
          <a:p>
            <a:r>
              <a:rPr lang="en-US" sz="2400"/>
              <a:t>The diamagnetic cavity is the innermost region of the magnetosphere of an active comet from which the magnetic field is expelled by the outflowing matter. </a:t>
            </a:r>
            <a:endParaRPr lang="hu-HU" sz="2400"/>
          </a:p>
          <a:p>
            <a:r>
              <a:rPr lang="hu-HU" sz="2400"/>
              <a:t>Observing the changes in cavity size throughout the whole cometary activity cycle.</a:t>
            </a:r>
          </a:p>
          <a:p>
            <a:r>
              <a:rPr lang="hu-HU" sz="2400"/>
              <a:t>A</a:t>
            </a:r>
            <a:r>
              <a:rPr lang="en-US" sz="2400"/>
              <a:t> simple (1+1)-dimensional analytic MHD model of the diamagnetic cavity</a:t>
            </a:r>
            <a:r>
              <a:rPr lang="hu-HU" sz="2400"/>
              <a:t> was also presented</a:t>
            </a:r>
            <a:r>
              <a:rPr lang="en-US" sz="2400"/>
              <a:t>, which for the first time explained the unexpected size and variability of the cavity</a:t>
            </a:r>
            <a:r>
              <a:rPr lang="hu-HU" sz="2400"/>
              <a:t> (Nemeth, 2020)</a:t>
            </a:r>
            <a:r>
              <a:rPr lang="en-US" sz="2400"/>
              <a:t>.</a:t>
            </a:r>
          </a:p>
        </p:txBody>
      </p:sp>
      <p:sp>
        <p:nvSpPr>
          <p:cNvPr id="4" name="Dia számának helye 3">
            <a:extLst>
              <a:ext uri="{FF2B5EF4-FFF2-40B4-BE49-F238E27FC236}">
                <a16:creationId xmlns:a16="http://schemas.microsoft.com/office/drawing/2014/main" id="{961CC8C0-44AE-693D-66A8-60EB17F8F0A0}"/>
              </a:ext>
            </a:extLst>
          </p:cNvPr>
          <p:cNvSpPr>
            <a:spLocks noGrp="1"/>
          </p:cNvSpPr>
          <p:nvPr>
            <p:ph type="sldNum" sz="quarter" idx="12"/>
          </p:nvPr>
        </p:nvSpPr>
        <p:spPr/>
        <p:txBody>
          <a:bodyPr/>
          <a:lstStyle/>
          <a:p>
            <a:fld id="{CFA8890B-3ED9-4EC0-AA67-85FEDC00177C}" type="slidenum">
              <a:rPr lang="hu-HU" smtClean="0"/>
              <a:t>10</a:t>
            </a:fld>
            <a:endParaRPr lang="hu-HU"/>
          </a:p>
        </p:txBody>
      </p:sp>
      <p:grpSp>
        <p:nvGrpSpPr>
          <p:cNvPr id="8" name="Csoportba foglalás 7">
            <a:extLst>
              <a:ext uri="{FF2B5EF4-FFF2-40B4-BE49-F238E27FC236}">
                <a16:creationId xmlns:a16="http://schemas.microsoft.com/office/drawing/2014/main" id="{2289388A-0B2E-7CF5-47E5-934C7C74ACA9}"/>
              </a:ext>
            </a:extLst>
          </p:cNvPr>
          <p:cNvGrpSpPr/>
          <p:nvPr/>
        </p:nvGrpSpPr>
        <p:grpSpPr>
          <a:xfrm>
            <a:off x="0" y="6371926"/>
            <a:ext cx="12191999" cy="410341"/>
            <a:chOff x="0" y="6371926"/>
            <a:chExt cx="12191999" cy="410341"/>
          </a:xfrm>
        </p:grpSpPr>
        <p:sp>
          <p:nvSpPr>
            <p:cNvPr id="9" name="Szövegdoboz 8">
              <a:extLst>
                <a:ext uri="{FF2B5EF4-FFF2-40B4-BE49-F238E27FC236}">
                  <a16:creationId xmlns:a16="http://schemas.microsoft.com/office/drawing/2014/main" id="{CADA110B-B5C8-7B24-4B53-A4EA4026B64D}"/>
                </a:ext>
              </a:extLst>
            </p:cNvPr>
            <p:cNvSpPr txBox="1"/>
            <p:nvPr/>
          </p:nvSpPr>
          <p:spPr>
            <a:xfrm>
              <a:off x="0" y="6443713"/>
              <a:ext cx="12191999" cy="338554"/>
            </a:xfrm>
            <a:prstGeom prst="rect">
              <a:avLst/>
            </a:prstGeom>
            <a:noFill/>
            <a:ln>
              <a:noFill/>
            </a:ln>
          </p:spPr>
          <p:txBody>
            <a:bodyPr wrap="square">
              <a:spAutoFit/>
            </a:bodyPr>
            <a:lstStyle/>
            <a:p>
              <a:pPr algn="ctr"/>
              <a:r>
                <a:rPr lang="hu-HU" sz="1600">
                  <a:solidFill>
                    <a:schemeClr val="accent1"/>
                  </a:solidFill>
                  <a:latin typeface="Times New Roman" panose="02020603050405020304" pitchFamily="18" charset="0"/>
                  <a:cs typeface="Times New Roman" panose="02020603050405020304" pitchFamily="18" charset="0"/>
                </a:rPr>
                <a:t>WIGNER 121 SCIENTIFIC SYMPOSIUM - </a:t>
              </a:r>
              <a:r>
                <a:rPr lang="hu-HU" sz="1600" i="1">
                  <a:solidFill>
                    <a:schemeClr val="accent1"/>
                  </a:solidFill>
                  <a:latin typeface="Times New Roman" panose="02020603050405020304" pitchFamily="18" charset="0"/>
                  <a:cs typeface="Times New Roman" panose="02020603050405020304" pitchFamily="18" charset="0"/>
                </a:rPr>
                <a:t>Heritage and Future</a:t>
              </a:r>
            </a:p>
          </p:txBody>
        </p:sp>
        <p:cxnSp>
          <p:nvCxnSpPr>
            <p:cNvPr id="10" name="Egyenes összekötő 9">
              <a:extLst>
                <a:ext uri="{FF2B5EF4-FFF2-40B4-BE49-F238E27FC236}">
                  <a16:creationId xmlns:a16="http://schemas.microsoft.com/office/drawing/2014/main" id="{EB9689DF-41B7-B39E-C772-9B899ED534E3}"/>
                </a:ext>
              </a:extLst>
            </p:cNvPr>
            <p:cNvCxnSpPr/>
            <p:nvPr/>
          </p:nvCxnSpPr>
          <p:spPr>
            <a:xfrm>
              <a:off x="423512" y="6371926"/>
              <a:ext cx="1124230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1" name="Csoportba foglalás 30">
            <a:extLst>
              <a:ext uri="{FF2B5EF4-FFF2-40B4-BE49-F238E27FC236}">
                <a16:creationId xmlns:a16="http://schemas.microsoft.com/office/drawing/2014/main" id="{4F358718-F667-D2B4-58F7-DC834FA1D7C6}"/>
              </a:ext>
            </a:extLst>
          </p:cNvPr>
          <p:cNvGrpSpPr/>
          <p:nvPr/>
        </p:nvGrpSpPr>
        <p:grpSpPr>
          <a:xfrm>
            <a:off x="7050144" y="556673"/>
            <a:ext cx="4822825" cy="5783802"/>
            <a:chOff x="7050144" y="556673"/>
            <a:chExt cx="4822825" cy="5783802"/>
          </a:xfrm>
        </p:grpSpPr>
        <p:pic>
          <p:nvPicPr>
            <p:cNvPr id="15" name="Kép 14">
              <a:extLst>
                <a:ext uri="{FF2B5EF4-FFF2-40B4-BE49-F238E27FC236}">
                  <a16:creationId xmlns:a16="http://schemas.microsoft.com/office/drawing/2014/main" id="{50452F2E-0A0F-5946-65E8-CB6F64F50192}"/>
                </a:ext>
              </a:extLst>
            </p:cNvPr>
            <p:cNvPicPr>
              <a:picLocks noChangeAspect="1"/>
            </p:cNvPicPr>
            <p:nvPr/>
          </p:nvPicPr>
          <p:blipFill>
            <a:blip r:embed="rId3"/>
            <a:stretch>
              <a:fillRect/>
            </a:stretch>
          </p:blipFill>
          <p:spPr>
            <a:xfrm>
              <a:off x="7050144" y="825506"/>
              <a:ext cx="4718344" cy="1094413"/>
            </a:xfrm>
            <a:prstGeom prst="rect">
              <a:avLst/>
            </a:prstGeom>
          </p:spPr>
        </p:pic>
        <p:pic>
          <p:nvPicPr>
            <p:cNvPr id="23" name="Kép 22">
              <a:extLst>
                <a:ext uri="{FF2B5EF4-FFF2-40B4-BE49-F238E27FC236}">
                  <a16:creationId xmlns:a16="http://schemas.microsoft.com/office/drawing/2014/main" id="{31DB0C2D-50B4-FCD8-942A-C3060768CF8B}"/>
                </a:ext>
              </a:extLst>
            </p:cNvPr>
            <p:cNvPicPr>
              <a:picLocks noChangeAspect="1"/>
            </p:cNvPicPr>
            <p:nvPr/>
          </p:nvPicPr>
          <p:blipFill>
            <a:blip r:embed="rId4"/>
            <a:stretch>
              <a:fillRect/>
            </a:stretch>
          </p:blipFill>
          <p:spPr>
            <a:xfrm>
              <a:off x="7050178" y="1908837"/>
              <a:ext cx="4440534" cy="1637446"/>
            </a:xfrm>
            <a:prstGeom prst="rect">
              <a:avLst/>
            </a:prstGeom>
          </p:spPr>
        </p:pic>
        <p:pic>
          <p:nvPicPr>
            <p:cNvPr id="25" name="Kép 24">
              <a:extLst>
                <a:ext uri="{FF2B5EF4-FFF2-40B4-BE49-F238E27FC236}">
                  <a16:creationId xmlns:a16="http://schemas.microsoft.com/office/drawing/2014/main" id="{27078447-FA14-5AC9-4DB3-9E7B3B11B87A}"/>
                </a:ext>
              </a:extLst>
            </p:cNvPr>
            <p:cNvPicPr>
              <a:picLocks noChangeAspect="1"/>
            </p:cNvPicPr>
            <p:nvPr/>
          </p:nvPicPr>
          <p:blipFill>
            <a:blip r:embed="rId5"/>
            <a:stretch>
              <a:fillRect/>
            </a:stretch>
          </p:blipFill>
          <p:spPr>
            <a:xfrm>
              <a:off x="7116652" y="3579566"/>
              <a:ext cx="4440534" cy="2760909"/>
            </a:xfrm>
            <a:prstGeom prst="rect">
              <a:avLst/>
            </a:prstGeom>
          </p:spPr>
        </p:pic>
        <p:sp>
          <p:nvSpPr>
            <p:cNvPr id="26" name="Szövegdoboz 25">
              <a:extLst>
                <a:ext uri="{FF2B5EF4-FFF2-40B4-BE49-F238E27FC236}">
                  <a16:creationId xmlns:a16="http://schemas.microsoft.com/office/drawing/2014/main" id="{1D752BDC-2598-8C0E-AC7E-978F1F2EB2F1}"/>
                </a:ext>
              </a:extLst>
            </p:cNvPr>
            <p:cNvSpPr txBox="1"/>
            <p:nvPr/>
          </p:nvSpPr>
          <p:spPr>
            <a:xfrm>
              <a:off x="8782050" y="556673"/>
              <a:ext cx="3090919" cy="400110"/>
            </a:xfrm>
            <a:prstGeom prst="rect">
              <a:avLst/>
            </a:prstGeom>
            <a:noFill/>
          </p:spPr>
          <p:txBody>
            <a:bodyPr wrap="square">
              <a:spAutoFit/>
            </a:bodyPr>
            <a:lstStyle/>
            <a:p>
              <a:r>
                <a:rPr lang="en-US" sz="2000" i="1"/>
                <a:t>(</a:t>
              </a:r>
              <a:r>
                <a:rPr lang="hu-HU" sz="2000" i="1"/>
                <a:t>A. Timár et al., 2016, 2019</a:t>
              </a:r>
              <a:r>
                <a:rPr lang="en-US" sz="2000" i="1"/>
                <a:t>)</a:t>
              </a:r>
              <a:endParaRPr lang="hu-HU" sz="2000" i="1"/>
            </a:p>
          </p:txBody>
        </p:sp>
        <p:pic>
          <p:nvPicPr>
            <p:cNvPr id="30" name="Kép 29">
              <a:extLst>
                <a:ext uri="{FF2B5EF4-FFF2-40B4-BE49-F238E27FC236}">
                  <a16:creationId xmlns:a16="http://schemas.microsoft.com/office/drawing/2014/main" id="{288731A9-DA62-BCEA-AF54-675AB36CEDFE}"/>
                </a:ext>
              </a:extLst>
            </p:cNvPr>
            <p:cNvPicPr>
              <a:picLocks noChangeAspect="1"/>
            </p:cNvPicPr>
            <p:nvPr/>
          </p:nvPicPr>
          <p:blipFill>
            <a:blip r:embed="rId6"/>
            <a:stretch>
              <a:fillRect/>
            </a:stretch>
          </p:blipFill>
          <p:spPr>
            <a:xfrm>
              <a:off x="7672444" y="3715723"/>
              <a:ext cx="1624012" cy="402251"/>
            </a:xfrm>
            <a:prstGeom prst="rect">
              <a:avLst/>
            </a:prstGeom>
          </p:spPr>
        </p:pic>
      </p:grpSp>
    </p:spTree>
    <p:extLst>
      <p:ext uri="{BB962C8B-B14F-4D97-AF65-F5344CB8AC3E}">
        <p14:creationId xmlns:p14="http://schemas.microsoft.com/office/powerpoint/2010/main" val="70661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Csoportba foglalás 9">
            <a:extLst>
              <a:ext uri="{FF2B5EF4-FFF2-40B4-BE49-F238E27FC236}">
                <a16:creationId xmlns:a16="http://schemas.microsoft.com/office/drawing/2014/main" id="{B642B5F7-386E-E465-F04B-F21668E711D1}"/>
              </a:ext>
            </a:extLst>
          </p:cNvPr>
          <p:cNvGrpSpPr/>
          <p:nvPr/>
        </p:nvGrpSpPr>
        <p:grpSpPr>
          <a:xfrm>
            <a:off x="9488130" y="3780240"/>
            <a:ext cx="2358193" cy="2464091"/>
            <a:chOff x="6246368" y="1618486"/>
            <a:chExt cx="4676932" cy="4886960"/>
          </a:xfrm>
        </p:grpSpPr>
        <p:grpSp>
          <p:nvGrpSpPr>
            <p:cNvPr id="19" name="Csoportba foglalás 18">
              <a:extLst>
                <a:ext uri="{FF2B5EF4-FFF2-40B4-BE49-F238E27FC236}">
                  <a16:creationId xmlns:a16="http://schemas.microsoft.com/office/drawing/2014/main" id="{7771A3AD-E6F6-8034-FFF9-467362CFDF2C}"/>
                </a:ext>
              </a:extLst>
            </p:cNvPr>
            <p:cNvGrpSpPr/>
            <p:nvPr/>
          </p:nvGrpSpPr>
          <p:grpSpPr>
            <a:xfrm>
              <a:off x="6246368" y="1618486"/>
              <a:ext cx="3852672" cy="4886960"/>
              <a:chOff x="6336792" y="1239520"/>
              <a:chExt cx="4324444" cy="5485384"/>
            </a:xfrm>
          </p:grpSpPr>
          <p:pic>
            <p:nvPicPr>
              <p:cNvPr id="22" name="Kép 21">
                <a:extLst>
                  <a:ext uri="{FF2B5EF4-FFF2-40B4-BE49-F238E27FC236}">
                    <a16:creationId xmlns:a16="http://schemas.microsoft.com/office/drawing/2014/main" id="{2096D89D-FC71-B1A0-C7B7-5ED0A5A87D16}"/>
                  </a:ext>
                </a:extLst>
              </p:cNvPr>
              <p:cNvPicPr>
                <a:picLocks noChangeAspect="1"/>
              </p:cNvPicPr>
              <p:nvPr/>
            </p:nvPicPr>
            <p:blipFill rotWithShape="1">
              <a:blip r:embed="rId2">
                <a:extLst>
                  <a:ext uri="{28A0092B-C50C-407E-A947-70E740481C1C}">
                    <a14:useLocalDpi xmlns:a14="http://schemas.microsoft.com/office/drawing/2010/main" val="0"/>
                  </a:ext>
                </a:extLst>
              </a:blip>
              <a:srcRect l="21948" t="4604" r="24181" b="4287"/>
              <a:stretch/>
            </p:blipFill>
            <p:spPr>
              <a:xfrm>
                <a:off x="6336792" y="1239520"/>
                <a:ext cx="4324444" cy="5485384"/>
              </a:xfrm>
              <a:prstGeom prst="rect">
                <a:avLst/>
              </a:prstGeom>
            </p:spPr>
          </p:pic>
          <p:cxnSp>
            <p:nvCxnSpPr>
              <p:cNvPr id="23" name="Egyenes összekötő 22">
                <a:extLst>
                  <a:ext uri="{FF2B5EF4-FFF2-40B4-BE49-F238E27FC236}">
                    <a16:creationId xmlns:a16="http://schemas.microsoft.com/office/drawing/2014/main" id="{4DAFF69F-D8F8-C71C-046D-731E6D2C0156}"/>
                  </a:ext>
                </a:extLst>
              </p:cNvPr>
              <p:cNvCxnSpPr>
                <a:cxnSpLocks/>
              </p:cNvCxnSpPr>
              <p:nvPr/>
            </p:nvCxnSpPr>
            <p:spPr>
              <a:xfrm flipV="1">
                <a:off x="7189821" y="4000500"/>
                <a:ext cx="2374803" cy="9123"/>
              </a:xfrm>
              <a:prstGeom prst="line">
                <a:avLst/>
              </a:prstGeom>
              <a:ln w="19050">
                <a:solidFill>
                  <a:schemeClr val="bg1"/>
                </a:solidFill>
                <a:prstDash val="sysDot"/>
              </a:ln>
            </p:spPr>
            <p:style>
              <a:lnRef idx="1">
                <a:schemeClr val="dk1"/>
              </a:lnRef>
              <a:fillRef idx="0">
                <a:schemeClr val="dk1"/>
              </a:fillRef>
              <a:effectRef idx="0">
                <a:schemeClr val="dk1"/>
              </a:effectRef>
              <a:fontRef idx="minor">
                <a:schemeClr val="tx1"/>
              </a:fontRef>
            </p:style>
          </p:cxnSp>
        </p:grpSp>
        <p:pic>
          <p:nvPicPr>
            <p:cNvPr id="16" name="Kép 15">
              <a:extLst>
                <a:ext uri="{FF2B5EF4-FFF2-40B4-BE49-F238E27FC236}">
                  <a16:creationId xmlns:a16="http://schemas.microsoft.com/office/drawing/2014/main" id="{560D2136-C2C9-88DC-1B0E-94B5EE7C5AB4}"/>
                </a:ext>
              </a:extLst>
            </p:cNvPr>
            <p:cNvPicPr>
              <a:picLocks noChangeAspect="1"/>
            </p:cNvPicPr>
            <p:nvPr/>
          </p:nvPicPr>
          <p:blipFill rotWithShape="1">
            <a:blip r:embed="rId3">
              <a:extLst>
                <a:ext uri="{28A0092B-C50C-407E-A947-70E740481C1C}">
                  <a14:useLocalDpi xmlns:a14="http://schemas.microsoft.com/office/drawing/2010/main" val="0"/>
                </a:ext>
              </a:extLst>
            </a:blip>
            <a:srcRect l="76596" t="8935" r="9464" b="7416"/>
            <a:stretch/>
          </p:blipFill>
          <p:spPr>
            <a:xfrm>
              <a:off x="10097112" y="2227252"/>
              <a:ext cx="826188" cy="3718270"/>
            </a:xfrm>
            <a:prstGeom prst="rect">
              <a:avLst/>
            </a:prstGeom>
          </p:spPr>
        </p:pic>
      </p:grpSp>
      <p:sp>
        <p:nvSpPr>
          <p:cNvPr id="2" name="Cím 1">
            <a:extLst>
              <a:ext uri="{FF2B5EF4-FFF2-40B4-BE49-F238E27FC236}">
                <a16:creationId xmlns:a16="http://schemas.microsoft.com/office/drawing/2014/main" id="{9FA7B77A-3235-162D-F76C-4BE39039DF6A}"/>
              </a:ext>
            </a:extLst>
          </p:cNvPr>
          <p:cNvSpPr>
            <a:spLocks noGrp="1"/>
          </p:cNvSpPr>
          <p:nvPr>
            <p:ph type="title"/>
          </p:nvPr>
        </p:nvSpPr>
        <p:spPr>
          <a:xfrm>
            <a:off x="838200" y="127001"/>
            <a:ext cx="10515600" cy="501650"/>
          </a:xfrm>
        </p:spPr>
        <p:txBody>
          <a:bodyPr/>
          <a:lstStyle/>
          <a:p>
            <a:pPr algn="ctr"/>
            <a:r>
              <a:rPr lang="hu-HU" b="1"/>
              <a:t>Studies of the inner heliosphere</a:t>
            </a:r>
          </a:p>
        </p:txBody>
      </p:sp>
      <p:sp>
        <p:nvSpPr>
          <p:cNvPr id="3" name="Tartalom helye 2">
            <a:extLst>
              <a:ext uri="{FF2B5EF4-FFF2-40B4-BE49-F238E27FC236}">
                <a16:creationId xmlns:a16="http://schemas.microsoft.com/office/drawing/2014/main" id="{F603B7D5-0C6B-AB34-59D4-ADC07746FCCA}"/>
              </a:ext>
            </a:extLst>
          </p:cNvPr>
          <p:cNvSpPr>
            <a:spLocks noGrp="1"/>
          </p:cNvSpPr>
          <p:nvPr>
            <p:ph idx="1"/>
          </p:nvPr>
        </p:nvSpPr>
        <p:spPr>
          <a:xfrm>
            <a:off x="133657" y="1518364"/>
            <a:ext cx="5886551" cy="4351338"/>
          </a:xfrm>
        </p:spPr>
        <p:txBody>
          <a:bodyPr>
            <a:noAutofit/>
          </a:bodyPr>
          <a:lstStyle/>
          <a:p>
            <a:pPr>
              <a:lnSpc>
                <a:spcPct val="100000"/>
              </a:lnSpc>
              <a:spcBef>
                <a:spcPts val="0"/>
              </a:spcBef>
              <a:defRPr/>
            </a:pPr>
            <a:r>
              <a:rPr lang="hu-HU" sz="2300"/>
              <a:t>E</a:t>
            </a:r>
            <a:r>
              <a:rPr lang="en-US" sz="2300"/>
              <a:t>xtrapolat</a:t>
            </a:r>
            <a:r>
              <a:rPr lang="hu-HU" sz="2300"/>
              <a:t>ion of</a:t>
            </a:r>
            <a:r>
              <a:rPr lang="en-US" sz="2300"/>
              <a:t> solar wind parameters in 3D with an improved ballistic propagation method. </a:t>
            </a:r>
            <a:r>
              <a:rPr lang="hu-HU" sz="2300"/>
              <a:t>T</a:t>
            </a:r>
            <a:r>
              <a:rPr lang="en-GB" sz="2300"/>
              <a:t>he data of the BATS</a:t>
            </a:r>
            <a:r>
              <a:rPr lang="hu-HU" sz="2300"/>
              <a:t>-</a:t>
            </a:r>
            <a:r>
              <a:rPr lang="en-GB" sz="2300"/>
              <a:t>R</a:t>
            </a:r>
            <a:r>
              <a:rPr lang="hu-HU" sz="2300"/>
              <a:t>-</a:t>
            </a:r>
            <a:r>
              <a:rPr lang="en-GB" sz="2300"/>
              <a:t>US MHD solar corona model of the space weather modeling framework </a:t>
            </a:r>
            <a:r>
              <a:rPr lang="hu-HU" sz="2300"/>
              <a:t>has been used as input.</a:t>
            </a:r>
          </a:p>
          <a:p>
            <a:r>
              <a:rPr lang="hu-HU" sz="2300"/>
              <a:t>The</a:t>
            </a:r>
            <a:r>
              <a:rPr lang="en-US" sz="2300"/>
              <a:t> enhanced model considers the interaction of slow and fast solar wind by applying a pressure correction during propagation. </a:t>
            </a:r>
            <a:endParaRPr lang="hu-HU" sz="2300"/>
          </a:p>
          <a:p>
            <a:r>
              <a:rPr lang="en-US" sz="2300"/>
              <a:t>It also</a:t>
            </a:r>
            <a:r>
              <a:rPr lang="hu-HU" sz="2300"/>
              <a:t> takes the solar </a:t>
            </a:r>
            <a:r>
              <a:rPr lang="en-US" sz="2300"/>
              <a:t>differential rotation </a:t>
            </a:r>
            <a:r>
              <a:rPr lang="hu-HU" sz="2300"/>
              <a:t>into account;</a:t>
            </a:r>
            <a:r>
              <a:rPr lang="en-US" sz="2300"/>
              <a:t> more accurate prediction at higher heliospheric latitudes (Timar et al., Biró et al.</a:t>
            </a:r>
            <a:r>
              <a:rPr lang="hu-HU" sz="2300"/>
              <a:t>, papers submitted in 2023</a:t>
            </a:r>
            <a:r>
              <a:rPr lang="en-US" sz="2300"/>
              <a:t>).</a:t>
            </a:r>
          </a:p>
          <a:p>
            <a:endParaRPr lang="hu-HU" sz="2300"/>
          </a:p>
        </p:txBody>
      </p:sp>
      <p:sp>
        <p:nvSpPr>
          <p:cNvPr id="6" name="Dia számának helye 5">
            <a:extLst>
              <a:ext uri="{FF2B5EF4-FFF2-40B4-BE49-F238E27FC236}">
                <a16:creationId xmlns:a16="http://schemas.microsoft.com/office/drawing/2014/main" id="{BDEB86D8-EF20-43DF-5EBC-0F20CB81F378}"/>
              </a:ext>
            </a:extLst>
          </p:cNvPr>
          <p:cNvSpPr>
            <a:spLocks noGrp="1"/>
          </p:cNvSpPr>
          <p:nvPr>
            <p:ph type="sldNum" sz="quarter" idx="12"/>
          </p:nvPr>
        </p:nvSpPr>
        <p:spPr/>
        <p:txBody>
          <a:bodyPr/>
          <a:lstStyle/>
          <a:p>
            <a:fld id="{CFA8890B-3ED9-4EC0-AA67-85FEDC00177C}" type="slidenum">
              <a:rPr lang="hu-HU" smtClean="0"/>
              <a:t>11</a:t>
            </a:fld>
            <a:endParaRPr lang="hu-HU"/>
          </a:p>
        </p:txBody>
      </p:sp>
      <p:sp>
        <p:nvSpPr>
          <p:cNvPr id="8" name="Szövegdoboz 7">
            <a:extLst>
              <a:ext uri="{FF2B5EF4-FFF2-40B4-BE49-F238E27FC236}">
                <a16:creationId xmlns:a16="http://schemas.microsoft.com/office/drawing/2014/main" id="{416EF67E-2E8F-2B7C-AC19-C290288C2948}"/>
              </a:ext>
            </a:extLst>
          </p:cNvPr>
          <p:cNvSpPr txBox="1"/>
          <p:nvPr/>
        </p:nvSpPr>
        <p:spPr>
          <a:xfrm>
            <a:off x="361028" y="773132"/>
            <a:ext cx="5992147" cy="1015663"/>
          </a:xfrm>
          <a:prstGeom prst="rect">
            <a:avLst/>
          </a:prstGeom>
          <a:noFill/>
        </p:spPr>
        <p:txBody>
          <a:bodyPr wrap="square">
            <a:spAutoFit/>
          </a:bodyPr>
          <a:lstStyle/>
          <a:p>
            <a:r>
              <a:rPr lang="hu-HU" sz="2000" b="1"/>
              <a:t>3D pressure corrected ballistic extrapolation of solar wind parameters in the inner heliosphere </a:t>
            </a:r>
          </a:p>
          <a:p>
            <a:endParaRPr lang="hu-HU" sz="2000" b="1"/>
          </a:p>
        </p:txBody>
      </p:sp>
      <p:pic>
        <p:nvPicPr>
          <p:cNvPr id="9" name="Kép 8" descr="A képen szöveg, Színesség, diagram, Grafikus tervezés látható&#10;&#10;Automatikusan generált leírás">
            <a:extLst>
              <a:ext uri="{FF2B5EF4-FFF2-40B4-BE49-F238E27FC236}">
                <a16:creationId xmlns:a16="http://schemas.microsoft.com/office/drawing/2014/main" id="{4ADEC68E-D6FF-1BB4-B856-97DBA69A6E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7835" y="592157"/>
            <a:ext cx="5437238" cy="2678640"/>
          </a:xfrm>
          <a:prstGeom prst="rect">
            <a:avLst/>
          </a:prstGeom>
        </p:spPr>
      </p:pic>
      <p:grpSp>
        <p:nvGrpSpPr>
          <p:cNvPr id="12" name="Csoportba foglalás 11">
            <a:extLst>
              <a:ext uri="{FF2B5EF4-FFF2-40B4-BE49-F238E27FC236}">
                <a16:creationId xmlns:a16="http://schemas.microsoft.com/office/drawing/2014/main" id="{77FF5D0E-18F7-5875-1044-ED33C52C5571}"/>
              </a:ext>
            </a:extLst>
          </p:cNvPr>
          <p:cNvGrpSpPr/>
          <p:nvPr/>
        </p:nvGrpSpPr>
        <p:grpSpPr>
          <a:xfrm>
            <a:off x="0" y="6371926"/>
            <a:ext cx="12191999" cy="410341"/>
            <a:chOff x="0" y="6371926"/>
            <a:chExt cx="12191999" cy="410341"/>
          </a:xfrm>
        </p:grpSpPr>
        <p:sp>
          <p:nvSpPr>
            <p:cNvPr id="13" name="Szövegdoboz 12">
              <a:extLst>
                <a:ext uri="{FF2B5EF4-FFF2-40B4-BE49-F238E27FC236}">
                  <a16:creationId xmlns:a16="http://schemas.microsoft.com/office/drawing/2014/main" id="{A0E669B6-AAD6-59D0-5321-034CE6B04394}"/>
                </a:ext>
              </a:extLst>
            </p:cNvPr>
            <p:cNvSpPr txBox="1"/>
            <p:nvPr/>
          </p:nvSpPr>
          <p:spPr>
            <a:xfrm>
              <a:off x="0" y="6443713"/>
              <a:ext cx="12191999" cy="338554"/>
            </a:xfrm>
            <a:prstGeom prst="rect">
              <a:avLst/>
            </a:prstGeom>
            <a:noFill/>
            <a:ln>
              <a:noFill/>
            </a:ln>
          </p:spPr>
          <p:txBody>
            <a:bodyPr wrap="square">
              <a:spAutoFit/>
            </a:bodyPr>
            <a:lstStyle/>
            <a:p>
              <a:pPr algn="ctr"/>
              <a:r>
                <a:rPr lang="hu-HU" sz="1600">
                  <a:solidFill>
                    <a:schemeClr val="accent1"/>
                  </a:solidFill>
                  <a:latin typeface="Times New Roman" panose="02020603050405020304" pitchFamily="18" charset="0"/>
                  <a:cs typeface="Times New Roman" panose="02020603050405020304" pitchFamily="18" charset="0"/>
                </a:rPr>
                <a:t>WIGNER 121 SCIENTIFIC SYMPOSIUM - </a:t>
              </a:r>
              <a:r>
                <a:rPr lang="hu-HU" sz="1600" i="1">
                  <a:solidFill>
                    <a:schemeClr val="accent1"/>
                  </a:solidFill>
                  <a:latin typeface="Times New Roman" panose="02020603050405020304" pitchFamily="18" charset="0"/>
                  <a:cs typeface="Times New Roman" panose="02020603050405020304" pitchFamily="18" charset="0"/>
                </a:rPr>
                <a:t>Heritage and Future</a:t>
              </a:r>
            </a:p>
          </p:txBody>
        </p:sp>
        <p:cxnSp>
          <p:nvCxnSpPr>
            <p:cNvPr id="14" name="Egyenes összekötő 13">
              <a:extLst>
                <a:ext uri="{FF2B5EF4-FFF2-40B4-BE49-F238E27FC236}">
                  <a16:creationId xmlns:a16="http://schemas.microsoft.com/office/drawing/2014/main" id="{175CD295-CE25-1D0F-DB92-60B31DFB32D9}"/>
                </a:ext>
              </a:extLst>
            </p:cNvPr>
            <p:cNvCxnSpPr/>
            <p:nvPr/>
          </p:nvCxnSpPr>
          <p:spPr>
            <a:xfrm>
              <a:off x="423512" y="6371926"/>
              <a:ext cx="1124230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5" name="Csoportba foglalás 24">
            <a:extLst>
              <a:ext uri="{FF2B5EF4-FFF2-40B4-BE49-F238E27FC236}">
                <a16:creationId xmlns:a16="http://schemas.microsoft.com/office/drawing/2014/main" id="{FEF628DB-37C4-E03A-6EF4-881FE4BFFC7D}"/>
              </a:ext>
            </a:extLst>
          </p:cNvPr>
          <p:cNvGrpSpPr/>
          <p:nvPr/>
        </p:nvGrpSpPr>
        <p:grpSpPr>
          <a:xfrm>
            <a:off x="6602960" y="3702795"/>
            <a:ext cx="2668413" cy="2594606"/>
            <a:chOff x="556347" y="1618486"/>
            <a:chExt cx="5025976" cy="4886960"/>
          </a:xfrm>
        </p:grpSpPr>
        <p:pic>
          <p:nvPicPr>
            <p:cNvPr id="28" name="Kép 27" descr="A képen szöveg, vektorgrafika, compact disk, képernyőkép látható&#10;&#10;Automatikusan generált leírás">
              <a:extLst>
                <a:ext uri="{FF2B5EF4-FFF2-40B4-BE49-F238E27FC236}">
                  <a16:creationId xmlns:a16="http://schemas.microsoft.com/office/drawing/2014/main" id="{2FA4318D-F672-4038-C103-7AE162E5E978}"/>
                </a:ext>
              </a:extLst>
            </p:cNvPr>
            <p:cNvPicPr>
              <a:picLocks noChangeAspect="1"/>
            </p:cNvPicPr>
            <p:nvPr/>
          </p:nvPicPr>
          <p:blipFill rotWithShape="1">
            <a:blip r:embed="rId5">
              <a:extLst>
                <a:ext uri="{28A0092B-C50C-407E-A947-70E740481C1C}">
                  <a14:useLocalDpi xmlns:a14="http://schemas.microsoft.com/office/drawing/2010/main" val="0"/>
                </a:ext>
              </a:extLst>
            </a:blip>
            <a:srcRect l="14983" t="4311" r="14517" b="4289"/>
            <a:stretch/>
          </p:blipFill>
          <p:spPr>
            <a:xfrm>
              <a:off x="556347" y="1618486"/>
              <a:ext cx="5025976" cy="4886960"/>
            </a:xfrm>
            <a:prstGeom prst="rect">
              <a:avLst/>
            </a:prstGeom>
          </p:spPr>
        </p:pic>
        <p:cxnSp>
          <p:nvCxnSpPr>
            <p:cNvPr id="29" name="Egyenes összekötő 28">
              <a:extLst>
                <a:ext uri="{FF2B5EF4-FFF2-40B4-BE49-F238E27FC236}">
                  <a16:creationId xmlns:a16="http://schemas.microsoft.com/office/drawing/2014/main" id="{D77DBFCC-F182-CE1E-1D87-C27DA9486308}"/>
                </a:ext>
              </a:extLst>
            </p:cNvPr>
            <p:cNvCxnSpPr>
              <a:cxnSpLocks/>
            </p:cNvCxnSpPr>
            <p:nvPr/>
          </p:nvCxnSpPr>
          <p:spPr>
            <a:xfrm>
              <a:off x="3371088" y="4097528"/>
              <a:ext cx="1804416" cy="0"/>
            </a:xfrm>
            <a:prstGeom prst="line">
              <a:avLst/>
            </a:prstGeom>
            <a:ln w="19050">
              <a:solidFill>
                <a:schemeClr val="bg1"/>
              </a:solidFill>
              <a:prstDash val="sysDot"/>
            </a:ln>
          </p:spPr>
          <p:style>
            <a:lnRef idx="1">
              <a:schemeClr val="dk1"/>
            </a:lnRef>
            <a:fillRef idx="0">
              <a:schemeClr val="dk1"/>
            </a:fillRef>
            <a:effectRef idx="0">
              <a:schemeClr val="dk1"/>
            </a:effectRef>
            <a:fontRef idx="minor">
              <a:schemeClr val="tx1"/>
            </a:fontRef>
          </p:style>
        </p:cxnSp>
      </p:grpSp>
      <p:sp>
        <p:nvSpPr>
          <p:cNvPr id="30" name="Szövegdoboz 29">
            <a:extLst>
              <a:ext uri="{FF2B5EF4-FFF2-40B4-BE49-F238E27FC236}">
                <a16:creationId xmlns:a16="http://schemas.microsoft.com/office/drawing/2014/main" id="{51108571-B8EF-55CE-0F8A-D4EF8640C1FC}"/>
              </a:ext>
            </a:extLst>
          </p:cNvPr>
          <p:cNvSpPr txBox="1"/>
          <p:nvPr/>
        </p:nvSpPr>
        <p:spPr>
          <a:xfrm>
            <a:off x="6193095" y="3179248"/>
            <a:ext cx="5865248" cy="646331"/>
          </a:xfrm>
          <a:prstGeom prst="rect">
            <a:avLst/>
          </a:prstGeom>
          <a:noFill/>
        </p:spPr>
        <p:txBody>
          <a:bodyPr wrap="square">
            <a:spAutoFit/>
          </a:bodyPr>
          <a:lstStyle/>
          <a:p>
            <a:r>
              <a:rPr lang="hu-HU" i="1"/>
              <a:t>Extrapolated 3D ballistic solar wind velocity in the ecliptic (a) and at a Carrington longitude of 180° (b) in January 2017. </a:t>
            </a:r>
          </a:p>
        </p:txBody>
      </p:sp>
    </p:spTree>
    <p:extLst>
      <p:ext uri="{BB962C8B-B14F-4D97-AF65-F5344CB8AC3E}">
        <p14:creationId xmlns:p14="http://schemas.microsoft.com/office/powerpoint/2010/main" val="1891801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a:extLst>
              <a:ext uri="{FF2B5EF4-FFF2-40B4-BE49-F238E27FC236}">
                <a16:creationId xmlns:a16="http://schemas.microsoft.com/office/drawing/2014/main" id="{9856A418-669D-C950-E223-A3B13C516A5A}"/>
              </a:ext>
            </a:extLst>
          </p:cNvPr>
          <p:cNvSpPr>
            <a:spLocks noGrp="1"/>
          </p:cNvSpPr>
          <p:nvPr>
            <p:ph type="sldNum" sz="quarter" idx="12"/>
          </p:nvPr>
        </p:nvSpPr>
        <p:spPr/>
        <p:txBody>
          <a:bodyPr/>
          <a:lstStyle/>
          <a:p>
            <a:fld id="{CFA8890B-3ED9-4EC0-AA67-85FEDC00177C}" type="slidenum">
              <a:rPr lang="hu-HU" smtClean="0"/>
              <a:t>12</a:t>
            </a:fld>
            <a:endParaRPr lang="hu-HU"/>
          </a:p>
        </p:txBody>
      </p:sp>
      <p:sp>
        <p:nvSpPr>
          <p:cNvPr id="5" name="Cím 1">
            <a:extLst>
              <a:ext uri="{FF2B5EF4-FFF2-40B4-BE49-F238E27FC236}">
                <a16:creationId xmlns:a16="http://schemas.microsoft.com/office/drawing/2014/main" id="{B9F3E504-B036-F495-248C-5B686763BA7F}"/>
              </a:ext>
            </a:extLst>
          </p:cNvPr>
          <p:cNvSpPr>
            <a:spLocks noGrp="1"/>
          </p:cNvSpPr>
          <p:nvPr>
            <p:ph type="title"/>
          </p:nvPr>
        </p:nvSpPr>
        <p:spPr>
          <a:xfrm>
            <a:off x="838200" y="127001"/>
            <a:ext cx="10515600" cy="501650"/>
          </a:xfrm>
        </p:spPr>
        <p:txBody>
          <a:bodyPr/>
          <a:lstStyle/>
          <a:p>
            <a:pPr algn="ctr"/>
            <a:r>
              <a:rPr lang="hu-HU" b="1"/>
              <a:t>Studies of the inner heliosphere</a:t>
            </a:r>
          </a:p>
        </p:txBody>
      </p:sp>
      <p:pic>
        <p:nvPicPr>
          <p:cNvPr id="8" name="SIplane">
            <a:hlinkClick r:id="" action="ppaction://media"/>
            <a:extLst>
              <a:ext uri="{FF2B5EF4-FFF2-40B4-BE49-F238E27FC236}">
                <a16:creationId xmlns:a16="http://schemas.microsoft.com/office/drawing/2014/main" id="{F39A4C23-A05C-391C-75F6-278D085E7A8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087521" y="3411729"/>
            <a:ext cx="5453246" cy="2858897"/>
          </a:xfrm>
          <a:prstGeom prst="rect">
            <a:avLst/>
          </a:prstGeom>
        </p:spPr>
      </p:pic>
      <p:pic>
        <p:nvPicPr>
          <p:cNvPr id="9" name="Kép 8">
            <a:extLst>
              <a:ext uri="{FF2B5EF4-FFF2-40B4-BE49-F238E27FC236}">
                <a16:creationId xmlns:a16="http://schemas.microsoft.com/office/drawing/2014/main" id="{32CDB9D5-17CA-475E-54A5-97DBE364A80E}"/>
              </a:ext>
            </a:extLst>
          </p:cNvPr>
          <p:cNvPicPr>
            <a:picLocks noChangeAspect="1"/>
          </p:cNvPicPr>
          <p:nvPr/>
        </p:nvPicPr>
        <p:blipFill>
          <a:blip r:embed="rId5"/>
          <a:stretch>
            <a:fillRect/>
          </a:stretch>
        </p:blipFill>
        <p:spPr>
          <a:xfrm>
            <a:off x="7944465" y="628651"/>
            <a:ext cx="3952586" cy="2730637"/>
          </a:xfrm>
          <a:prstGeom prst="rect">
            <a:avLst/>
          </a:prstGeom>
        </p:spPr>
      </p:pic>
      <p:sp>
        <p:nvSpPr>
          <p:cNvPr id="12" name="Szövegdoboz 11">
            <a:extLst>
              <a:ext uri="{FF2B5EF4-FFF2-40B4-BE49-F238E27FC236}">
                <a16:creationId xmlns:a16="http://schemas.microsoft.com/office/drawing/2014/main" id="{7EDF0E53-57F7-424F-F2BF-E18B7A571468}"/>
              </a:ext>
            </a:extLst>
          </p:cNvPr>
          <p:cNvSpPr txBox="1"/>
          <p:nvPr/>
        </p:nvSpPr>
        <p:spPr>
          <a:xfrm>
            <a:off x="5720815" y="716014"/>
            <a:ext cx="2204253" cy="1938992"/>
          </a:xfrm>
          <a:prstGeom prst="rect">
            <a:avLst/>
          </a:prstGeom>
          <a:noFill/>
        </p:spPr>
        <p:txBody>
          <a:bodyPr wrap="square">
            <a:spAutoFit/>
          </a:bodyPr>
          <a:lstStyle/>
          <a:p>
            <a:pPr algn="r"/>
            <a:r>
              <a:rPr lang="hu-HU" sz="2000" i="1"/>
              <a:t>Shifted time series of the total magnetic field measurements for ACE, STEREO-A, and WIND.</a:t>
            </a:r>
          </a:p>
        </p:txBody>
      </p:sp>
      <p:sp>
        <p:nvSpPr>
          <p:cNvPr id="14" name="Szövegdoboz 13">
            <a:extLst>
              <a:ext uri="{FF2B5EF4-FFF2-40B4-BE49-F238E27FC236}">
                <a16:creationId xmlns:a16="http://schemas.microsoft.com/office/drawing/2014/main" id="{7A194678-7990-0BF0-514E-8CA1B047B7E3}"/>
              </a:ext>
            </a:extLst>
          </p:cNvPr>
          <p:cNvSpPr txBox="1"/>
          <p:nvPr/>
        </p:nvSpPr>
        <p:spPr>
          <a:xfrm>
            <a:off x="383459" y="633778"/>
            <a:ext cx="6096000" cy="407035"/>
          </a:xfrm>
          <a:prstGeom prst="rect">
            <a:avLst/>
          </a:prstGeom>
          <a:noFill/>
        </p:spPr>
        <p:txBody>
          <a:bodyPr wrap="square">
            <a:spAutoFit/>
          </a:bodyPr>
          <a:lstStyle/>
          <a:p>
            <a:pPr algn="just">
              <a:lnSpc>
                <a:spcPct val="107000"/>
              </a:lnSpc>
              <a:spcAft>
                <a:spcPts val="800"/>
              </a:spcAft>
            </a:pPr>
            <a:r>
              <a:rPr lang="hu-HU" sz="2000" b="1" kern="100">
                <a:effectLst/>
                <a:latin typeface="Calibri" panose="020F0502020204030204" pitchFamily="34" charset="0"/>
                <a:ea typeface="Calibri" panose="020F0502020204030204" pitchFamily="34" charset="0"/>
                <a:cs typeface="Times New Roman" panose="02020603050405020304" pitchFamily="18" charset="0"/>
              </a:rPr>
              <a:t>Orientation of the stream interface in CIRs </a:t>
            </a:r>
          </a:p>
        </p:txBody>
      </p:sp>
      <p:sp>
        <p:nvSpPr>
          <p:cNvPr id="17" name="Tartalom helye 2">
            <a:extLst>
              <a:ext uri="{FF2B5EF4-FFF2-40B4-BE49-F238E27FC236}">
                <a16:creationId xmlns:a16="http://schemas.microsoft.com/office/drawing/2014/main" id="{40A3FE6D-5900-7B0B-CDDA-ED33B3529441}"/>
              </a:ext>
            </a:extLst>
          </p:cNvPr>
          <p:cNvSpPr>
            <a:spLocks noGrp="1"/>
          </p:cNvSpPr>
          <p:nvPr>
            <p:ph idx="1"/>
          </p:nvPr>
        </p:nvSpPr>
        <p:spPr>
          <a:xfrm>
            <a:off x="149801" y="3374941"/>
            <a:ext cx="7355899" cy="2858896"/>
          </a:xfrm>
        </p:spPr>
        <p:txBody>
          <a:bodyPr>
            <a:noAutofit/>
          </a:bodyPr>
          <a:lstStyle/>
          <a:p>
            <a:r>
              <a:rPr lang="hu-HU" sz="2400">
                <a:effectLst/>
                <a:latin typeface="Calibri" panose="020F0502020204030204" pitchFamily="34" charset="0"/>
                <a:ea typeface="Calibri" panose="020F0502020204030204" pitchFamily="34" charset="0"/>
                <a:cs typeface="Times New Roman" panose="02020603050405020304" pitchFamily="18" charset="0"/>
              </a:rPr>
              <a:t>Using the time delays and in-situ solar wind velocity measurements, the positions of two spacecraft can be shifted, and, together with the position of the reference spacecraft, the spatial orientation of the stream interface can be reconstructed. </a:t>
            </a:r>
            <a:endParaRPr lang="hu-HU" sz="2400"/>
          </a:p>
          <a:p>
            <a:r>
              <a:rPr lang="hu-HU" sz="2400"/>
              <a:t>This m</a:t>
            </a:r>
            <a:r>
              <a:rPr lang="en-US" sz="2400"/>
              <a:t>ethod allows further studies about the interaction of fast and slow solar wind streams (Kobán et al. 2023).</a:t>
            </a:r>
            <a:endParaRPr lang="hu-HU" sz="2400"/>
          </a:p>
        </p:txBody>
      </p:sp>
      <p:grpSp>
        <p:nvGrpSpPr>
          <p:cNvPr id="18" name="Csoportba foglalás 17">
            <a:extLst>
              <a:ext uri="{FF2B5EF4-FFF2-40B4-BE49-F238E27FC236}">
                <a16:creationId xmlns:a16="http://schemas.microsoft.com/office/drawing/2014/main" id="{8244683D-72D5-DFC4-3FB4-03AADCA49CD5}"/>
              </a:ext>
            </a:extLst>
          </p:cNvPr>
          <p:cNvGrpSpPr/>
          <p:nvPr/>
        </p:nvGrpSpPr>
        <p:grpSpPr>
          <a:xfrm>
            <a:off x="0" y="6371926"/>
            <a:ext cx="12191999" cy="410341"/>
            <a:chOff x="0" y="6371926"/>
            <a:chExt cx="12191999" cy="410341"/>
          </a:xfrm>
        </p:grpSpPr>
        <p:sp>
          <p:nvSpPr>
            <p:cNvPr id="19" name="Szövegdoboz 18">
              <a:extLst>
                <a:ext uri="{FF2B5EF4-FFF2-40B4-BE49-F238E27FC236}">
                  <a16:creationId xmlns:a16="http://schemas.microsoft.com/office/drawing/2014/main" id="{2103D3E8-B477-9695-532C-D6F23B51CCC9}"/>
                </a:ext>
              </a:extLst>
            </p:cNvPr>
            <p:cNvSpPr txBox="1"/>
            <p:nvPr/>
          </p:nvSpPr>
          <p:spPr>
            <a:xfrm>
              <a:off x="0" y="6443713"/>
              <a:ext cx="12191999" cy="338554"/>
            </a:xfrm>
            <a:prstGeom prst="rect">
              <a:avLst/>
            </a:prstGeom>
            <a:noFill/>
            <a:ln>
              <a:noFill/>
            </a:ln>
          </p:spPr>
          <p:txBody>
            <a:bodyPr wrap="square">
              <a:spAutoFit/>
            </a:bodyPr>
            <a:lstStyle/>
            <a:p>
              <a:pPr algn="ctr"/>
              <a:r>
                <a:rPr lang="hu-HU" sz="1600">
                  <a:solidFill>
                    <a:schemeClr val="accent1"/>
                  </a:solidFill>
                  <a:latin typeface="Times New Roman" panose="02020603050405020304" pitchFamily="18" charset="0"/>
                  <a:cs typeface="Times New Roman" panose="02020603050405020304" pitchFamily="18" charset="0"/>
                </a:rPr>
                <a:t>WIGNER 121 SCIENTIFIC SYMPOSIUM - </a:t>
              </a:r>
              <a:r>
                <a:rPr lang="hu-HU" sz="1600" i="1">
                  <a:solidFill>
                    <a:schemeClr val="accent1"/>
                  </a:solidFill>
                  <a:latin typeface="Times New Roman" panose="02020603050405020304" pitchFamily="18" charset="0"/>
                  <a:cs typeface="Times New Roman" panose="02020603050405020304" pitchFamily="18" charset="0"/>
                </a:rPr>
                <a:t>Heritage and Future</a:t>
              </a:r>
            </a:p>
          </p:txBody>
        </p:sp>
        <p:cxnSp>
          <p:nvCxnSpPr>
            <p:cNvPr id="20" name="Egyenes összekötő 19">
              <a:extLst>
                <a:ext uri="{FF2B5EF4-FFF2-40B4-BE49-F238E27FC236}">
                  <a16:creationId xmlns:a16="http://schemas.microsoft.com/office/drawing/2014/main" id="{5FCFEA53-82CE-31BC-F7FD-2DED0D46565A}"/>
                </a:ext>
              </a:extLst>
            </p:cNvPr>
            <p:cNvCxnSpPr/>
            <p:nvPr/>
          </p:nvCxnSpPr>
          <p:spPr>
            <a:xfrm>
              <a:off x="423512" y="6371926"/>
              <a:ext cx="1124230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4" name="Szövegdoboz 23">
            <a:extLst>
              <a:ext uri="{FF2B5EF4-FFF2-40B4-BE49-F238E27FC236}">
                <a16:creationId xmlns:a16="http://schemas.microsoft.com/office/drawing/2014/main" id="{9FFD7C97-06E3-86E7-DE05-7189F8036E70}"/>
              </a:ext>
            </a:extLst>
          </p:cNvPr>
          <p:cNvSpPr txBox="1"/>
          <p:nvPr/>
        </p:nvSpPr>
        <p:spPr>
          <a:xfrm>
            <a:off x="121444" y="1019860"/>
            <a:ext cx="5669756" cy="2308324"/>
          </a:xfrm>
          <a:prstGeom prst="rect">
            <a:avLst/>
          </a:prstGeom>
          <a:noFill/>
        </p:spPr>
        <p:txBody>
          <a:bodyPr wrap="square">
            <a:spAutoFit/>
          </a:bodyPr>
          <a:lstStyle/>
          <a:p>
            <a:pPr marL="285750" indent="-285750">
              <a:buFont typeface="Arial" panose="020B0604020202020204" pitchFamily="34" charset="0"/>
              <a:buChar char="•"/>
            </a:pPr>
            <a:r>
              <a:rPr lang="hu-HU" sz="2400">
                <a:effectLst/>
                <a:latin typeface="Calibri" panose="020F0502020204030204" pitchFamily="34" charset="0"/>
                <a:ea typeface="Calibri" panose="020F0502020204030204" pitchFamily="34" charset="0"/>
                <a:cs typeface="Times New Roman" panose="02020603050405020304" pitchFamily="18" charset="0"/>
              </a:rPr>
              <a:t>The interface between fast and slow solar wind is called the stream interface, which often has considerable north-south tilt. </a:t>
            </a:r>
          </a:p>
          <a:p>
            <a:pPr marL="285750" indent="-285750">
              <a:buFont typeface="Arial" panose="020B0604020202020204" pitchFamily="34" charset="0"/>
              <a:buChar char="•"/>
            </a:pPr>
            <a:r>
              <a:rPr lang="hu-HU" sz="2400">
                <a:latin typeface="Calibri" panose="020F0502020204030204" pitchFamily="34" charset="0"/>
                <a:ea typeface="Calibri" panose="020F0502020204030204" pitchFamily="34" charset="0"/>
                <a:cs typeface="Times New Roman" panose="02020603050405020304" pitchFamily="18" charset="0"/>
              </a:rPr>
              <a:t>A</a:t>
            </a:r>
            <a:r>
              <a:rPr lang="hu-HU" sz="2400">
                <a:effectLst/>
                <a:latin typeface="Calibri" panose="020F0502020204030204" pitchFamily="34" charset="0"/>
                <a:ea typeface="Calibri" panose="020F0502020204030204" pitchFamily="34" charset="0"/>
                <a:cs typeface="Times New Roman" panose="02020603050405020304" pitchFamily="18" charset="0"/>
              </a:rPr>
              <a:t> sliding window correlation method was applied on multi-spacecraft data to obtain the time delay between the spacecraft. </a:t>
            </a:r>
          </a:p>
        </p:txBody>
      </p:sp>
    </p:spTree>
    <p:extLst>
      <p:ext uri="{BB962C8B-B14F-4D97-AF65-F5344CB8AC3E}">
        <p14:creationId xmlns:p14="http://schemas.microsoft.com/office/powerpoint/2010/main" val="221461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3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a:extLst>
              <a:ext uri="{FF2B5EF4-FFF2-40B4-BE49-F238E27FC236}">
                <a16:creationId xmlns:a16="http://schemas.microsoft.com/office/drawing/2014/main" id="{437B85DB-2B17-3FA2-975E-A86296B66776}"/>
              </a:ext>
            </a:extLst>
          </p:cNvPr>
          <p:cNvSpPr>
            <a:spLocks noGrp="1"/>
          </p:cNvSpPr>
          <p:nvPr>
            <p:ph type="sldNum" sz="quarter" idx="12"/>
          </p:nvPr>
        </p:nvSpPr>
        <p:spPr/>
        <p:txBody>
          <a:bodyPr/>
          <a:lstStyle/>
          <a:p>
            <a:fld id="{CFA8890B-3ED9-4EC0-AA67-85FEDC00177C}" type="slidenum">
              <a:rPr lang="hu-HU" smtClean="0"/>
              <a:t>13</a:t>
            </a:fld>
            <a:endParaRPr lang="hu-HU"/>
          </a:p>
        </p:txBody>
      </p:sp>
      <p:grpSp>
        <p:nvGrpSpPr>
          <p:cNvPr id="5" name="Csoportba foglalás 4">
            <a:extLst>
              <a:ext uri="{FF2B5EF4-FFF2-40B4-BE49-F238E27FC236}">
                <a16:creationId xmlns:a16="http://schemas.microsoft.com/office/drawing/2014/main" id="{F4E27344-C32E-3288-516B-953309AA3734}"/>
              </a:ext>
            </a:extLst>
          </p:cNvPr>
          <p:cNvGrpSpPr/>
          <p:nvPr/>
        </p:nvGrpSpPr>
        <p:grpSpPr>
          <a:xfrm>
            <a:off x="0" y="6371926"/>
            <a:ext cx="12191999" cy="410341"/>
            <a:chOff x="0" y="6371926"/>
            <a:chExt cx="12191999" cy="410341"/>
          </a:xfrm>
        </p:grpSpPr>
        <p:sp>
          <p:nvSpPr>
            <p:cNvPr id="6" name="Szövegdoboz 5">
              <a:extLst>
                <a:ext uri="{FF2B5EF4-FFF2-40B4-BE49-F238E27FC236}">
                  <a16:creationId xmlns:a16="http://schemas.microsoft.com/office/drawing/2014/main" id="{66520CD9-D0A0-C64E-50E2-49A92D1751B3}"/>
                </a:ext>
              </a:extLst>
            </p:cNvPr>
            <p:cNvSpPr txBox="1"/>
            <p:nvPr/>
          </p:nvSpPr>
          <p:spPr>
            <a:xfrm>
              <a:off x="0" y="6443713"/>
              <a:ext cx="12191999" cy="338554"/>
            </a:xfrm>
            <a:prstGeom prst="rect">
              <a:avLst/>
            </a:prstGeom>
            <a:noFill/>
            <a:ln>
              <a:noFill/>
            </a:ln>
          </p:spPr>
          <p:txBody>
            <a:bodyPr wrap="square">
              <a:spAutoFit/>
            </a:bodyPr>
            <a:lstStyle/>
            <a:p>
              <a:pPr algn="ctr"/>
              <a:r>
                <a:rPr lang="hu-HU" sz="1600">
                  <a:solidFill>
                    <a:schemeClr val="accent1"/>
                  </a:solidFill>
                  <a:latin typeface="Times New Roman" panose="02020603050405020304" pitchFamily="18" charset="0"/>
                  <a:cs typeface="Times New Roman" panose="02020603050405020304" pitchFamily="18" charset="0"/>
                </a:rPr>
                <a:t>WIGNER 121 SCIENTIFIC SYMPOSIUM - </a:t>
              </a:r>
              <a:r>
                <a:rPr lang="hu-HU" sz="1600" i="1">
                  <a:solidFill>
                    <a:schemeClr val="accent1"/>
                  </a:solidFill>
                  <a:latin typeface="Times New Roman" panose="02020603050405020304" pitchFamily="18" charset="0"/>
                  <a:cs typeface="Times New Roman" panose="02020603050405020304" pitchFamily="18" charset="0"/>
                </a:rPr>
                <a:t>Heritage and Future</a:t>
              </a:r>
            </a:p>
          </p:txBody>
        </p:sp>
        <p:cxnSp>
          <p:nvCxnSpPr>
            <p:cNvPr id="7" name="Egyenes összekötő 6">
              <a:extLst>
                <a:ext uri="{FF2B5EF4-FFF2-40B4-BE49-F238E27FC236}">
                  <a16:creationId xmlns:a16="http://schemas.microsoft.com/office/drawing/2014/main" id="{4E63A196-B459-B19E-7EB8-163E1CB1619C}"/>
                </a:ext>
              </a:extLst>
            </p:cNvPr>
            <p:cNvCxnSpPr/>
            <p:nvPr/>
          </p:nvCxnSpPr>
          <p:spPr>
            <a:xfrm>
              <a:off x="423512" y="6371926"/>
              <a:ext cx="1124230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2" name="Cím 11">
            <a:extLst>
              <a:ext uri="{FF2B5EF4-FFF2-40B4-BE49-F238E27FC236}">
                <a16:creationId xmlns:a16="http://schemas.microsoft.com/office/drawing/2014/main" id="{0A9C273F-ABC0-25C3-63EA-4AA62FBFDAE5}"/>
              </a:ext>
            </a:extLst>
          </p:cNvPr>
          <p:cNvSpPr>
            <a:spLocks noGrp="1"/>
          </p:cNvSpPr>
          <p:nvPr>
            <p:ph type="title"/>
          </p:nvPr>
        </p:nvSpPr>
        <p:spPr>
          <a:xfrm>
            <a:off x="838200" y="98426"/>
            <a:ext cx="10515600" cy="650874"/>
          </a:xfrm>
        </p:spPr>
        <p:txBody>
          <a:bodyPr/>
          <a:lstStyle/>
          <a:p>
            <a:pPr algn="ctr"/>
            <a:r>
              <a:rPr lang="hu-HU" b="1"/>
              <a:t>Terrestrial space weather related studies</a:t>
            </a:r>
          </a:p>
        </p:txBody>
      </p:sp>
      <p:grpSp>
        <p:nvGrpSpPr>
          <p:cNvPr id="18" name="Csoportba foglalás 17">
            <a:extLst>
              <a:ext uri="{FF2B5EF4-FFF2-40B4-BE49-F238E27FC236}">
                <a16:creationId xmlns:a16="http://schemas.microsoft.com/office/drawing/2014/main" id="{CB5028DD-B578-7A26-A989-82C7AB2DDD18}"/>
              </a:ext>
            </a:extLst>
          </p:cNvPr>
          <p:cNvGrpSpPr/>
          <p:nvPr/>
        </p:nvGrpSpPr>
        <p:grpSpPr>
          <a:xfrm>
            <a:off x="5917665" y="764876"/>
            <a:ext cx="5740067" cy="5478698"/>
            <a:chOff x="5917665" y="764876"/>
            <a:chExt cx="5740067" cy="5478698"/>
          </a:xfrm>
          <a:effectLst>
            <a:outerShdw blurRad="50800" dist="76200" dir="2700000" algn="tl" rotWithShape="0">
              <a:prstClr val="black">
                <a:alpha val="40000"/>
              </a:prstClr>
            </a:outerShdw>
          </a:effectLst>
        </p:grpSpPr>
        <p:pic>
          <p:nvPicPr>
            <p:cNvPr id="16" name="Kép 15">
              <a:extLst>
                <a:ext uri="{FF2B5EF4-FFF2-40B4-BE49-F238E27FC236}">
                  <a16:creationId xmlns:a16="http://schemas.microsoft.com/office/drawing/2014/main" id="{462F5EE5-D345-3CA2-30A0-B41FD53275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7665" y="764876"/>
              <a:ext cx="3844925" cy="2568290"/>
            </a:xfrm>
            <a:prstGeom prst="rect">
              <a:avLst/>
            </a:prstGeom>
            <a:ln>
              <a:solidFill>
                <a:schemeClr val="dk1">
                  <a:shade val="15000"/>
                </a:schemeClr>
              </a:solidFill>
            </a:ln>
          </p:spPr>
        </p:pic>
        <p:pic>
          <p:nvPicPr>
            <p:cNvPr id="15" name="Picture 2" descr="Using ionospheric science to improve satellite navigation systems and radio  communications">
              <a:extLst>
                <a:ext uri="{FF2B5EF4-FFF2-40B4-BE49-F238E27FC236}">
                  <a16:creationId xmlns:a16="http://schemas.microsoft.com/office/drawing/2014/main" id="{3795AED6-D991-6C2C-8910-14B61D961D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7575" y="2651414"/>
              <a:ext cx="4510157" cy="3592160"/>
            </a:xfrm>
            <a:prstGeom prst="rect">
              <a:avLst/>
            </a:prstGeom>
            <a:noFill/>
            <a:ln>
              <a:solidFill>
                <a:schemeClr val="dk1">
                  <a:shade val="15000"/>
                </a:schemeClr>
              </a:solidFill>
            </a:ln>
            <a:extLst>
              <a:ext uri="{909E8E84-426E-40DD-AFC4-6F175D3DCCD1}">
                <a14:hiddenFill xmlns:a14="http://schemas.microsoft.com/office/drawing/2010/main">
                  <a:solidFill>
                    <a:srgbClr val="FFFFFF"/>
                  </a:solidFill>
                </a14:hiddenFill>
              </a:ext>
            </a:extLst>
          </p:spPr>
        </p:pic>
        <p:sp>
          <p:nvSpPr>
            <p:cNvPr id="17" name="Téglalap 16">
              <a:extLst>
                <a:ext uri="{FF2B5EF4-FFF2-40B4-BE49-F238E27FC236}">
                  <a16:creationId xmlns:a16="http://schemas.microsoft.com/office/drawing/2014/main" id="{DFCA0082-F40A-BA82-AA3E-2445C1B2921A}"/>
                </a:ext>
              </a:extLst>
            </p:cNvPr>
            <p:cNvSpPr/>
            <p:nvPr/>
          </p:nvSpPr>
          <p:spPr>
            <a:xfrm>
              <a:off x="7330019" y="2778511"/>
              <a:ext cx="395817" cy="191524"/>
            </a:xfrm>
            <a:prstGeom prst="rect">
              <a:avLst/>
            </a:prstGeom>
            <a:ln>
              <a:solidFill>
                <a:schemeClr val="dk1">
                  <a:shade val="1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hu-HU"/>
            </a:p>
          </p:txBody>
        </p:sp>
      </p:grpSp>
      <p:pic>
        <p:nvPicPr>
          <p:cNvPr id="19" name="Picture 3">
            <a:extLst>
              <a:ext uri="{FF2B5EF4-FFF2-40B4-BE49-F238E27FC236}">
                <a16:creationId xmlns:a16="http://schemas.microsoft.com/office/drawing/2014/main" id="{850A9A2B-79E0-9773-3C37-157F0057A0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7565" y="1028417"/>
            <a:ext cx="5414184" cy="4992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Szövegdoboz 21">
            <a:extLst>
              <a:ext uri="{FF2B5EF4-FFF2-40B4-BE49-F238E27FC236}">
                <a16:creationId xmlns:a16="http://schemas.microsoft.com/office/drawing/2014/main" id="{5E85FF64-8C44-1860-7FB2-A8E81FA78D1D}"/>
              </a:ext>
            </a:extLst>
          </p:cNvPr>
          <p:cNvSpPr txBox="1"/>
          <p:nvPr/>
        </p:nvSpPr>
        <p:spPr>
          <a:xfrm>
            <a:off x="219867" y="764876"/>
            <a:ext cx="5697797" cy="2308324"/>
          </a:xfrm>
          <a:prstGeom prst="rect">
            <a:avLst/>
          </a:prstGeom>
          <a:noFill/>
        </p:spPr>
        <p:txBody>
          <a:bodyPr wrap="square">
            <a:spAutoFit/>
          </a:bodyPr>
          <a:lstStyle/>
          <a:p>
            <a:pPr marL="342900" indent="-342900">
              <a:buFont typeface="Arial" panose="020B0604020202020204" pitchFamily="34" charset="0"/>
              <a:buChar char="•"/>
            </a:pPr>
            <a:r>
              <a:rPr lang="hu-HU" sz="2400"/>
              <a:t>Monitoring the solar surface, radiation, solar wind and the interplanetary magnetic field is very important for us to be able to prevent the destructive effects a more intense solar event can inflict on our technology.</a:t>
            </a:r>
            <a:endParaRPr lang="en-GB" sz="2400" dirty="0"/>
          </a:p>
        </p:txBody>
      </p:sp>
      <p:sp>
        <p:nvSpPr>
          <p:cNvPr id="24" name="Szövegdoboz 23">
            <a:extLst>
              <a:ext uri="{FF2B5EF4-FFF2-40B4-BE49-F238E27FC236}">
                <a16:creationId xmlns:a16="http://schemas.microsoft.com/office/drawing/2014/main" id="{0EBF008C-E88A-929E-44CA-BB86C2A19489}"/>
              </a:ext>
            </a:extLst>
          </p:cNvPr>
          <p:cNvSpPr txBox="1"/>
          <p:nvPr/>
        </p:nvSpPr>
        <p:spPr>
          <a:xfrm>
            <a:off x="190500" y="3124190"/>
            <a:ext cx="6096000" cy="3046988"/>
          </a:xfrm>
          <a:prstGeom prst="rect">
            <a:avLst/>
          </a:prstGeom>
          <a:noFill/>
        </p:spPr>
        <p:txBody>
          <a:bodyPr wrap="square">
            <a:spAutoFit/>
          </a:bodyPr>
          <a:lstStyle/>
          <a:p>
            <a:pPr marL="342900" indent="-342900">
              <a:buFont typeface="Arial" panose="020B0604020202020204" pitchFamily="34" charset="0"/>
              <a:buChar char="•"/>
            </a:pPr>
            <a:r>
              <a:rPr lang="hu-HU" sz="2400"/>
              <a:t>We use the high resolution magnetic field data of the Swarm mission to monitor the irregularities in the F layer (at ~500 km altitude) of the ionosphere (P. Kovács). </a:t>
            </a:r>
          </a:p>
          <a:p>
            <a:pPr marL="342900" indent="-342900">
              <a:buFont typeface="Arial" panose="020B0604020202020204" pitchFamily="34" charset="0"/>
              <a:buChar char="•"/>
            </a:pPr>
            <a:r>
              <a:rPr lang="en-US" sz="2400"/>
              <a:t>It is argued that the irregularities evolve due to turbulent plasma phenomena exhibiting scale-dependent intermittent magnetic fluctuations.</a:t>
            </a:r>
            <a:endParaRPr lang="hu-HU" sz="2400"/>
          </a:p>
        </p:txBody>
      </p:sp>
    </p:spTree>
    <p:extLst>
      <p:ext uri="{BB962C8B-B14F-4D97-AF65-F5344CB8AC3E}">
        <p14:creationId xmlns:p14="http://schemas.microsoft.com/office/powerpoint/2010/main" val="297265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55156EB-B058-C9E8-A922-E0884662B43F}"/>
              </a:ext>
            </a:extLst>
          </p:cNvPr>
          <p:cNvSpPr>
            <a:spLocks noGrp="1"/>
          </p:cNvSpPr>
          <p:nvPr>
            <p:ph type="title"/>
          </p:nvPr>
        </p:nvSpPr>
        <p:spPr>
          <a:xfrm>
            <a:off x="838200" y="165101"/>
            <a:ext cx="10515600" cy="515710"/>
          </a:xfrm>
        </p:spPr>
        <p:txBody>
          <a:bodyPr/>
          <a:lstStyle/>
          <a:p>
            <a:pPr algn="ctr"/>
            <a:r>
              <a:rPr lang="hu-HU" b="1"/>
              <a:t>P</a:t>
            </a:r>
            <a:r>
              <a:rPr lang="en-US" b="1"/>
              <a:t>lasma irregularities in the upper ionosphere</a:t>
            </a:r>
            <a:endParaRPr lang="hu-HU" b="1"/>
          </a:p>
        </p:txBody>
      </p:sp>
      <p:sp>
        <p:nvSpPr>
          <p:cNvPr id="7" name="Dia számának helye 6">
            <a:extLst>
              <a:ext uri="{FF2B5EF4-FFF2-40B4-BE49-F238E27FC236}">
                <a16:creationId xmlns:a16="http://schemas.microsoft.com/office/drawing/2014/main" id="{8E59EF38-8B24-ECFF-6561-BEDF4E14364C}"/>
              </a:ext>
            </a:extLst>
          </p:cNvPr>
          <p:cNvSpPr>
            <a:spLocks noGrp="1"/>
          </p:cNvSpPr>
          <p:nvPr>
            <p:ph type="sldNum" sz="quarter" idx="12"/>
          </p:nvPr>
        </p:nvSpPr>
        <p:spPr/>
        <p:txBody>
          <a:bodyPr/>
          <a:lstStyle/>
          <a:p>
            <a:fld id="{CFA8890B-3ED9-4EC0-AA67-85FEDC00177C}" type="slidenum">
              <a:rPr lang="hu-HU" smtClean="0"/>
              <a:t>14</a:t>
            </a:fld>
            <a:endParaRPr lang="hu-HU"/>
          </a:p>
        </p:txBody>
      </p:sp>
      <p:grpSp>
        <p:nvGrpSpPr>
          <p:cNvPr id="8" name="Csoportba foglalás 7">
            <a:extLst>
              <a:ext uri="{FF2B5EF4-FFF2-40B4-BE49-F238E27FC236}">
                <a16:creationId xmlns:a16="http://schemas.microsoft.com/office/drawing/2014/main" id="{3154EE59-9A87-AB55-4470-FE6974ED9F82}"/>
              </a:ext>
            </a:extLst>
          </p:cNvPr>
          <p:cNvGrpSpPr/>
          <p:nvPr/>
        </p:nvGrpSpPr>
        <p:grpSpPr>
          <a:xfrm>
            <a:off x="0" y="6368733"/>
            <a:ext cx="12191999" cy="410341"/>
            <a:chOff x="0" y="6371926"/>
            <a:chExt cx="12191999" cy="410341"/>
          </a:xfrm>
        </p:grpSpPr>
        <p:sp>
          <p:nvSpPr>
            <p:cNvPr id="9" name="Szövegdoboz 8">
              <a:extLst>
                <a:ext uri="{FF2B5EF4-FFF2-40B4-BE49-F238E27FC236}">
                  <a16:creationId xmlns:a16="http://schemas.microsoft.com/office/drawing/2014/main" id="{CEA99CD4-D492-EED5-BA1F-CE6468E2B53E}"/>
                </a:ext>
              </a:extLst>
            </p:cNvPr>
            <p:cNvSpPr txBox="1"/>
            <p:nvPr/>
          </p:nvSpPr>
          <p:spPr>
            <a:xfrm>
              <a:off x="0" y="6443713"/>
              <a:ext cx="12191999" cy="338554"/>
            </a:xfrm>
            <a:prstGeom prst="rect">
              <a:avLst/>
            </a:prstGeom>
            <a:noFill/>
            <a:ln>
              <a:noFill/>
            </a:ln>
          </p:spPr>
          <p:txBody>
            <a:bodyPr wrap="square">
              <a:spAutoFit/>
            </a:bodyPr>
            <a:lstStyle/>
            <a:p>
              <a:pPr algn="ctr"/>
              <a:r>
                <a:rPr lang="hu-HU" sz="1600">
                  <a:solidFill>
                    <a:schemeClr val="accent1"/>
                  </a:solidFill>
                  <a:latin typeface="Times New Roman" panose="02020603050405020304" pitchFamily="18" charset="0"/>
                  <a:cs typeface="Times New Roman" panose="02020603050405020304" pitchFamily="18" charset="0"/>
                </a:rPr>
                <a:t>WIGNER 121 SCIENTIFIC SYMPOSIUM - </a:t>
              </a:r>
              <a:r>
                <a:rPr lang="hu-HU" sz="1600" i="1">
                  <a:solidFill>
                    <a:schemeClr val="accent1"/>
                  </a:solidFill>
                  <a:latin typeface="Times New Roman" panose="02020603050405020304" pitchFamily="18" charset="0"/>
                  <a:cs typeface="Times New Roman" panose="02020603050405020304" pitchFamily="18" charset="0"/>
                </a:rPr>
                <a:t>Heritage and Future</a:t>
              </a:r>
            </a:p>
          </p:txBody>
        </p:sp>
        <p:cxnSp>
          <p:nvCxnSpPr>
            <p:cNvPr id="10" name="Egyenes összekötő 9">
              <a:extLst>
                <a:ext uri="{FF2B5EF4-FFF2-40B4-BE49-F238E27FC236}">
                  <a16:creationId xmlns:a16="http://schemas.microsoft.com/office/drawing/2014/main" id="{A19D3538-5A5D-EE07-C511-0192A9BFF33A}"/>
                </a:ext>
              </a:extLst>
            </p:cNvPr>
            <p:cNvCxnSpPr/>
            <p:nvPr/>
          </p:nvCxnSpPr>
          <p:spPr>
            <a:xfrm>
              <a:off x="423512" y="6371926"/>
              <a:ext cx="1124230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Szövegdoboz 13">
            <a:extLst>
              <a:ext uri="{FF2B5EF4-FFF2-40B4-BE49-F238E27FC236}">
                <a16:creationId xmlns:a16="http://schemas.microsoft.com/office/drawing/2014/main" id="{C0F5C24A-77B6-5E0D-3A10-C7F3B4D6F73E}"/>
              </a:ext>
            </a:extLst>
          </p:cNvPr>
          <p:cNvSpPr txBox="1"/>
          <p:nvPr/>
        </p:nvSpPr>
        <p:spPr>
          <a:xfrm>
            <a:off x="195981" y="3660326"/>
            <a:ext cx="11865844" cy="2600712"/>
          </a:xfrm>
          <a:prstGeom prst="rect">
            <a:avLst/>
          </a:prstGeom>
          <a:noFill/>
        </p:spPr>
        <p:txBody>
          <a:bodyPr wrap="square">
            <a:spAutoFit/>
          </a:bodyPr>
          <a:lstStyle/>
          <a:p>
            <a:pPr marL="285750" lvl="0" indent="-285750">
              <a:buFont typeface="Arial" panose="020B0604020202020204" pitchFamily="34" charset="0"/>
              <a:buChar char="•"/>
              <a:defRPr/>
            </a:pPr>
            <a:r>
              <a:rPr lang="en-US" sz="2400"/>
              <a:t>Making use of the non-Gaussian behaviour of the intermittent variations, a so-called intermittency index has been developed </a:t>
            </a:r>
            <a:r>
              <a:rPr lang="hu-HU" sz="2400"/>
              <a:t>(5s resolution, since the beginning of the mission.)</a:t>
            </a:r>
          </a:p>
          <a:p>
            <a:pPr marL="285750" lvl="0" indent="-285750">
              <a:buFont typeface="Arial" panose="020B0604020202020204" pitchFamily="34" charset="0"/>
              <a:buChar char="•"/>
              <a:defRPr/>
            </a:pPr>
            <a:r>
              <a:rPr lang="hu-HU" sz="2300"/>
              <a:t>Showing</a:t>
            </a:r>
            <a:r>
              <a:rPr kumimoji="0" lang="hu-HU" sz="2300" b="0" i="0" u="none" strike="noStrike" kern="1200" cap="none" spc="0" normalizeH="0" baseline="0" noProof="0">
                <a:ln>
                  <a:noFill/>
                </a:ln>
                <a:effectLst/>
                <a:uLnTx/>
                <a:uFillTx/>
              </a:rPr>
              <a:t> the average intermittency</a:t>
            </a:r>
            <a:r>
              <a:rPr kumimoji="0" lang="hu-HU" sz="2300" b="0" i="0" u="none" strike="noStrike" kern="1200" cap="none" spc="0" normalizeH="0" noProof="0">
                <a:ln>
                  <a:noFill/>
                </a:ln>
                <a:effectLst/>
                <a:uLnTx/>
                <a:uFillTx/>
              </a:rPr>
              <a:t> index values on a map, we get a picture about the typical irregularity zones of the upper ionospheric plasma. </a:t>
            </a:r>
          </a:p>
          <a:p>
            <a:pPr marL="285750" lvl="0" indent="-285750">
              <a:buFont typeface="Arial" panose="020B0604020202020204" pitchFamily="34" charset="0"/>
              <a:buChar char="•"/>
              <a:defRPr/>
            </a:pPr>
            <a:r>
              <a:rPr lang="hu-HU" sz="2300" baseline="0"/>
              <a:t>Near</a:t>
            </a:r>
            <a:r>
              <a:rPr lang="hu-HU" sz="2300"/>
              <a:t> the poles and mid-latitudes t</a:t>
            </a:r>
            <a:r>
              <a:rPr lang="hu-HU" sz="2300" baseline="0"/>
              <a:t>he irregularities</a:t>
            </a:r>
            <a:r>
              <a:rPr lang="hu-HU" sz="2300"/>
              <a:t> of the plasma and magnetic field tipically occur at the domain of the aurora (inner ring) and near the ionospheric footprint of the plasmapause (outer ring) (and are shifted towards the equator during geomagnetic storms). </a:t>
            </a:r>
            <a:endParaRPr lang="en-GB" sz="2300" dirty="0"/>
          </a:p>
        </p:txBody>
      </p:sp>
      <p:sp>
        <p:nvSpPr>
          <p:cNvPr id="25" name="Dia számának helye 3">
            <a:extLst>
              <a:ext uri="{FF2B5EF4-FFF2-40B4-BE49-F238E27FC236}">
                <a16:creationId xmlns:a16="http://schemas.microsoft.com/office/drawing/2014/main" id="{ACA72DB7-1E35-C98D-1561-F4C1133CADC5}"/>
              </a:ext>
            </a:extLst>
          </p:cNvPr>
          <p:cNvSpPr txBox="1">
            <a:spLocks/>
          </p:cNvSpPr>
          <p:nvPr/>
        </p:nvSpPr>
        <p:spPr>
          <a:xfrm>
            <a:off x="6553200" y="6356354"/>
            <a:ext cx="2133600" cy="365125"/>
          </a:xfrm>
          <a:prstGeom prst="rect">
            <a:avLst/>
          </a:prstGeom>
        </p:spPr>
        <p:txBody>
          <a:bodyPr vert="horz" lIns="91440" tIns="45720" rIns="91440" bIns="45720" rtlCol="0" anchor="ctr"/>
          <a:lstStyle>
            <a:defPPr>
              <a:defRPr lang="hu-H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0F2B327-21A9-4CF1-A0B7-B4548F0F73DE}" type="slidenum">
              <a:rPr lang="en-GB" smtClean="0">
                <a:solidFill>
                  <a:prstClr val="black">
                    <a:tint val="75000"/>
                  </a:prstClr>
                </a:solidFill>
                <a:latin typeface="Calibri"/>
              </a:rPr>
              <a:pPr>
                <a:defRPr/>
              </a:pPr>
              <a:t>14</a:t>
            </a:fld>
            <a:endParaRPr lang="en-GB">
              <a:solidFill>
                <a:prstClr val="black">
                  <a:tint val="75000"/>
                </a:prstClr>
              </a:solidFill>
              <a:latin typeface="Calibri"/>
            </a:endParaRPr>
          </a:p>
        </p:txBody>
      </p:sp>
      <p:pic>
        <p:nvPicPr>
          <p:cNvPr id="36" name="Kép 35">
            <a:extLst>
              <a:ext uri="{FF2B5EF4-FFF2-40B4-BE49-F238E27FC236}">
                <a16:creationId xmlns:a16="http://schemas.microsoft.com/office/drawing/2014/main" id="{8D0841E3-4BDC-F5A2-0BA6-B3FDC48E26F1}"/>
              </a:ext>
            </a:extLst>
          </p:cNvPr>
          <p:cNvPicPr>
            <a:picLocks noChangeAspect="1"/>
          </p:cNvPicPr>
          <p:nvPr/>
        </p:nvPicPr>
        <p:blipFill>
          <a:blip r:embed="rId2"/>
          <a:stretch>
            <a:fillRect/>
          </a:stretch>
        </p:blipFill>
        <p:spPr>
          <a:xfrm>
            <a:off x="2806699" y="768269"/>
            <a:ext cx="9173185" cy="2992815"/>
          </a:xfrm>
          <a:prstGeom prst="rect">
            <a:avLst/>
          </a:prstGeom>
        </p:spPr>
      </p:pic>
      <p:sp>
        <p:nvSpPr>
          <p:cNvPr id="38" name="Szövegdoboz 37">
            <a:extLst>
              <a:ext uri="{FF2B5EF4-FFF2-40B4-BE49-F238E27FC236}">
                <a16:creationId xmlns:a16="http://schemas.microsoft.com/office/drawing/2014/main" id="{BE63A1CF-83AD-E23C-588B-6A556D2566B6}"/>
              </a:ext>
            </a:extLst>
          </p:cNvPr>
          <p:cNvSpPr txBox="1"/>
          <p:nvPr/>
        </p:nvSpPr>
        <p:spPr>
          <a:xfrm>
            <a:off x="258533" y="1001246"/>
            <a:ext cx="2618625" cy="2431435"/>
          </a:xfrm>
          <a:prstGeom prst="rect">
            <a:avLst/>
          </a:prstGeom>
          <a:noFill/>
        </p:spPr>
        <p:txBody>
          <a:bodyPr wrap="square">
            <a:spAutoFit/>
          </a:bodyPr>
          <a:lstStyle/>
          <a:p>
            <a:r>
              <a:rPr lang="hu-HU" sz="1900" i="1"/>
              <a:t>Spatial distribution of magnetic field irregularities in the polar </a:t>
            </a:r>
          </a:p>
          <a:p>
            <a:r>
              <a:rPr lang="hu-HU" sz="1900" i="1"/>
              <a:t>and mid-latitude region (northern hemisphere, magnetic latitude vs. magnetic local time - Sun is @12) (P. Kovács)</a:t>
            </a:r>
          </a:p>
        </p:txBody>
      </p:sp>
      <p:grpSp>
        <p:nvGrpSpPr>
          <p:cNvPr id="12" name="Csoportba foglalás 11">
            <a:extLst>
              <a:ext uri="{FF2B5EF4-FFF2-40B4-BE49-F238E27FC236}">
                <a16:creationId xmlns:a16="http://schemas.microsoft.com/office/drawing/2014/main" id="{36EAC815-DAC9-C098-0454-495A5E3E6A06}"/>
              </a:ext>
            </a:extLst>
          </p:cNvPr>
          <p:cNvGrpSpPr/>
          <p:nvPr/>
        </p:nvGrpSpPr>
        <p:grpSpPr>
          <a:xfrm>
            <a:off x="3678542" y="3005246"/>
            <a:ext cx="7337607" cy="404652"/>
            <a:chOff x="7520967" y="5123211"/>
            <a:chExt cx="4008372" cy="221053"/>
          </a:xfrm>
        </p:grpSpPr>
        <p:sp>
          <p:nvSpPr>
            <p:cNvPr id="4" name="Szövegdoboz 3">
              <a:extLst>
                <a:ext uri="{FF2B5EF4-FFF2-40B4-BE49-F238E27FC236}">
                  <a16:creationId xmlns:a16="http://schemas.microsoft.com/office/drawing/2014/main" id="{05240F35-20F3-D024-46A1-E92B703F5567}"/>
                </a:ext>
              </a:extLst>
            </p:cNvPr>
            <p:cNvSpPr txBox="1"/>
            <p:nvPr/>
          </p:nvSpPr>
          <p:spPr>
            <a:xfrm>
              <a:off x="7520967" y="5123211"/>
              <a:ext cx="668462" cy="201758"/>
            </a:xfrm>
            <a:prstGeom prst="rect">
              <a:avLst/>
            </a:prstGeom>
            <a:solidFill>
              <a:schemeClr val="bg1"/>
            </a:solidFill>
            <a:ln>
              <a:solidFill>
                <a:schemeClr val="tx1"/>
              </a:solidFill>
            </a:ln>
          </p:spPr>
          <p:txBody>
            <a:bodyPr wrap="square" rtlCol="0">
              <a:spAutoFit/>
            </a:bodyPr>
            <a:lstStyle/>
            <a:p>
              <a:r>
                <a:rPr lang="hu-HU"/>
                <a:t>Quiescent</a:t>
              </a:r>
              <a:endParaRPr lang="en-GB" dirty="0"/>
            </a:p>
          </p:txBody>
        </p:sp>
        <p:sp>
          <p:nvSpPr>
            <p:cNvPr id="5" name="Szövegdoboz 4">
              <a:extLst>
                <a:ext uri="{FF2B5EF4-FFF2-40B4-BE49-F238E27FC236}">
                  <a16:creationId xmlns:a16="http://schemas.microsoft.com/office/drawing/2014/main" id="{FC4F5B67-B15C-542D-8043-9EE3AEB7464E}"/>
                </a:ext>
              </a:extLst>
            </p:cNvPr>
            <p:cNvSpPr txBox="1"/>
            <p:nvPr/>
          </p:nvSpPr>
          <p:spPr>
            <a:xfrm>
              <a:off x="8906874" y="5139619"/>
              <a:ext cx="947608" cy="201759"/>
            </a:xfrm>
            <a:prstGeom prst="rect">
              <a:avLst/>
            </a:prstGeom>
            <a:solidFill>
              <a:schemeClr val="bg1"/>
            </a:solidFill>
            <a:ln>
              <a:solidFill>
                <a:schemeClr val="tx1"/>
              </a:solidFill>
            </a:ln>
          </p:spPr>
          <p:txBody>
            <a:bodyPr wrap="square" rtlCol="0">
              <a:spAutoFit/>
            </a:bodyPr>
            <a:lstStyle/>
            <a:p>
              <a:r>
                <a:rPr lang="hu-HU" err="1"/>
                <a:t>Moderate</a:t>
              </a:r>
              <a:r>
                <a:rPr lang="hu-HU"/>
                <a:t> storm</a:t>
              </a:r>
              <a:endParaRPr lang="en-GB" dirty="0"/>
            </a:p>
          </p:txBody>
        </p:sp>
        <p:sp>
          <p:nvSpPr>
            <p:cNvPr id="6" name="Szövegdoboz 5">
              <a:extLst>
                <a:ext uri="{FF2B5EF4-FFF2-40B4-BE49-F238E27FC236}">
                  <a16:creationId xmlns:a16="http://schemas.microsoft.com/office/drawing/2014/main" id="{C224CDD9-9C63-1B33-FFD6-ECBB33045D36}"/>
                </a:ext>
              </a:extLst>
            </p:cNvPr>
            <p:cNvSpPr txBox="1"/>
            <p:nvPr/>
          </p:nvSpPr>
          <p:spPr>
            <a:xfrm>
              <a:off x="10379673" y="5142505"/>
              <a:ext cx="1149666" cy="201759"/>
            </a:xfrm>
            <a:prstGeom prst="rect">
              <a:avLst/>
            </a:prstGeom>
            <a:solidFill>
              <a:schemeClr val="bg1"/>
            </a:solidFill>
            <a:ln>
              <a:solidFill>
                <a:schemeClr val="tx1"/>
              </a:solidFill>
            </a:ln>
          </p:spPr>
          <p:txBody>
            <a:bodyPr wrap="square" rtlCol="0">
              <a:spAutoFit/>
            </a:bodyPr>
            <a:lstStyle/>
            <a:p>
              <a:r>
                <a:rPr lang="hu-HU" err="1"/>
                <a:t>Geomagnetic</a:t>
              </a:r>
              <a:r>
                <a:rPr lang="hu-HU"/>
                <a:t> storm</a:t>
              </a:r>
              <a:endParaRPr lang="en-GB" dirty="0"/>
            </a:p>
          </p:txBody>
        </p:sp>
      </p:grpSp>
    </p:spTree>
    <p:extLst>
      <p:ext uri="{BB962C8B-B14F-4D97-AF65-F5344CB8AC3E}">
        <p14:creationId xmlns:p14="http://schemas.microsoft.com/office/powerpoint/2010/main" val="288227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xit" presetSubtype="10" fill="hold" nodeType="clickEffect">
                                  <p:stCondLst>
                                    <p:cond delay="0"/>
                                  </p:stCondLst>
                                  <p:childTnLst>
                                    <p:animEffect transition="out" filter="checkerboard(across)">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7049F2DD-D4EA-9C63-5C56-C81E9BBF9226}"/>
              </a:ext>
            </a:extLst>
          </p:cNvPr>
          <p:cNvSpPr>
            <a:spLocks noGrp="1"/>
          </p:cNvSpPr>
          <p:nvPr>
            <p:ph idx="1"/>
          </p:nvPr>
        </p:nvSpPr>
        <p:spPr>
          <a:xfrm>
            <a:off x="190500" y="741889"/>
            <a:ext cx="6172200" cy="5558247"/>
          </a:xfrm>
        </p:spPr>
        <p:txBody>
          <a:bodyPr>
            <a:noAutofit/>
          </a:bodyPr>
          <a:lstStyle/>
          <a:p>
            <a:pPr>
              <a:lnSpc>
                <a:spcPct val="100000"/>
              </a:lnSpc>
              <a:spcBef>
                <a:spcPts val="600"/>
              </a:spcBef>
            </a:pPr>
            <a:r>
              <a:rPr lang="hu-HU" sz="2200"/>
              <a:t>S</a:t>
            </a:r>
            <a:r>
              <a:rPr lang="en-US" sz="2200"/>
              <a:t>pace weather consequences of the </a:t>
            </a:r>
            <a:r>
              <a:rPr lang="hu-HU" sz="2200"/>
              <a:t>observed </a:t>
            </a:r>
            <a:r>
              <a:rPr lang="en-US" sz="2200"/>
              <a:t>irregularities</a:t>
            </a:r>
            <a:r>
              <a:rPr lang="hu-HU" sz="2200"/>
              <a:t>;</a:t>
            </a:r>
            <a:r>
              <a:rPr lang="en-US" sz="2200"/>
              <a:t> </a:t>
            </a:r>
            <a:r>
              <a:rPr lang="en-US" sz="2200" b="1"/>
              <a:t>the</a:t>
            </a:r>
            <a:r>
              <a:rPr lang="hu-HU" sz="2200" b="1"/>
              <a:t>it</a:t>
            </a:r>
            <a:r>
              <a:rPr lang="en-US" sz="2200" b="1"/>
              <a:t> correlation with the propagation of GNSS radio signals</a:t>
            </a:r>
            <a:r>
              <a:rPr lang="en-US" sz="2200"/>
              <a:t> </a:t>
            </a:r>
            <a:r>
              <a:rPr lang="hu-HU" sz="2200"/>
              <a:t>was also investigated; </a:t>
            </a:r>
            <a:r>
              <a:rPr lang="en-US" sz="2200"/>
              <a:t>loss of lock events and signal distortions (i.e. scintillations).</a:t>
            </a:r>
            <a:endParaRPr lang="hu-HU" sz="2200"/>
          </a:p>
          <a:p>
            <a:pPr marL="285750" marR="0" lvl="0" indent="-285750" algn="l" defTabSz="914400" rtl="0" eaLnBrk="1" fontAlgn="auto" latinLnBrk="0" hangingPunct="1">
              <a:lnSpc>
                <a:spcPct val="100000"/>
              </a:lnSpc>
              <a:spcBef>
                <a:spcPts val="600"/>
              </a:spcBef>
              <a:buClrTx/>
              <a:buSzTx/>
              <a:buFont typeface="Arial" panose="020B0604020202020204" pitchFamily="34" charset="0"/>
              <a:buChar char="•"/>
              <a:tabLst/>
              <a:defRPr/>
            </a:pPr>
            <a:r>
              <a:rPr lang="hu-HU" sz="2200"/>
              <a:t>In the equatorial region most of the irregularities are caused by "plasma bubbles". These few 100 km wide structures occur along the equator due to the decrease of plasma density in the upper ionosphere, typically after sunset.  </a:t>
            </a:r>
          </a:p>
          <a:p>
            <a:pPr marL="285750" marR="0" lvl="0" indent="-285750" algn="l" defTabSz="914400" rtl="0" eaLnBrk="1" fontAlgn="auto" latinLnBrk="0" hangingPunct="1">
              <a:lnSpc>
                <a:spcPct val="100000"/>
              </a:lnSpc>
              <a:spcBef>
                <a:spcPts val="600"/>
              </a:spcBef>
              <a:buClrTx/>
              <a:buSzTx/>
              <a:buFont typeface="Arial" panose="020B0604020202020204" pitchFamily="34" charset="0"/>
              <a:buChar char="•"/>
              <a:tabLst/>
              <a:defRPr/>
            </a:pPr>
            <a:r>
              <a:rPr lang="hu-HU" sz="2200"/>
              <a:t>Their incidence varies depending on seasonal effects and those of the solar cycle. </a:t>
            </a:r>
          </a:p>
          <a:p>
            <a:pPr marL="285750" marR="0" lvl="0" indent="-285750" algn="l" defTabSz="914400" rtl="0" eaLnBrk="1" fontAlgn="auto" latinLnBrk="0" hangingPunct="1">
              <a:lnSpc>
                <a:spcPct val="100000"/>
              </a:lnSpc>
              <a:spcBef>
                <a:spcPts val="600"/>
              </a:spcBef>
              <a:buClrTx/>
              <a:buSzTx/>
              <a:buFont typeface="Arial" panose="020B0604020202020204" pitchFamily="34" charset="0"/>
              <a:buChar char="•"/>
              <a:tabLst/>
              <a:defRPr/>
            </a:pPr>
            <a:r>
              <a:rPr lang="hu-HU" sz="2200"/>
              <a:t>They can significantly disturb the propagation of radio signals used in navigation and telecommunication; importance of modelling and forecasts. (P. Kovács, G. Kobán)</a:t>
            </a:r>
            <a:endParaRPr lang="en-US" sz="2200"/>
          </a:p>
          <a:p>
            <a:endParaRPr lang="hu-HU" sz="2200"/>
          </a:p>
          <a:p>
            <a:endParaRPr lang="hu-HU" sz="2200"/>
          </a:p>
        </p:txBody>
      </p:sp>
      <p:sp>
        <p:nvSpPr>
          <p:cNvPr id="4" name="Dia számának helye 3">
            <a:extLst>
              <a:ext uri="{FF2B5EF4-FFF2-40B4-BE49-F238E27FC236}">
                <a16:creationId xmlns:a16="http://schemas.microsoft.com/office/drawing/2014/main" id="{6D512891-A56E-6AF1-F691-071AD29BBBF5}"/>
              </a:ext>
            </a:extLst>
          </p:cNvPr>
          <p:cNvSpPr>
            <a:spLocks noGrp="1"/>
          </p:cNvSpPr>
          <p:nvPr>
            <p:ph type="sldNum" sz="quarter" idx="12"/>
          </p:nvPr>
        </p:nvSpPr>
        <p:spPr/>
        <p:txBody>
          <a:bodyPr/>
          <a:lstStyle/>
          <a:p>
            <a:fld id="{CFA8890B-3ED9-4EC0-AA67-85FEDC00177C}" type="slidenum">
              <a:rPr lang="hu-HU" smtClean="0"/>
              <a:t>15</a:t>
            </a:fld>
            <a:endParaRPr lang="hu-HU"/>
          </a:p>
        </p:txBody>
      </p:sp>
      <p:grpSp>
        <p:nvGrpSpPr>
          <p:cNvPr id="5" name="Csoportba foglalás 4">
            <a:extLst>
              <a:ext uri="{FF2B5EF4-FFF2-40B4-BE49-F238E27FC236}">
                <a16:creationId xmlns:a16="http://schemas.microsoft.com/office/drawing/2014/main" id="{606DA9C3-C6CF-0AF6-48B4-F3E812C12497}"/>
              </a:ext>
            </a:extLst>
          </p:cNvPr>
          <p:cNvGrpSpPr/>
          <p:nvPr/>
        </p:nvGrpSpPr>
        <p:grpSpPr>
          <a:xfrm>
            <a:off x="0" y="6371926"/>
            <a:ext cx="12191999" cy="410341"/>
            <a:chOff x="0" y="6371926"/>
            <a:chExt cx="12191999" cy="410341"/>
          </a:xfrm>
        </p:grpSpPr>
        <p:sp>
          <p:nvSpPr>
            <p:cNvPr id="6" name="Szövegdoboz 5">
              <a:extLst>
                <a:ext uri="{FF2B5EF4-FFF2-40B4-BE49-F238E27FC236}">
                  <a16:creationId xmlns:a16="http://schemas.microsoft.com/office/drawing/2014/main" id="{8227B54A-21BB-388C-4BE0-9BE1A4B71586}"/>
                </a:ext>
              </a:extLst>
            </p:cNvPr>
            <p:cNvSpPr txBox="1"/>
            <p:nvPr/>
          </p:nvSpPr>
          <p:spPr>
            <a:xfrm>
              <a:off x="0" y="6443713"/>
              <a:ext cx="12191999" cy="338554"/>
            </a:xfrm>
            <a:prstGeom prst="rect">
              <a:avLst/>
            </a:prstGeom>
            <a:noFill/>
            <a:ln>
              <a:noFill/>
            </a:ln>
          </p:spPr>
          <p:txBody>
            <a:bodyPr wrap="square">
              <a:spAutoFit/>
            </a:bodyPr>
            <a:lstStyle/>
            <a:p>
              <a:pPr algn="ctr"/>
              <a:r>
                <a:rPr lang="hu-HU" sz="1600">
                  <a:solidFill>
                    <a:schemeClr val="accent1"/>
                  </a:solidFill>
                  <a:latin typeface="Times New Roman" panose="02020603050405020304" pitchFamily="18" charset="0"/>
                  <a:cs typeface="Times New Roman" panose="02020603050405020304" pitchFamily="18" charset="0"/>
                </a:rPr>
                <a:t>WIGNER 121 SCIENTIFIC SYMPOSIUM - </a:t>
              </a:r>
              <a:r>
                <a:rPr lang="hu-HU" sz="1600" i="1">
                  <a:solidFill>
                    <a:schemeClr val="accent1"/>
                  </a:solidFill>
                  <a:latin typeface="Times New Roman" panose="02020603050405020304" pitchFamily="18" charset="0"/>
                  <a:cs typeface="Times New Roman" panose="02020603050405020304" pitchFamily="18" charset="0"/>
                </a:rPr>
                <a:t>Heritage and Future</a:t>
              </a:r>
            </a:p>
          </p:txBody>
        </p:sp>
        <p:cxnSp>
          <p:nvCxnSpPr>
            <p:cNvPr id="7" name="Egyenes összekötő 6">
              <a:extLst>
                <a:ext uri="{FF2B5EF4-FFF2-40B4-BE49-F238E27FC236}">
                  <a16:creationId xmlns:a16="http://schemas.microsoft.com/office/drawing/2014/main" id="{2B22B45D-3177-F3C5-01D6-4814049EA59C}"/>
                </a:ext>
              </a:extLst>
            </p:cNvPr>
            <p:cNvCxnSpPr/>
            <p:nvPr/>
          </p:nvCxnSpPr>
          <p:spPr>
            <a:xfrm>
              <a:off x="423512" y="6371926"/>
              <a:ext cx="1124230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8" name="Kép 7">
            <a:extLst>
              <a:ext uri="{FF2B5EF4-FFF2-40B4-BE49-F238E27FC236}">
                <a16:creationId xmlns:a16="http://schemas.microsoft.com/office/drawing/2014/main" id="{E6AAF8CB-379F-65DB-DB17-F3A3263C231E}"/>
              </a:ext>
            </a:extLst>
          </p:cNvPr>
          <p:cNvPicPr>
            <a:picLocks noChangeAspect="1"/>
          </p:cNvPicPr>
          <p:nvPr/>
        </p:nvPicPr>
        <p:blipFill rotWithShape="1">
          <a:blip r:embed="rId2"/>
          <a:srcRect l="1837" t="18272" r="5283" b="16422"/>
          <a:stretch/>
        </p:blipFill>
        <p:spPr>
          <a:xfrm>
            <a:off x="6553248" y="825525"/>
            <a:ext cx="4597351" cy="2424378"/>
          </a:xfrm>
          <a:prstGeom prst="rect">
            <a:avLst/>
          </a:prstGeom>
        </p:spPr>
      </p:pic>
      <p:pic>
        <p:nvPicPr>
          <p:cNvPr id="9" name="Kép 8">
            <a:extLst>
              <a:ext uri="{FF2B5EF4-FFF2-40B4-BE49-F238E27FC236}">
                <a16:creationId xmlns:a16="http://schemas.microsoft.com/office/drawing/2014/main" id="{5DA2691D-EF56-2AA6-9E76-78B018639A01}"/>
              </a:ext>
            </a:extLst>
          </p:cNvPr>
          <p:cNvPicPr/>
          <p:nvPr/>
        </p:nvPicPr>
        <p:blipFill rotWithShape="1">
          <a:blip r:embed="rId3" cstate="print">
            <a:extLst>
              <a:ext uri="{28A0092B-C50C-407E-A947-70E740481C1C}">
                <a14:useLocalDpi xmlns:a14="http://schemas.microsoft.com/office/drawing/2010/main" val="0"/>
              </a:ext>
            </a:extLst>
          </a:blip>
          <a:srcRect r="5081"/>
          <a:stretch/>
        </p:blipFill>
        <p:spPr bwMode="auto">
          <a:xfrm>
            <a:off x="6578599" y="3526446"/>
            <a:ext cx="4584699" cy="2276210"/>
          </a:xfrm>
          <a:prstGeom prst="rect">
            <a:avLst/>
          </a:prstGeom>
          <a:noFill/>
          <a:extLst>
            <a:ext uri="{909E8E84-426E-40DD-AFC4-6F175D3DCCD1}">
              <a14:hiddenFill xmlns:a14="http://schemas.microsoft.com/office/drawing/2010/main">
                <a:solidFill>
                  <a:srgbClr val="FFFFFF"/>
                </a:solidFill>
              </a14:hiddenFill>
            </a:ext>
          </a:extLst>
        </p:spPr>
      </p:pic>
      <p:sp>
        <p:nvSpPr>
          <p:cNvPr id="10" name="Szövegdoboz 9">
            <a:extLst>
              <a:ext uri="{FF2B5EF4-FFF2-40B4-BE49-F238E27FC236}">
                <a16:creationId xmlns:a16="http://schemas.microsoft.com/office/drawing/2014/main" id="{9499846D-8661-FE76-9F8D-37FC8803381A}"/>
              </a:ext>
            </a:extLst>
          </p:cNvPr>
          <p:cNvSpPr txBox="1"/>
          <p:nvPr/>
        </p:nvSpPr>
        <p:spPr>
          <a:xfrm>
            <a:off x="6457950" y="5734050"/>
            <a:ext cx="5314950" cy="646331"/>
          </a:xfrm>
          <a:prstGeom prst="rect">
            <a:avLst/>
          </a:prstGeom>
          <a:noFill/>
        </p:spPr>
        <p:txBody>
          <a:bodyPr wrap="square">
            <a:spAutoFit/>
          </a:bodyPr>
          <a:lstStyle/>
          <a:p>
            <a:r>
              <a:rPr lang="hu-HU" i="1"/>
              <a:t>Loss-of-lock events between the Swarm satellites and at least 2 GNSS satellites between 2014 and 2020.</a:t>
            </a:r>
          </a:p>
        </p:txBody>
      </p:sp>
      <p:pic>
        <p:nvPicPr>
          <p:cNvPr id="11" name="Picture 4" descr="Image: How plasma bubbles form">
            <a:extLst>
              <a:ext uri="{FF2B5EF4-FFF2-40B4-BE49-F238E27FC236}">
                <a16:creationId xmlns:a16="http://schemas.microsoft.com/office/drawing/2014/main" id="{FDF08CDF-D0D7-458D-A01E-352BF8EE29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1162" y="681887"/>
            <a:ext cx="1625588" cy="1221330"/>
          </a:xfrm>
          <a:prstGeom prst="rect">
            <a:avLst/>
          </a:prstGeom>
          <a:noFill/>
          <a:ln>
            <a:solidFill>
              <a:schemeClr val="dk1">
                <a:shade val="1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Szövegdoboz 11">
            <a:extLst>
              <a:ext uri="{FF2B5EF4-FFF2-40B4-BE49-F238E27FC236}">
                <a16:creationId xmlns:a16="http://schemas.microsoft.com/office/drawing/2014/main" id="{23313166-FF5A-4F3E-93D9-5BB28CE33691}"/>
              </a:ext>
            </a:extLst>
          </p:cNvPr>
          <p:cNvSpPr txBox="1"/>
          <p:nvPr/>
        </p:nvSpPr>
        <p:spPr>
          <a:xfrm>
            <a:off x="6407150" y="3155950"/>
            <a:ext cx="5365750" cy="369332"/>
          </a:xfrm>
          <a:prstGeom prst="rect">
            <a:avLst/>
          </a:prstGeom>
          <a:noFill/>
        </p:spPr>
        <p:txBody>
          <a:bodyPr wrap="square">
            <a:spAutoFit/>
          </a:bodyPr>
          <a:lstStyle/>
          <a:p>
            <a:r>
              <a:rPr lang="hu-HU" i="1"/>
              <a:t>Magnetic field irregularities in post sunset observations.</a:t>
            </a:r>
          </a:p>
        </p:txBody>
      </p:sp>
      <p:sp>
        <p:nvSpPr>
          <p:cNvPr id="13" name="Cím 1">
            <a:extLst>
              <a:ext uri="{FF2B5EF4-FFF2-40B4-BE49-F238E27FC236}">
                <a16:creationId xmlns:a16="http://schemas.microsoft.com/office/drawing/2014/main" id="{42D07795-33DF-BAAC-4987-0C84676A0F62}"/>
              </a:ext>
            </a:extLst>
          </p:cNvPr>
          <p:cNvSpPr>
            <a:spLocks noGrp="1"/>
          </p:cNvSpPr>
          <p:nvPr>
            <p:ph type="title"/>
          </p:nvPr>
        </p:nvSpPr>
        <p:spPr>
          <a:xfrm>
            <a:off x="838200" y="165101"/>
            <a:ext cx="10515600" cy="515710"/>
          </a:xfrm>
        </p:spPr>
        <p:txBody>
          <a:bodyPr/>
          <a:lstStyle/>
          <a:p>
            <a:pPr algn="ctr"/>
            <a:r>
              <a:rPr lang="hu-HU" b="1"/>
              <a:t>P</a:t>
            </a:r>
            <a:r>
              <a:rPr lang="en-US" b="1"/>
              <a:t>lasma irregularities in the upper ionosphere</a:t>
            </a:r>
            <a:endParaRPr lang="hu-HU" b="1"/>
          </a:p>
        </p:txBody>
      </p:sp>
      <p:grpSp>
        <p:nvGrpSpPr>
          <p:cNvPr id="17" name="Csoportba foglalás 16">
            <a:extLst>
              <a:ext uri="{FF2B5EF4-FFF2-40B4-BE49-F238E27FC236}">
                <a16:creationId xmlns:a16="http://schemas.microsoft.com/office/drawing/2014/main" id="{A4E6F703-F641-CF5A-2583-1C8CB4CA7E8F}"/>
              </a:ext>
            </a:extLst>
          </p:cNvPr>
          <p:cNvGrpSpPr/>
          <p:nvPr/>
        </p:nvGrpSpPr>
        <p:grpSpPr>
          <a:xfrm>
            <a:off x="7091981" y="1499874"/>
            <a:ext cx="2451100" cy="3738876"/>
            <a:chOff x="7091981" y="1499874"/>
            <a:chExt cx="2451100" cy="3738876"/>
          </a:xfrm>
        </p:grpSpPr>
        <p:sp>
          <p:nvSpPr>
            <p:cNvPr id="2" name="Ellipszis 1">
              <a:extLst>
                <a:ext uri="{FF2B5EF4-FFF2-40B4-BE49-F238E27FC236}">
                  <a16:creationId xmlns:a16="http://schemas.microsoft.com/office/drawing/2014/main" id="{32996CC9-CB15-FF65-6C3D-4A83722C1C35}"/>
                </a:ext>
              </a:extLst>
            </p:cNvPr>
            <p:cNvSpPr/>
            <p:nvPr/>
          </p:nvSpPr>
          <p:spPr>
            <a:xfrm>
              <a:off x="7091981" y="1499874"/>
              <a:ext cx="2451100" cy="1206500"/>
            </a:xfrm>
            <a:prstGeom prst="ellipse">
              <a:avLst/>
            </a:prstGeom>
            <a:noFill/>
            <a:ln w="254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5" name="Ellipszis 14">
              <a:extLst>
                <a:ext uri="{FF2B5EF4-FFF2-40B4-BE49-F238E27FC236}">
                  <a16:creationId xmlns:a16="http://schemas.microsoft.com/office/drawing/2014/main" id="{4C5F0A00-BE78-F850-1A55-00EC303F3D7A}"/>
                </a:ext>
              </a:extLst>
            </p:cNvPr>
            <p:cNvSpPr/>
            <p:nvPr/>
          </p:nvSpPr>
          <p:spPr>
            <a:xfrm>
              <a:off x="7091981" y="4032250"/>
              <a:ext cx="2451100" cy="1206500"/>
            </a:xfrm>
            <a:prstGeom prst="ellipse">
              <a:avLst/>
            </a:prstGeom>
            <a:noFill/>
            <a:ln w="254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grpSp>
    </p:spTree>
    <p:extLst>
      <p:ext uri="{BB962C8B-B14F-4D97-AF65-F5344CB8AC3E}">
        <p14:creationId xmlns:p14="http://schemas.microsoft.com/office/powerpoint/2010/main" val="407951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a:extLst>
              <a:ext uri="{FF2B5EF4-FFF2-40B4-BE49-F238E27FC236}">
                <a16:creationId xmlns:a16="http://schemas.microsoft.com/office/drawing/2014/main" id="{977A7791-3621-9419-AA47-6D07E690ABF0}"/>
              </a:ext>
            </a:extLst>
          </p:cNvPr>
          <p:cNvSpPr>
            <a:spLocks noGrp="1"/>
          </p:cNvSpPr>
          <p:nvPr>
            <p:ph type="sldNum" sz="quarter" idx="12"/>
          </p:nvPr>
        </p:nvSpPr>
        <p:spPr/>
        <p:txBody>
          <a:bodyPr/>
          <a:lstStyle/>
          <a:p>
            <a:fld id="{CFA8890B-3ED9-4EC0-AA67-85FEDC00177C}" type="slidenum">
              <a:rPr lang="hu-HU" smtClean="0"/>
              <a:t>16</a:t>
            </a:fld>
            <a:endParaRPr lang="hu-HU"/>
          </a:p>
        </p:txBody>
      </p:sp>
      <p:pic>
        <p:nvPicPr>
          <p:cNvPr id="8" name="Kép 7">
            <a:extLst>
              <a:ext uri="{FF2B5EF4-FFF2-40B4-BE49-F238E27FC236}">
                <a16:creationId xmlns:a16="http://schemas.microsoft.com/office/drawing/2014/main" id="{BAADB35F-F6E6-6C5C-8DF2-36F6B020B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845" y="1011757"/>
            <a:ext cx="6319684" cy="4358157"/>
          </a:xfrm>
          <a:prstGeom prst="rect">
            <a:avLst/>
          </a:prstGeom>
          <a:ln>
            <a:solidFill>
              <a:schemeClr val="tx1"/>
            </a:solidFill>
          </a:ln>
          <a:effectLst>
            <a:outerShdw blurRad="88900" dist="38100" dir="2700000" algn="tl" rotWithShape="0">
              <a:prstClr val="black">
                <a:alpha val="40000"/>
              </a:prstClr>
            </a:outerShdw>
          </a:effectLst>
        </p:spPr>
      </p:pic>
      <p:sp>
        <p:nvSpPr>
          <p:cNvPr id="11" name="Szövegdoboz 10">
            <a:extLst>
              <a:ext uri="{FF2B5EF4-FFF2-40B4-BE49-F238E27FC236}">
                <a16:creationId xmlns:a16="http://schemas.microsoft.com/office/drawing/2014/main" id="{9CB53183-DFFB-50AF-DFC9-D58D60C3BF4F}"/>
              </a:ext>
            </a:extLst>
          </p:cNvPr>
          <p:cNvSpPr txBox="1"/>
          <p:nvPr/>
        </p:nvSpPr>
        <p:spPr>
          <a:xfrm>
            <a:off x="8406579" y="865237"/>
            <a:ext cx="3234813" cy="5478423"/>
          </a:xfrm>
          <a:prstGeom prst="rect">
            <a:avLst/>
          </a:prstGeom>
          <a:noFill/>
        </p:spPr>
        <p:txBody>
          <a:bodyPr wrap="square" rtlCol="0">
            <a:spAutoFit/>
          </a:bodyPr>
          <a:lstStyle/>
          <a:p>
            <a:r>
              <a:rPr lang="hu-HU" sz="2000" b="1"/>
              <a:t>Zoltán Németh (head)</a:t>
            </a:r>
          </a:p>
          <a:p>
            <a:r>
              <a:rPr lang="hu-HU" sz="2000" b="1"/>
              <a:t>Andrea Opitz</a:t>
            </a:r>
          </a:p>
          <a:p>
            <a:r>
              <a:rPr lang="hu-HU" sz="2000" b="1"/>
              <a:t>Péter Kovács</a:t>
            </a:r>
          </a:p>
          <a:p>
            <a:r>
              <a:rPr lang="hu-HU" sz="2000" b="1"/>
              <a:t>Zsófia Bebesi</a:t>
            </a:r>
          </a:p>
          <a:p>
            <a:r>
              <a:rPr lang="hu-HU" sz="2000" b="1"/>
              <a:t>Gábor Facskó</a:t>
            </a:r>
          </a:p>
          <a:p>
            <a:r>
              <a:rPr lang="hu-HU" sz="2000" b="1"/>
              <a:t>Antal Juhász</a:t>
            </a:r>
          </a:p>
          <a:p>
            <a:pPr>
              <a:spcBef>
                <a:spcPts val="1200"/>
              </a:spcBef>
            </a:pPr>
            <a:r>
              <a:rPr lang="hu-HU" sz="2000" b="1"/>
              <a:t>Lajos Földy</a:t>
            </a:r>
          </a:p>
          <a:p>
            <a:pPr>
              <a:spcBef>
                <a:spcPts val="1200"/>
              </a:spcBef>
            </a:pPr>
            <a:r>
              <a:rPr lang="hu-HU" sz="2000" b="1"/>
              <a:t>Anikó Timár</a:t>
            </a:r>
          </a:p>
          <a:p>
            <a:r>
              <a:rPr lang="hu-HU" sz="2000" b="1"/>
              <a:t>Mohammed Talafha</a:t>
            </a:r>
          </a:p>
          <a:p>
            <a:endParaRPr lang="hu-HU" sz="2000" b="1"/>
          </a:p>
          <a:p>
            <a:r>
              <a:rPr lang="hu-HU" sz="2000" b="1"/>
              <a:t>Nikolett Biró</a:t>
            </a:r>
          </a:p>
          <a:p>
            <a:r>
              <a:rPr lang="hu-HU" sz="2000" b="1"/>
              <a:t>Gergely Kobán</a:t>
            </a:r>
          </a:p>
          <a:p>
            <a:r>
              <a:rPr lang="hu-HU" sz="2000" b="1"/>
              <a:t>Ákos Madár</a:t>
            </a:r>
          </a:p>
          <a:p>
            <a:endParaRPr lang="hu-HU" sz="2000" b="1"/>
          </a:p>
          <a:p>
            <a:r>
              <a:rPr lang="hu-HU" sz="2000" b="1"/>
              <a:t>Géza Erdős</a:t>
            </a:r>
          </a:p>
          <a:p>
            <a:r>
              <a:rPr lang="hu-HU" sz="2000" b="1"/>
              <a:t>Mariella Tátrallyay</a:t>
            </a:r>
          </a:p>
        </p:txBody>
      </p:sp>
      <p:sp>
        <p:nvSpPr>
          <p:cNvPr id="12" name="Cím 1">
            <a:extLst>
              <a:ext uri="{FF2B5EF4-FFF2-40B4-BE49-F238E27FC236}">
                <a16:creationId xmlns:a16="http://schemas.microsoft.com/office/drawing/2014/main" id="{6C530CFE-404D-0684-FE8A-9BC148349D23}"/>
              </a:ext>
            </a:extLst>
          </p:cNvPr>
          <p:cNvSpPr>
            <a:spLocks noGrp="1"/>
          </p:cNvSpPr>
          <p:nvPr>
            <p:ph type="title"/>
          </p:nvPr>
        </p:nvSpPr>
        <p:spPr>
          <a:xfrm>
            <a:off x="838200" y="194597"/>
            <a:ext cx="10515600" cy="515710"/>
          </a:xfrm>
        </p:spPr>
        <p:txBody>
          <a:bodyPr/>
          <a:lstStyle/>
          <a:p>
            <a:pPr algn="ctr"/>
            <a:r>
              <a:rPr lang="hu-HU" b="1"/>
              <a:t>Our team</a:t>
            </a:r>
          </a:p>
        </p:txBody>
      </p:sp>
      <p:sp>
        <p:nvSpPr>
          <p:cNvPr id="14" name="Szövegdoboz 13">
            <a:extLst>
              <a:ext uri="{FF2B5EF4-FFF2-40B4-BE49-F238E27FC236}">
                <a16:creationId xmlns:a16="http://schemas.microsoft.com/office/drawing/2014/main" id="{0DD2E4FD-EAA1-F294-B058-229581C33EF6}"/>
              </a:ext>
            </a:extLst>
          </p:cNvPr>
          <p:cNvSpPr txBox="1"/>
          <p:nvPr/>
        </p:nvSpPr>
        <p:spPr>
          <a:xfrm>
            <a:off x="924233" y="5434472"/>
            <a:ext cx="7452858" cy="769441"/>
          </a:xfrm>
          <a:prstGeom prst="rect">
            <a:avLst/>
          </a:prstGeom>
          <a:noFill/>
        </p:spPr>
        <p:txBody>
          <a:bodyPr wrap="square">
            <a:spAutoFit/>
          </a:bodyPr>
          <a:lstStyle/>
          <a:p>
            <a:r>
              <a:rPr lang="hu-HU" sz="2200" u="sng">
                <a:solidFill>
                  <a:schemeClr val="accent6"/>
                </a:solidFill>
              </a:rPr>
              <a:t>https://wigner.hu/en/space-physics-and-space-technology</a:t>
            </a:r>
          </a:p>
          <a:p>
            <a:r>
              <a:rPr lang="hu-HU" sz="2200" u="sng">
                <a:solidFill>
                  <a:schemeClr val="accent6"/>
                </a:solidFill>
              </a:rPr>
              <a:t>https://space.wigner.hu</a:t>
            </a:r>
          </a:p>
        </p:txBody>
      </p:sp>
      <p:grpSp>
        <p:nvGrpSpPr>
          <p:cNvPr id="17" name="Csoportba foglalás 16">
            <a:extLst>
              <a:ext uri="{FF2B5EF4-FFF2-40B4-BE49-F238E27FC236}">
                <a16:creationId xmlns:a16="http://schemas.microsoft.com/office/drawing/2014/main" id="{07028F59-F880-C57B-BEB9-56B352A1709C}"/>
              </a:ext>
            </a:extLst>
          </p:cNvPr>
          <p:cNvGrpSpPr/>
          <p:nvPr/>
        </p:nvGrpSpPr>
        <p:grpSpPr>
          <a:xfrm>
            <a:off x="0" y="6368733"/>
            <a:ext cx="12191999" cy="410341"/>
            <a:chOff x="0" y="6371926"/>
            <a:chExt cx="12191999" cy="410341"/>
          </a:xfrm>
        </p:grpSpPr>
        <p:sp>
          <p:nvSpPr>
            <p:cNvPr id="18" name="Szövegdoboz 17">
              <a:extLst>
                <a:ext uri="{FF2B5EF4-FFF2-40B4-BE49-F238E27FC236}">
                  <a16:creationId xmlns:a16="http://schemas.microsoft.com/office/drawing/2014/main" id="{CA0C80F9-1B00-BB64-D7A0-D3E7826A9281}"/>
                </a:ext>
              </a:extLst>
            </p:cNvPr>
            <p:cNvSpPr txBox="1"/>
            <p:nvPr/>
          </p:nvSpPr>
          <p:spPr>
            <a:xfrm>
              <a:off x="0" y="6443713"/>
              <a:ext cx="12191999" cy="338554"/>
            </a:xfrm>
            <a:prstGeom prst="rect">
              <a:avLst/>
            </a:prstGeom>
            <a:noFill/>
            <a:ln>
              <a:noFill/>
            </a:ln>
          </p:spPr>
          <p:txBody>
            <a:bodyPr wrap="square">
              <a:spAutoFit/>
            </a:bodyPr>
            <a:lstStyle/>
            <a:p>
              <a:pPr algn="ctr"/>
              <a:r>
                <a:rPr lang="hu-HU" sz="1600">
                  <a:solidFill>
                    <a:schemeClr val="accent1"/>
                  </a:solidFill>
                  <a:latin typeface="Times New Roman" panose="02020603050405020304" pitchFamily="18" charset="0"/>
                  <a:cs typeface="Times New Roman" panose="02020603050405020304" pitchFamily="18" charset="0"/>
                </a:rPr>
                <a:t>WIGNER 121 SCIENTIFIC SYMPOSIUM - </a:t>
              </a:r>
              <a:r>
                <a:rPr lang="hu-HU" sz="1600" i="1">
                  <a:solidFill>
                    <a:schemeClr val="accent1"/>
                  </a:solidFill>
                  <a:latin typeface="Times New Roman" panose="02020603050405020304" pitchFamily="18" charset="0"/>
                  <a:cs typeface="Times New Roman" panose="02020603050405020304" pitchFamily="18" charset="0"/>
                </a:rPr>
                <a:t>Heritage and Future</a:t>
              </a:r>
            </a:p>
          </p:txBody>
        </p:sp>
        <p:cxnSp>
          <p:nvCxnSpPr>
            <p:cNvPr id="19" name="Egyenes összekötő 18">
              <a:extLst>
                <a:ext uri="{FF2B5EF4-FFF2-40B4-BE49-F238E27FC236}">
                  <a16:creationId xmlns:a16="http://schemas.microsoft.com/office/drawing/2014/main" id="{83A0F82A-1115-AF8E-252E-B0CE9CA4AC6D}"/>
                </a:ext>
              </a:extLst>
            </p:cNvPr>
            <p:cNvCxnSpPr/>
            <p:nvPr/>
          </p:nvCxnSpPr>
          <p:spPr>
            <a:xfrm>
              <a:off x="423512" y="6371926"/>
              <a:ext cx="1124230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59728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651BB3A-CE21-08E3-095A-FD9EE069A780}"/>
              </a:ext>
            </a:extLst>
          </p:cNvPr>
          <p:cNvSpPr>
            <a:spLocks noGrp="1"/>
          </p:cNvSpPr>
          <p:nvPr>
            <p:ph type="title"/>
          </p:nvPr>
        </p:nvSpPr>
        <p:spPr>
          <a:xfrm>
            <a:off x="533401" y="187325"/>
            <a:ext cx="11132418" cy="1325563"/>
          </a:xfrm>
        </p:spPr>
        <p:txBody>
          <a:bodyPr/>
          <a:lstStyle/>
          <a:p>
            <a:r>
              <a:rPr lang="hu-HU" b="1"/>
              <a:t>Our heritage - Hungary joined international space projects</a:t>
            </a:r>
          </a:p>
        </p:txBody>
      </p:sp>
      <p:sp>
        <p:nvSpPr>
          <p:cNvPr id="3" name="Tartalom helye 2">
            <a:extLst>
              <a:ext uri="{FF2B5EF4-FFF2-40B4-BE49-F238E27FC236}">
                <a16:creationId xmlns:a16="http://schemas.microsoft.com/office/drawing/2014/main" id="{5FD558B4-7CEF-9AB4-5D8B-18FD0FBF1B42}"/>
              </a:ext>
            </a:extLst>
          </p:cNvPr>
          <p:cNvSpPr>
            <a:spLocks noGrp="1"/>
          </p:cNvSpPr>
          <p:nvPr>
            <p:ph idx="1"/>
          </p:nvPr>
        </p:nvSpPr>
        <p:spPr>
          <a:xfrm>
            <a:off x="457199" y="1520825"/>
            <a:ext cx="5295901" cy="4351338"/>
          </a:xfrm>
        </p:spPr>
        <p:txBody>
          <a:bodyPr>
            <a:normAutofit/>
          </a:bodyPr>
          <a:lstStyle/>
          <a:p>
            <a:r>
              <a:rPr lang="hu-HU" sz="2400"/>
              <a:t>In the 80's, physicists and engineers of the former KFKI-RMKI were already participating in the Vega-1 and 2 space missions to Venus and comet Halley. </a:t>
            </a:r>
          </a:p>
          <a:p>
            <a:r>
              <a:rPr lang="hu-HU" sz="2400"/>
              <a:t>During the assembly of the onboard instruments our scientists had the opportunity to work together with researchers of NASA and ESA.</a:t>
            </a:r>
          </a:p>
          <a:p>
            <a:r>
              <a:rPr lang="hu-HU" sz="2400"/>
              <a:t>By the 90's many valuable connections with international space agencies and teams had been established, hence our participation in major space projects began.</a:t>
            </a:r>
          </a:p>
        </p:txBody>
      </p:sp>
      <p:sp>
        <p:nvSpPr>
          <p:cNvPr id="4" name="Dia számának helye 3">
            <a:extLst>
              <a:ext uri="{FF2B5EF4-FFF2-40B4-BE49-F238E27FC236}">
                <a16:creationId xmlns:a16="http://schemas.microsoft.com/office/drawing/2014/main" id="{CAAA1E6B-057A-0CFC-A2F4-2546E0A6B0E1}"/>
              </a:ext>
            </a:extLst>
          </p:cNvPr>
          <p:cNvSpPr>
            <a:spLocks noGrp="1"/>
          </p:cNvSpPr>
          <p:nvPr>
            <p:ph type="sldNum" sz="quarter" idx="12"/>
          </p:nvPr>
        </p:nvSpPr>
        <p:spPr/>
        <p:txBody>
          <a:bodyPr/>
          <a:lstStyle/>
          <a:p>
            <a:fld id="{CFA8890B-3ED9-4EC0-AA67-85FEDC00177C}" type="slidenum">
              <a:rPr lang="hu-HU" smtClean="0"/>
              <a:t>2</a:t>
            </a:fld>
            <a:endParaRPr lang="hu-HU"/>
          </a:p>
        </p:txBody>
      </p:sp>
      <p:grpSp>
        <p:nvGrpSpPr>
          <p:cNvPr id="5" name="Csoportba foglalás 4">
            <a:extLst>
              <a:ext uri="{FF2B5EF4-FFF2-40B4-BE49-F238E27FC236}">
                <a16:creationId xmlns:a16="http://schemas.microsoft.com/office/drawing/2014/main" id="{BDE688AB-1A36-8A98-8BA2-2248FB4E3E89}"/>
              </a:ext>
            </a:extLst>
          </p:cNvPr>
          <p:cNvGrpSpPr/>
          <p:nvPr/>
        </p:nvGrpSpPr>
        <p:grpSpPr>
          <a:xfrm>
            <a:off x="0" y="6371926"/>
            <a:ext cx="12191999" cy="410341"/>
            <a:chOff x="0" y="6371926"/>
            <a:chExt cx="12191999" cy="410341"/>
          </a:xfrm>
        </p:grpSpPr>
        <p:sp>
          <p:nvSpPr>
            <p:cNvPr id="6" name="Szövegdoboz 5">
              <a:extLst>
                <a:ext uri="{FF2B5EF4-FFF2-40B4-BE49-F238E27FC236}">
                  <a16:creationId xmlns:a16="http://schemas.microsoft.com/office/drawing/2014/main" id="{B85291F5-069B-1052-95F0-E4B690E8FE97}"/>
                </a:ext>
              </a:extLst>
            </p:cNvPr>
            <p:cNvSpPr txBox="1"/>
            <p:nvPr/>
          </p:nvSpPr>
          <p:spPr>
            <a:xfrm>
              <a:off x="0" y="6443713"/>
              <a:ext cx="12191999" cy="338554"/>
            </a:xfrm>
            <a:prstGeom prst="rect">
              <a:avLst/>
            </a:prstGeom>
            <a:noFill/>
            <a:ln>
              <a:noFill/>
            </a:ln>
          </p:spPr>
          <p:txBody>
            <a:bodyPr wrap="square">
              <a:spAutoFit/>
            </a:bodyPr>
            <a:lstStyle/>
            <a:p>
              <a:pPr algn="ctr"/>
              <a:r>
                <a:rPr lang="hu-HU" sz="1600">
                  <a:solidFill>
                    <a:schemeClr val="accent1"/>
                  </a:solidFill>
                  <a:latin typeface="Times New Roman" panose="02020603050405020304" pitchFamily="18" charset="0"/>
                  <a:cs typeface="Times New Roman" panose="02020603050405020304" pitchFamily="18" charset="0"/>
                </a:rPr>
                <a:t>WIGNER 121 SCIENTIFIC SYMPOSIUM - </a:t>
              </a:r>
              <a:r>
                <a:rPr lang="hu-HU" sz="1600" i="1">
                  <a:solidFill>
                    <a:schemeClr val="accent1"/>
                  </a:solidFill>
                  <a:latin typeface="Times New Roman" panose="02020603050405020304" pitchFamily="18" charset="0"/>
                  <a:cs typeface="Times New Roman" panose="02020603050405020304" pitchFamily="18" charset="0"/>
                </a:rPr>
                <a:t>Heritage and Future</a:t>
              </a:r>
            </a:p>
          </p:txBody>
        </p:sp>
        <p:cxnSp>
          <p:nvCxnSpPr>
            <p:cNvPr id="7" name="Egyenes összekötő 6">
              <a:extLst>
                <a:ext uri="{FF2B5EF4-FFF2-40B4-BE49-F238E27FC236}">
                  <a16:creationId xmlns:a16="http://schemas.microsoft.com/office/drawing/2014/main" id="{8DC8237D-8BD4-6467-5398-3CB07869F5DE}"/>
                </a:ext>
              </a:extLst>
            </p:cNvPr>
            <p:cNvCxnSpPr/>
            <p:nvPr/>
          </p:nvCxnSpPr>
          <p:spPr>
            <a:xfrm>
              <a:off x="423512" y="6371926"/>
              <a:ext cx="1124230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21" name="Kép 20">
            <a:extLst>
              <a:ext uri="{FF2B5EF4-FFF2-40B4-BE49-F238E27FC236}">
                <a16:creationId xmlns:a16="http://schemas.microsoft.com/office/drawing/2014/main" id="{256A068F-F805-C633-5106-EC06BC91D3CF}"/>
              </a:ext>
            </a:extLst>
          </p:cNvPr>
          <p:cNvPicPr>
            <a:picLocks noChangeAspect="1"/>
          </p:cNvPicPr>
          <p:nvPr/>
        </p:nvPicPr>
        <p:blipFill>
          <a:blip r:embed="rId2"/>
          <a:stretch>
            <a:fillRect/>
          </a:stretch>
        </p:blipFill>
        <p:spPr>
          <a:xfrm>
            <a:off x="8943384" y="1550194"/>
            <a:ext cx="2724296" cy="3996000"/>
          </a:xfrm>
          <a:prstGeom prst="rect">
            <a:avLst/>
          </a:prstGeom>
        </p:spPr>
      </p:pic>
      <p:sp>
        <p:nvSpPr>
          <p:cNvPr id="23" name="Szövegdoboz 22">
            <a:extLst>
              <a:ext uri="{FF2B5EF4-FFF2-40B4-BE49-F238E27FC236}">
                <a16:creationId xmlns:a16="http://schemas.microsoft.com/office/drawing/2014/main" id="{62E9DB26-D329-F34D-0C2E-57FC13E2B7E5}"/>
              </a:ext>
            </a:extLst>
          </p:cNvPr>
          <p:cNvSpPr txBox="1"/>
          <p:nvPr/>
        </p:nvSpPr>
        <p:spPr>
          <a:xfrm>
            <a:off x="9464675" y="5485884"/>
            <a:ext cx="1622425" cy="769441"/>
          </a:xfrm>
          <a:prstGeom prst="rect">
            <a:avLst/>
          </a:prstGeom>
          <a:noFill/>
        </p:spPr>
        <p:txBody>
          <a:bodyPr wrap="square">
            <a:spAutoFit/>
          </a:bodyPr>
          <a:lstStyle/>
          <a:p>
            <a:r>
              <a:rPr lang="hu-HU" sz="2200"/>
              <a:t>Károly Szegő </a:t>
            </a:r>
          </a:p>
          <a:p>
            <a:r>
              <a:rPr lang="hu-HU" sz="2200"/>
              <a:t>(1943-2022)</a:t>
            </a:r>
          </a:p>
        </p:txBody>
      </p:sp>
      <p:pic>
        <p:nvPicPr>
          <p:cNvPr id="27" name="Kép 26">
            <a:extLst>
              <a:ext uri="{FF2B5EF4-FFF2-40B4-BE49-F238E27FC236}">
                <a16:creationId xmlns:a16="http://schemas.microsoft.com/office/drawing/2014/main" id="{282E2300-0BE8-70BF-8227-1D96E8AC7D15}"/>
              </a:ext>
            </a:extLst>
          </p:cNvPr>
          <p:cNvPicPr>
            <a:picLocks noChangeAspect="1"/>
          </p:cNvPicPr>
          <p:nvPr/>
        </p:nvPicPr>
        <p:blipFill>
          <a:blip r:embed="rId3"/>
          <a:stretch>
            <a:fillRect/>
          </a:stretch>
        </p:blipFill>
        <p:spPr>
          <a:xfrm>
            <a:off x="5960552" y="1557897"/>
            <a:ext cx="2700848" cy="3994088"/>
          </a:xfrm>
          <a:prstGeom prst="rect">
            <a:avLst/>
          </a:prstGeom>
        </p:spPr>
      </p:pic>
      <p:sp>
        <p:nvSpPr>
          <p:cNvPr id="28" name="Szövegdoboz 27">
            <a:extLst>
              <a:ext uri="{FF2B5EF4-FFF2-40B4-BE49-F238E27FC236}">
                <a16:creationId xmlns:a16="http://schemas.microsoft.com/office/drawing/2014/main" id="{5A919DBB-AA20-5C7D-1B2C-03C3B4DCCEA1}"/>
              </a:ext>
            </a:extLst>
          </p:cNvPr>
          <p:cNvSpPr txBox="1"/>
          <p:nvPr/>
        </p:nvSpPr>
        <p:spPr>
          <a:xfrm>
            <a:off x="5870575" y="5485884"/>
            <a:ext cx="2917825" cy="769441"/>
          </a:xfrm>
          <a:prstGeom prst="rect">
            <a:avLst/>
          </a:prstGeom>
          <a:noFill/>
        </p:spPr>
        <p:txBody>
          <a:bodyPr wrap="square">
            <a:spAutoFit/>
          </a:bodyPr>
          <a:lstStyle/>
          <a:p>
            <a:r>
              <a:rPr lang="hu-HU" sz="2200"/>
              <a:t>Comet Halley by Vega 2 (1986), RAS/Ted Stryk</a:t>
            </a:r>
          </a:p>
        </p:txBody>
      </p:sp>
    </p:spTree>
    <p:extLst>
      <p:ext uri="{BB962C8B-B14F-4D97-AF65-F5344CB8AC3E}">
        <p14:creationId xmlns:p14="http://schemas.microsoft.com/office/powerpoint/2010/main" val="3308226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A6D8F95-42DB-EE39-4C93-E785D7C9D2EB}"/>
              </a:ext>
            </a:extLst>
          </p:cNvPr>
          <p:cNvSpPr>
            <a:spLocks noGrp="1"/>
          </p:cNvSpPr>
          <p:nvPr>
            <p:ph type="title"/>
          </p:nvPr>
        </p:nvSpPr>
        <p:spPr>
          <a:xfrm>
            <a:off x="838200" y="212725"/>
            <a:ext cx="10515600" cy="625475"/>
          </a:xfrm>
        </p:spPr>
        <p:txBody>
          <a:bodyPr/>
          <a:lstStyle/>
          <a:p>
            <a:pPr algn="ctr"/>
            <a:r>
              <a:rPr lang="hu-HU" b="1"/>
              <a:t>Our main fields of research</a:t>
            </a:r>
          </a:p>
        </p:txBody>
      </p:sp>
      <p:sp>
        <p:nvSpPr>
          <p:cNvPr id="3" name="Tartalom helye 2">
            <a:extLst>
              <a:ext uri="{FF2B5EF4-FFF2-40B4-BE49-F238E27FC236}">
                <a16:creationId xmlns:a16="http://schemas.microsoft.com/office/drawing/2014/main" id="{F60753FE-2AB5-D1CF-94BF-7E4925047852}"/>
              </a:ext>
            </a:extLst>
          </p:cNvPr>
          <p:cNvSpPr>
            <a:spLocks noGrp="1"/>
          </p:cNvSpPr>
          <p:nvPr>
            <p:ph idx="1"/>
          </p:nvPr>
        </p:nvSpPr>
        <p:spPr>
          <a:xfrm>
            <a:off x="330200" y="885824"/>
            <a:ext cx="6489700" cy="5414315"/>
          </a:xfrm>
        </p:spPr>
        <p:txBody>
          <a:bodyPr>
            <a:noAutofit/>
          </a:bodyPr>
          <a:lstStyle/>
          <a:p>
            <a:r>
              <a:rPr lang="hu-HU" sz="2400"/>
              <a:t>We use in-situ measurements of spacecraft in the different regimes of the Solar System, and analyze the scientific data regarding the complex interactions between the energetic plasma particles of solar wind or planetary/cometary origin and the interplanetary magnetic field and the intrinsic magnetic fields of atmospheres of the planets and moons. </a:t>
            </a:r>
          </a:p>
          <a:p>
            <a:r>
              <a:rPr lang="en-US" sz="2400"/>
              <a:t>We</a:t>
            </a:r>
            <a:r>
              <a:rPr lang="hu-HU" sz="2400"/>
              <a:t> conduct comparative studies between the </a:t>
            </a:r>
            <a:r>
              <a:rPr lang="en-US" sz="2400"/>
              <a:t>plasma environments of planets </a:t>
            </a:r>
            <a:r>
              <a:rPr lang="hu-HU" sz="2400"/>
              <a:t>to better </a:t>
            </a:r>
            <a:r>
              <a:rPr lang="en-US" sz="2400"/>
              <a:t>understand how our cosmic environment affect</a:t>
            </a:r>
            <a:r>
              <a:rPr lang="hu-HU" sz="2400"/>
              <a:t>s</a:t>
            </a:r>
            <a:r>
              <a:rPr lang="en-US" sz="2400"/>
              <a:t> our own planet</a:t>
            </a:r>
            <a:r>
              <a:rPr lang="hu-HU" sz="2400"/>
              <a:t>;</a:t>
            </a:r>
            <a:r>
              <a:rPr lang="en-US" sz="2400"/>
              <a:t> space weather</a:t>
            </a:r>
            <a:r>
              <a:rPr lang="hu-HU" sz="2400"/>
              <a:t>.</a:t>
            </a:r>
          </a:p>
          <a:p>
            <a:r>
              <a:rPr lang="hu-HU" sz="2400"/>
              <a:t>We also study the solar interior, the origin of the solar wind, its transient features and their evolution throughout the solar system. </a:t>
            </a:r>
          </a:p>
        </p:txBody>
      </p:sp>
      <p:grpSp>
        <p:nvGrpSpPr>
          <p:cNvPr id="14" name="Csoportba foglalás 13">
            <a:extLst>
              <a:ext uri="{FF2B5EF4-FFF2-40B4-BE49-F238E27FC236}">
                <a16:creationId xmlns:a16="http://schemas.microsoft.com/office/drawing/2014/main" id="{F80CD691-405B-F8B1-9D33-47D4C2587905}"/>
              </a:ext>
            </a:extLst>
          </p:cNvPr>
          <p:cNvGrpSpPr/>
          <p:nvPr/>
        </p:nvGrpSpPr>
        <p:grpSpPr>
          <a:xfrm>
            <a:off x="0" y="6371926"/>
            <a:ext cx="12191999" cy="410341"/>
            <a:chOff x="0" y="6371926"/>
            <a:chExt cx="12191999" cy="410341"/>
          </a:xfrm>
        </p:grpSpPr>
        <p:sp>
          <p:nvSpPr>
            <p:cNvPr id="10" name="Szövegdoboz 9">
              <a:extLst>
                <a:ext uri="{FF2B5EF4-FFF2-40B4-BE49-F238E27FC236}">
                  <a16:creationId xmlns:a16="http://schemas.microsoft.com/office/drawing/2014/main" id="{9321F001-09A6-9B53-B08B-9B3A3845503A}"/>
                </a:ext>
              </a:extLst>
            </p:cNvPr>
            <p:cNvSpPr txBox="1"/>
            <p:nvPr/>
          </p:nvSpPr>
          <p:spPr>
            <a:xfrm>
              <a:off x="0" y="6443713"/>
              <a:ext cx="12191999" cy="338554"/>
            </a:xfrm>
            <a:prstGeom prst="rect">
              <a:avLst/>
            </a:prstGeom>
            <a:noFill/>
            <a:ln>
              <a:noFill/>
            </a:ln>
          </p:spPr>
          <p:txBody>
            <a:bodyPr wrap="square">
              <a:spAutoFit/>
            </a:bodyPr>
            <a:lstStyle/>
            <a:p>
              <a:pPr algn="ctr"/>
              <a:r>
                <a:rPr lang="hu-HU" sz="1600">
                  <a:solidFill>
                    <a:schemeClr val="accent1"/>
                  </a:solidFill>
                  <a:latin typeface="Times New Roman" panose="02020603050405020304" pitchFamily="18" charset="0"/>
                  <a:cs typeface="Times New Roman" panose="02020603050405020304" pitchFamily="18" charset="0"/>
                </a:rPr>
                <a:t>WIGNER 121 SCIENTIFIC SYMPOSIUM - </a:t>
              </a:r>
              <a:r>
                <a:rPr lang="hu-HU" sz="1600" i="1">
                  <a:solidFill>
                    <a:schemeClr val="accent1"/>
                  </a:solidFill>
                  <a:latin typeface="Times New Roman" panose="02020603050405020304" pitchFamily="18" charset="0"/>
                  <a:cs typeface="Times New Roman" panose="02020603050405020304" pitchFamily="18" charset="0"/>
                </a:rPr>
                <a:t>Heritage and Future</a:t>
              </a:r>
            </a:p>
          </p:txBody>
        </p:sp>
        <p:cxnSp>
          <p:nvCxnSpPr>
            <p:cNvPr id="12" name="Egyenes összekötő 11">
              <a:extLst>
                <a:ext uri="{FF2B5EF4-FFF2-40B4-BE49-F238E27FC236}">
                  <a16:creationId xmlns:a16="http://schemas.microsoft.com/office/drawing/2014/main" id="{1FA57C80-430B-83B1-8901-1764FCE3C7CA}"/>
                </a:ext>
              </a:extLst>
            </p:cNvPr>
            <p:cNvCxnSpPr/>
            <p:nvPr/>
          </p:nvCxnSpPr>
          <p:spPr>
            <a:xfrm>
              <a:off x="423512" y="6371926"/>
              <a:ext cx="1124230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Dia számának helye 12">
            <a:extLst>
              <a:ext uri="{FF2B5EF4-FFF2-40B4-BE49-F238E27FC236}">
                <a16:creationId xmlns:a16="http://schemas.microsoft.com/office/drawing/2014/main" id="{CB76790A-8A71-AE0E-1311-E7D0BD3D4A1B}"/>
              </a:ext>
            </a:extLst>
          </p:cNvPr>
          <p:cNvSpPr>
            <a:spLocks noGrp="1"/>
          </p:cNvSpPr>
          <p:nvPr>
            <p:ph type="sldNum" sz="quarter" idx="12"/>
          </p:nvPr>
        </p:nvSpPr>
        <p:spPr/>
        <p:txBody>
          <a:bodyPr/>
          <a:lstStyle/>
          <a:p>
            <a:fld id="{CFA8890B-3ED9-4EC0-AA67-85FEDC00177C}" type="slidenum">
              <a:rPr lang="hu-HU" smtClean="0"/>
              <a:t>3</a:t>
            </a:fld>
            <a:endParaRPr lang="hu-HU"/>
          </a:p>
        </p:txBody>
      </p:sp>
      <p:pic>
        <p:nvPicPr>
          <p:cNvPr id="19" name="vel1e4_201305">
            <a:hlinkClick r:id="" action="ppaction://media"/>
            <a:extLst>
              <a:ext uri="{FF2B5EF4-FFF2-40B4-BE49-F238E27FC236}">
                <a16:creationId xmlns:a16="http://schemas.microsoft.com/office/drawing/2014/main" id="{946031AE-228B-15E5-49D4-412725B97F6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66007" y="3918302"/>
            <a:ext cx="4279890" cy="2407438"/>
          </a:xfrm>
          <a:prstGeom prst="rect">
            <a:avLst/>
          </a:prstGeom>
        </p:spPr>
      </p:pic>
      <p:pic>
        <p:nvPicPr>
          <p:cNvPr id="21" name="Kép 20">
            <a:extLst>
              <a:ext uri="{FF2B5EF4-FFF2-40B4-BE49-F238E27FC236}">
                <a16:creationId xmlns:a16="http://schemas.microsoft.com/office/drawing/2014/main" id="{7CD8237D-BC37-7261-6447-2E4E606D30D8}"/>
              </a:ext>
            </a:extLst>
          </p:cNvPr>
          <p:cNvPicPr>
            <a:picLocks noChangeAspect="1"/>
          </p:cNvPicPr>
          <p:nvPr/>
        </p:nvPicPr>
        <p:blipFill>
          <a:blip r:embed="rId5"/>
          <a:stretch>
            <a:fillRect/>
          </a:stretch>
        </p:blipFill>
        <p:spPr>
          <a:xfrm>
            <a:off x="7366007" y="789325"/>
            <a:ext cx="4279890" cy="3092674"/>
          </a:xfrm>
          <a:prstGeom prst="rect">
            <a:avLst/>
          </a:prstGeom>
        </p:spPr>
      </p:pic>
      <p:sp>
        <p:nvSpPr>
          <p:cNvPr id="22" name="Szövegdoboz 21">
            <a:extLst>
              <a:ext uri="{FF2B5EF4-FFF2-40B4-BE49-F238E27FC236}">
                <a16:creationId xmlns:a16="http://schemas.microsoft.com/office/drawing/2014/main" id="{420B4E5F-12FC-B178-5A4D-33854725DB9F}"/>
              </a:ext>
            </a:extLst>
          </p:cNvPr>
          <p:cNvSpPr txBox="1"/>
          <p:nvPr/>
        </p:nvSpPr>
        <p:spPr>
          <a:xfrm flipH="1">
            <a:off x="9931436" y="494445"/>
            <a:ext cx="1814473" cy="338554"/>
          </a:xfrm>
          <a:prstGeom prst="rect">
            <a:avLst/>
          </a:prstGeom>
          <a:noFill/>
        </p:spPr>
        <p:txBody>
          <a:bodyPr wrap="square" rtlCol="0">
            <a:spAutoFit/>
          </a:bodyPr>
          <a:lstStyle/>
          <a:p>
            <a:r>
              <a:rPr lang="hu-HU" sz="1600" i="1">
                <a:latin typeface="Calibri" panose="020F0502020204030204" pitchFamily="34" charset="0"/>
                <a:cs typeface="Calibri" panose="020F0502020204030204" pitchFamily="34" charset="0"/>
              </a:rPr>
              <a:t>(Young et al., 2005)</a:t>
            </a:r>
          </a:p>
        </p:txBody>
      </p:sp>
    </p:spTree>
    <p:extLst>
      <p:ext uri="{BB962C8B-B14F-4D97-AF65-F5344CB8AC3E}">
        <p14:creationId xmlns:p14="http://schemas.microsoft.com/office/powerpoint/2010/main" val="189584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2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704D110-7084-4D34-C8BC-AFF93AF3DDB6}"/>
              </a:ext>
            </a:extLst>
          </p:cNvPr>
          <p:cNvSpPr>
            <a:spLocks noGrp="1"/>
          </p:cNvSpPr>
          <p:nvPr>
            <p:ph type="title"/>
          </p:nvPr>
        </p:nvSpPr>
        <p:spPr>
          <a:xfrm>
            <a:off x="838200" y="212726"/>
            <a:ext cx="10515600" cy="498474"/>
          </a:xfrm>
        </p:spPr>
        <p:txBody>
          <a:bodyPr/>
          <a:lstStyle/>
          <a:p>
            <a:pPr algn="ctr"/>
            <a:r>
              <a:rPr lang="hu-HU" b="1"/>
              <a:t>Our contributions to space missions</a:t>
            </a:r>
          </a:p>
        </p:txBody>
      </p:sp>
      <p:sp>
        <p:nvSpPr>
          <p:cNvPr id="3" name="Tartalom helye 2">
            <a:extLst>
              <a:ext uri="{FF2B5EF4-FFF2-40B4-BE49-F238E27FC236}">
                <a16:creationId xmlns:a16="http://schemas.microsoft.com/office/drawing/2014/main" id="{7A7F7C38-9562-CA91-50F3-925674AC69B3}"/>
              </a:ext>
            </a:extLst>
          </p:cNvPr>
          <p:cNvSpPr>
            <a:spLocks noGrp="1"/>
          </p:cNvSpPr>
          <p:nvPr>
            <p:ph idx="1"/>
          </p:nvPr>
        </p:nvSpPr>
        <p:spPr>
          <a:xfrm>
            <a:off x="474312" y="1852934"/>
            <a:ext cx="6701188" cy="4565375"/>
          </a:xfrm>
        </p:spPr>
        <p:txBody>
          <a:bodyPr>
            <a:noAutofit/>
          </a:bodyPr>
          <a:lstStyle/>
          <a:p>
            <a:pPr marL="0" indent="0">
              <a:lnSpc>
                <a:spcPct val="100000"/>
              </a:lnSpc>
              <a:spcBef>
                <a:spcPts val="0"/>
              </a:spcBef>
              <a:buNone/>
            </a:pPr>
            <a:r>
              <a:rPr lang="hu-HU" sz="2200" b="1" u="sng"/>
              <a:t>Planetology missions:</a:t>
            </a:r>
          </a:p>
          <a:p>
            <a:pPr>
              <a:lnSpc>
                <a:spcPct val="100000"/>
              </a:lnSpc>
              <a:spcBef>
                <a:spcPts val="0"/>
              </a:spcBef>
            </a:pPr>
            <a:r>
              <a:rPr lang="hu-HU" sz="2200" b="1">
                <a:solidFill>
                  <a:schemeClr val="accent1"/>
                </a:solidFill>
              </a:rPr>
              <a:t>JUICE</a:t>
            </a:r>
            <a:r>
              <a:rPr lang="hu-HU" sz="2200"/>
              <a:t> (ESA; 2023 - ), power supply units</a:t>
            </a:r>
          </a:p>
          <a:p>
            <a:pPr>
              <a:lnSpc>
                <a:spcPct val="100000"/>
              </a:lnSpc>
              <a:spcBef>
                <a:spcPts val="0"/>
              </a:spcBef>
            </a:pPr>
            <a:r>
              <a:rPr lang="hu-HU" sz="2200" b="1">
                <a:solidFill>
                  <a:schemeClr val="accent1"/>
                </a:solidFill>
              </a:rPr>
              <a:t>BepiColombo</a:t>
            </a:r>
            <a:r>
              <a:rPr lang="hu-HU" sz="2200"/>
              <a:t> (ESA/JAXA; 2018 - ), SERENA/PICAM</a:t>
            </a:r>
          </a:p>
          <a:p>
            <a:pPr>
              <a:lnSpc>
                <a:spcPct val="100000"/>
              </a:lnSpc>
              <a:spcBef>
                <a:spcPts val="0"/>
              </a:spcBef>
            </a:pPr>
            <a:r>
              <a:rPr lang="hu-HU" sz="2200" b="1">
                <a:solidFill>
                  <a:schemeClr val="accent1"/>
                </a:solidFill>
              </a:rPr>
              <a:t>Cluster</a:t>
            </a:r>
            <a:r>
              <a:rPr lang="hu-HU" sz="2200"/>
              <a:t> (ESA; 2000 - ), FGM magnetometer, RAPID and the Hungarian Data Centre</a:t>
            </a:r>
          </a:p>
          <a:p>
            <a:pPr>
              <a:lnSpc>
                <a:spcPct val="100000"/>
              </a:lnSpc>
              <a:spcBef>
                <a:spcPts val="0"/>
              </a:spcBef>
            </a:pPr>
            <a:r>
              <a:rPr lang="hu-HU" sz="2200" b="1">
                <a:solidFill>
                  <a:schemeClr val="accent1"/>
                </a:solidFill>
              </a:rPr>
              <a:t>Cassini-Huygens</a:t>
            </a:r>
            <a:r>
              <a:rPr lang="hu-HU" sz="2200"/>
              <a:t> (NASA/ESA; 2004 - 2017) CAPS, MAG</a:t>
            </a:r>
          </a:p>
          <a:p>
            <a:pPr>
              <a:lnSpc>
                <a:spcPct val="100000"/>
              </a:lnSpc>
              <a:spcBef>
                <a:spcPts val="0"/>
              </a:spcBef>
            </a:pPr>
            <a:r>
              <a:rPr lang="hu-HU" sz="2200" b="1">
                <a:solidFill>
                  <a:schemeClr val="accent1"/>
                </a:solidFill>
              </a:rPr>
              <a:t>Rosetta-Philae</a:t>
            </a:r>
            <a:r>
              <a:rPr lang="hu-HU" sz="2200"/>
              <a:t> (ESA; 2004 - 2016) Rosetta Plasma Consortium, Command and Data Management System (on Philae)</a:t>
            </a:r>
          </a:p>
          <a:p>
            <a:pPr marL="0" indent="0">
              <a:lnSpc>
                <a:spcPct val="100000"/>
              </a:lnSpc>
              <a:spcBef>
                <a:spcPts val="600"/>
              </a:spcBef>
              <a:buNone/>
            </a:pPr>
            <a:r>
              <a:rPr lang="hu-HU" sz="2200" b="1" u="sng"/>
              <a:t>Heliospheric missions:</a:t>
            </a:r>
          </a:p>
          <a:p>
            <a:pPr>
              <a:lnSpc>
                <a:spcPct val="100000"/>
              </a:lnSpc>
              <a:spcBef>
                <a:spcPts val="0"/>
              </a:spcBef>
            </a:pPr>
            <a:r>
              <a:rPr lang="hu-HU" sz="2200" b="1">
                <a:solidFill>
                  <a:srgbClr val="A20C00"/>
                </a:solidFill>
              </a:rPr>
              <a:t>STEREO</a:t>
            </a:r>
            <a:r>
              <a:rPr lang="hu-HU" sz="2200"/>
              <a:t> (NASA; 2006 - ): PLASTIC, IMPACT </a:t>
            </a:r>
          </a:p>
          <a:p>
            <a:pPr>
              <a:lnSpc>
                <a:spcPct val="100000"/>
              </a:lnSpc>
              <a:spcBef>
                <a:spcPts val="0"/>
              </a:spcBef>
            </a:pPr>
            <a:r>
              <a:rPr lang="hu-HU" sz="2200" b="1">
                <a:solidFill>
                  <a:srgbClr val="A20C00"/>
                </a:solidFill>
              </a:rPr>
              <a:t>Solar Orbiter</a:t>
            </a:r>
            <a:r>
              <a:rPr lang="hu-HU" sz="2200"/>
              <a:t> (ESA/NASA; 2020 - ): MAG </a:t>
            </a:r>
          </a:p>
          <a:p>
            <a:pPr>
              <a:lnSpc>
                <a:spcPct val="100000"/>
              </a:lnSpc>
              <a:spcBef>
                <a:spcPts val="0"/>
              </a:spcBef>
            </a:pPr>
            <a:r>
              <a:rPr lang="hu-HU" sz="2200" b="1">
                <a:solidFill>
                  <a:srgbClr val="A20C00"/>
                </a:solidFill>
              </a:rPr>
              <a:t>SOHO</a:t>
            </a:r>
            <a:r>
              <a:rPr lang="hu-HU" sz="2200"/>
              <a:t> (ESA/NASA; 1995 - ): COSTEP/LION</a:t>
            </a:r>
          </a:p>
        </p:txBody>
      </p:sp>
      <p:sp>
        <p:nvSpPr>
          <p:cNvPr id="4" name="Dia számának helye 3">
            <a:extLst>
              <a:ext uri="{FF2B5EF4-FFF2-40B4-BE49-F238E27FC236}">
                <a16:creationId xmlns:a16="http://schemas.microsoft.com/office/drawing/2014/main" id="{CCA8EE7D-3C3A-E66B-20BB-480F8EF3A5FC}"/>
              </a:ext>
            </a:extLst>
          </p:cNvPr>
          <p:cNvSpPr>
            <a:spLocks noGrp="1"/>
          </p:cNvSpPr>
          <p:nvPr>
            <p:ph type="sldNum" sz="quarter" idx="12"/>
          </p:nvPr>
        </p:nvSpPr>
        <p:spPr/>
        <p:txBody>
          <a:bodyPr/>
          <a:lstStyle/>
          <a:p>
            <a:fld id="{CFA8890B-3ED9-4EC0-AA67-85FEDC00177C}" type="slidenum">
              <a:rPr lang="hu-HU" smtClean="0"/>
              <a:t>4</a:t>
            </a:fld>
            <a:endParaRPr lang="hu-HU"/>
          </a:p>
        </p:txBody>
      </p:sp>
      <p:grpSp>
        <p:nvGrpSpPr>
          <p:cNvPr id="5" name="Csoportba foglalás 4">
            <a:extLst>
              <a:ext uri="{FF2B5EF4-FFF2-40B4-BE49-F238E27FC236}">
                <a16:creationId xmlns:a16="http://schemas.microsoft.com/office/drawing/2014/main" id="{21ADCD89-BD01-1F29-37EF-58B143EE4F5C}"/>
              </a:ext>
            </a:extLst>
          </p:cNvPr>
          <p:cNvGrpSpPr/>
          <p:nvPr/>
        </p:nvGrpSpPr>
        <p:grpSpPr>
          <a:xfrm>
            <a:off x="0" y="6371926"/>
            <a:ext cx="12191999" cy="410341"/>
            <a:chOff x="0" y="6371926"/>
            <a:chExt cx="12191999" cy="410341"/>
          </a:xfrm>
        </p:grpSpPr>
        <p:sp>
          <p:nvSpPr>
            <p:cNvPr id="6" name="Szövegdoboz 5">
              <a:extLst>
                <a:ext uri="{FF2B5EF4-FFF2-40B4-BE49-F238E27FC236}">
                  <a16:creationId xmlns:a16="http://schemas.microsoft.com/office/drawing/2014/main" id="{8AD1EF24-0931-5EA6-D823-6475CAEAD396}"/>
                </a:ext>
              </a:extLst>
            </p:cNvPr>
            <p:cNvSpPr txBox="1"/>
            <p:nvPr/>
          </p:nvSpPr>
          <p:spPr>
            <a:xfrm>
              <a:off x="0" y="6443713"/>
              <a:ext cx="12191999" cy="338554"/>
            </a:xfrm>
            <a:prstGeom prst="rect">
              <a:avLst/>
            </a:prstGeom>
            <a:noFill/>
            <a:ln>
              <a:noFill/>
            </a:ln>
          </p:spPr>
          <p:txBody>
            <a:bodyPr wrap="square">
              <a:spAutoFit/>
            </a:bodyPr>
            <a:lstStyle/>
            <a:p>
              <a:pPr algn="ctr"/>
              <a:r>
                <a:rPr lang="hu-HU" sz="1600">
                  <a:solidFill>
                    <a:schemeClr val="accent1"/>
                  </a:solidFill>
                  <a:latin typeface="Times New Roman" panose="02020603050405020304" pitchFamily="18" charset="0"/>
                  <a:cs typeface="Times New Roman" panose="02020603050405020304" pitchFamily="18" charset="0"/>
                </a:rPr>
                <a:t>WIGNER 121 SCIENTIFIC SYMPOSIUM - </a:t>
              </a:r>
              <a:r>
                <a:rPr lang="hu-HU" sz="1600" i="1">
                  <a:solidFill>
                    <a:schemeClr val="accent1"/>
                  </a:solidFill>
                  <a:latin typeface="Times New Roman" panose="02020603050405020304" pitchFamily="18" charset="0"/>
                  <a:cs typeface="Times New Roman" panose="02020603050405020304" pitchFamily="18" charset="0"/>
                </a:rPr>
                <a:t>Heritage and Future</a:t>
              </a:r>
            </a:p>
          </p:txBody>
        </p:sp>
        <p:cxnSp>
          <p:nvCxnSpPr>
            <p:cNvPr id="7" name="Egyenes összekötő 6">
              <a:extLst>
                <a:ext uri="{FF2B5EF4-FFF2-40B4-BE49-F238E27FC236}">
                  <a16:creationId xmlns:a16="http://schemas.microsoft.com/office/drawing/2014/main" id="{B2E73CDA-2B7B-0A5F-D3FC-88EF92BBBC83}"/>
                </a:ext>
              </a:extLst>
            </p:cNvPr>
            <p:cNvCxnSpPr/>
            <p:nvPr/>
          </p:nvCxnSpPr>
          <p:spPr>
            <a:xfrm>
              <a:off x="423512" y="6371926"/>
              <a:ext cx="1124230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2" name="Szövegdoboz 11">
            <a:extLst>
              <a:ext uri="{FF2B5EF4-FFF2-40B4-BE49-F238E27FC236}">
                <a16:creationId xmlns:a16="http://schemas.microsoft.com/office/drawing/2014/main" id="{0E6B6D33-6348-96CB-14A4-2DF1848A44B2}"/>
              </a:ext>
            </a:extLst>
          </p:cNvPr>
          <p:cNvSpPr txBox="1"/>
          <p:nvPr/>
        </p:nvSpPr>
        <p:spPr>
          <a:xfrm>
            <a:off x="436212" y="747093"/>
            <a:ext cx="11242306" cy="1200329"/>
          </a:xfrm>
          <a:prstGeom prst="rect">
            <a:avLst/>
          </a:prstGeom>
          <a:noFill/>
        </p:spPr>
        <p:txBody>
          <a:bodyPr wrap="square">
            <a:spAutoFit/>
          </a:bodyPr>
          <a:lstStyle/>
          <a:p>
            <a:r>
              <a:rPr lang="en-US" sz="2400"/>
              <a:t>Our team has been involved in several major space missions from the earliest planning phases through the development, building and testing of onboard instruments and finally the evaluation of the measurements in space.</a:t>
            </a:r>
            <a:endParaRPr lang="hu-HU" sz="2400"/>
          </a:p>
        </p:txBody>
      </p:sp>
      <p:pic>
        <p:nvPicPr>
          <p:cNvPr id="13" name="Kép 12">
            <a:extLst>
              <a:ext uri="{FF2B5EF4-FFF2-40B4-BE49-F238E27FC236}">
                <a16:creationId xmlns:a16="http://schemas.microsoft.com/office/drawing/2014/main" id="{33F8712C-7394-33FF-E392-61CA61100A6F}"/>
              </a:ext>
            </a:extLst>
          </p:cNvPr>
          <p:cNvPicPr>
            <a:picLocks noChangeAspect="1"/>
          </p:cNvPicPr>
          <p:nvPr/>
        </p:nvPicPr>
        <p:blipFill>
          <a:blip r:embed="rId2"/>
          <a:stretch>
            <a:fillRect/>
          </a:stretch>
        </p:blipFill>
        <p:spPr>
          <a:xfrm>
            <a:off x="7912100" y="1759364"/>
            <a:ext cx="3620160" cy="4525200"/>
          </a:xfrm>
          <a:prstGeom prst="rect">
            <a:avLst/>
          </a:prstGeom>
        </p:spPr>
      </p:pic>
    </p:spTree>
    <p:extLst>
      <p:ext uri="{BB962C8B-B14F-4D97-AF65-F5344CB8AC3E}">
        <p14:creationId xmlns:p14="http://schemas.microsoft.com/office/powerpoint/2010/main" val="3863245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B2DE32CA-5BEA-5916-5FE1-43FC836DA071}"/>
              </a:ext>
            </a:extLst>
          </p:cNvPr>
          <p:cNvSpPr>
            <a:spLocks noGrp="1"/>
          </p:cNvSpPr>
          <p:nvPr>
            <p:ph idx="1"/>
          </p:nvPr>
        </p:nvSpPr>
        <p:spPr>
          <a:xfrm>
            <a:off x="228599" y="1736725"/>
            <a:ext cx="4434419" cy="4351338"/>
          </a:xfrm>
        </p:spPr>
        <p:txBody>
          <a:bodyPr>
            <a:normAutofit/>
          </a:bodyPr>
          <a:lstStyle/>
          <a:p>
            <a:r>
              <a:rPr lang="hu-HU" sz="2400"/>
              <a:t>Study of the physical processes of Saturn's inner magnetosphere especially related to the magnetodisc.</a:t>
            </a:r>
          </a:p>
          <a:p>
            <a:r>
              <a:rPr lang="hu-HU" sz="2400"/>
              <a:t>Titan-magnetospheric plasma interaction.</a:t>
            </a:r>
          </a:p>
          <a:p>
            <a:r>
              <a:rPr lang="hu-HU" sz="2400"/>
              <a:t>Boundary layers and their dynamics around Saturn.</a:t>
            </a:r>
          </a:p>
          <a:p>
            <a:r>
              <a:rPr lang="hu-HU" sz="2400"/>
              <a:t>Upstream wave activity related to the solar wind's interaction with the magnetosphere.</a:t>
            </a:r>
          </a:p>
        </p:txBody>
      </p:sp>
      <p:sp>
        <p:nvSpPr>
          <p:cNvPr id="4" name="Dia számának helye 3">
            <a:extLst>
              <a:ext uri="{FF2B5EF4-FFF2-40B4-BE49-F238E27FC236}">
                <a16:creationId xmlns:a16="http://schemas.microsoft.com/office/drawing/2014/main" id="{309E85D1-61F3-BA01-8836-853CC8DD5044}"/>
              </a:ext>
            </a:extLst>
          </p:cNvPr>
          <p:cNvSpPr>
            <a:spLocks noGrp="1"/>
          </p:cNvSpPr>
          <p:nvPr>
            <p:ph type="sldNum" sz="quarter" idx="12"/>
          </p:nvPr>
        </p:nvSpPr>
        <p:spPr/>
        <p:txBody>
          <a:bodyPr/>
          <a:lstStyle/>
          <a:p>
            <a:fld id="{CFA8890B-3ED9-4EC0-AA67-85FEDC00177C}" type="slidenum">
              <a:rPr lang="hu-HU" smtClean="0"/>
              <a:t>5</a:t>
            </a:fld>
            <a:endParaRPr lang="hu-HU"/>
          </a:p>
        </p:txBody>
      </p:sp>
      <p:grpSp>
        <p:nvGrpSpPr>
          <p:cNvPr id="5" name="Csoportba foglalás 4">
            <a:extLst>
              <a:ext uri="{FF2B5EF4-FFF2-40B4-BE49-F238E27FC236}">
                <a16:creationId xmlns:a16="http://schemas.microsoft.com/office/drawing/2014/main" id="{9C29272E-CB2B-BDAC-4501-0AE464071055}"/>
              </a:ext>
            </a:extLst>
          </p:cNvPr>
          <p:cNvGrpSpPr/>
          <p:nvPr/>
        </p:nvGrpSpPr>
        <p:grpSpPr>
          <a:xfrm>
            <a:off x="0" y="6371926"/>
            <a:ext cx="12191999" cy="410341"/>
            <a:chOff x="0" y="6371926"/>
            <a:chExt cx="12191999" cy="410341"/>
          </a:xfrm>
        </p:grpSpPr>
        <p:sp>
          <p:nvSpPr>
            <p:cNvPr id="6" name="Szövegdoboz 5">
              <a:extLst>
                <a:ext uri="{FF2B5EF4-FFF2-40B4-BE49-F238E27FC236}">
                  <a16:creationId xmlns:a16="http://schemas.microsoft.com/office/drawing/2014/main" id="{AF8CBD6B-3A63-9BEC-F659-3082727AD20D}"/>
                </a:ext>
              </a:extLst>
            </p:cNvPr>
            <p:cNvSpPr txBox="1"/>
            <p:nvPr/>
          </p:nvSpPr>
          <p:spPr>
            <a:xfrm>
              <a:off x="0" y="6443713"/>
              <a:ext cx="12191999" cy="338554"/>
            </a:xfrm>
            <a:prstGeom prst="rect">
              <a:avLst/>
            </a:prstGeom>
            <a:noFill/>
            <a:ln>
              <a:noFill/>
            </a:ln>
          </p:spPr>
          <p:txBody>
            <a:bodyPr wrap="square">
              <a:spAutoFit/>
            </a:bodyPr>
            <a:lstStyle/>
            <a:p>
              <a:pPr algn="ctr"/>
              <a:r>
                <a:rPr lang="hu-HU" sz="1600">
                  <a:solidFill>
                    <a:schemeClr val="accent1"/>
                  </a:solidFill>
                  <a:latin typeface="Times New Roman" panose="02020603050405020304" pitchFamily="18" charset="0"/>
                  <a:cs typeface="Times New Roman" panose="02020603050405020304" pitchFamily="18" charset="0"/>
                </a:rPr>
                <a:t>WIGNER 121 SCIENTIFIC SYMPOSIUM - </a:t>
              </a:r>
              <a:r>
                <a:rPr lang="hu-HU" sz="1600" i="1">
                  <a:solidFill>
                    <a:schemeClr val="accent1"/>
                  </a:solidFill>
                  <a:latin typeface="Times New Roman" panose="02020603050405020304" pitchFamily="18" charset="0"/>
                  <a:cs typeface="Times New Roman" panose="02020603050405020304" pitchFamily="18" charset="0"/>
                </a:rPr>
                <a:t>Heritage and Future</a:t>
              </a:r>
            </a:p>
          </p:txBody>
        </p:sp>
        <p:cxnSp>
          <p:nvCxnSpPr>
            <p:cNvPr id="7" name="Egyenes összekötő 6">
              <a:extLst>
                <a:ext uri="{FF2B5EF4-FFF2-40B4-BE49-F238E27FC236}">
                  <a16:creationId xmlns:a16="http://schemas.microsoft.com/office/drawing/2014/main" id="{07D51C8C-69B4-17AA-04C4-2CBF8BD19783}"/>
                </a:ext>
              </a:extLst>
            </p:cNvPr>
            <p:cNvCxnSpPr/>
            <p:nvPr/>
          </p:nvCxnSpPr>
          <p:spPr>
            <a:xfrm>
              <a:off x="423512" y="6371926"/>
              <a:ext cx="1124230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8" name="Cím 1">
            <a:extLst>
              <a:ext uri="{FF2B5EF4-FFF2-40B4-BE49-F238E27FC236}">
                <a16:creationId xmlns:a16="http://schemas.microsoft.com/office/drawing/2014/main" id="{AE97E065-4421-8359-76C0-084222E6A9EC}"/>
              </a:ext>
            </a:extLst>
          </p:cNvPr>
          <p:cNvSpPr>
            <a:spLocks noGrp="1"/>
          </p:cNvSpPr>
          <p:nvPr>
            <p:ph type="title"/>
          </p:nvPr>
        </p:nvSpPr>
        <p:spPr>
          <a:xfrm>
            <a:off x="838200" y="149226"/>
            <a:ext cx="10515600" cy="576406"/>
          </a:xfrm>
        </p:spPr>
        <p:txBody>
          <a:bodyPr/>
          <a:lstStyle/>
          <a:p>
            <a:pPr algn="ctr"/>
            <a:r>
              <a:rPr lang="hu-HU" b="1"/>
              <a:t>Magnetospheric dynamics of Saturn</a:t>
            </a:r>
          </a:p>
        </p:txBody>
      </p:sp>
      <p:pic>
        <p:nvPicPr>
          <p:cNvPr id="9" name="Kép 8">
            <a:extLst>
              <a:ext uri="{FF2B5EF4-FFF2-40B4-BE49-F238E27FC236}">
                <a16:creationId xmlns:a16="http://schemas.microsoft.com/office/drawing/2014/main" id="{F474AC86-37A9-A0C5-B9E9-0FD4B447E1AD}"/>
              </a:ext>
            </a:extLst>
          </p:cNvPr>
          <p:cNvPicPr>
            <a:picLocks noChangeAspect="1"/>
          </p:cNvPicPr>
          <p:nvPr/>
        </p:nvPicPr>
        <p:blipFill>
          <a:blip r:embed="rId2"/>
          <a:stretch>
            <a:fillRect/>
          </a:stretch>
        </p:blipFill>
        <p:spPr>
          <a:xfrm>
            <a:off x="5000642" y="3832088"/>
            <a:ext cx="3518932" cy="2337773"/>
          </a:xfrm>
          <a:prstGeom prst="rect">
            <a:avLst/>
          </a:prstGeom>
        </p:spPr>
      </p:pic>
      <p:sp>
        <p:nvSpPr>
          <p:cNvPr id="10" name="Szövegdoboz 9">
            <a:extLst>
              <a:ext uri="{FF2B5EF4-FFF2-40B4-BE49-F238E27FC236}">
                <a16:creationId xmlns:a16="http://schemas.microsoft.com/office/drawing/2014/main" id="{72F73365-63BE-9B80-F6AB-D6123C6BD23C}"/>
              </a:ext>
            </a:extLst>
          </p:cNvPr>
          <p:cNvSpPr txBox="1"/>
          <p:nvPr/>
        </p:nvSpPr>
        <p:spPr>
          <a:xfrm flipH="1">
            <a:off x="5245137" y="6068176"/>
            <a:ext cx="1999305" cy="338554"/>
          </a:xfrm>
          <a:prstGeom prst="rect">
            <a:avLst/>
          </a:prstGeom>
          <a:noFill/>
        </p:spPr>
        <p:txBody>
          <a:bodyPr wrap="square" rtlCol="0">
            <a:spAutoFit/>
          </a:bodyPr>
          <a:lstStyle/>
          <a:p>
            <a:r>
              <a:rPr lang="hu-HU" sz="1600" i="1">
                <a:latin typeface="Calibri" panose="020F0502020204030204" pitchFamily="34" charset="0"/>
                <a:cs typeface="Calibri" panose="020F0502020204030204" pitchFamily="34" charset="0"/>
              </a:rPr>
              <a:t>(Németh et al., 2011)</a:t>
            </a:r>
          </a:p>
        </p:txBody>
      </p:sp>
      <p:pic>
        <p:nvPicPr>
          <p:cNvPr id="12" name="Kép 11">
            <a:extLst>
              <a:ext uri="{FF2B5EF4-FFF2-40B4-BE49-F238E27FC236}">
                <a16:creationId xmlns:a16="http://schemas.microsoft.com/office/drawing/2014/main" id="{AB0A2EC7-6E41-7475-8C55-EED6AC4BC772}"/>
              </a:ext>
            </a:extLst>
          </p:cNvPr>
          <p:cNvPicPr>
            <a:picLocks noChangeAspect="1"/>
          </p:cNvPicPr>
          <p:nvPr/>
        </p:nvPicPr>
        <p:blipFill>
          <a:blip r:embed="rId3"/>
          <a:stretch>
            <a:fillRect/>
          </a:stretch>
        </p:blipFill>
        <p:spPr>
          <a:xfrm>
            <a:off x="8533092" y="3810984"/>
            <a:ext cx="3452107" cy="2270808"/>
          </a:xfrm>
          <a:prstGeom prst="rect">
            <a:avLst/>
          </a:prstGeom>
        </p:spPr>
      </p:pic>
      <p:pic>
        <p:nvPicPr>
          <p:cNvPr id="14" name="Kép 13">
            <a:extLst>
              <a:ext uri="{FF2B5EF4-FFF2-40B4-BE49-F238E27FC236}">
                <a16:creationId xmlns:a16="http://schemas.microsoft.com/office/drawing/2014/main" id="{C92F93CF-E7AC-6C2F-B729-E6B4C08A9FF2}"/>
              </a:ext>
            </a:extLst>
          </p:cNvPr>
          <p:cNvPicPr>
            <a:picLocks noChangeAspect="1"/>
          </p:cNvPicPr>
          <p:nvPr/>
        </p:nvPicPr>
        <p:blipFill>
          <a:blip r:embed="rId4"/>
          <a:stretch>
            <a:fillRect/>
          </a:stretch>
        </p:blipFill>
        <p:spPr>
          <a:xfrm>
            <a:off x="4893949" y="825880"/>
            <a:ext cx="3611450" cy="2628004"/>
          </a:xfrm>
          <a:prstGeom prst="rect">
            <a:avLst/>
          </a:prstGeom>
        </p:spPr>
      </p:pic>
      <p:sp>
        <p:nvSpPr>
          <p:cNvPr id="15" name="Szövegdoboz 14">
            <a:extLst>
              <a:ext uri="{FF2B5EF4-FFF2-40B4-BE49-F238E27FC236}">
                <a16:creationId xmlns:a16="http://schemas.microsoft.com/office/drawing/2014/main" id="{4D53762D-14E5-FB2E-AF05-C865D9C7B3FA}"/>
              </a:ext>
            </a:extLst>
          </p:cNvPr>
          <p:cNvSpPr txBox="1"/>
          <p:nvPr/>
        </p:nvSpPr>
        <p:spPr>
          <a:xfrm>
            <a:off x="5181599" y="3384361"/>
            <a:ext cx="1841341" cy="338554"/>
          </a:xfrm>
          <a:prstGeom prst="rect">
            <a:avLst/>
          </a:prstGeom>
          <a:noFill/>
        </p:spPr>
        <p:txBody>
          <a:bodyPr wrap="square">
            <a:spAutoFit/>
          </a:bodyPr>
          <a:lstStyle/>
          <a:p>
            <a:r>
              <a:rPr lang="hu-HU" sz="1600" i="1">
                <a:latin typeface="Calibri" panose="020F0502020204030204" pitchFamily="34" charset="0"/>
                <a:cs typeface="Calibri" panose="020F0502020204030204" pitchFamily="34" charset="0"/>
              </a:rPr>
              <a:t>(Szegő et al., 2012)</a:t>
            </a:r>
          </a:p>
        </p:txBody>
      </p:sp>
      <p:sp>
        <p:nvSpPr>
          <p:cNvPr id="16" name="Szövegdoboz 15">
            <a:extLst>
              <a:ext uri="{FF2B5EF4-FFF2-40B4-BE49-F238E27FC236}">
                <a16:creationId xmlns:a16="http://schemas.microsoft.com/office/drawing/2014/main" id="{00C91C71-3C08-828C-128E-F7FC19421562}"/>
              </a:ext>
            </a:extLst>
          </p:cNvPr>
          <p:cNvSpPr txBox="1"/>
          <p:nvPr/>
        </p:nvSpPr>
        <p:spPr>
          <a:xfrm flipH="1">
            <a:off x="8736329" y="6055476"/>
            <a:ext cx="1999305" cy="338554"/>
          </a:xfrm>
          <a:prstGeom prst="rect">
            <a:avLst/>
          </a:prstGeom>
          <a:noFill/>
        </p:spPr>
        <p:txBody>
          <a:bodyPr wrap="square" rtlCol="0">
            <a:spAutoFit/>
          </a:bodyPr>
          <a:lstStyle/>
          <a:p>
            <a:r>
              <a:rPr lang="hu-HU" sz="1600" i="1">
                <a:latin typeface="Calibri" panose="020F0502020204030204" pitchFamily="34" charset="0"/>
                <a:cs typeface="Calibri" panose="020F0502020204030204" pitchFamily="34" charset="0"/>
              </a:rPr>
              <a:t>(Bebesi et al., 2012)</a:t>
            </a:r>
          </a:p>
        </p:txBody>
      </p:sp>
      <p:pic>
        <p:nvPicPr>
          <p:cNvPr id="27" name="Kép 26">
            <a:extLst>
              <a:ext uri="{FF2B5EF4-FFF2-40B4-BE49-F238E27FC236}">
                <a16:creationId xmlns:a16="http://schemas.microsoft.com/office/drawing/2014/main" id="{17C02C96-AD74-CEC2-7D83-F0FE13C3DDB1}"/>
              </a:ext>
            </a:extLst>
          </p:cNvPr>
          <p:cNvPicPr>
            <a:picLocks noChangeAspect="1"/>
          </p:cNvPicPr>
          <p:nvPr/>
        </p:nvPicPr>
        <p:blipFill>
          <a:blip r:embed="rId5"/>
          <a:stretch>
            <a:fillRect/>
          </a:stretch>
        </p:blipFill>
        <p:spPr>
          <a:xfrm>
            <a:off x="8599934" y="901125"/>
            <a:ext cx="3525250" cy="2426275"/>
          </a:xfrm>
          <a:prstGeom prst="rect">
            <a:avLst/>
          </a:prstGeom>
        </p:spPr>
      </p:pic>
      <p:sp>
        <p:nvSpPr>
          <p:cNvPr id="28" name="Szövegdoboz 27">
            <a:extLst>
              <a:ext uri="{FF2B5EF4-FFF2-40B4-BE49-F238E27FC236}">
                <a16:creationId xmlns:a16="http://schemas.microsoft.com/office/drawing/2014/main" id="{05243C5F-DAA8-86D5-6152-DD413B7E4B9E}"/>
              </a:ext>
            </a:extLst>
          </p:cNvPr>
          <p:cNvSpPr txBox="1"/>
          <p:nvPr/>
        </p:nvSpPr>
        <p:spPr>
          <a:xfrm>
            <a:off x="457200" y="876300"/>
            <a:ext cx="4343400" cy="830997"/>
          </a:xfrm>
          <a:prstGeom prst="rect">
            <a:avLst/>
          </a:prstGeom>
          <a:noFill/>
        </p:spPr>
        <p:txBody>
          <a:bodyPr wrap="square" rtlCol="0">
            <a:spAutoFit/>
          </a:bodyPr>
          <a:lstStyle/>
          <a:p>
            <a:r>
              <a:rPr lang="hu-HU" sz="2400" b="1"/>
              <a:t>Our scientific contributions to the Cassini-Huygens mission: </a:t>
            </a:r>
          </a:p>
        </p:txBody>
      </p:sp>
      <p:pic>
        <p:nvPicPr>
          <p:cNvPr id="10242" name="Picture 2" descr="Magnetosphere | Science – NASA Solar System Exploration">
            <a:extLst>
              <a:ext uri="{FF2B5EF4-FFF2-40B4-BE49-F238E27FC236}">
                <a16:creationId xmlns:a16="http://schemas.microsoft.com/office/drawing/2014/main" id="{D320E33B-290D-5429-B68E-5ACC8DA99B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0600" y="955673"/>
            <a:ext cx="3581400" cy="2767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066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42"/>
                                        </p:tgtEl>
                                      </p:cBhvr>
                                    </p:animEffect>
                                    <p:set>
                                      <p:cBhvr>
                                        <p:cTn id="7" dur="1" fill="hold">
                                          <p:stCondLst>
                                            <p:cond delay="499"/>
                                          </p:stCondLst>
                                        </p:cTn>
                                        <p:tgtEl>
                                          <p:spTgt spid="1024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C8546963-D662-8165-D41E-9E0FA8B36BD3}"/>
              </a:ext>
            </a:extLst>
          </p:cNvPr>
          <p:cNvSpPr>
            <a:spLocks noGrp="1"/>
          </p:cNvSpPr>
          <p:nvPr>
            <p:ph idx="1"/>
          </p:nvPr>
        </p:nvSpPr>
        <p:spPr>
          <a:xfrm>
            <a:off x="132232" y="802678"/>
            <a:ext cx="6271340" cy="5369517"/>
          </a:xfrm>
        </p:spPr>
        <p:txBody>
          <a:bodyPr>
            <a:noAutofit/>
          </a:bodyPr>
          <a:lstStyle/>
          <a:p>
            <a:r>
              <a:rPr lang="hu-HU" sz="2400"/>
              <a:t>In a rotation-dominated magnetosphere, there is a region where closed field lines rotate around the planet, and also a region where the open field lines stretch away from the planet, forming the lobes of the magnetotail. </a:t>
            </a:r>
          </a:p>
          <a:p>
            <a:r>
              <a:rPr lang="hu-HU" sz="2400"/>
              <a:t>Recently a new domain has been discovered (Nemeth, 2023), where the</a:t>
            </a:r>
            <a:r>
              <a:rPr lang="en-US" sz="2400"/>
              <a:t> magnetic field lines are closed (attached to the planet with both ends) but do not rotate around the planet as expected</a:t>
            </a:r>
            <a:r>
              <a:rPr lang="hu-HU" sz="2400"/>
              <a:t>, since the middle points of these field lines are anchored in the far magnetotail, in slowly moving plasma</a:t>
            </a:r>
            <a:r>
              <a:rPr lang="en-US" sz="2400"/>
              <a:t>. </a:t>
            </a:r>
            <a:endParaRPr lang="hu-HU" sz="2400"/>
          </a:p>
          <a:p>
            <a:r>
              <a:rPr lang="en-US" sz="2400"/>
              <a:t>At the same time the footpoints of the field lines, where they are attached to the planetary surface, rotate together with the planet. </a:t>
            </a:r>
            <a:endParaRPr lang="hu-HU" sz="2400"/>
          </a:p>
          <a:p>
            <a:endParaRPr lang="en-US" sz="2400"/>
          </a:p>
          <a:p>
            <a:endParaRPr lang="hu-HU" sz="2400"/>
          </a:p>
        </p:txBody>
      </p:sp>
      <p:sp>
        <p:nvSpPr>
          <p:cNvPr id="4" name="Dia számának helye 3">
            <a:extLst>
              <a:ext uri="{FF2B5EF4-FFF2-40B4-BE49-F238E27FC236}">
                <a16:creationId xmlns:a16="http://schemas.microsoft.com/office/drawing/2014/main" id="{6407763B-3A08-B127-D631-F898E8EE90D8}"/>
              </a:ext>
            </a:extLst>
          </p:cNvPr>
          <p:cNvSpPr>
            <a:spLocks noGrp="1"/>
          </p:cNvSpPr>
          <p:nvPr>
            <p:ph type="sldNum" sz="quarter" idx="12"/>
          </p:nvPr>
        </p:nvSpPr>
        <p:spPr/>
        <p:txBody>
          <a:bodyPr/>
          <a:lstStyle/>
          <a:p>
            <a:fld id="{CFA8890B-3ED9-4EC0-AA67-85FEDC00177C}" type="slidenum">
              <a:rPr lang="hu-HU" smtClean="0"/>
              <a:t>6</a:t>
            </a:fld>
            <a:endParaRPr lang="hu-HU"/>
          </a:p>
        </p:txBody>
      </p:sp>
      <p:grpSp>
        <p:nvGrpSpPr>
          <p:cNvPr id="8" name="Csoportba foglalás 7">
            <a:extLst>
              <a:ext uri="{FF2B5EF4-FFF2-40B4-BE49-F238E27FC236}">
                <a16:creationId xmlns:a16="http://schemas.microsoft.com/office/drawing/2014/main" id="{300CBF3C-1BB8-095D-68D6-1AC526CD758B}"/>
              </a:ext>
            </a:extLst>
          </p:cNvPr>
          <p:cNvGrpSpPr/>
          <p:nvPr/>
        </p:nvGrpSpPr>
        <p:grpSpPr>
          <a:xfrm>
            <a:off x="0" y="6371926"/>
            <a:ext cx="12191999" cy="410341"/>
            <a:chOff x="0" y="6371926"/>
            <a:chExt cx="12191999" cy="410341"/>
          </a:xfrm>
        </p:grpSpPr>
        <p:sp>
          <p:nvSpPr>
            <p:cNvPr id="9" name="Szövegdoboz 8">
              <a:extLst>
                <a:ext uri="{FF2B5EF4-FFF2-40B4-BE49-F238E27FC236}">
                  <a16:creationId xmlns:a16="http://schemas.microsoft.com/office/drawing/2014/main" id="{372BC80D-C1B5-3A65-3E43-1B390F5581A8}"/>
                </a:ext>
              </a:extLst>
            </p:cNvPr>
            <p:cNvSpPr txBox="1"/>
            <p:nvPr/>
          </p:nvSpPr>
          <p:spPr>
            <a:xfrm>
              <a:off x="0" y="6443713"/>
              <a:ext cx="12191999" cy="338554"/>
            </a:xfrm>
            <a:prstGeom prst="rect">
              <a:avLst/>
            </a:prstGeom>
            <a:noFill/>
            <a:ln>
              <a:noFill/>
            </a:ln>
          </p:spPr>
          <p:txBody>
            <a:bodyPr wrap="square">
              <a:spAutoFit/>
            </a:bodyPr>
            <a:lstStyle/>
            <a:p>
              <a:pPr algn="ctr"/>
              <a:r>
                <a:rPr lang="hu-HU" sz="1600">
                  <a:solidFill>
                    <a:schemeClr val="accent1"/>
                  </a:solidFill>
                  <a:latin typeface="Times New Roman" panose="02020603050405020304" pitchFamily="18" charset="0"/>
                  <a:cs typeface="Times New Roman" panose="02020603050405020304" pitchFamily="18" charset="0"/>
                </a:rPr>
                <a:t>WIGNER 121 SCIENTIFIC SYMPOSIUM - </a:t>
              </a:r>
              <a:r>
                <a:rPr lang="hu-HU" sz="1600" i="1">
                  <a:solidFill>
                    <a:schemeClr val="accent1"/>
                  </a:solidFill>
                  <a:latin typeface="Times New Roman" panose="02020603050405020304" pitchFamily="18" charset="0"/>
                  <a:cs typeface="Times New Roman" panose="02020603050405020304" pitchFamily="18" charset="0"/>
                </a:rPr>
                <a:t>Heritage and Future</a:t>
              </a:r>
            </a:p>
          </p:txBody>
        </p:sp>
        <p:cxnSp>
          <p:nvCxnSpPr>
            <p:cNvPr id="10" name="Egyenes összekötő 9">
              <a:extLst>
                <a:ext uri="{FF2B5EF4-FFF2-40B4-BE49-F238E27FC236}">
                  <a16:creationId xmlns:a16="http://schemas.microsoft.com/office/drawing/2014/main" id="{E4399149-1654-F4F7-BD01-B1FD0121B69E}"/>
                </a:ext>
              </a:extLst>
            </p:cNvPr>
            <p:cNvCxnSpPr/>
            <p:nvPr/>
          </p:nvCxnSpPr>
          <p:spPr>
            <a:xfrm>
              <a:off x="423512" y="6371926"/>
              <a:ext cx="1124230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2050" name="Picture 2" descr="Magnetosphere | Science – NASA Solar System Exploration">
            <a:extLst>
              <a:ext uri="{FF2B5EF4-FFF2-40B4-BE49-F238E27FC236}">
                <a16:creationId xmlns:a16="http://schemas.microsoft.com/office/drawing/2014/main" id="{28334601-15A2-F38E-E92D-BC15194E03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7872" y="906160"/>
            <a:ext cx="5685008" cy="4392637"/>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Csoportba foglalás 15">
            <a:extLst>
              <a:ext uri="{FF2B5EF4-FFF2-40B4-BE49-F238E27FC236}">
                <a16:creationId xmlns:a16="http://schemas.microsoft.com/office/drawing/2014/main" id="{AE0CE8AE-2AD0-411A-3CDA-14C016357734}"/>
              </a:ext>
            </a:extLst>
          </p:cNvPr>
          <p:cNvGrpSpPr/>
          <p:nvPr/>
        </p:nvGrpSpPr>
        <p:grpSpPr>
          <a:xfrm>
            <a:off x="6517872" y="534820"/>
            <a:ext cx="5724336" cy="4332447"/>
            <a:chOff x="6478544" y="906160"/>
            <a:chExt cx="5724336" cy="4332447"/>
          </a:xfrm>
        </p:grpSpPr>
        <p:pic>
          <p:nvPicPr>
            <p:cNvPr id="13" name="Kép 12">
              <a:extLst>
                <a:ext uri="{FF2B5EF4-FFF2-40B4-BE49-F238E27FC236}">
                  <a16:creationId xmlns:a16="http://schemas.microsoft.com/office/drawing/2014/main" id="{E6E30705-DD03-1A5C-0B68-669187C26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8544" y="906160"/>
              <a:ext cx="5674128" cy="3782752"/>
            </a:xfrm>
            <a:prstGeom prst="rect">
              <a:avLst/>
            </a:prstGeom>
          </p:spPr>
        </p:pic>
        <p:sp>
          <p:nvSpPr>
            <p:cNvPr id="15" name="Szövegdoboz 14">
              <a:extLst>
                <a:ext uri="{FF2B5EF4-FFF2-40B4-BE49-F238E27FC236}">
                  <a16:creationId xmlns:a16="http://schemas.microsoft.com/office/drawing/2014/main" id="{DAD1C74B-448B-EC63-204A-72B54DB60288}"/>
                </a:ext>
              </a:extLst>
            </p:cNvPr>
            <p:cNvSpPr txBox="1"/>
            <p:nvPr/>
          </p:nvSpPr>
          <p:spPr>
            <a:xfrm>
              <a:off x="6487828" y="4530721"/>
              <a:ext cx="5715052" cy="707886"/>
            </a:xfrm>
            <a:prstGeom prst="rect">
              <a:avLst/>
            </a:prstGeom>
            <a:noFill/>
          </p:spPr>
          <p:txBody>
            <a:bodyPr wrap="square">
              <a:spAutoFit/>
            </a:bodyPr>
            <a:lstStyle/>
            <a:p>
              <a:r>
                <a:rPr lang="hu-HU" sz="2000" i="1"/>
                <a:t>Closed field line vortices in planetary magnetospheres (Nemeth, 2023).</a:t>
              </a:r>
            </a:p>
          </p:txBody>
        </p:sp>
      </p:grpSp>
      <p:sp>
        <p:nvSpPr>
          <p:cNvPr id="18" name="Szövegdoboz 17">
            <a:extLst>
              <a:ext uri="{FF2B5EF4-FFF2-40B4-BE49-F238E27FC236}">
                <a16:creationId xmlns:a16="http://schemas.microsoft.com/office/drawing/2014/main" id="{56572894-B1B5-EA9E-DEB9-DCE86DDB6B1B}"/>
              </a:ext>
            </a:extLst>
          </p:cNvPr>
          <p:cNvSpPr txBox="1"/>
          <p:nvPr/>
        </p:nvSpPr>
        <p:spPr>
          <a:xfrm>
            <a:off x="6534469" y="4844137"/>
            <a:ext cx="5512599" cy="1446550"/>
          </a:xfrm>
          <a:prstGeom prst="rect">
            <a:avLst/>
          </a:prstGeom>
          <a:noFill/>
        </p:spPr>
        <p:txBody>
          <a:bodyPr wrap="square">
            <a:spAutoFit/>
          </a:bodyPr>
          <a:lstStyle/>
          <a:p>
            <a:r>
              <a:rPr lang="en-US" sz="2200" b="1" i="1">
                <a:solidFill>
                  <a:srgbClr val="FF0000"/>
                </a:solidFill>
              </a:rPr>
              <a:t>The field lines of this domain </a:t>
            </a:r>
            <a:r>
              <a:rPr lang="hu-HU" sz="2200" b="1" i="1">
                <a:solidFill>
                  <a:srgbClr val="FF0000"/>
                </a:solidFill>
              </a:rPr>
              <a:t>form </a:t>
            </a:r>
            <a:r>
              <a:rPr lang="en-US" sz="2200" b="1" i="1">
                <a:solidFill>
                  <a:srgbClr val="FF0000"/>
                </a:solidFill>
              </a:rPr>
              <a:t>huge vortices</a:t>
            </a:r>
            <a:r>
              <a:rPr lang="hu-HU" sz="2200" b="1" i="1">
                <a:solidFill>
                  <a:srgbClr val="FF0000"/>
                </a:solidFill>
              </a:rPr>
              <a:t>, and the magnetospheric </a:t>
            </a:r>
            <a:r>
              <a:rPr lang="en-US" sz="2200" b="1" i="1">
                <a:solidFill>
                  <a:srgbClr val="FF0000"/>
                </a:solidFill>
              </a:rPr>
              <a:t>plasma </a:t>
            </a:r>
            <a:r>
              <a:rPr lang="hu-HU" sz="2200" b="1" i="1">
                <a:solidFill>
                  <a:srgbClr val="FF0000"/>
                </a:solidFill>
              </a:rPr>
              <a:t>also conducts swirling motion (in</a:t>
            </a:r>
            <a:r>
              <a:rPr lang="en-US" sz="2200" b="1" i="1">
                <a:solidFill>
                  <a:srgbClr val="FF0000"/>
                </a:solidFill>
              </a:rPr>
              <a:t>stead of </a:t>
            </a:r>
            <a:r>
              <a:rPr lang="hu-HU" sz="2200" b="1" i="1">
                <a:solidFill>
                  <a:srgbClr val="FF0000"/>
                </a:solidFill>
              </a:rPr>
              <a:t>co-rotation)</a:t>
            </a:r>
            <a:r>
              <a:rPr lang="en-US" sz="2200" b="1" i="1">
                <a:solidFill>
                  <a:srgbClr val="FF0000"/>
                </a:solidFill>
              </a:rPr>
              <a:t>. </a:t>
            </a:r>
          </a:p>
        </p:txBody>
      </p:sp>
      <p:sp>
        <p:nvSpPr>
          <p:cNvPr id="21" name="Cím 1">
            <a:extLst>
              <a:ext uri="{FF2B5EF4-FFF2-40B4-BE49-F238E27FC236}">
                <a16:creationId xmlns:a16="http://schemas.microsoft.com/office/drawing/2014/main" id="{7D378FA1-08BA-5016-72D5-8BE64A444468}"/>
              </a:ext>
            </a:extLst>
          </p:cNvPr>
          <p:cNvSpPr txBox="1">
            <a:spLocks/>
          </p:cNvSpPr>
          <p:nvPr/>
        </p:nvSpPr>
        <p:spPr>
          <a:xfrm>
            <a:off x="838200" y="136526"/>
            <a:ext cx="10515600" cy="57640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u-HU" b="1"/>
              <a:t>Magnetospheric dynamics of Saturn</a:t>
            </a:r>
          </a:p>
        </p:txBody>
      </p:sp>
    </p:spTree>
    <p:extLst>
      <p:ext uri="{BB962C8B-B14F-4D97-AF65-F5344CB8AC3E}">
        <p14:creationId xmlns:p14="http://schemas.microsoft.com/office/powerpoint/2010/main" val="223162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050"/>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368836C-C3D6-34F3-CFAD-B732476EA14A}"/>
              </a:ext>
            </a:extLst>
          </p:cNvPr>
          <p:cNvSpPr>
            <a:spLocks noGrp="1"/>
          </p:cNvSpPr>
          <p:nvPr>
            <p:ph type="title"/>
          </p:nvPr>
        </p:nvSpPr>
        <p:spPr>
          <a:xfrm>
            <a:off x="654050" y="141884"/>
            <a:ext cx="11049000" cy="647699"/>
          </a:xfrm>
        </p:spPr>
        <p:txBody>
          <a:bodyPr/>
          <a:lstStyle/>
          <a:p>
            <a:pPr algn="ctr"/>
            <a:r>
              <a:rPr lang="hu-HU" b="1"/>
              <a:t>ULF wave activity in the planetary foreshocks I.</a:t>
            </a:r>
          </a:p>
        </p:txBody>
      </p:sp>
      <p:sp>
        <p:nvSpPr>
          <p:cNvPr id="3" name="Tartalom helye 2">
            <a:extLst>
              <a:ext uri="{FF2B5EF4-FFF2-40B4-BE49-F238E27FC236}">
                <a16:creationId xmlns:a16="http://schemas.microsoft.com/office/drawing/2014/main" id="{15E47DF0-5CDB-A83F-60DD-337C35372840}"/>
              </a:ext>
            </a:extLst>
          </p:cNvPr>
          <p:cNvSpPr>
            <a:spLocks noGrp="1"/>
          </p:cNvSpPr>
          <p:nvPr>
            <p:ph idx="1"/>
          </p:nvPr>
        </p:nvSpPr>
        <p:spPr>
          <a:xfrm>
            <a:off x="241300" y="936625"/>
            <a:ext cx="6883400" cy="5570588"/>
          </a:xfrm>
        </p:spPr>
        <p:txBody>
          <a:bodyPr>
            <a:noAutofit/>
          </a:bodyPr>
          <a:lstStyle/>
          <a:p>
            <a:r>
              <a:rPr lang="hu-HU" sz="2400"/>
              <a:t>Backstreaming particles at the plantary bow shocks interact with the incoming solar wind, and the resulting instabilities give rise to ULF waves in the quasi-parallel upstream region.</a:t>
            </a:r>
          </a:p>
          <a:p>
            <a:r>
              <a:rPr lang="hu-HU" sz="2400"/>
              <a:t>The waves are gradually convected back to the bow shock, and are also steepening to eventually turn into shocks (SLAMS). The magnetic structures will then r</a:t>
            </a:r>
            <a:r>
              <a:rPr lang="en-US" sz="2400"/>
              <a:t>eplace the former bow shock front</a:t>
            </a:r>
            <a:r>
              <a:rPr lang="hu-HU" sz="2400"/>
              <a:t> (shock reformation)</a:t>
            </a:r>
            <a:r>
              <a:rPr lang="en-US" sz="2400"/>
              <a:t>. </a:t>
            </a:r>
            <a:endParaRPr lang="hu-HU" sz="2400"/>
          </a:p>
          <a:p>
            <a:r>
              <a:rPr lang="en-US" sz="2400"/>
              <a:t>It was found that formation of SLAMS is possible upstream of Saturn </a:t>
            </a:r>
            <a:r>
              <a:rPr lang="hu-HU" sz="2400"/>
              <a:t>by t</a:t>
            </a:r>
            <a:r>
              <a:rPr lang="en-US" sz="2400"/>
              <a:t>he same mechanism, like at the Earth, however, the characteristic time scale for the events is longer due to the smaller upstream magnetic field values.</a:t>
            </a:r>
          </a:p>
        </p:txBody>
      </p:sp>
      <p:sp>
        <p:nvSpPr>
          <p:cNvPr id="4" name="Dia számának helye 3">
            <a:extLst>
              <a:ext uri="{FF2B5EF4-FFF2-40B4-BE49-F238E27FC236}">
                <a16:creationId xmlns:a16="http://schemas.microsoft.com/office/drawing/2014/main" id="{F4CF1A64-AD9E-07A3-59BE-8EB6075A2646}"/>
              </a:ext>
            </a:extLst>
          </p:cNvPr>
          <p:cNvSpPr>
            <a:spLocks noGrp="1"/>
          </p:cNvSpPr>
          <p:nvPr>
            <p:ph type="sldNum" sz="quarter" idx="12"/>
          </p:nvPr>
        </p:nvSpPr>
        <p:spPr/>
        <p:txBody>
          <a:bodyPr/>
          <a:lstStyle/>
          <a:p>
            <a:fld id="{CFA8890B-3ED9-4EC0-AA67-85FEDC00177C}" type="slidenum">
              <a:rPr lang="hu-HU" smtClean="0"/>
              <a:t>7</a:t>
            </a:fld>
            <a:endParaRPr lang="hu-HU"/>
          </a:p>
        </p:txBody>
      </p:sp>
      <p:grpSp>
        <p:nvGrpSpPr>
          <p:cNvPr id="10" name="Csoportba foglalás 9">
            <a:extLst>
              <a:ext uri="{FF2B5EF4-FFF2-40B4-BE49-F238E27FC236}">
                <a16:creationId xmlns:a16="http://schemas.microsoft.com/office/drawing/2014/main" id="{DC542A2F-829E-7276-8BC8-718A4F1A3020}"/>
              </a:ext>
            </a:extLst>
          </p:cNvPr>
          <p:cNvGrpSpPr/>
          <p:nvPr/>
        </p:nvGrpSpPr>
        <p:grpSpPr>
          <a:xfrm>
            <a:off x="0" y="6371926"/>
            <a:ext cx="12191999" cy="410341"/>
            <a:chOff x="0" y="6371926"/>
            <a:chExt cx="12191999" cy="410341"/>
          </a:xfrm>
        </p:grpSpPr>
        <p:sp>
          <p:nvSpPr>
            <p:cNvPr id="11" name="Szövegdoboz 10">
              <a:extLst>
                <a:ext uri="{FF2B5EF4-FFF2-40B4-BE49-F238E27FC236}">
                  <a16:creationId xmlns:a16="http://schemas.microsoft.com/office/drawing/2014/main" id="{51F5BCD7-8AC1-916A-EEF5-7631E82F4597}"/>
                </a:ext>
              </a:extLst>
            </p:cNvPr>
            <p:cNvSpPr txBox="1"/>
            <p:nvPr/>
          </p:nvSpPr>
          <p:spPr>
            <a:xfrm>
              <a:off x="0" y="6443713"/>
              <a:ext cx="12191999" cy="338554"/>
            </a:xfrm>
            <a:prstGeom prst="rect">
              <a:avLst/>
            </a:prstGeom>
            <a:noFill/>
            <a:ln>
              <a:noFill/>
            </a:ln>
          </p:spPr>
          <p:txBody>
            <a:bodyPr wrap="square">
              <a:spAutoFit/>
            </a:bodyPr>
            <a:lstStyle/>
            <a:p>
              <a:pPr algn="ctr"/>
              <a:r>
                <a:rPr lang="hu-HU" sz="1600">
                  <a:solidFill>
                    <a:schemeClr val="accent1"/>
                  </a:solidFill>
                  <a:latin typeface="Times New Roman" panose="02020603050405020304" pitchFamily="18" charset="0"/>
                  <a:cs typeface="Times New Roman" panose="02020603050405020304" pitchFamily="18" charset="0"/>
                </a:rPr>
                <a:t>WIGNER 121 SCIENTIFIC SYMPOSIUM - </a:t>
              </a:r>
              <a:r>
                <a:rPr lang="hu-HU" sz="1600" i="1">
                  <a:solidFill>
                    <a:schemeClr val="accent1"/>
                  </a:solidFill>
                  <a:latin typeface="Times New Roman" panose="02020603050405020304" pitchFamily="18" charset="0"/>
                  <a:cs typeface="Times New Roman" panose="02020603050405020304" pitchFamily="18" charset="0"/>
                </a:rPr>
                <a:t>Heritage and Future</a:t>
              </a:r>
            </a:p>
          </p:txBody>
        </p:sp>
        <p:cxnSp>
          <p:nvCxnSpPr>
            <p:cNvPr id="12" name="Egyenes összekötő 11">
              <a:extLst>
                <a:ext uri="{FF2B5EF4-FFF2-40B4-BE49-F238E27FC236}">
                  <a16:creationId xmlns:a16="http://schemas.microsoft.com/office/drawing/2014/main" id="{7553A8E2-131C-E2CE-4CDC-7F784CC0E8B4}"/>
                </a:ext>
              </a:extLst>
            </p:cNvPr>
            <p:cNvCxnSpPr/>
            <p:nvPr/>
          </p:nvCxnSpPr>
          <p:spPr>
            <a:xfrm>
              <a:off x="423512" y="6371926"/>
              <a:ext cx="1124230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9" name="Kép 18">
            <a:extLst>
              <a:ext uri="{FF2B5EF4-FFF2-40B4-BE49-F238E27FC236}">
                <a16:creationId xmlns:a16="http://schemas.microsoft.com/office/drawing/2014/main" id="{CFD00BDA-D2EC-7F4B-BD5D-474EAA844B40}"/>
              </a:ext>
            </a:extLst>
          </p:cNvPr>
          <p:cNvPicPr>
            <a:picLocks noChangeAspect="1"/>
          </p:cNvPicPr>
          <p:nvPr/>
        </p:nvPicPr>
        <p:blipFill>
          <a:blip r:embed="rId2"/>
          <a:stretch>
            <a:fillRect/>
          </a:stretch>
        </p:blipFill>
        <p:spPr>
          <a:xfrm>
            <a:off x="7226299" y="4096133"/>
            <a:ext cx="4826000" cy="2221661"/>
          </a:xfrm>
          <a:prstGeom prst="rect">
            <a:avLst/>
          </a:prstGeom>
        </p:spPr>
      </p:pic>
      <p:pic>
        <p:nvPicPr>
          <p:cNvPr id="21" name="Kép 20">
            <a:extLst>
              <a:ext uri="{FF2B5EF4-FFF2-40B4-BE49-F238E27FC236}">
                <a16:creationId xmlns:a16="http://schemas.microsoft.com/office/drawing/2014/main" id="{E1AF0201-A381-A01A-DAF7-7AF72211D690}"/>
              </a:ext>
            </a:extLst>
          </p:cNvPr>
          <p:cNvPicPr>
            <a:picLocks noChangeAspect="1"/>
          </p:cNvPicPr>
          <p:nvPr/>
        </p:nvPicPr>
        <p:blipFill>
          <a:blip r:embed="rId3"/>
          <a:stretch>
            <a:fillRect/>
          </a:stretch>
        </p:blipFill>
        <p:spPr>
          <a:xfrm>
            <a:off x="7531100" y="870834"/>
            <a:ext cx="3467100" cy="3168212"/>
          </a:xfrm>
          <a:prstGeom prst="rect">
            <a:avLst/>
          </a:prstGeom>
        </p:spPr>
      </p:pic>
      <p:sp>
        <p:nvSpPr>
          <p:cNvPr id="23" name="Szövegdoboz 22">
            <a:extLst>
              <a:ext uri="{FF2B5EF4-FFF2-40B4-BE49-F238E27FC236}">
                <a16:creationId xmlns:a16="http://schemas.microsoft.com/office/drawing/2014/main" id="{3D544890-37DE-C535-22C7-C0C91C84070E}"/>
              </a:ext>
            </a:extLst>
          </p:cNvPr>
          <p:cNvSpPr txBox="1"/>
          <p:nvPr/>
        </p:nvSpPr>
        <p:spPr>
          <a:xfrm>
            <a:off x="9683750" y="5981184"/>
            <a:ext cx="2355850" cy="400110"/>
          </a:xfrm>
          <a:prstGeom prst="rect">
            <a:avLst/>
          </a:prstGeom>
          <a:noFill/>
        </p:spPr>
        <p:txBody>
          <a:bodyPr wrap="square">
            <a:spAutoFit/>
          </a:bodyPr>
          <a:lstStyle/>
          <a:p>
            <a:r>
              <a:rPr lang="en-US" sz="2000" i="1"/>
              <a:t>(Bebesi et al., 2019)</a:t>
            </a:r>
            <a:endParaRPr lang="hu-HU" sz="2000" i="1"/>
          </a:p>
        </p:txBody>
      </p:sp>
      <p:pic>
        <p:nvPicPr>
          <p:cNvPr id="25" name="Kép 24">
            <a:extLst>
              <a:ext uri="{FF2B5EF4-FFF2-40B4-BE49-F238E27FC236}">
                <a16:creationId xmlns:a16="http://schemas.microsoft.com/office/drawing/2014/main" id="{F8CB25BA-CB97-4C62-8C41-434EE5D813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8999" y="1157294"/>
            <a:ext cx="4533901" cy="2868606"/>
          </a:xfrm>
          <a:prstGeom prst="rect">
            <a:avLst/>
          </a:prstGeom>
        </p:spPr>
      </p:pic>
    </p:spTree>
    <p:extLst>
      <p:ext uri="{BB962C8B-B14F-4D97-AF65-F5344CB8AC3E}">
        <p14:creationId xmlns:p14="http://schemas.microsoft.com/office/powerpoint/2010/main" val="183270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Kép 32">
            <a:extLst>
              <a:ext uri="{FF2B5EF4-FFF2-40B4-BE49-F238E27FC236}">
                <a16:creationId xmlns:a16="http://schemas.microsoft.com/office/drawing/2014/main" id="{8E43F0A0-B36B-D17A-B87F-BFDDD70437C9}"/>
              </a:ext>
            </a:extLst>
          </p:cNvPr>
          <p:cNvPicPr>
            <a:picLocks noChangeAspect="1"/>
          </p:cNvPicPr>
          <p:nvPr/>
        </p:nvPicPr>
        <p:blipFill>
          <a:blip r:embed="rId2"/>
          <a:stretch>
            <a:fillRect/>
          </a:stretch>
        </p:blipFill>
        <p:spPr>
          <a:xfrm>
            <a:off x="6182349" y="916584"/>
            <a:ext cx="5597543" cy="4900017"/>
          </a:xfrm>
          <a:prstGeom prst="rect">
            <a:avLst/>
          </a:prstGeom>
        </p:spPr>
      </p:pic>
      <p:sp>
        <p:nvSpPr>
          <p:cNvPr id="3" name="Tartalom helye 2">
            <a:extLst>
              <a:ext uri="{FF2B5EF4-FFF2-40B4-BE49-F238E27FC236}">
                <a16:creationId xmlns:a16="http://schemas.microsoft.com/office/drawing/2014/main" id="{27ABED26-4222-4CDD-F325-30A1A00ABAB7}"/>
              </a:ext>
            </a:extLst>
          </p:cNvPr>
          <p:cNvSpPr>
            <a:spLocks noGrp="1"/>
          </p:cNvSpPr>
          <p:nvPr>
            <p:ph idx="1"/>
          </p:nvPr>
        </p:nvSpPr>
        <p:spPr>
          <a:xfrm>
            <a:off x="202196" y="811589"/>
            <a:ext cx="5782151" cy="5443588"/>
          </a:xfrm>
        </p:spPr>
        <p:txBody>
          <a:bodyPr>
            <a:normAutofit/>
          </a:bodyPr>
          <a:lstStyle/>
          <a:p>
            <a:r>
              <a:rPr lang="hu-HU" sz="2400"/>
              <a:t>ULF wave activity and SLAMS in the foreshock of Mercury.</a:t>
            </a:r>
          </a:p>
          <a:p>
            <a:r>
              <a:rPr lang="hu-HU" sz="2400"/>
              <a:t>Small, more "rigid" magnetosphere, fast reconfiguration in response to solar events.</a:t>
            </a:r>
          </a:p>
          <a:p>
            <a:r>
              <a:rPr lang="hu-HU" sz="2400"/>
              <a:t>At Earth the typical period of these fast magnetosonic waves is ~30 s, and are observed upstream of the quasi-parallel BS. </a:t>
            </a:r>
            <a:r>
              <a:rPr lang="hu-HU" sz="2400">
                <a:solidFill>
                  <a:srgbClr val="333333"/>
                </a:solidFill>
              </a:rPr>
              <a:t>The frequency of ULF waves at Mercury is ~0,05-0,41 Hz.</a:t>
            </a:r>
          </a:p>
          <a:p>
            <a:r>
              <a:rPr lang="hu-HU" sz="2400"/>
              <a:t>SLAMS occurrence rate depends on M</a:t>
            </a:r>
            <a:r>
              <a:rPr lang="hu-HU" sz="2400" baseline="-25000"/>
              <a:t>A</a:t>
            </a:r>
            <a:r>
              <a:rPr lang="hu-HU" sz="2400"/>
              <a:t>, and the cone angle.</a:t>
            </a:r>
          </a:p>
          <a:p>
            <a:r>
              <a:rPr lang="hu-HU" sz="2400"/>
              <a:t>Coupling between the upstream waves and and waves observed in the magnetosphere.</a:t>
            </a:r>
          </a:p>
          <a:p>
            <a:endParaRPr lang="hu-HU" sz="2400"/>
          </a:p>
        </p:txBody>
      </p:sp>
      <p:sp>
        <p:nvSpPr>
          <p:cNvPr id="4" name="Dia számának helye 3">
            <a:extLst>
              <a:ext uri="{FF2B5EF4-FFF2-40B4-BE49-F238E27FC236}">
                <a16:creationId xmlns:a16="http://schemas.microsoft.com/office/drawing/2014/main" id="{FD3DA343-CF04-EA08-1EF1-CC3E39FFCB58}"/>
              </a:ext>
            </a:extLst>
          </p:cNvPr>
          <p:cNvSpPr>
            <a:spLocks noGrp="1"/>
          </p:cNvSpPr>
          <p:nvPr>
            <p:ph type="sldNum" sz="quarter" idx="12"/>
          </p:nvPr>
        </p:nvSpPr>
        <p:spPr/>
        <p:txBody>
          <a:bodyPr/>
          <a:lstStyle/>
          <a:p>
            <a:fld id="{CFA8890B-3ED9-4EC0-AA67-85FEDC00177C}" type="slidenum">
              <a:rPr lang="hu-HU" smtClean="0"/>
              <a:t>8</a:t>
            </a:fld>
            <a:endParaRPr lang="hu-HU"/>
          </a:p>
        </p:txBody>
      </p:sp>
      <p:sp>
        <p:nvSpPr>
          <p:cNvPr id="5" name="Cím 1">
            <a:extLst>
              <a:ext uri="{FF2B5EF4-FFF2-40B4-BE49-F238E27FC236}">
                <a16:creationId xmlns:a16="http://schemas.microsoft.com/office/drawing/2014/main" id="{AA27E29A-6DDF-D271-40CE-B2D7159DBD97}"/>
              </a:ext>
            </a:extLst>
          </p:cNvPr>
          <p:cNvSpPr>
            <a:spLocks noGrp="1"/>
          </p:cNvSpPr>
          <p:nvPr>
            <p:ph type="title"/>
          </p:nvPr>
        </p:nvSpPr>
        <p:spPr>
          <a:xfrm>
            <a:off x="711200" y="141884"/>
            <a:ext cx="11049000" cy="647699"/>
          </a:xfrm>
        </p:spPr>
        <p:txBody>
          <a:bodyPr/>
          <a:lstStyle/>
          <a:p>
            <a:pPr algn="ctr"/>
            <a:r>
              <a:rPr lang="hu-HU" b="1"/>
              <a:t>ULF wave activity in the planetary foreshocks II.</a:t>
            </a:r>
          </a:p>
        </p:txBody>
      </p:sp>
      <p:grpSp>
        <p:nvGrpSpPr>
          <p:cNvPr id="7" name="Csoportba foglalás 6">
            <a:extLst>
              <a:ext uri="{FF2B5EF4-FFF2-40B4-BE49-F238E27FC236}">
                <a16:creationId xmlns:a16="http://schemas.microsoft.com/office/drawing/2014/main" id="{F065D5CD-498C-3966-B172-8FD4D38A51BB}"/>
              </a:ext>
            </a:extLst>
          </p:cNvPr>
          <p:cNvGrpSpPr/>
          <p:nvPr/>
        </p:nvGrpSpPr>
        <p:grpSpPr>
          <a:xfrm>
            <a:off x="0" y="6371926"/>
            <a:ext cx="12191999" cy="410341"/>
            <a:chOff x="0" y="6371926"/>
            <a:chExt cx="12191999" cy="410341"/>
          </a:xfrm>
        </p:grpSpPr>
        <p:sp>
          <p:nvSpPr>
            <p:cNvPr id="8" name="Szövegdoboz 7">
              <a:extLst>
                <a:ext uri="{FF2B5EF4-FFF2-40B4-BE49-F238E27FC236}">
                  <a16:creationId xmlns:a16="http://schemas.microsoft.com/office/drawing/2014/main" id="{A72DCA53-2C3E-9E0D-D205-6435DC4AEC2E}"/>
                </a:ext>
              </a:extLst>
            </p:cNvPr>
            <p:cNvSpPr txBox="1"/>
            <p:nvPr/>
          </p:nvSpPr>
          <p:spPr>
            <a:xfrm>
              <a:off x="0" y="6443713"/>
              <a:ext cx="12191999" cy="338554"/>
            </a:xfrm>
            <a:prstGeom prst="rect">
              <a:avLst/>
            </a:prstGeom>
            <a:noFill/>
            <a:ln>
              <a:noFill/>
            </a:ln>
          </p:spPr>
          <p:txBody>
            <a:bodyPr wrap="square">
              <a:spAutoFit/>
            </a:bodyPr>
            <a:lstStyle/>
            <a:p>
              <a:pPr algn="ctr"/>
              <a:r>
                <a:rPr lang="hu-HU" sz="1600">
                  <a:solidFill>
                    <a:schemeClr val="accent1"/>
                  </a:solidFill>
                  <a:latin typeface="Times New Roman" panose="02020603050405020304" pitchFamily="18" charset="0"/>
                  <a:cs typeface="Times New Roman" panose="02020603050405020304" pitchFamily="18" charset="0"/>
                </a:rPr>
                <a:t>WIGNER 121 SCIENTIFIC SYMPOSIUM - </a:t>
              </a:r>
              <a:r>
                <a:rPr lang="hu-HU" sz="1600" i="1">
                  <a:solidFill>
                    <a:schemeClr val="accent1"/>
                  </a:solidFill>
                  <a:latin typeface="Times New Roman" panose="02020603050405020304" pitchFamily="18" charset="0"/>
                  <a:cs typeface="Times New Roman" panose="02020603050405020304" pitchFamily="18" charset="0"/>
                </a:rPr>
                <a:t>Heritage and Future</a:t>
              </a:r>
            </a:p>
          </p:txBody>
        </p:sp>
        <p:cxnSp>
          <p:nvCxnSpPr>
            <p:cNvPr id="9" name="Egyenes összekötő 8">
              <a:extLst>
                <a:ext uri="{FF2B5EF4-FFF2-40B4-BE49-F238E27FC236}">
                  <a16:creationId xmlns:a16="http://schemas.microsoft.com/office/drawing/2014/main" id="{A38AB3AD-0CD6-14C1-CB2B-6A98C1AB632B}"/>
                </a:ext>
              </a:extLst>
            </p:cNvPr>
            <p:cNvCxnSpPr/>
            <p:nvPr/>
          </p:nvCxnSpPr>
          <p:spPr>
            <a:xfrm>
              <a:off x="423512" y="6371926"/>
              <a:ext cx="1124230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2" name="Kép 1">
            <a:extLst>
              <a:ext uri="{FF2B5EF4-FFF2-40B4-BE49-F238E27FC236}">
                <a16:creationId xmlns:a16="http://schemas.microsoft.com/office/drawing/2014/main" id="{6BA6A73A-DE67-E32C-444F-AA22AD87A1D9}"/>
              </a:ext>
            </a:extLst>
          </p:cNvPr>
          <p:cNvPicPr>
            <a:picLocks noChangeAspect="1"/>
          </p:cNvPicPr>
          <p:nvPr/>
        </p:nvPicPr>
        <p:blipFill>
          <a:blip r:embed="rId3"/>
          <a:stretch>
            <a:fillRect/>
          </a:stretch>
        </p:blipFill>
        <p:spPr>
          <a:xfrm>
            <a:off x="6540501" y="920930"/>
            <a:ext cx="4983598" cy="4983598"/>
          </a:xfrm>
          <a:prstGeom prst="rect">
            <a:avLst/>
          </a:prstGeom>
        </p:spPr>
      </p:pic>
      <p:sp>
        <p:nvSpPr>
          <p:cNvPr id="6" name="Szövegdoboz 5">
            <a:extLst>
              <a:ext uri="{FF2B5EF4-FFF2-40B4-BE49-F238E27FC236}">
                <a16:creationId xmlns:a16="http://schemas.microsoft.com/office/drawing/2014/main" id="{EB9C0292-6020-1CEB-9373-A9B238839CDE}"/>
              </a:ext>
            </a:extLst>
          </p:cNvPr>
          <p:cNvSpPr txBox="1"/>
          <p:nvPr/>
        </p:nvSpPr>
        <p:spPr>
          <a:xfrm>
            <a:off x="8636818" y="5930384"/>
            <a:ext cx="3971617" cy="400110"/>
          </a:xfrm>
          <a:prstGeom prst="rect">
            <a:avLst/>
          </a:prstGeom>
          <a:noFill/>
        </p:spPr>
        <p:txBody>
          <a:bodyPr wrap="square">
            <a:spAutoFit/>
          </a:bodyPr>
          <a:lstStyle/>
          <a:p>
            <a:r>
              <a:rPr lang="en-US" sz="2000" i="1"/>
              <a:t>(Bebesi</a:t>
            </a:r>
            <a:r>
              <a:rPr lang="hu-HU" sz="2000" i="1"/>
              <a:t> </a:t>
            </a:r>
            <a:r>
              <a:rPr lang="en-US" sz="2000" i="1"/>
              <a:t>et al., </a:t>
            </a:r>
            <a:r>
              <a:rPr lang="hu-HU" sz="2000" i="1"/>
              <a:t>in preparation</a:t>
            </a:r>
            <a:r>
              <a:rPr lang="en-US" sz="2000" i="1"/>
              <a:t>)</a:t>
            </a:r>
            <a:endParaRPr lang="hu-HU" sz="2000" i="1"/>
          </a:p>
        </p:txBody>
      </p:sp>
      <p:pic>
        <p:nvPicPr>
          <p:cNvPr id="28" name="Kép 27">
            <a:extLst>
              <a:ext uri="{FF2B5EF4-FFF2-40B4-BE49-F238E27FC236}">
                <a16:creationId xmlns:a16="http://schemas.microsoft.com/office/drawing/2014/main" id="{C66447E0-4231-E6DF-9A15-96D1A696EDE7}"/>
              </a:ext>
            </a:extLst>
          </p:cNvPr>
          <p:cNvPicPr>
            <a:picLocks noChangeAspect="1"/>
          </p:cNvPicPr>
          <p:nvPr/>
        </p:nvPicPr>
        <p:blipFill>
          <a:blip r:embed="rId4"/>
          <a:stretch>
            <a:fillRect/>
          </a:stretch>
        </p:blipFill>
        <p:spPr>
          <a:xfrm>
            <a:off x="5960639" y="822346"/>
            <a:ext cx="6231360" cy="5534431"/>
          </a:xfrm>
          <a:prstGeom prst="rect">
            <a:avLst/>
          </a:prstGeom>
        </p:spPr>
      </p:pic>
    </p:spTree>
    <p:extLst>
      <p:ext uri="{BB962C8B-B14F-4D97-AF65-F5344CB8AC3E}">
        <p14:creationId xmlns:p14="http://schemas.microsoft.com/office/powerpoint/2010/main" val="292418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3"/>
                                        </p:tgtEl>
                                      </p:cBhvr>
                                    </p:animEffect>
                                    <p:set>
                                      <p:cBhvr>
                                        <p:cTn id="7" dur="1" fill="hold">
                                          <p:stCondLst>
                                            <p:cond delay="499"/>
                                          </p:stCondLst>
                                        </p:cTn>
                                        <p:tgtEl>
                                          <p:spTgt spid="3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B3492B5D-FB14-3885-539F-3FEC53656D4D}"/>
              </a:ext>
            </a:extLst>
          </p:cNvPr>
          <p:cNvSpPr>
            <a:spLocks noGrp="1"/>
          </p:cNvSpPr>
          <p:nvPr>
            <p:ph idx="1"/>
          </p:nvPr>
        </p:nvSpPr>
        <p:spPr>
          <a:xfrm>
            <a:off x="199104" y="712602"/>
            <a:ext cx="6496664" cy="5586867"/>
          </a:xfrm>
        </p:spPr>
        <p:txBody>
          <a:bodyPr>
            <a:noAutofit/>
          </a:bodyPr>
          <a:lstStyle/>
          <a:p>
            <a:pPr marL="457200" indent="-457200">
              <a:buFont typeface="+mj-lt"/>
              <a:buAutoNum type="arabicPeriod"/>
            </a:pPr>
            <a:r>
              <a:rPr lang="hu-HU" sz="2300" b="1"/>
              <a:t>Ballistic model</a:t>
            </a:r>
            <a:r>
              <a:rPr lang="hu-HU" sz="2300"/>
              <a:t> - radial propagation assuming constant solar wind velocity, it calculates the arrival times of "solar wind packages" at the target, using the time lag method (Opitz et al., 2009).</a:t>
            </a:r>
          </a:p>
          <a:p>
            <a:pPr marL="457200" indent="-457200">
              <a:buFont typeface="+mj-lt"/>
              <a:buAutoNum type="arabicPeriod"/>
            </a:pPr>
            <a:r>
              <a:rPr lang="hu-HU" sz="2300" b="1"/>
              <a:t>Magnetic lasso:</a:t>
            </a:r>
            <a:r>
              <a:rPr lang="hu-HU" sz="2300"/>
              <a:t> A further developed version of the ballistic model, that considers a magnetic connection between a source point on the solar surface and the target object (Dósa et al., 2018). It evaluates the arrival times of "solar wind packages" but without the magnetic field lines ever crossing one another during the propagation.</a:t>
            </a:r>
          </a:p>
          <a:p>
            <a:pPr marL="457200" indent="-457200">
              <a:buFont typeface="+mj-lt"/>
              <a:buAutoNum type="arabicPeriod"/>
            </a:pPr>
            <a:r>
              <a:rPr lang="hu-HU" sz="2300" b="1"/>
              <a:t>OMNI:</a:t>
            </a:r>
            <a:r>
              <a:rPr lang="hu-HU" sz="2300"/>
              <a:t> works with solar wind pressure data, 1D MHD model for radial propagation, with simple rotation to the target (Zieger and Hansen, 2008).</a:t>
            </a:r>
          </a:p>
        </p:txBody>
      </p:sp>
      <p:sp>
        <p:nvSpPr>
          <p:cNvPr id="4" name="Dia számának helye 3">
            <a:extLst>
              <a:ext uri="{FF2B5EF4-FFF2-40B4-BE49-F238E27FC236}">
                <a16:creationId xmlns:a16="http://schemas.microsoft.com/office/drawing/2014/main" id="{9E3E54BC-2F93-E5A5-056A-219452918B48}"/>
              </a:ext>
            </a:extLst>
          </p:cNvPr>
          <p:cNvSpPr>
            <a:spLocks noGrp="1"/>
          </p:cNvSpPr>
          <p:nvPr>
            <p:ph type="sldNum" sz="quarter" idx="12"/>
          </p:nvPr>
        </p:nvSpPr>
        <p:spPr/>
        <p:txBody>
          <a:bodyPr/>
          <a:lstStyle/>
          <a:p>
            <a:fld id="{CFA8890B-3ED9-4EC0-AA67-85FEDC00177C}" type="slidenum">
              <a:rPr lang="hu-HU" smtClean="0"/>
              <a:t>9</a:t>
            </a:fld>
            <a:endParaRPr lang="hu-HU"/>
          </a:p>
        </p:txBody>
      </p:sp>
      <p:grpSp>
        <p:nvGrpSpPr>
          <p:cNvPr id="5" name="Csoportba foglalás 4">
            <a:extLst>
              <a:ext uri="{FF2B5EF4-FFF2-40B4-BE49-F238E27FC236}">
                <a16:creationId xmlns:a16="http://schemas.microsoft.com/office/drawing/2014/main" id="{0B056419-8D07-0DFD-C8C7-0C6B2670B254}"/>
              </a:ext>
            </a:extLst>
          </p:cNvPr>
          <p:cNvGrpSpPr/>
          <p:nvPr/>
        </p:nvGrpSpPr>
        <p:grpSpPr>
          <a:xfrm>
            <a:off x="0" y="6371926"/>
            <a:ext cx="12191999" cy="410341"/>
            <a:chOff x="0" y="6371926"/>
            <a:chExt cx="12191999" cy="410341"/>
          </a:xfrm>
        </p:grpSpPr>
        <p:sp>
          <p:nvSpPr>
            <p:cNvPr id="6" name="Szövegdoboz 5">
              <a:extLst>
                <a:ext uri="{FF2B5EF4-FFF2-40B4-BE49-F238E27FC236}">
                  <a16:creationId xmlns:a16="http://schemas.microsoft.com/office/drawing/2014/main" id="{8D9E5DBA-7514-DA9A-EBA8-B8CC1C46E42B}"/>
                </a:ext>
              </a:extLst>
            </p:cNvPr>
            <p:cNvSpPr txBox="1"/>
            <p:nvPr/>
          </p:nvSpPr>
          <p:spPr>
            <a:xfrm>
              <a:off x="0" y="6443713"/>
              <a:ext cx="12191999" cy="338554"/>
            </a:xfrm>
            <a:prstGeom prst="rect">
              <a:avLst/>
            </a:prstGeom>
            <a:noFill/>
            <a:ln>
              <a:noFill/>
            </a:ln>
          </p:spPr>
          <p:txBody>
            <a:bodyPr wrap="square">
              <a:spAutoFit/>
            </a:bodyPr>
            <a:lstStyle/>
            <a:p>
              <a:pPr algn="ctr"/>
              <a:r>
                <a:rPr lang="hu-HU" sz="1600">
                  <a:solidFill>
                    <a:schemeClr val="accent1"/>
                  </a:solidFill>
                  <a:latin typeface="Times New Roman" panose="02020603050405020304" pitchFamily="18" charset="0"/>
                  <a:cs typeface="Times New Roman" panose="02020603050405020304" pitchFamily="18" charset="0"/>
                </a:rPr>
                <a:t>WIGNER 121 SCIENTIFIC SYMPOSIUM - </a:t>
              </a:r>
              <a:r>
                <a:rPr lang="hu-HU" sz="1600" i="1">
                  <a:solidFill>
                    <a:schemeClr val="accent1"/>
                  </a:solidFill>
                  <a:latin typeface="Times New Roman" panose="02020603050405020304" pitchFamily="18" charset="0"/>
                  <a:cs typeface="Times New Roman" panose="02020603050405020304" pitchFamily="18" charset="0"/>
                </a:rPr>
                <a:t>Heritage and Future</a:t>
              </a:r>
            </a:p>
          </p:txBody>
        </p:sp>
        <p:cxnSp>
          <p:nvCxnSpPr>
            <p:cNvPr id="7" name="Egyenes összekötő 6">
              <a:extLst>
                <a:ext uri="{FF2B5EF4-FFF2-40B4-BE49-F238E27FC236}">
                  <a16:creationId xmlns:a16="http://schemas.microsoft.com/office/drawing/2014/main" id="{831A29A1-24A6-F627-4DDB-4A5A15007146}"/>
                </a:ext>
              </a:extLst>
            </p:cNvPr>
            <p:cNvCxnSpPr/>
            <p:nvPr/>
          </p:nvCxnSpPr>
          <p:spPr>
            <a:xfrm>
              <a:off x="423512" y="6371926"/>
              <a:ext cx="1124230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8" name="Cím 1">
            <a:extLst>
              <a:ext uri="{FF2B5EF4-FFF2-40B4-BE49-F238E27FC236}">
                <a16:creationId xmlns:a16="http://schemas.microsoft.com/office/drawing/2014/main" id="{720144E3-3079-D9E5-65BA-E260EA00412C}"/>
              </a:ext>
            </a:extLst>
          </p:cNvPr>
          <p:cNvSpPr>
            <a:spLocks noGrp="1"/>
          </p:cNvSpPr>
          <p:nvPr>
            <p:ph type="title"/>
          </p:nvPr>
        </p:nvSpPr>
        <p:spPr>
          <a:xfrm>
            <a:off x="188625" y="127001"/>
            <a:ext cx="11816562" cy="501650"/>
          </a:xfrm>
        </p:spPr>
        <p:txBody>
          <a:bodyPr>
            <a:noAutofit/>
          </a:bodyPr>
          <a:lstStyle/>
          <a:p>
            <a:pPr algn="ctr"/>
            <a:r>
              <a:rPr lang="hu-HU" b="1"/>
              <a:t>Solar wind propagation models</a:t>
            </a:r>
          </a:p>
        </p:txBody>
      </p:sp>
      <p:pic>
        <p:nvPicPr>
          <p:cNvPr id="11" name="Kép 10">
            <a:extLst>
              <a:ext uri="{FF2B5EF4-FFF2-40B4-BE49-F238E27FC236}">
                <a16:creationId xmlns:a16="http://schemas.microsoft.com/office/drawing/2014/main" id="{756F1A95-EF24-329C-D64D-A43F13FDB621}"/>
              </a:ext>
            </a:extLst>
          </p:cNvPr>
          <p:cNvPicPr>
            <a:picLocks noChangeAspect="1"/>
          </p:cNvPicPr>
          <p:nvPr/>
        </p:nvPicPr>
        <p:blipFill>
          <a:blip r:embed="rId2"/>
          <a:stretch>
            <a:fillRect/>
          </a:stretch>
        </p:blipFill>
        <p:spPr>
          <a:xfrm>
            <a:off x="9341422" y="628650"/>
            <a:ext cx="2661954" cy="2617955"/>
          </a:xfrm>
          <a:prstGeom prst="rect">
            <a:avLst/>
          </a:prstGeom>
        </p:spPr>
      </p:pic>
      <p:pic>
        <p:nvPicPr>
          <p:cNvPr id="13" name="Kép 12">
            <a:extLst>
              <a:ext uri="{FF2B5EF4-FFF2-40B4-BE49-F238E27FC236}">
                <a16:creationId xmlns:a16="http://schemas.microsoft.com/office/drawing/2014/main" id="{74EBD248-535F-DEC2-C0ED-0B1F1EA79B28}"/>
              </a:ext>
            </a:extLst>
          </p:cNvPr>
          <p:cNvPicPr>
            <a:picLocks noChangeAspect="1"/>
          </p:cNvPicPr>
          <p:nvPr/>
        </p:nvPicPr>
        <p:blipFill>
          <a:blip r:embed="rId3"/>
          <a:stretch>
            <a:fillRect/>
          </a:stretch>
        </p:blipFill>
        <p:spPr>
          <a:xfrm>
            <a:off x="7747820" y="3246612"/>
            <a:ext cx="3878671" cy="3052858"/>
          </a:xfrm>
          <a:prstGeom prst="rect">
            <a:avLst/>
          </a:prstGeom>
        </p:spPr>
      </p:pic>
      <p:pic>
        <p:nvPicPr>
          <p:cNvPr id="19" name="Kép 18">
            <a:extLst>
              <a:ext uri="{FF2B5EF4-FFF2-40B4-BE49-F238E27FC236}">
                <a16:creationId xmlns:a16="http://schemas.microsoft.com/office/drawing/2014/main" id="{ADE212D9-D982-3E99-E70A-E9A9F4390FF1}"/>
              </a:ext>
            </a:extLst>
          </p:cNvPr>
          <p:cNvPicPr>
            <a:picLocks noChangeAspect="1"/>
          </p:cNvPicPr>
          <p:nvPr/>
        </p:nvPicPr>
        <p:blipFill>
          <a:blip r:embed="rId4"/>
          <a:stretch>
            <a:fillRect/>
          </a:stretch>
        </p:blipFill>
        <p:spPr>
          <a:xfrm>
            <a:off x="6803924" y="781427"/>
            <a:ext cx="2213566" cy="2445353"/>
          </a:xfrm>
          <a:prstGeom prst="rect">
            <a:avLst/>
          </a:prstGeom>
        </p:spPr>
      </p:pic>
    </p:spTree>
    <p:extLst>
      <p:ext uri="{BB962C8B-B14F-4D97-AF65-F5344CB8AC3E}">
        <p14:creationId xmlns:p14="http://schemas.microsoft.com/office/powerpoint/2010/main" val="2451269390"/>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7910</TotalTime>
  <Words>1978</Words>
  <Application>Microsoft Office PowerPoint</Application>
  <PresentationFormat>Szélesvásznú</PresentationFormat>
  <Paragraphs>150</Paragraphs>
  <Slides>16</Slides>
  <Notes>0</Notes>
  <HiddenSlides>0</HiddenSlides>
  <MMClips>2</MMClips>
  <ScaleCrop>false</ScaleCrop>
  <HeadingPairs>
    <vt:vector size="6" baseType="variant">
      <vt:variant>
        <vt:lpstr>Használt betűtípusok</vt:lpstr>
      </vt:variant>
      <vt:variant>
        <vt:i4>4</vt:i4>
      </vt:variant>
      <vt:variant>
        <vt:lpstr>Téma</vt:lpstr>
      </vt:variant>
      <vt:variant>
        <vt:i4>1</vt:i4>
      </vt:variant>
      <vt:variant>
        <vt:lpstr>Diacímek</vt:lpstr>
      </vt:variant>
      <vt:variant>
        <vt:i4>16</vt:i4>
      </vt:variant>
    </vt:vector>
  </HeadingPairs>
  <TitlesOfParts>
    <vt:vector size="21" baseType="lpstr">
      <vt:lpstr>Arial</vt:lpstr>
      <vt:lpstr>Calibri</vt:lpstr>
      <vt:lpstr>Calibri Light</vt:lpstr>
      <vt:lpstr>Times New Roman</vt:lpstr>
      <vt:lpstr>Office-téma</vt:lpstr>
      <vt:lpstr>SOLAR SYSTEM RESEARCH WITH SPACE PROBES</vt:lpstr>
      <vt:lpstr>Our heritage - Hungary joined international space projects</vt:lpstr>
      <vt:lpstr>Our main fields of research</vt:lpstr>
      <vt:lpstr>Our contributions to space missions</vt:lpstr>
      <vt:lpstr>Magnetospheric dynamics of Saturn</vt:lpstr>
      <vt:lpstr>PowerPoint-bemutató</vt:lpstr>
      <vt:lpstr>ULF wave activity in the planetary foreshocks I.</vt:lpstr>
      <vt:lpstr>ULF wave activity in the planetary foreshocks II.</vt:lpstr>
      <vt:lpstr>Solar wind propagation models</vt:lpstr>
      <vt:lpstr>Observations of the diamagnetic cavity of a comet</vt:lpstr>
      <vt:lpstr>Studies of the inner heliosphere</vt:lpstr>
      <vt:lpstr>Studies of the inner heliosphere</vt:lpstr>
      <vt:lpstr>Terrestrial space weather related studies</vt:lpstr>
      <vt:lpstr>Plasma irregularities in the upper ionosphere</vt:lpstr>
      <vt:lpstr>Plasma irregularities in the upper ionosphere</vt:lpstr>
      <vt:lpstr>Our team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system research with space probes</dc:title>
  <dc:creator>Zsófia Bebesi</dc:creator>
  <cp:lastModifiedBy>Zsófia Bebesi</cp:lastModifiedBy>
  <cp:revision>87</cp:revision>
  <cp:lastPrinted>2023-09-19T18:30:56Z</cp:lastPrinted>
  <dcterms:created xsi:type="dcterms:W3CDTF">2023-09-13T18:49:03Z</dcterms:created>
  <dcterms:modified xsi:type="dcterms:W3CDTF">2023-09-20T04:08:33Z</dcterms:modified>
</cp:coreProperties>
</file>