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293" r:id="rId4"/>
    <p:sldId id="297" r:id="rId5"/>
    <p:sldId id="437" r:id="rId6"/>
    <p:sldId id="479" r:id="rId7"/>
    <p:sldId id="481" r:id="rId8"/>
    <p:sldId id="482" r:id="rId9"/>
    <p:sldId id="483" r:id="rId10"/>
    <p:sldId id="491" r:id="rId11"/>
    <p:sldId id="485" r:id="rId12"/>
    <p:sldId id="303" r:id="rId13"/>
    <p:sldId id="351" r:id="rId14"/>
    <p:sldId id="352" r:id="rId15"/>
    <p:sldId id="389" r:id="rId16"/>
    <p:sldId id="486" r:id="rId17"/>
    <p:sldId id="489" r:id="rId18"/>
    <p:sldId id="490" r:id="rId19"/>
    <p:sldId id="492" r:id="rId20"/>
    <p:sldId id="493" r:id="rId21"/>
    <p:sldId id="494" r:id="rId22"/>
    <p:sldId id="495" r:id="rId23"/>
    <p:sldId id="497" r:id="rId24"/>
    <p:sldId id="496" r:id="rId25"/>
    <p:sldId id="404" r:id="rId26"/>
    <p:sldId id="488" r:id="rId27"/>
    <p:sldId id="484" r:id="rId28"/>
    <p:sldId id="487" r:id="rId29"/>
    <p:sldId id="480" r:id="rId30"/>
    <p:sldId id="461" r:id="rId31"/>
    <p:sldId id="388" r:id="rId32"/>
    <p:sldId id="429" r:id="rId33"/>
    <p:sldId id="454" r:id="rId34"/>
    <p:sldId id="450" r:id="rId35"/>
    <p:sldId id="455" r:id="rId36"/>
    <p:sldId id="456" r:id="rId37"/>
    <p:sldId id="452" r:id="rId38"/>
    <p:sldId id="428" r:id="rId39"/>
    <p:sldId id="459" r:id="rId40"/>
    <p:sldId id="435" r:id="rId41"/>
    <p:sldId id="439" r:id="rId42"/>
    <p:sldId id="440" r:id="rId43"/>
    <p:sldId id="467" r:id="rId44"/>
    <p:sldId id="468" r:id="rId45"/>
    <p:sldId id="476" r:id="rId4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5">
          <p15:clr>
            <a:srgbClr val="A4A3A4"/>
          </p15:clr>
        </p15:guide>
        <p15:guide id="2" orient="horz" pos="2089">
          <p15:clr>
            <a:srgbClr val="A4A3A4"/>
          </p15:clr>
        </p15:guide>
        <p15:guide id="3" orient="horz" pos="312">
          <p15:clr>
            <a:srgbClr val="A4A3A4"/>
          </p15:clr>
        </p15:guide>
        <p15:guide id="4" orient="horz" pos="877">
          <p15:clr>
            <a:srgbClr val="A4A3A4"/>
          </p15:clr>
        </p15:guide>
        <p15:guide id="5" orient="horz" pos="268">
          <p15:clr>
            <a:srgbClr val="A4A3A4"/>
          </p15:clr>
        </p15:guide>
        <p15:guide id="6" orient="horz" pos="1608">
          <p15:clr>
            <a:srgbClr val="A4A3A4"/>
          </p15:clr>
        </p15:guide>
        <p15:guide id="7" pos="4314">
          <p15:clr>
            <a:srgbClr val="A4A3A4"/>
          </p15:clr>
        </p15:guide>
        <p15:guide id="8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A400"/>
    <a:srgbClr val="70C45C"/>
    <a:srgbClr val="FFCC00"/>
    <a:srgbClr val="EBFD0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77"/>
      </p:cViewPr>
      <p:guideLst>
        <p:guide orient="horz" pos="1475"/>
        <p:guide orient="horz" pos="2089"/>
        <p:guide orient="horz" pos="312"/>
        <p:guide orient="horz" pos="877"/>
        <p:guide orient="horz" pos="268"/>
        <p:guide orient="horz" pos="1608"/>
        <p:guide pos="4314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A522-022A-DE42-AE0F-3F297654DEB1}" type="datetime1">
              <a:rPr lang="de-DE" smtClean="0"/>
              <a:t>20.09.2023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74F-4B0E-DA42-8186-0A7D4E7C2C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09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775B-D8D0-A847-ABC6-465B2BAD3F7E}" type="datetime1">
              <a:rPr lang="de-DE" smtClean="0"/>
              <a:t>20.09.2023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66EF-51AE-2C40-8C95-8EB2C49369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46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D7DFE-F305-4735-9A34-D88039C7047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D8380-977F-4B6F-911C-795C3EB22EE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998828" y="2052221"/>
            <a:ext cx="6687972" cy="1752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1860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0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404813"/>
            <a:ext cx="7354887" cy="5032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01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2068844"/>
            <a:ext cx="6687972" cy="35994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18646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98828" y="2052224"/>
            <a:ext cx="6687972" cy="407394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122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6" y="1599250"/>
            <a:ext cx="6707187" cy="58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6" y="2267489"/>
            <a:ext cx="6707187" cy="3672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865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26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8828" y="2052221"/>
            <a:ext cx="6687972" cy="1752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1121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2068844"/>
            <a:ext cx="6687972" cy="35994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76832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8828" y="2052224"/>
            <a:ext cx="6687972" cy="407394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53366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98828" y="1587260"/>
            <a:ext cx="6687972" cy="5863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98828" y="2267489"/>
            <a:ext cx="6687972" cy="3672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7820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20.09.2023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00754" y="235572"/>
            <a:ext cx="2043246" cy="57743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35572"/>
            <a:ext cx="14224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59" r:id="rId4"/>
    <p:sldLayoutId id="2147483660" r:id="rId5"/>
    <p:sldLayoutId id="2147483649" r:id="rId6"/>
    <p:sldLayoutId id="2147483662" r:id="rId7"/>
    <p:sldLayoutId id="2147483650" r:id="rId8"/>
    <p:sldLayoutId id="2147483654" r:id="rId9"/>
    <p:sldLayoutId id="2147483661" r:id="rId10"/>
    <p:sldLayoutId id="2147483664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mp"/><Relationship Id="rId5" Type="http://schemas.openxmlformats.org/officeDocument/2006/relationships/image" Target="../media/image35.tmp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3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4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mp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1.png"/><Relationship Id="rId18" Type="http://schemas.openxmlformats.org/officeDocument/2006/relationships/image" Target="../media/image65.png"/><Relationship Id="rId12" Type="http://schemas.openxmlformats.org/officeDocument/2006/relationships/image" Target="../media/image620.png"/><Relationship Id="rId17" Type="http://schemas.openxmlformats.org/officeDocument/2006/relationships/image" Target="../media/image640.png"/><Relationship Id="rId2" Type="http://schemas.openxmlformats.org/officeDocument/2006/relationships/image" Target="../media/image551.png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1.png"/><Relationship Id="rId15" Type="http://schemas.openxmlformats.org/officeDocument/2006/relationships/image" Target="../media/image581.png"/><Relationship Id="rId10" Type="http://schemas.openxmlformats.org/officeDocument/2006/relationships/image" Target="../media/image60.png"/><Relationship Id="rId19" Type="http://schemas.openxmlformats.org/officeDocument/2006/relationships/image" Target="../media/image4.tmp"/><Relationship Id="rId9" Type="http://schemas.openxmlformats.org/officeDocument/2006/relationships/image" Target="../media/image590.png"/><Relationship Id="rId1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tmp"/><Relationship Id="rId3" Type="http://schemas.openxmlformats.org/officeDocument/2006/relationships/image" Target="../media/image670.png"/><Relationship Id="rId12" Type="http://schemas.openxmlformats.org/officeDocument/2006/relationships/image" Target="../media/image62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11" Type="http://schemas.openxmlformats.org/officeDocument/2006/relationships/image" Target="../media/image61.png"/><Relationship Id="rId5" Type="http://schemas.openxmlformats.org/officeDocument/2006/relationships/image" Target="../media/image690.png"/><Relationship Id="rId10" Type="http://schemas.openxmlformats.org/officeDocument/2006/relationships/image" Target="../media/image60.png"/><Relationship Id="rId4" Type="http://schemas.openxmlformats.org/officeDocument/2006/relationships/image" Target="../media/image680.png"/><Relationship Id="rId9" Type="http://schemas.openxmlformats.org/officeDocument/2006/relationships/image" Target="../media/image59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2" Type="http://schemas.openxmlformats.org/officeDocument/2006/relationships/image" Target="../media/image620.png"/><Relationship Id="rId16" Type="http://schemas.openxmlformats.org/officeDocument/2006/relationships/image" Target="../media/image4.tmp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1.png"/><Relationship Id="rId15" Type="http://schemas.openxmlformats.org/officeDocument/2006/relationships/image" Target="../media/image73.png"/><Relationship Id="rId10" Type="http://schemas.openxmlformats.org/officeDocument/2006/relationships/image" Target="../media/image60.png"/><Relationship Id="rId9" Type="http://schemas.openxmlformats.org/officeDocument/2006/relationships/image" Target="../media/image590.png"/><Relationship Id="rId14" Type="http://schemas.openxmlformats.org/officeDocument/2006/relationships/image" Target="../media/image7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tmp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mp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tmp"/><Relationship Id="rId7" Type="http://schemas.openxmlformats.org/officeDocument/2006/relationships/image" Target="../media/image25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tmp"/><Relationship Id="rId9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017936" y="3114074"/>
            <a:ext cx="6687972" cy="1752600"/>
          </a:xfrm>
        </p:spPr>
        <p:txBody>
          <a:bodyPr>
            <a:normAutofit/>
          </a:bodyPr>
          <a:lstStyle/>
          <a:p>
            <a:r>
              <a:rPr lang="de-DE" sz="2800" dirty="0"/>
              <a:t>Herwig Ott</a:t>
            </a:r>
          </a:p>
          <a:p>
            <a:r>
              <a:rPr lang="de-DE" sz="2800" dirty="0"/>
              <a:t>RPTU  Kaiserslautern-Landau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1111166"/>
            <a:ext cx="6486411" cy="1137613"/>
          </a:xfrm>
        </p:spPr>
        <p:txBody>
          <a:bodyPr>
            <a:noAutofit/>
          </a:bodyPr>
          <a:lstStyle/>
          <a:p>
            <a:r>
              <a:rPr lang="en-US" dirty="0"/>
              <a:t>Ultracold Bose Gases in </a:t>
            </a:r>
            <a:br>
              <a:rPr lang="en-US" dirty="0"/>
            </a:br>
            <a:r>
              <a:rPr lang="en-US" dirty="0"/>
              <a:t>Driven-Dissipative Environments</a:t>
            </a:r>
            <a:endParaRPr lang="de-DE" dirty="0"/>
          </a:p>
        </p:txBody>
      </p:sp>
      <p:pic>
        <p:nvPicPr>
          <p:cNvPr id="5" name="Picture 10" descr="qa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188" y="4368931"/>
            <a:ext cx="2309852" cy="23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9047E1-7227-7D9F-1AA1-64A7E622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3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Experimental </a:t>
            </a:r>
            <a:r>
              <a:rPr lang="de-DE" sz="3200" dirty="0" err="1"/>
              <a:t>realizations</a:t>
            </a:r>
            <a:endParaRPr lang="de-DE" sz="32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FE836B-9AB7-49AD-8D92-F3E9564FACC4}"/>
              </a:ext>
            </a:extLst>
          </p:cNvPr>
          <p:cNvSpPr txBox="1"/>
          <p:nvPr/>
        </p:nvSpPr>
        <p:spPr>
          <a:xfrm>
            <a:off x="563201" y="1844159"/>
            <a:ext cx="21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Exciton-polaritons</a:t>
            </a:r>
            <a:r>
              <a:rPr lang="de-DE" b="1" dirty="0"/>
              <a:t>: 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184AAB-2D0F-41D0-A385-3A859314300F}"/>
              </a:ext>
            </a:extLst>
          </p:cNvPr>
          <p:cNvSpPr txBox="1"/>
          <p:nvPr/>
        </p:nvSpPr>
        <p:spPr>
          <a:xfrm>
            <a:off x="563201" y="3977485"/>
            <a:ext cx="132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circuit</a:t>
            </a:r>
            <a:r>
              <a:rPr lang="de-DE" b="1" dirty="0"/>
              <a:t>-QED: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CED69BA3-8934-4882-B6E7-D48DCC0A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2" y="4443794"/>
            <a:ext cx="1709482" cy="205533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3D2446F-8BAC-4780-BEFF-83CD6F17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03" y="5305965"/>
            <a:ext cx="3897173" cy="85426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2AE57D9-1942-4E5D-BF1D-E5165263A7D1}"/>
              </a:ext>
            </a:extLst>
          </p:cNvPr>
          <p:cNvSpPr txBox="1"/>
          <p:nvPr/>
        </p:nvSpPr>
        <p:spPr>
          <a:xfrm>
            <a:off x="3835154" y="4791969"/>
            <a:ext cx="204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D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cavities</a:t>
            </a:r>
            <a:endParaRPr lang="de-DE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E94FF812-E964-43D0-B79F-3B54C4B8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15" y="1612987"/>
            <a:ext cx="3465461" cy="1678682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0B1EA130-3B8A-4240-BE72-03E2ECDE5711}"/>
              </a:ext>
            </a:extLst>
          </p:cNvPr>
          <p:cNvSpPr txBox="1"/>
          <p:nvPr/>
        </p:nvSpPr>
        <p:spPr>
          <a:xfrm>
            <a:off x="3096003" y="6297755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Fitzpatrick et al. Phys. Rev. X </a:t>
            </a:r>
            <a:r>
              <a:rPr lang="de-DE" sz="1600" b="1" dirty="0"/>
              <a:t>7</a:t>
            </a:r>
            <a:r>
              <a:rPr lang="de-DE" sz="1600" dirty="0"/>
              <a:t>, 011016 (2017)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4080554-13A4-492C-8E48-8D52E44ECF5C}"/>
              </a:ext>
            </a:extLst>
          </p:cNvPr>
          <p:cNvSpPr txBox="1"/>
          <p:nvPr/>
        </p:nvSpPr>
        <p:spPr>
          <a:xfrm>
            <a:off x="4467602" y="3429000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Fink et al. Nat. Phys. </a:t>
            </a:r>
            <a:r>
              <a:rPr lang="de-DE" sz="1600" b="1" dirty="0"/>
              <a:t>14</a:t>
            </a:r>
            <a:r>
              <a:rPr lang="de-DE" sz="1600" dirty="0"/>
              <a:t>, 365 (2018)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8275A5B9-EC0A-428A-9607-5AB4ED7D1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843" y="1483417"/>
            <a:ext cx="1336701" cy="274906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63ADBA9-4890-5E59-E106-E2FCBA1D6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Our</a:t>
            </a:r>
            <a:r>
              <a:rPr lang="de-DE" sz="3200" dirty="0"/>
              <a:t> </a:t>
            </a:r>
            <a:r>
              <a:rPr lang="de-DE" sz="3200" dirty="0" err="1"/>
              <a:t>system</a:t>
            </a:r>
            <a:r>
              <a:rPr lang="de-DE" sz="3200" dirty="0"/>
              <a:t>: experimental </a:t>
            </a:r>
            <a:r>
              <a:rPr lang="de-DE" sz="3200" dirty="0" err="1"/>
              <a:t>approach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9F1878-3776-4916-A2B9-4A493488B911}"/>
              </a:ext>
            </a:extLst>
          </p:cNvPr>
          <p:cNvSpPr txBox="1"/>
          <p:nvPr/>
        </p:nvSpPr>
        <p:spPr>
          <a:xfrm>
            <a:off x="648070" y="1360022"/>
            <a:ext cx="5863144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Array </a:t>
            </a:r>
            <a:r>
              <a:rPr lang="de-DE" dirty="0" err="1"/>
              <a:t>of</a:t>
            </a:r>
            <a:r>
              <a:rPr lang="de-DE" dirty="0"/>
              <a:t> Bose-Einstein </a:t>
            </a:r>
            <a:r>
              <a:rPr lang="de-DE" dirty="0" err="1"/>
              <a:t>condensates</a:t>
            </a:r>
            <a:r>
              <a:rPr lang="de-DE" dirty="0"/>
              <a:t> in a 1D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lattice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dissipation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Neichboring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coherently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lossy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EE910C3-9FE7-457B-B9EE-5BE736A30CAC}"/>
              </a:ext>
            </a:extLst>
          </p:cNvPr>
          <p:cNvGrpSpPr/>
          <p:nvPr/>
        </p:nvGrpSpPr>
        <p:grpSpPr>
          <a:xfrm>
            <a:off x="2441359" y="3516799"/>
            <a:ext cx="4064486" cy="2619741"/>
            <a:chOff x="2441359" y="3516799"/>
            <a:chExt cx="4064486" cy="261974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7CABED5-C33D-4856-8E36-20510178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8155" y="3516799"/>
              <a:ext cx="3867690" cy="2619741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3813844-1DFF-4E01-9798-936CD59A4FE0}"/>
                </a:ext>
              </a:extLst>
            </p:cNvPr>
            <p:cNvSpPr/>
            <p:nvPr/>
          </p:nvSpPr>
          <p:spPr>
            <a:xfrm>
              <a:off x="2441359" y="5557421"/>
              <a:ext cx="719091" cy="579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FE6530C-A975-83D4-9129-B898F352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5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919163"/>
            <a:ext cx="8147050" cy="503237"/>
          </a:xfrm>
        </p:spPr>
        <p:txBody>
          <a:bodyPr>
            <a:noAutofit/>
          </a:bodyPr>
          <a:lstStyle/>
          <a:p>
            <a:pPr eaLnBrk="1" hangingPunct="1"/>
            <a:r>
              <a:rPr lang="de-DE" sz="3200" dirty="0" err="1"/>
              <a:t>Realizing</a:t>
            </a:r>
            <a:r>
              <a:rPr lang="de-DE" sz="3200" dirty="0"/>
              <a:t> </a:t>
            </a:r>
            <a:r>
              <a:rPr lang="de-DE" sz="3200" dirty="0" err="1"/>
              <a:t>dissipation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 err="1"/>
              <a:t>with</a:t>
            </a:r>
            <a:r>
              <a:rPr lang="de-DE" sz="3200" dirty="0"/>
              <a:t> an </a:t>
            </a:r>
            <a:r>
              <a:rPr lang="de-DE" sz="3200" dirty="0" err="1"/>
              <a:t>electron</a:t>
            </a:r>
            <a:r>
              <a:rPr lang="de-DE" sz="3200" dirty="0"/>
              <a:t> beam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538163" y="5372486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2D imaging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6588125" y="4916873"/>
            <a:ext cx="1800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Manipulation and preparation tool</a:t>
            </a:r>
          </a:p>
        </p:txBody>
      </p:sp>
      <p:pic>
        <p:nvPicPr>
          <p:cNvPr id="15365" name="Picture 5" descr="working 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570548"/>
            <a:ext cx="380682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468313" y="2037148"/>
            <a:ext cx="2066925" cy="825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Spatial resolution =</a:t>
            </a:r>
          </a:p>
          <a:p>
            <a:r>
              <a:rPr lang="de-DE"/>
              <a:t>Beam diameter </a:t>
            </a:r>
          </a:p>
          <a:p>
            <a:r>
              <a:rPr lang="de-DE"/>
              <a:t>&gt; 100 nm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498475" y="3692911"/>
            <a:ext cx="1336675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Single atom</a:t>
            </a:r>
          </a:p>
          <a:p>
            <a:r>
              <a:rPr lang="de-DE"/>
              <a:t>sensitivity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6567488" y="2080011"/>
            <a:ext cx="1800225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/>
              <a:t>In situ</a:t>
            </a:r>
            <a:r>
              <a:rPr lang="de-DE"/>
              <a:t> technique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6588125" y="3550036"/>
            <a:ext cx="1844675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/>
              <a:t>In vivo</a:t>
            </a:r>
            <a:r>
              <a:rPr lang="de-DE"/>
              <a:t> technique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27737" y="6187885"/>
            <a:ext cx="287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Gericke et al., Nat. </a:t>
            </a:r>
            <a:r>
              <a:rPr lang="de-DE" sz="1600" b="1" dirty="0" err="1">
                <a:solidFill>
                  <a:schemeClr val="tx2"/>
                </a:solidFill>
              </a:rPr>
              <a:t>Phys</a:t>
            </a:r>
            <a:r>
              <a:rPr lang="de-DE" sz="1600" b="1" dirty="0">
                <a:solidFill>
                  <a:schemeClr val="tx2"/>
                </a:solidFill>
              </a:rPr>
              <a:t> (2008)</a:t>
            </a:r>
          </a:p>
          <a:p>
            <a:r>
              <a:rPr lang="de-DE" sz="1600" b="1" dirty="0">
                <a:solidFill>
                  <a:schemeClr val="tx2"/>
                </a:solidFill>
              </a:rPr>
              <a:t>Würtz et al., PRL (2009)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A3538-28BF-AE97-3AC1-4A387AE24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828" y="845968"/>
            <a:ext cx="6687972" cy="113761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de-DE" sz="3200" dirty="0"/>
              <a:t>Image </a:t>
            </a:r>
            <a:r>
              <a:rPr lang="de-DE" sz="3200" dirty="0" err="1"/>
              <a:t>gallery</a:t>
            </a:r>
            <a:endParaRPr lang="de-DE" sz="3200" dirty="0"/>
          </a:p>
        </p:txBody>
      </p:sp>
      <p:pic>
        <p:nvPicPr>
          <p:cNvPr id="15363" name="Picture 3" descr="Messung B - K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12" y="34020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Messung A - 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2" y="34020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essung B - isoli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7" y="34020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essung A - lo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550" y="34163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H_Psi_E_Psi"/>
          <p:cNvPicPr>
            <a:picLocks noChangeAspect="1" noChangeArrowheads="1"/>
          </p:cNvPicPr>
          <p:nvPr/>
        </p:nvPicPr>
        <p:blipFill>
          <a:blip r:embed="rId6" cstate="print">
            <a:lum bright="4000" contrast="38000"/>
          </a:blip>
          <a:srcRect/>
          <a:stretch>
            <a:fillRect/>
          </a:stretch>
        </p:blipFill>
        <p:spPr bwMode="auto">
          <a:xfrm>
            <a:off x="2519362" y="5052219"/>
            <a:ext cx="4000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Grafik 11" descr="1D_lattice_standard_ima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712913"/>
            <a:ext cx="250031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99E106D-1945-8163-8C14-B62B1F82C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An </a:t>
            </a:r>
            <a:r>
              <a:rPr lang="de-DE" sz="3200" dirty="0" err="1"/>
              <a:t>array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Bose-Einstein </a:t>
            </a:r>
            <a:r>
              <a:rPr lang="de-DE" sz="3200" dirty="0" err="1"/>
              <a:t>condensates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44286" y="2451282"/>
            <a:ext cx="745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Superimpose</a:t>
            </a:r>
            <a:r>
              <a:rPr lang="de-DE" dirty="0"/>
              <a:t> a </a:t>
            </a:r>
            <a:r>
              <a:rPr lang="de-DE" dirty="0" err="1"/>
              <a:t>one</a:t>
            </a:r>
            <a:r>
              <a:rPr lang="de-DE" dirty="0"/>
              <a:t>-dimensional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on an </a:t>
            </a:r>
            <a:r>
              <a:rPr lang="de-DE" dirty="0" err="1"/>
              <a:t>elongated</a:t>
            </a:r>
            <a:r>
              <a:rPr lang="de-DE" dirty="0"/>
              <a:t> BEC</a:t>
            </a:r>
          </a:p>
          <a:p>
            <a:endParaRPr lang="de-DE" dirty="0"/>
          </a:p>
          <a:p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600 </a:t>
            </a:r>
            <a:r>
              <a:rPr lang="de-DE" dirty="0" err="1"/>
              <a:t>nm</a:t>
            </a:r>
            <a:r>
              <a:rPr lang="de-DE" dirty="0"/>
              <a:t>, </a:t>
            </a:r>
            <a:r>
              <a:rPr lang="de-DE" b="1" dirty="0"/>
              <a:t>800 </a:t>
            </a:r>
            <a:r>
              <a:rPr lang="de-DE" b="1" dirty="0" err="1"/>
              <a:t>atoms</a:t>
            </a:r>
            <a:r>
              <a:rPr lang="de-DE" b="1" dirty="0"/>
              <a:t> per </a:t>
            </a:r>
            <a:r>
              <a:rPr lang="de-DE" b="1" dirty="0" err="1"/>
              <a:t>site</a:t>
            </a:r>
            <a:r>
              <a:rPr lang="de-DE" dirty="0"/>
              <a:t>, quasi 2D </a:t>
            </a:r>
            <a:r>
              <a:rPr lang="de-DE" dirty="0" err="1"/>
              <a:t>condensate</a:t>
            </a:r>
            <a:r>
              <a:rPr lang="de-DE" dirty="0"/>
              <a:t> in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flipH="1">
            <a:off x="842739" y="3836673"/>
            <a:ext cx="7489825" cy="2808288"/>
            <a:chOff x="521" y="1026"/>
            <a:chExt cx="4718" cy="1769"/>
          </a:xfrm>
        </p:grpSpPr>
        <p:pic>
          <p:nvPicPr>
            <p:cNvPr id="6" name="Picture 4" descr="Messung J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5" y="-448"/>
              <a:ext cx="1769" cy="4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1" y="1026"/>
              <a:ext cx="4717" cy="1769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544286" y="1821391"/>
            <a:ext cx="404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Experimental </a:t>
            </a:r>
            <a:r>
              <a:rPr lang="de-DE" sz="2400" b="1" dirty="0" err="1"/>
              <a:t>settings</a:t>
            </a:r>
            <a:r>
              <a:rPr lang="de-DE" sz="2400" b="1" dirty="0"/>
              <a:t>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E025EB-6BCA-7421-AD0A-3FC6310D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Adding</a:t>
            </a:r>
            <a:r>
              <a:rPr lang="de-DE" sz="3200" dirty="0"/>
              <a:t> </a:t>
            </a:r>
            <a:r>
              <a:rPr lang="de-DE" sz="3200" dirty="0" err="1"/>
              <a:t>drive</a:t>
            </a:r>
            <a:r>
              <a:rPr lang="de-DE" sz="3200" dirty="0"/>
              <a:t> and </a:t>
            </a:r>
            <a:r>
              <a:rPr lang="de-DE" sz="3200" dirty="0" err="1"/>
              <a:t>dissipation</a:t>
            </a:r>
            <a:endParaRPr lang="de-DE" sz="3200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088572" y="3559628"/>
            <a:ext cx="6738257" cy="2393611"/>
            <a:chOff x="703" y="1434"/>
            <a:chExt cx="4718" cy="1769"/>
          </a:xfrm>
        </p:grpSpPr>
        <p:pic>
          <p:nvPicPr>
            <p:cNvPr id="11" name="Picture 4" descr="Messung 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2177" y="-40"/>
              <a:ext cx="1769" cy="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 flipH="1">
              <a:off x="704" y="1434"/>
              <a:ext cx="4717" cy="1769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>
            <a:off x="4087589" y="2318265"/>
            <a:ext cx="250371" cy="23077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718707" y="2133599"/>
            <a:ext cx="279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= </a:t>
            </a:r>
            <a:r>
              <a:rPr lang="de-DE" dirty="0" err="1"/>
              <a:t>dissipation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 rot="21235653">
            <a:off x="4404919" y="3539466"/>
            <a:ext cx="3592286" cy="124929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1235653">
            <a:off x="646129" y="3952955"/>
            <a:ext cx="3592286" cy="124929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387063" y="2874772"/>
            <a:ext cx="171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reservoir</a:t>
            </a:r>
            <a:r>
              <a:rPr lang="de-DE" dirty="0"/>
              <a:t> = </a:t>
            </a:r>
            <a:r>
              <a:rPr lang="de-DE" dirty="0" err="1"/>
              <a:t>drive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261374" y="3135640"/>
            <a:ext cx="171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reservoir</a:t>
            </a:r>
            <a:r>
              <a:rPr lang="de-DE" dirty="0"/>
              <a:t> = </a:t>
            </a:r>
            <a:r>
              <a:rPr lang="de-DE" dirty="0" err="1"/>
              <a:t>drive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2AF0C9-0693-74BC-1B6D-B10E5343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Single </a:t>
            </a:r>
            <a:r>
              <a:rPr lang="de-DE" sz="3200" dirty="0" err="1"/>
              <a:t>trajectories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282CD2-9F95-45A6-B6E7-64B5360E1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69" y="3946863"/>
            <a:ext cx="4827444" cy="28025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D338C9-452F-4DDE-9AC0-3E2199F752F0}"/>
              </a:ext>
            </a:extLst>
          </p:cNvPr>
          <p:cNvSpPr txBox="1"/>
          <p:nvPr/>
        </p:nvSpPr>
        <p:spPr>
          <a:xfrm>
            <a:off x="373612" y="1637394"/>
            <a:ext cx="128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Procedure</a:t>
            </a:r>
            <a:r>
              <a:rPr lang="de-DE" b="1" dirty="0"/>
              <a:t>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3E4F4B-FACD-49C8-A32B-3C7D4F6F2E55}"/>
              </a:ext>
            </a:extLst>
          </p:cNvPr>
          <p:cNvSpPr txBox="1"/>
          <p:nvPr/>
        </p:nvSpPr>
        <p:spPr>
          <a:xfrm>
            <a:off x="3462460" y="2107277"/>
            <a:ext cx="211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Freeze out </a:t>
            </a:r>
            <a:r>
              <a:rPr lang="de-DE" dirty="0" err="1"/>
              <a:t>tunneling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0A67180-D5DB-46C5-8254-222D4318FF6F}"/>
              </a:ext>
            </a:extLst>
          </p:cNvPr>
          <p:cNvSpPr txBox="1"/>
          <p:nvPr/>
        </p:nvSpPr>
        <p:spPr>
          <a:xfrm>
            <a:off x="1172213" y="2641669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Remove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68A168-62C8-4FD1-AB05-DA96A69BB7DB}"/>
              </a:ext>
            </a:extLst>
          </p:cNvPr>
          <p:cNvSpPr/>
          <p:nvPr/>
        </p:nvSpPr>
        <p:spPr>
          <a:xfrm>
            <a:off x="3462460" y="1637394"/>
            <a:ext cx="221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Load BEC in 1D </a:t>
            </a:r>
            <a:r>
              <a:rPr lang="de-DE" dirty="0" err="1"/>
              <a:t>lattice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A304B70-FC3E-4615-B81C-48F71FCB3A8E}"/>
              </a:ext>
            </a:extLst>
          </p:cNvPr>
          <p:cNvSpPr txBox="1"/>
          <p:nvPr/>
        </p:nvSpPr>
        <p:spPr>
          <a:xfrm>
            <a:off x="4941881" y="2632791"/>
            <a:ext cx="26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 not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atoms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C5633F-7AE3-47CF-B8DF-151C6C977605}"/>
              </a:ext>
            </a:extLst>
          </p:cNvPr>
          <p:cNvSpPr txBox="1"/>
          <p:nvPr/>
        </p:nvSpPr>
        <p:spPr>
          <a:xfrm>
            <a:off x="2407201" y="3337812"/>
            <a:ext cx="439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Switch on </a:t>
            </a:r>
            <a:r>
              <a:rPr lang="de-DE" dirty="0" err="1"/>
              <a:t>dissipation</a:t>
            </a:r>
            <a:r>
              <a:rPr lang="de-DE" dirty="0"/>
              <a:t> and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tunneling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31C568-2581-4DF2-9739-0285B96175DA}"/>
              </a:ext>
            </a:extLst>
          </p:cNvPr>
          <p:cNvSpPr txBox="1"/>
          <p:nvPr/>
        </p:nvSpPr>
        <p:spPr>
          <a:xfrm>
            <a:off x="160638" y="4842164"/>
            <a:ext cx="171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initially</a:t>
            </a:r>
            <a:r>
              <a:rPr lang="de-DE" dirty="0"/>
              <a:t> </a:t>
            </a:r>
            <a:r>
              <a:rPr lang="de-DE" dirty="0" err="1"/>
              <a:t>empty</a:t>
            </a:r>
            <a:r>
              <a:rPr lang="de-DE" dirty="0"/>
              <a:t>“</a:t>
            </a:r>
          </a:p>
          <a:p>
            <a:r>
              <a:rPr lang="de-DE" dirty="0"/>
              <a:t>„</a:t>
            </a:r>
            <a:r>
              <a:rPr lang="de-DE" dirty="0" err="1"/>
              <a:t>up</a:t>
            </a:r>
            <a:r>
              <a:rPr lang="de-DE" dirty="0"/>
              <a:t>-rate“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1164A57-AAEF-4283-94B2-A954561FC110}"/>
              </a:ext>
            </a:extLst>
          </p:cNvPr>
          <p:cNvSpPr txBox="1"/>
          <p:nvPr/>
        </p:nvSpPr>
        <p:spPr>
          <a:xfrm>
            <a:off x="6765227" y="4842164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initially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“</a:t>
            </a:r>
          </a:p>
          <a:p>
            <a:r>
              <a:rPr lang="de-DE" dirty="0"/>
              <a:t>„down rate“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0697453-0822-4F59-8BF3-7E7FB5BCEE77}"/>
              </a:ext>
            </a:extLst>
          </p:cNvPr>
          <p:cNvSpPr txBox="1"/>
          <p:nvPr/>
        </p:nvSpPr>
        <p:spPr>
          <a:xfrm>
            <a:off x="7173157" y="5783631"/>
            <a:ext cx="155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large </a:t>
            </a:r>
            <a:r>
              <a:rPr lang="de-DE" dirty="0" err="1"/>
              <a:t>jumps</a:t>
            </a:r>
            <a:r>
              <a:rPr lang="de-DE" dirty="0"/>
              <a:t> in </a:t>
            </a:r>
          </a:p>
          <a:p>
            <a:r>
              <a:rPr lang="de-DE" dirty="0" err="1"/>
              <a:t>atom</a:t>
            </a:r>
            <a:r>
              <a:rPr lang="de-DE" dirty="0"/>
              <a:t>  </a:t>
            </a:r>
            <a:r>
              <a:rPr lang="de-DE" dirty="0" err="1"/>
              <a:t>number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897A15A-FF42-4716-8AA9-826CEC61D9FC}"/>
              </a:ext>
            </a:extLst>
          </p:cNvPr>
          <p:cNvCxnSpPr/>
          <p:nvPr/>
        </p:nvCxnSpPr>
        <p:spPr>
          <a:xfrm>
            <a:off x="5243765" y="2466264"/>
            <a:ext cx="337352" cy="260409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1463CD5-21B2-4448-85E0-0621B75434DC}"/>
              </a:ext>
            </a:extLst>
          </p:cNvPr>
          <p:cNvCxnSpPr>
            <a:cxnSpLocks/>
          </p:cNvCxnSpPr>
          <p:nvPr/>
        </p:nvCxnSpPr>
        <p:spPr>
          <a:xfrm flipH="1">
            <a:off x="3533313" y="2426298"/>
            <a:ext cx="313773" cy="310741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D13BFA5-8616-493B-B789-BA140F43E2C2}"/>
              </a:ext>
            </a:extLst>
          </p:cNvPr>
          <p:cNvCxnSpPr>
            <a:cxnSpLocks/>
          </p:cNvCxnSpPr>
          <p:nvPr/>
        </p:nvCxnSpPr>
        <p:spPr>
          <a:xfrm flipH="1">
            <a:off x="4497791" y="1946665"/>
            <a:ext cx="1" cy="273146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F903F28-7343-4ADA-8E07-36A9F9179EAC}"/>
              </a:ext>
            </a:extLst>
          </p:cNvPr>
          <p:cNvCxnSpPr>
            <a:cxnSpLocks/>
          </p:cNvCxnSpPr>
          <p:nvPr/>
        </p:nvCxnSpPr>
        <p:spPr>
          <a:xfrm flipH="1">
            <a:off x="5243765" y="2975346"/>
            <a:ext cx="268833" cy="453654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02E6AC4-CB04-43EE-980A-5E3EF30D87BE}"/>
              </a:ext>
            </a:extLst>
          </p:cNvPr>
          <p:cNvCxnSpPr>
            <a:cxnSpLocks/>
          </p:cNvCxnSpPr>
          <p:nvPr/>
        </p:nvCxnSpPr>
        <p:spPr>
          <a:xfrm>
            <a:off x="3533314" y="2986359"/>
            <a:ext cx="407915" cy="442641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DDC94C93-C8B3-CB6A-8E99-8DCCEA27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1"/>
            <a:ext cx="6687972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Liouvillian</a:t>
            </a:r>
            <a:r>
              <a:rPr lang="de-DE" sz="3200" dirty="0"/>
              <a:t> </a:t>
            </a:r>
            <a:r>
              <a:rPr lang="de-DE" sz="3200" dirty="0" err="1"/>
              <a:t>gap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D1BC65-8B75-4681-878C-05D79DDCFEA2}"/>
              </a:ext>
            </a:extLst>
          </p:cNvPr>
          <p:cNvSpPr txBox="1"/>
          <p:nvPr/>
        </p:nvSpPr>
        <p:spPr>
          <a:xfrm>
            <a:off x="763480" y="2052224"/>
            <a:ext cx="815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Measurement </a:t>
            </a:r>
            <a:r>
              <a:rPr lang="de-DE" dirty="0" err="1"/>
              <a:t>protocoll</a:t>
            </a:r>
            <a:r>
              <a:rPr lang="de-DE" dirty="0"/>
              <a:t>: </a:t>
            </a:r>
            <a:r>
              <a:rPr lang="de-DE" dirty="0" err="1"/>
              <a:t>measure</a:t>
            </a:r>
            <a:r>
              <a:rPr lang="de-DE" dirty="0"/>
              <a:t> jump rate </a:t>
            </a:r>
            <a:r>
              <a:rPr lang="de-DE" dirty="0" err="1"/>
              <a:t>from</a:t>
            </a:r>
            <a:r>
              <a:rPr lang="de-DE" dirty="0"/>
              <a:t> normal </a:t>
            </a:r>
            <a:r>
              <a:rPr lang="de-DE" dirty="0" err="1"/>
              <a:t>to</a:t>
            </a:r>
            <a:r>
              <a:rPr lang="de-DE" dirty="0"/>
              <a:t> superfluid and vice </a:t>
            </a:r>
            <a:r>
              <a:rPr lang="de-DE" dirty="0" err="1"/>
              <a:t>versa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131A1C0-C1DC-40AA-9533-AF25C5778ACC}"/>
                  </a:ext>
                </a:extLst>
              </p:cNvPr>
              <p:cNvSpPr txBox="1"/>
              <p:nvPr/>
            </p:nvSpPr>
            <p:spPr>
              <a:xfrm>
                <a:off x="3427817" y="2724585"/>
                <a:ext cx="2248051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+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131A1C0-C1DC-40AA-9533-AF25C577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17" y="2724585"/>
                <a:ext cx="2248051" cy="299569"/>
              </a:xfrm>
              <a:prstGeom prst="rect">
                <a:avLst/>
              </a:prstGeom>
              <a:blipFill>
                <a:blip r:embed="rId2"/>
                <a:stretch>
                  <a:fillRect l="-2168" r="-3523" b="-26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F2895D-DBA6-4B7F-B9B9-A60B43948C18}"/>
              </a:ext>
            </a:extLst>
          </p:cNvPr>
          <p:cNvGrpSpPr/>
          <p:nvPr/>
        </p:nvGrpSpPr>
        <p:grpSpPr>
          <a:xfrm>
            <a:off x="344429" y="3449868"/>
            <a:ext cx="4998385" cy="3112517"/>
            <a:chOff x="1885212" y="3630074"/>
            <a:chExt cx="4998385" cy="311251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ACF7B45-7248-459D-94B1-C5AD5304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5212" y="3630074"/>
              <a:ext cx="4998385" cy="3112517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D470F13-28D5-40C2-BD83-9F35750FB4CA}"/>
                </a:ext>
              </a:extLst>
            </p:cNvPr>
            <p:cNvSpPr/>
            <p:nvPr/>
          </p:nvSpPr>
          <p:spPr>
            <a:xfrm>
              <a:off x="3320249" y="3799643"/>
              <a:ext cx="1961965" cy="1438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A74D54F-A1D2-451E-BB4E-FBEDC5BF5E8C}"/>
                  </a:ext>
                </a:extLst>
              </p:cNvPr>
              <p:cNvSpPr txBox="1"/>
              <p:nvPr/>
            </p:nvSpPr>
            <p:spPr>
              <a:xfrm>
                <a:off x="6061258" y="4061528"/>
                <a:ext cx="1646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=250 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A74D54F-A1D2-451E-BB4E-FBEDC5BF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58" y="4061528"/>
                <a:ext cx="1646476" cy="276999"/>
              </a:xfrm>
              <a:prstGeom prst="rect">
                <a:avLst/>
              </a:prstGeom>
              <a:blipFill>
                <a:blip r:embed="rId4"/>
                <a:stretch>
                  <a:fillRect l="-2593" t="-4348" r="-1481" b="-21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BD09F160-D835-46F3-9106-3BB6186BECC3}"/>
              </a:ext>
            </a:extLst>
          </p:cNvPr>
          <p:cNvSpPr txBox="1"/>
          <p:nvPr/>
        </p:nvSpPr>
        <p:spPr>
          <a:xfrm>
            <a:off x="5958577" y="4734453"/>
            <a:ext cx="3142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Closing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Liouvillian</a:t>
            </a:r>
            <a:r>
              <a:rPr lang="de-DE" dirty="0"/>
              <a:t> </a:t>
            </a:r>
            <a:r>
              <a:rPr lang="de-DE" dirty="0" err="1"/>
              <a:t>gap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„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slowing</a:t>
            </a:r>
            <a:r>
              <a:rPr lang="de-DE" dirty="0"/>
              <a:t> down“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044469-3920-4415-85BD-B5BBA5DD7109}"/>
              </a:ext>
            </a:extLst>
          </p:cNvPr>
          <p:cNvSpPr txBox="1"/>
          <p:nvPr/>
        </p:nvSpPr>
        <p:spPr>
          <a:xfrm>
            <a:off x="5049090" y="6331811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Benary et al. New J. Phys. 24, 103034 (2022)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44BAF2-8270-9958-B9C0-C21037045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1"/>
            <a:ext cx="7145172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Metastability</a:t>
            </a:r>
            <a:r>
              <a:rPr lang="de-DE" sz="3200" dirty="0"/>
              <a:t>, </a:t>
            </a:r>
            <a:r>
              <a:rPr lang="de-DE" sz="3200" dirty="0" err="1"/>
              <a:t>hysteresis</a:t>
            </a:r>
            <a:r>
              <a:rPr lang="de-DE" sz="3200" dirty="0"/>
              <a:t> and </a:t>
            </a:r>
            <a:r>
              <a:rPr lang="de-DE" sz="3200" dirty="0" err="1"/>
              <a:t>fluctuations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D1BC65-8B75-4681-878C-05D79DDCFEA2}"/>
              </a:ext>
            </a:extLst>
          </p:cNvPr>
          <p:cNvSpPr txBox="1"/>
          <p:nvPr/>
        </p:nvSpPr>
        <p:spPr>
          <a:xfrm>
            <a:off x="627228" y="2104873"/>
            <a:ext cx="37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Dynamically</a:t>
            </a:r>
            <a:r>
              <a:rPr lang="de-DE" dirty="0"/>
              <a:t> </a:t>
            </a:r>
            <a:r>
              <a:rPr lang="de-DE" dirty="0" err="1"/>
              <a:t>crossing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E9F9766-7712-425A-840D-0FF8FFA6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4" y="2820505"/>
            <a:ext cx="5015883" cy="290207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8D52924-EA0D-44A5-B85E-A4206E67A8E4}"/>
              </a:ext>
            </a:extLst>
          </p:cNvPr>
          <p:cNvSpPr txBox="1"/>
          <p:nvPr/>
        </p:nvSpPr>
        <p:spPr>
          <a:xfrm>
            <a:off x="5595080" y="3328449"/>
            <a:ext cx="32241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atom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650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 err="1"/>
              <a:t>ramp</a:t>
            </a:r>
            <a:r>
              <a:rPr lang="de-DE" dirty="0"/>
              <a:t> </a:t>
            </a:r>
            <a:r>
              <a:rPr lang="de-DE" dirty="0" err="1"/>
              <a:t>duration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Average </a:t>
            </a:r>
            <a:r>
              <a:rPr lang="de-DE" dirty="0" err="1"/>
              <a:t>over</a:t>
            </a:r>
            <a:r>
              <a:rPr lang="de-DE" dirty="0"/>
              <a:t> 130 </a:t>
            </a:r>
            <a:r>
              <a:rPr lang="de-DE" dirty="0" err="1"/>
              <a:t>realizations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Change </a:t>
            </a:r>
            <a:r>
              <a:rPr lang="de-DE" dirty="0" err="1"/>
              <a:t>ramp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and</a:t>
            </a:r>
            <a:br>
              <a:rPr lang="de-DE" dirty="0"/>
            </a:b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hysteresis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as</a:t>
            </a:r>
            <a:br>
              <a:rPr lang="de-DE" dirty="0"/>
            </a:b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endParaRPr lang="de-DE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B14204C-50F6-4584-A1FA-9DB2759CC38C}"/>
              </a:ext>
            </a:extLst>
          </p:cNvPr>
          <p:cNvCxnSpPr/>
          <p:nvPr/>
        </p:nvCxnSpPr>
        <p:spPr>
          <a:xfrm flipV="1">
            <a:off x="1597981" y="4271544"/>
            <a:ext cx="532660" cy="1889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2107A95-8325-4F57-9704-0202A972ABBD}"/>
              </a:ext>
            </a:extLst>
          </p:cNvPr>
          <p:cNvSpPr txBox="1"/>
          <p:nvPr/>
        </p:nvSpPr>
        <p:spPr>
          <a:xfrm>
            <a:off x="798114" y="6242767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hysteresis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51DE9A-C3B9-F27A-1018-C3489793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2"/>
            <a:ext cx="6687972" cy="692012"/>
          </a:xfrm>
        </p:spPr>
        <p:txBody>
          <a:bodyPr>
            <a:normAutofit/>
          </a:bodyPr>
          <a:lstStyle/>
          <a:p>
            <a:r>
              <a:rPr lang="de-DE" sz="3200" dirty="0" err="1"/>
              <a:t>Theoretical</a:t>
            </a:r>
            <a:r>
              <a:rPr lang="de-DE" sz="3200" dirty="0"/>
              <a:t> </a:t>
            </a:r>
            <a:r>
              <a:rPr lang="de-DE" sz="3200" dirty="0" err="1"/>
              <a:t>prediction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A27AB7-1E63-4C5B-97BF-CA9C4B0E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5" y="2260170"/>
            <a:ext cx="3250046" cy="399421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AEA0B6F-2107-4346-A4F3-C2B3D4A9D7B9}"/>
              </a:ext>
            </a:extLst>
          </p:cNvPr>
          <p:cNvSpPr txBox="1"/>
          <p:nvPr/>
        </p:nvSpPr>
        <p:spPr>
          <a:xfrm rot="16200000">
            <a:off x="-71022" y="4953739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fluctuations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FAC8BD-8B5C-4D79-9F40-6916FE216B3C}"/>
              </a:ext>
            </a:extLst>
          </p:cNvPr>
          <p:cNvSpPr txBox="1"/>
          <p:nvPr/>
        </p:nvSpPr>
        <p:spPr>
          <a:xfrm rot="16200000">
            <a:off x="-246196" y="3015849"/>
            <a:ext cx="16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ED86B1-0FD4-4A43-BE87-3E1A4A16502E}"/>
              </a:ext>
            </a:extLst>
          </p:cNvPr>
          <p:cNvSpPr txBox="1"/>
          <p:nvPr/>
        </p:nvSpPr>
        <p:spPr>
          <a:xfrm>
            <a:off x="5478954" y="1997781"/>
            <a:ext cx="22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Mean-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1DED6E3-CD63-4427-B4C7-A6F6AA093B9D}"/>
                  </a:ext>
                </a:extLst>
              </p:cNvPr>
              <p:cNvSpPr txBox="1"/>
              <p:nvPr/>
            </p:nvSpPr>
            <p:spPr>
              <a:xfrm>
                <a:off x="6199475" y="2613274"/>
                <a:ext cx="100578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−2/3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1DED6E3-CD63-4427-B4C7-A6F6AA09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75" y="2613274"/>
                <a:ext cx="1005788" cy="287323"/>
              </a:xfrm>
              <a:prstGeom prst="rect">
                <a:avLst/>
              </a:prstGeom>
              <a:blipFill>
                <a:blip r:embed="rId3"/>
                <a:stretch>
                  <a:fillRect l="-5455" t="-8511" r="-1818" b="-63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>
            <a:extLst>
              <a:ext uri="{FF2B5EF4-FFF2-40B4-BE49-F238E27FC236}">
                <a16:creationId xmlns:a16="http://schemas.microsoft.com/office/drawing/2014/main" id="{3BE4967D-E24F-44D4-BEFB-9D3ECE7CADC1}"/>
              </a:ext>
            </a:extLst>
          </p:cNvPr>
          <p:cNvSpPr txBox="1"/>
          <p:nvPr/>
        </p:nvSpPr>
        <p:spPr>
          <a:xfrm>
            <a:off x="5478954" y="3234398"/>
            <a:ext cx="12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result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F8CBB17-863B-4C0D-BCCE-045ECF127061}"/>
                  </a:ext>
                </a:extLst>
              </p:cNvPr>
              <p:cNvSpPr txBox="1"/>
              <p:nvPr/>
            </p:nvSpPr>
            <p:spPr>
              <a:xfrm>
                <a:off x="6199475" y="3849891"/>
                <a:ext cx="824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F8CBB17-863B-4C0D-BCCE-045ECF127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75" y="3849891"/>
                <a:ext cx="824649" cy="276999"/>
              </a:xfrm>
              <a:prstGeom prst="rect">
                <a:avLst/>
              </a:prstGeom>
              <a:blipFill>
                <a:blip r:embed="rId4"/>
                <a:stretch>
                  <a:fillRect l="-6667" t="-4444" r="-2222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>
            <a:extLst>
              <a:ext uri="{FF2B5EF4-FFF2-40B4-BE49-F238E27FC236}">
                <a16:creationId xmlns:a16="http://schemas.microsoft.com/office/drawing/2014/main" id="{B2F560CA-519E-44AD-9EE7-DD2B6F7B6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666" y="4257277"/>
            <a:ext cx="4085134" cy="190734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AE3273-EE5D-4968-8B88-19DDE963DDC0}"/>
              </a:ext>
            </a:extLst>
          </p:cNvPr>
          <p:cNvSpPr txBox="1"/>
          <p:nvPr/>
        </p:nvSpPr>
        <p:spPr>
          <a:xfrm>
            <a:off x="393432" y="6399238"/>
            <a:ext cx="392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Casteels</a:t>
            </a:r>
            <a:r>
              <a:rPr lang="de-DE" sz="1600" dirty="0"/>
              <a:t> et al. Phys. Rev. A </a:t>
            </a:r>
            <a:r>
              <a:rPr lang="de-DE" sz="1600" b="1" dirty="0"/>
              <a:t>93</a:t>
            </a:r>
            <a:r>
              <a:rPr lang="de-DE" sz="1600" dirty="0"/>
              <a:t>, 033824 (2016)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CF3727-EB4A-4CB4-A1D9-4AAAC5E107F2}"/>
              </a:ext>
            </a:extLst>
          </p:cNvPr>
          <p:cNvSpPr txBox="1"/>
          <p:nvPr/>
        </p:nvSpPr>
        <p:spPr>
          <a:xfrm>
            <a:off x="402539" y="1628449"/>
            <a:ext cx="362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Optical </a:t>
            </a:r>
            <a:r>
              <a:rPr lang="de-DE" dirty="0" err="1"/>
              <a:t>bistability</a:t>
            </a:r>
            <a:r>
              <a:rPr lang="de-DE" dirty="0"/>
              <a:t>, finite </a:t>
            </a:r>
            <a:r>
              <a:rPr lang="de-DE" dirty="0" err="1"/>
              <a:t>temperature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A3B2D-EAD8-074A-06E3-9BD75AFC5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3200" dirty="0"/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29865"/>
            <a:ext cx="8281987" cy="43342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dirty="0"/>
              <a:t>	</a:t>
            </a: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dirty="0" err="1"/>
              <a:t>Lindblad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equation</a:t>
            </a:r>
            <a:endParaRPr lang="de-DE" dirty="0"/>
          </a:p>
          <a:p>
            <a:pPr eaLnBrk="1" hangingPunct="1">
              <a:lnSpc>
                <a:spcPct val="90000"/>
              </a:lnSpc>
            </a:pP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Liouvillians</a:t>
            </a:r>
            <a:endParaRPr lang="de-DE" dirty="0"/>
          </a:p>
          <a:p>
            <a:pPr eaLnBrk="1" hangingPunct="1">
              <a:lnSpc>
                <a:spcPct val="90000"/>
              </a:lnSpc>
            </a:pPr>
            <a:endParaRPr lang="de-DE" dirty="0"/>
          </a:p>
          <a:p>
            <a:pPr eaLnBrk="1" hangingPunct="1">
              <a:lnSpc>
                <a:spcPct val="90000"/>
              </a:lnSpc>
            </a:pPr>
            <a:r>
              <a:rPr lang="de-DE" dirty="0"/>
              <a:t>Optical </a:t>
            </a:r>
            <a:r>
              <a:rPr lang="de-DE" dirty="0" err="1"/>
              <a:t>bistability</a:t>
            </a:r>
            <a:endParaRPr lang="de-DE" dirty="0"/>
          </a:p>
          <a:p>
            <a:pPr eaLnBrk="1" hangingPunct="1">
              <a:lnSpc>
                <a:spcPct val="90000"/>
              </a:lnSpc>
            </a:pP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dirty="0"/>
              <a:t>First </a:t>
            </a:r>
            <a:r>
              <a:rPr lang="de-DE" dirty="0" err="1"/>
              <a:t>order</a:t>
            </a:r>
            <a:r>
              <a:rPr lang="de-DE" dirty="0"/>
              <a:t> dissipative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transition</a:t>
            </a:r>
            <a:br>
              <a:rPr lang="de-DE" dirty="0"/>
            </a:br>
            <a:r>
              <a:rPr lang="de-DE" dirty="0"/>
              <a:t>in a </a:t>
            </a:r>
            <a:r>
              <a:rPr lang="de-DE" dirty="0" err="1"/>
              <a:t>quantum</a:t>
            </a:r>
            <a:r>
              <a:rPr lang="de-DE" dirty="0"/>
              <a:t> gas</a:t>
            </a:r>
          </a:p>
          <a:p>
            <a:pPr eaLnBrk="1" hangingPunct="1">
              <a:lnSpc>
                <a:spcPct val="90000"/>
              </a:lnSpc>
            </a:pP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dirty="0"/>
              <a:t>Hysteresis </a:t>
            </a:r>
            <a:r>
              <a:rPr lang="de-DE" dirty="0" err="1"/>
              <a:t>scaling</a:t>
            </a:r>
            <a:endParaRPr lang="de-DE" sz="2400" dirty="0"/>
          </a:p>
        </p:txBody>
      </p:sp>
      <p:pic>
        <p:nvPicPr>
          <p:cNvPr id="14340" name="Picture 4" descr="kammer_innen_per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827" y="1268413"/>
            <a:ext cx="46799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2843ABE-75F3-CA1E-6408-D1B85A812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3206"/>
      </p:ext>
    </p:extLst>
  </p:cSld>
  <p:clrMapOvr>
    <a:masterClrMapping/>
  </p:clrMapOvr>
  <p:transition advTm="7178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2"/>
            <a:ext cx="6687972" cy="692012"/>
          </a:xfrm>
        </p:spPr>
        <p:txBody>
          <a:bodyPr>
            <a:normAutofit/>
          </a:bodyPr>
          <a:lstStyle/>
          <a:p>
            <a:r>
              <a:rPr lang="de-DE" sz="3200" dirty="0"/>
              <a:t>Experimental </a:t>
            </a:r>
            <a:r>
              <a:rPr lang="de-DE" sz="3200" dirty="0" err="1"/>
              <a:t>results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E3B3A-ED5E-44B4-9A7E-D3B54E235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94" y="3429000"/>
            <a:ext cx="4059850" cy="3107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DC3030-CAB6-4C09-9BD2-76AE426AB62E}"/>
              </a:ext>
            </a:extLst>
          </p:cNvPr>
          <p:cNvSpPr txBox="1"/>
          <p:nvPr/>
        </p:nvSpPr>
        <p:spPr>
          <a:xfrm>
            <a:off x="5535350" y="2903644"/>
            <a:ext cx="28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hysteresis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E6DE42-63B6-4726-B6E2-1A82E9DEC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6" y="4036579"/>
            <a:ext cx="4680520" cy="260835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3326A8D-9168-4436-BC06-143C6D8F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56" y="1501812"/>
            <a:ext cx="4763327" cy="260835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8602874-3916-45B4-940D-8A6B445BEF63}"/>
              </a:ext>
            </a:extLst>
          </p:cNvPr>
          <p:cNvSpPr txBox="1"/>
          <p:nvPr/>
        </p:nvSpPr>
        <p:spPr>
          <a:xfrm rot="1460759">
            <a:off x="6469015" y="1345014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latin typeface="Raleway Black" panose="020B0A03030101060003" pitchFamily="34" charset="0"/>
              </a:rPr>
              <a:t>preliminary</a:t>
            </a:r>
            <a:endParaRPr lang="de-DE" sz="2800" b="1" dirty="0">
              <a:latin typeface="Raleway Black" panose="020B0A03030101060003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468A7D-5223-4931-A02B-AE46BF008B86}"/>
              </a:ext>
            </a:extLst>
          </p:cNvPr>
          <p:cNvSpPr/>
          <p:nvPr/>
        </p:nvSpPr>
        <p:spPr>
          <a:xfrm>
            <a:off x="7735206" y="3648368"/>
            <a:ext cx="716334" cy="318954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D4ACB4-6E9E-09D1-333D-482C2CDC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2"/>
            <a:ext cx="6687972" cy="692012"/>
          </a:xfrm>
        </p:spPr>
        <p:txBody>
          <a:bodyPr>
            <a:normAutofit/>
          </a:bodyPr>
          <a:lstStyle/>
          <a:p>
            <a:r>
              <a:rPr lang="de-DE" sz="3200" dirty="0"/>
              <a:t>Finite </a:t>
            </a:r>
            <a:r>
              <a:rPr lang="de-DE" sz="3200" dirty="0" err="1"/>
              <a:t>temperature</a:t>
            </a:r>
            <a:r>
              <a:rPr lang="de-DE" sz="3200" dirty="0"/>
              <a:t> </a:t>
            </a:r>
            <a:r>
              <a:rPr lang="de-DE" sz="3200" dirty="0" err="1"/>
              <a:t>effects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494CC-937D-47F0-A96D-27A3873E55FE}"/>
              </a:ext>
            </a:extLst>
          </p:cNvPr>
          <p:cNvSpPr txBox="1"/>
          <p:nvPr/>
        </p:nvSpPr>
        <p:spPr>
          <a:xfrm>
            <a:off x="532660" y="1928219"/>
            <a:ext cx="513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 </a:t>
            </a:r>
            <a:r>
              <a:rPr lang="de-DE" dirty="0" err="1">
                <a:sym typeface="Wingdings" panose="05000000000000000000" pitchFamily="2" charset="2"/>
              </a:rPr>
              <a:t>reduce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condensate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fraction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A20839-0832-4B93-A70A-A6DF39DA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77" y="2764754"/>
            <a:ext cx="6882245" cy="31786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FA1CB4-C3FB-4B6B-A871-34A7E903C82A}"/>
              </a:ext>
            </a:extLst>
          </p:cNvPr>
          <p:cNvSpPr txBox="1"/>
          <p:nvPr/>
        </p:nvSpPr>
        <p:spPr>
          <a:xfrm rot="1460759">
            <a:off x="6892462" y="1666609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latin typeface="Raleway Black" panose="020B0A03030101060003" pitchFamily="34" charset="0"/>
              </a:rPr>
              <a:t>preliminary</a:t>
            </a:r>
            <a:endParaRPr lang="de-DE" sz="2800" b="1" dirty="0">
              <a:latin typeface="Raleway Black" panose="020B0A030301010600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2C9A38-22B5-F800-1D7C-48B2581D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5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2"/>
            <a:ext cx="6687972" cy="692012"/>
          </a:xfrm>
        </p:spPr>
        <p:txBody>
          <a:bodyPr>
            <a:normAutofit/>
          </a:bodyPr>
          <a:lstStyle/>
          <a:p>
            <a:r>
              <a:rPr lang="de-DE" sz="3200" dirty="0" err="1"/>
              <a:t>Microscopic</a:t>
            </a:r>
            <a:r>
              <a:rPr lang="de-DE" sz="3200" dirty="0"/>
              <a:t> </a:t>
            </a:r>
            <a:r>
              <a:rPr lang="de-DE" sz="3200" dirty="0" err="1"/>
              <a:t>system</a:t>
            </a:r>
            <a:r>
              <a:rPr lang="de-DE" sz="3200" dirty="0"/>
              <a:t> </a:t>
            </a:r>
            <a:r>
              <a:rPr lang="de-DE" sz="3200" dirty="0" err="1"/>
              <a:t>dynamics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1EA43A-A83A-4683-97C3-0AB33303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7" y="3585207"/>
            <a:ext cx="4333143" cy="26586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59EEBC-F19A-4FE4-BFB3-77B53DE98C6C}"/>
              </a:ext>
            </a:extLst>
          </p:cNvPr>
          <p:cNvSpPr txBox="1"/>
          <p:nvPr/>
        </p:nvSpPr>
        <p:spPr>
          <a:xfrm>
            <a:off x="372862" y="1757779"/>
            <a:ext cx="53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does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fluctuations</a:t>
            </a:r>
            <a:r>
              <a:rPr lang="de-DE" b="1" dirty="0"/>
              <a:t> </a:t>
            </a:r>
            <a:r>
              <a:rPr lang="de-DE" b="1" dirty="0" err="1"/>
              <a:t>look</a:t>
            </a:r>
            <a:r>
              <a:rPr lang="de-DE" b="1" dirty="0"/>
              <a:t> like?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CFC55D-54C5-49C2-BDAF-D978DEF7B440}"/>
              </a:ext>
            </a:extLst>
          </p:cNvPr>
          <p:cNvSpPr txBox="1"/>
          <p:nvPr/>
        </p:nvSpPr>
        <p:spPr>
          <a:xfrm>
            <a:off x="383092" y="2671493"/>
            <a:ext cx="412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average</a:t>
            </a:r>
            <a:r>
              <a:rPr lang="de-DE" dirty="0"/>
              <a:t> „jump“ </a:t>
            </a:r>
            <a:r>
              <a:rPr lang="de-DE" dirty="0" err="1"/>
              <a:t>from</a:t>
            </a:r>
            <a:r>
              <a:rPr lang="de-DE" dirty="0"/>
              <a:t> normal </a:t>
            </a:r>
            <a:r>
              <a:rPr lang="de-DE" dirty="0" err="1"/>
              <a:t>to</a:t>
            </a:r>
            <a:r>
              <a:rPr lang="de-DE" dirty="0"/>
              <a:t> superfluid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88BB0A-94AE-4A35-AFC6-EEEFB150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75" y="3720383"/>
            <a:ext cx="3816902" cy="214167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2C5C8F1-5353-4FD4-997A-2DE6A5E7A923}"/>
              </a:ext>
            </a:extLst>
          </p:cNvPr>
          <p:cNvSpPr txBox="1"/>
          <p:nvPr/>
        </p:nvSpPr>
        <p:spPr>
          <a:xfrm>
            <a:off x="6266092" y="2671493"/>
            <a:ext cx="152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jump </a:t>
            </a:r>
            <a:r>
              <a:rPr lang="de-DE" dirty="0" err="1"/>
              <a:t>duration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668A2AC-5A5D-4B0A-8BA2-B1375A892E85}"/>
              </a:ext>
            </a:extLst>
          </p:cNvPr>
          <p:cNvSpPr txBox="1"/>
          <p:nvPr/>
        </p:nvSpPr>
        <p:spPr>
          <a:xfrm>
            <a:off x="3998533" y="6348601"/>
            <a:ext cx="513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Fastest </a:t>
            </a:r>
            <a:r>
              <a:rPr lang="de-DE" b="1" dirty="0" err="1"/>
              <a:t>jumps</a:t>
            </a:r>
            <a:r>
              <a:rPr lang="de-DE" b="1" dirty="0"/>
              <a:t> </a:t>
            </a:r>
            <a:r>
              <a:rPr lang="de-DE" b="1" dirty="0" err="1"/>
              <a:t>compatible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Josephson </a:t>
            </a:r>
            <a:r>
              <a:rPr lang="de-DE" b="1" dirty="0" err="1"/>
              <a:t>dynamics</a:t>
            </a:r>
            <a:r>
              <a:rPr lang="de-DE" b="1" dirty="0"/>
              <a:t>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74758E-7A69-12F0-E5ED-9DAF0A110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Theoretical</a:t>
            </a:r>
            <a:r>
              <a:rPr lang="de-DE" sz="3200" dirty="0"/>
              <a:t> </a:t>
            </a:r>
            <a:r>
              <a:rPr lang="de-DE" sz="3200" dirty="0" err="1"/>
              <a:t>treatment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C55C5E-5C0D-4B82-B19D-A76E25B2CB48}"/>
              </a:ext>
            </a:extLst>
          </p:cNvPr>
          <p:cNvSpPr txBox="1"/>
          <p:nvPr/>
        </p:nvSpPr>
        <p:spPr>
          <a:xfrm>
            <a:off x="457200" y="1722291"/>
            <a:ext cx="704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C-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M. Reeves and M. Davis, </a:t>
            </a:r>
            <a:r>
              <a:rPr lang="fr-FR" b="1" dirty="0" err="1"/>
              <a:t>SciPost</a:t>
            </a:r>
            <a:r>
              <a:rPr lang="fr-FR" b="1" dirty="0"/>
              <a:t> Phys. 15, 068 (2023)</a:t>
            </a:r>
            <a:endParaRPr lang="de-DE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8ADA70-B700-49A2-93D9-38846F1D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2149"/>
            <a:ext cx="3667637" cy="55252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46E8D20-9893-4967-BA1D-26BA1A0A523C}"/>
              </a:ext>
            </a:extLst>
          </p:cNvPr>
          <p:cNvSpPr txBox="1"/>
          <p:nvPr/>
        </p:nvSpPr>
        <p:spPr>
          <a:xfrm>
            <a:off x="457200" y="2209591"/>
            <a:ext cx="780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Description via </a:t>
            </a:r>
            <a:r>
              <a:rPr lang="de-DE" dirty="0" err="1"/>
              <a:t>damped</a:t>
            </a:r>
            <a:r>
              <a:rPr lang="de-DE" dirty="0"/>
              <a:t> and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projected</a:t>
            </a:r>
            <a:r>
              <a:rPr lang="de-DE" dirty="0"/>
              <a:t> Gross-</a:t>
            </a:r>
            <a:r>
              <a:rPr lang="de-DE" dirty="0" err="1"/>
              <a:t>Pitaevskii</a:t>
            </a:r>
            <a:r>
              <a:rPr lang="de-DE" dirty="0"/>
              <a:t> </a:t>
            </a:r>
            <a:r>
              <a:rPr lang="de-DE" dirty="0" err="1"/>
              <a:t>equation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852617C-2CCE-472D-856B-3DB1D9B9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436" y="2672912"/>
            <a:ext cx="3620005" cy="7621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E1372FE-A302-405A-9BEC-35E4B8C5A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79" y="4496796"/>
            <a:ext cx="3889469" cy="236120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A85F879-48FC-4AA0-B629-4F02CB40C03B}"/>
              </a:ext>
            </a:extLst>
          </p:cNvPr>
          <p:cNvSpPr txBox="1"/>
          <p:nvPr/>
        </p:nvSpPr>
        <p:spPr>
          <a:xfrm>
            <a:off x="4891597" y="3765103"/>
            <a:ext cx="38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density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tranverse</a:t>
            </a:r>
            <a:r>
              <a:rPr lang="de-DE" b="1" dirty="0"/>
              <a:t> </a:t>
            </a:r>
            <a:r>
              <a:rPr lang="de-DE" b="1" dirty="0" err="1"/>
              <a:t>direction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3D174B7-34CC-4637-82CA-260F7AE54232}"/>
              </a:ext>
            </a:extLst>
          </p:cNvPr>
          <p:cNvSpPr txBox="1"/>
          <p:nvPr/>
        </p:nvSpPr>
        <p:spPr>
          <a:xfrm>
            <a:off x="4891597" y="4145873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normal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4B352C9-2567-483B-A1A6-1015CAC5306A}"/>
              </a:ext>
            </a:extLst>
          </p:cNvPr>
          <p:cNvSpPr txBox="1"/>
          <p:nvPr/>
        </p:nvSpPr>
        <p:spPr>
          <a:xfrm>
            <a:off x="7195351" y="4156216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superfluid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4E7C397D-1E6C-482D-AE4B-803180349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3" y="4279078"/>
            <a:ext cx="3746981" cy="2016582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0DEF5F51-381E-4B7A-BA7C-99C249087DA6}"/>
              </a:ext>
            </a:extLst>
          </p:cNvPr>
          <p:cNvSpPr txBox="1"/>
          <p:nvPr/>
        </p:nvSpPr>
        <p:spPr>
          <a:xfrm>
            <a:off x="1076264" y="3786884"/>
            <a:ext cx="38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switching</a:t>
            </a:r>
            <a:r>
              <a:rPr lang="de-DE" b="1" dirty="0"/>
              <a:t> </a:t>
            </a:r>
            <a:r>
              <a:rPr lang="de-DE" b="1" dirty="0" err="1"/>
              <a:t>behaviour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60002D-4857-AD9E-A59B-D774C4430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2"/>
            <a:ext cx="6687972" cy="692012"/>
          </a:xfrm>
        </p:spPr>
        <p:txBody>
          <a:bodyPr>
            <a:normAutofit/>
          </a:bodyPr>
          <a:lstStyle/>
          <a:p>
            <a:r>
              <a:rPr lang="de-DE" sz="3200" dirty="0"/>
              <a:t>Summary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59EEBC-F19A-4FE4-BFB3-77B53DE98C6C}"/>
              </a:ext>
            </a:extLst>
          </p:cNvPr>
          <p:cNvSpPr txBox="1"/>
          <p:nvPr/>
        </p:nvSpPr>
        <p:spPr>
          <a:xfrm>
            <a:off x="372862" y="1757779"/>
            <a:ext cx="86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Realization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a dissipative </a:t>
            </a:r>
            <a:r>
              <a:rPr lang="de-DE" b="1" dirty="0" err="1"/>
              <a:t>phase</a:t>
            </a:r>
            <a:r>
              <a:rPr lang="de-DE" b="1" dirty="0"/>
              <a:t> </a:t>
            </a:r>
            <a:r>
              <a:rPr lang="de-DE" b="1" dirty="0" err="1"/>
              <a:t>transition</a:t>
            </a:r>
            <a:r>
              <a:rPr lang="de-DE" b="1" dirty="0"/>
              <a:t> in a </a:t>
            </a:r>
            <a:r>
              <a:rPr lang="de-DE" b="1" dirty="0" err="1"/>
              <a:t>quantum</a:t>
            </a:r>
            <a:r>
              <a:rPr lang="de-DE" b="1" dirty="0"/>
              <a:t> gas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05252D-34E9-402F-9FAE-B88DDDE83CC0}"/>
              </a:ext>
            </a:extLst>
          </p:cNvPr>
          <p:cNvSpPr txBox="1"/>
          <p:nvPr/>
        </p:nvSpPr>
        <p:spPr>
          <a:xfrm>
            <a:off x="1278566" y="2310247"/>
            <a:ext cx="6586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Extension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stronger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Characteristic</a:t>
            </a:r>
            <a:r>
              <a:rPr lang="de-DE" dirty="0"/>
              <a:t>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Liouvillian</a:t>
            </a:r>
            <a:r>
              <a:rPr lang="de-DE" dirty="0"/>
              <a:t> </a:t>
            </a:r>
            <a:r>
              <a:rPr lang="de-DE" dirty="0" err="1"/>
              <a:t>gap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Appearance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hysteresis</a:t>
            </a:r>
            <a:r>
              <a:rPr lang="de-DE" dirty="0"/>
              <a:t> and </a:t>
            </a:r>
            <a:r>
              <a:rPr lang="de-DE" dirty="0" err="1"/>
              <a:t>metastability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hysteresis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large)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Rich </a:t>
            </a:r>
            <a:r>
              <a:rPr lang="de-DE" dirty="0" err="1"/>
              <a:t>microscopic</a:t>
            </a:r>
            <a:r>
              <a:rPr lang="de-DE" dirty="0"/>
              <a:t> </a:t>
            </a:r>
            <a:r>
              <a:rPr lang="de-DE" dirty="0" err="1"/>
              <a:t>dynamics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258762EC-75B2-4F26-8704-91D45ADFD067}"/>
              </a:ext>
            </a:extLst>
          </p:cNvPr>
          <p:cNvSpPr txBox="1">
            <a:spLocks/>
          </p:cNvSpPr>
          <p:nvPr/>
        </p:nvSpPr>
        <p:spPr>
          <a:xfrm>
            <a:off x="372862" y="4618571"/>
            <a:ext cx="6687972" cy="692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Outlook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C83A87D-A22B-41EA-B811-2FC26BC4C508}"/>
              </a:ext>
            </a:extLst>
          </p:cNvPr>
          <p:cNvSpPr txBox="1"/>
          <p:nvPr/>
        </p:nvSpPr>
        <p:spPr>
          <a:xfrm>
            <a:off x="1278566" y="5422902"/>
            <a:ext cx="443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laws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temperatures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Connection </a:t>
            </a:r>
            <a:r>
              <a:rPr lang="de-DE" dirty="0" err="1"/>
              <a:t>to</a:t>
            </a:r>
            <a:r>
              <a:rPr lang="de-DE" dirty="0"/>
              <a:t> BEC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transition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Second </a:t>
            </a:r>
            <a:r>
              <a:rPr lang="de-DE" dirty="0" err="1"/>
              <a:t>order</a:t>
            </a:r>
            <a:r>
              <a:rPr lang="de-DE" dirty="0"/>
              <a:t> dissipative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/>
              <a:t>?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C84E65-F968-3397-522D-92FA63DA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4242" y="277533"/>
            <a:ext cx="7354887" cy="503237"/>
          </a:xfrm>
        </p:spPr>
        <p:txBody>
          <a:bodyPr/>
          <a:lstStyle/>
          <a:p>
            <a:r>
              <a:rPr lang="de-DE" dirty="0" err="1"/>
              <a:t>Thanks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</p:txBody>
      </p:sp>
      <p:sp>
        <p:nvSpPr>
          <p:cNvPr id="112642" name="AutoShape 2" descr="data:image/jpeg;base64,/9j/4AAQSkZJRgABAQAAAQABAAD/2wCEAAkGBhMSERMUExQVFBUWFRwXGRgYGB8bGxwcGBcXGx0cHhkcHCYfGx0kHBgXIS8hIykpLywsFx4xNTIsNSYrLCkBCQoKDgwOGQ8PGi0kHiQpLywvLi8sKiwsKSksLCwpNCksLCw0LywqLCkpLCwsLCksLCwsKSkpLCwsLCw0KSwsLP/AABEIAGoAUAMBIgACEQEDEQH/xAAbAAACAwEBAQAAAAAAAAAAAAAFBgIDBAEHAP/EADcQAAECAwUFBgQGAwEAAAAAAAECEQADIQQFEjFBBlFhcZETIoGhwdFCkrHhBzJSU2LwFEPxFv/EABkBAAIDAQAAAAAAAAAAAAAAAAIDAAEEBf/EACERAAICAgICAwEAAAAAAAAAAAABAhESIQNBBDEiMlET/9oADAMBAAIRAxEAPwDB/m9nMC5ZOZpuP9eN9p2oxSLQleHEU93Kp48YVZ8mYCQmjFwDm/oY7ZhLUcKlKSGdSsL4ahyWflHK4Y4/VghC5picCZgJ7UEpDA5nIlW5ng9Zr9JQmWsoGFyFgBWLgx+tIF2qalOEBITJYszHEwDFW5xrwgXLnIMwIlAuzkhz/wAjZk1pBRi5OkW3lal9upaSGeiQNBQBv7nFHaEAHCWqcNWB0HjDJdmzs2cGCSh/jLE9PvFczZS1WdRfvoOuR8Mx1hbprbHrgd0DLMo4QAcIAcvvOnCB94S1FQISMRLkvTdvi+8iUTcBITioDoSdFbowEEYsTggswDF4ThTsp5QuL9FNpsik0JeoD6ARmtkjCUpKg6i/IQSvK1sgYWAUKnV+I6wIwksWo7cIbC2rFOujcu+yonEOHhxLOY1XPayFYZfZJVN7oUsUFSGIyqC7wDE0OXDU8HjXdVmC1oTiSK/EWd6Z6RKoAY7UvsJOFZeYgFmy1Bfm9DuUYKbB3CEoEyYHK+9C9e1mAEuVhwKXNSgh8wnvE5swDQ2ydrrPJAT3lNR0pJAbjByto2ePS2x7sswAZQZwJUg0eEq6tq5c5Pcctwr0iq1fiOJasKZS18qN1iQdaYycW9ou2x2DRaUKwMleY3Pz0jyVU6Z2pkz0qE5PdNanDkeNNeEey2HahE8ZFB3K9488/FWyJ7aTNQUhZSx/lhNK78/pEVXQM03HYnWpeIs1XPjyiUxBCQ1Blx+wg1Z7pJClJwGqdKjdhPF4rveYyQCns1JNU5ioJFd53QeLS0Y6B9olSgpKTiwgd5jV3PlBGwXYhScSCQAw73A5vGkXClRUlSieTNXRtB4wTsV2GWjCwLcc/CMcpapBKDB5u/HaUKKiWlqZOgZg7vriiybctoUWQFEfxQ4bxPnGzCJc1CiGGFQY80H0g2vaeWEF82YJyHAMIdGTpGvhimi78P7iKFTO07xKaZFmfnv8ozXlsPNC3lqxcAQFDkFUNIWv/bWiTMKE4RQZVcl86ZVg6vaK0lEq0TkoSA6FAP3g7gsajM+e6DdjY1dWMNzbJlDTJgUDmEnCQ/6mAAB5QO/EK70GXKX2aZikTRRQzCqEFq7i3CC93bWSygJTR9Ipve0JWqQk/FOSW5QF70U0+xHs13FScgSAUgEnIGgPhWB8vZ60zZiDMZKQ7VdutTzg9YZoUvEjMd08WNCfq/HoVGVWEKn5MoukjDJb0ZJd2JSXEXyLGhJJDueMWFUc7TnGHJlWB9qSUykrHwrryUCPq0KFvvAnCUByacofrdZxNlqQrJQb2PhnHl05C5E4oWKpPgeI4GOh4rUlXaCjOgrd9gUo41KwLd2wkl3GuR1ygrbhbBLUAMcsu5UkDPcM/wDsUWGctbUDb3aG02hCbKtK1JLoIYb4e7s1pRoA3LbEypScR7503cIvvG2mepKQTk5wljQaHSFC2TlBYKddOv2g/dV3z5UkWlicRKQGdkpAdR3OfpFTjStexD5HWhlskjClNAFMHA3t5xcuYBmWhRnXzMV8TNujLPtKlZqJ5mMH8ZPbZmyHpTRF2yjPaLalGZHhFaEzphdKClO9Q9MzC+PjlP6ouzRMngCsKm2UkTaywSuWHLCjHR9S9W5wzm7sIJUQVN8RHkkZRiE9LMaHWOhx+M+P5P2XCm9iAm/VMXd8ujf3wiSb7WtnJroOcGL5uySpWLI/x1iiwyJaD3JZfefvGlS/EMxfbCmz1xmYtKljkN8erWKxpQEJYOnLo3rClsw/5m4D3h8uxCUh1gqJ4s3lnAqDcspBymksYgq9dhbPPH5ezVvQw6jIiEq+di7RZnKUCcj9QD9U5jmHj1xM2X+lXzD2iRWjcrqPaDlxxkZqPMpNjRL/ACiv6jU/bwjk6YTmSfOOGTSpV8x9DEVWcb1fMr3h6SSpFFEyMNos784IGyjer5j7xQqwJOgiMsCruwk5jyjbdlw9ooJCg54ikEZV2gkAJHSHK6LklyU/lGI5lhAsh27bvlyUgOHGWUEkrSMyOscTLG4dBFyJYGQHSKLPk2lOhfkCfpETahSivlP1IaLQYrmac4hBPFhpVaARmCTToI6qxo/cT0PtHJA7w5+sWXqGmr5+ggyik2FP7iPMekcF3p/cR5+0VKickViEC1zXKnEFGYkAF8ia9IYRIln/AG9EGMSBQcomiALNwlyh8ajyT7mO9pKGiz4gekZNYkqIQ1/5EuncV832iK5klx3V/MPaMg0iJNREI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894857" y="5973732"/>
            <a:ext cx="519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Marvin Röhrle, Erik Bernhart, Jian Jiang, Jens Benary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F9A5AC-08F8-43BC-8FDD-7430615F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3" y="1109466"/>
            <a:ext cx="6383046" cy="472023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D498F01-6495-4540-B8F7-1DEDBE1D9E68}"/>
              </a:ext>
            </a:extLst>
          </p:cNvPr>
          <p:cNvSpPr/>
          <p:nvPr/>
        </p:nvSpPr>
        <p:spPr>
          <a:xfrm>
            <a:off x="5459767" y="2130641"/>
            <a:ext cx="461639" cy="68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60DF993-B193-4A95-8BC5-1F8A519FE38C}"/>
              </a:ext>
            </a:extLst>
          </p:cNvPr>
          <p:cNvSpPr/>
          <p:nvPr/>
        </p:nvSpPr>
        <p:spPr>
          <a:xfrm>
            <a:off x="2318551" y="1744462"/>
            <a:ext cx="461639" cy="68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6A0F833-DB04-40C4-8940-D11F96B797F6}"/>
              </a:ext>
            </a:extLst>
          </p:cNvPr>
          <p:cNvSpPr/>
          <p:nvPr/>
        </p:nvSpPr>
        <p:spPr>
          <a:xfrm>
            <a:off x="3142695" y="1788851"/>
            <a:ext cx="461639" cy="68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7BF1EDE-8F71-419E-B3B8-E7C26149DF60}"/>
              </a:ext>
            </a:extLst>
          </p:cNvPr>
          <p:cNvSpPr/>
          <p:nvPr/>
        </p:nvSpPr>
        <p:spPr>
          <a:xfrm>
            <a:off x="5958396" y="2086252"/>
            <a:ext cx="461639" cy="68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F4F47C-54E5-045A-724F-C5B4ECFF1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7A793F6-222F-4E31-8098-F34921B8727D}"/>
              </a:ext>
            </a:extLst>
          </p:cNvPr>
          <p:cNvSpPr txBox="1">
            <a:spLocks/>
          </p:cNvSpPr>
          <p:nvPr/>
        </p:nvSpPr>
        <p:spPr>
          <a:xfrm>
            <a:off x="1387748" y="1067011"/>
            <a:ext cx="8636515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Second </a:t>
            </a:r>
            <a:r>
              <a:rPr lang="de-DE" sz="3200" dirty="0" err="1"/>
              <a:t>order</a:t>
            </a:r>
            <a:r>
              <a:rPr lang="de-DE" sz="3200" dirty="0"/>
              <a:t> dissipative </a:t>
            </a:r>
            <a:r>
              <a:rPr lang="de-DE" sz="3200" dirty="0" err="1"/>
              <a:t>phase</a:t>
            </a:r>
            <a:r>
              <a:rPr lang="de-DE" sz="3200" dirty="0"/>
              <a:t> </a:t>
            </a:r>
            <a:r>
              <a:rPr lang="de-DE" sz="3200" dirty="0" err="1"/>
              <a:t>transition</a:t>
            </a:r>
            <a:endParaRPr lang="de-DE" sz="3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08421E-76C3-4373-8FEA-CC154104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5" y="1961964"/>
            <a:ext cx="3244774" cy="40717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60395C3-57C2-4C5D-AD5B-413B3D192A93}"/>
              </a:ext>
            </a:extLst>
          </p:cNvPr>
          <p:cNvSpPr txBox="1"/>
          <p:nvPr/>
        </p:nvSpPr>
        <p:spPr>
          <a:xfrm>
            <a:off x="4689368" y="2611086"/>
            <a:ext cx="40034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Liouvillian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closes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Steady-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different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(at least 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 </a:t>
            </a:r>
            <a:r>
              <a:rPr lang="de-DE" dirty="0" err="1"/>
              <a:t>breaking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311B17-3640-4C2D-9BC3-E25D139F21A8}"/>
              </a:ext>
            </a:extLst>
          </p:cNvPr>
          <p:cNvSpPr txBox="1"/>
          <p:nvPr/>
        </p:nvSpPr>
        <p:spPr>
          <a:xfrm>
            <a:off x="390485" y="6297332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Ciuti et al. Phys. Rev A </a:t>
            </a:r>
            <a:r>
              <a:rPr lang="de-DE" sz="1600" b="1" dirty="0"/>
              <a:t>98</a:t>
            </a:r>
            <a:r>
              <a:rPr lang="de-DE" sz="1600" dirty="0"/>
              <a:t>, 042118 (2018)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D50FDF-93C0-4F6D-A21B-F19113F0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68" y="5292525"/>
            <a:ext cx="4029637" cy="8192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CD616DB-AC93-EEC8-3740-4D6F34CAC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Many-body multi-mode </a:t>
            </a:r>
            <a:r>
              <a:rPr lang="de-DE" sz="3200" dirty="0" err="1"/>
              <a:t>extension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47EC2E-D9A7-45AE-BFDE-AA097255C75B}"/>
              </a:ext>
            </a:extLst>
          </p:cNvPr>
          <p:cNvSpPr txBox="1"/>
          <p:nvPr/>
        </p:nvSpPr>
        <p:spPr>
          <a:xfrm>
            <a:off x="630314" y="2052224"/>
            <a:ext cx="482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Many-body </a:t>
            </a:r>
            <a:r>
              <a:rPr lang="de-DE" dirty="0" err="1"/>
              <a:t>system</a:t>
            </a:r>
            <a:r>
              <a:rPr lang="de-DE" dirty="0"/>
              <a:t> in 2D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cavities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A0044F-34F8-42AC-A942-856BE411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00" y="2690709"/>
            <a:ext cx="5001323" cy="14765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F4FB62-BB1C-4236-AF1B-BEC6E98508D0}"/>
              </a:ext>
            </a:extLst>
          </p:cNvPr>
          <p:cNvSpPr txBox="1"/>
          <p:nvPr/>
        </p:nvSpPr>
        <p:spPr>
          <a:xfrm>
            <a:off x="630314" y="4922950"/>
            <a:ext cx="45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system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2D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oscillator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2C2E7D-899C-42BB-BCB3-275CC1871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91" y="4922950"/>
            <a:ext cx="2802483" cy="184408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FE82C8-9E70-6ACD-1FB0-576F121F1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8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8" y="914611"/>
            <a:ext cx="6687972" cy="1137613"/>
          </a:xfrm>
        </p:spPr>
        <p:txBody>
          <a:bodyPr>
            <a:normAutofit/>
          </a:bodyPr>
          <a:lstStyle/>
          <a:p>
            <a:r>
              <a:rPr lang="de-DE" sz="3200" dirty="0"/>
              <a:t>Finite </a:t>
            </a:r>
            <a:r>
              <a:rPr lang="de-DE" sz="3200" dirty="0" err="1"/>
              <a:t>system</a:t>
            </a:r>
            <a:r>
              <a:rPr lang="de-DE" sz="3200" dirty="0"/>
              <a:t> </a:t>
            </a:r>
            <a:r>
              <a:rPr lang="de-DE" sz="3200" dirty="0" err="1"/>
              <a:t>size</a:t>
            </a:r>
            <a:endParaRPr lang="de-DE" sz="3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129F57-8E00-4211-9634-C463BD3A1F10}"/>
              </a:ext>
            </a:extLst>
          </p:cNvPr>
          <p:cNvSpPr txBox="1"/>
          <p:nvPr/>
        </p:nvSpPr>
        <p:spPr>
          <a:xfrm>
            <a:off x="503545" y="3743399"/>
            <a:ext cx="347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Toy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dynamics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046BD9D-43F2-4AEC-9B28-C4D011222D3E}"/>
                  </a:ext>
                </a:extLst>
              </p:cNvPr>
              <p:cNvSpPr txBox="1"/>
              <p:nvPr/>
            </p:nvSpPr>
            <p:spPr>
              <a:xfrm>
                <a:off x="578633" y="4265903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046BD9D-43F2-4AEC-9B28-C4D011222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3" y="4265903"/>
                <a:ext cx="315022" cy="276999"/>
              </a:xfrm>
              <a:prstGeom prst="rect">
                <a:avLst/>
              </a:prstGeom>
              <a:blipFill>
                <a:blip r:embed="rId2"/>
                <a:stretch>
                  <a:fillRect l="-19231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46DD7894-A938-47DE-B223-0A43F555D19C}"/>
              </a:ext>
            </a:extLst>
          </p:cNvPr>
          <p:cNvSpPr txBox="1"/>
          <p:nvPr/>
        </p:nvSpPr>
        <p:spPr>
          <a:xfrm>
            <a:off x="1092460" y="4246336"/>
            <a:ext cx="433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„normal </a:t>
            </a:r>
            <a:r>
              <a:rPr lang="de-DE" dirty="0" err="1"/>
              <a:t>state</a:t>
            </a:r>
            <a:r>
              <a:rPr lang="de-DE" dirty="0"/>
              <a:t>“  (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coherence</a:t>
            </a:r>
            <a:r>
              <a:rPr lang="de-DE" dirty="0"/>
              <a:t>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8C6648-D223-4A7F-BB15-293A1594A389}"/>
              </a:ext>
            </a:extLst>
          </p:cNvPr>
          <p:cNvSpPr txBox="1"/>
          <p:nvPr/>
        </p:nvSpPr>
        <p:spPr>
          <a:xfrm>
            <a:off x="1112283" y="4787634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„superfluid </a:t>
            </a:r>
            <a:r>
              <a:rPr lang="de-DE" dirty="0" err="1"/>
              <a:t>state</a:t>
            </a:r>
            <a:r>
              <a:rPr lang="de-DE" dirty="0"/>
              <a:t>“  (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,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coherence</a:t>
            </a:r>
            <a:r>
              <a:rPr lang="de-DE" dirty="0"/>
              <a:t>)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8145FA8E-E106-4B62-AAF0-B35DADFC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60" y="1764450"/>
            <a:ext cx="3015640" cy="3041327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009ED30-DF5F-4BBB-80C4-C38D25B95DDE}"/>
              </a:ext>
            </a:extLst>
          </p:cNvPr>
          <p:cNvSpPr/>
          <p:nvPr/>
        </p:nvSpPr>
        <p:spPr>
          <a:xfrm>
            <a:off x="6844525" y="3244839"/>
            <a:ext cx="781235" cy="397277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46D6E89-4B81-4EF4-BD8A-2561FE811D33}"/>
              </a:ext>
            </a:extLst>
          </p:cNvPr>
          <p:cNvCxnSpPr>
            <a:cxnSpLocks/>
          </p:cNvCxnSpPr>
          <p:nvPr/>
        </p:nvCxnSpPr>
        <p:spPr>
          <a:xfrm flipH="1" flipV="1">
            <a:off x="3590076" y="2744479"/>
            <a:ext cx="3254450" cy="70796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3679A3C-8E40-407B-8012-B67B5F8E1CE5}"/>
              </a:ext>
            </a:extLst>
          </p:cNvPr>
          <p:cNvSpPr txBox="1"/>
          <p:nvPr/>
        </p:nvSpPr>
        <p:spPr>
          <a:xfrm>
            <a:off x="457200" y="2026173"/>
            <a:ext cx="3548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For</a:t>
            </a:r>
            <a:r>
              <a:rPr lang="de-DE" dirty="0"/>
              <a:t> finite </a:t>
            </a:r>
            <a:r>
              <a:rPr lang="de-DE" dirty="0" err="1"/>
              <a:t>systems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opens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steady-states</a:t>
            </a:r>
            <a:r>
              <a:rPr lang="de-DE" dirty="0"/>
              <a:t> </a:t>
            </a:r>
            <a:r>
              <a:rPr lang="de-DE" dirty="0" err="1"/>
              <a:t>wash</a:t>
            </a:r>
            <a:r>
              <a:rPr lang="de-DE" dirty="0"/>
              <a:t> out </a:t>
            </a:r>
            <a:br>
              <a:rPr lang="de-DE" dirty="0"/>
            </a:b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range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System </a:t>
            </a:r>
            <a:r>
              <a:rPr lang="de-DE" dirty="0" err="1"/>
              <a:t>shows</a:t>
            </a:r>
            <a:r>
              <a:rPr lang="de-DE" dirty="0"/>
              <a:t> jump </a:t>
            </a:r>
            <a:r>
              <a:rPr lang="de-DE" dirty="0" err="1"/>
              <a:t>behaviour</a:t>
            </a:r>
            <a:endParaRPr lang="de-DE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1058F5A-566E-43AD-A685-359A519879A9}"/>
              </a:ext>
            </a:extLst>
          </p:cNvPr>
          <p:cNvSpPr txBox="1"/>
          <p:nvPr/>
        </p:nvSpPr>
        <p:spPr>
          <a:xfrm>
            <a:off x="4572000" y="5542396"/>
            <a:ext cx="38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equations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1D49D882-DAA8-43FF-8E43-94B8A1C030AD}"/>
                  </a:ext>
                </a:extLst>
              </p:cNvPr>
              <p:cNvSpPr txBox="1"/>
              <p:nvPr/>
            </p:nvSpPr>
            <p:spPr>
              <a:xfrm>
                <a:off x="4682891" y="5995479"/>
                <a:ext cx="4203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−</m:t>
                        </m:r>
                      </m:sub>
                    </m:sSub>
                  </m:oMath>
                </a14:m>
                <a:r>
                  <a:rPr lang="de-DE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+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corresponding</a:t>
                </a:r>
                <a:r>
                  <a:rPr lang="de-DE" dirty="0"/>
                  <a:t> jump </a:t>
                </a:r>
                <a:r>
                  <a:rPr lang="de-DE" dirty="0" err="1"/>
                  <a:t>rates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1D49D882-DAA8-43FF-8E43-94B8A1C03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91" y="5995479"/>
                <a:ext cx="4203908" cy="276999"/>
              </a:xfrm>
              <a:prstGeom prst="rect">
                <a:avLst/>
              </a:prstGeom>
              <a:blipFill>
                <a:blip r:embed="rId4"/>
                <a:stretch>
                  <a:fillRect l="-1884" t="-28889" r="-1594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C86A234-6224-4D22-9935-B53AB89554DC}"/>
                  </a:ext>
                </a:extLst>
              </p:cNvPr>
              <p:cNvSpPr txBox="1"/>
              <p:nvPr/>
            </p:nvSpPr>
            <p:spPr>
              <a:xfrm>
                <a:off x="578633" y="4828193"/>
                <a:ext cx="315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C86A234-6224-4D22-9935-B53AB8955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3" y="4828193"/>
                <a:ext cx="315022" cy="276999"/>
              </a:xfrm>
              <a:prstGeom prst="rect">
                <a:avLst/>
              </a:prstGeom>
              <a:blipFill>
                <a:blip r:embed="rId5"/>
                <a:stretch>
                  <a:fillRect l="-19231" r="-384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A27D3B-129A-4B3F-965A-8C6BF979B8AF}"/>
                  </a:ext>
                </a:extLst>
              </p:cNvPr>
              <p:cNvSpPr txBox="1"/>
              <p:nvPr/>
            </p:nvSpPr>
            <p:spPr>
              <a:xfrm>
                <a:off x="583837" y="5673605"/>
                <a:ext cx="3295646" cy="554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 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+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 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 +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A27D3B-129A-4B3F-965A-8C6BF979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37" y="5673605"/>
                <a:ext cx="3295646" cy="554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BD191517-CFF5-135A-E3E9-55659644D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470" y="157316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48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Dissipative Phase Transition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B9D2FB-96A5-4746-8280-C53F3AF3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2856"/>
            <a:ext cx="9144000" cy="234966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54FDF86-78D1-469F-9B63-9E2DAE2DB85C}"/>
              </a:ext>
            </a:extLst>
          </p:cNvPr>
          <p:cNvSpPr txBox="1"/>
          <p:nvPr/>
        </p:nvSpPr>
        <p:spPr>
          <a:xfrm>
            <a:off x="5566299" y="6056388"/>
            <a:ext cx="331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Phys. Rev. A </a:t>
            </a:r>
            <a:r>
              <a:rPr lang="de-DE" b="1" dirty="0"/>
              <a:t>86</a:t>
            </a:r>
            <a:r>
              <a:rPr lang="de-DE" dirty="0"/>
              <a:t>, 012116 (2012)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29A84E-CCA4-4EE7-A775-6B0242E98DEF}"/>
              </a:ext>
            </a:extLst>
          </p:cNvPr>
          <p:cNvSpPr txBox="1"/>
          <p:nvPr/>
        </p:nvSpPr>
        <p:spPr>
          <a:xfrm>
            <a:off x="2086252" y="2135199"/>
            <a:ext cx="138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Thermal </a:t>
            </a:r>
          </a:p>
          <a:p>
            <a:pPr algn="ctr"/>
            <a:r>
              <a:rPr lang="de-DE" dirty="0" err="1"/>
              <a:t>phase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transition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3311FB-2079-47B7-B05A-7E94A7855E9C}"/>
              </a:ext>
            </a:extLst>
          </p:cNvPr>
          <p:cNvSpPr txBox="1"/>
          <p:nvPr/>
        </p:nvSpPr>
        <p:spPr>
          <a:xfrm>
            <a:off x="4656338" y="2131119"/>
            <a:ext cx="122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Quantum </a:t>
            </a:r>
          </a:p>
          <a:p>
            <a:pPr algn="ctr"/>
            <a:r>
              <a:rPr lang="de-DE" dirty="0" err="1"/>
              <a:t>phase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transition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B9037E-B1B8-486C-B9D3-13703D8DB1BD}"/>
              </a:ext>
            </a:extLst>
          </p:cNvPr>
          <p:cNvSpPr txBox="1"/>
          <p:nvPr/>
        </p:nvSpPr>
        <p:spPr>
          <a:xfrm>
            <a:off x="7179076" y="2132598"/>
            <a:ext cx="152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Dissipative</a:t>
            </a:r>
          </a:p>
          <a:p>
            <a:pPr algn="ctr"/>
            <a:r>
              <a:rPr lang="de-DE" dirty="0" err="1"/>
              <a:t>phase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transition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532871-6A72-1F42-6A45-9AC17307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ttp://t1.gstatic.com/images?q=tbn:ANd9GcSylSo0IcRa6GSK5lZTw78KANkxYCwq6xsQlIOypRnZFR-c93N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22" y="2033895"/>
            <a:ext cx="3158867" cy="2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46239" y="5408739"/>
            <a:ext cx="2601686" cy="945251"/>
            <a:chOff x="6422569" y="3766458"/>
            <a:chExt cx="2601687" cy="1095072"/>
          </a:xfrm>
        </p:grpSpPr>
        <p:sp>
          <p:nvSpPr>
            <p:cNvPr id="4" name="Abgerundetes Rechteck 3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477000" y="3902061"/>
              <a:ext cx="2503713" cy="820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Preparation</a:t>
              </a:r>
              <a:r>
                <a:rPr lang="de-DE" sz="2000" dirty="0">
                  <a:solidFill>
                    <a:schemeClr val="bg1"/>
                  </a:solidFill>
                </a:rPr>
                <a:t> of </a:t>
              </a:r>
              <a:r>
                <a:rPr lang="de-DE" sz="2000" dirty="0" err="1">
                  <a:solidFill>
                    <a:schemeClr val="bg1"/>
                  </a:solidFill>
                </a:rPr>
                <a:t>quantum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states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298512" y="5420752"/>
            <a:ext cx="2601686" cy="945251"/>
            <a:chOff x="6422569" y="3766458"/>
            <a:chExt cx="2601687" cy="1095072"/>
          </a:xfrm>
        </p:grpSpPr>
        <p:sp>
          <p:nvSpPr>
            <p:cNvPr id="26" name="Abgerundetes Rechteck 25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476999" y="4069619"/>
              <a:ext cx="2503713" cy="4635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Attractor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dynamics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33207" y="2018077"/>
            <a:ext cx="2601686" cy="945251"/>
            <a:chOff x="6422569" y="3766458"/>
            <a:chExt cx="2601687" cy="1095072"/>
          </a:xfrm>
        </p:grpSpPr>
        <p:sp>
          <p:nvSpPr>
            <p:cNvPr id="29" name="Abgerundetes Rechteck 28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422569" y="4062719"/>
              <a:ext cx="2503713" cy="4635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Floquet</a:t>
              </a:r>
              <a:r>
                <a:rPr lang="de-DE" sz="2000" dirty="0">
                  <a:solidFill>
                    <a:schemeClr val="bg1"/>
                  </a:solidFill>
                </a:rPr>
                <a:t> Systems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6419993" y="3807069"/>
            <a:ext cx="2601686" cy="945251"/>
            <a:chOff x="6422569" y="3766458"/>
            <a:chExt cx="2601687" cy="1095072"/>
          </a:xfrm>
        </p:grpSpPr>
        <p:sp>
          <p:nvSpPr>
            <p:cNvPr id="32" name="Abgerundetes Rechteck 31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476999" y="3918282"/>
              <a:ext cx="2503713" cy="820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Phase </a:t>
              </a:r>
              <a:r>
                <a:rPr lang="de-DE" sz="2000" dirty="0" err="1">
                  <a:solidFill>
                    <a:schemeClr val="bg1"/>
                  </a:solidFill>
                </a:rPr>
                <a:t>transitions</a:t>
              </a:r>
              <a:r>
                <a:rPr lang="de-DE" sz="2000" dirty="0">
                  <a:solidFill>
                    <a:schemeClr val="bg1"/>
                  </a:solidFill>
                </a:rPr>
                <a:t> in open </a:t>
              </a:r>
              <a:r>
                <a:rPr lang="de-DE" sz="2000" dirty="0" err="1">
                  <a:solidFill>
                    <a:schemeClr val="bg1"/>
                  </a:solidFill>
                </a:rPr>
                <a:t>systems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409107" y="2033895"/>
            <a:ext cx="2601686" cy="945251"/>
            <a:chOff x="6422569" y="3766458"/>
            <a:chExt cx="2601687" cy="1095072"/>
          </a:xfrm>
        </p:grpSpPr>
        <p:sp>
          <p:nvSpPr>
            <p:cNvPr id="35" name="Abgerundetes Rechteck 34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6476999" y="3905670"/>
              <a:ext cx="2503713" cy="820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Transport in open </a:t>
              </a:r>
              <a:r>
                <a:rPr lang="de-DE" sz="2000" dirty="0" err="1">
                  <a:solidFill>
                    <a:schemeClr val="bg1"/>
                  </a:solidFill>
                </a:rPr>
                <a:t>systems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409107" y="5408740"/>
            <a:ext cx="2601686" cy="945251"/>
            <a:chOff x="6422569" y="3766458"/>
            <a:chExt cx="2601687" cy="1095072"/>
          </a:xfrm>
        </p:grpSpPr>
        <p:sp>
          <p:nvSpPr>
            <p:cNvPr id="19" name="Abgerundetes Rechteck 18"/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466113" y="3893059"/>
              <a:ext cx="2503713" cy="820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Non-</a:t>
              </a:r>
              <a:r>
                <a:rPr lang="de-DE" sz="2000" dirty="0" err="1">
                  <a:solidFill>
                    <a:schemeClr val="bg1"/>
                  </a:solidFill>
                </a:rPr>
                <a:t>Hermitian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Hamiltonians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F37092E-8098-470B-895E-D99B17CBC91A}"/>
              </a:ext>
            </a:extLst>
          </p:cNvPr>
          <p:cNvGrpSpPr/>
          <p:nvPr/>
        </p:nvGrpSpPr>
        <p:grpSpPr>
          <a:xfrm>
            <a:off x="133207" y="3750458"/>
            <a:ext cx="2601686" cy="945251"/>
            <a:chOff x="6422569" y="3766458"/>
            <a:chExt cx="2601687" cy="1095072"/>
          </a:xfrm>
        </p:grpSpPr>
        <p:sp>
          <p:nvSpPr>
            <p:cNvPr id="23" name="Abgerundetes Rechteck 28">
              <a:extLst>
                <a:ext uri="{FF2B5EF4-FFF2-40B4-BE49-F238E27FC236}">
                  <a16:creationId xmlns:a16="http://schemas.microsoft.com/office/drawing/2014/main" id="{336123C8-ABCE-432C-BDD7-574D7E6E7194}"/>
                </a:ext>
              </a:extLst>
            </p:cNvPr>
            <p:cNvSpPr/>
            <p:nvPr/>
          </p:nvSpPr>
          <p:spPr>
            <a:xfrm>
              <a:off x="6422569" y="3766458"/>
              <a:ext cx="2601687" cy="1095072"/>
            </a:xfrm>
            <a:prstGeom prst="roundRect">
              <a:avLst/>
            </a:prstGeom>
            <a:solidFill>
              <a:srgbClr val="00A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D4A5942-0B8C-43D5-A343-43D619453B5F}"/>
                </a:ext>
              </a:extLst>
            </p:cNvPr>
            <p:cNvSpPr txBox="1"/>
            <p:nvPr/>
          </p:nvSpPr>
          <p:spPr>
            <a:xfrm>
              <a:off x="6466113" y="4082230"/>
              <a:ext cx="2503713" cy="4635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Effective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Hamiltonians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itel 1">
            <a:extLst>
              <a:ext uri="{FF2B5EF4-FFF2-40B4-BE49-F238E27FC236}">
                <a16:creationId xmlns:a16="http://schemas.microsoft.com/office/drawing/2014/main" id="{771CA5C8-77D8-4A97-B1FF-728BC81CC08F}"/>
              </a:ext>
            </a:extLst>
          </p:cNvPr>
          <p:cNvSpPr txBox="1">
            <a:spLocks/>
          </p:cNvSpPr>
          <p:nvPr/>
        </p:nvSpPr>
        <p:spPr>
          <a:xfrm>
            <a:off x="1998828" y="914611"/>
            <a:ext cx="6687972" cy="11376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Motivation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2AD980-3F1A-550B-A50D-76F4E29A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Microscopic</a:t>
            </a:r>
            <a:r>
              <a:rPr lang="de-DE" sz="3200" dirty="0"/>
              <a:t> </a:t>
            </a:r>
            <a:r>
              <a:rPr lang="de-DE" sz="3200" dirty="0" err="1"/>
              <a:t>level</a:t>
            </a:r>
            <a:r>
              <a:rPr lang="de-DE" sz="3200" dirty="0"/>
              <a:t> </a:t>
            </a:r>
            <a:r>
              <a:rPr lang="de-DE" sz="3200" dirty="0" err="1"/>
              <a:t>structure</a:t>
            </a:r>
            <a:endParaRPr lang="de-DE" sz="3200" dirty="0"/>
          </a:p>
        </p:txBody>
      </p:sp>
      <p:sp>
        <p:nvSpPr>
          <p:cNvPr id="53" name="Textfeld 52"/>
          <p:cNvSpPr txBox="1"/>
          <p:nvPr/>
        </p:nvSpPr>
        <p:spPr>
          <a:xfrm>
            <a:off x="7108822" y="4074454"/>
            <a:ext cx="178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µ = h x 1500 Hz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53708" y="3966732"/>
            <a:ext cx="129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Symbol" pitchFamily="18" charset="2"/>
              </a:rPr>
              <a:t>n</a:t>
            </a:r>
            <a:r>
              <a:rPr lang="de-DE" baseline="-25000" dirty="0" err="1"/>
              <a:t>r</a:t>
            </a:r>
            <a:r>
              <a:rPr lang="de-DE" dirty="0"/>
              <a:t> = 180 Hz</a:t>
            </a:r>
          </a:p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408386" y="1925464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pPr algn="ctr"/>
            <a:r>
              <a:rPr lang="de-DE" dirty="0"/>
              <a:t>~ 800 </a:t>
            </a:r>
            <a:r>
              <a:rPr lang="de-DE" dirty="0" err="1"/>
              <a:t>atoms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031485" y="1590559"/>
            <a:ext cx="161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radially</a:t>
            </a:r>
            <a:r>
              <a:rPr lang="de-DE" dirty="0"/>
              <a:t> excited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particle</a:t>
            </a:r>
            <a:endParaRPr lang="de-DE" dirty="0"/>
          </a:p>
          <a:p>
            <a:pPr algn="ctr"/>
            <a:r>
              <a:rPr lang="de-DE" dirty="0" err="1"/>
              <a:t>states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73100" y="5880100"/>
            <a:ext cx="7620000" cy="698500"/>
            <a:chOff x="622300" y="6070600"/>
            <a:chExt cx="7620000" cy="698500"/>
          </a:xfrm>
        </p:grpSpPr>
        <p:sp>
          <p:nvSpPr>
            <p:cNvPr id="8" name="Abgerundetes Rechteck 7"/>
            <p:cNvSpPr/>
            <p:nvPr/>
          </p:nvSpPr>
          <p:spPr>
            <a:xfrm>
              <a:off x="622300" y="6070600"/>
              <a:ext cx="7620000" cy="6985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30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14400" y="6210300"/>
              <a:ext cx="7287188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DE" sz="2000" b="1" dirty="0" err="1"/>
                <a:t>Energy</a:t>
              </a:r>
              <a:r>
                <a:rPr lang="de-DE" sz="2000" b="1" dirty="0"/>
                <a:t> </a:t>
              </a:r>
              <a:r>
                <a:rPr lang="de-DE" sz="2000" b="1" dirty="0" err="1"/>
                <a:t>conservation</a:t>
              </a:r>
              <a:r>
                <a:rPr lang="de-DE" sz="2000" b="1" dirty="0"/>
                <a:t> </a:t>
              </a:r>
              <a:r>
                <a:rPr lang="de-DE" sz="2000" b="1" dirty="0" err="1"/>
                <a:t>requires</a:t>
              </a:r>
              <a:r>
                <a:rPr lang="de-DE" sz="2000" b="1" dirty="0"/>
                <a:t> </a:t>
              </a:r>
              <a:r>
                <a:rPr lang="de-DE" sz="2000" b="1" dirty="0" err="1"/>
                <a:t>tunneling</a:t>
              </a:r>
              <a:r>
                <a:rPr lang="de-DE" sz="2000" b="1" dirty="0"/>
                <a:t> </a:t>
              </a:r>
              <a:r>
                <a:rPr lang="de-DE" sz="2000" b="1" dirty="0" err="1"/>
                <a:t>into</a:t>
              </a:r>
              <a:r>
                <a:rPr lang="de-DE" sz="2000" b="1" dirty="0"/>
                <a:t> </a:t>
              </a:r>
              <a:r>
                <a:rPr lang="de-DE" sz="2000" b="1" dirty="0" err="1"/>
                <a:t>radially</a:t>
              </a:r>
              <a:r>
                <a:rPr lang="de-DE" sz="2000" b="1" dirty="0"/>
                <a:t> excited </a:t>
              </a:r>
              <a:r>
                <a:rPr lang="de-DE" sz="2000" b="1" dirty="0" err="1"/>
                <a:t>state</a:t>
              </a:r>
              <a:r>
                <a:rPr lang="de-DE" sz="2000" b="1" dirty="0"/>
                <a:t>!</a:t>
              </a: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18" y="2817598"/>
            <a:ext cx="5169548" cy="23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3243943" y="2592180"/>
            <a:ext cx="718457" cy="825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5508171" y="2592180"/>
            <a:ext cx="402772" cy="1010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EC4C1F0-B6E4-A43B-4847-EF8933818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7" y="914611"/>
            <a:ext cx="7032979" cy="1137613"/>
          </a:xfrm>
        </p:spPr>
        <p:txBody>
          <a:bodyPr>
            <a:normAutofit/>
          </a:bodyPr>
          <a:lstStyle/>
          <a:p>
            <a:r>
              <a:rPr lang="de-DE" sz="3200" dirty="0"/>
              <a:t>Phase </a:t>
            </a:r>
            <a:r>
              <a:rPr lang="de-DE" sz="3200" dirty="0" err="1"/>
              <a:t>diagram</a:t>
            </a:r>
            <a:endParaRPr lang="de-DE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8" y="2177089"/>
            <a:ext cx="6414909" cy="38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75228" y="6178648"/>
            <a:ext cx="340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Labouvie et al PRL 116, 235302 (2016)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68BAA5-0C6A-2CC5-4E34-09778A1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7" y="914611"/>
            <a:ext cx="7032979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Coherent</a:t>
            </a:r>
            <a:r>
              <a:rPr lang="de-DE" sz="3200" dirty="0"/>
              <a:t> </a:t>
            </a:r>
            <a:r>
              <a:rPr lang="de-DE" sz="3200" dirty="0" err="1"/>
              <a:t>perfect</a:t>
            </a:r>
            <a:r>
              <a:rPr lang="de-DE" sz="3200" dirty="0"/>
              <a:t> </a:t>
            </a:r>
            <a:r>
              <a:rPr lang="de-DE" sz="3200" dirty="0" err="1"/>
              <a:t>absorption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445090" y="2224673"/>
            <a:ext cx="323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Bidirectional</a:t>
            </a:r>
            <a:r>
              <a:rPr lang="de-DE" b="1" dirty="0"/>
              <a:t> </a:t>
            </a:r>
            <a:r>
              <a:rPr lang="de-DE" b="1" dirty="0" err="1"/>
              <a:t>incoming</a:t>
            </a:r>
            <a:r>
              <a:rPr lang="de-DE" b="1" dirty="0"/>
              <a:t> </a:t>
            </a:r>
            <a:r>
              <a:rPr lang="de-DE" b="1" dirty="0" err="1"/>
              <a:t>radiation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45090" y="5326810"/>
            <a:ext cx="831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Destructive</a:t>
            </a:r>
            <a:r>
              <a:rPr lang="de-DE" dirty="0"/>
              <a:t> </a:t>
            </a:r>
            <a:r>
              <a:rPr lang="de-DE" dirty="0" err="1"/>
              <a:t>interference</a:t>
            </a:r>
            <a:r>
              <a:rPr lang="de-DE" dirty="0"/>
              <a:t> of </a:t>
            </a:r>
            <a:r>
              <a:rPr lang="de-DE" dirty="0" err="1"/>
              <a:t>transmitted</a:t>
            </a:r>
            <a:r>
              <a:rPr lang="de-DE" dirty="0"/>
              <a:t> and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absorption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065413" y="6153514"/>
            <a:ext cx="3838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D. Stone Phys. </a:t>
            </a:r>
            <a:r>
              <a:rPr lang="de-DE" sz="1600" dirty="0" err="1"/>
              <a:t>Rev</a:t>
            </a:r>
            <a:r>
              <a:rPr lang="de-DE" sz="1600" dirty="0"/>
              <a:t>. </a:t>
            </a:r>
            <a:r>
              <a:rPr lang="de-DE" sz="1600" dirty="0" err="1"/>
              <a:t>Lett</a:t>
            </a:r>
            <a:r>
              <a:rPr lang="de-DE" sz="1600" dirty="0"/>
              <a:t>. </a:t>
            </a:r>
            <a:r>
              <a:rPr lang="de-DE" sz="1600" b="1" dirty="0"/>
              <a:t>105</a:t>
            </a:r>
            <a:r>
              <a:rPr lang="de-DE" sz="1600" dirty="0"/>
              <a:t>, 053901 (2010)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430112" y="3213863"/>
            <a:ext cx="3707712" cy="1492270"/>
            <a:chOff x="1818044" y="2392694"/>
            <a:chExt cx="3707712" cy="1492270"/>
          </a:xfrm>
        </p:grpSpPr>
        <p:sp>
          <p:nvSpPr>
            <p:cNvPr id="40" name="Pfeil nach rechts 39"/>
            <p:cNvSpPr/>
            <p:nvPr/>
          </p:nvSpPr>
          <p:spPr>
            <a:xfrm>
              <a:off x="1842163" y="2877525"/>
              <a:ext cx="1217669" cy="19762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1" name="Textfeld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blipFill>
                  <a:blip r:embed="rId2"/>
                  <a:stretch>
                    <a:fillRect l="-3937" t="-4255" r="-15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feld 41"/>
                <p:cNvSpPr txBox="1"/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2" name="Textfeld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blipFill>
                  <a:blip r:embed="rId3"/>
                  <a:stretch>
                    <a:fillRect l="-6000" t="-6383" r="-1333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uppieren 42"/>
            <p:cNvGrpSpPr/>
            <p:nvPr/>
          </p:nvGrpSpPr>
          <p:grpSpPr>
            <a:xfrm>
              <a:off x="4647801" y="2753192"/>
              <a:ext cx="460007" cy="460007"/>
              <a:chOff x="7527638" y="4650508"/>
              <a:chExt cx="868219" cy="868219"/>
            </a:xfrm>
          </p:grpSpPr>
          <p:sp>
            <p:nvSpPr>
              <p:cNvPr id="44" name="Rechteck 43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6" name="Gruppieren 45"/>
            <p:cNvGrpSpPr/>
            <p:nvPr/>
          </p:nvGrpSpPr>
          <p:grpSpPr>
            <a:xfrm>
              <a:off x="3347864" y="2392694"/>
              <a:ext cx="648072" cy="1246683"/>
              <a:chOff x="3347864" y="1102198"/>
              <a:chExt cx="648072" cy="1246683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3347864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3923928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3419872" y="1298859"/>
                <a:ext cx="504056" cy="105002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 rot="16200000">
                <a:off x="3048561" y="1540873"/>
                <a:ext cx="1246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absorber</a:t>
                </a:r>
                <a:endParaRPr lang="de-DE" dirty="0"/>
              </a:p>
            </p:txBody>
          </p:sp>
        </p:grpSp>
        <p:sp>
          <p:nvSpPr>
            <p:cNvPr id="51" name="Pfeil nach rechts 50"/>
            <p:cNvSpPr/>
            <p:nvPr/>
          </p:nvSpPr>
          <p:spPr>
            <a:xfrm rot="10800000">
              <a:off x="4283968" y="3224170"/>
              <a:ext cx="1217669" cy="19762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2" name="Pfeil nach rechts 51"/>
            <p:cNvSpPr/>
            <p:nvPr/>
          </p:nvSpPr>
          <p:spPr>
            <a:xfrm>
              <a:off x="4308087" y="2877525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3" name="Pfeil nach rechts 52"/>
            <p:cNvSpPr/>
            <p:nvPr/>
          </p:nvSpPr>
          <p:spPr>
            <a:xfrm rot="10800000">
              <a:off x="1818044" y="3249554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2196874" y="3118362"/>
              <a:ext cx="460007" cy="460007"/>
              <a:chOff x="7527638" y="4650508"/>
              <a:chExt cx="868219" cy="868219"/>
            </a:xfrm>
          </p:grpSpPr>
          <p:sp>
            <p:nvSpPr>
              <p:cNvPr id="55" name="Rechteck 54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blipFill>
                  <a:blip r:embed="rId4"/>
                  <a:stretch>
                    <a:fillRect l="-6122" t="-4255" r="-680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blipFill>
                  <a:blip r:embed="rId5"/>
                  <a:stretch>
                    <a:fillRect l="-3817" t="-4255" r="-7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48AE6E0A-31E0-880D-8CA8-66C9D7835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7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7" y="914611"/>
            <a:ext cx="7032979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Coherent</a:t>
            </a:r>
            <a:r>
              <a:rPr lang="de-DE" sz="3200" dirty="0"/>
              <a:t> </a:t>
            </a:r>
            <a:r>
              <a:rPr lang="de-DE" sz="3200" dirty="0" err="1"/>
              <a:t>perfect</a:t>
            </a:r>
            <a:r>
              <a:rPr lang="de-DE" sz="3200" dirty="0"/>
              <a:t> </a:t>
            </a:r>
            <a:r>
              <a:rPr lang="de-DE" sz="3200" dirty="0" err="1"/>
              <a:t>absorption</a:t>
            </a:r>
            <a:endParaRPr lang="de-DE" sz="3200" dirty="0"/>
          </a:p>
        </p:txBody>
      </p:sp>
      <p:sp>
        <p:nvSpPr>
          <p:cNvPr id="24" name="Textfeld 23"/>
          <p:cNvSpPr txBox="1"/>
          <p:nvPr/>
        </p:nvSpPr>
        <p:spPr>
          <a:xfrm>
            <a:off x="231803" y="6211496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Science </a:t>
            </a:r>
            <a:r>
              <a:rPr lang="de-DE" sz="1600" b="1" dirty="0"/>
              <a:t>331</a:t>
            </a:r>
            <a:r>
              <a:rPr lang="de-DE" sz="1600" dirty="0"/>
              <a:t>, 889 (2011)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03" y="2726970"/>
            <a:ext cx="4676645" cy="280978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5203292" y="3487322"/>
            <a:ext cx="5141511" cy="1100845"/>
            <a:chOff x="130627" y="2067577"/>
            <a:chExt cx="5546782" cy="1100845"/>
          </a:xfrm>
        </p:grpSpPr>
        <p:sp>
          <p:nvSpPr>
            <p:cNvPr id="37" name="Abgerundetes Rechteck 36"/>
            <p:cNvSpPr/>
            <p:nvPr/>
          </p:nvSpPr>
          <p:spPr>
            <a:xfrm>
              <a:off x="130627" y="2067577"/>
              <a:ext cx="3916026" cy="110084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359089" y="2144661"/>
              <a:ext cx="5318320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dirty="0"/>
                <a:t>CPA </a:t>
              </a:r>
              <a:r>
                <a:rPr lang="de-DE" dirty="0" err="1"/>
                <a:t>needs</a:t>
              </a:r>
              <a:r>
                <a:rPr lang="de-DE" dirty="0"/>
                <a:t> </a:t>
              </a:r>
              <a:r>
                <a:rPr lang="de-DE" dirty="0" err="1"/>
                <a:t>matching</a:t>
              </a:r>
              <a:r>
                <a:rPr lang="de-DE" dirty="0"/>
                <a:t> </a:t>
              </a:r>
              <a:r>
                <a:rPr lang="de-DE" dirty="0" err="1"/>
                <a:t>parameters</a:t>
              </a:r>
              <a:r>
                <a:rPr lang="de-DE" dirty="0"/>
                <a:t>,</a:t>
              </a:r>
            </a:p>
            <a:p>
              <a:r>
                <a:rPr lang="de-DE" dirty="0" err="1"/>
                <a:t>works</a:t>
              </a:r>
              <a:r>
                <a:rPr lang="de-DE" dirty="0"/>
                <a:t> </a:t>
              </a:r>
              <a:r>
                <a:rPr lang="de-DE" dirty="0" err="1"/>
                <a:t>only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one</a:t>
              </a:r>
              <a:r>
                <a:rPr lang="de-DE" dirty="0"/>
                <a:t> </a:t>
              </a:r>
              <a:r>
                <a:rPr lang="de-DE" dirty="0" err="1"/>
                <a:t>particular</a:t>
              </a:r>
              <a:r>
                <a:rPr lang="de-DE" dirty="0"/>
                <a:t> </a:t>
              </a:r>
            </a:p>
            <a:p>
              <a:r>
                <a:rPr lang="de-DE" dirty="0" err="1"/>
                <a:t>wave</a:t>
              </a:r>
              <a:r>
                <a:rPr lang="de-DE" dirty="0"/>
                <a:t> </a:t>
              </a:r>
              <a:r>
                <a:rPr lang="de-DE" dirty="0" err="1"/>
                <a:t>vector</a:t>
              </a:r>
              <a:r>
                <a:rPr lang="de-DE" dirty="0"/>
                <a:t> and </a:t>
              </a:r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phase</a:t>
              </a:r>
              <a:r>
                <a:rPr lang="de-DE" dirty="0"/>
                <a:t> sensitive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7E21C26-9844-0873-BE8D-84F23427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27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Linear CPA and </a:t>
            </a:r>
            <a:r>
              <a:rPr lang="de-DE" sz="3200" dirty="0" err="1"/>
              <a:t>transfer</a:t>
            </a:r>
            <a:r>
              <a:rPr lang="de-DE" sz="3200" dirty="0"/>
              <a:t> </a:t>
            </a:r>
            <a:r>
              <a:rPr lang="de-DE" sz="3200" dirty="0" err="1"/>
              <a:t>matrix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24979" y="3679169"/>
                <a:ext cx="2642005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79" y="3679169"/>
                <a:ext cx="2642005" cy="517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37499" y="3753388"/>
            <a:ext cx="17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Transfermatrix M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2707225" y="1882676"/>
            <a:ext cx="3707712" cy="1492270"/>
            <a:chOff x="1818044" y="2392694"/>
            <a:chExt cx="3707712" cy="1492270"/>
          </a:xfrm>
        </p:grpSpPr>
        <p:sp>
          <p:nvSpPr>
            <p:cNvPr id="16" name="Pfeil nach rechts 15"/>
            <p:cNvSpPr/>
            <p:nvPr/>
          </p:nvSpPr>
          <p:spPr>
            <a:xfrm>
              <a:off x="1842163" y="2877525"/>
              <a:ext cx="1217669" cy="19762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blipFill>
                  <a:blip r:embed="rId9"/>
                  <a:stretch>
                    <a:fillRect l="-3937" t="-6383" r="-15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blipFill>
                  <a:blip r:embed="rId10"/>
                  <a:stretch>
                    <a:fillRect l="-6000" t="-4255" r="-667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uppieren 18"/>
            <p:cNvGrpSpPr/>
            <p:nvPr/>
          </p:nvGrpSpPr>
          <p:grpSpPr>
            <a:xfrm>
              <a:off x="4647801" y="2753192"/>
              <a:ext cx="460007" cy="460007"/>
              <a:chOff x="7527638" y="4650508"/>
              <a:chExt cx="868219" cy="868219"/>
            </a:xfrm>
          </p:grpSpPr>
          <p:sp>
            <p:nvSpPr>
              <p:cNvPr id="33" name="Rechteck 32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3347864" y="2392694"/>
              <a:ext cx="648072" cy="1246683"/>
              <a:chOff x="3347864" y="1102198"/>
              <a:chExt cx="648072" cy="1246683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3347864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3923928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419872" y="1298859"/>
                <a:ext cx="504056" cy="105002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 rot="16200000">
                <a:off x="3048561" y="1540873"/>
                <a:ext cx="1246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absorber</a:t>
                </a:r>
                <a:endParaRPr lang="de-DE" dirty="0"/>
              </a:p>
            </p:txBody>
          </p:sp>
        </p:grpSp>
        <p:sp>
          <p:nvSpPr>
            <p:cNvPr id="21" name="Pfeil nach rechts 20"/>
            <p:cNvSpPr/>
            <p:nvPr/>
          </p:nvSpPr>
          <p:spPr>
            <a:xfrm rot="10800000">
              <a:off x="4283968" y="3224170"/>
              <a:ext cx="1217669" cy="19762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4308087" y="2877525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Pfeil nach rechts 22"/>
            <p:cNvSpPr/>
            <p:nvPr/>
          </p:nvSpPr>
          <p:spPr>
            <a:xfrm rot="10800000">
              <a:off x="1818044" y="3249554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196874" y="3118362"/>
              <a:ext cx="460007" cy="460007"/>
              <a:chOff x="7527638" y="4650508"/>
              <a:chExt cx="868219" cy="868219"/>
            </a:xfrm>
          </p:grpSpPr>
          <p:sp>
            <p:nvSpPr>
              <p:cNvPr id="27" name="Rechteck 26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blipFill>
                  <a:blip r:embed="rId11"/>
                  <a:stretch>
                    <a:fillRect l="-6122" t="-6383" r="-680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blipFill>
                  <a:blip r:embed="rId12"/>
                  <a:stretch>
                    <a:fillRect l="-3817" t="-6383" r="-7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799868" y="5049253"/>
                <a:ext cx="865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68" y="5049253"/>
                <a:ext cx="865943" cy="276999"/>
              </a:xfrm>
              <a:prstGeom prst="rect">
                <a:avLst/>
              </a:prstGeom>
              <a:blipFill>
                <a:blip r:embed="rId13"/>
                <a:stretch>
                  <a:fillRect l="-5634" r="-6338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566697" y="5019308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97" y="5019308"/>
                <a:ext cx="851130" cy="276999"/>
              </a:xfrm>
              <a:prstGeom prst="rect">
                <a:avLst/>
              </a:prstGeom>
              <a:blipFill>
                <a:blip r:embed="rId14"/>
                <a:stretch>
                  <a:fillRect l="-3571" t="-4348" r="-1429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753569" y="5019307"/>
                <a:ext cx="1280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69" y="5019307"/>
                <a:ext cx="1280735" cy="276999"/>
              </a:xfrm>
              <a:prstGeom prst="rect">
                <a:avLst/>
              </a:prstGeom>
              <a:blipFill>
                <a:blip r:embed="rId15"/>
                <a:stretch>
                  <a:fillRect l="-2381" t="-4348" r="-381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feil nach rechts 1"/>
          <p:cNvSpPr/>
          <p:nvPr/>
        </p:nvSpPr>
        <p:spPr>
          <a:xfrm rot="10800000">
            <a:off x="2273970" y="5097646"/>
            <a:ext cx="674416" cy="16844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799868" y="5840199"/>
                <a:ext cx="871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68" y="5840199"/>
                <a:ext cx="871264" cy="276999"/>
              </a:xfrm>
              <a:prstGeom prst="rect">
                <a:avLst/>
              </a:prstGeom>
              <a:blipFill>
                <a:blip r:embed="rId16"/>
                <a:stretch>
                  <a:fillRect l="-5594" r="-629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feil nach rechts 41"/>
          <p:cNvSpPr/>
          <p:nvPr/>
        </p:nvSpPr>
        <p:spPr>
          <a:xfrm rot="10800000">
            <a:off x="2276080" y="5852231"/>
            <a:ext cx="674416" cy="16844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566697" y="5771581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97" y="5771581"/>
                <a:ext cx="851130" cy="276999"/>
              </a:xfrm>
              <a:prstGeom prst="rect">
                <a:avLst/>
              </a:prstGeom>
              <a:blipFill>
                <a:blip r:embed="rId17"/>
                <a:stretch>
                  <a:fillRect l="-3571" t="-4444" r="-142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753569" y="5771580"/>
                <a:ext cx="1280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69" y="5771580"/>
                <a:ext cx="1280735" cy="276999"/>
              </a:xfrm>
              <a:prstGeom prst="rect">
                <a:avLst/>
              </a:prstGeom>
              <a:blipFill>
                <a:blip r:embed="rId18"/>
                <a:stretch>
                  <a:fillRect l="-2381" t="-4444" r="-381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ieren 44"/>
          <p:cNvGrpSpPr/>
          <p:nvPr/>
        </p:nvGrpSpPr>
        <p:grpSpPr>
          <a:xfrm>
            <a:off x="6521117" y="4906842"/>
            <a:ext cx="2286001" cy="470867"/>
            <a:chOff x="3822700" y="3136900"/>
            <a:chExt cx="2387600" cy="1993900"/>
          </a:xfrm>
        </p:grpSpPr>
        <p:sp>
          <p:nvSpPr>
            <p:cNvPr id="46" name="Abgerundetes Rechteck 45"/>
            <p:cNvSpPr/>
            <p:nvPr/>
          </p:nvSpPr>
          <p:spPr>
            <a:xfrm>
              <a:off x="3822700" y="3136900"/>
              <a:ext cx="2387600" cy="19939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3930285" y="3252553"/>
              <a:ext cx="2171700" cy="15639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CPA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6521117" y="5601776"/>
            <a:ext cx="2286001" cy="470867"/>
            <a:chOff x="3822700" y="3136900"/>
            <a:chExt cx="2387600" cy="1993900"/>
          </a:xfrm>
        </p:grpSpPr>
        <p:sp>
          <p:nvSpPr>
            <p:cNvPr id="49" name="Abgerundetes Rechteck 48"/>
            <p:cNvSpPr/>
            <p:nvPr/>
          </p:nvSpPr>
          <p:spPr>
            <a:xfrm>
              <a:off x="3822700" y="3136900"/>
              <a:ext cx="2387600" cy="19939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3930285" y="3252553"/>
              <a:ext cx="2171700" cy="15639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spectral</a:t>
              </a:r>
              <a:r>
                <a:rPr lang="de-DE" dirty="0"/>
                <a:t> </a:t>
              </a:r>
              <a:r>
                <a:rPr lang="de-DE" dirty="0" err="1"/>
                <a:t>singularity</a:t>
              </a:r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8359E4C-F542-DF62-522B-9D81AA6DAF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2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CPA </a:t>
            </a:r>
            <a:r>
              <a:rPr lang="de-DE" sz="3200" dirty="0" err="1"/>
              <a:t>for</a:t>
            </a:r>
            <a:r>
              <a:rPr lang="de-DE" sz="3200" dirty="0"/>
              <a:t> linear matter </a:t>
            </a:r>
            <a:r>
              <a:rPr lang="de-DE" sz="3200" dirty="0" err="1"/>
              <a:t>waves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510437" y="5499723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Transfermatrix M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021391" y="4914619"/>
                <a:ext cx="2183996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91" y="4914619"/>
                <a:ext cx="2183996" cy="664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712593" y="4906634"/>
                <a:ext cx="1618327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593" y="4906634"/>
                <a:ext cx="1618327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3004541" y="5769272"/>
                <a:ext cx="1649298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41" y="5769272"/>
                <a:ext cx="1649298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5664975" y="5750924"/>
                <a:ext cx="2189317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75" y="5750924"/>
                <a:ext cx="2189317" cy="66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26216" y="3697298"/>
                <a:ext cx="4900107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16" y="3697298"/>
                <a:ext cx="4900107" cy="526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2950559" y="1614395"/>
            <a:ext cx="3490203" cy="1570926"/>
            <a:chOff x="1818044" y="2392694"/>
            <a:chExt cx="3707712" cy="1492270"/>
          </a:xfrm>
        </p:grpSpPr>
        <p:sp>
          <p:nvSpPr>
            <p:cNvPr id="16" name="Pfeil nach rechts 15"/>
            <p:cNvSpPr/>
            <p:nvPr/>
          </p:nvSpPr>
          <p:spPr>
            <a:xfrm>
              <a:off x="1842163" y="2877525"/>
              <a:ext cx="1217669" cy="19762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blipFill>
                  <a:blip r:embed="rId9"/>
                  <a:stretch>
                    <a:fillRect l="-3937" t="-6383" r="-15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blipFill>
                  <a:blip r:embed="rId10"/>
                  <a:stretch>
                    <a:fillRect l="-6000" t="-4255" r="-667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uppieren 18"/>
            <p:cNvGrpSpPr/>
            <p:nvPr/>
          </p:nvGrpSpPr>
          <p:grpSpPr>
            <a:xfrm>
              <a:off x="4647801" y="2753192"/>
              <a:ext cx="460007" cy="460007"/>
              <a:chOff x="7527638" y="4650508"/>
              <a:chExt cx="868219" cy="868219"/>
            </a:xfrm>
          </p:grpSpPr>
          <p:sp>
            <p:nvSpPr>
              <p:cNvPr id="33" name="Rechteck 32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3347864" y="2392694"/>
              <a:ext cx="648072" cy="1246683"/>
              <a:chOff x="3347864" y="1102198"/>
              <a:chExt cx="648072" cy="1246683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3347864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3923928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419872" y="1298859"/>
                <a:ext cx="504056" cy="105002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 rot="16200000">
                <a:off x="3048561" y="1540873"/>
                <a:ext cx="1246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absorber</a:t>
                </a:r>
                <a:endParaRPr lang="de-DE" dirty="0"/>
              </a:p>
            </p:txBody>
          </p:sp>
        </p:grpSp>
        <p:sp>
          <p:nvSpPr>
            <p:cNvPr id="21" name="Pfeil nach rechts 20"/>
            <p:cNvSpPr/>
            <p:nvPr/>
          </p:nvSpPr>
          <p:spPr>
            <a:xfrm rot="10800000">
              <a:off x="4283968" y="3224170"/>
              <a:ext cx="1217669" cy="19762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4308087" y="2877525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Pfeil nach rechts 22"/>
            <p:cNvSpPr/>
            <p:nvPr/>
          </p:nvSpPr>
          <p:spPr>
            <a:xfrm rot="10800000">
              <a:off x="1818044" y="3249554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196874" y="3118362"/>
              <a:ext cx="460007" cy="460007"/>
              <a:chOff x="7527638" y="4650508"/>
              <a:chExt cx="868219" cy="868219"/>
            </a:xfrm>
          </p:grpSpPr>
          <p:sp>
            <p:nvSpPr>
              <p:cNvPr id="27" name="Rechteck 26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blipFill>
                  <a:blip r:embed="rId11"/>
                  <a:stretch>
                    <a:fillRect l="-6122" t="-6383" r="-680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blipFill>
                  <a:blip r:embed="rId12"/>
                  <a:stretch>
                    <a:fillRect l="-3817" t="-6383" r="-7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pieren 34"/>
          <p:cNvGrpSpPr/>
          <p:nvPr/>
        </p:nvGrpSpPr>
        <p:grpSpPr>
          <a:xfrm>
            <a:off x="6033402" y="3688800"/>
            <a:ext cx="2100697" cy="470867"/>
            <a:chOff x="3822700" y="3136900"/>
            <a:chExt cx="2387600" cy="1993900"/>
          </a:xfrm>
        </p:grpSpPr>
        <p:sp>
          <p:nvSpPr>
            <p:cNvPr id="36" name="Abgerundetes Rechteck 35"/>
            <p:cNvSpPr/>
            <p:nvPr/>
          </p:nvSpPr>
          <p:spPr>
            <a:xfrm>
              <a:off x="3822700" y="3136900"/>
              <a:ext cx="2387600" cy="19939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930285" y="3252553"/>
              <a:ext cx="2171700" cy="15639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no</a:t>
              </a:r>
              <a:r>
                <a:rPr lang="de-DE" dirty="0"/>
                <a:t> </a:t>
              </a:r>
              <a:r>
                <a:rPr lang="de-DE" dirty="0" err="1"/>
                <a:t>interactions</a:t>
              </a:r>
              <a:endParaRPr lang="de-DE" dirty="0"/>
            </a:p>
          </p:txBody>
        </p:sp>
      </p:grpSp>
      <p:sp>
        <p:nvSpPr>
          <p:cNvPr id="2" name="Geschweifte Klammer links 1"/>
          <p:cNvSpPr/>
          <p:nvPr/>
        </p:nvSpPr>
        <p:spPr>
          <a:xfrm>
            <a:off x="2767263" y="4974779"/>
            <a:ext cx="254128" cy="13297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Geschweifte Klammer links 37"/>
          <p:cNvSpPr/>
          <p:nvPr/>
        </p:nvSpPr>
        <p:spPr>
          <a:xfrm flipH="1">
            <a:off x="8038799" y="5019504"/>
            <a:ext cx="282459" cy="13297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344BA3-129A-37BA-0FF5-9BE2F267DE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5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CPA </a:t>
            </a:r>
            <a:r>
              <a:rPr lang="de-DE" sz="3200" dirty="0" err="1"/>
              <a:t>for</a:t>
            </a:r>
            <a:r>
              <a:rPr lang="de-DE" sz="3200" dirty="0"/>
              <a:t> linear matter </a:t>
            </a:r>
            <a:r>
              <a:rPr lang="de-DE" sz="3200" dirty="0" err="1"/>
              <a:t>waves</a:t>
            </a:r>
            <a:endParaRPr lang="de-DE" sz="32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830242" y="2035503"/>
            <a:ext cx="3490203" cy="1570926"/>
            <a:chOff x="1818044" y="2392694"/>
            <a:chExt cx="3707712" cy="1492270"/>
          </a:xfrm>
        </p:grpSpPr>
        <p:sp>
          <p:nvSpPr>
            <p:cNvPr id="16" name="Pfeil nach rechts 15"/>
            <p:cNvSpPr/>
            <p:nvPr/>
          </p:nvSpPr>
          <p:spPr>
            <a:xfrm>
              <a:off x="1842163" y="2877525"/>
              <a:ext cx="1217669" cy="19762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2520039"/>
                  <a:ext cx="774571" cy="285912"/>
                </a:xfrm>
                <a:prstGeom prst="rect">
                  <a:avLst/>
                </a:prstGeom>
                <a:blipFill>
                  <a:blip r:embed="rId9"/>
                  <a:stretch>
                    <a:fillRect l="-3937" t="-6383" r="-15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026" y="3530271"/>
                  <a:ext cx="914674" cy="285912"/>
                </a:xfrm>
                <a:prstGeom prst="rect">
                  <a:avLst/>
                </a:prstGeom>
                <a:blipFill>
                  <a:blip r:embed="rId10"/>
                  <a:stretch>
                    <a:fillRect l="-6000" t="-4255" r="-667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uppieren 18"/>
            <p:cNvGrpSpPr/>
            <p:nvPr/>
          </p:nvGrpSpPr>
          <p:grpSpPr>
            <a:xfrm>
              <a:off x="4647801" y="2753192"/>
              <a:ext cx="460007" cy="460007"/>
              <a:chOff x="7527638" y="4650508"/>
              <a:chExt cx="868219" cy="868219"/>
            </a:xfrm>
          </p:grpSpPr>
          <p:sp>
            <p:nvSpPr>
              <p:cNvPr id="33" name="Rechteck 32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3347864" y="2392694"/>
              <a:ext cx="648072" cy="1246683"/>
              <a:chOff x="3347864" y="1102198"/>
              <a:chExt cx="648072" cy="1246683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3347864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3923928" y="1298859"/>
                <a:ext cx="72008" cy="1050022"/>
              </a:xfrm>
              <a:prstGeom prst="rect">
                <a:avLst/>
              </a:prstGeom>
              <a:solidFill>
                <a:schemeClr val="accent1"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3419872" y="1298859"/>
                <a:ext cx="504056" cy="105002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 rot="16200000">
                <a:off x="3048561" y="1540873"/>
                <a:ext cx="1246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absorber</a:t>
                </a:r>
                <a:endParaRPr lang="de-DE" dirty="0"/>
              </a:p>
            </p:txBody>
          </p:sp>
        </p:grpSp>
        <p:sp>
          <p:nvSpPr>
            <p:cNvPr id="21" name="Pfeil nach rechts 20"/>
            <p:cNvSpPr/>
            <p:nvPr/>
          </p:nvSpPr>
          <p:spPr>
            <a:xfrm rot="10800000">
              <a:off x="4283968" y="3224170"/>
              <a:ext cx="1217669" cy="19762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4308087" y="2877525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Pfeil nach rechts 22"/>
            <p:cNvSpPr/>
            <p:nvPr/>
          </p:nvSpPr>
          <p:spPr>
            <a:xfrm rot="10800000">
              <a:off x="1818044" y="3249554"/>
              <a:ext cx="1217669" cy="197623"/>
            </a:xfrm>
            <a:prstGeom prst="rightArrow">
              <a:avLst/>
            </a:prstGeom>
            <a:solidFill>
              <a:srgbClr val="C00000">
                <a:alpha val="30000"/>
              </a:srgbClr>
            </a:solidFill>
            <a:ln>
              <a:solidFill>
                <a:schemeClr val="accent1">
                  <a:shade val="95000"/>
                  <a:satMod val="105000"/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2196874" y="3118362"/>
              <a:ext cx="460007" cy="460007"/>
              <a:chOff x="7527638" y="4650508"/>
              <a:chExt cx="868219" cy="868219"/>
            </a:xfrm>
          </p:grpSpPr>
          <p:sp>
            <p:nvSpPr>
              <p:cNvPr id="27" name="Rechteck 26"/>
              <p:cNvSpPr/>
              <p:nvPr/>
            </p:nvSpPr>
            <p:spPr>
              <a:xfrm rot="2700000">
                <a:off x="7527636" y="5052291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/>
              <p:nvPr/>
            </p:nvSpPr>
            <p:spPr>
              <a:xfrm rot="8100000">
                <a:off x="7527638" y="5065238"/>
                <a:ext cx="868219" cy="6465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09" y="3599052"/>
                  <a:ext cx="894860" cy="285912"/>
                </a:xfrm>
                <a:prstGeom prst="rect">
                  <a:avLst/>
                </a:prstGeom>
                <a:blipFill>
                  <a:blip r:embed="rId11"/>
                  <a:stretch>
                    <a:fillRect l="-6122" t="-6383" r="-680" b="-85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sub>
                            </m:sSub>
                            <m:r>
                              <a:rPr lang="de-DE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644" y="2522159"/>
                  <a:ext cx="794385" cy="285912"/>
                </a:xfrm>
                <a:prstGeom prst="rect">
                  <a:avLst/>
                </a:prstGeom>
                <a:blipFill>
                  <a:blip r:embed="rId12"/>
                  <a:stretch>
                    <a:fillRect l="-3817" t="-6383" r="-7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1794168" y="4084446"/>
                <a:ext cx="2613601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68" y="4084446"/>
                <a:ext cx="2613601" cy="6649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5503819" y="4278409"/>
                <a:ext cx="1744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𝐽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9" y="4278409"/>
                <a:ext cx="1744132" cy="276999"/>
              </a:xfrm>
              <a:prstGeom prst="rect">
                <a:avLst/>
              </a:prstGeom>
              <a:blipFill>
                <a:blip r:embed="rId14"/>
                <a:stretch>
                  <a:fillRect l="-3846" t="-2222" r="-2797" b="-3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2672643" y="5429854"/>
                <a:ext cx="763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43" y="5429854"/>
                <a:ext cx="763414" cy="369332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3786757" y="5418306"/>
            <a:ext cx="25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CD2CB8-048E-1E06-FCAB-0FCA1FFC77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8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CPA of </a:t>
            </a:r>
            <a:r>
              <a:rPr lang="de-DE" sz="3200" dirty="0" err="1"/>
              <a:t>nonlinear</a:t>
            </a:r>
            <a:r>
              <a:rPr lang="de-DE" sz="3200" dirty="0"/>
              <a:t> matter </a:t>
            </a:r>
            <a:r>
              <a:rPr lang="de-DE" sz="3200" dirty="0" err="1"/>
              <a:t>waves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3479319"/>
            <a:ext cx="4126905" cy="2226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510050" y="2112261"/>
                <a:ext cx="6262471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50" y="2112261"/>
                <a:ext cx="6262471" cy="52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4641285" y="3910506"/>
            <a:ext cx="37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Same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explicit </a:t>
            </a:r>
            <a:r>
              <a:rPr lang="de-DE" dirty="0" err="1"/>
              <a:t>construction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639538" y="4544260"/>
                <a:ext cx="1744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𝐽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38" y="4544260"/>
                <a:ext cx="1744132" cy="276999"/>
              </a:xfrm>
              <a:prstGeom prst="rect">
                <a:avLst/>
              </a:prstGeom>
              <a:blipFill>
                <a:blip r:embed="rId4"/>
                <a:stretch>
                  <a:fillRect l="-3846" t="-2174" r="-3147" b="-304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66697" y="6150277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97" y="6150277"/>
                <a:ext cx="851130" cy="276999"/>
              </a:xfrm>
              <a:prstGeom prst="rect">
                <a:avLst/>
              </a:prstGeom>
              <a:blipFill>
                <a:blip r:embed="rId5"/>
                <a:stretch>
                  <a:fillRect l="-3571" t="-4444" r="-142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753569" y="6150276"/>
                <a:ext cx="1280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69" y="6150276"/>
                <a:ext cx="1280735" cy="276999"/>
              </a:xfrm>
              <a:prstGeom prst="rect">
                <a:avLst/>
              </a:prstGeom>
              <a:blipFill>
                <a:blip r:embed="rId6"/>
                <a:stretch>
                  <a:fillRect l="-2381" t="-4444" r="-381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6521117" y="6037811"/>
            <a:ext cx="2286001" cy="470867"/>
            <a:chOff x="3822700" y="3136900"/>
            <a:chExt cx="2387600" cy="1993900"/>
          </a:xfrm>
        </p:grpSpPr>
        <p:sp>
          <p:nvSpPr>
            <p:cNvPr id="11" name="Abgerundetes Rechteck 10"/>
            <p:cNvSpPr/>
            <p:nvPr/>
          </p:nvSpPr>
          <p:spPr>
            <a:xfrm>
              <a:off x="3822700" y="3136900"/>
              <a:ext cx="2387600" cy="19939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30285" y="3252553"/>
              <a:ext cx="2171700" cy="15639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CPA </a:t>
              </a:r>
              <a:r>
                <a:rPr lang="de-DE" dirty="0" err="1"/>
                <a:t>is</a:t>
              </a:r>
              <a:r>
                <a:rPr lang="de-DE" dirty="0"/>
                <a:t> a </a:t>
              </a:r>
              <a:r>
                <a:rPr lang="de-DE" dirty="0" err="1"/>
                <a:t>solution</a:t>
              </a:r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AA2C3F7-B993-978C-73FB-F800CA5A5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98827" y="914612"/>
            <a:ext cx="6772193" cy="721222"/>
          </a:xfrm>
        </p:spPr>
        <p:txBody>
          <a:bodyPr>
            <a:noAutofit/>
          </a:bodyPr>
          <a:lstStyle/>
          <a:p>
            <a:r>
              <a:rPr lang="de-DE" sz="3200" dirty="0"/>
              <a:t>CPA of </a:t>
            </a:r>
            <a:r>
              <a:rPr lang="de-DE" sz="3200" dirty="0" err="1"/>
              <a:t>nonlinear</a:t>
            </a:r>
            <a:r>
              <a:rPr lang="de-DE" sz="3200" dirty="0"/>
              <a:t> matter </a:t>
            </a:r>
            <a:r>
              <a:rPr lang="de-DE" sz="3200" dirty="0" err="1"/>
              <a:t>waves</a:t>
            </a:r>
            <a:endParaRPr lang="de-DE" sz="3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6" y="2770982"/>
            <a:ext cx="2426145" cy="12586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1" y="4448098"/>
            <a:ext cx="3555273" cy="22184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565" y="2272285"/>
            <a:ext cx="1960661" cy="191070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4939" y="4250242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simulation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24939" y="2453795"/>
            <a:ext cx="21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experimental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77612" y="6042860"/>
            <a:ext cx="188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de-DE" dirty="0"/>
          </a:p>
          <a:p>
            <a:r>
              <a:rPr lang="de-DE" dirty="0"/>
              <a:t>V. V. Konotop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19" y="5576623"/>
            <a:ext cx="1043969" cy="10439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EC15A24-2BAA-3DE0-5FC5-303647A95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8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Outlook </a:t>
            </a:r>
            <a:br>
              <a:rPr lang="de-DE" sz="3200" dirty="0"/>
            </a:br>
            <a:r>
              <a:rPr lang="de-DE" sz="3200" dirty="0" err="1"/>
              <a:t>Characterize</a:t>
            </a:r>
            <a:r>
              <a:rPr lang="de-DE" sz="3200" dirty="0"/>
              <a:t> </a:t>
            </a:r>
            <a:r>
              <a:rPr lang="de-DE" sz="3200" dirty="0" err="1"/>
              <a:t>phase</a:t>
            </a:r>
            <a:r>
              <a:rPr lang="de-DE" sz="3200" dirty="0"/>
              <a:t> </a:t>
            </a:r>
            <a:r>
              <a:rPr lang="de-DE" sz="3200" dirty="0" err="1"/>
              <a:t>transition</a:t>
            </a:r>
            <a:endParaRPr lang="de-DE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3" y="3097685"/>
            <a:ext cx="3920731" cy="24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830383" y="4322913"/>
            <a:ext cx="529369" cy="637674"/>
          </a:xfrm>
          <a:prstGeom prst="ellipse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4947067" y="3621171"/>
            <a:ext cx="3992472" cy="1048395"/>
            <a:chOff x="3822700" y="3136900"/>
            <a:chExt cx="2387600" cy="3365505"/>
          </a:xfrm>
        </p:grpSpPr>
        <p:sp>
          <p:nvSpPr>
            <p:cNvPr id="16" name="Abgerundetes Rechteck 15"/>
            <p:cNvSpPr/>
            <p:nvPr/>
          </p:nvSpPr>
          <p:spPr>
            <a:xfrm>
              <a:off x="3822700" y="3136900"/>
              <a:ext cx="2387600" cy="336550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930650" y="3337637"/>
              <a:ext cx="2171700" cy="29640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scaling</a:t>
              </a:r>
              <a:r>
                <a:rPr lang="de-DE" dirty="0"/>
                <a:t> of </a:t>
              </a:r>
              <a:r>
                <a:rPr lang="de-DE" dirty="0" err="1"/>
                <a:t>slowing</a:t>
              </a:r>
              <a:r>
                <a:rPr lang="de-DE" dirty="0"/>
                <a:t> down</a:t>
              </a:r>
            </a:p>
            <a:p>
              <a:pPr algn="ctr"/>
              <a:r>
                <a:rPr lang="de-DE" dirty="0" err="1"/>
                <a:t>atom</a:t>
              </a:r>
              <a:r>
                <a:rPr lang="de-DE" dirty="0"/>
                <a:t> </a:t>
              </a:r>
              <a:r>
                <a:rPr lang="de-DE" dirty="0" err="1"/>
                <a:t>number</a:t>
              </a:r>
              <a:r>
                <a:rPr lang="de-DE" dirty="0"/>
                <a:t> </a:t>
              </a:r>
              <a:r>
                <a:rPr lang="de-DE" dirty="0" err="1"/>
                <a:t>fluctuations</a:t>
              </a:r>
              <a:br>
                <a:rPr lang="de-DE" dirty="0"/>
              </a:br>
              <a:r>
                <a:rPr lang="de-DE" dirty="0"/>
                <a:t> </a:t>
              </a:r>
              <a:r>
                <a:rPr lang="de-DE" dirty="0" err="1"/>
                <a:t>correlation</a:t>
              </a:r>
              <a:r>
                <a:rPr lang="de-DE" dirty="0"/>
                <a:t> </a:t>
              </a:r>
              <a:r>
                <a:rPr lang="de-DE" dirty="0" err="1"/>
                <a:t>times</a:t>
              </a:r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D484585F-1D88-3E90-ED46-26A200FB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Particle</a:t>
            </a:r>
            <a:r>
              <a:rPr lang="de-DE" sz="3200" dirty="0"/>
              <a:t> </a:t>
            </a:r>
            <a:r>
              <a:rPr lang="de-DE" sz="3200" dirty="0" err="1"/>
              <a:t>loss</a:t>
            </a:r>
            <a:r>
              <a:rPr lang="de-DE" sz="3200" dirty="0"/>
              <a:t>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dissipation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824475" y="4259225"/>
            <a:ext cx="335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loss</a:t>
            </a:r>
            <a:r>
              <a:rPr lang="de-DE" dirty="0"/>
              <a:t> rate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0252" y="1925977"/>
            <a:ext cx="71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 </a:t>
            </a:r>
            <a:r>
              <a:rPr lang="de-DE" sz="1800" dirty="0" err="1"/>
              <a:t>one</a:t>
            </a:r>
            <a:r>
              <a:rPr lang="de-DE" sz="1800" dirty="0"/>
              <a:t> dimensional </a:t>
            </a:r>
            <a:r>
              <a:rPr lang="de-DE" sz="1800" dirty="0" err="1"/>
              <a:t>system</a:t>
            </a:r>
            <a:r>
              <a:rPr lang="de-DE" sz="1800" dirty="0"/>
              <a:t>: </a:t>
            </a:r>
            <a:r>
              <a:rPr lang="de-DE" sz="1800" dirty="0" err="1"/>
              <a:t>leaky</a:t>
            </a:r>
            <a:r>
              <a:rPr lang="de-DE" sz="1800" dirty="0"/>
              <a:t> </a:t>
            </a:r>
            <a:r>
              <a:rPr lang="de-DE" sz="1800" dirty="0" err="1"/>
              <a:t>optical</a:t>
            </a:r>
            <a:r>
              <a:rPr lang="de-DE" sz="1800" dirty="0"/>
              <a:t> </a:t>
            </a:r>
            <a:r>
              <a:rPr lang="de-DE" sz="1800" dirty="0" err="1"/>
              <a:t>lattice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373695" y="5819972"/>
            <a:ext cx="657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P. Barmettler </a:t>
            </a:r>
            <a:r>
              <a:rPr lang="de-DE" dirty="0" err="1"/>
              <a:t>and</a:t>
            </a:r>
            <a:r>
              <a:rPr lang="de-DE" dirty="0"/>
              <a:t> C. </a:t>
            </a:r>
            <a:r>
              <a:rPr lang="de-DE" dirty="0" err="1"/>
              <a:t>Kollath</a:t>
            </a:r>
            <a:r>
              <a:rPr lang="de-DE" dirty="0"/>
              <a:t> Phys. </a:t>
            </a:r>
            <a:r>
              <a:rPr lang="de-DE" dirty="0" err="1"/>
              <a:t>Rev</a:t>
            </a:r>
            <a:r>
              <a:rPr lang="de-DE" dirty="0"/>
              <a:t>. A </a:t>
            </a:r>
            <a:r>
              <a:rPr lang="de-DE" b="1" dirty="0"/>
              <a:t>84</a:t>
            </a:r>
            <a:r>
              <a:rPr lang="de-DE" dirty="0"/>
              <a:t>, 041606 (2011)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4885" y="6102955"/>
            <a:ext cx="710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D. Witthaut,…, S. Wimberger, Phys. </a:t>
            </a:r>
            <a:r>
              <a:rPr lang="de-DE" dirty="0" err="1"/>
              <a:t>Rev</a:t>
            </a:r>
            <a:r>
              <a:rPr lang="de-DE" dirty="0"/>
              <a:t>. A </a:t>
            </a:r>
            <a:r>
              <a:rPr lang="de-DE" b="1" dirty="0"/>
              <a:t>83</a:t>
            </a:r>
            <a:r>
              <a:rPr lang="de-DE" dirty="0"/>
              <a:t>, 063608 (2011)</a:t>
            </a:r>
          </a:p>
          <a:p>
            <a:r>
              <a:rPr lang="de-DE" dirty="0"/>
              <a:t>I. </a:t>
            </a:r>
            <a:r>
              <a:rPr lang="de-DE" dirty="0" err="1"/>
              <a:t>Vadanovic</a:t>
            </a:r>
            <a:r>
              <a:rPr lang="de-DE" dirty="0"/>
              <a:t>,…,W. Hofstetter, Phys. </a:t>
            </a:r>
            <a:r>
              <a:rPr lang="de-DE" dirty="0" err="1"/>
              <a:t>Rev</a:t>
            </a:r>
            <a:r>
              <a:rPr lang="de-DE" dirty="0"/>
              <a:t>. A </a:t>
            </a:r>
            <a:r>
              <a:rPr lang="de-DE" b="1" dirty="0"/>
              <a:t>89</a:t>
            </a:r>
            <a:r>
              <a:rPr lang="de-DE" dirty="0"/>
              <a:t>, 053614 (2014)</a:t>
            </a:r>
          </a:p>
        </p:txBody>
      </p:sp>
      <p:cxnSp>
        <p:nvCxnSpPr>
          <p:cNvPr id="13" name="Gerade Verbindung 12"/>
          <p:cNvCxnSpPr/>
          <p:nvPr/>
        </p:nvCxnSpPr>
        <p:spPr bwMode="auto">
          <a:xfrm flipH="1">
            <a:off x="2965973" y="3409570"/>
            <a:ext cx="218365" cy="85980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3868508" y="4373051"/>
            <a:ext cx="337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anihilation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operators</a:t>
            </a:r>
            <a:br>
              <a:rPr lang="de-DE" dirty="0"/>
            </a:br>
            <a:r>
              <a:rPr lang="de-DE" dirty="0"/>
              <a:t>at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</p:txBody>
      </p:sp>
      <p:cxnSp>
        <p:nvCxnSpPr>
          <p:cNvPr id="16" name="Gerade Verbindung 15"/>
          <p:cNvCxnSpPr>
            <a:cxnSpLocks/>
          </p:cNvCxnSpPr>
          <p:nvPr/>
        </p:nvCxnSpPr>
        <p:spPr bwMode="auto">
          <a:xfrm>
            <a:off x="3855494" y="3416565"/>
            <a:ext cx="530075" cy="8770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>
            <a:cxnSpLocks/>
          </p:cNvCxnSpPr>
          <p:nvPr/>
        </p:nvCxnSpPr>
        <p:spPr bwMode="auto">
          <a:xfrm flipH="1">
            <a:off x="5056725" y="3369106"/>
            <a:ext cx="545397" cy="9244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uppieren 3"/>
          <p:cNvGrpSpPr/>
          <p:nvPr/>
        </p:nvGrpSpPr>
        <p:grpSpPr>
          <a:xfrm>
            <a:off x="5360653" y="1722777"/>
            <a:ext cx="3132348" cy="559856"/>
            <a:chOff x="6186153" y="1164153"/>
            <a:chExt cx="4489450" cy="910604"/>
          </a:xfrm>
        </p:grpSpPr>
        <p:sp>
          <p:nvSpPr>
            <p:cNvPr id="15" name="Freihandform 14"/>
            <p:cNvSpPr/>
            <p:nvPr/>
          </p:nvSpPr>
          <p:spPr>
            <a:xfrm>
              <a:off x="6186153" y="1596201"/>
              <a:ext cx="4489450" cy="455612"/>
            </a:xfrm>
            <a:custGeom>
              <a:avLst/>
              <a:gdLst>
                <a:gd name="connsiteX0" fmla="*/ 0 w 6215742"/>
                <a:gd name="connsiteY0" fmla="*/ 36286 h 896257"/>
                <a:gd name="connsiteX1" fmla="*/ 239485 w 6215742"/>
                <a:gd name="connsiteY1" fmla="*/ 874486 h 896257"/>
                <a:gd name="connsiteX2" fmla="*/ 555171 w 6215742"/>
                <a:gd name="connsiteY2" fmla="*/ 14514 h 896257"/>
                <a:gd name="connsiteX3" fmla="*/ 838200 w 6215742"/>
                <a:gd name="connsiteY3" fmla="*/ 885372 h 896257"/>
                <a:gd name="connsiteX4" fmla="*/ 1164771 w 6215742"/>
                <a:gd name="connsiteY4" fmla="*/ 14514 h 896257"/>
                <a:gd name="connsiteX5" fmla="*/ 1469571 w 6215742"/>
                <a:gd name="connsiteY5" fmla="*/ 896257 h 896257"/>
                <a:gd name="connsiteX6" fmla="*/ 1763485 w 6215742"/>
                <a:gd name="connsiteY6" fmla="*/ 14514 h 896257"/>
                <a:gd name="connsiteX7" fmla="*/ 2079171 w 6215742"/>
                <a:gd name="connsiteY7" fmla="*/ 896257 h 896257"/>
                <a:gd name="connsiteX8" fmla="*/ 2362200 w 6215742"/>
                <a:gd name="connsiteY8" fmla="*/ 14514 h 896257"/>
                <a:gd name="connsiteX9" fmla="*/ 2677885 w 6215742"/>
                <a:gd name="connsiteY9" fmla="*/ 863600 h 896257"/>
                <a:gd name="connsiteX10" fmla="*/ 2917371 w 6215742"/>
                <a:gd name="connsiteY10" fmla="*/ 3629 h 896257"/>
                <a:gd name="connsiteX11" fmla="*/ 3243942 w 6215742"/>
                <a:gd name="connsiteY11" fmla="*/ 885372 h 896257"/>
                <a:gd name="connsiteX12" fmla="*/ 3494314 w 6215742"/>
                <a:gd name="connsiteY12" fmla="*/ 14514 h 896257"/>
                <a:gd name="connsiteX13" fmla="*/ 3799114 w 6215742"/>
                <a:gd name="connsiteY13" fmla="*/ 874486 h 896257"/>
                <a:gd name="connsiteX14" fmla="*/ 4071257 w 6215742"/>
                <a:gd name="connsiteY14" fmla="*/ 14514 h 896257"/>
                <a:gd name="connsiteX15" fmla="*/ 4354285 w 6215742"/>
                <a:gd name="connsiteY15" fmla="*/ 863600 h 896257"/>
                <a:gd name="connsiteX16" fmla="*/ 4615542 w 6215742"/>
                <a:gd name="connsiteY16" fmla="*/ 14514 h 896257"/>
                <a:gd name="connsiteX17" fmla="*/ 4920342 w 6215742"/>
                <a:gd name="connsiteY17" fmla="*/ 863600 h 896257"/>
                <a:gd name="connsiteX18" fmla="*/ 5181600 w 6215742"/>
                <a:gd name="connsiteY18" fmla="*/ 14514 h 896257"/>
                <a:gd name="connsiteX19" fmla="*/ 5464628 w 6215742"/>
                <a:gd name="connsiteY19" fmla="*/ 852714 h 896257"/>
                <a:gd name="connsiteX20" fmla="*/ 5715000 w 6215742"/>
                <a:gd name="connsiteY20" fmla="*/ 14514 h 896257"/>
                <a:gd name="connsiteX21" fmla="*/ 5954485 w 6215742"/>
                <a:gd name="connsiteY21" fmla="*/ 863600 h 896257"/>
                <a:gd name="connsiteX22" fmla="*/ 6215742 w 6215742"/>
                <a:gd name="connsiteY22" fmla="*/ 3629 h 8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15742" h="896257">
                  <a:moveTo>
                    <a:pt x="0" y="36286"/>
                  </a:moveTo>
                  <a:cubicBezTo>
                    <a:pt x="73478" y="457200"/>
                    <a:pt x="146957" y="878115"/>
                    <a:pt x="239485" y="874486"/>
                  </a:cubicBezTo>
                  <a:cubicBezTo>
                    <a:pt x="332013" y="870857"/>
                    <a:pt x="455385" y="12700"/>
                    <a:pt x="555171" y="14514"/>
                  </a:cubicBezTo>
                  <a:cubicBezTo>
                    <a:pt x="654957" y="16328"/>
                    <a:pt x="736600" y="885372"/>
                    <a:pt x="838200" y="885372"/>
                  </a:cubicBezTo>
                  <a:cubicBezTo>
                    <a:pt x="939800" y="885372"/>
                    <a:pt x="1059543" y="12700"/>
                    <a:pt x="1164771" y="14514"/>
                  </a:cubicBezTo>
                  <a:cubicBezTo>
                    <a:pt x="1270000" y="16328"/>
                    <a:pt x="1369785" y="896257"/>
                    <a:pt x="1469571" y="896257"/>
                  </a:cubicBezTo>
                  <a:cubicBezTo>
                    <a:pt x="1569357" y="896257"/>
                    <a:pt x="1661885" y="14514"/>
                    <a:pt x="1763485" y="14514"/>
                  </a:cubicBezTo>
                  <a:cubicBezTo>
                    <a:pt x="1865085" y="14514"/>
                    <a:pt x="1979385" y="896257"/>
                    <a:pt x="2079171" y="896257"/>
                  </a:cubicBezTo>
                  <a:cubicBezTo>
                    <a:pt x="2178957" y="896257"/>
                    <a:pt x="2262414" y="19957"/>
                    <a:pt x="2362200" y="14514"/>
                  </a:cubicBezTo>
                  <a:cubicBezTo>
                    <a:pt x="2461986" y="9071"/>
                    <a:pt x="2585357" y="865414"/>
                    <a:pt x="2677885" y="863600"/>
                  </a:cubicBezTo>
                  <a:cubicBezTo>
                    <a:pt x="2770413" y="861786"/>
                    <a:pt x="2823028" y="0"/>
                    <a:pt x="2917371" y="3629"/>
                  </a:cubicBezTo>
                  <a:cubicBezTo>
                    <a:pt x="3011714" y="7258"/>
                    <a:pt x="3147785" y="883558"/>
                    <a:pt x="3243942" y="885372"/>
                  </a:cubicBezTo>
                  <a:cubicBezTo>
                    <a:pt x="3340099" y="887186"/>
                    <a:pt x="3401785" y="16328"/>
                    <a:pt x="3494314" y="14514"/>
                  </a:cubicBezTo>
                  <a:cubicBezTo>
                    <a:pt x="3586843" y="12700"/>
                    <a:pt x="3702957" y="874486"/>
                    <a:pt x="3799114" y="874486"/>
                  </a:cubicBezTo>
                  <a:cubicBezTo>
                    <a:pt x="3895271" y="874486"/>
                    <a:pt x="3978729" y="16328"/>
                    <a:pt x="4071257" y="14514"/>
                  </a:cubicBezTo>
                  <a:cubicBezTo>
                    <a:pt x="4163785" y="12700"/>
                    <a:pt x="4263571" y="863600"/>
                    <a:pt x="4354285" y="863600"/>
                  </a:cubicBezTo>
                  <a:cubicBezTo>
                    <a:pt x="4444999" y="863600"/>
                    <a:pt x="4521199" y="14514"/>
                    <a:pt x="4615542" y="14514"/>
                  </a:cubicBezTo>
                  <a:cubicBezTo>
                    <a:pt x="4709885" y="14514"/>
                    <a:pt x="4825999" y="863600"/>
                    <a:pt x="4920342" y="863600"/>
                  </a:cubicBezTo>
                  <a:cubicBezTo>
                    <a:pt x="5014685" y="863600"/>
                    <a:pt x="5090886" y="16328"/>
                    <a:pt x="5181600" y="14514"/>
                  </a:cubicBezTo>
                  <a:cubicBezTo>
                    <a:pt x="5272314" y="12700"/>
                    <a:pt x="5375728" y="852714"/>
                    <a:pt x="5464628" y="852714"/>
                  </a:cubicBezTo>
                  <a:cubicBezTo>
                    <a:pt x="5553528" y="852714"/>
                    <a:pt x="5633357" y="12700"/>
                    <a:pt x="5715000" y="14514"/>
                  </a:cubicBezTo>
                  <a:cubicBezTo>
                    <a:pt x="5796643" y="16328"/>
                    <a:pt x="5871028" y="865414"/>
                    <a:pt x="5954485" y="863600"/>
                  </a:cubicBezTo>
                  <a:cubicBezTo>
                    <a:pt x="6037942" y="861786"/>
                    <a:pt x="6126842" y="432707"/>
                    <a:pt x="6215742" y="3629"/>
                  </a:cubicBezTo>
                </a:path>
              </a:pathLst>
            </a:cu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Pfeil nach unten 16"/>
            <p:cNvSpPr/>
            <p:nvPr/>
          </p:nvSpPr>
          <p:spPr>
            <a:xfrm>
              <a:off x="6690209" y="1164153"/>
              <a:ext cx="216024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9210489" y="1164153"/>
              <a:ext cx="216024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Pfeil nach unten 20"/>
            <p:cNvSpPr/>
            <p:nvPr/>
          </p:nvSpPr>
          <p:spPr>
            <a:xfrm>
              <a:off x="10434625" y="1164153"/>
              <a:ext cx="216024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6297149" y="1862791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6724055" y="1862791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50496" y="1885735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7145998" y="1657011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8031759" y="1846033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8441923" y="1862791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8878092" y="1634985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8811749" y="1872935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9662649" y="1809435"/>
              <a:ext cx="182694" cy="18902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FB66F64D-3A6E-4035-AB4D-E1024035A109}"/>
              </a:ext>
            </a:extLst>
          </p:cNvPr>
          <p:cNvSpPr txBox="1"/>
          <p:nvPr/>
        </p:nvSpPr>
        <p:spPr>
          <a:xfrm>
            <a:off x="6420502" y="2972464"/>
            <a:ext cx="258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Lindblad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equation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22FC66E-0A98-405C-AC87-8FFAC1AD3056}"/>
                  </a:ext>
                </a:extLst>
              </p:cNvPr>
              <p:cNvSpPr txBox="1"/>
              <p:nvPr/>
            </p:nvSpPr>
            <p:spPr>
              <a:xfrm>
                <a:off x="421723" y="2875070"/>
                <a:ext cx="5525230" cy="703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22FC66E-0A98-405C-AC87-8FFAC1AD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3" y="2875070"/>
                <a:ext cx="5525230" cy="703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7435BA69-2830-1338-8A50-37292478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Outlook</a:t>
            </a:r>
            <a:br>
              <a:rPr lang="de-DE" sz="3200" dirty="0"/>
            </a:br>
            <a:r>
              <a:rPr lang="de-DE" sz="3200" dirty="0" err="1"/>
              <a:t>Looking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dark</a:t>
            </a:r>
            <a:r>
              <a:rPr lang="de-DE" sz="3200" dirty="0"/>
              <a:t> </a:t>
            </a:r>
            <a:r>
              <a:rPr lang="de-DE" sz="3200" dirty="0" err="1"/>
              <a:t>states</a:t>
            </a:r>
            <a:r>
              <a:rPr lang="de-DE" sz="3200" dirty="0"/>
              <a:t> of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system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365816" y="2670020"/>
            <a:ext cx="402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of a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of </a:t>
            </a:r>
            <a:r>
              <a:rPr lang="de-DE" dirty="0">
                <a:latin typeface="Symbol" panose="05050102010706020507" pitchFamily="18" charset="2"/>
              </a:rPr>
              <a:t>p</a:t>
            </a:r>
            <a:r>
              <a:rPr lang="de-DE" dirty="0"/>
              <a:t>, </a:t>
            </a:r>
          </a:p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steady-state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soliton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5816" y="3499435"/>
            <a:ext cx="304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a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</a:p>
          <a:p>
            <a:r>
              <a:rPr lang="de-DE" dirty="0" err="1"/>
              <a:t>difference</a:t>
            </a:r>
            <a:r>
              <a:rPr lang="de-DE" dirty="0"/>
              <a:t> of </a:t>
            </a:r>
            <a:r>
              <a:rPr lang="de-DE" dirty="0">
                <a:latin typeface="Symbol" panose="05050102010706020507" pitchFamily="18" charset="2"/>
              </a:rPr>
              <a:t>p ?</a:t>
            </a:r>
            <a:r>
              <a:rPr lang="de-DE" dirty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33950" y="5592978"/>
            <a:ext cx="282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Nat. </a:t>
            </a:r>
            <a:r>
              <a:rPr lang="de-DE" dirty="0" err="1"/>
              <a:t>Comm</a:t>
            </a:r>
            <a:r>
              <a:rPr lang="de-DE" dirty="0"/>
              <a:t>. </a:t>
            </a:r>
            <a:r>
              <a:rPr lang="de-DE" b="1" dirty="0"/>
              <a:t>10</a:t>
            </a:r>
            <a:r>
              <a:rPr lang="de-DE" dirty="0"/>
              <a:t>, 1038 (2017)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33950" y="6084717"/>
            <a:ext cx="28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A. Pelster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87" y="5359063"/>
            <a:ext cx="970742" cy="12064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" y="4764879"/>
            <a:ext cx="2660845" cy="202553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65816" y="4276038"/>
            <a:ext cx="27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Use</a:t>
            </a:r>
            <a:r>
              <a:rPr lang="de-DE" b="1" dirty="0"/>
              <a:t> Talbot </a:t>
            </a:r>
            <a:r>
              <a:rPr lang="de-DE" b="1" dirty="0" err="1"/>
              <a:t>interferometry</a:t>
            </a:r>
            <a:r>
              <a:rPr lang="de-DE" b="1" dirty="0"/>
              <a:t>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98738" y="2667519"/>
            <a:ext cx="1499928" cy="150493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19330D9-0B9A-B792-3980-627334BFF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7384" y="914611"/>
            <a:ext cx="7855037" cy="1137613"/>
          </a:xfrm>
        </p:spPr>
        <p:txBody>
          <a:bodyPr>
            <a:normAutofit/>
          </a:bodyPr>
          <a:lstStyle/>
          <a:p>
            <a:r>
              <a:rPr lang="de-DE" sz="3200" dirty="0"/>
              <a:t>First </a:t>
            </a:r>
            <a:r>
              <a:rPr lang="de-DE" sz="3200" dirty="0" err="1"/>
              <a:t>slide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Matt Davis and Matt Reeves</a:t>
            </a:r>
          </a:p>
        </p:txBody>
      </p:sp>
      <p:pic>
        <p:nvPicPr>
          <p:cNvPr id="6" name="Picture 3" descr="UQlogoC-colour-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099" y="300791"/>
            <a:ext cx="2003649" cy="5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-108284" y="156411"/>
            <a:ext cx="1624263" cy="716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7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04583"/>
            <a:ext cx="8496944" cy="363269"/>
          </a:xfrm>
          <a:prstGeom prst="rect">
            <a:avLst/>
          </a:prstGeom>
        </p:spPr>
      </p:pic>
      <p:pic>
        <p:nvPicPr>
          <p:cNvPr id="8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21400"/>
            <a:ext cx="1224136" cy="315422"/>
          </a:xfrm>
          <a:prstGeom prst="rect">
            <a:avLst/>
          </a:prstGeom>
        </p:spPr>
      </p:pic>
      <p:pic>
        <p:nvPicPr>
          <p:cNvPr id="9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19192"/>
            <a:ext cx="208540" cy="258192"/>
          </a:xfrm>
          <a:prstGeom prst="rect">
            <a:avLst/>
          </a:prstGeom>
        </p:spPr>
      </p:pic>
      <p:pic>
        <p:nvPicPr>
          <p:cNvPr id="10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25456"/>
            <a:ext cx="190738" cy="25097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5" y="6010225"/>
            <a:ext cx="5527983" cy="323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9752" y="4175793"/>
            <a:ext cx="432048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-65" charset="0"/>
              </a:rPr>
              <a:t>Tunnelling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 from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</a:rPr>
              <a:t>neighbouring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 site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Ground state at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</a:rPr>
              <a:t>neighbouring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 site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Dissipation from SEM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6533" y="5818590"/>
            <a:ext cx="1411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-65" charset="0"/>
              </a:rPr>
              <a:t>Noise correlations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-65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3047" y="2094125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Stochatisc</a:t>
            </a:r>
            <a:r>
              <a:rPr lang="de-DE" b="1" dirty="0"/>
              <a:t> </a:t>
            </a:r>
            <a:r>
              <a:rPr lang="de-DE" b="1" dirty="0" err="1"/>
              <a:t>field</a:t>
            </a:r>
            <a:r>
              <a:rPr lang="de-DE" b="1" dirty="0"/>
              <a:t> </a:t>
            </a:r>
            <a:r>
              <a:rPr lang="de-DE" b="1" dirty="0" err="1"/>
              <a:t>equation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64740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7384" y="914611"/>
            <a:ext cx="8179890" cy="1137613"/>
          </a:xfrm>
        </p:spPr>
        <p:txBody>
          <a:bodyPr>
            <a:normAutofit/>
          </a:bodyPr>
          <a:lstStyle/>
          <a:p>
            <a:r>
              <a:rPr lang="de-DE" sz="3200" dirty="0"/>
              <a:t>Second </a:t>
            </a:r>
            <a:r>
              <a:rPr lang="de-DE" sz="3200" dirty="0" err="1"/>
              <a:t>slide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Matt Davis and Matt Reeves</a:t>
            </a:r>
          </a:p>
        </p:txBody>
      </p:sp>
      <p:pic>
        <p:nvPicPr>
          <p:cNvPr id="6" name="Picture 3" descr="UQlogoC-colour-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099" y="300791"/>
            <a:ext cx="2003649" cy="5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-108284" y="156411"/>
            <a:ext cx="1624263" cy="716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7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4" y="1736343"/>
            <a:ext cx="7388533" cy="315881"/>
          </a:xfrm>
          <a:prstGeom prst="rect">
            <a:avLst/>
          </a:prstGeom>
        </p:spPr>
      </p:pic>
      <p:pic>
        <p:nvPicPr>
          <p:cNvPr id="15" name="J0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99" y="2313348"/>
            <a:ext cx="6075523" cy="2421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94" y="4996325"/>
            <a:ext cx="2486001" cy="15314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011" y="4805251"/>
            <a:ext cx="1435205" cy="19136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0408" y="2995863"/>
            <a:ext cx="9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Theory</a:t>
            </a:r>
            <a:r>
              <a:rPr lang="de-DE" dirty="0"/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0408" y="5577388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Experiment:</a:t>
            </a:r>
          </a:p>
        </p:txBody>
      </p:sp>
    </p:spTree>
    <p:extLst>
      <p:ext uri="{BB962C8B-B14F-4D97-AF65-F5344CB8AC3E}">
        <p14:creationId xmlns:p14="http://schemas.microsoft.com/office/powerpoint/2010/main" val="3162359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generic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r>
              <a:rPr lang="de-DE" sz="3200" dirty="0"/>
              <a:t> of an </a:t>
            </a:r>
            <a:r>
              <a:rPr lang="de-DE" sz="3200" dirty="0" err="1"/>
              <a:t>imaginary</a:t>
            </a:r>
            <a:r>
              <a:rPr lang="de-DE" sz="3200" dirty="0"/>
              <a:t> potential?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89506" y="2480610"/>
            <a:ext cx="840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Simple </a:t>
            </a:r>
            <a:r>
              <a:rPr lang="de-DE" sz="1800" dirty="0" err="1"/>
              <a:t>toy</a:t>
            </a:r>
            <a:r>
              <a:rPr lang="de-DE" sz="1800" dirty="0"/>
              <a:t> model in 1D: an </a:t>
            </a:r>
            <a:r>
              <a:rPr lang="de-DE" sz="1800" dirty="0" err="1"/>
              <a:t>imaginary</a:t>
            </a:r>
            <a:r>
              <a:rPr lang="de-DE" sz="1800" dirty="0"/>
              <a:t> potential </a:t>
            </a:r>
            <a:r>
              <a:rPr lang="de-DE" sz="1800" dirty="0" err="1"/>
              <a:t>barrier</a:t>
            </a:r>
            <a:r>
              <a:rPr lang="de-DE" sz="1800" dirty="0"/>
              <a:t> in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dimension</a:t>
            </a:r>
            <a:endParaRPr lang="de-DE" sz="18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14" y="3477879"/>
            <a:ext cx="4028791" cy="23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016" y="3477879"/>
            <a:ext cx="4121587" cy="2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284074" y="3782984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dissipation</a:t>
            </a:r>
            <a:br>
              <a:rPr lang="de-DE" dirty="0"/>
            </a:br>
            <a:r>
              <a:rPr lang="de-DE" dirty="0" err="1"/>
              <a:t>inhibits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7251700" y="4367759"/>
            <a:ext cx="762000" cy="421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26A858B-3403-6562-322F-0F8F963B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The extreme </a:t>
            </a:r>
            <a:r>
              <a:rPr lang="de-DE" sz="3200" dirty="0" err="1"/>
              <a:t>limit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13916" y="1867558"/>
            <a:ext cx="870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Projection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 </a:t>
            </a:r>
            <a:r>
              <a:rPr lang="de-DE" sz="1800" dirty="0" err="1"/>
              <a:t>unitary</a:t>
            </a:r>
            <a:r>
              <a:rPr lang="de-DE" sz="1800" dirty="0"/>
              <a:t> time </a:t>
            </a:r>
            <a:r>
              <a:rPr lang="de-DE" sz="1800" dirty="0" err="1"/>
              <a:t>evolution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subspace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losses</a:t>
            </a:r>
            <a:r>
              <a:rPr lang="de-DE" sz="1800" dirty="0"/>
              <a:t>: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126828" y="2590800"/>
            <a:ext cx="6917637" cy="3208816"/>
            <a:chOff x="1173714" y="2056581"/>
            <a:chExt cx="6917637" cy="3208816"/>
          </a:xfrm>
        </p:grpSpPr>
        <p:cxnSp>
          <p:nvCxnSpPr>
            <p:cNvPr id="9" name="Gerade Verbindung 8"/>
            <p:cNvCxnSpPr/>
            <p:nvPr/>
          </p:nvCxnSpPr>
          <p:spPr bwMode="auto">
            <a:xfrm>
              <a:off x="3166304" y="2756848"/>
              <a:ext cx="0" cy="2361062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173714" y="5104263"/>
              <a:ext cx="652363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5759362" y="2743200"/>
              <a:ext cx="0" cy="236106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feld 14"/>
            <p:cNvSpPr txBox="1"/>
            <p:nvPr/>
          </p:nvSpPr>
          <p:spPr>
            <a:xfrm>
              <a:off x="7792871" y="49268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graphicFrame>
          <p:nvGraphicFramePr>
            <p:cNvPr id="17" name="Objekt 16"/>
            <p:cNvGraphicFramePr>
              <a:graphicFrameLocks noChangeAspect="1"/>
            </p:cNvGraphicFramePr>
            <p:nvPr/>
          </p:nvGraphicFramePr>
          <p:xfrm>
            <a:off x="6233374" y="2088331"/>
            <a:ext cx="998537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" imgW="444240" imgH="228600" progId="Equation.3">
                    <p:embed/>
                  </p:oleObj>
                </mc:Choice>
                <mc:Fallback>
                  <p:oleObj name="Formel" r:id="rId2" imgW="444240" imgH="228600" progId="Equation.3">
                    <p:embed/>
                    <p:pic>
                      <p:nvPicPr>
                        <p:cNvPr id="17" name="Objek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3374" y="2088331"/>
                          <a:ext cx="998537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15" name="Object 3"/>
            <p:cNvGraphicFramePr>
              <a:graphicFrameLocks noChangeAspect="1"/>
            </p:cNvGraphicFramePr>
            <p:nvPr/>
          </p:nvGraphicFramePr>
          <p:xfrm>
            <a:off x="1731224" y="2056581"/>
            <a:ext cx="10398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" imgW="444240" imgH="228600" progId="Equation.3">
                    <p:embed/>
                  </p:oleObj>
                </mc:Choice>
                <mc:Fallback>
                  <p:oleObj name="Formel" r:id="rId4" imgW="444240" imgH="228600" progId="Equation.3">
                    <p:embed/>
                    <p:pic>
                      <p:nvPicPr>
                        <p:cNvPr id="11571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224" y="2056581"/>
                          <a:ext cx="10398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3944108" y="3629908"/>
            <a:ext cx="1078268" cy="82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6" imgW="545863" imgH="418918" progId="Equation.3">
                    <p:embed/>
                  </p:oleObj>
                </mc:Choice>
                <mc:Fallback>
                  <p:oleObj name="Formel" r:id="rId6" imgW="545863" imgH="418918" progId="Equation.3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4108" y="3629908"/>
                          <a:ext cx="1078268" cy="827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Gerade Verbindung 21"/>
            <p:cNvCxnSpPr/>
            <p:nvPr/>
          </p:nvCxnSpPr>
          <p:spPr bwMode="auto">
            <a:xfrm>
              <a:off x="5759355" y="4544704"/>
              <a:ext cx="586854" cy="545911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5759355" y="4135272"/>
              <a:ext cx="1025857" cy="97126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5759355" y="3739487"/>
              <a:ext cx="1464860" cy="136932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5759356" y="3357349"/>
              <a:ext cx="1862919" cy="17537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5775278" y="2991135"/>
              <a:ext cx="1785582" cy="1662752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5939051" y="2718179"/>
              <a:ext cx="1621809" cy="152627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>
              <a:off x="6334836" y="2718180"/>
              <a:ext cx="1198728" cy="1130489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6716973" y="2718179"/>
              <a:ext cx="802943" cy="76200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7167349" y="2745474"/>
              <a:ext cx="352567" cy="31162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>
              <a:off x="1380698" y="4546979"/>
              <a:ext cx="586854" cy="545911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1380698" y="4123899"/>
              <a:ext cx="1025857" cy="97126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1380698" y="3728114"/>
              <a:ext cx="1464860" cy="136932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1326107" y="3345976"/>
              <a:ext cx="1862919" cy="17537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1382973" y="2979762"/>
              <a:ext cx="1785582" cy="1662752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1546746" y="2706806"/>
              <a:ext cx="1621809" cy="152627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 bwMode="auto">
            <a:xfrm>
              <a:off x="1956179" y="2706807"/>
              <a:ext cx="1198728" cy="1130489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 Verbindung 48"/>
            <p:cNvCxnSpPr/>
            <p:nvPr/>
          </p:nvCxnSpPr>
          <p:spPr bwMode="auto">
            <a:xfrm>
              <a:off x="2351964" y="2706806"/>
              <a:ext cx="802943" cy="76200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>
              <a:off x="2802340" y="2734101"/>
              <a:ext cx="352567" cy="311625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A5DAE93B-6ABD-4B75-8A0D-2C76F228E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1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Phase </a:t>
            </a:r>
            <a:r>
              <a:rPr lang="de-DE" sz="3200" dirty="0" err="1"/>
              <a:t>noise</a:t>
            </a:r>
            <a:r>
              <a:rPr lang="de-DE" sz="3200" dirty="0"/>
              <a:t>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decoherence</a:t>
            </a:r>
            <a:endParaRPr lang="de-DE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50" y="3094708"/>
            <a:ext cx="4875212" cy="8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00100" y="2064652"/>
            <a:ext cx="353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Fluctuating</a:t>
            </a:r>
            <a:r>
              <a:rPr lang="de-DE" dirty="0"/>
              <a:t> potential in a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  <a:p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collisions</a:t>
            </a:r>
            <a:r>
              <a:rPr lang="de-DE" dirty="0"/>
              <a:t>, </a:t>
            </a:r>
            <a:r>
              <a:rPr lang="de-DE" dirty="0" err="1"/>
              <a:t>fluorescence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45099" y="4978400"/>
            <a:ext cx="180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operator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7899" y="4978400"/>
            <a:ext cx="33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decoherence</a:t>
            </a:r>
            <a:r>
              <a:rPr lang="de-DE" dirty="0"/>
              <a:t> rate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5257800" y="3784600"/>
            <a:ext cx="533400" cy="11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2349500" y="3784600"/>
            <a:ext cx="7747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ihandform 12"/>
          <p:cNvSpPr/>
          <p:nvPr/>
        </p:nvSpPr>
        <p:spPr>
          <a:xfrm>
            <a:off x="5360653" y="2352032"/>
            <a:ext cx="3132348" cy="280119"/>
          </a:xfrm>
          <a:custGeom>
            <a:avLst/>
            <a:gdLst>
              <a:gd name="connsiteX0" fmla="*/ 0 w 6215742"/>
              <a:gd name="connsiteY0" fmla="*/ 36286 h 896257"/>
              <a:gd name="connsiteX1" fmla="*/ 239485 w 6215742"/>
              <a:gd name="connsiteY1" fmla="*/ 874486 h 896257"/>
              <a:gd name="connsiteX2" fmla="*/ 555171 w 6215742"/>
              <a:gd name="connsiteY2" fmla="*/ 14514 h 896257"/>
              <a:gd name="connsiteX3" fmla="*/ 838200 w 6215742"/>
              <a:gd name="connsiteY3" fmla="*/ 885372 h 896257"/>
              <a:gd name="connsiteX4" fmla="*/ 1164771 w 6215742"/>
              <a:gd name="connsiteY4" fmla="*/ 14514 h 896257"/>
              <a:gd name="connsiteX5" fmla="*/ 1469571 w 6215742"/>
              <a:gd name="connsiteY5" fmla="*/ 896257 h 896257"/>
              <a:gd name="connsiteX6" fmla="*/ 1763485 w 6215742"/>
              <a:gd name="connsiteY6" fmla="*/ 14514 h 896257"/>
              <a:gd name="connsiteX7" fmla="*/ 2079171 w 6215742"/>
              <a:gd name="connsiteY7" fmla="*/ 896257 h 896257"/>
              <a:gd name="connsiteX8" fmla="*/ 2362200 w 6215742"/>
              <a:gd name="connsiteY8" fmla="*/ 14514 h 896257"/>
              <a:gd name="connsiteX9" fmla="*/ 2677885 w 6215742"/>
              <a:gd name="connsiteY9" fmla="*/ 863600 h 896257"/>
              <a:gd name="connsiteX10" fmla="*/ 2917371 w 6215742"/>
              <a:gd name="connsiteY10" fmla="*/ 3629 h 896257"/>
              <a:gd name="connsiteX11" fmla="*/ 3243942 w 6215742"/>
              <a:gd name="connsiteY11" fmla="*/ 885372 h 896257"/>
              <a:gd name="connsiteX12" fmla="*/ 3494314 w 6215742"/>
              <a:gd name="connsiteY12" fmla="*/ 14514 h 896257"/>
              <a:gd name="connsiteX13" fmla="*/ 3799114 w 6215742"/>
              <a:gd name="connsiteY13" fmla="*/ 874486 h 896257"/>
              <a:gd name="connsiteX14" fmla="*/ 4071257 w 6215742"/>
              <a:gd name="connsiteY14" fmla="*/ 14514 h 896257"/>
              <a:gd name="connsiteX15" fmla="*/ 4354285 w 6215742"/>
              <a:gd name="connsiteY15" fmla="*/ 863600 h 896257"/>
              <a:gd name="connsiteX16" fmla="*/ 4615542 w 6215742"/>
              <a:gd name="connsiteY16" fmla="*/ 14514 h 896257"/>
              <a:gd name="connsiteX17" fmla="*/ 4920342 w 6215742"/>
              <a:gd name="connsiteY17" fmla="*/ 863600 h 896257"/>
              <a:gd name="connsiteX18" fmla="*/ 5181600 w 6215742"/>
              <a:gd name="connsiteY18" fmla="*/ 14514 h 896257"/>
              <a:gd name="connsiteX19" fmla="*/ 5464628 w 6215742"/>
              <a:gd name="connsiteY19" fmla="*/ 852714 h 896257"/>
              <a:gd name="connsiteX20" fmla="*/ 5715000 w 6215742"/>
              <a:gd name="connsiteY20" fmla="*/ 14514 h 896257"/>
              <a:gd name="connsiteX21" fmla="*/ 5954485 w 6215742"/>
              <a:gd name="connsiteY21" fmla="*/ 863600 h 896257"/>
              <a:gd name="connsiteX22" fmla="*/ 6215742 w 6215742"/>
              <a:gd name="connsiteY22" fmla="*/ 3629 h 8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15742" h="896257">
                <a:moveTo>
                  <a:pt x="0" y="36286"/>
                </a:moveTo>
                <a:cubicBezTo>
                  <a:pt x="73478" y="457200"/>
                  <a:pt x="146957" y="878115"/>
                  <a:pt x="239485" y="874486"/>
                </a:cubicBezTo>
                <a:cubicBezTo>
                  <a:pt x="332013" y="870857"/>
                  <a:pt x="455385" y="12700"/>
                  <a:pt x="555171" y="14514"/>
                </a:cubicBezTo>
                <a:cubicBezTo>
                  <a:pt x="654957" y="16328"/>
                  <a:pt x="736600" y="885372"/>
                  <a:pt x="838200" y="885372"/>
                </a:cubicBezTo>
                <a:cubicBezTo>
                  <a:pt x="939800" y="885372"/>
                  <a:pt x="1059543" y="12700"/>
                  <a:pt x="1164771" y="14514"/>
                </a:cubicBezTo>
                <a:cubicBezTo>
                  <a:pt x="1270000" y="16328"/>
                  <a:pt x="1369785" y="896257"/>
                  <a:pt x="1469571" y="896257"/>
                </a:cubicBezTo>
                <a:cubicBezTo>
                  <a:pt x="1569357" y="896257"/>
                  <a:pt x="1661885" y="14514"/>
                  <a:pt x="1763485" y="14514"/>
                </a:cubicBezTo>
                <a:cubicBezTo>
                  <a:pt x="1865085" y="14514"/>
                  <a:pt x="1979385" y="896257"/>
                  <a:pt x="2079171" y="896257"/>
                </a:cubicBezTo>
                <a:cubicBezTo>
                  <a:pt x="2178957" y="896257"/>
                  <a:pt x="2262414" y="19957"/>
                  <a:pt x="2362200" y="14514"/>
                </a:cubicBezTo>
                <a:cubicBezTo>
                  <a:pt x="2461986" y="9071"/>
                  <a:pt x="2585357" y="865414"/>
                  <a:pt x="2677885" y="863600"/>
                </a:cubicBezTo>
                <a:cubicBezTo>
                  <a:pt x="2770413" y="861786"/>
                  <a:pt x="2823028" y="0"/>
                  <a:pt x="2917371" y="3629"/>
                </a:cubicBezTo>
                <a:cubicBezTo>
                  <a:pt x="3011714" y="7258"/>
                  <a:pt x="3147785" y="883558"/>
                  <a:pt x="3243942" y="885372"/>
                </a:cubicBezTo>
                <a:cubicBezTo>
                  <a:pt x="3340099" y="887186"/>
                  <a:pt x="3401785" y="16328"/>
                  <a:pt x="3494314" y="14514"/>
                </a:cubicBezTo>
                <a:cubicBezTo>
                  <a:pt x="3586843" y="12700"/>
                  <a:pt x="3702957" y="874486"/>
                  <a:pt x="3799114" y="874486"/>
                </a:cubicBezTo>
                <a:cubicBezTo>
                  <a:pt x="3895271" y="874486"/>
                  <a:pt x="3978729" y="16328"/>
                  <a:pt x="4071257" y="14514"/>
                </a:cubicBezTo>
                <a:cubicBezTo>
                  <a:pt x="4163785" y="12700"/>
                  <a:pt x="4263571" y="863600"/>
                  <a:pt x="4354285" y="863600"/>
                </a:cubicBezTo>
                <a:cubicBezTo>
                  <a:pt x="4444999" y="863600"/>
                  <a:pt x="4521199" y="14514"/>
                  <a:pt x="4615542" y="14514"/>
                </a:cubicBezTo>
                <a:cubicBezTo>
                  <a:pt x="4709885" y="14514"/>
                  <a:pt x="4825999" y="863600"/>
                  <a:pt x="4920342" y="863600"/>
                </a:cubicBezTo>
                <a:cubicBezTo>
                  <a:pt x="5014685" y="863600"/>
                  <a:pt x="5090886" y="16328"/>
                  <a:pt x="5181600" y="14514"/>
                </a:cubicBezTo>
                <a:cubicBezTo>
                  <a:pt x="5272314" y="12700"/>
                  <a:pt x="5375728" y="852714"/>
                  <a:pt x="5464628" y="852714"/>
                </a:cubicBezTo>
                <a:cubicBezTo>
                  <a:pt x="5553528" y="852714"/>
                  <a:pt x="5633357" y="12700"/>
                  <a:pt x="5715000" y="14514"/>
                </a:cubicBezTo>
                <a:cubicBezTo>
                  <a:pt x="5796643" y="16328"/>
                  <a:pt x="5871028" y="865414"/>
                  <a:pt x="5954485" y="863600"/>
                </a:cubicBezTo>
                <a:cubicBezTo>
                  <a:pt x="6037942" y="861786"/>
                  <a:pt x="6126842" y="432707"/>
                  <a:pt x="6215742" y="3629"/>
                </a:cubicBez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 bwMode="auto">
          <a:xfrm>
            <a:off x="5438096" y="2515936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5735954" y="2515936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033488" y="2530043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6030349" y="2389419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648356" y="2505633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934533" y="2515936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238854" y="2375877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7192566" y="2522173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7786250" y="2483132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7" name="Pfeil nach oben und unten 26"/>
          <p:cNvSpPr/>
          <p:nvPr/>
        </p:nvSpPr>
        <p:spPr>
          <a:xfrm>
            <a:off x="6286500" y="1887308"/>
            <a:ext cx="234856" cy="46472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527880" y="175033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V(t)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583110-FA8D-C3AB-2618-4076015A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 err="1"/>
              <a:t>Mean-field</a:t>
            </a:r>
            <a:r>
              <a:rPr lang="de-DE" sz="3200" dirty="0"/>
              <a:t> </a:t>
            </a:r>
            <a:r>
              <a:rPr lang="de-DE" sz="3200" dirty="0" err="1"/>
              <a:t>approximation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425681" y="4304480"/>
            <a:ext cx="81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Continuous</a:t>
            </a:r>
            <a:r>
              <a:rPr lang="de-DE" b="1" dirty="0"/>
              <a:t> </a:t>
            </a:r>
            <a:r>
              <a:rPr lang="de-DE" b="1" dirty="0" err="1"/>
              <a:t>system</a:t>
            </a:r>
            <a:r>
              <a:rPr lang="de-DE" b="1" dirty="0"/>
              <a:t>: Gross-</a:t>
            </a:r>
            <a:r>
              <a:rPr lang="de-DE" b="1" dirty="0" err="1"/>
              <a:t>Pitaevskii</a:t>
            </a:r>
            <a:r>
              <a:rPr lang="de-DE" b="1" dirty="0"/>
              <a:t> </a:t>
            </a:r>
            <a:r>
              <a:rPr lang="de-DE" b="1" dirty="0" err="1"/>
              <a:t>equation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imaginary</a:t>
            </a:r>
            <a:r>
              <a:rPr lang="de-DE" b="1" dirty="0"/>
              <a:t> potential</a:t>
            </a:r>
          </a:p>
          <a:p>
            <a:endParaRPr lang="de-DE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436" y="5108492"/>
            <a:ext cx="6998742" cy="748553"/>
          </a:xfrm>
          <a:prstGeom prst="rect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77238" y="2872573"/>
                <a:ext cx="7351139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38" y="2872573"/>
                <a:ext cx="7351139" cy="52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25681" y="2093262"/>
            <a:ext cx="32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Josephson </a:t>
            </a: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lossy</a:t>
            </a:r>
            <a:r>
              <a:rPr lang="de-DE" b="1" dirty="0"/>
              <a:t> </a:t>
            </a:r>
            <a:r>
              <a:rPr lang="de-DE" b="1" dirty="0" err="1"/>
              <a:t>site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9DBB01-3677-4C03-BF12-7E662377EA21}"/>
              </a:ext>
            </a:extLst>
          </p:cNvPr>
          <p:cNvSpPr txBox="1"/>
          <p:nvPr/>
        </p:nvSpPr>
        <p:spPr>
          <a:xfrm>
            <a:off x="425681" y="6139296"/>
            <a:ext cx="657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What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about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the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fluctuations</a:t>
            </a:r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Freihandform 14">
            <a:extLst>
              <a:ext uri="{FF2B5EF4-FFF2-40B4-BE49-F238E27FC236}">
                <a16:creationId xmlns:a16="http://schemas.microsoft.com/office/drawing/2014/main" id="{EA30065B-3AC7-411D-8A4E-3A7DB54D43FC}"/>
              </a:ext>
            </a:extLst>
          </p:cNvPr>
          <p:cNvSpPr/>
          <p:nvPr/>
        </p:nvSpPr>
        <p:spPr>
          <a:xfrm>
            <a:off x="5360653" y="2273463"/>
            <a:ext cx="3132348" cy="280119"/>
          </a:xfrm>
          <a:custGeom>
            <a:avLst/>
            <a:gdLst>
              <a:gd name="connsiteX0" fmla="*/ 0 w 6215742"/>
              <a:gd name="connsiteY0" fmla="*/ 36286 h 896257"/>
              <a:gd name="connsiteX1" fmla="*/ 239485 w 6215742"/>
              <a:gd name="connsiteY1" fmla="*/ 874486 h 896257"/>
              <a:gd name="connsiteX2" fmla="*/ 555171 w 6215742"/>
              <a:gd name="connsiteY2" fmla="*/ 14514 h 896257"/>
              <a:gd name="connsiteX3" fmla="*/ 838200 w 6215742"/>
              <a:gd name="connsiteY3" fmla="*/ 885372 h 896257"/>
              <a:gd name="connsiteX4" fmla="*/ 1164771 w 6215742"/>
              <a:gd name="connsiteY4" fmla="*/ 14514 h 896257"/>
              <a:gd name="connsiteX5" fmla="*/ 1469571 w 6215742"/>
              <a:gd name="connsiteY5" fmla="*/ 896257 h 896257"/>
              <a:gd name="connsiteX6" fmla="*/ 1763485 w 6215742"/>
              <a:gd name="connsiteY6" fmla="*/ 14514 h 896257"/>
              <a:gd name="connsiteX7" fmla="*/ 2079171 w 6215742"/>
              <a:gd name="connsiteY7" fmla="*/ 896257 h 896257"/>
              <a:gd name="connsiteX8" fmla="*/ 2362200 w 6215742"/>
              <a:gd name="connsiteY8" fmla="*/ 14514 h 896257"/>
              <a:gd name="connsiteX9" fmla="*/ 2677885 w 6215742"/>
              <a:gd name="connsiteY9" fmla="*/ 863600 h 896257"/>
              <a:gd name="connsiteX10" fmla="*/ 2917371 w 6215742"/>
              <a:gd name="connsiteY10" fmla="*/ 3629 h 896257"/>
              <a:gd name="connsiteX11" fmla="*/ 3243942 w 6215742"/>
              <a:gd name="connsiteY11" fmla="*/ 885372 h 896257"/>
              <a:gd name="connsiteX12" fmla="*/ 3494314 w 6215742"/>
              <a:gd name="connsiteY12" fmla="*/ 14514 h 896257"/>
              <a:gd name="connsiteX13" fmla="*/ 3799114 w 6215742"/>
              <a:gd name="connsiteY13" fmla="*/ 874486 h 896257"/>
              <a:gd name="connsiteX14" fmla="*/ 4071257 w 6215742"/>
              <a:gd name="connsiteY14" fmla="*/ 14514 h 896257"/>
              <a:gd name="connsiteX15" fmla="*/ 4354285 w 6215742"/>
              <a:gd name="connsiteY15" fmla="*/ 863600 h 896257"/>
              <a:gd name="connsiteX16" fmla="*/ 4615542 w 6215742"/>
              <a:gd name="connsiteY16" fmla="*/ 14514 h 896257"/>
              <a:gd name="connsiteX17" fmla="*/ 4920342 w 6215742"/>
              <a:gd name="connsiteY17" fmla="*/ 863600 h 896257"/>
              <a:gd name="connsiteX18" fmla="*/ 5181600 w 6215742"/>
              <a:gd name="connsiteY18" fmla="*/ 14514 h 896257"/>
              <a:gd name="connsiteX19" fmla="*/ 5464628 w 6215742"/>
              <a:gd name="connsiteY19" fmla="*/ 852714 h 896257"/>
              <a:gd name="connsiteX20" fmla="*/ 5715000 w 6215742"/>
              <a:gd name="connsiteY20" fmla="*/ 14514 h 896257"/>
              <a:gd name="connsiteX21" fmla="*/ 5954485 w 6215742"/>
              <a:gd name="connsiteY21" fmla="*/ 863600 h 896257"/>
              <a:gd name="connsiteX22" fmla="*/ 6215742 w 6215742"/>
              <a:gd name="connsiteY22" fmla="*/ 3629 h 89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15742" h="896257">
                <a:moveTo>
                  <a:pt x="0" y="36286"/>
                </a:moveTo>
                <a:cubicBezTo>
                  <a:pt x="73478" y="457200"/>
                  <a:pt x="146957" y="878115"/>
                  <a:pt x="239485" y="874486"/>
                </a:cubicBezTo>
                <a:cubicBezTo>
                  <a:pt x="332013" y="870857"/>
                  <a:pt x="455385" y="12700"/>
                  <a:pt x="555171" y="14514"/>
                </a:cubicBezTo>
                <a:cubicBezTo>
                  <a:pt x="654957" y="16328"/>
                  <a:pt x="736600" y="885372"/>
                  <a:pt x="838200" y="885372"/>
                </a:cubicBezTo>
                <a:cubicBezTo>
                  <a:pt x="939800" y="885372"/>
                  <a:pt x="1059543" y="12700"/>
                  <a:pt x="1164771" y="14514"/>
                </a:cubicBezTo>
                <a:cubicBezTo>
                  <a:pt x="1270000" y="16328"/>
                  <a:pt x="1369785" y="896257"/>
                  <a:pt x="1469571" y="896257"/>
                </a:cubicBezTo>
                <a:cubicBezTo>
                  <a:pt x="1569357" y="896257"/>
                  <a:pt x="1661885" y="14514"/>
                  <a:pt x="1763485" y="14514"/>
                </a:cubicBezTo>
                <a:cubicBezTo>
                  <a:pt x="1865085" y="14514"/>
                  <a:pt x="1979385" y="896257"/>
                  <a:pt x="2079171" y="896257"/>
                </a:cubicBezTo>
                <a:cubicBezTo>
                  <a:pt x="2178957" y="896257"/>
                  <a:pt x="2262414" y="19957"/>
                  <a:pt x="2362200" y="14514"/>
                </a:cubicBezTo>
                <a:cubicBezTo>
                  <a:pt x="2461986" y="9071"/>
                  <a:pt x="2585357" y="865414"/>
                  <a:pt x="2677885" y="863600"/>
                </a:cubicBezTo>
                <a:cubicBezTo>
                  <a:pt x="2770413" y="861786"/>
                  <a:pt x="2823028" y="0"/>
                  <a:pt x="2917371" y="3629"/>
                </a:cubicBezTo>
                <a:cubicBezTo>
                  <a:pt x="3011714" y="7258"/>
                  <a:pt x="3147785" y="883558"/>
                  <a:pt x="3243942" y="885372"/>
                </a:cubicBezTo>
                <a:cubicBezTo>
                  <a:pt x="3340099" y="887186"/>
                  <a:pt x="3401785" y="16328"/>
                  <a:pt x="3494314" y="14514"/>
                </a:cubicBezTo>
                <a:cubicBezTo>
                  <a:pt x="3586843" y="12700"/>
                  <a:pt x="3702957" y="874486"/>
                  <a:pt x="3799114" y="874486"/>
                </a:cubicBezTo>
                <a:cubicBezTo>
                  <a:pt x="3895271" y="874486"/>
                  <a:pt x="3978729" y="16328"/>
                  <a:pt x="4071257" y="14514"/>
                </a:cubicBezTo>
                <a:cubicBezTo>
                  <a:pt x="4163785" y="12700"/>
                  <a:pt x="4263571" y="863600"/>
                  <a:pt x="4354285" y="863600"/>
                </a:cubicBezTo>
                <a:cubicBezTo>
                  <a:pt x="4444999" y="863600"/>
                  <a:pt x="4521199" y="14514"/>
                  <a:pt x="4615542" y="14514"/>
                </a:cubicBezTo>
                <a:cubicBezTo>
                  <a:pt x="4709885" y="14514"/>
                  <a:pt x="4825999" y="863600"/>
                  <a:pt x="4920342" y="863600"/>
                </a:cubicBezTo>
                <a:cubicBezTo>
                  <a:pt x="5014685" y="863600"/>
                  <a:pt x="5090886" y="16328"/>
                  <a:pt x="5181600" y="14514"/>
                </a:cubicBezTo>
                <a:cubicBezTo>
                  <a:pt x="5272314" y="12700"/>
                  <a:pt x="5375728" y="852714"/>
                  <a:pt x="5464628" y="852714"/>
                </a:cubicBezTo>
                <a:cubicBezTo>
                  <a:pt x="5553528" y="852714"/>
                  <a:pt x="5633357" y="12700"/>
                  <a:pt x="5715000" y="14514"/>
                </a:cubicBezTo>
                <a:cubicBezTo>
                  <a:pt x="5796643" y="16328"/>
                  <a:pt x="5871028" y="865414"/>
                  <a:pt x="5954485" y="863600"/>
                </a:cubicBezTo>
                <a:cubicBezTo>
                  <a:pt x="6037942" y="861786"/>
                  <a:pt x="6126842" y="432707"/>
                  <a:pt x="6215742" y="3629"/>
                </a:cubicBez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Pfeil nach unten 19">
            <a:extLst>
              <a:ext uri="{FF2B5EF4-FFF2-40B4-BE49-F238E27FC236}">
                <a16:creationId xmlns:a16="http://schemas.microsoft.com/office/drawing/2014/main" id="{56F948CC-C8BE-41F8-A7C4-017554655B95}"/>
              </a:ext>
            </a:extLst>
          </p:cNvPr>
          <p:cNvSpPr/>
          <p:nvPr/>
        </p:nvSpPr>
        <p:spPr>
          <a:xfrm>
            <a:off x="6627802" y="1884479"/>
            <a:ext cx="150723" cy="309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DA32651-2387-49F8-A640-7304F52B4309}"/>
              </a:ext>
            </a:extLst>
          </p:cNvPr>
          <p:cNvSpPr/>
          <p:nvPr/>
        </p:nvSpPr>
        <p:spPr bwMode="auto">
          <a:xfrm>
            <a:off x="5438096" y="2437367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01DC5B0-2F04-485B-A4A5-FD9CB3E805A4}"/>
              </a:ext>
            </a:extLst>
          </p:cNvPr>
          <p:cNvSpPr/>
          <p:nvPr/>
        </p:nvSpPr>
        <p:spPr bwMode="auto">
          <a:xfrm>
            <a:off x="5735954" y="2437367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EB8DB7A-EB85-4964-ADF5-8C62D6D8C62A}"/>
              </a:ext>
            </a:extLst>
          </p:cNvPr>
          <p:cNvSpPr/>
          <p:nvPr/>
        </p:nvSpPr>
        <p:spPr bwMode="auto">
          <a:xfrm>
            <a:off x="6033488" y="2451474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EE2EC1E-AA95-4571-A4C7-8578568D0CA1}"/>
              </a:ext>
            </a:extLst>
          </p:cNvPr>
          <p:cNvSpPr/>
          <p:nvPr/>
        </p:nvSpPr>
        <p:spPr bwMode="auto">
          <a:xfrm>
            <a:off x="6030349" y="2310850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BAFA40E-6F8A-46C4-B5CF-72C49651C0DC}"/>
              </a:ext>
            </a:extLst>
          </p:cNvPr>
          <p:cNvSpPr/>
          <p:nvPr/>
        </p:nvSpPr>
        <p:spPr bwMode="auto">
          <a:xfrm>
            <a:off x="6371374" y="2437367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32A404B-8446-48AF-9D3A-C376B42A325D}"/>
              </a:ext>
            </a:extLst>
          </p:cNvPr>
          <p:cNvSpPr/>
          <p:nvPr/>
        </p:nvSpPr>
        <p:spPr bwMode="auto">
          <a:xfrm>
            <a:off x="6934533" y="2437367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D6FE049-2EAC-4031-B764-F28CF065709E}"/>
              </a:ext>
            </a:extLst>
          </p:cNvPr>
          <p:cNvSpPr/>
          <p:nvPr/>
        </p:nvSpPr>
        <p:spPr bwMode="auto">
          <a:xfrm>
            <a:off x="7238854" y="2297308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70BA2B8-9F2D-43A7-9BE3-8C35BAE6CDC3}"/>
              </a:ext>
            </a:extLst>
          </p:cNvPr>
          <p:cNvSpPr/>
          <p:nvPr/>
        </p:nvSpPr>
        <p:spPr bwMode="auto">
          <a:xfrm>
            <a:off x="7192566" y="2443604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D58D1FA-A9F6-47D8-AF79-2F680D1CB522}"/>
              </a:ext>
            </a:extLst>
          </p:cNvPr>
          <p:cNvSpPr/>
          <p:nvPr/>
        </p:nvSpPr>
        <p:spPr bwMode="auto">
          <a:xfrm>
            <a:off x="7786250" y="2404563"/>
            <a:ext cx="127468" cy="11621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732B916-3D7D-4281-9E5F-53863DC0C276}"/>
                  </a:ext>
                </a:extLst>
              </p:cNvPr>
              <p:cNvSpPr txBox="1"/>
              <p:nvPr/>
            </p:nvSpPr>
            <p:spPr>
              <a:xfrm>
                <a:off x="6929089" y="1863931"/>
                <a:ext cx="61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732B916-3D7D-4281-9E5F-53863DC0C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9" y="1863931"/>
                <a:ext cx="619529" cy="276999"/>
              </a:xfrm>
              <a:prstGeom prst="rect">
                <a:avLst/>
              </a:prstGeom>
              <a:blipFill>
                <a:blip r:embed="rId4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B7CAE6CA-FB8E-A4CF-F19D-56D0C363A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Phase </a:t>
            </a:r>
            <a:r>
              <a:rPr lang="de-DE" sz="3200" dirty="0" err="1"/>
              <a:t>Transitions</a:t>
            </a:r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710939-637C-4C58-A5C3-82220BDAF4E8}"/>
              </a:ext>
            </a:extLst>
          </p:cNvPr>
          <p:cNvSpPr txBox="1"/>
          <p:nvPr/>
        </p:nvSpPr>
        <p:spPr>
          <a:xfrm>
            <a:off x="443882" y="1970441"/>
            <a:ext cx="720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First and </a:t>
            </a:r>
            <a:r>
              <a:rPr lang="de-DE" b="1" dirty="0" err="1"/>
              <a:t>second</a:t>
            </a:r>
            <a:r>
              <a:rPr lang="de-DE" b="1" dirty="0"/>
              <a:t> </a:t>
            </a:r>
            <a:r>
              <a:rPr lang="de-DE" b="1" dirty="0" err="1"/>
              <a:t>order</a:t>
            </a:r>
            <a:r>
              <a:rPr lang="de-DE" b="1" dirty="0"/>
              <a:t> </a:t>
            </a:r>
            <a:r>
              <a:rPr lang="de-DE" b="1" dirty="0" err="1"/>
              <a:t>phase</a:t>
            </a:r>
            <a:r>
              <a:rPr lang="de-DE" b="1" dirty="0"/>
              <a:t> </a:t>
            </a:r>
            <a:r>
              <a:rPr lang="de-DE" b="1" dirty="0" err="1"/>
              <a:t>transitions</a:t>
            </a:r>
            <a:r>
              <a:rPr lang="de-DE" b="1" dirty="0"/>
              <a:t>: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and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64A9CC-305E-49CA-869E-51E42FA6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9" y="3141526"/>
            <a:ext cx="6933460" cy="236932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D8DE88A-43A0-494A-8272-DC31BBC7B287}"/>
              </a:ext>
            </a:extLst>
          </p:cNvPr>
          <p:cNvSpPr txBox="1"/>
          <p:nvPr/>
        </p:nvSpPr>
        <p:spPr>
          <a:xfrm>
            <a:off x="7321100" y="3295859"/>
            <a:ext cx="169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First </a:t>
            </a:r>
            <a:r>
              <a:rPr lang="de-DE" dirty="0" err="1"/>
              <a:t>order</a:t>
            </a:r>
            <a:r>
              <a:rPr lang="de-DE" dirty="0"/>
              <a:t> </a:t>
            </a:r>
          </a:p>
          <a:p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transition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22F1B00-DFC4-402E-934C-CCD533651051}"/>
              </a:ext>
            </a:extLst>
          </p:cNvPr>
          <p:cNvSpPr txBox="1"/>
          <p:nvPr/>
        </p:nvSpPr>
        <p:spPr>
          <a:xfrm>
            <a:off x="7321100" y="4366672"/>
            <a:ext cx="169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Second </a:t>
            </a:r>
            <a:r>
              <a:rPr lang="de-DE" dirty="0" err="1"/>
              <a:t>order</a:t>
            </a:r>
            <a:r>
              <a:rPr lang="de-DE" dirty="0"/>
              <a:t> </a:t>
            </a:r>
          </a:p>
          <a:p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transition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FCB4827-1FB5-43F8-BF6C-4BCAD3B1986B}"/>
              </a:ext>
            </a:extLst>
          </p:cNvPr>
          <p:cNvSpPr txBox="1"/>
          <p:nvPr/>
        </p:nvSpPr>
        <p:spPr>
          <a:xfrm>
            <a:off x="3870016" y="6280147"/>
            <a:ext cx="514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Pfleiderer: J. Phys.: </a:t>
            </a:r>
            <a:r>
              <a:rPr lang="de-DE" sz="1600" dirty="0" err="1"/>
              <a:t>Condens</a:t>
            </a:r>
            <a:r>
              <a:rPr lang="de-DE" sz="1600" dirty="0"/>
              <a:t>. Matter </a:t>
            </a:r>
            <a:r>
              <a:rPr lang="de-DE" sz="1600" b="1" dirty="0"/>
              <a:t>17, </a:t>
            </a:r>
            <a:r>
              <a:rPr lang="de-DE" sz="1600" dirty="0"/>
              <a:t>S987 (2005)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F7313C-74C0-3D84-940D-71AD95AC1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Dissipative Phase Transition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1DC754-CC7F-43F8-A346-9C86AC99513D}"/>
              </a:ext>
            </a:extLst>
          </p:cNvPr>
          <p:cNvSpPr txBox="1"/>
          <p:nvPr/>
        </p:nvSpPr>
        <p:spPr>
          <a:xfrm>
            <a:off x="674703" y="1776223"/>
            <a:ext cx="300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Spectral</a:t>
            </a:r>
            <a:r>
              <a:rPr lang="de-DE" b="1" dirty="0"/>
              <a:t> </a:t>
            </a:r>
            <a:r>
              <a:rPr lang="de-DE" b="1" dirty="0" err="1"/>
              <a:t>theory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Liouvillians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C0103E3-C531-4C87-9154-13D7AA8C7DDF}"/>
              </a:ext>
            </a:extLst>
          </p:cNvPr>
          <p:cNvSpPr txBox="1"/>
          <p:nvPr/>
        </p:nvSpPr>
        <p:spPr>
          <a:xfrm>
            <a:off x="5360714" y="6391513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Ciuti et al. Phys. Rev A </a:t>
            </a:r>
            <a:r>
              <a:rPr lang="de-DE" sz="1600" b="1" dirty="0"/>
              <a:t>98</a:t>
            </a:r>
            <a:r>
              <a:rPr lang="de-DE" sz="1600" dirty="0"/>
              <a:t>, 042118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DBC3466-C252-4963-9F7C-6D82AB70F975}"/>
                  </a:ext>
                </a:extLst>
              </p:cNvPr>
              <p:cNvSpPr txBox="1"/>
              <p:nvPr/>
            </p:nvSpPr>
            <p:spPr>
              <a:xfrm>
                <a:off x="764015" y="2369577"/>
                <a:ext cx="5525230" cy="703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𝜚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𝜚</m:t>
                                  </m:r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DBC3466-C252-4963-9F7C-6D82AB70F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5" y="2369577"/>
                <a:ext cx="5525230" cy="703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718FC9B-4CDF-44F1-9995-4C9AFE43EE30}"/>
                  </a:ext>
                </a:extLst>
              </p:cNvPr>
              <p:cNvSpPr txBox="1"/>
              <p:nvPr/>
            </p:nvSpPr>
            <p:spPr>
              <a:xfrm>
                <a:off x="764015" y="3047167"/>
                <a:ext cx="1088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718FC9B-4CDF-44F1-9995-4C9AFE43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5" y="3047167"/>
                <a:ext cx="1088823" cy="276999"/>
              </a:xfrm>
              <a:prstGeom prst="rect">
                <a:avLst/>
              </a:prstGeom>
              <a:blipFill>
                <a:blip r:embed="rId3"/>
                <a:stretch>
                  <a:fillRect l="-4469" r="-223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75275B2-1E61-46B5-A037-A95231132107}"/>
                  </a:ext>
                </a:extLst>
              </p:cNvPr>
              <p:cNvSpPr txBox="1"/>
              <p:nvPr/>
            </p:nvSpPr>
            <p:spPr>
              <a:xfrm>
                <a:off x="674703" y="3571832"/>
                <a:ext cx="81738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There </a:t>
                </a:r>
                <a:r>
                  <a:rPr lang="de-DE" dirty="0" err="1"/>
                  <a:t>is</a:t>
                </a:r>
                <a:r>
                  <a:rPr lang="de-DE" dirty="0"/>
                  <a:t> at least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eigenvalue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corresponding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 </a:t>
                </a:r>
                <a:r>
                  <a:rPr lang="de-DE" dirty="0" err="1"/>
                  <a:t>Tr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dirty="0"/>
                  <a:t>.</a:t>
                </a:r>
              </a:p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steady-state</a:t>
                </a:r>
                <a:r>
                  <a:rPr lang="de-DE" dirty="0"/>
                  <a:t> </a:t>
                </a:r>
                <a:r>
                  <a:rPr lang="de-DE" dirty="0" err="1"/>
                  <a:t>because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𝜚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/>
                  <a:t>.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75275B2-1E61-46B5-A037-A9523113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3571832"/>
                <a:ext cx="8173841" cy="646331"/>
              </a:xfrm>
              <a:prstGeom prst="rect">
                <a:avLst/>
              </a:prstGeom>
              <a:blipFill>
                <a:blip r:embed="rId4"/>
                <a:stretch>
                  <a:fillRect l="-671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01D7FE-1986-4722-A92A-BF38625467F3}"/>
                  </a:ext>
                </a:extLst>
              </p:cNvPr>
              <p:cNvSpPr txBox="1"/>
              <p:nvPr/>
            </p:nvSpPr>
            <p:spPr>
              <a:xfrm>
                <a:off x="674703" y="4349821"/>
                <a:ext cx="70552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All </a:t>
                </a:r>
                <a:r>
                  <a:rPr lang="de-DE" dirty="0" err="1"/>
                  <a:t>solutions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with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decay</a:t>
                </a:r>
                <a:r>
                  <a:rPr lang="de-DE" dirty="0"/>
                  <a:t> </a:t>
                </a:r>
                <a:r>
                  <a:rPr lang="de-DE" dirty="0" err="1"/>
                  <a:t>exponentially</a:t>
                </a:r>
                <a:r>
                  <a:rPr lang="de-DE" dirty="0"/>
                  <a:t> and </a:t>
                </a:r>
                <a:r>
                  <a:rPr lang="de-DE" dirty="0" err="1"/>
                  <a:t>are</a:t>
                </a:r>
                <a:r>
                  <a:rPr lang="de-DE" dirty="0"/>
                  <a:t> not proper </a:t>
                </a:r>
                <a:br>
                  <a:rPr lang="de-DE" dirty="0"/>
                </a:br>
                <a:r>
                  <a:rPr lang="de-DE" dirty="0" err="1"/>
                  <a:t>density</a:t>
                </a:r>
                <a:r>
                  <a:rPr lang="de-DE" dirty="0"/>
                  <a:t> </a:t>
                </a:r>
                <a:r>
                  <a:rPr lang="de-DE" dirty="0" err="1"/>
                  <a:t>matrices</a:t>
                </a:r>
                <a:r>
                  <a:rPr lang="de-DE" dirty="0"/>
                  <a:t> (Tr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01D7FE-1986-4722-A92A-BF386254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4349821"/>
                <a:ext cx="7055265" cy="646331"/>
              </a:xfrm>
              <a:prstGeom prst="rect">
                <a:avLst/>
              </a:prstGeom>
              <a:blipFill>
                <a:blip r:embed="rId5"/>
                <a:stretch>
                  <a:fillRect l="-778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CD5A053-DE23-4553-8E37-CE2F09244AEE}"/>
                  </a:ext>
                </a:extLst>
              </p:cNvPr>
              <p:cNvSpPr txBox="1"/>
              <p:nvPr/>
            </p:nvSpPr>
            <p:spPr>
              <a:xfrm>
                <a:off x="674703" y="5247215"/>
                <a:ext cx="6371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Every </a:t>
                </a:r>
                <a:r>
                  <a:rPr lang="de-DE" dirty="0" err="1"/>
                  <a:t>allowed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𝜚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a </a:t>
                </a:r>
                <a:r>
                  <a:rPr lang="de-DE" dirty="0" err="1"/>
                  <a:t>contribution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/>
                  <a:t>  </a:t>
                </a:r>
                <a:r>
                  <a:rPr lang="de-DE" dirty="0">
                    <a:sym typeface="Wingdings" panose="05000000000000000000" pitchFamily="2" charset="2"/>
                  </a:rPr>
                  <a:t> </a:t>
                </a:r>
                <a:r>
                  <a:rPr lang="de-DE" dirty="0" err="1">
                    <a:sym typeface="Wingdings" panose="05000000000000000000" pitchFamily="2" charset="2"/>
                  </a:rPr>
                  <a:t>attractor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dynamics</a:t>
                </a:r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CD5A053-DE23-4553-8E37-CE2F09244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5247215"/>
                <a:ext cx="6371744" cy="369332"/>
              </a:xfrm>
              <a:prstGeom prst="rect">
                <a:avLst/>
              </a:prstGeom>
              <a:blipFill>
                <a:blip r:embed="rId6"/>
                <a:stretch>
                  <a:fillRect l="-861" t="-11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28A5F1B-7455-4854-A3AE-84B2718906AC}"/>
                  </a:ext>
                </a:extLst>
              </p:cNvPr>
              <p:cNvSpPr txBox="1"/>
              <p:nvPr/>
            </p:nvSpPr>
            <p:spPr>
              <a:xfrm>
                <a:off x="674703" y="5782693"/>
                <a:ext cx="4522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Liouvillian </a:t>
                </a:r>
                <a:r>
                  <a:rPr lang="de-DE" dirty="0" err="1"/>
                  <a:t>gap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smallest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28A5F1B-7455-4854-A3AE-84B271890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" y="5782693"/>
                <a:ext cx="4522072" cy="369332"/>
              </a:xfrm>
              <a:prstGeom prst="rect">
                <a:avLst/>
              </a:prstGeom>
              <a:blipFill>
                <a:blip r:embed="rId7"/>
                <a:stretch>
                  <a:fillRect l="-1215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D78D7CBD-046C-4AE0-8CB1-8D4ED68D430E}"/>
              </a:ext>
            </a:extLst>
          </p:cNvPr>
          <p:cNvSpPr txBox="1"/>
          <p:nvPr/>
        </p:nvSpPr>
        <p:spPr>
          <a:xfrm>
            <a:off x="5360714" y="6080676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Kessler et al. Phys. Rev A </a:t>
            </a:r>
            <a:r>
              <a:rPr lang="de-DE" sz="1600" b="1" dirty="0"/>
              <a:t>86</a:t>
            </a:r>
            <a:r>
              <a:rPr lang="de-DE" sz="1600" dirty="0"/>
              <a:t>, 012116 (2012)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65DAF8-D372-1E62-A6B7-A42E4CD19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First </a:t>
            </a:r>
            <a:r>
              <a:rPr lang="de-DE" sz="3200" dirty="0" err="1"/>
              <a:t>order</a:t>
            </a:r>
            <a:r>
              <a:rPr lang="de-DE" sz="3200" dirty="0"/>
              <a:t> dissipative </a:t>
            </a:r>
            <a:r>
              <a:rPr lang="de-DE" sz="3200" dirty="0" err="1"/>
              <a:t>phase</a:t>
            </a:r>
            <a:r>
              <a:rPr lang="de-DE" sz="3200" dirty="0"/>
              <a:t> </a:t>
            </a:r>
            <a:r>
              <a:rPr lang="de-DE" sz="3200" dirty="0" err="1"/>
              <a:t>transition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1DC754-CC7F-43F8-A346-9C86AC99513D}"/>
              </a:ext>
            </a:extLst>
          </p:cNvPr>
          <p:cNvSpPr txBox="1"/>
          <p:nvPr/>
        </p:nvSpPr>
        <p:spPr>
          <a:xfrm>
            <a:off x="4831411" y="2116713"/>
            <a:ext cx="4297330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Liouvillian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at a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parameter</a:t>
            </a:r>
            <a:br>
              <a:rPr lang="de-DE" dirty="0"/>
            </a:b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discontinuously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bistability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The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hysteresis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F7A950-5835-4483-A536-4D3ABAC6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9" y="1702940"/>
            <a:ext cx="3650993" cy="368209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FA030A9-C524-416C-BBB1-6BDEA7DB87DB}"/>
              </a:ext>
            </a:extLst>
          </p:cNvPr>
          <p:cNvSpPr txBox="1"/>
          <p:nvPr/>
        </p:nvSpPr>
        <p:spPr>
          <a:xfrm>
            <a:off x="4831411" y="5037271"/>
            <a:ext cx="458779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/>
              <a:t>Liouvillian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 finite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System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metastability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Phase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washes</a:t>
            </a:r>
            <a:r>
              <a:rPr lang="de-DE" dirty="0"/>
              <a:t> out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A9C2FB8-B54A-40E0-96E3-D0F089260B3A}"/>
              </a:ext>
            </a:extLst>
          </p:cNvPr>
          <p:cNvSpPr txBox="1"/>
          <p:nvPr/>
        </p:nvSpPr>
        <p:spPr>
          <a:xfrm>
            <a:off x="4670128" y="4594327"/>
            <a:ext cx="199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Finite </a:t>
            </a:r>
            <a:r>
              <a:rPr lang="de-DE" b="1" dirty="0" err="1"/>
              <a:t>size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b="1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DF2F996-AE47-4B81-9035-6A5983442165}"/>
              </a:ext>
            </a:extLst>
          </p:cNvPr>
          <p:cNvSpPr txBox="1"/>
          <p:nvPr/>
        </p:nvSpPr>
        <p:spPr>
          <a:xfrm>
            <a:off x="381133" y="6239843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Ciuti et al. Phys. Rev A </a:t>
            </a:r>
            <a:r>
              <a:rPr lang="de-DE" sz="1600" b="1" dirty="0"/>
              <a:t>98</a:t>
            </a:r>
            <a:r>
              <a:rPr lang="de-DE" sz="1600" dirty="0"/>
              <a:t>, 042118 (2018)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50E3694-ADF6-444B-8683-F01491FD6869}"/>
              </a:ext>
            </a:extLst>
          </p:cNvPr>
          <p:cNvSpPr txBox="1"/>
          <p:nvPr/>
        </p:nvSpPr>
        <p:spPr>
          <a:xfrm>
            <a:off x="4670128" y="1682892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Thermodynamic</a:t>
            </a:r>
            <a:r>
              <a:rPr lang="de-DE" b="1" dirty="0"/>
              <a:t> </a:t>
            </a:r>
            <a:r>
              <a:rPr lang="de-DE" b="1" dirty="0" err="1"/>
              <a:t>limit</a:t>
            </a:r>
            <a:r>
              <a:rPr lang="de-DE" b="1" dirty="0"/>
              <a:t>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034EB0-5514-99A1-5590-A893C5A1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827" y="914611"/>
            <a:ext cx="8636515" cy="1137613"/>
          </a:xfrm>
        </p:spPr>
        <p:txBody>
          <a:bodyPr>
            <a:normAutofit/>
          </a:bodyPr>
          <a:lstStyle/>
          <a:p>
            <a:r>
              <a:rPr lang="de-DE" sz="3200" dirty="0"/>
              <a:t>Optical  </a:t>
            </a:r>
            <a:r>
              <a:rPr lang="de-DE" sz="3200" dirty="0" err="1"/>
              <a:t>bistability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688559-4746-4592-8CA9-07F8C4A7175B}"/>
              </a:ext>
            </a:extLst>
          </p:cNvPr>
          <p:cNvSpPr txBox="1"/>
          <p:nvPr/>
        </p:nvSpPr>
        <p:spPr>
          <a:xfrm>
            <a:off x="509059" y="2085086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Dissipative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Kerr </a:t>
            </a:r>
            <a:r>
              <a:rPr lang="de-DE" dirty="0" err="1"/>
              <a:t>resonator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C03373-282F-4052-A897-EE8E728D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9" y="3849340"/>
            <a:ext cx="4456286" cy="30433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63300F-05D9-4B84-8532-CD4440B03C56}"/>
              </a:ext>
            </a:extLst>
          </p:cNvPr>
          <p:cNvSpPr txBox="1"/>
          <p:nvPr/>
        </p:nvSpPr>
        <p:spPr>
          <a:xfrm>
            <a:off x="5770485" y="4184951"/>
            <a:ext cx="285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Mean-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  <a:p>
            <a:r>
              <a:rPr lang="de-DE" dirty="0"/>
              <a:t>versus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396E1D-A8D6-4592-B915-90BC9272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20" y="2594636"/>
            <a:ext cx="3439005" cy="6192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0290B9-8B66-4089-89E7-B116E5AEA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2" y="3201550"/>
            <a:ext cx="4067743" cy="647790"/>
          </a:xfrm>
          <a:prstGeom prst="rect">
            <a:avLst/>
          </a:prstGeom>
        </p:spPr>
      </p:pic>
      <p:sp>
        <p:nvSpPr>
          <p:cNvPr id="9" name="Pfeil nach rechts 15">
            <a:extLst>
              <a:ext uri="{FF2B5EF4-FFF2-40B4-BE49-F238E27FC236}">
                <a16:creationId xmlns:a16="http://schemas.microsoft.com/office/drawing/2014/main" id="{AFC39EE3-64A1-4A8C-9A15-B021C2AB309D}"/>
              </a:ext>
            </a:extLst>
          </p:cNvPr>
          <p:cNvSpPr/>
          <p:nvPr/>
        </p:nvSpPr>
        <p:spPr>
          <a:xfrm>
            <a:off x="5368615" y="2929833"/>
            <a:ext cx="837070" cy="103279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0AF36F-FD28-407E-BC17-3CFBE2C8ADAC}"/>
              </a:ext>
            </a:extLst>
          </p:cNvPr>
          <p:cNvSpPr/>
          <p:nvPr/>
        </p:nvSpPr>
        <p:spPr>
          <a:xfrm>
            <a:off x="6469729" y="2795804"/>
            <a:ext cx="151518" cy="37857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7122608-BE02-474E-893A-0470DDB931E1}"/>
              </a:ext>
            </a:extLst>
          </p:cNvPr>
          <p:cNvSpPr/>
          <p:nvPr/>
        </p:nvSpPr>
        <p:spPr>
          <a:xfrm>
            <a:off x="7681870" y="2795804"/>
            <a:ext cx="151518" cy="37857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87D2669-7251-4B1E-9C89-A7F07E6DCED8}"/>
              </a:ext>
            </a:extLst>
          </p:cNvPr>
          <p:cNvSpPr/>
          <p:nvPr/>
        </p:nvSpPr>
        <p:spPr>
          <a:xfrm>
            <a:off x="6621247" y="2795804"/>
            <a:ext cx="1060624" cy="378576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8B23363-BE79-4900-A66E-17F00EA1DE75}"/>
                  </a:ext>
                </a:extLst>
              </p:cNvPr>
              <p:cNvSpPr txBox="1"/>
              <p:nvPr/>
            </p:nvSpPr>
            <p:spPr>
              <a:xfrm>
                <a:off x="5399675" y="2022237"/>
                <a:ext cx="8498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pump </a:t>
                </a:r>
                <a:r>
                  <a:rPr lang="de-DE" dirty="0" err="1"/>
                  <a:t>laser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8B23363-BE79-4900-A66E-17F00EA1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75" y="2022237"/>
                <a:ext cx="849833" cy="923330"/>
              </a:xfrm>
              <a:prstGeom prst="rect">
                <a:avLst/>
              </a:prstGeom>
              <a:blipFill>
                <a:blip r:embed="rId5"/>
                <a:stretch>
                  <a:fillRect t="-3974" r="-4317" b="-99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feil nach rechts 15">
            <a:extLst>
              <a:ext uri="{FF2B5EF4-FFF2-40B4-BE49-F238E27FC236}">
                <a16:creationId xmlns:a16="http://schemas.microsoft.com/office/drawing/2014/main" id="{4C71C4D1-C6F8-4BF8-ADCD-E98AE0C3EF27}"/>
              </a:ext>
            </a:extLst>
          </p:cNvPr>
          <p:cNvSpPr/>
          <p:nvPr/>
        </p:nvSpPr>
        <p:spPr>
          <a:xfrm>
            <a:off x="8034567" y="2939033"/>
            <a:ext cx="837070" cy="10327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8EBC9CA-B566-4E8F-B776-059B5A526A75}"/>
                  </a:ext>
                </a:extLst>
              </p:cNvPr>
              <p:cNvSpPr txBox="1"/>
              <p:nvPr/>
            </p:nvSpPr>
            <p:spPr>
              <a:xfrm>
                <a:off x="8008682" y="2335140"/>
                <a:ext cx="908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/>
                  <a:t>cavity</a:t>
                </a:r>
                <a:r>
                  <a:rPr lang="de-DE" dirty="0"/>
                  <a:t> </a:t>
                </a:r>
                <a:r>
                  <a:rPr lang="de-DE" dirty="0" err="1"/>
                  <a:t>decay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8EBC9CA-B566-4E8F-B776-059B5A52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682" y="2335140"/>
                <a:ext cx="908811" cy="646331"/>
              </a:xfrm>
              <a:prstGeom prst="rect">
                <a:avLst/>
              </a:prstGeom>
              <a:blipFill>
                <a:blip r:embed="rId6"/>
                <a:stretch>
                  <a:fillRect l="-6040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4B056CE-C7B5-4A34-A2D8-D76D9817791A}"/>
              </a:ext>
            </a:extLst>
          </p:cNvPr>
          <p:cNvCxnSpPr>
            <a:cxnSpLocks/>
          </p:cNvCxnSpPr>
          <p:nvPr/>
        </p:nvCxnSpPr>
        <p:spPr>
          <a:xfrm flipH="1" flipV="1">
            <a:off x="7047094" y="2910994"/>
            <a:ext cx="175332" cy="405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FC402F5-7CC8-4C23-B827-5DB2031E7652}"/>
                  </a:ext>
                </a:extLst>
              </p:cNvPr>
              <p:cNvSpPr txBox="1"/>
              <p:nvPr/>
            </p:nvSpPr>
            <p:spPr>
              <a:xfrm>
                <a:off x="6910597" y="3341341"/>
                <a:ext cx="1318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n</a:t>
                </a:r>
                <a:r>
                  <a:rPr lang="de-DE" dirty="0" err="1"/>
                  <a:t>onlinear</a:t>
                </a:r>
                <a:r>
                  <a:rPr lang="de-DE" dirty="0"/>
                  <a:t> medium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FC402F5-7CC8-4C23-B827-5DB2031E7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97" y="3341341"/>
                <a:ext cx="1318168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8EA7E66-F4A0-4B55-806E-F534A4628C0F}"/>
                  </a:ext>
                </a:extLst>
              </p:cNvPr>
              <p:cNvSpPr txBox="1"/>
              <p:nvPr/>
            </p:nvSpPr>
            <p:spPr>
              <a:xfrm>
                <a:off x="6463045" y="2100956"/>
                <a:ext cx="1457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o</a:t>
                </a:r>
                <a:r>
                  <a:rPr lang="de-DE" dirty="0" err="1"/>
                  <a:t>ptical</a:t>
                </a:r>
                <a:r>
                  <a:rPr lang="de-DE" dirty="0"/>
                  <a:t> </a:t>
                </a:r>
                <a:r>
                  <a:rPr lang="de-DE" dirty="0" err="1"/>
                  <a:t>resonator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8EA7E66-F4A0-4B55-806E-F534A4628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045" y="2100956"/>
                <a:ext cx="1457990" cy="646331"/>
              </a:xfrm>
              <a:prstGeom prst="rect">
                <a:avLst/>
              </a:prstGeom>
              <a:blipFill>
                <a:blip r:embed="rId8"/>
                <a:stretch>
                  <a:fillRect l="-2092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52B0838B-891D-4BB2-8BA1-6AD7865692C9}"/>
              </a:ext>
            </a:extLst>
          </p:cNvPr>
          <p:cNvSpPr txBox="1"/>
          <p:nvPr/>
        </p:nvSpPr>
        <p:spPr>
          <a:xfrm>
            <a:off x="5840351" y="5778278"/>
            <a:ext cx="398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Foss</a:t>
            </a:r>
            <a:r>
              <a:rPr lang="de-DE" sz="1600" dirty="0"/>
              <a:t>-Feig et al. Phys. Rev. A </a:t>
            </a:r>
            <a:r>
              <a:rPr lang="de-DE" sz="1600" b="1" dirty="0"/>
              <a:t>95</a:t>
            </a:r>
            <a:r>
              <a:rPr lang="de-DE" sz="1600" dirty="0"/>
              <a:t>, </a:t>
            </a:r>
          </a:p>
          <a:p>
            <a:r>
              <a:rPr lang="de-DE" sz="1600" dirty="0"/>
              <a:t>043826 (2017)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BD1FDF2-9E20-40A8-8227-CB5B191CE88D}"/>
              </a:ext>
            </a:extLst>
          </p:cNvPr>
          <p:cNvSpPr txBox="1"/>
          <p:nvPr/>
        </p:nvSpPr>
        <p:spPr>
          <a:xfrm>
            <a:off x="506698" y="1506405"/>
            <a:ext cx="8310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Quantum </a:t>
            </a:r>
            <a:r>
              <a:rPr lang="de-DE" sz="1600" b="1" dirty="0" err="1"/>
              <a:t>theory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optical</a:t>
            </a:r>
            <a:r>
              <a:rPr lang="de-DE" sz="1600" b="1" dirty="0"/>
              <a:t> </a:t>
            </a:r>
            <a:r>
              <a:rPr lang="de-DE" sz="1600" b="1" dirty="0" err="1"/>
              <a:t>bistability</a:t>
            </a:r>
            <a:r>
              <a:rPr lang="de-DE" sz="1600" b="1" dirty="0"/>
              <a:t>: Drummond and Walls, J. Phys. A 13, 725 (1980)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A92584-4F3D-5D00-FD87-C6F26C0E6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0470" y="147484"/>
            <a:ext cx="2063530" cy="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85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1624</Words>
  <Application>Microsoft Office PowerPoint</Application>
  <PresentationFormat>Bildschirmpräsentation (4:3)</PresentationFormat>
  <Paragraphs>323</Paragraphs>
  <Slides>45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Helvetica</vt:lpstr>
      <vt:lpstr>Raleway Black</vt:lpstr>
      <vt:lpstr>Symbol</vt:lpstr>
      <vt:lpstr>Wingdings</vt:lpstr>
      <vt:lpstr>1_Office-Design</vt:lpstr>
      <vt:lpstr>Formel</vt:lpstr>
      <vt:lpstr>Ultracold Bose Gases in  Driven-Dissipative Environments</vt:lpstr>
      <vt:lpstr>Outline</vt:lpstr>
      <vt:lpstr>PowerPoint-Präsentation</vt:lpstr>
      <vt:lpstr>Particle loss as dissipation</vt:lpstr>
      <vt:lpstr>Mean-field approximation</vt:lpstr>
      <vt:lpstr>Phase Transitions</vt:lpstr>
      <vt:lpstr>Dissipative Phase Transition</vt:lpstr>
      <vt:lpstr>First order dissipative phase transition</vt:lpstr>
      <vt:lpstr>Optical  bistability</vt:lpstr>
      <vt:lpstr>Experimental realizations</vt:lpstr>
      <vt:lpstr>Our system: experimental approach</vt:lpstr>
      <vt:lpstr>Realizing dissipation  with an electron beam</vt:lpstr>
      <vt:lpstr>Image gallery</vt:lpstr>
      <vt:lpstr>An array of Bose-Einstein condensates</vt:lpstr>
      <vt:lpstr>Adding drive and dissipation</vt:lpstr>
      <vt:lpstr>Single trajectories</vt:lpstr>
      <vt:lpstr>Liouvillian gap</vt:lpstr>
      <vt:lpstr>Metastability, hysteresis and fluctuations</vt:lpstr>
      <vt:lpstr>Theoretical prediction</vt:lpstr>
      <vt:lpstr>Experimental results</vt:lpstr>
      <vt:lpstr>Finite temperature effects</vt:lpstr>
      <vt:lpstr>Microscopic system dynamics</vt:lpstr>
      <vt:lpstr>Theoretical treatment</vt:lpstr>
      <vt:lpstr>Summary</vt:lpstr>
      <vt:lpstr>Thanks a lot to these people</vt:lpstr>
      <vt:lpstr>PowerPoint-Präsentation</vt:lpstr>
      <vt:lpstr>Many-body multi-mode extension</vt:lpstr>
      <vt:lpstr>Finite system size</vt:lpstr>
      <vt:lpstr>Dissipative Phase Transition</vt:lpstr>
      <vt:lpstr>Microscopic level structure</vt:lpstr>
      <vt:lpstr>Phase diagram</vt:lpstr>
      <vt:lpstr>Coherent perfect absorption</vt:lpstr>
      <vt:lpstr>Coherent perfect absorption</vt:lpstr>
      <vt:lpstr>Linear CPA and transfer matrix</vt:lpstr>
      <vt:lpstr>CPA for linear matter waves</vt:lpstr>
      <vt:lpstr>CPA for linear matter waves</vt:lpstr>
      <vt:lpstr>CPA of nonlinear matter waves</vt:lpstr>
      <vt:lpstr>CPA of nonlinear matter waves</vt:lpstr>
      <vt:lpstr>Outlook  Characterize phase transition</vt:lpstr>
      <vt:lpstr>Outlook Looking for dark states of the system</vt:lpstr>
      <vt:lpstr>First slide from Matt Davis and Matt Reeves</vt:lpstr>
      <vt:lpstr>Second slide from Matt Davis and Matt Reeves</vt:lpstr>
      <vt:lpstr>What is the generic effect of an imaginary potential?</vt:lpstr>
      <vt:lpstr>The extreme limit</vt:lpstr>
      <vt:lpstr>Phase noise as decoherence</vt:lpstr>
    </vt:vector>
  </TitlesOfParts>
  <Company>Bfw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 Tremmel</dc:creator>
  <cp:lastModifiedBy>ms002916@mslic.uni-kl.de</cp:lastModifiedBy>
  <cp:revision>741</cp:revision>
  <dcterms:created xsi:type="dcterms:W3CDTF">2014-06-30T10:01:41Z</dcterms:created>
  <dcterms:modified xsi:type="dcterms:W3CDTF">2023-09-20T09:49:14Z</dcterms:modified>
</cp:coreProperties>
</file>