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74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6" r:id="rId4"/>
    <p:sldId id="275" r:id="rId5"/>
    <p:sldId id="287" r:id="rId6"/>
    <p:sldId id="280" r:id="rId7"/>
    <p:sldId id="272" r:id="rId8"/>
    <p:sldId id="269" r:id="rId9"/>
    <p:sldId id="270" r:id="rId10"/>
    <p:sldId id="273" r:id="rId11"/>
    <p:sldId id="283" r:id="rId12"/>
    <p:sldId id="284" r:id="rId13"/>
    <p:sldId id="285" r:id="rId14"/>
    <p:sldId id="286" r:id="rId15"/>
    <p:sldId id="288" r:id="rId16"/>
    <p:sldId id="282" r:id="rId17"/>
    <p:sldId id="289" r:id="rId18"/>
    <p:sldId id="290" r:id="rId19"/>
    <p:sldId id="279" r:id="rId20"/>
    <p:sldId id="291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Jost" pitchFamily="2" charset="77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A" id="{74870BCB-004C-F84F-B40B-60754250A9DB}">
          <p14:sldIdLst>
            <p14:sldId id="256"/>
            <p14:sldId id="276"/>
            <p14:sldId id="275"/>
            <p14:sldId id="287"/>
            <p14:sldId id="280"/>
            <p14:sldId id="272"/>
            <p14:sldId id="269"/>
            <p14:sldId id="270"/>
            <p14:sldId id="273"/>
            <p14:sldId id="283"/>
            <p14:sldId id="284"/>
            <p14:sldId id="285"/>
            <p14:sldId id="286"/>
            <p14:sldId id="288"/>
            <p14:sldId id="282"/>
            <p14:sldId id="289"/>
            <p14:sldId id="290"/>
            <p14:sldId id="27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2" autoAdjust="0"/>
    <p:restoredTop sz="80070" autoAdjust="0"/>
  </p:normalViewPr>
  <p:slideViewPr>
    <p:cSldViewPr snapToGrid="0">
      <p:cViewPr>
        <p:scale>
          <a:sx n="83" d="100"/>
          <a:sy n="83" d="100"/>
        </p:scale>
        <p:origin x="18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499C111-0F65-8E98-D425-3B7467C961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B957ED5-1359-DA11-231C-D0ED3076CA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9CC46-97A7-4645-8743-9DD4FD8FD62A}" type="datetimeFigureOut">
              <a:rPr lang="en-US" smtClean="0"/>
              <a:t>9/17/23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9202C56-1196-0078-5893-DA89477379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35CFEF8-8232-B9C1-D95C-1626882177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97F7F-F989-4DCA-99D3-6412AC4AD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514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22DA1-F1D7-B445-B3F9-C48C6328A0E9}" type="datetimeFigureOut">
              <a:rPr lang="en-US" smtClean="0"/>
              <a:t>9/17/23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C5A49-93F8-9F4A-AC9B-744BC30C2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911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304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7226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9133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67124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65367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0484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7170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7436-F3E8-6BC8-47BF-0C9CDB70A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271" y="1755058"/>
            <a:ext cx="9832258" cy="228856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4A936-EB97-10DD-8DB3-C84DD8525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2270" y="4135693"/>
            <a:ext cx="9832257" cy="1655762"/>
          </a:xfrm>
        </p:spPr>
        <p:txBody>
          <a:bodyPr/>
          <a:lstStyle>
            <a:lvl1pPr marL="0" indent="0" algn="l">
              <a:spcBef>
                <a:spcPts val="8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727E0C-9EAC-4FFB-40BF-349CCDF7F5D6}"/>
              </a:ext>
            </a:extLst>
          </p:cNvPr>
          <p:cNvSpPr/>
          <p:nvPr userDrawn="1"/>
        </p:nvSpPr>
        <p:spPr>
          <a:xfrm>
            <a:off x="10323871" y="5914103"/>
            <a:ext cx="1868129" cy="94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57BB44-4510-02C3-5405-650D433D0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9070" y="424276"/>
            <a:ext cx="1610221" cy="5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2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760C-A7FA-F736-6FC7-84D76C1B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74" y="645344"/>
            <a:ext cx="10044549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B26C-69C6-F2D0-8C19-4D70F846D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072" y="2105844"/>
            <a:ext cx="9578895" cy="37050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5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A0A8-C40E-5504-373F-AF91002D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67" y="660093"/>
            <a:ext cx="1009035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AD44D-0E00-61E7-1399-15A7D4A92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767" y="2120593"/>
            <a:ext cx="4756355" cy="395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906E8-03AE-4474-ADAE-820B8EA55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9944" y="2120593"/>
            <a:ext cx="4756355" cy="39557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86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04E7A-6005-0DC5-9DDB-75DD58D15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767" y="208040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5B0F5-3035-7D61-392A-F740B9AE7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4767" y="2904321"/>
            <a:ext cx="5157787" cy="32002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C73BD-9A40-0A54-468B-113A7F6C8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7179" y="208040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CED2D-9D15-9781-0C0D-7FF3BE51E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7179" y="2904321"/>
            <a:ext cx="5183188" cy="3200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14298-3F45-05E0-5F4D-88CDB2A5EAE6}"/>
              </a:ext>
            </a:extLst>
          </p:cNvPr>
          <p:cNvSpPr txBox="1">
            <a:spLocks/>
          </p:cNvSpPr>
          <p:nvPr userDrawn="1"/>
        </p:nvSpPr>
        <p:spPr>
          <a:xfrm>
            <a:off x="904767" y="660093"/>
            <a:ext cx="100903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Jost" pitchFamily="2" charset="77"/>
                <a:ea typeface="Jost" pitchFamily="2" charset="77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22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F113-55B0-8282-3A64-1B30A2B5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56" y="648928"/>
            <a:ext cx="393223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284C8-78FF-8226-D617-957A0A6B8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0012" y="634181"/>
            <a:ext cx="5840361" cy="5073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61FDB-539D-C4C1-283C-732FEC89D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6356" y="2404857"/>
            <a:ext cx="3932237" cy="330277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448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F113-55B0-8282-3A64-1B30A2B5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56" y="648928"/>
            <a:ext cx="3932237" cy="110953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284C8-78FF-8226-D617-957A0A6B8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0012" y="634181"/>
            <a:ext cx="5840361" cy="5073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A261E9-FFA6-3F19-BE25-D45BAE76C60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04768" y="2120593"/>
            <a:ext cx="3932238" cy="35870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24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284C8-78FF-8226-D617-957A0A6B8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"/>
            <a:ext cx="12192000" cy="6190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8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924F-AFAA-F7B8-4329-FDB1143F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86" y="648929"/>
            <a:ext cx="393223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89E9D-9F5F-62DF-2CE3-97DF6D27D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842" y="2249129"/>
            <a:ext cx="5898485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EC2FB-A59F-AF0F-743A-82055B17B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886" y="2249129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78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760C-A7FA-F736-6FC7-84D76C1B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233" y="645344"/>
            <a:ext cx="10044549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B26C-69C6-F2D0-8C19-4D70F846D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131" y="2105844"/>
            <a:ext cx="9578895" cy="3705021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65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A0A8-C40E-5504-373F-AF91002D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897" y="660093"/>
            <a:ext cx="1009035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AD44D-0E00-61E7-1399-15A7D4A92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4897" y="2120593"/>
            <a:ext cx="4756355" cy="395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906E8-03AE-4474-ADAE-820B8EA55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074" y="2120593"/>
            <a:ext cx="4756355" cy="39557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53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04E7A-6005-0DC5-9DDB-75DD58D15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897" y="208040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5B0F5-3035-7D61-392A-F740B9AE7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4897" y="2904321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C73BD-9A40-0A54-468B-113A7F6C8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7309" y="208040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CED2D-9D15-9781-0C0D-7FF3BE51E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7309" y="2904321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5331F1-B24E-968E-50B0-AEBA6C3E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897" y="660093"/>
            <a:ext cx="1009035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51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F113-55B0-8282-3A64-1B30A2B5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86" y="648928"/>
            <a:ext cx="3932237" cy="1102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284C8-78FF-8226-D617-957A0A6B8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0142" y="634181"/>
            <a:ext cx="5840361" cy="5073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B654D25-3DB2-FF5A-9043-41D53B88B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9946" y="1990579"/>
            <a:ext cx="3932237" cy="3717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44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F113-55B0-8282-3A64-1B30A2B5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86" y="648928"/>
            <a:ext cx="3932237" cy="1102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284C8-78FF-8226-D617-957A0A6B8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0142" y="634181"/>
            <a:ext cx="5840361" cy="5073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C110CB-AC2E-3A88-4DE6-82BD24E0A8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24897" y="1937713"/>
            <a:ext cx="3932237" cy="3769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3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284C8-78FF-8226-D617-957A0A6B8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26758" y="634180"/>
            <a:ext cx="10473746" cy="52847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8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89E9D-9F5F-62DF-2CE3-97DF6D27D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2" y="2067951"/>
            <a:ext cx="5898485" cy="399276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EC2FB-A59F-AF0F-743A-82055B17B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9946" y="2067951"/>
            <a:ext cx="3932237" cy="399276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DBCA7B-E981-3197-D67F-54574FCC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86" y="648928"/>
            <a:ext cx="3932237" cy="1102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38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7436-F3E8-6BC8-47BF-0C9CDB70A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855" y="922187"/>
            <a:ext cx="9832258" cy="228856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4A936-EB97-10DD-8DB3-C84DD8525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854" y="3302822"/>
            <a:ext cx="9832257" cy="1655762"/>
          </a:xfrm>
        </p:spPr>
        <p:txBody>
          <a:bodyPr/>
          <a:lstStyle>
            <a:lvl1pPr marL="0" indent="0" algn="l">
              <a:spcBef>
                <a:spcPts val="8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44E75-2E52-64FF-1964-0A56ED0BFB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6177" y="5612945"/>
            <a:ext cx="1436094" cy="4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4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BB7E6A46-D4B7-4602-E4EF-6E558B6FC7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56267" cy="14562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6D9E9-A1AC-87E2-121A-FF2AC7ED5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54" y="2115650"/>
            <a:ext cx="10096649" cy="410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AF1F72B-65B6-E583-D6AE-7B538029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54" y="655150"/>
            <a:ext cx="10096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93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86" r:id="rId4"/>
    <p:sldLayoutId id="2147483657" r:id="rId5"/>
    <p:sldLayoutId id="2147483685" r:id="rId6"/>
    <p:sldLayoutId id="2147483681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Jost" pitchFamily="2" charset="77"/>
          <a:ea typeface="Jost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6D9E9-A1AC-87E2-121A-FF2AC7ED5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012" y="2115650"/>
            <a:ext cx="10096649" cy="410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AF1F72B-65B6-E583-D6AE-7B538029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12" y="655150"/>
            <a:ext cx="10096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3AE38-B996-1352-25ED-649632791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847"/>
            <a:ext cx="12192000" cy="5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8" r:id="rId4"/>
    <p:sldLayoutId id="2147483678" r:id="rId5"/>
    <p:sldLayoutId id="2147483683" r:id="rId6"/>
    <p:sldLayoutId id="2147483680" r:id="rId7"/>
    <p:sldLayoutId id="214748367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Jost" pitchFamily="2" charset="77"/>
          <a:ea typeface="Jost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2BD624-9C06-2310-E7D5-9E0776472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1298" y="4413989"/>
            <a:ext cx="9832257" cy="1655762"/>
          </a:xfrm>
        </p:spPr>
        <p:txBody>
          <a:bodyPr/>
          <a:lstStyle/>
          <a:p>
            <a:pPr algn="ctr"/>
            <a:r>
              <a:rPr lang="hu-HU" b="1" u="sng" dirty="0"/>
              <a:t>Anton </a:t>
            </a:r>
            <a:r>
              <a:rPr lang="hu-HU" b="1" u="sng" dirty="0" err="1"/>
              <a:t>Pershin</a:t>
            </a:r>
            <a:r>
              <a:rPr lang="hu-HU" b="1" dirty="0"/>
              <a:t>, </a:t>
            </a:r>
            <a:r>
              <a:rPr lang="hu-HU" dirty="0"/>
              <a:t>Péter Udvarhelyi, Vladimir </a:t>
            </a:r>
            <a:r>
              <a:rPr lang="hu-HU" dirty="0" err="1"/>
              <a:t>Verkhovlyuk</a:t>
            </a:r>
            <a:r>
              <a:rPr lang="hu-HU" dirty="0"/>
              <a:t>, Gergő </a:t>
            </a:r>
            <a:r>
              <a:rPr lang="hu-HU" dirty="0" err="1"/>
              <a:t>Thiering</a:t>
            </a:r>
            <a:r>
              <a:rPr lang="hu-HU" dirty="0"/>
              <a:t>, Adam Gali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720B95-666E-EB2F-BBA6-5180E39AC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6"/>
            <a:ext cx="4121834" cy="2327160"/>
          </a:xfrm>
          <a:prstGeom prst="rect">
            <a:avLst/>
          </a:prstGeom>
        </p:spPr>
      </p:pic>
      <p:pic>
        <p:nvPicPr>
          <p:cNvPr id="4" name="Picture 6" descr="bme_cimer.jpg">
            <a:extLst>
              <a:ext uri="{FF2B5EF4-FFF2-40B4-BE49-F238E27FC236}">
                <a16:creationId xmlns:a16="http://schemas.microsoft.com/office/drawing/2014/main" id="{ED573382-2EAA-964C-53AC-70BE452CB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826" y="120637"/>
            <a:ext cx="1341672" cy="1335223"/>
          </a:xfrm>
          <a:prstGeom prst="rect">
            <a:avLst/>
          </a:prstGeom>
        </p:spPr>
      </p:pic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14E56CFD-3CD5-A6A5-226E-D03CBFF59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20" y="5466212"/>
            <a:ext cx="1469586" cy="982609"/>
          </a:xfrm>
          <a:prstGeom prst="rect">
            <a:avLst/>
          </a:prstGeom>
        </p:spPr>
      </p:pic>
      <p:pic>
        <p:nvPicPr>
          <p:cNvPr id="6" name="Kép 16">
            <a:extLst>
              <a:ext uri="{FF2B5EF4-FFF2-40B4-BE49-F238E27FC236}">
                <a16:creationId xmlns:a16="http://schemas.microsoft.com/office/drawing/2014/main" id="{E33AB435-DB65-3CD2-5581-C023EEC92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76" y="5764084"/>
            <a:ext cx="1791285" cy="492369"/>
          </a:xfrm>
          <a:prstGeom prst="rect">
            <a:avLst/>
          </a:prstGeom>
        </p:spPr>
      </p:pic>
      <p:pic>
        <p:nvPicPr>
          <p:cNvPr id="7" name="Kép 17">
            <a:extLst>
              <a:ext uri="{FF2B5EF4-FFF2-40B4-BE49-F238E27FC236}">
                <a16:creationId xmlns:a16="http://schemas.microsoft.com/office/drawing/2014/main" id="{15BBE057-23C1-E731-CBEB-1A139864B0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98" y="5764766"/>
            <a:ext cx="2214035" cy="440267"/>
          </a:xfrm>
          <a:prstGeom prst="rect">
            <a:avLst/>
          </a:prstGeom>
        </p:spPr>
      </p:pic>
      <p:pic>
        <p:nvPicPr>
          <p:cNvPr id="9" name="Kép 6">
            <a:extLst>
              <a:ext uri="{FF2B5EF4-FFF2-40B4-BE49-F238E27FC236}">
                <a16:creationId xmlns:a16="http://schemas.microsoft.com/office/drawing/2014/main" id="{5952BD76-8EDF-CECC-F20D-CB306C7607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16" b="24459"/>
          <a:stretch/>
        </p:blipFill>
        <p:spPr>
          <a:xfrm>
            <a:off x="770603" y="5381283"/>
            <a:ext cx="1922317" cy="1072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B75968-A610-E0A4-B9D3-2CFB32DAA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297" y="1914081"/>
            <a:ext cx="9832258" cy="2288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New approaches for quantum sensing with nitrogen-vacancy </a:t>
            </a:r>
            <a:r>
              <a:rPr lang="en-GB" dirty="0" err="1"/>
              <a:t>centers</a:t>
            </a:r>
            <a:r>
              <a:rPr lang="en-GB" dirty="0"/>
              <a:t> in diamond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9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7D0A-16C6-B7DA-43DF-2E4CD396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30" y="0"/>
            <a:ext cx="10090355" cy="1325563"/>
          </a:xfrm>
        </p:spPr>
        <p:txBody>
          <a:bodyPr/>
          <a:lstStyle/>
          <a:p>
            <a:r>
              <a:rPr lang="en-BE" dirty="0"/>
              <a:t>Coference time &amp; band bending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D00F2-B619-33CD-F215-A933C661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5" y="1130093"/>
            <a:ext cx="7293131" cy="37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F4921FC-B9B0-F947-DAC4-009F4E48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06" y="1000580"/>
            <a:ext cx="2788132" cy="58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B1D5B8-8EB2-D6CD-A01A-B3C01B28F7FF}"/>
              </a:ext>
            </a:extLst>
          </p:cNvPr>
          <p:cNvSpPr txBox="1"/>
          <p:nvPr/>
        </p:nvSpPr>
        <p:spPr>
          <a:xfrm>
            <a:off x="486762" y="5373964"/>
            <a:ext cx="8157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000" dirty="0"/>
              <a:t>Experiments show that NaCl increases T1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000" dirty="0"/>
              <a:t>The effect is reversable and is more pronounced for shallower NV centers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C8689-13F3-4ED4-C263-18974D5DB505}"/>
              </a:ext>
            </a:extLst>
          </p:cNvPr>
          <p:cNvSpPr txBox="1"/>
          <p:nvPr/>
        </p:nvSpPr>
        <p:spPr>
          <a:xfrm>
            <a:off x="4508080" y="6266840"/>
            <a:ext cx="6145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i="1" dirty="0"/>
              <a:t>together with </a:t>
            </a:r>
            <a:r>
              <a:rPr lang="en-GB" i="1" dirty="0"/>
              <a:t>D. Bucher @ TU Munich</a:t>
            </a:r>
            <a:endParaRPr lang="en-BE" i="1" dirty="0"/>
          </a:p>
        </p:txBody>
      </p:sp>
    </p:spTree>
    <p:extLst>
      <p:ext uri="{BB962C8B-B14F-4D97-AF65-F5344CB8AC3E}">
        <p14:creationId xmlns:p14="http://schemas.microsoft.com/office/powerpoint/2010/main" val="276125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4C40-06F2-88C9-18AC-DFB2F8BF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081" y="0"/>
            <a:ext cx="10090355" cy="1325563"/>
          </a:xfrm>
        </p:spPr>
        <p:txBody>
          <a:bodyPr/>
          <a:lstStyle/>
          <a:p>
            <a:r>
              <a:rPr lang="en-BE" dirty="0"/>
              <a:t>Electric noises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31F4355-54A0-055A-3B81-49182742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" y="1162539"/>
            <a:ext cx="7732346" cy="510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DB981-059F-9C2B-6DF5-64E5E972E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17" y="1476536"/>
            <a:ext cx="4041098" cy="7601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501C4-66A5-907C-40AE-CC454B36C06D}"/>
              </a:ext>
            </a:extLst>
          </p:cNvPr>
          <p:cNvSpPr txBox="1"/>
          <p:nvPr/>
        </p:nvSpPr>
        <p:spPr>
          <a:xfrm>
            <a:off x="7967717" y="1162539"/>
            <a:ext cx="156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Rate equation:</a:t>
            </a:r>
          </a:p>
        </p:txBody>
      </p:sp>
      <p:sp>
        <p:nvSpPr>
          <p:cNvPr id="8" name="Téglalap 18">
            <a:extLst>
              <a:ext uri="{FF2B5EF4-FFF2-40B4-BE49-F238E27FC236}">
                <a16:creationId xmlns:a16="http://schemas.microsoft.com/office/drawing/2014/main" id="{C4F177EF-DFBB-326B-5305-F07BE12A0AB5}"/>
              </a:ext>
            </a:extLst>
          </p:cNvPr>
          <p:cNvSpPr/>
          <p:nvPr/>
        </p:nvSpPr>
        <p:spPr>
          <a:xfrm>
            <a:off x="79042" y="6325848"/>
            <a:ext cx="439812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chemeClr val="accent1"/>
                </a:solidFill>
              </a:rPr>
              <a:t>ACS </a:t>
            </a:r>
            <a:r>
              <a:rPr lang="hu-HU" sz="2400" dirty="0" err="1">
                <a:solidFill>
                  <a:schemeClr val="accent1"/>
                </a:solidFill>
              </a:rPr>
              <a:t>Nano</a:t>
            </a:r>
            <a:r>
              <a:rPr lang="hu-HU" sz="2400" dirty="0">
                <a:solidFill>
                  <a:schemeClr val="accent1"/>
                </a:solidFill>
              </a:rPr>
              <a:t> 2023, 17, 11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3615B-854A-2958-90B4-4BC214FCC3B0}"/>
              </a:ext>
            </a:extLst>
          </p:cNvPr>
          <p:cNvSpPr txBox="1"/>
          <p:nvPr/>
        </p:nvSpPr>
        <p:spPr>
          <a:xfrm>
            <a:off x="7967717" y="2307922"/>
            <a:ext cx="327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Potential gradient lead to stabilisation of charge fluctuations: </a:t>
            </a:r>
            <a:r>
              <a:rPr lang="en-BE" b="1" dirty="0"/>
              <a:t>reduced electric noises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ECA6E-CEAA-39E9-225F-4826C5935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703" y="3851031"/>
            <a:ext cx="34131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FE60-496A-C691-EF8B-C5E917D4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22" y="67231"/>
            <a:ext cx="10090355" cy="1325563"/>
          </a:xfrm>
        </p:spPr>
        <p:txBody>
          <a:bodyPr/>
          <a:lstStyle/>
          <a:p>
            <a:r>
              <a:rPr lang="en-BE" dirty="0"/>
              <a:t>Shallow NV centers: magnetic noises 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0CA18DD-2B27-5892-7964-C3A5802475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-16487" r="78488" b="16487"/>
          <a:stretch/>
        </p:blipFill>
        <p:spPr>
          <a:xfrm>
            <a:off x="116108" y="409730"/>
            <a:ext cx="2814527" cy="6360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2C42D-0F6E-25A7-DFAC-0EB1E644F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46" y="1819086"/>
            <a:ext cx="1709629" cy="412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B6D816-1955-F579-EF38-75CC3726A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86" y="1515954"/>
            <a:ext cx="3325388" cy="3167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CEBA38-BD4B-8BA3-DDF2-22B5DCE8D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7013" y="1527529"/>
            <a:ext cx="4064748" cy="280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3C92D2-32F1-BB68-7A77-386CA030DA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580" y="4040948"/>
            <a:ext cx="4105243" cy="2804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010A71-D2D8-BB17-6BE0-409D1FF7932C}"/>
              </a:ext>
            </a:extLst>
          </p:cNvPr>
          <p:cNvSpPr txBox="1"/>
          <p:nvPr/>
        </p:nvSpPr>
        <p:spPr>
          <a:xfrm>
            <a:off x="8448628" y="174196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Bulk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15C9F-6866-345F-BA36-B90AFCA1E243}"/>
              </a:ext>
            </a:extLst>
          </p:cNvPr>
          <p:cNvSpPr txBox="1"/>
          <p:nvPr/>
        </p:nvSpPr>
        <p:spPr>
          <a:xfrm>
            <a:off x="10472670" y="5280065"/>
            <a:ext cx="8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Surface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A7E56-0CF2-611B-D334-CD039610F9DF}"/>
              </a:ext>
            </a:extLst>
          </p:cNvPr>
          <p:cNvSpPr txBox="1"/>
          <p:nvPr/>
        </p:nvSpPr>
        <p:spPr>
          <a:xfrm>
            <a:off x="3482740" y="4964089"/>
            <a:ext cx="3742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Avoided crossing </a:t>
            </a:r>
            <a:r>
              <a:rPr lang="en-US" dirty="0"/>
              <a:t>at zero field where the levels are protected from magnetic noises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feature allows to maintain high coherence time at </a:t>
            </a:r>
            <a:r>
              <a:rPr lang="en-US" b="1" dirty="0"/>
              <a:t>special magnetic fields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D6923-A003-469A-3BD6-753772D0373E}"/>
              </a:ext>
            </a:extLst>
          </p:cNvPr>
          <p:cNvSpPr txBox="1"/>
          <p:nvPr/>
        </p:nvSpPr>
        <p:spPr>
          <a:xfrm>
            <a:off x="9212522" y="1174608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Spin dynamics</a:t>
            </a:r>
          </a:p>
        </p:txBody>
      </p:sp>
    </p:spTree>
    <p:extLst>
      <p:ext uri="{BB962C8B-B14F-4D97-AF65-F5344CB8AC3E}">
        <p14:creationId xmlns:p14="http://schemas.microsoft.com/office/powerpoint/2010/main" val="351210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97939F-D379-BB6C-AE45-87B40788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43" y="1132249"/>
            <a:ext cx="4143863" cy="2953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579C99-87FD-4B48-A5D7-FF5C0279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54" y="1132249"/>
            <a:ext cx="4143862" cy="3175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37375-284D-6384-44A0-0AA0AF1CF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81" y="4070823"/>
            <a:ext cx="3380852" cy="2774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3848E-9FA5-9EEB-4591-9FB6043B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21" y="109891"/>
            <a:ext cx="10090355" cy="1325563"/>
          </a:xfrm>
        </p:spPr>
        <p:txBody>
          <a:bodyPr>
            <a:normAutofit fontScale="90000"/>
          </a:bodyPr>
          <a:lstStyle/>
          <a:p>
            <a:r>
              <a:rPr lang="en-BE" dirty="0"/>
              <a:t>Experimental confirmation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Wigner RCP</a:t>
            </a:r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D870F-8744-12C6-797A-B077BE0B59F9}"/>
              </a:ext>
            </a:extLst>
          </p:cNvPr>
          <p:cNvSpPr txBox="1"/>
          <p:nvPr/>
        </p:nvSpPr>
        <p:spPr>
          <a:xfrm>
            <a:off x="5266947" y="4987087"/>
            <a:ext cx="65659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T2* changes by </a:t>
            </a:r>
            <a:r>
              <a:rPr lang="en-BE" b="1" dirty="0"/>
              <a:t>a factor of 2.4 </a:t>
            </a:r>
            <a:r>
              <a:rPr lang="en-BE" dirty="0"/>
              <a:t>from 0 G to 0.48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The complex  shape of  the curve is due to the nuclear spins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Detection of HFI (~300 kHz) </a:t>
            </a:r>
            <a:r>
              <a:rPr lang="en-BE" b="1" dirty="0"/>
              <a:t>below resolution of ODMR </a:t>
            </a:r>
            <a:r>
              <a:rPr lang="en-BE" dirty="0"/>
              <a:t>(~1 MHz)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The precision is only limited by the electrical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9F3A86-4942-B7BF-02F2-C31B93BFF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897" y="1292752"/>
            <a:ext cx="3704095" cy="2778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9AE4B7-B6D5-ACE9-AE3D-31171B9BDB57}"/>
              </a:ext>
            </a:extLst>
          </p:cNvPr>
          <p:cNvSpPr txBox="1"/>
          <p:nvPr/>
        </p:nvSpPr>
        <p:spPr>
          <a:xfrm>
            <a:off x="4587916" y="4167112"/>
            <a:ext cx="273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8nm-deep single NV center</a:t>
            </a:r>
          </a:p>
        </p:txBody>
      </p:sp>
    </p:spTree>
    <p:extLst>
      <p:ext uri="{BB962C8B-B14F-4D97-AF65-F5344CB8AC3E}">
        <p14:creationId xmlns:p14="http://schemas.microsoft.com/office/powerpoint/2010/main" val="190069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9B0D-D95B-646B-6E73-742AB3D2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08" y="454453"/>
            <a:ext cx="10090355" cy="1325563"/>
          </a:xfrm>
        </p:spPr>
        <p:txBody>
          <a:bodyPr>
            <a:normAutofit fontScale="90000"/>
          </a:bodyPr>
          <a:lstStyle/>
          <a:p>
            <a:r>
              <a:rPr lang="en-BE" dirty="0"/>
              <a:t>Method development: excitons in solids using plane waves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45BAF-6F75-A574-33EE-904DF5266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277" y="1790056"/>
            <a:ext cx="3102128" cy="3237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AB557-17E0-99AE-9F86-7B23C55D1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301" y="1968771"/>
            <a:ext cx="3175830" cy="2760589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DF56C082-0BF4-FD71-ABDF-63967D02781F}"/>
              </a:ext>
            </a:extLst>
          </p:cNvPr>
          <p:cNvSpPr/>
          <p:nvPr/>
        </p:nvSpPr>
        <p:spPr>
          <a:xfrm>
            <a:off x="6689890" y="3231101"/>
            <a:ext cx="873284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E0A6B-BAF4-2F44-2C83-D5C79193FF9F}"/>
              </a:ext>
            </a:extLst>
          </p:cNvPr>
          <p:cNvSpPr txBox="1"/>
          <p:nvPr/>
        </p:nvSpPr>
        <p:spPr>
          <a:xfrm>
            <a:off x="3890075" y="4811732"/>
            <a:ext cx="641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Cluster model				  Periodic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64161-365B-854D-C48F-A87060E464D1}"/>
              </a:ext>
            </a:extLst>
          </p:cNvPr>
          <p:cNvSpPr txBox="1"/>
          <p:nvPr/>
        </p:nvSpPr>
        <p:spPr>
          <a:xfrm>
            <a:off x="1203712" y="5708819"/>
            <a:ext cx="8838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Post HF methods (e.g. multireference methods and coupled cluster theory) are very accurate for finite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b="1" dirty="0"/>
              <a:t>Idea</a:t>
            </a:r>
            <a:r>
              <a:rPr lang="en-BE" dirty="0"/>
              <a:t>: to extend their applicability for solids to compute the excited states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706B3-D8FB-B47D-484F-73D175491DCE}"/>
              </a:ext>
            </a:extLst>
          </p:cNvPr>
          <p:cNvSpPr txBox="1"/>
          <p:nvPr/>
        </p:nvSpPr>
        <p:spPr>
          <a:xfrm>
            <a:off x="472464" y="2352638"/>
            <a:ext cx="2452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Excitation energies and properties are widely available for molecules, but not for solids</a:t>
            </a:r>
          </a:p>
        </p:txBody>
      </p:sp>
    </p:spTree>
    <p:extLst>
      <p:ext uri="{BB962C8B-B14F-4D97-AF65-F5344CB8AC3E}">
        <p14:creationId xmlns:p14="http://schemas.microsoft.com/office/powerpoint/2010/main" val="54115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7E74-A228-7180-BEB9-7D2C691A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27" y="287566"/>
            <a:ext cx="10434981" cy="1325563"/>
          </a:xfrm>
        </p:spPr>
        <p:txBody>
          <a:bodyPr>
            <a:normAutofit/>
          </a:bodyPr>
          <a:lstStyle/>
          <a:p>
            <a:r>
              <a:rPr lang="en-BE" dirty="0"/>
              <a:t>NEVPT2 calculations for NV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DEE05-5F80-AAFE-101C-B2A703AB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80" y="1699150"/>
            <a:ext cx="2647070" cy="25487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2F409E-A2E4-75C7-3B85-6AEBDCF10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225" y="1610919"/>
            <a:ext cx="3771887" cy="2922971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42FF50-DDC8-16CD-43CF-78A3CE443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08487"/>
              </p:ext>
            </p:extLst>
          </p:nvPr>
        </p:nvGraphicFramePr>
        <p:xfrm>
          <a:off x="8151082" y="2358007"/>
          <a:ext cx="3009759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253">
                  <a:extLst>
                    <a:ext uri="{9D8B030D-6E8A-4147-A177-3AD203B41FA5}">
                      <a16:colId xmlns:a16="http://schemas.microsoft.com/office/drawing/2014/main" val="1019851482"/>
                    </a:ext>
                  </a:extLst>
                </a:gridCol>
                <a:gridCol w="1003253">
                  <a:extLst>
                    <a:ext uri="{9D8B030D-6E8A-4147-A177-3AD203B41FA5}">
                      <a16:colId xmlns:a16="http://schemas.microsoft.com/office/drawing/2014/main" val="1985469485"/>
                    </a:ext>
                  </a:extLst>
                </a:gridCol>
                <a:gridCol w="1003253">
                  <a:extLst>
                    <a:ext uri="{9D8B030D-6E8A-4147-A177-3AD203B41FA5}">
                      <a16:colId xmlns:a16="http://schemas.microsoft.com/office/drawing/2014/main" val="278785238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NEVPT2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EXP (eV)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67798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baseline="30000" dirty="0">
                          <a:effectLst/>
                        </a:rPr>
                        <a:t>3</a:t>
                      </a:r>
                      <a:r>
                        <a:rPr lang="en-GB" sz="1800" u="none" strike="noStrike" dirty="0">
                          <a:effectLst/>
                        </a:rPr>
                        <a:t>A - </a:t>
                      </a:r>
                      <a:r>
                        <a:rPr lang="en-GB" sz="1800" u="none" strike="noStrike" baseline="30000" dirty="0">
                          <a:effectLst/>
                        </a:rPr>
                        <a:t>3</a:t>
                      </a:r>
                      <a:r>
                        <a:rPr lang="en-GB" sz="1800" u="none" strike="noStrike" dirty="0">
                          <a:effectLst/>
                        </a:rPr>
                        <a:t>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800" u="none" strike="noStrike" dirty="0">
                          <a:effectLst/>
                        </a:rPr>
                        <a:t>2.24</a:t>
                      </a:r>
                      <a:endParaRPr lang="en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800" u="none" strike="noStrike" dirty="0">
                          <a:effectLst/>
                        </a:rPr>
                        <a:t>2.22</a:t>
                      </a:r>
                      <a:endParaRPr lang="en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91533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baseline="30000" dirty="0">
                          <a:effectLst/>
                        </a:rPr>
                        <a:t>1</a:t>
                      </a:r>
                      <a:r>
                        <a:rPr lang="en-GB" sz="1800" u="none" strike="noStrike" dirty="0">
                          <a:effectLst/>
                        </a:rPr>
                        <a:t>E - </a:t>
                      </a:r>
                      <a:r>
                        <a:rPr lang="en-GB" sz="1800" u="none" strike="noStrike" baseline="30000" dirty="0">
                          <a:effectLst/>
                        </a:rPr>
                        <a:t>1</a:t>
                      </a:r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800" u="none" strike="noStrike" dirty="0">
                          <a:effectLst/>
                        </a:rPr>
                        <a:t>1.26</a:t>
                      </a:r>
                      <a:endParaRPr lang="en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800" u="none" strike="noStrike" dirty="0">
                          <a:effectLst/>
                        </a:rPr>
                        <a:t>1.28</a:t>
                      </a:r>
                      <a:endParaRPr lang="en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00180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1118405-15BE-3B95-601D-C09DC63830CB}"/>
              </a:ext>
            </a:extLst>
          </p:cNvPr>
          <p:cNvSpPr txBox="1"/>
          <p:nvPr/>
        </p:nvSpPr>
        <p:spPr>
          <a:xfrm>
            <a:off x="7993688" y="3470393"/>
            <a:ext cx="354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Excitation spectrum of NV center from theory and experiment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AE3312-C539-9CC4-8E33-9A50D7D1BBA1}"/>
              </a:ext>
            </a:extLst>
          </p:cNvPr>
          <p:cNvSpPr txBox="1"/>
          <p:nvPr/>
        </p:nvSpPr>
        <p:spPr>
          <a:xfrm>
            <a:off x="1699061" y="4992816"/>
            <a:ext cx="8793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 HF methods are extended to solids to compute the </a:t>
            </a:r>
            <a:r>
              <a:rPr lang="en-US" b="1" dirty="0"/>
              <a:t>excited state </a:t>
            </a:r>
            <a:r>
              <a:rPr lang="en-US" dirty="0"/>
              <a:t>properties </a:t>
            </a:r>
            <a:r>
              <a:rPr lang="en-BE" b="1" dirty="0"/>
              <a:t>using plane waves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able to converge the excitation energies to the </a:t>
            </a:r>
            <a:r>
              <a:rPr lang="en-US" b="1" dirty="0"/>
              <a:t>basis set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fully ab initio excitation energies for the NV center are in </a:t>
            </a:r>
            <a:r>
              <a:rPr lang="en-US" b="1" dirty="0"/>
              <a:t>excellent agreement with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CCDB36-058B-CA6C-E30F-0040F7CF1081}"/>
              </a:ext>
            </a:extLst>
          </p:cNvPr>
          <p:cNvSpPr txBox="1"/>
          <p:nvPr/>
        </p:nvSpPr>
        <p:spPr>
          <a:xfrm>
            <a:off x="1040516" y="4185438"/>
            <a:ext cx="264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NV center in 64C diamond</a:t>
            </a:r>
          </a:p>
        </p:txBody>
      </p:sp>
    </p:spTree>
    <p:extLst>
      <p:ext uri="{BB962C8B-B14F-4D97-AF65-F5344CB8AC3E}">
        <p14:creationId xmlns:p14="http://schemas.microsoft.com/office/powerpoint/2010/main" val="119684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4E07DAD-212A-A706-5E50-E992242E8C3B}"/>
              </a:ext>
            </a:extLst>
          </p:cNvPr>
          <p:cNvSpPr txBox="1">
            <a:spLocks/>
          </p:cNvSpPr>
          <p:nvPr/>
        </p:nvSpPr>
        <p:spPr>
          <a:xfrm>
            <a:off x="1324897" y="0"/>
            <a:ext cx="100903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Jost" pitchFamily="2" charset="77"/>
                <a:ea typeface="Jost" pitchFamily="2" charset="77"/>
                <a:cs typeface="+mj-cs"/>
              </a:defRPr>
            </a:lvl1pPr>
          </a:lstStyle>
          <a:p>
            <a:r>
              <a:rPr lang="en-BE" sz="4000" dirty="0"/>
              <a:t>Method development: T1 time calculations</a:t>
            </a:r>
          </a:p>
        </p:txBody>
      </p:sp>
      <p:pic>
        <p:nvPicPr>
          <p:cNvPr id="7" name="Kép 4">
            <a:extLst>
              <a:ext uri="{FF2B5EF4-FFF2-40B4-BE49-F238E27FC236}">
                <a16:creationId xmlns:a16="http://schemas.microsoft.com/office/drawing/2014/main" id="{32BA8ACE-A22C-1546-3F83-5CCD0523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09" y="1448797"/>
            <a:ext cx="4479956" cy="1307988"/>
          </a:xfrm>
          <a:prstGeom prst="rect">
            <a:avLst/>
          </a:prstGeom>
        </p:spPr>
      </p:pic>
      <p:pic>
        <p:nvPicPr>
          <p:cNvPr id="8" name="Kép 5">
            <a:extLst>
              <a:ext uri="{FF2B5EF4-FFF2-40B4-BE49-F238E27FC236}">
                <a16:creationId xmlns:a16="http://schemas.microsoft.com/office/drawing/2014/main" id="{3325DF8D-D71D-EB2B-E969-94EF11EF5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251" y="2674217"/>
            <a:ext cx="3168270" cy="1271961"/>
          </a:xfrm>
          <a:prstGeom prst="rect">
            <a:avLst/>
          </a:prstGeom>
        </p:spPr>
      </p:pic>
      <p:pic>
        <p:nvPicPr>
          <p:cNvPr id="9" name="Kép 6">
            <a:extLst>
              <a:ext uri="{FF2B5EF4-FFF2-40B4-BE49-F238E27FC236}">
                <a16:creationId xmlns:a16="http://schemas.microsoft.com/office/drawing/2014/main" id="{C2342F3F-64F9-6A20-021D-2B41237FB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07" y="4185547"/>
            <a:ext cx="5038361" cy="1383768"/>
          </a:xfrm>
          <a:prstGeom prst="rect">
            <a:avLst/>
          </a:prstGeom>
        </p:spPr>
      </p:pic>
      <p:sp>
        <p:nvSpPr>
          <p:cNvPr id="10" name="Téglalap 7">
            <a:extLst>
              <a:ext uri="{FF2B5EF4-FFF2-40B4-BE49-F238E27FC236}">
                <a16:creationId xmlns:a16="http://schemas.microsoft.com/office/drawing/2014/main" id="{15A75481-8ECB-4AEA-85F3-0B18B84040E2}"/>
              </a:ext>
            </a:extLst>
          </p:cNvPr>
          <p:cNvSpPr/>
          <p:nvPr/>
        </p:nvSpPr>
        <p:spPr>
          <a:xfrm>
            <a:off x="1147442" y="5880089"/>
            <a:ext cx="4603889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hu-HU" sz="2400" dirty="0" err="1">
                <a:solidFill>
                  <a:schemeClr val="accent1"/>
                </a:solidFill>
              </a:rPr>
              <a:t>Phys</a:t>
            </a:r>
            <a:r>
              <a:rPr lang="hu-HU" sz="2400" dirty="0">
                <a:solidFill>
                  <a:schemeClr val="accent1"/>
                </a:solidFill>
              </a:rPr>
              <a:t>. </a:t>
            </a:r>
            <a:r>
              <a:rPr lang="hu-HU" sz="2400" dirty="0" err="1">
                <a:solidFill>
                  <a:schemeClr val="accent1"/>
                </a:solidFill>
              </a:rPr>
              <a:t>Rev</a:t>
            </a:r>
            <a:r>
              <a:rPr lang="hu-HU" sz="2400" dirty="0">
                <a:solidFill>
                  <a:schemeClr val="accent1"/>
                </a:solidFill>
              </a:rPr>
              <a:t>. Lett. </a:t>
            </a:r>
            <a:r>
              <a:rPr lang="hu-HU" sz="2400" b="1" dirty="0">
                <a:solidFill>
                  <a:schemeClr val="accent1"/>
                </a:solidFill>
              </a:rPr>
              <a:t>130</a:t>
            </a:r>
            <a:r>
              <a:rPr lang="hu-HU" sz="2400" dirty="0">
                <a:solidFill>
                  <a:schemeClr val="accent1"/>
                </a:solidFill>
              </a:rPr>
              <a:t>, 256903 (2023)</a:t>
            </a:r>
          </a:p>
        </p:txBody>
      </p:sp>
      <p:pic>
        <p:nvPicPr>
          <p:cNvPr id="11" name="Kép 8">
            <a:extLst>
              <a:ext uri="{FF2B5EF4-FFF2-40B4-BE49-F238E27FC236}">
                <a16:creationId xmlns:a16="http://schemas.microsoft.com/office/drawing/2014/main" id="{16DB65E5-AC04-4D82-4392-073C5DC7C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46" y="3143833"/>
            <a:ext cx="4848081" cy="3324665"/>
          </a:xfrm>
          <a:prstGeom prst="rect">
            <a:avLst/>
          </a:prstGeom>
        </p:spPr>
      </p:pic>
      <p:pic>
        <p:nvPicPr>
          <p:cNvPr id="12" name="Kép 9">
            <a:extLst>
              <a:ext uri="{FF2B5EF4-FFF2-40B4-BE49-F238E27FC236}">
                <a16:creationId xmlns:a16="http://schemas.microsoft.com/office/drawing/2014/main" id="{3BC75D92-F5EF-5E4B-66A1-B9ED5DED5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941" y="1551053"/>
            <a:ext cx="3279824" cy="391720"/>
          </a:xfrm>
          <a:prstGeom prst="rect">
            <a:avLst/>
          </a:prstGeom>
        </p:spPr>
      </p:pic>
      <p:pic>
        <p:nvPicPr>
          <p:cNvPr id="13" name="Kép 10">
            <a:extLst>
              <a:ext uri="{FF2B5EF4-FFF2-40B4-BE49-F238E27FC236}">
                <a16:creationId xmlns:a16="http://schemas.microsoft.com/office/drawing/2014/main" id="{E36059CC-34B6-DB0E-62FE-5468E332D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3772" y="2102791"/>
            <a:ext cx="3911480" cy="8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5733-5A5F-7C3F-539A-055DE1FA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4E72-F59A-C91A-3A19-8472F7E6C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4897" y="2120593"/>
            <a:ext cx="10500310" cy="3955742"/>
          </a:xfrm>
        </p:spPr>
        <p:txBody>
          <a:bodyPr>
            <a:normAutofit/>
          </a:bodyPr>
          <a:lstStyle/>
          <a:p>
            <a:r>
              <a:rPr lang="en-US" sz="2800" dirty="0"/>
              <a:t>Band bending can improve the stability and coherence time of shallow NV centers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Special magnetic fields for shallow NV centers for an improved T2 time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New tools for ab initio characterization of qubits</a:t>
            </a:r>
          </a:p>
        </p:txBody>
      </p:sp>
    </p:spTree>
    <p:extLst>
      <p:ext uri="{BB962C8B-B14F-4D97-AF65-F5344CB8AC3E}">
        <p14:creationId xmlns:p14="http://schemas.microsoft.com/office/powerpoint/2010/main" val="419036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C7B5-6476-725E-A090-2D47CDA81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313" y="4893380"/>
            <a:ext cx="9578895" cy="3705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BE" sz="1800" dirty="0"/>
              <a:t>Theory:</a:t>
            </a:r>
            <a:endParaRPr lang="en-GB" sz="1800" dirty="0"/>
          </a:p>
          <a:p>
            <a:r>
              <a:rPr lang="en-GB" sz="1800" dirty="0" err="1"/>
              <a:t>Gali</a:t>
            </a:r>
            <a:r>
              <a:rPr lang="en-GB" sz="1800" dirty="0"/>
              <a:t>, </a:t>
            </a:r>
            <a:r>
              <a:rPr lang="en-GB" sz="1800" dirty="0" err="1"/>
              <a:t>Ádám</a:t>
            </a:r>
            <a:r>
              <a:rPr lang="en-GB" sz="1800" dirty="0"/>
              <a:t>. "Recent advances in the ab initio theory of solid-state defect qubits”, </a:t>
            </a:r>
            <a:r>
              <a:rPr lang="en-GB" sz="1800" dirty="0" err="1"/>
              <a:t>Nanophotonics</a:t>
            </a:r>
            <a:r>
              <a:rPr lang="en-GB" sz="1800" dirty="0"/>
              <a:t>, vol. 12, no. 3, 2023, pp. 359-397</a:t>
            </a:r>
          </a:p>
          <a:p>
            <a:r>
              <a:rPr lang="en-GB" sz="1800" dirty="0" err="1"/>
              <a:t>Gali</a:t>
            </a:r>
            <a:r>
              <a:rPr lang="en-GB" sz="1800" dirty="0"/>
              <a:t>, </a:t>
            </a:r>
            <a:r>
              <a:rPr lang="en-GB" sz="1800" dirty="0" err="1"/>
              <a:t>Ádám</a:t>
            </a:r>
            <a:r>
              <a:rPr lang="en-GB" sz="1800" dirty="0"/>
              <a:t>. "Ab initio theory of the nitrogen-vacancy </a:t>
            </a:r>
            <a:r>
              <a:rPr lang="en-GB" sz="1800" dirty="0" err="1"/>
              <a:t>center</a:t>
            </a:r>
            <a:r>
              <a:rPr lang="en-GB" sz="1800" dirty="0"/>
              <a:t> in diamond" </a:t>
            </a:r>
            <a:r>
              <a:rPr lang="en-GB" sz="1800" dirty="0" err="1"/>
              <a:t>Nanophotonics</a:t>
            </a:r>
            <a:r>
              <a:rPr lang="en-GB" sz="1800" dirty="0"/>
              <a:t>, vol. 8, no. 11, 2019, pp. 1907-1943.</a:t>
            </a:r>
            <a:endParaRPr lang="en-BE" sz="1800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1605469-6933-B664-810A-FEA3CA024CD7}"/>
              </a:ext>
            </a:extLst>
          </p:cNvPr>
          <p:cNvSpPr txBox="1">
            <a:spLocks/>
          </p:cNvSpPr>
          <p:nvPr/>
        </p:nvSpPr>
        <p:spPr>
          <a:xfrm>
            <a:off x="831099" y="2514371"/>
            <a:ext cx="100445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Jost" pitchFamily="2" charset="77"/>
                <a:ea typeface="Jost" pitchFamily="2" charset="77"/>
                <a:cs typeface="+mj-cs"/>
              </a:defRPr>
            </a:lvl1pPr>
          </a:lstStyle>
          <a:p>
            <a:pPr algn="ctr"/>
            <a:r>
              <a:rPr lang="en-US" dirty="0"/>
              <a:t>Thank you for your attention!</a:t>
            </a:r>
          </a:p>
        </p:txBody>
      </p:sp>
      <p:pic>
        <p:nvPicPr>
          <p:cNvPr id="5" name="Kép 3">
            <a:extLst>
              <a:ext uri="{FF2B5EF4-FFF2-40B4-BE49-F238E27FC236}">
                <a16:creationId xmlns:a16="http://schemas.microsoft.com/office/drawing/2014/main" id="{0F1F06E1-B42B-A751-74CF-3983028C9D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20" y="582411"/>
            <a:ext cx="3441175" cy="744396"/>
          </a:xfrm>
          <a:prstGeom prst="rect">
            <a:avLst/>
          </a:prstGeom>
        </p:spPr>
      </p:pic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111ACBCB-B58C-8E49-20CD-752A0C021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39" y="447755"/>
            <a:ext cx="3592921" cy="1013170"/>
          </a:xfrm>
          <a:prstGeom prst="rect">
            <a:avLst/>
          </a:prstGeom>
        </p:spPr>
      </p:pic>
      <p:pic>
        <p:nvPicPr>
          <p:cNvPr id="7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13324EC9-0182-9EC8-7B1A-0E613E8D13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23" t="41788" r="12834" b="42300"/>
          <a:stretch/>
        </p:blipFill>
        <p:spPr>
          <a:xfrm>
            <a:off x="1359447" y="650905"/>
            <a:ext cx="2869732" cy="60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8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EDA153-2C5C-4D84-5210-39B80CAAE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30" y="1462262"/>
            <a:ext cx="4420773" cy="47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1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3EB4DA5-C724-5350-0004-FBD35DB3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42" y="1328624"/>
            <a:ext cx="3554227" cy="34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B7726-1087-A693-C8E1-AE8B47050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6" y="1396992"/>
            <a:ext cx="4427327" cy="3316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8FF00-6B2B-B5F8-955C-D975A048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25" y="-55433"/>
            <a:ext cx="10044549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Semiconductor nanostructures group of A. </a:t>
            </a:r>
            <a:r>
              <a:rPr lang="en-GB" sz="3600" dirty="0" err="1"/>
              <a:t>Gali</a:t>
            </a:r>
            <a:endParaRPr lang="en-BE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66AC38-32E3-6800-B743-6022E0A28B38}"/>
              </a:ext>
            </a:extLst>
          </p:cNvPr>
          <p:cNvGrpSpPr/>
          <p:nvPr/>
        </p:nvGrpSpPr>
        <p:grpSpPr>
          <a:xfrm>
            <a:off x="4406745" y="1865397"/>
            <a:ext cx="3604446" cy="3138920"/>
            <a:chOff x="9815948" y="3323744"/>
            <a:chExt cx="1206274" cy="1050480"/>
          </a:xfrm>
        </p:grpSpPr>
        <p:sp>
          <p:nvSpPr>
            <p:cNvPr id="13" name="Freeform: Shape 1295">
              <a:extLst>
                <a:ext uri="{FF2B5EF4-FFF2-40B4-BE49-F238E27FC236}">
                  <a16:creationId xmlns:a16="http://schemas.microsoft.com/office/drawing/2014/main" id="{09333E72-E04D-05DF-5729-665AC81928F3}"/>
                </a:ext>
              </a:extLst>
            </p:cNvPr>
            <p:cNvSpPr/>
            <p:nvPr/>
          </p:nvSpPr>
          <p:spPr>
            <a:xfrm>
              <a:off x="10122324" y="3350543"/>
              <a:ext cx="899898" cy="1023019"/>
            </a:xfrm>
            <a:custGeom>
              <a:avLst/>
              <a:gdLst>
                <a:gd name="connsiteX0" fmla="*/ 395378 w 899898"/>
                <a:gd name="connsiteY0" fmla="*/ 0 h 1023019"/>
                <a:gd name="connsiteX1" fmla="*/ 895307 w 899898"/>
                <a:gd name="connsiteY1" fmla="*/ 863214 h 1023019"/>
                <a:gd name="connsiteX2" fmla="*/ 895307 w 899898"/>
                <a:gd name="connsiteY2" fmla="*/ 891337 h 1023019"/>
                <a:gd name="connsiteX3" fmla="*/ 818878 w 899898"/>
                <a:gd name="connsiteY3" fmla="*/ 1023019 h 1023019"/>
                <a:gd name="connsiteX4" fmla="*/ 396039 w 899898"/>
                <a:gd name="connsiteY4" fmla="*/ 289833 h 1023019"/>
                <a:gd name="connsiteX5" fmla="*/ 172709 w 899898"/>
                <a:gd name="connsiteY5" fmla="*/ 672638 h 1023019"/>
                <a:gd name="connsiteX6" fmla="*/ 153850 w 899898"/>
                <a:gd name="connsiteY6" fmla="*/ 684549 h 1023019"/>
                <a:gd name="connsiteX7" fmla="*/ 0 w 899898"/>
                <a:gd name="connsiteY7" fmla="*/ 684218 h 1023019"/>
                <a:gd name="connsiteX8" fmla="*/ 395378 w 899898"/>
                <a:gd name="connsiteY8" fmla="*/ 0 h 102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898" h="1023019">
                  <a:moveTo>
                    <a:pt x="395378" y="0"/>
                  </a:moveTo>
                  <a:cubicBezTo>
                    <a:pt x="448977" y="92310"/>
                    <a:pt x="781491" y="666683"/>
                    <a:pt x="895307" y="863214"/>
                  </a:cubicBezTo>
                  <a:cubicBezTo>
                    <a:pt x="901263" y="873470"/>
                    <a:pt x="901593" y="880749"/>
                    <a:pt x="895307" y="891337"/>
                  </a:cubicBezTo>
                  <a:cubicBezTo>
                    <a:pt x="869500" y="934349"/>
                    <a:pt x="845016" y="977691"/>
                    <a:pt x="818878" y="1023019"/>
                  </a:cubicBezTo>
                  <a:cubicBezTo>
                    <a:pt x="677601" y="777852"/>
                    <a:pt x="537317" y="534339"/>
                    <a:pt x="396039" y="289833"/>
                  </a:cubicBezTo>
                  <a:cubicBezTo>
                    <a:pt x="385121" y="300090"/>
                    <a:pt x="239542" y="556507"/>
                    <a:pt x="172709" y="672638"/>
                  </a:cubicBezTo>
                  <a:cubicBezTo>
                    <a:pt x="168077" y="680579"/>
                    <a:pt x="163776" y="684880"/>
                    <a:pt x="153850" y="684549"/>
                  </a:cubicBezTo>
                  <a:cubicBezTo>
                    <a:pt x="103559" y="683888"/>
                    <a:pt x="53599" y="684218"/>
                    <a:pt x="0" y="684218"/>
                  </a:cubicBezTo>
                  <a:cubicBezTo>
                    <a:pt x="132675" y="455263"/>
                    <a:pt x="263695" y="228293"/>
                    <a:pt x="395378" y="0"/>
                  </a:cubicBezTo>
                  <a:close/>
                </a:path>
              </a:pathLst>
            </a:custGeom>
            <a:solidFill>
              <a:schemeClr val="accent4"/>
            </a:solidFill>
            <a:ln w="3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296">
              <a:extLst>
                <a:ext uri="{FF2B5EF4-FFF2-40B4-BE49-F238E27FC236}">
                  <a16:creationId xmlns:a16="http://schemas.microsoft.com/office/drawing/2014/main" id="{6CC8FED0-227D-28F0-0AC4-8B2100F829C1}"/>
                </a:ext>
              </a:extLst>
            </p:cNvPr>
            <p:cNvSpPr/>
            <p:nvPr/>
          </p:nvSpPr>
          <p:spPr>
            <a:xfrm>
              <a:off x="9828852" y="3323744"/>
              <a:ext cx="791747" cy="879756"/>
            </a:xfrm>
            <a:custGeom>
              <a:avLst/>
              <a:gdLst>
                <a:gd name="connsiteX0" fmla="*/ 0 w 791747"/>
                <a:gd name="connsiteY0" fmla="*/ 879426 h 879756"/>
                <a:gd name="connsiteX1" fmla="*/ 499268 w 791747"/>
                <a:gd name="connsiteY1" fmla="*/ 11911 h 879756"/>
                <a:gd name="connsiteX2" fmla="*/ 519781 w 791747"/>
                <a:gd name="connsiteY2" fmla="*/ 0 h 879756"/>
                <a:gd name="connsiteX3" fmla="*/ 675616 w 791747"/>
                <a:gd name="connsiteY3" fmla="*/ 331 h 879756"/>
                <a:gd name="connsiteX4" fmla="*/ 252446 w 791747"/>
                <a:gd name="connsiteY4" fmla="*/ 732855 h 879756"/>
                <a:gd name="connsiteX5" fmla="*/ 685542 w 791747"/>
                <a:gd name="connsiteY5" fmla="*/ 734509 h 879756"/>
                <a:gd name="connsiteX6" fmla="*/ 717966 w 791747"/>
                <a:gd name="connsiteY6" fmla="*/ 752045 h 879756"/>
                <a:gd name="connsiteX7" fmla="*/ 791748 w 791747"/>
                <a:gd name="connsiteY7" fmla="*/ 879757 h 879756"/>
                <a:gd name="connsiteX8" fmla="*/ 0 w 791747"/>
                <a:gd name="connsiteY8" fmla="*/ 879426 h 8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747" h="879756">
                  <a:moveTo>
                    <a:pt x="0" y="879426"/>
                  </a:moveTo>
                  <a:cubicBezTo>
                    <a:pt x="29446" y="827481"/>
                    <a:pt x="401333" y="181642"/>
                    <a:pt x="499268" y="11911"/>
                  </a:cubicBezTo>
                  <a:cubicBezTo>
                    <a:pt x="504230" y="3309"/>
                    <a:pt x="509855" y="0"/>
                    <a:pt x="519781" y="0"/>
                  </a:cubicBezTo>
                  <a:cubicBezTo>
                    <a:pt x="570733" y="662"/>
                    <a:pt x="622017" y="331"/>
                    <a:pt x="675616" y="331"/>
                  </a:cubicBezTo>
                  <a:cubicBezTo>
                    <a:pt x="533677" y="245829"/>
                    <a:pt x="393062" y="489011"/>
                    <a:pt x="252446" y="732855"/>
                  </a:cubicBezTo>
                  <a:cubicBezTo>
                    <a:pt x="258071" y="736494"/>
                    <a:pt x="546581" y="735171"/>
                    <a:pt x="685542" y="734509"/>
                  </a:cubicBezTo>
                  <a:cubicBezTo>
                    <a:pt x="700761" y="734509"/>
                    <a:pt x="710025" y="737487"/>
                    <a:pt x="717966" y="752045"/>
                  </a:cubicBezTo>
                  <a:cubicBezTo>
                    <a:pt x="741126" y="794395"/>
                    <a:pt x="766272" y="836083"/>
                    <a:pt x="791748" y="879757"/>
                  </a:cubicBezTo>
                  <a:cubicBezTo>
                    <a:pt x="527060" y="879426"/>
                    <a:pt x="264357" y="879426"/>
                    <a:pt x="0" y="879426"/>
                  </a:cubicBezTo>
                  <a:close/>
                </a:path>
              </a:pathLst>
            </a:custGeom>
            <a:solidFill>
              <a:schemeClr val="accent1"/>
            </a:solidFill>
            <a:ln w="3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297">
              <a:extLst>
                <a:ext uri="{FF2B5EF4-FFF2-40B4-BE49-F238E27FC236}">
                  <a16:creationId xmlns:a16="http://schemas.microsoft.com/office/drawing/2014/main" id="{FDAE8942-1783-A7F8-B6AE-4866D0F47B6F}"/>
                </a:ext>
              </a:extLst>
            </p:cNvPr>
            <p:cNvSpPr/>
            <p:nvPr/>
          </p:nvSpPr>
          <p:spPr>
            <a:xfrm>
              <a:off x="9815948" y="3689013"/>
              <a:ext cx="1095808" cy="685211"/>
            </a:xfrm>
            <a:custGeom>
              <a:avLst/>
              <a:gdLst>
                <a:gd name="connsiteX0" fmla="*/ 0 w 1095808"/>
                <a:gd name="connsiteY0" fmla="*/ 538971 h 685211"/>
                <a:gd name="connsiteX1" fmla="*/ 844685 w 1095808"/>
                <a:gd name="connsiteY1" fmla="*/ 538971 h 685211"/>
                <a:gd name="connsiteX2" fmla="*/ 624002 w 1095808"/>
                <a:gd name="connsiteY2" fmla="*/ 155835 h 685211"/>
                <a:gd name="connsiteX3" fmla="*/ 624002 w 1095808"/>
                <a:gd name="connsiteY3" fmla="*/ 130690 h 685211"/>
                <a:gd name="connsiteX4" fmla="*/ 702416 w 1095808"/>
                <a:gd name="connsiteY4" fmla="*/ 0 h 685211"/>
                <a:gd name="connsiteX5" fmla="*/ 1095808 w 1095808"/>
                <a:gd name="connsiteY5" fmla="*/ 681572 h 685211"/>
                <a:gd name="connsiteX6" fmla="*/ 98927 w 1095808"/>
                <a:gd name="connsiteY6" fmla="*/ 685211 h 685211"/>
                <a:gd name="connsiteX7" fmla="*/ 73120 w 1095808"/>
                <a:gd name="connsiteY7" fmla="*/ 670653 h 685211"/>
                <a:gd name="connsiteX8" fmla="*/ 0 w 1095808"/>
                <a:gd name="connsiteY8" fmla="*/ 538971 h 68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808" h="685211">
                  <a:moveTo>
                    <a:pt x="0" y="538971"/>
                  </a:moveTo>
                  <a:cubicBezTo>
                    <a:pt x="280900" y="538971"/>
                    <a:pt x="561800" y="538971"/>
                    <a:pt x="844685" y="538971"/>
                  </a:cubicBezTo>
                  <a:cubicBezTo>
                    <a:pt x="839723" y="529376"/>
                    <a:pt x="693483" y="275276"/>
                    <a:pt x="624002" y="155835"/>
                  </a:cubicBezTo>
                  <a:cubicBezTo>
                    <a:pt x="618708" y="146571"/>
                    <a:pt x="618377" y="139954"/>
                    <a:pt x="624002" y="130690"/>
                  </a:cubicBezTo>
                  <a:cubicBezTo>
                    <a:pt x="647824" y="90986"/>
                    <a:pt x="696791" y="2647"/>
                    <a:pt x="702416" y="0"/>
                  </a:cubicBezTo>
                  <a:cubicBezTo>
                    <a:pt x="833436" y="226970"/>
                    <a:pt x="964457" y="454271"/>
                    <a:pt x="1095808" y="681572"/>
                  </a:cubicBezTo>
                  <a:cubicBezTo>
                    <a:pt x="1088198" y="685873"/>
                    <a:pt x="424824" y="684880"/>
                    <a:pt x="98927" y="685211"/>
                  </a:cubicBezTo>
                  <a:cubicBezTo>
                    <a:pt x="86355" y="685211"/>
                    <a:pt x="79406" y="682233"/>
                    <a:pt x="73120" y="670653"/>
                  </a:cubicBezTo>
                  <a:cubicBezTo>
                    <a:pt x="51614" y="631612"/>
                    <a:pt x="0" y="546250"/>
                    <a:pt x="0" y="538971"/>
                  </a:cubicBezTo>
                  <a:close/>
                </a:path>
              </a:pathLst>
            </a:custGeom>
            <a:solidFill>
              <a:schemeClr val="accent3"/>
            </a:solidFill>
            <a:ln w="3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6ACA83B-8B81-2EE2-91AB-C9D0CED3B3A4}"/>
              </a:ext>
            </a:extLst>
          </p:cNvPr>
          <p:cNvSpPr txBox="1"/>
          <p:nvPr/>
        </p:nvSpPr>
        <p:spPr>
          <a:xfrm rot="3612883">
            <a:off x="6060242" y="3314738"/>
            <a:ext cx="2156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QUANTUM OPTICS LAB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F91393-C272-8173-CCB5-1906E8A8334D}"/>
              </a:ext>
            </a:extLst>
          </p:cNvPr>
          <p:cNvSpPr txBox="1"/>
          <p:nvPr/>
        </p:nvSpPr>
        <p:spPr>
          <a:xfrm>
            <a:off x="4660016" y="4619129"/>
            <a:ext cx="1796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SYNTHESIS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063521-D375-CF14-5301-BE66F0BAF844}"/>
              </a:ext>
            </a:extLst>
          </p:cNvPr>
          <p:cNvSpPr txBox="1"/>
          <p:nvPr/>
        </p:nvSpPr>
        <p:spPr>
          <a:xfrm rot="18000000">
            <a:off x="4821124" y="2548574"/>
            <a:ext cx="1796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THEORY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73B5B8-E223-8194-108D-B21205808F7A}"/>
              </a:ext>
            </a:extLst>
          </p:cNvPr>
          <p:cNvGrpSpPr/>
          <p:nvPr/>
        </p:nvGrpSpPr>
        <p:grpSpPr>
          <a:xfrm>
            <a:off x="4725500" y="5283629"/>
            <a:ext cx="5978303" cy="849853"/>
            <a:chOff x="5325592" y="1736224"/>
            <a:chExt cx="1399634" cy="8498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130E10-A0AF-1290-29CD-AD7773AF2CC3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Material preparation, defect generation, surface modification….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C968A5-24BC-5737-5242-17DC410A3F79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Synthesis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89558C-8CDB-06FA-61DC-CD61E066C7B8}"/>
              </a:ext>
            </a:extLst>
          </p:cNvPr>
          <p:cNvGrpSpPr/>
          <p:nvPr/>
        </p:nvGrpSpPr>
        <p:grpSpPr>
          <a:xfrm>
            <a:off x="3552796" y="819738"/>
            <a:ext cx="5546289" cy="844447"/>
            <a:chOff x="5325592" y="1736224"/>
            <a:chExt cx="1541252" cy="8444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F02778-A20C-80C4-15DA-9276B9B3A2F5}"/>
                </a:ext>
              </a:extLst>
            </p:cNvPr>
            <p:cNvSpPr txBox="1"/>
            <p:nvPr/>
          </p:nvSpPr>
          <p:spPr>
            <a:xfrm>
              <a:off x="5467210" y="1995896"/>
              <a:ext cx="1399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Quantum optics experiments (CW ODMR, Rabi, Ramsey…)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3EA701-44D6-97E7-96CF-2D4CEF6839D2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Quantum optics lab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FF226-C153-F18C-1714-EA93198ABB8A}"/>
              </a:ext>
            </a:extLst>
          </p:cNvPr>
          <p:cNvGrpSpPr/>
          <p:nvPr/>
        </p:nvGrpSpPr>
        <p:grpSpPr>
          <a:xfrm>
            <a:off x="403166" y="5161454"/>
            <a:ext cx="3168170" cy="1219999"/>
            <a:chOff x="5325592" y="1736224"/>
            <a:chExt cx="1399634" cy="11884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1ED45C-8670-E3F1-88A4-4DE5697AC772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Defect identification, calculation of defect properties, prediction of optical protocols…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963145-CA6D-D9BD-5D4D-4FF42FC86616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Theory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E85D0FA-12F3-91E3-122E-50AE85D1D4C0}"/>
              </a:ext>
            </a:extLst>
          </p:cNvPr>
          <p:cNvSpPr txBox="1"/>
          <p:nvPr/>
        </p:nvSpPr>
        <p:spPr>
          <a:xfrm>
            <a:off x="4525179" y="6150620"/>
            <a:ext cx="7263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/>
              <a:t>F</a:t>
            </a:r>
            <a:r>
              <a:rPr lang="en-GB" sz="2400" b="1" dirty="0"/>
              <a:t>u</a:t>
            </a:r>
            <a:r>
              <a:rPr lang="en-BE" sz="2400" b="1" dirty="0"/>
              <a:t>ll  “in-house” characterisation of defect quantum bits</a:t>
            </a: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9BC1E495-CB64-FF9D-4C4A-7695925B8C25}"/>
              </a:ext>
            </a:extLst>
          </p:cNvPr>
          <p:cNvSpPr/>
          <p:nvPr/>
        </p:nvSpPr>
        <p:spPr>
          <a:xfrm>
            <a:off x="60182" y="4844414"/>
            <a:ext cx="3835957" cy="1956238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9BFB0C-F866-540C-8A88-C1671708D7E6}"/>
              </a:ext>
            </a:extLst>
          </p:cNvPr>
          <p:cNvSpPr txBox="1"/>
          <p:nvPr/>
        </p:nvSpPr>
        <p:spPr>
          <a:xfrm>
            <a:off x="8635123" y="4864710"/>
            <a:ext cx="61026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600" dirty="0"/>
              <a:t>JPC Lett 11 (5), 1675-1681, (2020)</a:t>
            </a:r>
          </a:p>
        </p:txBody>
      </p:sp>
    </p:spTree>
    <p:extLst>
      <p:ext uri="{BB962C8B-B14F-4D97-AF65-F5344CB8AC3E}">
        <p14:creationId xmlns:p14="http://schemas.microsoft.com/office/powerpoint/2010/main" val="211155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1365-ECB8-E303-165E-1993C9B3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30" y="14807"/>
            <a:ext cx="10044549" cy="1325563"/>
          </a:xfrm>
        </p:spPr>
        <p:txBody>
          <a:bodyPr/>
          <a:lstStyle/>
          <a:p>
            <a:r>
              <a:rPr lang="en-US" sz="4800" b="1" dirty="0"/>
              <a:t>Nitrogen-vacancy in diamond</a:t>
            </a:r>
            <a:endParaRPr lang="en-BE" dirty="0"/>
          </a:p>
        </p:txBody>
      </p:sp>
      <p:pic>
        <p:nvPicPr>
          <p:cNvPr id="7170" name="Picture 2" descr="Normalized PL spectra of single NV À and NV 0 curve color centers in... |  Download Scientific Diagram">
            <a:extLst>
              <a:ext uri="{FF2B5EF4-FFF2-40B4-BE49-F238E27FC236}">
                <a16:creationId xmlns:a16="http://schemas.microsoft.com/office/drawing/2014/main" id="{5F1DE0DC-959B-DB29-20EF-CB56BC96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3" y="1887180"/>
            <a:ext cx="4999772" cy="30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2E54AB8-B297-298E-A694-D93C11A69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10" y="1951098"/>
            <a:ext cx="2646985" cy="26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D3016-AA98-6A7A-39CB-3F327CE93FC1}"/>
              </a:ext>
            </a:extLst>
          </p:cNvPr>
          <p:cNvSpPr txBox="1"/>
          <p:nvPr/>
        </p:nvSpPr>
        <p:spPr>
          <a:xfrm>
            <a:off x="613217" y="5195576"/>
            <a:ext cx="109655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Negatively charged nitrogen-vacancy </a:t>
            </a:r>
            <a:r>
              <a:rPr lang="en-GB" sz="2400" dirty="0" err="1"/>
              <a:t>center</a:t>
            </a:r>
            <a:r>
              <a:rPr lang="en-GB" sz="2400" dirty="0"/>
              <a:t> is the </a:t>
            </a:r>
            <a:r>
              <a:rPr lang="en-GB" sz="2400" b="1" dirty="0"/>
              <a:t>most studied point defect </a:t>
            </a:r>
            <a:r>
              <a:rPr lang="en-GB" sz="2400" dirty="0"/>
              <a:t>qubit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NV can be generated on demand by irradiation/ion implantation at different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NV exist either as NV</a:t>
            </a:r>
            <a:r>
              <a:rPr lang="en-GB" sz="2400" baseline="30000" dirty="0"/>
              <a:t>(0)</a:t>
            </a:r>
            <a:r>
              <a:rPr lang="en-GB" sz="2400" dirty="0"/>
              <a:t> or NV</a:t>
            </a:r>
            <a:r>
              <a:rPr lang="en-GB" sz="2400" baseline="30000" dirty="0"/>
              <a:t>(-)</a:t>
            </a:r>
            <a:r>
              <a:rPr lang="en-GB" sz="2400" dirty="0"/>
              <a:t>; </a:t>
            </a:r>
            <a:r>
              <a:rPr lang="en-GB" sz="2400" b="1" dirty="0"/>
              <a:t>NV</a:t>
            </a:r>
            <a:r>
              <a:rPr lang="en-GB" sz="2400" b="1" baseline="30000" dirty="0"/>
              <a:t>(-)</a:t>
            </a:r>
            <a:r>
              <a:rPr lang="en-GB" sz="2400" b="1" dirty="0"/>
              <a:t> </a:t>
            </a:r>
            <a:r>
              <a:rPr lang="en-GB" sz="2400" dirty="0"/>
              <a:t>is useful due to </a:t>
            </a:r>
            <a:r>
              <a:rPr lang="en-GB" sz="2400" b="1" dirty="0"/>
              <a:t>triplet</a:t>
            </a:r>
            <a:r>
              <a:rPr lang="en-GB" sz="2400" b="1" baseline="-25000" dirty="0"/>
              <a:t> </a:t>
            </a:r>
            <a:r>
              <a:rPr lang="en-GB" sz="2400" b="1" dirty="0"/>
              <a:t>ground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Spin levels of NV can be used as qubit states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4B8BC-5386-ABED-F613-8AAF9B4D5B29}"/>
              </a:ext>
            </a:extLst>
          </p:cNvPr>
          <p:cNvSpPr txBox="1"/>
          <p:nvPr/>
        </p:nvSpPr>
        <p:spPr>
          <a:xfrm>
            <a:off x="1280466" y="1190710"/>
            <a:ext cx="10488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Nitrogen-vacancy (NV</a:t>
            </a:r>
            <a:r>
              <a:rPr lang="en-US" sz="2400" b="1" baseline="30000" dirty="0"/>
              <a:t>(-)</a:t>
            </a:r>
            <a:r>
              <a:rPr lang="en-US" sz="2400" b="1" dirty="0"/>
              <a:t>) in diamond: </a:t>
            </a:r>
            <a:r>
              <a:rPr lang="en-US" sz="2400" dirty="0"/>
              <a:t>“pseudo-molecule” with </a:t>
            </a:r>
            <a:r>
              <a:rPr lang="en-US" sz="2400" u="sng" dirty="0"/>
              <a:t>triplet ground state</a:t>
            </a:r>
            <a:endParaRPr lang="en-BE" sz="24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73536-0B75-8F66-B5DB-CF5ADA9C42D9}"/>
              </a:ext>
            </a:extLst>
          </p:cNvPr>
          <p:cNvSpPr txBox="1"/>
          <p:nvPr/>
        </p:nvSpPr>
        <p:spPr>
          <a:xfrm>
            <a:off x="6321605" y="4666157"/>
            <a:ext cx="14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confocal image</a:t>
            </a:r>
            <a:endParaRPr lang="en-BE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9B42E-42D6-2063-4145-65E5B797F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5150" y="1876736"/>
            <a:ext cx="3057635" cy="27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5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CEA5-A997-A4F8-D537-03C8CBD3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133" y="43370"/>
            <a:ext cx="10044549" cy="1325563"/>
          </a:xfrm>
        </p:spPr>
        <p:txBody>
          <a:bodyPr/>
          <a:lstStyle/>
          <a:p>
            <a:r>
              <a:rPr lang="en-GB" dirty="0"/>
              <a:t>Qubit operations &amp; Coherence time</a:t>
            </a:r>
            <a:endParaRPr lang="en-B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BBF195-9038-C0B3-DD5E-1ED1E2563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985" y="930082"/>
            <a:ext cx="2949378" cy="33166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D87CC2-721F-0D05-E93F-D618307C2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893" y="1341627"/>
            <a:ext cx="2670987" cy="26062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C15C6A-AF7E-8F68-A035-4EF6BBC0A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474" y="1341627"/>
            <a:ext cx="2717198" cy="25600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336E06-1445-0D3A-9038-9997FBE0F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018" y="5678601"/>
            <a:ext cx="3687624" cy="7855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D4AA64-D861-4D17-91FF-DC469A10D266}"/>
              </a:ext>
            </a:extLst>
          </p:cNvPr>
          <p:cNvSpPr txBox="1"/>
          <p:nvPr/>
        </p:nvSpPr>
        <p:spPr>
          <a:xfrm>
            <a:off x="7128623" y="972295"/>
            <a:ext cx="384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Rabi			   Ramsey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32FA94-4494-0E0D-852F-EF20AE315E2D}"/>
              </a:ext>
            </a:extLst>
          </p:cNvPr>
          <p:cNvSpPr txBox="1"/>
          <p:nvPr/>
        </p:nvSpPr>
        <p:spPr>
          <a:xfrm>
            <a:off x="83644" y="5244513"/>
            <a:ext cx="7080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Rabi oscillations: determination of pi-pulse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Ramsey interferometry: free induction decay (</a:t>
            </a:r>
            <a:r>
              <a:rPr lang="en-US" b="1" dirty="0"/>
              <a:t>T2* time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Quantum sensing is based on either changes in T2* or FFT of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Spin-lattice relaxation sets an ultimate limit for T2 time (</a:t>
            </a:r>
            <a:r>
              <a:rPr lang="en-US" b="1" dirty="0"/>
              <a:t>T1 time</a:t>
            </a:r>
            <a:r>
              <a:rPr lang="en-US" dirty="0"/>
              <a:t>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B62D78-8007-8B7C-9336-1A13C263E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148" y="3655514"/>
            <a:ext cx="3708554" cy="9451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1B2B110-DB0E-E81B-E5D8-F09B98A87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5376" y="4733855"/>
            <a:ext cx="4720171" cy="816787"/>
          </a:xfrm>
          <a:prstGeom prst="rect">
            <a:avLst/>
          </a:prstGeom>
        </p:spPr>
      </p:pic>
      <p:pic>
        <p:nvPicPr>
          <p:cNvPr id="33" name="Picture 8" descr="Optically detected magnetic resonance - Wikiwand">
            <a:extLst>
              <a:ext uri="{FF2B5EF4-FFF2-40B4-BE49-F238E27FC236}">
                <a16:creationId xmlns:a16="http://schemas.microsoft.com/office/drawing/2014/main" id="{19E3401B-2928-CCC5-F4B4-AC2F3ACC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" y="1523669"/>
            <a:ext cx="3307676" cy="312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3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4679-22DC-AA1E-04B7-55A808F2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286" y="-135405"/>
            <a:ext cx="10044549" cy="1325563"/>
          </a:xfrm>
        </p:spPr>
        <p:txBody>
          <a:bodyPr/>
          <a:lstStyle/>
          <a:p>
            <a:r>
              <a:rPr lang="en-BE" dirty="0"/>
              <a:t>Sensing with NV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D73E8-B329-B303-3DDE-10C3E7A3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735" y="1478650"/>
            <a:ext cx="3452396" cy="4896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5DB0F2-E603-6F52-C915-EFEF66A7877A}"/>
              </a:ext>
            </a:extLst>
          </p:cNvPr>
          <p:cNvSpPr txBox="1"/>
          <p:nvPr/>
        </p:nvSpPr>
        <p:spPr>
          <a:xfrm>
            <a:off x="1233286" y="1109318"/>
            <a:ext cx="492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STN scales as ~1/d</a:t>
            </a:r>
            <a:r>
              <a:rPr lang="en-BE" baseline="30000" dirty="0"/>
              <a:t>6</a:t>
            </a:r>
            <a:r>
              <a:rPr lang="en-BE" dirty="0"/>
              <a:t>: </a:t>
            </a:r>
            <a:r>
              <a:rPr lang="en-BE" u="sng" dirty="0"/>
              <a:t>NV</a:t>
            </a:r>
            <a:r>
              <a:rPr lang="en-BE" u="sng" baseline="30000" dirty="0"/>
              <a:t>-</a:t>
            </a:r>
            <a:r>
              <a:rPr lang="en-BE" u="sng" dirty="0"/>
              <a:t> should be close to surface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5A003-1F02-58DD-7741-CE21A25D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52" y="1994815"/>
            <a:ext cx="3508198" cy="4161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EAE1B1-E73E-4633-720A-127D39AFAA7F}"/>
              </a:ext>
            </a:extLst>
          </p:cNvPr>
          <p:cNvSpPr txBox="1"/>
          <p:nvPr/>
        </p:nvSpPr>
        <p:spPr>
          <a:xfrm>
            <a:off x="7658714" y="1109318"/>
            <a:ext cx="36191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BE" sz="2400" dirty="0"/>
          </a:p>
          <a:p>
            <a:r>
              <a:rPr lang="en-BE" sz="2400" dirty="0"/>
              <a:t>Complications: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E" sz="2400" dirty="0"/>
              <a:t>ODMR signal is gone </a:t>
            </a:r>
            <a:r>
              <a:rPr lang="en-BE" sz="2400" b="1" dirty="0"/>
              <a:t>at cryogenic temperatures: no optical readout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E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E" sz="2400" b="1" dirty="0"/>
              <a:t>T2 time is shortened </a:t>
            </a:r>
            <a:r>
              <a:rPr lang="en-BE" sz="2400" dirty="0"/>
              <a:t>by electric noises (fluctuating charges) and magnetic noises (</a:t>
            </a:r>
            <a:r>
              <a:rPr lang="en-GB" sz="2400" dirty="0"/>
              <a:t>nuclear flip-flops</a:t>
            </a:r>
            <a:r>
              <a:rPr lang="en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666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E286-8D33-0949-8F75-C9EE8E56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897" y="434806"/>
            <a:ext cx="10090355" cy="1325563"/>
          </a:xfrm>
        </p:spPr>
        <p:txBody>
          <a:bodyPr>
            <a:normAutofit fontScale="90000"/>
          </a:bodyPr>
          <a:lstStyle/>
          <a:p>
            <a:r>
              <a:rPr lang="en-BE" dirty="0"/>
              <a:t>Revival of NV ODMR at low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D5A7EF-FF05-8684-17CE-878EE7C5A232}"/>
              </a:ext>
            </a:extLst>
          </p:cNvPr>
          <p:cNvSpPr txBox="1"/>
          <p:nvPr/>
        </p:nvSpPr>
        <p:spPr>
          <a:xfrm>
            <a:off x="1886973" y="5027831"/>
            <a:ext cx="8389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000" dirty="0"/>
              <a:t>ODMR signal of single NVs disapers at ~4 K, so that the </a:t>
            </a:r>
            <a:r>
              <a:rPr lang="en-GB" sz="2000" dirty="0"/>
              <a:t>antibunching 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From the PL, NV</a:t>
            </a:r>
            <a:r>
              <a:rPr lang="en-GB" sz="2000" baseline="30000" dirty="0"/>
              <a:t>(-)</a:t>
            </a:r>
            <a:r>
              <a:rPr lang="en-GB" sz="2000" dirty="0"/>
              <a:t> gets oxidised to NV</a:t>
            </a:r>
            <a:r>
              <a:rPr lang="en-GB" sz="2000" baseline="30000" dirty="0"/>
              <a:t>(0</a:t>
            </a:r>
            <a:r>
              <a:rPr lang="en-GB" sz="2000" b="1" baseline="30000" dirty="0"/>
              <a:t>)</a:t>
            </a:r>
            <a:endParaRPr lang="en-GB" sz="20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Spraying water (1-2 nm layer) </a:t>
            </a:r>
            <a:r>
              <a:rPr lang="en-GB" sz="2000" b="1" dirty="0"/>
              <a:t>leads to the revival </a:t>
            </a:r>
            <a:r>
              <a:rPr lang="en-GB" sz="2000" dirty="0"/>
              <a:t>of the ODMR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Important: </a:t>
            </a:r>
            <a:r>
              <a:rPr lang="en-GB" sz="2000" i="1" u="sng" dirty="0"/>
              <a:t>T=4 K is achieved at UHV</a:t>
            </a:r>
            <a:endParaRPr lang="en-BE" sz="2000" i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2B9F0-3DFF-E6B0-E816-88B056BA1E00}"/>
              </a:ext>
            </a:extLst>
          </p:cNvPr>
          <p:cNvSpPr txBox="1"/>
          <p:nvPr/>
        </p:nvSpPr>
        <p:spPr>
          <a:xfrm>
            <a:off x="7752522" y="6261061"/>
            <a:ext cx="431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i="1" dirty="0"/>
              <a:t>together with </a:t>
            </a:r>
            <a:r>
              <a:rPr lang="en-GB" i="1" dirty="0"/>
              <a:t>A. Singha @ MPI in Stuttgart</a:t>
            </a:r>
            <a:endParaRPr lang="en-BE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CF244-BAE6-6511-7830-0E7DA5003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280" y="1725582"/>
            <a:ext cx="74549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86F610-E720-7F41-165D-7FFC52CAC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48" y="1330239"/>
            <a:ext cx="7335009" cy="5501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675695-E539-642B-8E2F-89A1D203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897" y="363870"/>
            <a:ext cx="10090355" cy="1325563"/>
          </a:xfrm>
        </p:spPr>
        <p:txBody>
          <a:bodyPr>
            <a:normAutofit fontScale="90000"/>
          </a:bodyPr>
          <a:lstStyle/>
          <a:p>
            <a:r>
              <a:rPr lang="en-BE" dirty="0"/>
              <a:t>Interaction of O-diamond surface with water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C0ACB-B89C-57D0-96CF-70FC6B4DF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8301" y="1824700"/>
            <a:ext cx="3590365" cy="3955742"/>
          </a:xfrm>
        </p:spPr>
        <p:txBody>
          <a:bodyPr>
            <a:normAutofit lnSpcReduction="10000"/>
          </a:bodyPr>
          <a:lstStyle/>
          <a:p>
            <a:endParaRPr lang="en-BE" sz="2000" dirty="0"/>
          </a:p>
          <a:p>
            <a:r>
              <a:rPr lang="en-BE" sz="2000" dirty="0"/>
              <a:t>O-related groups intoduce large VLS: hole accumulation</a:t>
            </a:r>
          </a:p>
          <a:p>
            <a:endParaRPr lang="en-BE" sz="2000" dirty="0"/>
          </a:p>
          <a:p>
            <a:r>
              <a:rPr lang="en-BE" sz="2000" dirty="0"/>
              <a:t>AIMD of water on top of diamond</a:t>
            </a:r>
          </a:p>
          <a:p>
            <a:pPr marL="0" indent="0">
              <a:buNone/>
            </a:pPr>
            <a:endParaRPr lang="en-BE" sz="2000" b="1" dirty="0"/>
          </a:p>
          <a:p>
            <a:r>
              <a:rPr lang="en-BE" sz="2000" dirty="0"/>
              <a:t>Water</a:t>
            </a:r>
            <a:r>
              <a:rPr lang="en-BE" sz="2000" b="1" dirty="0"/>
              <a:t> </a:t>
            </a:r>
            <a:r>
              <a:rPr lang="en-BE" sz="2000" dirty="0"/>
              <a:t>donates electrons to accepotor defects to compensate the hole accumulation</a:t>
            </a:r>
          </a:p>
          <a:p>
            <a:endParaRPr lang="en-BE" sz="2000" dirty="0"/>
          </a:p>
          <a:p>
            <a:pPr marL="0" indent="0">
              <a:buNone/>
            </a:pP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312764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1AD849-C20F-AF1C-1F66-97A45DC61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117" y="258866"/>
            <a:ext cx="2362753" cy="949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0DF4F-0087-C884-C6A2-7881A0F23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89" y="1559866"/>
            <a:ext cx="9204971" cy="30057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8E0C746-1A78-0972-4042-776433CB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897" y="234303"/>
            <a:ext cx="10090355" cy="1325563"/>
          </a:xfrm>
        </p:spPr>
        <p:txBody>
          <a:bodyPr>
            <a:normAutofit/>
          </a:bodyPr>
          <a:lstStyle/>
          <a:p>
            <a:r>
              <a:rPr lang="en-BE" dirty="0"/>
              <a:t>Interfacial band bending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8346F9-85C2-471E-088D-DAEE26CE20C2}"/>
              </a:ext>
            </a:extLst>
          </p:cNvPr>
          <p:cNvSpPr txBox="1"/>
          <p:nvPr/>
        </p:nvSpPr>
        <p:spPr>
          <a:xfrm>
            <a:off x="1798031" y="4627382"/>
            <a:ext cx="8975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</a:t>
            </a:r>
            <a:r>
              <a:rPr lang="en-BE" dirty="0"/>
              <a:t>ater+high temperature		no water		            </a:t>
            </a:r>
            <a:r>
              <a:rPr lang="en-GB" dirty="0"/>
              <a:t>w</a:t>
            </a:r>
            <a:r>
              <a:rPr lang="en-BE" dirty="0"/>
              <a:t>ater+low temperature</a:t>
            </a:r>
          </a:p>
          <a:p>
            <a:endParaRPr lang="en-B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2D69D-5871-B152-7618-227E425D630B}"/>
              </a:ext>
            </a:extLst>
          </p:cNvPr>
          <p:cNvSpPr txBox="1"/>
          <p:nvPr/>
        </p:nvSpPr>
        <p:spPr>
          <a:xfrm>
            <a:off x="2685808" y="5218622"/>
            <a:ext cx="95061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000" dirty="0"/>
              <a:t>Large </a:t>
            </a:r>
            <a:r>
              <a:rPr lang="en-BE" sz="2000" i="1" u="sng" dirty="0"/>
              <a:t>band bending </a:t>
            </a:r>
            <a:r>
              <a:rPr lang="en-BE" sz="2000" dirty="0"/>
              <a:t>causes the </a:t>
            </a:r>
            <a:r>
              <a:rPr lang="en-BE" sz="2000" i="1" u="sng" dirty="0"/>
              <a:t>instability</a:t>
            </a:r>
            <a:r>
              <a:rPr lang="en-BE" sz="2000" dirty="0"/>
              <a:t> of deep defects’ charge state (</a:t>
            </a:r>
            <a:r>
              <a:rPr lang="en-BE" sz="2000" b="1" dirty="0"/>
              <a:t>V</a:t>
            </a:r>
            <a:r>
              <a:rPr lang="en-BE" sz="2000" b="1" baseline="-25000" dirty="0"/>
              <a:t>2</a:t>
            </a:r>
            <a:r>
              <a:rPr lang="en-BE" sz="2000" b="1" baseline="30000" dirty="0"/>
              <a:t>(-)</a:t>
            </a:r>
            <a:r>
              <a:rPr lang="en-BE" sz="2000" b="1" dirty="0"/>
              <a:t> → V</a:t>
            </a:r>
            <a:r>
              <a:rPr lang="en-BE" sz="2000" b="1" baseline="-25000" dirty="0"/>
              <a:t>2</a:t>
            </a:r>
            <a:r>
              <a:rPr lang="en-BE" sz="2000" b="1" baseline="30000" dirty="0"/>
              <a:t>(0)</a:t>
            </a:r>
            <a:r>
              <a:rPr lang="en-BE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000" dirty="0"/>
              <a:t>V</a:t>
            </a:r>
            <a:r>
              <a:rPr lang="en-BE" sz="2000" baseline="-25000" dirty="0"/>
              <a:t>2</a:t>
            </a:r>
            <a:r>
              <a:rPr lang="en-BE" sz="2000" baseline="30000" dirty="0"/>
              <a:t>(0) </a:t>
            </a:r>
            <a:r>
              <a:rPr lang="en-BE" sz="2000" dirty="0"/>
              <a:t> emmits a hole (</a:t>
            </a:r>
            <a:r>
              <a:rPr lang="en-BE" sz="2000" b="1" dirty="0"/>
              <a:t>V</a:t>
            </a:r>
            <a:r>
              <a:rPr lang="en-BE" sz="2000" b="1" baseline="-25000" dirty="0"/>
              <a:t>2</a:t>
            </a:r>
            <a:r>
              <a:rPr lang="en-BE" sz="2000" b="1" baseline="30000" dirty="0"/>
              <a:t>(0)</a:t>
            </a:r>
            <a:r>
              <a:rPr lang="en-BE" sz="2000" b="1" dirty="0"/>
              <a:t> → V</a:t>
            </a:r>
            <a:r>
              <a:rPr lang="en-BE" sz="2000" b="1" baseline="-25000" dirty="0"/>
              <a:t>2</a:t>
            </a:r>
            <a:r>
              <a:rPr lang="en-BE" sz="2000" b="1" baseline="30000" dirty="0"/>
              <a:t>(-)</a:t>
            </a:r>
            <a:r>
              <a:rPr lang="en-BE" sz="2000" b="1" dirty="0"/>
              <a:t> + h</a:t>
            </a:r>
            <a:r>
              <a:rPr lang="en-BE" sz="2000" b="1" baseline="30000" dirty="0"/>
              <a:t>(+)</a:t>
            </a:r>
            <a:r>
              <a:rPr lang="en-BE" sz="2000" dirty="0"/>
              <a:t>), which is captured by the NV (</a:t>
            </a:r>
            <a:r>
              <a:rPr lang="en-BE" sz="2000" b="1" dirty="0"/>
              <a:t>NV</a:t>
            </a:r>
            <a:r>
              <a:rPr lang="en-BE" sz="2000" b="1" baseline="30000" dirty="0"/>
              <a:t>(-)</a:t>
            </a:r>
            <a:r>
              <a:rPr lang="en-BE" sz="2000" b="1" dirty="0"/>
              <a:t> + h</a:t>
            </a:r>
            <a:r>
              <a:rPr lang="en-BE" sz="2000" b="1" baseline="30000" dirty="0"/>
              <a:t>(+)</a:t>
            </a:r>
            <a:r>
              <a:rPr lang="en-BE" sz="2000" b="1" dirty="0"/>
              <a:t>→ NV</a:t>
            </a:r>
            <a:r>
              <a:rPr lang="en-BE" sz="2000" b="1" baseline="30000" dirty="0"/>
              <a:t>(0)</a:t>
            </a:r>
            <a:r>
              <a:rPr lang="en-BE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000" i="1" u="sng" dirty="0"/>
              <a:t>Water</a:t>
            </a:r>
            <a:r>
              <a:rPr lang="en-BE" sz="2000" dirty="0"/>
              <a:t>, reducing the band bending, </a:t>
            </a:r>
            <a:r>
              <a:rPr lang="en-BE" sz="2000" i="1" u="sng" dirty="0"/>
              <a:t>extends the stability region </a:t>
            </a:r>
            <a:r>
              <a:rPr lang="en-BE" sz="2000" dirty="0"/>
              <a:t>towards the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000" dirty="0"/>
              <a:t>The effect originates from the </a:t>
            </a:r>
            <a:r>
              <a:rPr lang="en-BE" sz="2000" i="1" u="sng" dirty="0"/>
              <a:t>low pressure </a:t>
            </a:r>
            <a:r>
              <a:rPr lang="en-BE" sz="2000" dirty="0"/>
              <a:t>rather than low temperature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73ADB8-76EF-26E4-6BB3-329EF25A4657}"/>
              </a:ext>
            </a:extLst>
          </p:cNvPr>
          <p:cNvSpPr txBox="1"/>
          <p:nvPr/>
        </p:nvSpPr>
        <p:spPr>
          <a:xfrm>
            <a:off x="5434893" y="1977231"/>
            <a:ext cx="85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STABLE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F721A-B8FB-54D2-06FB-1DA1BA253D2E}"/>
              </a:ext>
            </a:extLst>
          </p:cNvPr>
          <p:cNvSpPr txBox="1"/>
          <p:nvPr/>
        </p:nvSpPr>
        <p:spPr>
          <a:xfrm>
            <a:off x="4704521" y="1645437"/>
            <a:ext cx="59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NOT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53EF9B96-E479-67A0-C0A8-8FA094301B82}"/>
              </a:ext>
            </a:extLst>
          </p:cNvPr>
          <p:cNvSpPr/>
          <p:nvPr/>
        </p:nvSpPr>
        <p:spPr>
          <a:xfrm>
            <a:off x="122536" y="5335525"/>
            <a:ext cx="2503638" cy="1025518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97798-94D8-B9C2-C469-5902B1E3123D}"/>
              </a:ext>
            </a:extLst>
          </p:cNvPr>
          <p:cNvSpPr txBox="1"/>
          <p:nvPr/>
        </p:nvSpPr>
        <p:spPr>
          <a:xfrm>
            <a:off x="312748" y="5515536"/>
            <a:ext cx="217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</a:t>
            </a:r>
            <a:r>
              <a:rPr lang="en-BE" dirty="0"/>
              <a:t>ey players:</a:t>
            </a:r>
          </a:p>
          <a:p>
            <a:r>
              <a:rPr lang="en-BE" dirty="0"/>
              <a:t>deep acceptors (V</a:t>
            </a:r>
            <a:r>
              <a:rPr lang="en-BE" baseline="-25000" dirty="0"/>
              <a:t>2</a:t>
            </a:r>
            <a:r>
              <a:rPr lang="en-BE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315804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4A06-3665-4C4A-719B-1A5A58A6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555" y="0"/>
            <a:ext cx="10090355" cy="1325563"/>
          </a:xfrm>
        </p:spPr>
        <p:txBody>
          <a:bodyPr/>
          <a:lstStyle/>
          <a:p>
            <a:r>
              <a:rPr lang="en-BE" dirty="0"/>
              <a:t>Experimental confirmation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46CAE36-74A2-C397-1F2E-79E5DF2A5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30" y="1248980"/>
            <a:ext cx="9342815" cy="4235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7AB353-2137-D2AB-8883-69DA16F4E6BD}"/>
              </a:ext>
            </a:extLst>
          </p:cNvPr>
          <p:cNvSpPr txBox="1"/>
          <p:nvPr/>
        </p:nvSpPr>
        <p:spPr>
          <a:xfrm>
            <a:off x="7104132" y="6317194"/>
            <a:ext cx="508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Neethi</a:t>
            </a:r>
            <a:r>
              <a:rPr lang="en-GB" dirty="0"/>
              <a:t> </a:t>
            </a:r>
            <a:r>
              <a:rPr lang="en-GB" dirty="0" err="1"/>
              <a:t>Neethirajan</a:t>
            </a:r>
            <a:r>
              <a:rPr lang="en-GB" dirty="0"/>
              <a:t> et al. </a:t>
            </a:r>
            <a:r>
              <a:rPr lang="en-GB" i="1" dirty="0"/>
              <a:t>Nano Lett</a:t>
            </a:r>
            <a:r>
              <a:rPr lang="en-GB" dirty="0"/>
              <a:t>. 2023 (accepted)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35E6E-ACBD-8E32-32BF-3D718D493F0A}"/>
              </a:ext>
            </a:extLst>
          </p:cNvPr>
          <p:cNvSpPr txBox="1"/>
          <p:nvPr/>
        </p:nvSpPr>
        <p:spPr>
          <a:xfrm>
            <a:off x="1661596" y="5716311"/>
            <a:ext cx="940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The same effect as at low T is observed experimentaly at room temperature under low pressure </a:t>
            </a:r>
          </a:p>
        </p:txBody>
      </p:sp>
    </p:spTree>
    <p:extLst>
      <p:ext uri="{BB962C8B-B14F-4D97-AF65-F5344CB8AC3E}">
        <p14:creationId xmlns:p14="http://schemas.microsoft.com/office/powerpoint/2010/main" val="119453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">
      <a:dk1>
        <a:srgbClr val="494949"/>
      </a:dk1>
      <a:lt1>
        <a:srgbClr val="FFFFFF"/>
      </a:lt1>
      <a:dk2>
        <a:srgbClr val="00538B"/>
      </a:dk2>
      <a:lt2>
        <a:srgbClr val="E7E6E6"/>
      </a:lt2>
      <a:accent1>
        <a:srgbClr val="00538B"/>
      </a:accent1>
      <a:accent2>
        <a:srgbClr val="00B189"/>
      </a:accent2>
      <a:accent3>
        <a:srgbClr val="F1BB51"/>
      </a:accent3>
      <a:accent4>
        <a:srgbClr val="009CD7"/>
      </a:accent4>
      <a:accent5>
        <a:srgbClr val="26265E"/>
      </a:accent5>
      <a:accent6>
        <a:srgbClr val="A51D50"/>
      </a:accent6>
      <a:hlink>
        <a:srgbClr val="0563C1"/>
      </a:hlink>
      <a:folHlink>
        <a:srgbClr val="02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23 Master Deck" id="{0D5F0712-755D-FF44-B491-183B9847EC75}" vid="{2ADEAAE3-EB2E-6548-BE4A-227C16AA571A}"/>
    </a:ext>
  </a:extLst>
</a:theme>
</file>

<file path=ppt/theme/theme2.xml><?xml version="1.0" encoding="utf-8"?>
<a:theme xmlns:a="http://schemas.openxmlformats.org/drawingml/2006/main" name="3_Office Theme">
  <a:themeElements>
    <a:clrScheme name="APS">
      <a:dk1>
        <a:srgbClr val="494949"/>
      </a:dk1>
      <a:lt1>
        <a:srgbClr val="FFFFFF"/>
      </a:lt1>
      <a:dk2>
        <a:srgbClr val="00538B"/>
      </a:dk2>
      <a:lt2>
        <a:srgbClr val="E7E6E6"/>
      </a:lt2>
      <a:accent1>
        <a:srgbClr val="00538B"/>
      </a:accent1>
      <a:accent2>
        <a:srgbClr val="00B189"/>
      </a:accent2>
      <a:accent3>
        <a:srgbClr val="F1BB51"/>
      </a:accent3>
      <a:accent4>
        <a:srgbClr val="009CD7"/>
      </a:accent4>
      <a:accent5>
        <a:srgbClr val="26265E"/>
      </a:accent5>
      <a:accent6>
        <a:srgbClr val="A51D50"/>
      </a:accent6>
      <a:hlink>
        <a:srgbClr val="0563C1"/>
      </a:hlink>
      <a:folHlink>
        <a:srgbClr val="02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23 Master Deck" id="{0D5F0712-755D-FF44-B491-183B9847EC75}" vid="{A00ACB9E-8489-8741-B27E-510BF72ED6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18634</TotalTime>
  <Words>930</Words>
  <Application>Microsoft Macintosh PowerPoint</Application>
  <PresentationFormat>Widescreen</PresentationFormat>
  <Paragraphs>114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Jost</vt:lpstr>
      <vt:lpstr>Arial</vt:lpstr>
      <vt:lpstr>Times New Roman</vt:lpstr>
      <vt:lpstr>Calibri</vt:lpstr>
      <vt:lpstr>Office Theme</vt:lpstr>
      <vt:lpstr>3_Office Theme</vt:lpstr>
      <vt:lpstr>New approaches for quantum sensing with nitrogen-vacancy centers in diamond</vt:lpstr>
      <vt:lpstr>Semiconductor nanostructures group of A. Gali</vt:lpstr>
      <vt:lpstr>Nitrogen-vacancy in diamond</vt:lpstr>
      <vt:lpstr>Qubit operations &amp; Coherence time</vt:lpstr>
      <vt:lpstr>Sensing with NV center</vt:lpstr>
      <vt:lpstr>Revival of NV ODMR at low temperature</vt:lpstr>
      <vt:lpstr>Interaction of O-diamond surface with water </vt:lpstr>
      <vt:lpstr>Interfacial band bending</vt:lpstr>
      <vt:lpstr>Experimental confirmation</vt:lpstr>
      <vt:lpstr>Coference time &amp; band bending</vt:lpstr>
      <vt:lpstr>Electric noises </vt:lpstr>
      <vt:lpstr>Shallow NV centers: magnetic noises </vt:lpstr>
      <vt:lpstr>Experimental confirmation @ Wigner RCP</vt:lpstr>
      <vt:lpstr>Method development: excitons in solids using plane waves</vt:lpstr>
      <vt:lpstr>NEVPT2 calculations for NV center</vt:lpstr>
      <vt:lpstr>PowerPoint Presentation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Herdemann</dc:creator>
  <cp:lastModifiedBy>Anton PERSHIN</cp:lastModifiedBy>
  <cp:revision>160</cp:revision>
  <dcterms:created xsi:type="dcterms:W3CDTF">2022-09-28T21:40:12Z</dcterms:created>
  <dcterms:modified xsi:type="dcterms:W3CDTF">2023-09-20T09:26:47Z</dcterms:modified>
</cp:coreProperties>
</file>