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97" r:id="rId2"/>
    <p:sldId id="329" r:id="rId3"/>
    <p:sldId id="333" r:id="rId4"/>
    <p:sldId id="334" r:id="rId5"/>
    <p:sldId id="331" r:id="rId6"/>
    <p:sldId id="335" r:id="rId7"/>
    <p:sldId id="312" r:id="rId8"/>
    <p:sldId id="325" r:id="rId9"/>
    <p:sldId id="320" r:id="rId10"/>
    <p:sldId id="313" r:id="rId11"/>
    <p:sldId id="328" r:id="rId12"/>
    <p:sldId id="314" r:id="rId13"/>
    <p:sldId id="315" r:id="rId14"/>
    <p:sldId id="295" r:id="rId15"/>
    <p:sldId id="326" r:id="rId16"/>
    <p:sldId id="323" r:id="rId17"/>
    <p:sldId id="337" r:id="rId18"/>
    <p:sldId id="338" r:id="rId19"/>
    <p:sldId id="339" r:id="rId20"/>
    <p:sldId id="344" r:id="rId21"/>
    <p:sldId id="341" r:id="rId22"/>
    <p:sldId id="342" r:id="rId23"/>
    <p:sldId id="345" r:id="rId24"/>
    <p:sldId id="340" r:id="rId25"/>
    <p:sldId id="343" r:id="rId26"/>
    <p:sldId id="327" r:id="rId27"/>
    <p:sldId id="321" r:id="rId28"/>
    <p:sldId id="322" r:id="rId29"/>
    <p:sldId id="336" r:id="rId3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D35D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 snapToGrid="0">
      <p:cViewPr varScale="1">
        <p:scale>
          <a:sx n="78" d="100"/>
          <a:sy n="78" d="100"/>
        </p:scale>
        <p:origin x="144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15725-F0D2-4FD7-BAF0-4DD77CDFA7F6}" type="datetimeFigureOut">
              <a:rPr lang="hu-HU" smtClean="0"/>
              <a:t>2023. 09. 18.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232E6-6E12-40CD-8A90-DFCE75212AD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1615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…</a:t>
            </a:r>
            <a:r>
              <a:rPr lang="hu-HU" dirty="0" err="1" smtClean="0"/>
              <a:t>Well-known</a:t>
            </a:r>
            <a:r>
              <a:rPr lang="hu-HU" dirty="0" smtClean="0"/>
              <a:t> </a:t>
            </a:r>
            <a:r>
              <a:rPr lang="hu-HU" dirty="0" err="1" smtClean="0"/>
              <a:t>it</a:t>
            </a:r>
            <a:r>
              <a:rPr lang="hu-HU" dirty="0" smtClean="0"/>
              <a:t> </a:t>
            </a:r>
            <a:r>
              <a:rPr lang="hu-HU" dirty="0" err="1" smtClean="0"/>
              <a:t>atomic</a:t>
            </a:r>
            <a:r>
              <a:rPr lang="hu-HU" dirty="0" smtClean="0"/>
              <a:t> </a:t>
            </a:r>
            <a:r>
              <a:rPr lang="hu-HU" dirty="0" err="1" smtClean="0"/>
              <a:t>physics</a:t>
            </a:r>
            <a:r>
              <a:rPr lang="hu-HU" dirty="0" smtClean="0"/>
              <a:t> </a:t>
            </a:r>
            <a:r>
              <a:rPr lang="hu-HU" dirty="0" err="1" smtClean="0"/>
              <a:t>as</a:t>
            </a:r>
            <a:r>
              <a:rPr lang="hu-HU" dirty="0" smtClean="0"/>
              <a:t> ATI, </a:t>
            </a:r>
            <a:r>
              <a:rPr lang="hu-HU" dirty="0" err="1" smtClean="0"/>
              <a:t>however</a:t>
            </a:r>
            <a:r>
              <a:rPr lang="hu-HU" dirty="0" smtClean="0"/>
              <a:t>, </a:t>
            </a:r>
            <a:r>
              <a:rPr lang="hu-HU" dirty="0" err="1" smtClean="0"/>
              <a:t>its</a:t>
            </a:r>
            <a:r>
              <a:rPr lang="hu-HU" dirty="0" smtClean="0"/>
              <a:t> </a:t>
            </a:r>
            <a:r>
              <a:rPr lang="hu-HU" dirty="0" err="1" smtClean="0"/>
              <a:t>counterpart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with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photoemission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from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solids</a:t>
            </a:r>
            <a:r>
              <a:rPr lang="hu-HU" baseline="0" dirty="0" smtClean="0"/>
              <a:t> has </a:t>
            </a:r>
            <a:r>
              <a:rPr lang="hu-HU" baseline="0" dirty="0" err="1" smtClean="0"/>
              <a:t>not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been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exploited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so</a:t>
            </a:r>
            <a:r>
              <a:rPr lang="hu-HU" baseline="0" dirty="0" smtClean="0"/>
              <a:t> far </a:t>
            </a:r>
            <a:r>
              <a:rPr lang="hu-HU" baseline="0" dirty="0" err="1" smtClean="0"/>
              <a:t>for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any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practical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application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38DDA0-10A1-4E12-8253-DDD92BB9CD02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7319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A7F93-5C49-449E-B4F7-9C7FB10A8520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4570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 err="1">
                <a:latin typeface="+mj-lt"/>
                <a:ea typeface="Calibri" panose="020F0502020204030204" pitchFamily="34" charset="0"/>
              </a:rPr>
              <a:t>So</a:t>
            </a:r>
            <a:r>
              <a:rPr lang="hu-HU" sz="1200" dirty="0">
                <a:latin typeface="+mj-lt"/>
                <a:ea typeface="Calibri" panose="020F0502020204030204" pitchFamily="34" charset="0"/>
              </a:rPr>
              <a:t> here </a:t>
            </a:r>
            <a:r>
              <a:rPr lang="hu-HU" sz="1200" dirty="0" err="1">
                <a:latin typeface="+mj-lt"/>
                <a:ea typeface="Calibri" panose="020F0502020204030204" pitchFamily="34" charset="0"/>
              </a:rPr>
              <a:t>you</a:t>
            </a:r>
            <a:r>
              <a:rPr lang="hu-HU" sz="1200" dirty="0">
                <a:latin typeface="+mj-lt"/>
                <a:ea typeface="Calibri" panose="020F0502020204030204" pitchFamily="34" charset="0"/>
              </a:rPr>
              <a:t> </a:t>
            </a:r>
            <a:r>
              <a:rPr lang="hu-HU" sz="1200" dirty="0" err="1">
                <a:latin typeface="+mj-lt"/>
                <a:ea typeface="Calibri" panose="020F0502020204030204" pitchFamily="34" charset="0"/>
              </a:rPr>
              <a:t>can</a:t>
            </a:r>
            <a:r>
              <a:rPr lang="hu-HU" sz="1200" dirty="0">
                <a:latin typeface="+mj-lt"/>
                <a:ea typeface="Calibri" panose="020F0502020204030204" pitchFamily="34" charset="0"/>
              </a:rPr>
              <a:t> </a:t>
            </a:r>
            <a:r>
              <a:rPr lang="hu-HU" sz="1200" dirty="0" err="1">
                <a:latin typeface="+mj-lt"/>
                <a:ea typeface="Calibri" panose="020F0502020204030204" pitchFamily="34" charset="0"/>
              </a:rPr>
              <a:t>see</a:t>
            </a:r>
            <a:r>
              <a:rPr lang="hu-HU" sz="1200" dirty="0">
                <a:latin typeface="+mj-lt"/>
                <a:ea typeface="Calibri" panose="020F0502020204030204" pitchFamily="34" charset="0"/>
              </a:rPr>
              <a:t> </a:t>
            </a:r>
            <a:r>
              <a:rPr lang="hu-HU" sz="1200" dirty="0" err="1">
                <a:latin typeface="+mj-lt"/>
                <a:ea typeface="Calibri" panose="020F0502020204030204" pitchFamily="34" charset="0"/>
              </a:rPr>
              <a:t>the</a:t>
            </a:r>
            <a:r>
              <a:rPr lang="hu-HU" sz="1200" dirty="0">
                <a:latin typeface="+mj-lt"/>
                <a:ea typeface="Calibri" panose="020F0502020204030204" pitchFamily="34" charset="0"/>
              </a:rPr>
              <a:t> </a:t>
            </a:r>
            <a:r>
              <a:rPr lang="hu-HU" sz="1200" dirty="0" err="1">
                <a:latin typeface="+mj-lt"/>
                <a:ea typeface="Calibri" panose="020F0502020204030204" pitchFamily="34" charset="0"/>
              </a:rPr>
              <a:t>band</a:t>
            </a:r>
            <a:r>
              <a:rPr lang="hu-HU" sz="1200" dirty="0">
                <a:latin typeface="+mj-lt"/>
                <a:ea typeface="Calibri" panose="020F0502020204030204" pitchFamily="34" charset="0"/>
              </a:rPr>
              <a:t> </a:t>
            </a:r>
            <a:r>
              <a:rPr lang="hu-HU" sz="1200" dirty="0" err="1">
                <a:latin typeface="+mj-lt"/>
                <a:ea typeface="Calibri" panose="020F0502020204030204" pitchFamily="34" charset="0"/>
              </a:rPr>
              <a:t>structure</a:t>
            </a:r>
            <a:r>
              <a:rPr lang="hu-HU" sz="1200" dirty="0">
                <a:latin typeface="+mj-lt"/>
                <a:ea typeface="Calibri" panose="020F0502020204030204" pitchFamily="34" charset="0"/>
              </a:rPr>
              <a:t> of </a:t>
            </a:r>
            <a:r>
              <a:rPr lang="hu-HU" sz="1200" dirty="0" err="1">
                <a:latin typeface="+mj-lt"/>
                <a:ea typeface="Calibri" panose="020F0502020204030204" pitchFamily="34" charset="0"/>
              </a:rPr>
              <a:t>gold</a:t>
            </a:r>
            <a:r>
              <a:rPr lang="hu-HU" sz="1200" dirty="0">
                <a:latin typeface="+mj-lt"/>
                <a:ea typeface="Calibri" panose="020F0502020204030204" pitchFamily="34" charset="0"/>
              </a:rPr>
              <a:t>, and </a:t>
            </a:r>
            <a:r>
              <a:rPr lang="hu-HU" sz="1200" dirty="0" err="1">
                <a:latin typeface="+mj-lt"/>
                <a:ea typeface="Calibri" panose="020F0502020204030204" pitchFamily="34" charset="0"/>
              </a:rPr>
              <a:t>there</a:t>
            </a:r>
            <a:r>
              <a:rPr lang="hu-HU" sz="1200" dirty="0">
                <a:latin typeface="+mj-lt"/>
                <a:ea typeface="Calibri" panose="020F0502020204030204" pitchFamily="34" charset="0"/>
              </a:rPr>
              <a:t> </a:t>
            </a:r>
            <a:r>
              <a:rPr lang="hu-HU" sz="1200" dirty="0" err="1">
                <a:latin typeface="+mj-lt"/>
                <a:ea typeface="Calibri" panose="020F0502020204030204" pitchFamily="34" charset="0"/>
              </a:rPr>
              <a:t>are</a:t>
            </a:r>
            <a:r>
              <a:rPr lang="hu-HU" sz="1200" dirty="0">
                <a:latin typeface="+mj-lt"/>
                <a:ea typeface="Calibri" panose="020F0502020204030204" pitchFamily="34" charset="0"/>
              </a:rPr>
              <a:t> </a:t>
            </a:r>
            <a:r>
              <a:rPr lang="hu-HU" sz="1200" dirty="0" err="1">
                <a:latin typeface="+mj-lt"/>
                <a:ea typeface="Calibri" panose="020F0502020204030204" pitchFamily="34" charset="0"/>
              </a:rPr>
              <a:t>pathway</a:t>
            </a:r>
            <a:r>
              <a:rPr lang="hu-HU" sz="1200" dirty="0">
                <a:latin typeface="+mj-lt"/>
                <a:ea typeface="Calibri" panose="020F0502020204030204" pitchFamily="34" charset="0"/>
              </a:rPr>
              <a:t> </a:t>
            </a:r>
            <a:r>
              <a:rPr lang="hu-HU" sz="1200" dirty="0" err="1">
                <a:latin typeface="+mj-lt"/>
                <a:ea typeface="Calibri" panose="020F0502020204030204" pitchFamily="34" charset="0"/>
              </a:rPr>
              <a:t>for</a:t>
            </a:r>
            <a:r>
              <a:rPr lang="hu-HU" sz="1200" dirty="0">
                <a:latin typeface="+mj-lt"/>
                <a:ea typeface="Calibri" panose="020F0502020204030204" pitchFamily="34" charset="0"/>
              </a:rPr>
              <a:t> 800 nm </a:t>
            </a:r>
            <a:r>
              <a:rPr lang="hu-HU" sz="1200" dirty="0" err="1">
                <a:latin typeface="+mj-lt"/>
                <a:ea typeface="Calibri" panose="020F0502020204030204" pitchFamily="34" charset="0"/>
              </a:rPr>
              <a:t>intraband</a:t>
            </a:r>
            <a:r>
              <a:rPr lang="hu-HU" sz="1200" dirty="0">
                <a:latin typeface="+mj-lt"/>
                <a:ea typeface="Calibri" panose="020F0502020204030204" pitchFamily="34" charset="0"/>
              </a:rPr>
              <a:t> </a:t>
            </a:r>
            <a:r>
              <a:rPr lang="hu-HU" sz="1200" dirty="0" err="1">
                <a:latin typeface="+mj-lt"/>
                <a:ea typeface="Calibri" panose="020F0502020204030204" pitchFamily="34" charset="0"/>
              </a:rPr>
              <a:t>exitations</a:t>
            </a:r>
            <a:r>
              <a:rPr lang="hu-HU" sz="1200" dirty="0">
                <a:latin typeface="+mj-lt"/>
                <a:ea typeface="Calibri" panose="020F0502020204030204" pitchFamily="34" charset="0"/>
              </a:rPr>
              <a:t>, and 480 nm </a:t>
            </a:r>
            <a:r>
              <a:rPr lang="hu-HU" sz="1200" dirty="0" err="1">
                <a:latin typeface="+mj-lt"/>
                <a:ea typeface="Calibri" panose="020F0502020204030204" pitchFamily="34" charset="0"/>
              </a:rPr>
              <a:t>interband</a:t>
            </a:r>
            <a:r>
              <a:rPr lang="hu-HU" sz="1200" dirty="0">
                <a:latin typeface="+mj-lt"/>
                <a:ea typeface="Calibri" panose="020F0502020204030204" pitchFamily="34" charset="0"/>
              </a:rPr>
              <a:t> </a:t>
            </a:r>
            <a:r>
              <a:rPr lang="hu-HU" sz="1200" dirty="0" err="1">
                <a:latin typeface="+mj-lt"/>
                <a:ea typeface="Calibri" panose="020F0502020204030204" pitchFamily="34" charset="0"/>
              </a:rPr>
              <a:t>exitations</a:t>
            </a:r>
            <a:endParaRPr lang="en-US" sz="1200" dirty="0">
              <a:latin typeface="+mj-lt"/>
              <a:ea typeface="Calibri" panose="020F050202020403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406205-C412-46C7-81E0-895F4138C81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120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FF5B-5EF0-4701-9986-70AFE562EF4C}" type="datetimeFigureOut">
              <a:rPr lang="hu-HU" smtClean="0"/>
              <a:t>2023. 09. 18.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BABD-1FD3-4920-97D8-B4D37FA011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9093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FF5B-5EF0-4701-9986-70AFE562EF4C}" type="datetimeFigureOut">
              <a:rPr lang="hu-HU" smtClean="0"/>
              <a:t>2023. 09. 18.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BABD-1FD3-4920-97D8-B4D37FA011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5503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FF5B-5EF0-4701-9986-70AFE562EF4C}" type="datetimeFigureOut">
              <a:rPr lang="hu-HU" smtClean="0"/>
              <a:t>2023. 09. 18.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BABD-1FD3-4920-97D8-B4D37FA011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7506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69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FF5B-5EF0-4701-9986-70AFE562EF4C}" type="datetimeFigureOut">
              <a:rPr lang="hu-HU" smtClean="0"/>
              <a:t>2023. 09. 18.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BABD-1FD3-4920-97D8-B4D37FA011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239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FF5B-5EF0-4701-9986-70AFE562EF4C}" type="datetimeFigureOut">
              <a:rPr lang="hu-HU" smtClean="0"/>
              <a:t>2023. 09. 18.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BABD-1FD3-4920-97D8-B4D37FA011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4393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FF5B-5EF0-4701-9986-70AFE562EF4C}" type="datetimeFigureOut">
              <a:rPr lang="hu-HU" smtClean="0"/>
              <a:t>2023. 09. 18.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BABD-1FD3-4920-97D8-B4D37FA011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32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FF5B-5EF0-4701-9986-70AFE562EF4C}" type="datetimeFigureOut">
              <a:rPr lang="hu-HU" smtClean="0"/>
              <a:t>2023. 09. 18.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BABD-1FD3-4920-97D8-B4D37FA011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7858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FF5B-5EF0-4701-9986-70AFE562EF4C}" type="datetimeFigureOut">
              <a:rPr lang="hu-HU" smtClean="0"/>
              <a:t>2023. 09. 18.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BABD-1FD3-4920-97D8-B4D37FA011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524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FF5B-5EF0-4701-9986-70AFE562EF4C}" type="datetimeFigureOut">
              <a:rPr lang="hu-HU" smtClean="0"/>
              <a:t>2023. 09. 18.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BABD-1FD3-4920-97D8-B4D37FA011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0701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FF5B-5EF0-4701-9986-70AFE562EF4C}" type="datetimeFigureOut">
              <a:rPr lang="hu-HU" smtClean="0"/>
              <a:t>2023. 09. 18.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BABD-1FD3-4920-97D8-B4D37FA011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61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FF5B-5EF0-4701-9986-70AFE562EF4C}" type="datetimeFigureOut">
              <a:rPr lang="hu-HU" smtClean="0"/>
              <a:t>2023. 09. 18.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BABD-1FD3-4920-97D8-B4D37FA011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720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9FF5B-5EF0-4701-9986-70AFE562EF4C}" type="datetimeFigureOut">
              <a:rPr lang="hu-HU" smtClean="0"/>
              <a:t>2023. 09. 18.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ABABD-1FD3-4920-97D8-B4D37FA011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1367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mtolab.hu/" TargetMode="External"/><Relationship Id="rId2" Type="http://schemas.openxmlformats.org/officeDocument/2006/relationships/hyperlink" Target="mailto:dombi.peter@wigner.hu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28073" y="-557946"/>
            <a:ext cx="10212371" cy="2184467"/>
          </a:xfrm>
        </p:spPr>
        <p:txBody>
          <a:bodyPr>
            <a:normAutofit/>
          </a:bodyPr>
          <a:lstStyle/>
          <a:p>
            <a:r>
              <a:rPr lang="hu-HU" sz="4800" b="1" dirty="0" err="1" smtClean="0"/>
              <a:t>Ultrafast</a:t>
            </a:r>
            <a:r>
              <a:rPr lang="hu-HU" sz="4800" b="1" dirty="0" smtClean="0"/>
              <a:t> </a:t>
            </a:r>
            <a:r>
              <a:rPr lang="hu-HU" sz="4800" b="1" dirty="0" err="1" smtClean="0"/>
              <a:t>electron</a:t>
            </a:r>
            <a:r>
              <a:rPr lang="hu-HU" sz="4800" b="1" dirty="0" smtClean="0"/>
              <a:t> </a:t>
            </a:r>
            <a:r>
              <a:rPr lang="hu-HU" sz="4800" b="1" dirty="0" err="1" smtClean="0"/>
              <a:t>processes</a:t>
            </a:r>
            <a:r>
              <a:rPr lang="hu-HU" sz="4800" b="1" dirty="0" smtClean="0"/>
              <a:t> in </a:t>
            </a:r>
            <a:r>
              <a:rPr lang="hu-HU" sz="4800" b="1" dirty="0" err="1" smtClean="0"/>
              <a:t>solids</a:t>
            </a:r>
            <a:r>
              <a:rPr lang="hu-HU" b="1" dirty="0" smtClean="0"/>
              <a:t/>
            </a:r>
            <a:br>
              <a:rPr lang="hu-HU" b="1" dirty="0" smtClean="0"/>
            </a:br>
            <a:endParaRPr lang="hu-HU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798640"/>
            <a:ext cx="12170004" cy="1655762"/>
          </a:xfrm>
        </p:spPr>
        <p:txBody>
          <a:bodyPr>
            <a:normAutofit/>
          </a:bodyPr>
          <a:lstStyle/>
          <a:p>
            <a:r>
              <a:rPr lang="hu-HU" sz="4000" dirty="0" smtClean="0"/>
              <a:t>Dombi Péter</a:t>
            </a:r>
            <a:endParaRPr lang="hu-HU" sz="4000" u="sng" dirty="0" smtClean="0"/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" y="2454402"/>
            <a:ext cx="12170004" cy="638806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102" y="1364400"/>
            <a:ext cx="4637800" cy="109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68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1502229" y="274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766714" y="106286"/>
            <a:ext cx="10638517" cy="5508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3500"/>
              </a:lnSpc>
            </a:pPr>
            <a:r>
              <a:rPr lang="hu-HU" sz="3200" b="1" dirty="0" smtClean="0">
                <a:latin typeface="Calibri" panose="020F0502020204030204" pitchFamily="34" charset="0"/>
              </a:rPr>
              <a:t>A </a:t>
            </a:r>
            <a:r>
              <a:rPr lang="hu-HU" sz="3200" b="1" dirty="0" err="1" smtClean="0">
                <a:latin typeface="Calibri" panose="020F0502020204030204" pitchFamily="34" charset="0"/>
              </a:rPr>
              <a:t>very</a:t>
            </a:r>
            <a:r>
              <a:rPr lang="hu-HU" sz="3200" b="1" dirty="0" smtClean="0">
                <a:latin typeface="Calibri" panose="020F0502020204030204" pitchFamily="34" charset="0"/>
              </a:rPr>
              <a:t> </a:t>
            </a:r>
            <a:r>
              <a:rPr lang="hu-HU" sz="3200" b="1" dirty="0" err="1" smtClean="0">
                <a:latin typeface="Calibri" panose="020F0502020204030204" pitchFamily="34" charset="0"/>
              </a:rPr>
              <a:t>sensitive</a:t>
            </a:r>
            <a:r>
              <a:rPr lang="hu-HU" sz="3200" b="1" dirty="0" smtClean="0">
                <a:latin typeface="Calibri" panose="020F0502020204030204" pitchFamily="34" charset="0"/>
              </a:rPr>
              <a:t> </a:t>
            </a:r>
            <a:r>
              <a:rPr lang="hu-HU" sz="3200" b="1" dirty="0" err="1" smtClean="0">
                <a:latin typeface="Calibri" panose="020F0502020204030204" pitchFamily="34" charset="0"/>
              </a:rPr>
              <a:t>way</a:t>
            </a:r>
            <a:r>
              <a:rPr lang="hu-HU" sz="3200" b="1" dirty="0" smtClean="0">
                <a:latin typeface="Calibri" panose="020F0502020204030204" pitchFamily="34" charset="0"/>
              </a:rPr>
              <a:t> </a:t>
            </a:r>
            <a:r>
              <a:rPr lang="hu-HU" sz="3200" b="1" dirty="0" err="1" smtClean="0">
                <a:latin typeface="Calibri" panose="020F0502020204030204" pitchFamily="34" charset="0"/>
              </a:rPr>
              <a:t>to</a:t>
            </a:r>
            <a:r>
              <a:rPr lang="hu-HU" sz="3200" b="1" dirty="0" smtClean="0">
                <a:latin typeface="Calibri" panose="020F0502020204030204" pitchFamily="34" charset="0"/>
              </a:rPr>
              <a:t> </a:t>
            </a:r>
            <a:r>
              <a:rPr lang="hu-HU" sz="3200" b="1" dirty="0" err="1" smtClean="0">
                <a:latin typeface="Calibri" panose="020F0502020204030204" pitchFamily="34" charset="0"/>
              </a:rPr>
              <a:t>measure</a:t>
            </a:r>
            <a:r>
              <a:rPr lang="hu-HU" sz="3200" b="1" dirty="0" smtClean="0">
                <a:latin typeface="Calibri" panose="020F0502020204030204" pitchFamily="34" charset="0"/>
              </a:rPr>
              <a:t> </a:t>
            </a:r>
            <a:r>
              <a:rPr lang="hu-HU" sz="3200" b="1" dirty="0"/>
              <a:t>ε</a:t>
            </a:r>
            <a:r>
              <a:rPr lang="hu-HU" sz="3200" b="1" baseline="-25000" dirty="0"/>
              <a:t>2 </a:t>
            </a:r>
            <a:r>
              <a:rPr lang="hu-HU" sz="3200" b="1" dirty="0" smtClean="0">
                <a:latin typeface="Calibri" panose="020F0502020204030204" pitchFamily="34" charset="0"/>
              </a:rPr>
              <a:t>is </a:t>
            </a:r>
            <a:r>
              <a:rPr lang="hu-HU" sz="3200" b="1" dirty="0" err="1" smtClean="0">
                <a:latin typeface="Calibri" panose="020F0502020204030204" pitchFamily="34" charset="0"/>
              </a:rPr>
              <a:t>ellipsometry</a:t>
            </a:r>
            <a:endParaRPr lang="en-GB" sz="3200" dirty="0">
              <a:latin typeface="Calibri" panose="020F050202020403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275761" y="4852868"/>
            <a:ext cx="7283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Hot </a:t>
            </a:r>
            <a:r>
              <a:rPr lang="hu-HU" sz="2000" b="1" dirty="0" err="1" smtClean="0"/>
              <a:t>electron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measurement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concept</a:t>
            </a:r>
            <a:r>
              <a:rPr lang="hu-HU" sz="2000" b="1" dirty="0" smtClean="0"/>
              <a:t>:</a:t>
            </a:r>
          </a:p>
          <a:p>
            <a:r>
              <a:rPr lang="hu-HU" sz="2000" b="1" dirty="0" err="1" smtClean="0"/>
              <a:t>to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generate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difference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data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with</a:t>
            </a:r>
            <a:r>
              <a:rPr lang="hu-HU" sz="2000" b="1" dirty="0" smtClean="0"/>
              <a:t> and </a:t>
            </a:r>
            <a:r>
              <a:rPr lang="hu-HU" sz="2000" b="1" dirty="0" err="1" smtClean="0"/>
              <a:t>without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plasmon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excitation</a:t>
            </a:r>
            <a:endParaRPr lang="hu-HU" sz="2000" b="1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28" y="575200"/>
            <a:ext cx="12192000" cy="416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3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766714" y="106286"/>
            <a:ext cx="10638517" cy="5508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3500"/>
              </a:lnSpc>
            </a:pPr>
            <a:r>
              <a:rPr lang="hu-HU" sz="3200" b="1" dirty="0" err="1" smtClean="0">
                <a:latin typeface="Calibri" panose="020F0502020204030204" pitchFamily="34" charset="0"/>
              </a:rPr>
              <a:t>Ellipsometry</a:t>
            </a:r>
            <a:r>
              <a:rPr lang="hu-HU" sz="3200" b="1" dirty="0" smtClean="0">
                <a:latin typeface="Calibri" panose="020F0502020204030204" pitchFamily="34" charset="0"/>
              </a:rPr>
              <a:t> </a:t>
            </a:r>
            <a:r>
              <a:rPr lang="hu-HU" sz="3200" b="1" dirty="0" err="1" smtClean="0">
                <a:latin typeface="Calibri" panose="020F0502020204030204" pitchFamily="34" charset="0"/>
              </a:rPr>
              <a:t>model</a:t>
            </a:r>
            <a:r>
              <a:rPr lang="hu-HU" sz="3200" b="1" dirty="0" smtClean="0">
                <a:latin typeface="Calibri" panose="020F0502020204030204" pitchFamily="34" charset="0"/>
              </a:rPr>
              <a:t> </a:t>
            </a:r>
            <a:r>
              <a:rPr lang="hu-HU" sz="3200" b="1" dirty="0" err="1" smtClean="0">
                <a:latin typeface="Calibri" panose="020F0502020204030204" pitchFamily="34" charset="0"/>
              </a:rPr>
              <a:t>to</a:t>
            </a:r>
            <a:r>
              <a:rPr lang="hu-HU" sz="3200" b="1" dirty="0" smtClean="0">
                <a:latin typeface="Calibri" panose="020F0502020204030204" pitchFamily="34" charset="0"/>
              </a:rPr>
              <a:t> </a:t>
            </a:r>
            <a:r>
              <a:rPr lang="hu-HU" sz="3200" b="1" dirty="0" err="1" smtClean="0">
                <a:latin typeface="Calibri" panose="020F0502020204030204" pitchFamily="34" charset="0"/>
              </a:rPr>
              <a:t>reproduce</a:t>
            </a:r>
            <a:r>
              <a:rPr lang="hu-HU" sz="3200" b="1" dirty="0" smtClean="0">
                <a:latin typeface="Calibri" panose="020F0502020204030204" pitchFamily="34" charset="0"/>
              </a:rPr>
              <a:t> </a:t>
            </a:r>
            <a:r>
              <a:rPr lang="hu-HU" sz="3200" b="1" dirty="0" err="1" smtClean="0">
                <a:latin typeface="Calibri" panose="020F0502020204030204" pitchFamily="34" charset="0"/>
              </a:rPr>
              <a:t>measured</a:t>
            </a:r>
            <a:r>
              <a:rPr lang="hu-HU" sz="3200" b="1" dirty="0" smtClean="0">
                <a:latin typeface="Calibri" panose="020F0502020204030204" pitchFamily="34" charset="0"/>
              </a:rPr>
              <a:t> </a:t>
            </a:r>
            <a:r>
              <a:rPr lang="hu-HU" sz="3200" b="1" dirty="0" err="1" smtClean="0">
                <a:latin typeface="Calibri" panose="020F0502020204030204" pitchFamily="34" charset="0"/>
              </a:rPr>
              <a:t>data</a:t>
            </a:r>
            <a:endParaRPr lang="en-GB" sz="3200" dirty="0">
              <a:latin typeface="Calibri" panose="020F0502020204030204" pitchFamily="34" charset="0"/>
            </a:endParaRPr>
          </a:p>
        </p:txBody>
      </p:sp>
      <p:grpSp>
        <p:nvGrpSpPr>
          <p:cNvPr id="5" name="Csoportba foglalás 4"/>
          <p:cNvGrpSpPr/>
          <p:nvPr/>
        </p:nvGrpSpPr>
        <p:grpSpPr>
          <a:xfrm>
            <a:off x="4273554" y="1251802"/>
            <a:ext cx="3687353" cy="2622613"/>
            <a:chOff x="4139793" y="5297706"/>
            <a:chExt cx="2714980" cy="1140557"/>
          </a:xfrm>
        </p:grpSpPr>
        <p:sp>
          <p:nvSpPr>
            <p:cNvPr id="6" name="Téglalap 5"/>
            <p:cNvSpPr/>
            <p:nvPr/>
          </p:nvSpPr>
          <p:spPr>
            <a:xfrm>
              <a:off x="4139795" y="5579410"/>
              <a:ext cx="2714978" cy="31698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Szabadkézi sokszög 6"/>
            <p:cNvSpPr/>
            <p:nvPr/>
          </p:nvSpPr>
          <p:spPr>
            <a:xfrm>
              <a:off x="4139795" y="5896396"/>
              <a:ext cx="2714978" cy="541867"/>
            </a:xfrm>
            <a:custGeom>
              <a:avLst/>
              <a:gdLst>
                <a:gd name="connsiteX0" fmla="*/ 0 w 1117600"/>
                <a:gd name="connsiteY0" fmla="*/ 0 h 857955"/>
                <a:gd name="connsiteX1" fmla="*/ 0 w 1117600"/>
                <a:gd name="connsiteY1" fmla="*/ 598311 h 857955"/>
                <a:gd name="connsiteX2" fmla="*/ 304800 w 1117600"/>
                <a:gd name="connsiteY2" fmla="*/ 857955 h 857955"/>
                <a:gd name="connsiteX3" fmla="*/ 620888 w 1117600"/>
                <a:gd name="connsiteY3" fmla="*/ 620889 h 857955"/>
                <a:gd name="connsiteX4" fmla="*/ 835377 w 1117600"/>
                <a:gd name="connsiteY4" fmla="*/ 406400 h 857955"/>
                <a:gd name="connsiteX5" fmla="*/ 1117600 w 1117600"/>
                <a:gd name="connsiteY5" fmla="*/ 711200 h 857955"/>
                <a:gd name="connsiteX6" fmla="*/ 1106311 w 1117600"/>
                <a:gd name="connsiteY6" fmla="*/ 33866 h 857955"/>
                <a:gd name="connsiteX0" fmla="*/ 0 w 1117600"/>
                <a:gd name="connsiteY0" fmla="*/ 0 h 857955"/>
                <a:gd name="connsiteX1" fmla="*/ 0 w 1117600"/>
                <a:gd name="connsiteY1" fmla="*/ 598311 h 857955"/>
                <a:gd name="connsiteX2" fmla="*/ 304800 w 1117600"/>
                <a:gd name="connsiteY2" fmla="*/ 857955 h 857955"/>
                <a:gd name="connsiteX3" fmla="*/ 620888 w 1117600"/>
                <a:gd name="connsiteY3" fmla="*/ 620889 h 857955"/>
                <a:gd name="connsiteX4" fmla="*/ 835377 w 1117600"/>
                <a:gd name="connsiteY4" fmla="*/ 406400 h 857955"/>
                <a:gd name="connsiteX5" fmla="*/ 1117600 w 1117600"/>
                <a:gd name="connsiteY5" fmla="*/ 711200 h 857955"/>
                <a:gd name="connsiteX6" fmla="*/ 1106311 w 1117600"/>
                <a:gd name="connsiteY6" fmla="*/ 33866 h 857955"/>
                <a:gd name="connsiteX7" fmla="*/ 0 w 1117600"/>
                <a:gd name="connsiteY7" fmla="*/ 0 h 857955"/>
                <a:gd name="connsiteX0" fmla="*/ 0 w 1117600"/>
                <a:gd name="connsiteY0" fmla="*/ 0 h 857955"/>
                <a:gd name="connsiteX1" fmla="*/ 0 w 1117600"/>
                <a:gd name="connsiteY1" fmla="*/ 598311 h 857955"/>
                <a:gd name="connsiteX2" fmla="*/ 304800 w 1117600"/>
                <a:gd name="connsiteY2" fmla="*/ 857955 h 857955"/>
                <a:gd name="connsiteX3" fmla="*/ 620888 w 1117600"/>
                <a:gd name="connsiteY3" fmla="*/ 620889 h 857955"/>
                <a:gd name="connsiteX4" fmla="*/ 835377 w 1117600"/>
                <a:gd name="connsiteY4" fmla="*/ 406400 h 857955"/>
                <a:gd name="connsiteX5" fmla="*/ 1117600 w 1117600"/>
                <a:gd name="connsiteY5" fmla="*/ 711200 h 857955"/>
                <a:gd name="connsiteX6" fmla="*/ 1106311 w 1117600"/>
                <a:gd name="connsiteY6" fmla="*/ 11289 h 857955"/>
                <a:gd name="connsiteX7" fmla="*/ 0 w 1117600"/>
                <a:gd name="connsiteY7" fmla="*/ 0 h 857955"/>
                <a:gd name="connsiteX0" fmla="*/ 0 w 1117600"/>
                <a:gd name="connsiteY0" fmla="*/ 0 h 864425"/>
                <a:gd name="connsiteX1" fmla="*/ 0 w 1117600"/>
                <a:gd name="connsiteY1" fmla="*/ 598311 h 864425"/>
                <a:gd name="connsiteX2" fmla="*/ 304800 w 1117600"/>
                <a:gd name="connsiteY2" fmla="*/ 857955 h 864425"/>
                <a:gd name="connsiteX3" fmla="*/ 620888 w 1117600"/>
                <a:gd name="connsiteY3" fmla="*/ 620889 h 864425"/>
                <a:gd name="connsiteX4" fmla="*/ 835377 w 1117600"/>
                <a:gd name="connsiteY4" fmla="*/ 406400 h 864425"/>
                <a:gd name="connsiteX5" fmla="*/ 1117600 w 1117600"/>
                <a:gd name="connsiteY5" fmla="*/ 711200 h 864425"/>
                <a:gd name="connsiteX6" fmla="*/ 1106311 w 1117600"/>
                <a:gd name="connsiteY6" fmla="*/ 11289 h 864425"/>
                <a:gd name="connsiteX7" fmla="*/ 0 w 1117600"/>
                <a:gd name="connsiteY7" fmla="*/ 0 h 864425"/>
                <a:gd name="connsiteX0" fmla="*/ 0 w 1117600"/>
                <a:gd name="connsiteY0" fmla="*/ 0 h 964093"/>
                <a:gd name="connsiteX1" fmla="*/ 0 w 1117600"/>
                <a:gd name="connsiteY1" fmla="*/ 598311 h 964093"/>
                <a:gd name="connsiteX2" fmla="*/ 203200 w 1117600"/>
                <a:gd name="connsiteY2" fmla="*/ 959555 h 964093"/>
                <a:gd name="connsiteX3" fmla="*/ 620888 w 1117600"/>
                <a:gd name="connsiteY3" fmla="*/ 620889 h 964093"/>
                <a:gd name="connsiteX4" fmla="*/ 835377 w 1117600"/>
                <a:gd name="connsiteY4" fmla="*/ 406400 h 964093"/>
                <a:gd name="connsiteX5" fmla="*/ 1117600 w 1117600"/>
                <a:gd name="connsiteY5" fmla="*/ 711200 h 964093"/>
                <a:gd name="connsiteX6" fmla="*/ 1106311 w 1117600"/>
                <a:gd name="connsiteY6" fmla="*/ 11289 h 964093"/>
                <a:gd name="connsiteX7" fmla="*/ 0 w 1117600"/>
                <a:gd name="connsiteY7" fmla="*/ 0 h 964093"/>
                <a:gd name="connsiteX0" fmla="*/ 0 w 1117600"/>
                <a:gd name="connsiteY0" fmla="*/ 0 h 853456"/>
                <a:gd name="connsiteX1" fmla="*/ 0 w 1117600"/>
                <a:gd name="connsiteY1" fmla="*/ 598311 h 853456"/>
                <a:gd name="connsiteX2" fmla="*/ 316089 w 1117600"/>
                <a:gd name="connsiteY2" fmla="*/ 846666 h 853456"/>
                <a:gd name="connsiteX3" fmla="*/ 620888 w 1117600"/>
                <a:gd name="connsiteY3" fmla="*/ 620889 h 853456"/>
                <a:gd name="connsiteX4" fmla="*/ 835377 w 1117600"/>
                <a:gd name="connsiteY4" fmla="*/ 406400 h 853456"/>
                <a:gd name="connsiteX5" fmla="*/ 1117600 w 1117600"/>
                <a:gd name="connsiteY5" fmla="*/ 711200 h 853456"/>
                <a:gd name="connsiteX6" fmla="*/ 1106311 w 1117600"/>
                <a:gd name="connsiteY6" fmla="*/ 11289 h 853456"/>
                <a:gd name="connsiteX7" fmla="*/ 0 w 1117600"/>
                <a:gd name="connsiteY7" fmla="*/ 0 h 853456"/>
                <a:gd name="connsiteX0" fmla="*/ 0 w 1117600"/>
                <a:gd name="connsiteY0" fmla="*/ 0 h 864425"/>
                <a:gd name="connsiteX1" fmla="*/ 0 w 1117600"/>
                <a:gd name="connsiteY1" fmla="*/ 598311 h 864425"/>
                <a:gd name="connsiteX2" fmla="*/ 293511 w 1117600"/>
                <a:gd name="connsiteY2" fmla="*/ 857955 h 864425"/>
                <a:gd name="connsiteX3" fmla="*/ 620888 w 1117600"/>
                <a:gd name="connsiteY3" fmla="*/ 620889 h 864425"/>
                <a:gd name="connsiteX4" fmla="*/ 835377 w 1117600"/>
                <a:gd name="connsiteY4" fmla="*/ 406400 h 864425"/>
                <a:gd name="connsiteX5" fmla="*/ 1117600 w 1117600"/>
                <a:gd name="connsiteY5" fmla="*/ 711200 h 864425"/>
                <a:gd name="connsiteX6" fmla="*/ 1106311 w 1117600"/>
                <a:gd name="connsiteY6" fmla="*/ 11289 h 864425"/>
                <a:gd name="connsiteX7" fmla="*/ 0 w 1117600"/>
                <a:gd name="connsiteY7" fmla="*/ 0 h 864425"/>
                <a:gd name="connsiteX0" fmla="*/ 0 w 1117600"/>
                <a:gd name="connsiteY0" fmla="*/ 0 h 864425"/>
                <a:gd name="connsiteX1" fmla="*/ 0 w 1117600"/>
                <a:gd name="connsiteY1" fmla="*/ 598311 h 864425"/>
                <a:gd name="connsiteX2" fmla="*/ 293511 w 1117600"/>
                <a:gd name="connsiteY2" fmla="*/ 857955 h 864425"/>
                <a:gd name="connsiteX3" fmla="*/ 620888 w 1117600"/>
                <a:gd name="connsiteY3" fmla="*/ 620889 h 864425"/>
                <a:gd name="connsiteX4" fmla="*/ 835377 w 1117600"/>
                <a:gd name="connsiteY4" fmla="*/ 406400 h 864425"/>
                <a:gd name="connsiteX5" fmla="*/ 1117600 w 1117600"/>
                <a:gd name="connsiteY5" fmla="*/ 711200 h 864425"/>
                <a:gd name="connsiteX6" fmla="*/ 1106311 w 1117600"/>
                <a:gd name="connsiteY6" fmla="*/ 11289 h 864425"/>
                <a:gd name="connsiteX7" fmla="*/ 0 w 1117600"/>
                <a:gd name="connsiteY7" fmla="*/ 0 h 864425"/>
                <a:gd name="connsiteX0" fmla="*/ 0 w 1117600"/>
                <a:gd name="connsiteY0" fmla="*/ 0 h 864425"/>
                <a:gd name="connsiteX1" fmla="*/ 0 w 1117600"/>
                <a:gd name="connsiteY1" fmla="*/ 598311 h 864425"/>
                <a:gd name="connsiteX2" fmla="*/ 293511 w 1117600"/>
                <a:gd name="connsiteY2" fmla="*/ 857955 h 864425"/>
                <a:gd name="connsiteX3" fmla="*/ 620888 w 1117600"/>
                <a:gd name="connsiteY3" fmla="*/ 620889 h 864425"/>
                <a:gd name="connsiteX4" fmla="*/ 835377 w 1117600"/>
                <a:gd name="connsiteY4" fmla="*/ 406400 h 864425"/>
                <a:gd name="connsiteX5" fmla="*/ 1117600 w 1117600"/>
                <a:gd name="connsiteY5" fmla="*/ 711200 h 864425"/>
                <a:gd name="connsiteX6" fmla="*/ 1106311 w 1117600"/>
                <a:gd name="connsiteY6" fmla="*/ 11289 h 864425"/>
                <a:gd name="connsiteX7" fmla="*/ 0 w 1117600"/>
                <a:gd name="connsiteY7" fmla="*/ 0 h 864425"/>
                <a:gd name="connsiteX0" fmla="*/ 0 w 1117600"/>
                <a:gd name="connsiteY0" fmla="*/ 0 h 864425"/>
                <a:gd name="connsiteX1" fmla="*/ 0 w 1117600"/>
                <a:gd name="connsiteY1" fmla="*/ 598311 h 864425"/>
                <a:gd name="connsiteX2" fmla="*/ 293511 w 1117600"/>
                <a:gd name="connsiteY2" fmla="*/ 857955 h 864425"/>
                <a:gd name="connsiteX3" fmla="*/ 620888 w 1117600"/>
                <a:gd name="connsiteY3" fmla="*/ 620889 h 864425"/>
                <a:gd name="connsiteX4" fmla="*/ 835377 w 1117600"/>
                <a:gd name="connsiteY4" fmla="*/ 406400 h 864425"/>
                <a:gd name="connsiteX5" fmla="*/ 1117600 w 1117600"/>
                <a:gd name="connsiteY5" fmla="*/ 711200 h 864425"/>
                <a:gd name="connsiteX6" fmla="*/ 1106311 w 1117600"/>
                <a:gd name="connsiteY6" fmla="*/ 11289 h 864425"/>
                <a:gd name="connsiteX7" fmla="*/ 0 w 1117600"/>
                <a:gd name="connsiteY7" fmla="*/ 0 h 864425"/>
                <a:gd name="connsiteX0" fmla="*/ 0 w 1117600"/>
                <a:gd name="connsiteY0" fmla="*/ 0 h 864425"/>
                <a:gd name="connsiteX1" fmla="*/ 0 w 1117600"/>
                <a:gd name="connsiteY1" fmla="*/ 598311 h 864425"/>
                <a:gd name="connsiteX2" fmla="*/ 293511 w 1117600"/>
                <a:gd name="connsiteY2" fmla="*/ 857955 h 864425"/>
                <a:gd name="connsiteX3" fmla="*/ 620888 w 1117600"/>
                <a:gd name="connsiteY3" fmla="*/ 620889 h 864425"/>
                <a:gd name="connsiteX4" fmla="*/ 835377 w 1117600"/>
                <a:gd name="connsiteY4" fmla="*/ 406400 h 864425"/>
                <a:gd name="connsiteX5" fmla="*/ 1117600 w 1117600"/>
                <a:gd name="connsiteY5" fmla="*/ 711200 h 864425"/>
                <a:gd name="connsiteX6" fmla="*/ 1106311 w 1117600"/>
                <a:gd name="connsiteY6" fmla="*/ 11289 h 864425"/>
                <a:gd name="connsiteX7" fmla="*/ 0 w 1117600"/>
                <a:gd name="connsiteY7" fmla="*/ 0 h 864425"/>
                <a:gd name="connsiteX0" fmla="*/ 0 w 1117600"/>
                <a:gd name="connsiteY0" fmla="*/ 0 h 864425"/>
                <a:gd name="connsiteX1" fmla="*/ 0 w 1117600"/>
                <a:gd name="connsiteY1" fmla="*/ 598311 h 864425"/>
                <a:gd name="connsiteX2" fmla="*/ 293511 w 1117600"/>
                <a:gd name="connsiteY2" fmla="*/ 857955 h 864425"/>
                <a:gd name="connsiteX3" fmla="*/ 620888 w 1117600"/>
                <a:gd name="connsiteY3" fmla="*/ 620889 h 864425"/>
                <a:gd name="connsiteX4" fmla="*/ 835377 w 1117600"/>
                <a:gd name="connsiteY4" fmla="*/ 406400 h 864425"/>
                <a:gd name="connsiteX5" fmla="*/ 1117600 w 1117600"/>
                <a:gd name="connsiteY5" fmla="*/ 711200 h 864425"/>
                <a:gd name="connsiteX6" fmla="*/ 1106311 w 1117600"/>
                <a:gd name="connsiteY6" fmla="*/ 11289 h 864425"/>
                <a:gd name="connsiteX7" fmla="*/ 0 w 1117600"/>
                <a:gd name="connsiteY7" fmla="*/ 0 h 864425"/>
                <a:gd name="connsiteX0" fmla="*/ 0 w 1117600"/>
                <a:gd name="connsiteY0" fmla="*/ 0 h 864425"/>
                <a:gd name="connsiteX1" fmla="*/ 0 w 1117600"/>
                <a:gd name="connsiteY1" fmla="*/ 598311 h 864425"/>
                <a:gd name="connsiteX2" fmla="*/ 293511 w 1117600"/>
                <a:gd name="connsiteY2" fmla="*/ 857955 h 864425"/>
                <a:gd name="connsiteX3" fmla="*/ 620888 w 1117600"/>
                <a:gd name="connsiteY3" fmla="*/ 620889 h 864425"/>
                <a:gd name="connsiteX4" fmla="*/ 835377 w 1117600"/>
                <a:gd name="connsiteY4" fmla="*/ 406400 h 864425"/>
                <a:gd name="connsiteX5" fmla="*/ 1117600 w 1117600"/>
                <a:gd name="connsiteY5" fmla="*/ 711200 h 864425"/>
                <a:gd name="connsiteX6" fmla="*/ 1106311 w 1117600"/>
                <a:gd name="connsiteY6" fmla="*/ 11289 h 864425"/>
                <a:gd name="connsiteX7" fmla="*/ 0 w 1117600"/>
                <a:gd name="connsiteY7" fmla="*/ 0 h 864425"/>
                <a:gd name="connsiteX0" fmla="*/ 0 w 1117600"/>
                <a:gd name="connsiteY0" fmla="*/ 0 h 876479"/>
                <a:gd name="connsiteX1" fmla="*/ 0 w 1117600"/>
                <a:gd name="connsiteY1" fmla="*/ 598311 h 876479"/>
                <a:gd name="connsiteX2" fmla="*/ 293511 w 1117600"/>
                <a:gd name="connsiteY2" fmla="*/ 857955 h 876479"/>
                <a:gd name="connsiteX3" fmla="*/ 620888 w 1117600"/>
                <a:gd name="connsiteY3" fmla="*/ 620889 h 876479"/>
                <a:gd name="connsiteX4" fmla="*/ 835377 w 1117600"/>
                <a:gd name="connsiteY4" fmla="*/ 406400 h 876479"/>
                <a:gd name="connsiteX5" fmla="*/ 1117600 w 1117600"/>
                <a:gd name="connsiteY5" fmla="*/ 711200 h 876479"/>
                <a:gd name="connsiteX6" fmla="*/ 1106311 w 1117600"/>
                <a:gd name="connsiteY6" fmla="*/ 11289 h 876479"/>
                <a:gd name="connsiteX7" fmla="*/ 0 w 1117600"/>
                <a:gd name="connsiteY7" fmla="*/ 0 h 876479"/>
                <a:gd name="connsiteX0" fmla="*/ 0 w 1117600"/>
                <a:gd name="connsiteY0" fmla="*/ 0 h 876479"/>
                <a:gd name="connsiteX1" fmla="*/ 0 w 1117600"/>
                <a:gd name="connsiteY1" fmla="*/ 598311 h 876479"/>
                <a:gd name="connsiteX2" fmla="*/ 293511 w 1117600"/>
                <a:gd name="connsiteY2" fmla="*/ 857955 h 876479"/>
                <a:gd name="connsiteX3" fmla="*/ 620888 w 1117600"/>
                <a:gd name="connsiteY3" fmla="*/ 620889 h 876479"/>
                <a:gd name="connsiteX4" fmla="*/ 835377 w 1117600"/>
                <a:gd name="connsiteY4" fmla="*/ 406400 h 876479"/>
                <a:gd name="connsiteX5" fmla="*/ 1117600 w 1117600"/>
                <a:gd name="connsiteY5" fmla="*/ 711200 h 876479"/>
                <a:gd name="connsiteX6" fmla="*/ 1106311 w 1117600"/>
                <a:gd name="connsiteY6" fmla="*/ 11289 h 876479"/>
                <a:gd name="connsiteX7" fmla="*/ 0 w 1117600"/>
                <a:gd name="connsiteY7" fmla="*/ 0 h 876479"/>
                <a:gd name="connsiteX0" fmla="*/ 0 w 1117600"/>
                <a:gd name="connsiteY0" fmla="*/ 0 h 876479"/>
                <a:gd name="connsiteX1" fmla="*/ 0 w 1117600"/>
                <a:gd name="connsiteY1" fmla="*/ 598311 h 876479"/>
                <a:gd name="connsiteX2" fmla="*/ 293511 w 1117600"/>
                <a:gd name="connsiteY2" fmla="*/ 857955 h 876479"/>
                <a:gd name="connsiteX3" fmla="*/ 620888 w 1117600"/>
                <a:gd name="connsiteY3" fmla="*/ 620889 h 876479"/>
                <a:gd name="connsiteX4" fmla="*/ 835377 w 1117600"/>
                <a:gd name="connsiteY4" fmla="*/ 406400 h 876479"/>
                <a:gd name="connsiteX5" fmla="*/ 1117600 w 1117600"/>
                <a:gd name="connsiteY5" fmla="*/ 711200 h 876479"/>
                <a:gd name="connsiteX6" fmla="*/ 1106311 w 1117600"/>
                <a:gd name="connsiteY6" fmla="*/ 11289 h 876479"/>
                <a:gd name="connsiteX7" fmla="*/ 0 w 1117600"/>
                <a:gd name="connsiteY7" fmla="*/ 0 h 876479"/>
                <a:gd name="connsiteX0" fmla="*/ 0 w 1117600"/>
                <a:gd name="connsiteY0" fmla="*/ 0 h 876479"/>
                <a:gd name="connsiteX1" fmla="*/ 0 w 1117600"/>
                <a:gd name="connsiteY1" fmla="*/ 598311 h 876479"/>
                <a:gd name="connsiteX2" fmla="*/ 293511 w 1117600"/>
                <a:gd name="connsiteY2" fmla="*/ 857955 h 876479"/>
                <a:gd name="connsiteX3" fmla="*/ 620888 w 1117600"/>
                <a:gd name="connsiteY3" fmla="*/ 620889 h 876479"/>
                <a:gd name="connsiteX4" fmla="*/ 835377 w 1117600"/>
                <a:gd name="connsiteY4" fmla="*/ 406400 h 876479"/>
                <a:gd name="connsiteX5" fmla="*/ 1117600 w 1117600"/>
                <a:gd name="connsiteY5" fmla="*/ 711200 h 876479"/>
                <a:gd name="connsiteX6" fmla="*/ 1106311 w 1117600"/>
                <a:gd name="connsiteY6" fmla="*/ 11289 h 876479"/>
                <a:gd name="connsiteX7" fmla="*/ 0 w 1117600"/>
                <a:gd name="connsiteY7" fmla="*/ 0 h 876479"/>
                <a:gd name="connsiteX0" fmla="*/ 0 w 1117600"/>
                <a:gd name="connsiteY0" fmla="*/ 0 h 876479"/>
                <a:gd name="connsiteX1" fmla="*/ 0 w 1117600"/>
                <a:gd name="connsiteY1" fmla="*/ 598311 h 876479"/>
                <a:gd name="connsiteX2" fmla="*/ 293511 w 1117600"/>
                <a:gd name="connsiteY2" fmla="*/ 857955 h 876479"/>
                <a:gd name="connsiteX3" fmla="*/ 620888 w 1117600"/>
                <a:gd name="connsiteY3" fmla="*/ 620889 h 876479"/>
                <a:gd name="connsiteX4" fmla="*/ 835377 w 1117600"/>
                <a:gd name="connsiteY4" fmla="*/ 406400 h 876479"/>
                <a:gd name="connsiteX5" fmla="*/ 1117600 w 1117600"/>
                <a:gd name="connsiteY5" fmla="*/ 711200 h 876479"/>
                <a:gd name="connsiteX6" fmla="*/ 1106311 w 1117600"/>
                <a:gd name="connsiteY6" fmla="*/ 11289 h 876479"/>
                <a:gd name="connsiteX7" fmla="*/ 0 w 1117600"/>
                <a:gd name="connsiteY7" fmla="*/ 0 h 876479"/>
                <a:gd name="connsiteX0" fmla="*/ 0 w 1117600"/>
                <a:gd name="connsiteY0" fmla="*/ 0 h 858807"/>
                <a:gd name="connsiteX1" fmla="*/ 0 w 1117600"/>
                <a:gd name="connsiteY1" fmla="*/ 598311 h 858807"/>
                <a:gd name="connsiteX2" fmla="*/ 293511 w 1117600"/>
                <a:gd name="connsiteY2" fmla="*/ 857955 h 858807"/>
                <a:gd name="connsiteX3" fmla="*/ 835377 w 1117600"/>
                <a:gd name="connsiteY3" fmla="*/ 406400 h 858807"/>
                <a:gd name="connsiteX4" fmla="*/ 1117600 w 1117600"/>
                <a:gd name="connsiteY4" fmla="*/ 711200 h 858807"/>
                <a:gd name="connsiteX5" fmla="*/ 1106311 w 1117600"/>
                <a:gd name="connsiteY5" fmla="*/ 11289 h 858807"/>
                <a:gd name="connsiteX6" fmla="*/ 0 w 1117600"/>
                <a:gd name="connsiteY6" fmla="*/ 0 h 858807"/>
                <a:gd name="connsiteX0" fmla="*/ 0 w 1117600"/>
                <a:gd name="connsiteY0" fmla="*/ 0 h 858913"/>
                <a:gd name="connsiteX1" fmla="*/ 0 w 1117600"/>
                <a:gd name="connsiteY1" fmla="*/ 598311 h 858913"/>
                <a:gd name="connsiteX2" fmla="*/ 293511 w 1117600"/>
                <a:gd name="connsiteY2" fmla="*/ 857955 h 858913"/>
                <a:gd name="connsiteX3" fmla="*/ 835377 w 1117600"/>
                <a:gd name="connsiteY3" fmla="*/ 406400 h 858913"/>
                <a:gd name="connsiteX4" fmla="*/ 1117600 w 1117600"/>
                <a:gd name="connsiteY4" fmla="*/ 711200 h 858913"/>
                <a:gd name="connsiteX5" fmla="*/ 1106311 w 1117600"/>
                <a:gd name="connsiteY5" fmla="*/ 11289 h 858913"/>
                <a:gd name="connsiteX6" fmla="*/ 0 w 1117600"/>
                <a:gd name="connsiteY6" fmla="*/ 0 h 858913"/>
                <a:gd name="connsiteX0" fmla="*/ 0 w 1117600"/>
                <a:gd name="connsiteY0" fmla="*/ 0 h 858913"/>
                <a:gd name="connsiteX1" fmla="*/ 0 w 1117600"/>
                <a:gd name="connsiteY1" fmla="*/ 598311 h 858913"/>
                <a:gd name="connsiteX2" fmla="*/ 293511 w 1117600"/>
                <a:gd name="connsiteY2" fmla="*/ 857955 h 858913"/>
                <a:gd name="connsiteX3" fmla="*/ 835377 w 1117600"/>
                <a:gd name="connsiteY3" fmla="*/ 406400 h 858913"/>
                <a:gd name="connsiteX4" fmla="*/ 1117600 w 1117600"/>
                <a:gd name="connsiteY4" fmla="*/ 711200 h 858913"/>
                <a:gd name="connsiteX5" fmla="*/ 1106311 w 1117600"/>
                <a:gd name="connsiteY5" fmla="*/ 11289 h 858913"/>
                <a:gd name="connsiteX6" fmla="*/ 0 w 1117600"/>
                <a:gd name="connsiteY6" fmla="*/ 0 h 858913"/>
                <a:gd name="connsiteX0" fmla="*/ 0 w 1117600"/>
                <a:gd name="connsiteY0" fmla="*/ 0 h 858891"/>
                <a:gd name="connsiteX1" fmla="*/ 0 w 1117600"/>
                <a:gd name="connsiteY1" fmla="*/ 598311 h 858891"/>
                <a:gd name="connsiteX2" fmla="*/ 293511 w 1117600"/>
                <a:gd name="connsiteY2" fmla="*/ 857955 h 858891"/>
                <a:gd name="connsiteX3" fmla="*/ 835377 w 1117600"/>
                <a:gd name="connsiteY3" fmla="*/ 406400 h 858891"/>
                <a:gd name="connsiteX4" fmla="*/ 1117600 w 1117600"/>
                <a:gd name="connsiteY4" fmla="*/ 711200 h 858891"/>
                <a:gd name="connsiteX5" fmla="*/ 1106311 w 1117600"/>
                <a:gd name="connsiteY5" fmla="*/ 11289 h 858891"/>
                <a:gd name="connsiteX6" fmla="*/ 0 w 1117600"/>
                <a:gd name="connsiteY6" fmla="*/ 0 h 858891"/>
                <a:gd name="connsiteX0" fmla="*/ 0 w 1126131"/>
                <a:gd name="connsiteY0" fmla="*/ 0 h 858891"/>
                <a:gd name="connsiteX1" fmla="*/ 0 w 1126131"/>
                <a:gd name="connsiteY1" fmla="*/ 598311 h 858891"/>
                <a:gd name="connsiteX2" fmla="*/ 293511 w 1126131"/>
                <a:gd name="connsiteY2" fmla="*/ 857955 h 858891"/>
                <a:gd name="connsiteX3" fmla="*/ 835377 w 1126131"/>
                <a:gd name="connsiteY3" fmla="*/ 406400 h 858891"/>
                <a:gd name="connsiteX4" fmla="*/ 1117600 w 1126131"/>
                <a:gd name="connsiteY4" fmla="*/ 711200 h 858891"/>
                <a:gd name="connsiteX5" fmla="*/ 1126131 w 1126131"/>
                <a:gd name="connsiteY5" fmla="*/ 11289 h 858891"/>
                <a:gd name="connsiteX6" fmla="*/ 0 w 1126131"/>
                <a:gd name="connsiteY6" fmla="*/ 0 h 858891"/>
                <a:gd name="connsiteX0" fmla="*/ 0 w 1118203"/>
                <a:gd name="connsiteY0" fmla="*/ 0 h 858891"/>
                <a:gd name="connsiteX1" fmla="*/ 0 w 1118203"/>
                <a:gd name="connsiteY1" fmla="*/ 598311 h 858891"/>
                <a:gd name="connsiteX2" fmla="*/ 293511 w 1118203"/>
                <a:gd name="connsiteY2" fmla="*/ 857955 h 858891"/>
                <a:gd name="connsiteX3" fmla="*/ 835377 w 1118203"/>
                <a:gd name="connsiteY3" fmla="*/ 406400 h 858891"/>
                <a:gd name="connsiteX4" fmla="*/ 1117600 w 1118203"/>
                <a:gd name="connsiteY4" fmla="*/ 711200 h 858891"/>
                <a:gd name="connsiteX5" fmla="*/ 1118203 w 1118203"/>
                <a:gd name="connsiteY5" fmla="*/ 11289 h 858891"/>
                <a:gd name="connsiteX6" fmla="*/ 0 w 1118203"/>
                <a:gd name="connsiteY6" fmla="*/ 0 h 85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8203" h="858891">
                  <a:moveTo>
                    <a:pt x="0" y="0"/>
                  </a:moveTo>
                  <a:lnTo>
                    <a:pt x="0" y="598311"/>
                  </a:lnTo>
                  <a:cubicBezTo>
                    <a:pt x="97837" y="684859"/>
                    <a:pt x="127941" y="873007"/>
                    <a:pt x="293511" y="857955"/>
                  </a:cubicBezTo>
                  <a:cubicBezTo>
                    <a:pt x="444633" y="882415"/>
                    <a:pt x="686137" y="419570"/>
                    <a:pt x="835377" y="406400"/>
                  </a:cubicBezTo>
                  <a:cubicBezTo>
                    <a:pt x="976506" y="406400"/>
                    <a:pt x="1023526" y="609600"/>
                    <a:pt x="1117600" y="711200"/>
                  </a:cubicBezTo>
                  <a:lnTo>
                    <a:pt x="1118203" y="112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églalap 7"/>
            <p:cNvSpPr/>
            <p:nvPr/>
          </p:nvSpPr>
          <p:spPr>
            <a:xfrm>
              <a:off x="4139793" y="5297706"/>
              <a:ext cx="2714980" cy="283316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" name="Szövegdoboz 8"/>
          <p:cNvSpPr txBox="1"/>
          <p:nvPr/>
        </p:nvSpPr>
        <p:spPr>
          <a:xfrm>
            <a:off x="4468305" y="1388757"/>
            <a:ext cx="4185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Au </a:t>
            </a:r>
            <a:r>
              <a:rPr lang="hu-HU" sz="2000" dirty="0" err="1" smtClean="0"/>
              <a:t>with</a:t>
            </a:r>
            <a:r>
              <a:rPr lang="hu-HU" sz="2000" dirty="0" smtClean="0"/>
              <a:t> hot </a:t>
            </a:r>
            <a:r>
              <a:rPr lang="hu-HU" sz="2000" dirty="0" err="1" smtClean="0"/>
              <a:t>electrons</a:t>
            </a:r>
            <a:r>
              <a:rPr lang="hu-HU" sz="2000" dirty="0"/>
              <a:t>:</a:t>
            </a:r>
            <a:r>
              <a:rPr lang="hu-HU" sz="2000" dirty="0" smtClean="0"/>
              <a:t> </a:t>
            </a:r>
            <a:r>
              <a:rPr lang="hu-HU" sz="2000" b="1" dirty="0" smtClean="0"/>
              <a:t>ε</a:t>
            </a:r>
            <a:r>
              <a:rPr lang="hu-HU" sz="2000" b="1" baseline="-25000" dirty="0" smtClean="0"/>
              <a:t>2,top</a:t>
            </a:r>
            <a:endParaRPr lang="hu-HU" sz="20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4374036" y="2021618"/>
            <a:ext cx="4185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Au </a:t>
            </a:r>
            <a:r>
              <a:rPr lang="hu-HU" sz="2000" dirty="0" err="1" smtClean="0"/>
              <a:t>without</a:t>
            </a:r>
            <a:r>
              <a:rPr lang="hu-HU" sz="2000" dirty="0" smtClean="0"/>
              <a:t> hot </a:t>
            </a:r>
            <a:r>
              <a:rPr lang="hu-HU" sz="2000" dirty="0" err="1" smtClean="0"/>
              <a:t>electrons</a:t>
            </a:r>
            <a:r>
              <a:rPr lang="hu-HU" sz="2000" dirty="0"/>
              <a:t>:</a:t>
            </a:r>
            <a:r>
              <a:rPr lang="hu-HU" sz="2000" dirty="0" smtClean="0"/>
              <a:t> </a:t>
            </a:r>
            <a:r>
              <a:rPr lang="hu-HU" sz="2000" b="1" dirty="0" smtClean="0"/>
              <a:t>ε</a:t>
            </a:r>
            <a:r>
              <a:rPr lang="hu-HU" sz="2000" b="1" baseline="-25000" dirty="0" smtClean="0"/>
              <a:t>2,bottom</a:t>
            </a:r>
            <a:endParaRPr lang="hu-HU" sz="20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4883083" y="2735016"/>
            <a:ext cx="4185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err="1" smtClean="0"/>
              <a:t>substrate</a:t>
            </a:r>
            <a:r>
              <a:rPr lang="hu-HU" sz="2000" dirty="0" smtClean="0"/>
              <a:t>: </a:t>
            </a:r>
            <a:r>
              <a:rPr lang="hu-HU" sz="2000" b="1" dirty="0" smtClean="0"/>
              <a:t>ε</a:t>
            </a:r>
            <a:r>
              <a:rPr lang="hu-HU" sz="2000" b="1" baseline="-25000" dirty="0" smtClean="0"/>
              <a:t>2,substrate</a:t>
            </a:r>
            <a:endParaRPr lang="hu-HU" sz="2000" dirty="0"/>
          </a:p>
        </p:txBody>
      </p:sp>
      <p:cxnSp>
        <p:nvCxnSpPr>
          <p:cNvPr id="13" name="Egyenes összekötő nyíllal 12"/>
          <p:cNvCxnSpPr/>
          <p:nvPr/>
        </p:nvCxnSpPr>
        <p:spPr>
          <a:xfrm>
            <a:off x="8116478" y="1251802"/>
            <a:ext cx="9427" cy="647754"/>
          </a:xfrm>
          <a:prstGeom prst="straightConnector1">
            <a:avLst/>
          </a:prstGeom>
          <a:ln w="57150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>
            <a:off x="9492792" y="280918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15"/>
          <p:cNvSpPr txBox="1"/>
          <p:nvPr/>
        </p:nvSpPr>
        <p:spPr>
          <a:xfrm flipH="1">
            <a:off x="8125905" y="1363878"/>
            <a:ext cx="3885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v</a:t>
            </a:r>
            <a:r>
              <a:rPr lang="hu-HU" dirty="0" err="1" smtClean="0"/>
              <a:t>ariable</a:t>
            </a:r>
            <a:r>
              <a:rPr lang="hu-HU" dirty="0" smtClean="0"/>
              <a:t> </a:t>
            </a:r>
            <a:r>
              <a:rPr lang="hu-HU" dirty="0" err="1" smtClean="0"/>
              <a:t>thickness</a:t>
            </a:r>
            <a:r>
              <a:rPr lang="hu-HU" dirty="0" smtClean="0"/>
              <a:t> in </a:t>
            </a:r>
            <a:r>
              <a:rPr lang="hu-HU" dirty="0" err="1" smtClean="0"/>
              <a:t>model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1771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10"/>
          <a:stretch/>
        </p:blipFill>
        <p:spPr bwMode="auto">
          <a:xfrm>
            <a:off x="11706" y="887613"/>
            <a:ext cx="4528967" cy="52869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/>
          <p:cNvSpPr txBox="1"/>
          <p:nvPr/>
        </p:nvSpPr>
        <p:spPr>
          <a:xfrm>
            <a:off x="5655733" y="1949577"/>
            <a:ext cx="6536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/>
              <a:t>What </a:t>
            </a:r>
            <a:r>
              <a:rPr lang="en-GB" sz="2000" b="1" dirty="0"/>
              <a:t>is the thickness of the </a:t>
            </a:r>
            <a:r>
              <a:rPr lang="en-GB" sz="2000" b="1" dirty="0" smtClean="0"/>
              <a:t>upper</a:t>
            </a:r>
            <a:r>
              <a:rPr lang="hu-HU" sz="2000" b="1" dirty="0" smtClean="0"/>
              <a:t> hot </a:t>
            </a:r>
            <a:r>
              <a:rPr lang="hu-HU" sz="2000" b="1" dirty="0" err="1" smtClean="0"/>
              <a:t>electron</a:t>
            </a:r>
            <a:r>
              <a:rPr lang="en-GB" sz="2000" b="1" dirty="0" smtClean="0"/>
              <a:t> </a:t>
            </a:r>
            <a:r>
              <a:rPr lang="en-GB" sz="2000" b="1" dirty="0"/>
              <a:t>layer?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6307737" y="5967942"/>
            <a:ext cx="50408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Changes with laser power between </a:t>
            </a:r>
            <a:r>
              <a:rPr lang="hu-HU" sz="2000" b="1" dirty="0" smtClean="0">
                <a:solidFill>
                  <a:schemeClr val="accent2"/>
                </a:solidFill>
              </a:rPr>
              <a:t>4.5</a:t>
            </a:r>
            <a:r>
              <a:rPr lang="en-GB" sz="2000" b="1" dirty="0" smtClean="0">
                <a:solidFill>
                  <a:schemeClr val="accent2"/>
                </a:solidFill>
              </a:rPr>
              <a:t>-</a:t>
            </a:r>
            <a:r>
              <a:rPr lang="hu-HU" sz="2000" b="1" dirty="0" smtClean="0">
                <a:solidFill>
                  <a:schemeClr val="accent2"/>
                </a:solidFill>
              </a:rPr>
              <a:t>6.5</a:t>
            </a:r>
            <a:r>
              <a:rPr lang="en-GB" sz="2000" b="1" dirty="0" smtClean="0">
                <a:solidFill>
                  <a:schemeClr val="accent2"/>
                </a:solidFill>
              </a:rPr>
              <a:t> nm</a:t>
            </a:r>
            <a:endParaRPr lang="en-GB" sz="2000" b="1" dirty="0">
              <a:solidFill>
                <a:srgbClr val="92D050"/>
              </a:solidFill>
            </a:endParaRPr>
          </a:p>
        </p:txBody>
      </p:sp>
      <p:grpSp>
        <p:nvGrpSpPr>
          <p:cNvPr id="9" name="Csoportba foglalás 8"/>
          <p:cNvGrpSpPr/>
          <p:nvPr/>
        </p:nvGrpSpPr>
        <p:grpSpPr>
          <a:xfrm>
            <a:off x="9915525" y="64026"/>
            <a:ext cx="1902042" cy="1277984"/>
            <a:chOff x="4139793" y="5297706"/>
            <a:chExt cx="2714980" cy="1140557"/>
          </a:xfrm>
        </p:grpSpPr>
        <p:sp>
          <p:nvSpPr>
            <p:cNvPr id="10" name="Téglalap 9"/>
            <p:cNvSpPr/>
            <p:nvPr/>
          </p:nvSpPr>
          <p:spPr>
            <a:xfrm>
              <a:off x="4139795" y="5579410"/>
              <a:ext cx="2714978" cy="31698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Szabadkézi sokszög 10"/>
            <p:cNvSpPr/>
            <p:nvPr/>
          </p:nvSpPr>
          <p:spPr>
            <a:xfrm>
              <a:off x="4139795" y="5896396"/>
              <a:ext cx="2714978" cy="541867"/>
            </a:xfrm>
            <a:custGeom>
              <a:avLst/>
              <a:gdLst>
                <a:gd name="connsiteX0" fmla="*/ 0 w 1117600"/>
                <a:gd name="connsiteY0" fmla="*/ 0 h 857955"/>
                <a:gd name="connsiteX1" fmla="*/ 0 w 1117600"/>
                <a:gd name="connsiteY1" fmla="*/ 598311 h 857955"/>
                <a:gd name="connsiteX2" fmla="*/ 304800 w 1117600"/>
                <a:gd name="connsiteY2" fmla="*/ 857955 h 857955"/>
                <a:gd name="connsiteX3" fmla="*/ 620888 w 1117600"/>
                <a:gd name="connsiteY3" fmla="*/ 620889 h 857955"/>
                <a:gd name="connsiteX4" fmla="*/ 835377 w 1117600"/>
                <a:gd name="connsiteY4" fmla="*/ 406400 h 857955"/>
                <a:gd name="connsiteX5" fmla="*/ 1117600 w 1117600"/>
                <a:gd name="connsiteY5" fmla="*/ 711200 h 857955"/>
                <a:gd name="connsiteX6" fmla="*/ 1106311 w 1117600"/>
                <a:gd name="connsiteY6" fmla="*/ 33866 h 857955"/>
                <a:gd name="connsiteX0" fmla="*/ 0 w 1117600"/>
                <a:gd name="connsiteY0" fmla="*/ 0 h 857955"/>
                <a:gd name="connsiteX1" fmla="*/ 0 w 1117600"/>
                <a:gd name="connsiteY1" fmla="*/ 598311 h 857955"/>
                <a:gd name="connsiteX2" fmla="*/ 304800 w 1117600"/>
                <a:gd name="connsiteY2" fmla="*/ 857955 h 857955"/>
                <a:gd name="connsiteX3" fmla="*/ 620888 w 1117600"/>
                <a:gd name="connsiteY3" fmla="*/ 620889 h 857955"/>
                <a:gd name="connsiteX4" fmla="*/ 835377 w 1117600"/>
                <a:gd name="connsiteY4" fmla="*/ 406400 h 857955"/>
                <a:gd name="connsiteX5" fmla="*/ 1117600 w 1117600"/>
                <a:gd name="connsiteY5" fmla="*/ 711200 h 857955"/>
                <a:gd name="connsiteX6" fmla="*/ 1106311 w 1117600"/>
                <a:gd name="connsiteY6" fmla="*/ 33866 h 857955"/>
                <a:gd name="connsiteX7" fmla="*/ 0 w 1117600"/>
                <a:gd name="connsiteY7" fmla="*/ 0 h 857955"/>
                <a:gd name="connsiteX0" fmla="*/ 0 w 1117600"/>
                <a:gd name="connsiteY0" fmla="*/ 0 h 857955"/>
                <a:gd name="connsiteX1" fmla="*/ 0 w 1117600"/>
                <a:gd name="connsiteY1" fmla="*/ 598311 h 857955"/>
                <a:gd name="connsiteX2" fmla="*/ 304800 w 1117600"/>
                <a:gd name="connsiteY2" fmla="*/ 857955 h 857955"/>
                <a:gd name="connsiteX3" fmla="*/ 620888 w 1117600"/>
                <a:gd name="connsiteY3" fmla="*/ 620889 h 857955"/>
                <a:gd name="connsiteX4" fmla="*/ 835377 w 1117600"/>
                <a:gd name="connsiteY4" fmla="*/ 406400 h 857955"/>
                <a:gd name="connsiteX5" fmla="*/ 1117600 w 1117600"/>
                <a:gd name="connsiteY5" fmla="*/ 711200 h 857955"/>
                <a:gd name="connsiteX6" fmla="*/ 1106311 w 1117600"/>
                <a:gd name="connsiteY6" fmla="*/ 11289 h 857955"/>
                <a:gd name="connsiteX7" fmla="*/ 0 w 1117600"/>
                <a:gd name="connsiteY7" fmla="*/ 0 h 857955"/>
                <a:gd name="connsiteX0" fmla="*/ 0 w 1117600"/>
                <a:gd name="connsiteY0" fmla="*/ 0 h 864425"/>
                <a:gd name="connsiteX1" fmla="*/ 0 w 1117600"/>
                <a:gd name="connsiteY1" fmla="*/ 598311 h 864425"/>
                <a:gd name="connsiteX2" fmla="*/ 304800 w 1117600"/>
                <a:gd name="connsiteY2" fmla="*/ 857955 h 864425"/>
                <a:gd name="connsiteX3" fmla="*/ 620888 w 1117600"/>
                <a:gd name="connsiteY3" fmla="*/ 620889 h 864425"/>
                <a:gd name="connsiteX4" fmla="*/ 835377 w 1117600"/>
                <a:gd name="connsiteY4" fmla="*/ 406400 h 864425"/>
                <a:gd name="connsiteX5" fmla="*/ 1117600 w 1117600"/>
                <a:gd name="connsiteY5" fmla="*/ 711200 h 864425"/>
                <a:gd name="connsiteX6" fmla="*/ 1106311 w 1117600"/>
                <a:gd name="connsiteY6" fmla="*/ 11289 h 864425"/>
                <a:gd name="connsiteX7" fmla="*/ 0 w 1117600"/>
                <a:gd name="connsiteY7" fmla="*/ 0 h 864425"/>
                <a:gd name="connsiteX0" fmla="*/ 0 w 1117600"/>
                <a:gd name="connsiteY0" fmla="*/ 0 h 964093"/>
                <a:gd name="connsiteX1" fmla="*/ 0 w 1117600"/>
                <a:gd name="connsiteY1" fmla="*/ 598311 h 964093"/>
                <a:gd name="connsiteX2" fmla="*/ 203200 w 1117600"/>
                <a:gd name="connsiteY2" fmla="*/ 959555 h 964093"/>
                <a:gd name="connsiteX3" fmla="*/ 620888 w 1117600"/>
                <a:gd name="connsiteY3" fmla="*/ 620889 h 964093"/>
                <a:gd name="connsiteX4" fmla="*/ 835377 w 1117600"/>
                <a:gd name="connsiteY4" fmla="*/ 406400 h 964093"/>
                <a:gd name="connsiteX5" fmla="*/ 1117600 w 1117600"/>
                <a:gd name="connsiteY5" fmla="*/ 711200 h 964093"/>
                <a:gd name="connsiteX6" fmla="*/ 1106311 w 1117600"/>
                <a:gd name="connsiteY6" fmla="*/ 11289 h 964093"/>
                <a:gd name="connsiteX7" fmla="*/ 0 w 1117600"/>
                <a:gd name="connsiteY7" fmla="*/ 0 h 964093"/>
                <a:gd name="connsiteX0" fmla="*/ 0 w 1117600"/>
                <a:gd name="connsiteY0" fmla="*/ 0 h 853456"/>
                <a:gd name="connsiteX1" fmla="*/ 0 w 1117600"/>
                <a:gd name="connsiteY1" fmla="*/ 598311 h 853456"/>
                <a:gd name="connsiteX2" fmla="*/ 316089 w 1117600"/>
                <a:gd name="connsiteY2" fmla="*/ 846666 h 853456"/>
                <a:gd name="connsiteX3" fmla="*/ 620888 w 1117600"/>
                <a:gd name="connsiteY3" fmla="*/ 620889 h 853456"/>
                <a:gd name="connsiteX4" fmla="*/ 835377 w 1117600"/>
                <a:gd name="connsiteY4" fmla="*/ 406400 h 853456"/>
                <a:gd name="connsiteX5" fmla="*/ 1117600 w 1117600"/>
                <a:gd name="connsiteY5" fmla="*/ 711200 h 853456"/>
                <a:gd name="connsiteX6" fmla="*/ 1106311 w 1117600"/>
                <a:gd name="connsiteY6" fmla="*/ 11289 h 853456"/>
                <a:gd name="connsiteX7" fmla="*/ 0 w 1117600"/>
                <a:gd name="connsiteY7" fmla="*/ 0 h 853456"/>
                <a:gd name="connsiteX0" fmla="*/ 0 w 1117600"/>
                <a:gd name="connsiteY0" fmla="*/ 0 h 864425"/>
                <a:gd name="connsiteX1" fmla="*/ 0 w 1117600"/>
                <a:gd name="connsiteY1" fmla="*/ 598311 h 864425"/>
                <a:gd name="connsiteX2" fmla="*/ 293511 w 1117600"/>
                <a:gd name="connsiteY2" fmla="*/ 857955 h 864425"/>
                <a:gd name="connsiteX3" fmla="*/ 620888 w 1117600"/>
                <a:gd name="connsiteY3" fmla="*/ 620889 h 864425"/>
                <a:gd name="connsiteX4" fmla="*/ 835377 w 1117600"/>
                <a:gd name="connsiteY4" fmla="*/ 406400 h 864425"/>
                <a:gd name="connsiteX5" fmla="*/ 1117600 w 1117600"/>
                <a:gd name="connsiteY5" fmla="*/ 711200 h 864425"/>
                <a:gd name="connsiteX6" fmla="*/ 1106311 w 1117600"/>
                <a:gd name="connsiteY6" fmla="*/ 11289 h 864425"/>
                <a:gd name="connsiteX7" fmla="*/ 0 w 1117600"/>
                <a:gd name="connsiteY7" fmla="*/ 0 h 864425"/>
                <a:gd name="connsiteX0" fmla="*/ 0 w 1117600"/>
                <a:gd name="connsiteY0" fmla="*/ 0 h 864425"/>
                <a:gd name="connsiteX1" fmla="*/ 0 w 1117600"/>
                <a:gd name="connsiteY1" fmla="*/ 598311 h 864425"/>
                <a:gd name="connsiteX2" fmla="*/ 293511 w 1117600"/>
                <a:gd name="connsiteY2" fmla="*/ 857955 h 864425"/>
                <a:gd name="connsiteX3" fmla="*/ 620888 w 1117600"/>
                <a:gd name="connsiteY3" fmla="*/ 620889 h 864425"/>
                <a:gd name="connsiteX4" fmla="*/ 835377 w 1117600"/>
                <a:gd name="connsiteY4" fmla="*/ 406400 h 864425"/>
                <a:gd name="connsiteX5" fmla="*/ 1117600 w 1117600"/>
                <a:gd name="connsiteY5" fmla="*/ 711200 h 864425"/>
                <a:gd name="connsiteX6" fmla="*/ 1106311 w 1117600"/>
                <a:gd name="connsiteY6" fmla="*/ 11289 h 864425"/>
                <a:gd name="connsiteX7" fmla="*/ 0 w 1117600"/>
                <a:gd name="connsiteY7" fmla="*/ 0 h 864425"/>
                <a:gd name="connsiteX0" fmla="*/ 0 w 1117600"/>
                <a:gd name="connsiteY0" fmla="*/ 0 h 864425"/>
                <a:gd name="connsiteX1" fmla="*/ 0 w 1117600"/>
                <a:gd name="connsiteY1" fmla="*/ 598311 h 864425"/>
                <a:gd name="connsiteX2" fmla="*/ 293511 w 1117600"/>
                <a:gd name="connsiteY2" fmla="*/ 857955 h 864425"/>
                <a:gd name="connsiteX3" fmla="*/ 620888 w 1117600"/>
                <a:gd name="connsiteY3" fmla="*/ 620889 h 864425"/>
                <a:gd name="connsiteX4" fmla="*/ 835377 w 1117600"/>
                <a:gd name="connsiteY4" fmla="*/ 406400 h 864425"/>
                <a:gd name="connsiteX5" fmla="*/ 1117600 w 1117600"/>
                <a:gd name="connsiteY5" fmla="*/ 711200 h 864425"/>
                <a:gd name="connsiteX6" fmla="*/ 1106311 w 1117600"/>
                <a:gd name="connsiteY6" fmla="*/ 11289 h 864425"/>
                <a:gd name="connsiteX7" fmla="*/ 0 w 1117600"/>
                <a:gd name="connsiteY7" fmla="*/ 0 h 864425"/>
                <a:gd name="connsiteX0" fmla="*/ 0 w 1117600"/>
                <a:gd name="connsiteY0" fmla="*/ 0 h 864425"/>
                <a:gd name="connsiteX1" fmla="*/ 0 w 1117600"/>
                <a:gd name="connsiteY1" fmla="*/ 598311 h 864425"/>
                <a:gd name="connsiteX2" fmla="*/ 293511 w 1117600"/>
                <a:gd name="connsiteY2" fmla="*/ 857955 h 864425"/>
                <a:gd name="connsiteX3" fmla="*/ 620888 w 1117600"/>
                <a:gd name="connsiteY3" fmla="*/ 620889 h 864425"/>
                <a:gd name="connsiteX4" fmla="*/ 835377 w 1117600"/>
                <a:gd name="connsiteY4" fmla="*/ 406400 h 864425"/>
                <a:gd name="connsiteX5" fmla="*/ 1117600 w 1117600"/>
                <a:gd name="connsiteY5" fmla="*/ 711200 h 864425"/>
                <a:gd name="connsiteX6" fmla="*/ 1106311 w 1117600"/>
                <a:gd name="connsiteY6" fmla="*/ 11289 h 864425"/>
                <a:gd name="connsiteX7" fmla="*/ 0 w 1117600"/>
                <a:gd name="connsiteY7" fmla="*/ 0 h 864425"/>
                <a:gd name="connsiteX0" fmla="*/ 0 w 1117600"/>
                <a:gd name="connsiteY0" fmla="*/ 0 h 864425"/>
                <a:gd name="connsiteX1" fmla="*/ 0 w 1117600"/>
                <a:gd name="connsiteY1" fmla="*/ 598311 h 864425"/>
                <a:gd name="connsiteX2" fmla="*/ 293511 w 1117600"/>
                <a:gd name="connsiteY2" fmla="*/ 857955 h 864425"/>
                <a:gd name="connsiteX3" fmla="*/ 620888 w 1117600"/>
                <a:gd name="connsiteY3" fmla="*/ 620889 h 864425"/>
                <a:gd name="connsiteX4" fmla="*/ 835377 w 1117600"/>
                <a:gd name="connsiteY4" fmla="*/ 406400 h 864425"/>
                <a:gd name="connsiteX5" fmla="*/ 1117600 w 1117600"/>
                <a:gd name="connsiteY5" fmla="*/ 711200 h 864425"/>
                <a:gd name="connsiteX6" fmla="*/ 1106311 w 1117600"/>
                <a:gd name="connsiteY6" fmla="*/ 11289 h 864425"/>
                <a:gd name="connsiteX7" fmla="*/ 0 w 1117600"/>
                <a:gd name="connsiteY7" fmla="*/ 0 h 864425"/>
                <a:gd name="connsiteX0" fmla="*/ 0 w 1117600"/>
                <a:gd name="connsiteY0" fmla="*/ 0 h 864425"/>
                <a:gd name="connsiteX1" fmla="*/ 0 w 1117600"/>
                <a:gd name="connsiteY1" fmla="*/ 598311 h 864425"/>
                <a:gd name="connsiteX2" fmla="*/ 293511 w 1117600"/>
                <a:gd name="connsiteY2" fmla="*/ 857955 h 864425"/>
                <a:gd name="connsiteX3" fmla="*/ 620888 w 1117600"/>
                <a:gd name="connsiteY3" fmla="*/ 620889 h 864425"/>
                <a:gd name="connsiteX4" fmla="*/ 835377 w 1117600"/>
                <a:gd name="connsiteY4" fmla="*/ 406400 h 864425"/>
                <a:gd name="connsiteX5" fmla="*/ 1117600 w 1117600"/>
                <a:gd name="connsiteY5" fmla="*/ 711200 h 864425"/>
                <a:gd name="connsiteX6" fmla="*/ 1106311 w 1117600"/>
                <a:gd name="connsiteY6" fmla="*/ 11289 h 864425"/>
                <a:gd name="connsiteX7" fmla="*/ 0 w 1117600"/>
                <a:gd name="connsiteY7" fmla="*/ 0 h 864425"/>
                <a:gd name="connsiteX0" fmla="*/ 0 w 1117600"/>
                <a:gd name="connsiteY0" fmla="*/ 0 h 864425"/>
                <a:gd name="connsiteX1" fmla="*/ 0 w 1117600"/>
                <a:gd name="connsiteY1" fmla="*/ 598311 h 864425"/>
                <a:gd name="connsiteX2" fmla="*/ 293511 w 1117600"/>
                <a:gd name="connsiteY2" fmla="*/ 857955 h 864425"/>
                <a:gd name="connsiteX3" fmla="*/ 620888 w 1117600"/>
                <a:gd name="connsiteY3" fmla="*/ 620889 h 864425"/>
                <a:gd name="connsiteX4" fmla="*/ 835377 w 1117600"/>
                <a:gd name="connsiteY4" fmla="*/ 406400 h 864425"/>
                <a:gd name="connsiteX5" fmla="*/ 1117600 w 1117600"/>
                <a:gd name="connsiteY5" fmla="*/ 711200 h 864425"/>
                <a:gd name="connsiteX6" fmla="*/ 1106311 w 1117600"/>
                <a:gd name="connsiteY6" fmla="*/ 11289 h 864425"/>
                <a:gd name="connsiteX7" fmla="*/ 0 w 1117600"/>
                <a:gd name="connsiteY7" fmla="*/ 0 h 864425"/>
                <a:gd name="connsiteX0" fmla="*/ 0 w 1117600"/>
                <a:gd name="connsiteY0" fmla="*/ 0 h 876479"/>
                <a:gd name="connsiteX1" fmla="*/ 0 w 1117600"/>
                <a:gd name="connsiteY1" fmla="*/ 598311 h 876479"/>
                <a:gd name="connsiteX2" fmla="*/ 293511 w 1117600"/>
                <a:gd name="connsiteY2" fmla="*/ 857955 h 876479"/>
                <a:gd name="connsiteX3" fmla="*/ 620888 w 1117600"/>
                <a:gd name="connsiteY3" fmla="*/ 620889 h 876479"/>
                <a:gd name="connsiteX4" fmla="*/ 835377 w 1117600"/>
                <a:gd name="connsiteY4" fmla="*/ 406400 h 876479"/>
                <a:gd name="connsiteX5" fmla="*/ 1117600 w 1117600"/>
                <a:gd name="connsiteY5" fmla="*/ 711200 h 876479"/>
                <a:gd name="connsiteX6" fmla="*/ 1106311 w 1117600"/>
                <a:gd name="connsiteY6" fmla="*/ 11289 h 876479"/>
                <a:gd name="connsiteX7" fmla="*/ 0 w 1117600"/>
                <a:gd name="connsiteY7" fmla="*/ 0 h 876479"/>
                <a:gd name="connsiteX0" fmla="*/ 0 w 1117600"/>
                <a:gd name="connsiteY0" fmla="*/ 0 h 876479"/>
                <a:gd name="connsiteX1" fmla="*/ 0 w 1117600"/>
                <a:gd name="connsiteY1" fmla="*/ 598311 h 876479"/>
                <a:gd name="connsiteX2" fmla="*/ 293511 w 1117600"/>
                <a:gd name="connsiteY2" fmla="*/ 857955 h 876479"/>
                <a:gd name="connsiteX3" fmla="*/ 620888 w 1117600"/>
                <a:gd name="connsiteY3" fmla="*/ 620889 h 876479"/>
                <a:gd name="connsiteX4" fmla="*/ 835377 w 1117600"/>
                <a:gd name="connsiteY4" fmla="*/ 406400 h 876479"/>
                <a:gd name="connsiteX5" fmla="*/ 1117600 w 1117600"/>
                <a:gd name="connsiteY5" fmla="*/ 711200 h 876479"/>
                <a:gd name="connsiteX6" fmla="*/ 1106311 w 1117600"/>
                <a:gd name="connsiteY6" fmla="*/ 11289 h 876479"/>
                <a:gd name="connsiteX7" fmla="*/ 0 w 1117600"/>
                <a:gd name="connsiteY7" fmla="*/ 0 h 876479"/>
                <a:gd name="connsiteX0" fmla="*/ 0 w 1117600"/>
                <a:gd name="connsiteY0" fmla="*/ 0 h 876479"/>
                <a:gd name="connsiteX1" fmla="*/ 0 w 1117600"/>
                <a:gd name="connsiteY1" fmla="*/ 598311 h 876479"/>
                <a:gd name="connsiteX2" fmla="*/ 293511 w 1117600"/>
                <a:gd name="connsiteY2" fmla="*/ 857955 h 876479"/>
                <a:gd name="connsiteX3" fmla="*/ 620888 w 1117600"/>
                <a:gd name="connsiteY3" fmla="*/ 620889 h 876479"/>
                <a:gd name="connsiteX4" fmla="*/ 835377 w 1117600"/>
                <a:gd name="connsiteY4" fmla="*/ 406400 h 876479"/>
                <a:gd name="connsiteX5" fmla="*/ 1117600 w 1117600"/>
                <a:gd name="connsiteY5" fmla="*/ 711200 h 876479"/>
                <a:gd name="connsiteX6" fmla="*/ 1106311 w 1117600"/>
                <a:gd name="connsiteY6" fmla="*/ 11289 h 876479"/>
                <a:gd name="connsiteX7" fmla="*/ 0 w 1117600"/>
                <a:gd name="connsiteY7" fmla="*/ 0 h 876479"/>
                <a:gd name="connsiteX0" fmla="*/ 0 w 1117600"/>
                <a:gd name="connsiteY0" fmla="*/ 0 h 876479"/>
                <a:gd name="connsiteX1" fmla="*/ 0 w 1117600"/>
                <a:gd name="connsiteY1" fmla="*/ 598311 h 876479"/>
                <a:gd name="connsiteX2" fmla="*/ 293511 w 1117600"/>
                <a:gd name="connsiteY2" fmla="*/ 857955 h 876479"/>
                <a:gd name="connsiteX3" fmla="*/ 620888 w 1117600"/>
                <a:gd name="connsiteY3" fmla="*/ 620889 h 876479"/>
                <a:gd name="connsiteX4" fmla="*/ 835377 w 1117600"/>
                <a:gd name="connsiteY4" fmla="*/ 406400 h 876479"/>
                <a:gd name="connsiteX5" fmla="*/ 1117600 w 1117600"/>
                <a:gd name="connsiteY5" fmla="*/ 711200 h 876479"/>
                <a:gd name="connsiteX6" fmla="*/ 1106311 w 1117600"/>
                <a:gd name="connsiteY6" fmla="*/ 11289 h 876479"/>
                <a:gd name="connsiteX7" fmla="*/ 0 w 1117600"/>
                <a:gd name="connsiteY7" fmla="*/ 0 h 876479"/>
                <a:gd name="connsiteX0" fmla="*/ 0 w 1117600"/>
                <a:gd name="connsiteY0" fmla="*/ 0 h 876479"/>
                <a:gd name="connsiteX1" fmla="*/ 0 w 1117600"/>
                <a:gd name="connsiteY1" fmla="*/ 598311 h 876479"/>
                <a:gd name="connsiteX2" fmla="*/ 293511 w 1117600"/>
                <a:gd name="connsiteY2" fmla="*/ 857955 h 876479"/>
                <a:gd name="connsiteX3" fmla="*/ 620888 w 1117600"/>
                <a:gd name="connsiteY3" fmla="*/ 620889 h 876479"/>
                <a:gd name="connsiteX4" fmla="*/ 835377 w 1117600"/>
                <a:gd name="connsiteY4" fmla="*/ 406400 h 876479"/>
                <a:gd name="connsiteX5" fmla="*/ 1117600 w 1117600"/>
                <a:gd name="connsiteY5" fmla="*/ 711200 h 876479"/>
                <a:gd name="connsiteX6" fmla="*/ 1106311 w 1117600"/>
                <a:gd name="connsiteY6" fmla="*/ 11289 h 876479"/>
                <a:gd name="connsiteX7" fmla="*/ 0 w 1117600"/>
                <a:gd name="connsiteY7" fmla="*/ 0 h 876479"/>
                <a:gd name="connsiteX0" fmla="*/ 0 w 1117600"/>
                <a:gd name="connsiteY0" fmla="*/ 0 h 858807"/>
                <a:gd name="connsiteX1" fmla="*/ 0 w 1117600"/>
                <a:gd name="connsiteY1" fmla="*/ 598311 h 858807"/>
                <a:gd name="connsiteX2" fmla="*/ 293511 w 1117600"/>
                <a:gd name="connsiteY2" fmla="*/ 857955 h 858807"/>
                <a:gd name="connsiteX3" fmla="*/ 835377 w 1117600"/>
                <a:gd name="connsiteY3" fmla="*/ 406400 h 858807"/>
                <a:gd name="connsiteX4" fmla="*/ 1117600 w 1117600"/>
                <a:gd name="connsiteY4" fmla="*/ 711200 h 858807"/>
                <a:gd name="connsiteX5" fmla="*/ 1106311 w 1117600"/>
                <a:gd name="connsiteY5" fmla="*/ 11289 h 858807"/>
                <a:gd name="connsiteX6" fmla="*/ 0 w 1117600"/>
                <a:gd name="connsiteY6" fmla="*/ 0 h 858807"/>
                <a:gd name="connsiteX0" fmla="*/ 0 w 1117600"/>
                <a:gd name="connsiteY0" fmla="*/ 0 h 858913"/>
                <a:gd name="connsiteX1" fmla="*/ 0 w 1117600"/>
                <a:gd name="connsiteY1" fmla="*/ 598311 h 858913"/>
                <a:gd name="connsiteX2" fmla="*/ 293511 w 1117600"/>
                <a:gd name="connsiteY2" fmla="*/ 857955 h 858913"/>
                <a:gd name="connsiteX3" fmla="*/ 835377 w 1117600"/>
                <a:gd name="connsiteY3" fmla="*/ 406400 h 858913"/>
                <a:gd name="connsiteX4" fmla="*/ 1117600 w 1117600"/>
                <a:gd name="connsiteY4" fmla="*/ 711200 h 858913"/>
                <a:gd name="connsiteX5" fmla="*/ 1106311 w 1117600"/>
                <a:gd name="connsiteY5" fmla="*/ 11289 h 858913"/>
                <a:gd name="connsiteX6" fmla="*/ 0 w 1117600"/>
                <a:gd name="connsiteY6" fmla="*/ 0 h 858913"/>
                <a:gd name="connsiteX0" fmla="*/ 0 w 1117600"/>
                <a:gd name="connsiteY0" fmla="*/ 0 h 858913"/>
                <a:gd name="connsiteX1" fmla="*/ 0 w 1117600"/>
                <a:gd name="connsiteY1" fmla="*/ 598311 h 858913"/>
                <a:gd name="connsiteX2" fmla="*/ 293511 w 1117600"/>
                <a:gd name="connsiteY2" fmla="*/ 857955 h 858913"/>
                <a:gd name="connsiteX3" fmla="*/ 835377 w 1117600"/>
                <a:gd name="connsiteY3" fmla="*/ 406400 h 858913"/>
                <a:gd name="connsiteX4" fmla="*/ 1117600 w 1117600"/>
                <a:gd name="connsiteY4" fmla="*/ 711200 h 858913"/>
                <a:gd name="connsiteX5" fmla="*/ 1106311 w 1117600"/>
                <a:gd name="connsiteY5" fmla="*/ 11289 h 858913"/>
                <a:gd name="connsiteX6" fmla="*/ 0 w 1117600"/>
                <a:gd name="connsiteY6" fmla="*/ 0 h 858913"/>
                <a:gd name="connsiteX0" fmla="*/ 0 w 1117600"/>
                <a:gd name="connsiteY0" fmla="*/ 0 h 858891"/>
                <a:gd name="connsiteX1" fmla="*/ 0 w 1117600"/>
                <a:gd name="connsiteY1" fmla="*/ 598311 h 858891"/>
                <a:gd name="connsiteX2" fmla="*/ 293511 w 1117600"/>
                <a:gd name="connsiteY2" fmla="*/ 857955 h 858891"/>
                <a:gd name="connsiteX3" fmla="*/ 835377 w 1117600"/>
                <a:gd name="connsiteY3" fmla="*/ 406400 h 858891"/>
                <a:gd name="connsiteX4" fmla="*/ 1117600 w 1117600"/>
                <a:gd name="connsiteY4" fmla="*/ 711200 h 858891"/>
                <a:gd name="connsiteX5" fmla="*/ 1106311 w 1117600"/>
                <a:gd name="connsiteY5" fmla="*/ 11289 h 858891"/>
                <a:gd name="connsiteX6" fmla="*/ 0 w 1117600"/>
                <a:gd name="connsiteY6" fmla="*/ 0 h 858891"/>
                <a:gd name="connsiteX0" fmla="*/ 0 w 1126131"/>
                <a:gd name="connsiteY0" fmla="*/ 0 h 858891"/>
                <a:gd name="connsiteX1" fmla="*/ 0 w 1126131"/>
                <a:gd name="connsiteY1" fmla="*/ 598311 h 858891"/>
                <a:gd name="connsiteX2" fmla="*/ 293511 w 1126131"/>
                <a:gd name="connsiteY2" fmla="*/ 857955 h 858891"/>
                <a:gd name="connsiteX3" fmla="*/ 835377 w 1126131"/>
                <a:gd name="connsiteY3" fmla="*/ 406400 h 858891"/>
                <a:gd name="connsiteX4" fmla="*/ 1117600 w 1126131"/>
                <a:gd name="connsiteY4" fmla="*/ 711200 h 858891"/>
                <a:gd name="connsiteX5" fmla="*/ 1126131 w 1126131"/>
                <a:gd name="connsiteY5" fmla="*/ 11289 h 858891"/>
                <a:gd name="connsiteX6" fmla="*/ 0 w 1126131"/>
                <a:gd name="connsiteY6" fmla="*/ 0 h 858891"/>
                <a:gd name="connsiteX0" fmla="*/ 0 w 1118203"/>
                <a:gd name="connsiteY0" fmla="*/ 0 h 858891"/>
                <a:gd name="connsiteX1" fmla="*/ 0 w 1118203"/>
                <a:gd name="connsiteY1" fmla="*/ 598311 h 858891"/>
                <a:gd name="connsiteX2" fmla="*/ 293511 w 1118203"/>
                <a:gd name="connsiteY2" fmla="*/ 857955 h 858891"/>
                <a:gd name="connsiteX3" fmla="*/ 835377 w 1118203"/>
                <a:gd name="connsiteY3" fmla="*/ 406400 h 858891"/>
                <a:gd name="connsiteX4" fmla="*/ 1117600 w 1118203"/>
                <a:gd name="connsiteY4" fmla="*/ 711200 h 858891"/>
                <a:gd name="connsiteX5" fmla="*/ 1118203 w 1118203"/>
                <a:gd name="connsiteY5" fmla="*/ 11289 h 858891"/>
                <a:gd name="connsiteX6" fmla="*/ 0 w 1118203"/>
                <a:gd name="connsiteY6" fmla="*/ 0 h 85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8203" h="858891">
                  <a:moveTo>
                    <a:pt x="0" y="0"/>
                  </a:moveTo>
                  <a:lnTo>
                    <a:pt x="0" y="598311"/>
                  </a:lnTo>
                  <a:cubicBezTo>
                    <a:pt x="97837" y="684859"/>
                    <a:pt x="127941" y="873007"/>
                    <a:pt x="293511" y="857955"/>
                  </a:cubicBezTo>
                  <a:cubicBezTo>
                    <a:pt x="444633" y="882415"/>
                    <a:pt x="686137" y="419570"/>
                    <a:pt x="835377" y="406400"/>
                  </a:cubicBezTo>
                  <a:cubicBezTo>
                    <a:pt x="976506" y="406400"/>
                    <a:pt x="1023526" y="609600"/>
                    <a:pt x="1117600" y="711200"/>
                  </a:cubicBezTo>
                  <a:lnTo>
                    <a:pt x="1118203" y="112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Téglalap 11"/>
            <p:cNvSpPr/>
            <p:nvPr/>
          </p:nvSpPr>
          <p:spPr>
            <a:xfrm>
              <a:off x="4139793" y="5297706"/>
              <a:ext cx="2714980" cy="283316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CAE5F172-C632-45BE-ACFB-56B71176F418}"/>
              </a:ext>
            </a:extLst>
          </p:cNvPr>
          <p:cNvSpPr txBox="1"/>
          <p:nvPr/>
        </p:nvSpPr>
        <p:spPr>
          <a:xfrm>
            <a:off x="2759471" y="216890"/>
            <a:ext cx="7785640" cy="5411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500"/>
              </a:lnSpc>
            </a:pPr>
            <a:r>
              <a:rPr lang="en-GB" sz="3600" b="1" dirty="0" smtClean="0">
                <a:latin typeface="Calibri" panose="020F0502020204030204" pitchFamily="34" charset="0"/>
              </a:rPr>
              <a:t>CW excitation – retrieving  </a:t>
            </a:r>
            <a:r>
              <a:rPr lang="en-GB" sz="3600" b="1" dirty="0" smtClean="0">
                <a:latin typeface="Symbol" panose="05050102010706020507" pitchFamily="18" charset="2"/>
              </a:rPr>
              <a:t>e</a:t>
            </a:r>
            <a:r>
              <a:rPr lang="en-GB" sz="3600" b="1" baseline="-25000" dirty="0" smtClean="0">
                <a:latin typeface="Calibri" panose="020F0502020204030204" pitchFamily="34" charset="0"/>
              </a:rPr>
              <a:t>2</a:t>
            </a:r>
            <a:endParaRPr lang="en-GB" sz="3600" dirty="0">
              <a:latin typeface="Calibri" panose="020F0502020204030204" pitchFamily="34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5655732" y="1479981"/>
            <a:ext cx="6536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The measured difference curves are perfectly </a:t>
            </a:r>
            <a:r>
              <a:rPr lang="hu-HU" sz="2000" b="1" dirty="0" err="1" smtClean="0"/>
              <a:t>reproduced</a:t>
            </a:r>
            <a:endParaRPr lang="en-GB" sz="2000" b="1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2881758" y="6274820"/>
            <a:ext cx="6569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Budai, Pápa, Petrik &amp; Dombi, </a:t>
            </a:r>
            <a:r>
              <a:rPr lang="hu-HU" sz="2000" b="1" dirty="0" err="1" smtClean="0"/>
              <a:t>Nature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Comm</a:t>
            </a:r>
            <a:r>
              <a:rPr lang="hu-HU" sz="2000" b="1" dirty="0" smtClean="0"/>
              <a:t>. 13, 6695 (2022)</a:t>
            </a:r>
            <a:endParaRPr lang="hu-HU" sz="2000" b="1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9872" y="2411310"/>
            <a:ext cx="5122127" cy="352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19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07495" y="1259285"/>
            <a:ext cx="8320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How much do the dielectric function of the upper and the lower layer differ?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7439025" y="1960091"/>
            <a:ext cx="4065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0.2 eV shift of </a:t>
            </a:r>
            <a:r>
              <a:rPr lang="hu-HU" b="1" dirty="0" err="1" smtClean="0"/>
              <a:t>interband</a:t>
            </a:r>
            <a:r>
              <a:rPr lang="hu-HU" b="1" dirty="0" smtClean="0"/>
              <a:t> </a:t>
            </a:r>
            <a:r>
              <a:rPr lang="hu-HU" b="1" dirty="0" err="1" smtClean="0"/>
              <a:t>bandedge</a:t>
            </a:r>
            <a:r>
              <a:rPr lang="hu-HU" b="1" dirty="0" smtClean="0"/>
              <a:t> </a:t>
            </a:r>
            <a:r>
              <a:rPr lang="hu-HU" b="1" dirty="0" err="1" smtClean="0"/>
              <a:t>due</a:t>
            </a:r>
            <a:r>
              <a:rPr lang="hu-HU" b="1" dirty="0" smtClean="0"/>
              <a:t> </a:t>
            </a:r>
            <a:r>
              <a:rPr lang="hu-HU" b="1" dirty="0" err="1" smtClean="0"/>
              <a:t>to</a:t>
            </a:r>
            <a:r>
              <a:rPr lang="hu-HU" b="1" dirty="0" smtClean="0"/>
              <a:t> hot </a:t>
            </a:r>
            <a:r>
              <a:rPr lang="hu-HU" b="1" dirty="0" err="1" smtClean="0"/>
              <a:t>electrons</a:t>
            </a:r>
            <a:r>
              <a:rPr lang="hu-HU" b="1" dirty="0" smtClean="0"/>
              <a:t> (2.5 eV vs. 2.3 eV)</a:t>
            </a:r>
          </a:p>
          <a:p>
            <a:endParaRPr lang="hu-HU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6571" y="3160420"/>
            <a:ext cx="3020996" cy="3531792"/>
          </a:xfrm>
          <a:prstGeom prst="rect">
            <a:avLst/>
          </a:prstGeom>
        </p:spPr>
      </p:pic>
      <p:grpSp>
        <p:nvGrpSpPr>
          <p:cNvPr id="7" name="Csoportba foglalás 6"/>
          <p:cNvGrpSpPr/>
          <p:nvPr/>
        </p:nvGrpSpPr>
        <p:grpSpPr>
          <a:xfrm>
            <a:off x="9696450" y="88085"/>
            <a:ext cx="2121117" cy="1540532"/>
            <a:chOff x="4139793" y="5297706"/>
            <a:chExt cx="2714980" cy="1140557"/>
          </a:xfrm>
        </p:grpSpPr>
        <p:sp>
          <p:nvSpPr>
            <p:cNvPr id="8" name="Téglalap 7"/>
            <p:cNvSpPr/>
            <p:nvPr/>
          </p:nvSpPr>
          <p:spPr>
            <a:xfrm>
              <a:off x="4139795" y="5579410"/>
              <a:ext cx="2714978" cy="31698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Szabadkézi sokszög 8"/>
            <p:cNvSpPr/>
            <p:nvPr/>
          </p:nvSpPr>
          <p:spPr>
            <a:xfrm>
              <a:off x="4139795" y="5896396"/>
              <a:ext cx="2714978" cy="541867"/>
            </a:xfrm>
            <a:custGeom>
              <a:avLst/>
              <a:gdLst>
                <a:gd name="connsiteX0" fmla="*/ 0 w 1117600"/>
                <a:gd name="connsiteY0" fmla="*/ 0 h 857955"/>
                <a:gd name="connsiteX1" fmla="*/ 0 w 1117600"/>
                <a:gd name="connsiteY1" fmla="*/ 598311 h 857955"/>
                <a:gd name="connsiteX2" fmla="*/ 304800 w 1117600"/>
                <a:gd name="connsiteY2" fmla="*/ 857955 h 857955"/>
                <a:gd name="connsiteX3" fmla="*/ 620888 w 1117600"/>
                <a:gd name="connsiteY3" fmla="*/ 620889 h 857955"/>
                <a:gd name="connsiteX4" fmla="*/ 835377 w 1117600"/>
                <a:gd name="connsiteY4" fmla="*/ 406400 h 857955"/>
                <a:gd name="connsiteX5" fmla="*/ 1117600 w 1117600"/>
                <a:gd name="connsiteY5" fmla="*/ 711200 h 857955"/>
                <a:gd name="connsiteX6" fmla="*/ 1106311 w 1117600"/>
                <a:gd name="connsiteY6" fmla="*/ 33866 h 857955"/>
                <a:gd name="connsiteX0" fmla="*/ 0 w 1117600"/>
                <a:gd name="connsiteY0" fmla="*/ 0 h 857955"/>
                <a:gd name="connsiteX1" fmla="*/ 0 w 1117600"/>
                <a:gd name="connsiteY1" fmla="*/ 598311 h 857955"/>
                <a:gd name="connsiteX2" fmla="*/ 304800 w 1117600"/>
                <a:gd name="connsiteY2" fmla="*/ 857955 h 857955"/>
                <a:gd name="connsiteX3" fmla="*/ 620888 w 1117600"/>
                <a:gd name="connsiteY3" fmla="*/ 620889 h 857955"/>
                <a:gd name="connsiteX4" fmla="*/ 835377 w 1117600"/>
                <a:gd name="connsiteY4" fmla="*/ 406400 h 857955"/>
                <a:gd name="connsiteX5" fmla="*/ 1117600 w 1117600"/>
                <a:gd name="connsiteY5" fmla="*/ 711200 h 857955"/>
                <a:gd name="connsiteX6" fmla="*/ 1106311 w 1117600"/>
                <a:gd name="connsiteY6" fmla="*/ 33866 h 857955"/>
                <a:gd name="connsiteX7" fmla="*/ 0 w 1117600"/>
                <a:gd name="connsiteY7" fmla="*/ 0 h 857955"/>
                <a:gd name="connsiteX0" fmla="*/ 0 w 1117600"/>
                <a:gd name="connsiteY0" fmla="*/ 0 h 857955"/>
                <a:gd name="connsiteX1" fmla="*/ 0 w 1117600"/>
                <a:gd name="connsiteY1" fmla="*/ 598311 h 857955"/>
                <a:gd name="connsiteX2" fmla="*/ 304800 w 1117600"/>
                <a:gd name="connsiteY2" fmla="*/ 857955 h 857955"/>
                <a:gd name="connsiteX3" fmla="*/ 620888 w 1117600"/>
                <a:gd name="connsiteY3" fmla="*/ 620889 h 857955"/>
                <a:gd name="connsiteX4" fmla="*/ 835377 w 1117600"/>
                <a:gd name="connsiteY4" fmla="*/ 406400 h 857955"/>
                <a:gd name="connsiteX5" fmla="*/ 1117600 w 1117600"/>
                <a:gd name="connsiteY5" fmla="*/ 711200 h 857955"/>
                <a:gd name="connsiteX6" fmla="*/ 1106311 w 1117600"/>
                <a:gd name="connsiteY6" fmla="*/ 11289 h 857955"/>
                <a:gd name="connsiteX7" fmla="*/ 0 w 1117600"/>
                <a:gd name="connsiteY7" fmla="*/ 0 h 857955"/>
                <a:gd name="connsiteX0" fmla="*/ 0 w 1117600"/>
                <a:gd name="connsiteY0" fmla="*/ 0 h 864425"/>
                <a:gd name="connsiteX1" fmla="*/ 0 w 1117600"/>
                <a:gd name="connsiteY1" fmla="*/ 598311 h 864425"/>
                <a:gd name="connsiteX2" fmla="*/ 304800 w 1117600"/>
                <a:gd name="connsiteY2" fmla="*/ 857955 h 864425"/>
                <a:gd name="connsiteX3" fmla="*/ 620888 w 1117600"/>
                <a:gd name="connsiteY3" fmla="*/ 620889 h 864425"/>
                <a:gd name="connsiteX4" fmla="*/ 835377 w 1117600"/>
                <a:gd name="connsiteY4" fmla="*/ 406400 h 864425"/>
                <a:gd name="connsiteX5" fmla="*/ 1117600 w 1117600"/>
                <a:gd name="connsiteY5" fmla="*/ 711200 h 864425"/>
                <a:gd name="connsiteX6" fmla="*/ 1106311 w 1117600"/>
                <a:gd name="connsiteY6" fmla="*/ 11289 h 864425"/>
                <a:gd name="connsiteX7" fmla="*/ 0 w 1117600"/>
                <a:gd name="connsiteY7" fmla="*/ 0 h 864425"/>
                <a:gd name="connsiteX0" fmla="*/ 0 w 1117600"/>
                <a:gd name="connsiteY0" fmla="*/ 0 h 964093"/>
                <a:gd name="connsiteX1" fmla="*/ 0 w 1117600"/>
                <a:gd name="connsiteY1" fmla="*/ 598311 h 964093"/>
                <a:gd name="connsiteX2" fmla="*/ 203200 w 1117600"/>
                <a:gd name="connsiteY2" fmla="*/ 959555 h 964093"/>
                <a:gd name="connsiteX3" fmla="*/ 620888 w 1117600"/>
                <a:gd name="connsiteY3" fmla="*/ 620889 h 964093"/>
                <a:gd name="connsiteX4" fmla="*/ 835377 w 1117600"/>
                <a:gd name="connsiteY4" fmla="*/ 406400 h 964093"/>
                <a:gd name="connsiteX5" fmla="*/ 1117600 w 1117600"/>
                <a:gd name="connsiteY5" fmla="*/ 711200 h 964093"/>
                <a:gd name="connsiteX6" fmla="*/ 1106311 w 1117600"/>
                <a:gd name="connsiteY6" fmla="*/ 11289 h 964093"/>
                <a:gd name="connsiteX7" fmla="*/ 0 w 1117600"/>
                <a:gd name="connsiteY7" fmla="*/ 0 h 964093"/>
                <a:gd name="connsiteX0" fmla="*/ 0 w 1117600"/>
                <a:gd name="connsiteY0" fmla="*/ 0 h 853456"/>
                <a:gd name="connsiteX1" fmla="*/ 0 w 1117600"/>
                <a:gd name="connsiteY1" fmla="*/ 598311 h 853456"/>
                <a:gd name="connsiteX2" fmla="*/ 316089 w 1117600"/>
                <a:gd name="connsiteY2" fmla="*/ 846666 h 853456"/>
                <a:gd name="connsiteX3" fmla="*/ 620888 w 1117600"/>
                <a:gd name="connsiteY3" fmla="*/ 620889 h 853456"/>
                <a:gd name="connsiteX4" fmla="*/ 835377 w 1117600"/>
                <a:gd name="connsiteY4" fmla="*/ 406400 h 853456"/>
                <a:gd name="connsiteX5" fmla="*/ 1117600 w 1117600"/>
                <a:gd name="connsiteY5" fmla="*/ 711200 h 853456"/>
                <a:gd name="connsiteX6" fmla="*/ 1106311 w 1117600"/>
                <a:gd name="connsiteY6" fmla="*/ 11289 h 853456"/>
                <a:gd name="connsiteX7" fmla="*/ 0 w 1117600"/>
                <a:gd name="connsiteY7" fmla="*/ 0 h 853456"/>
                <a:gd name="connsiteX0" fmla="*/ 0 w 1117600"/>
                <a:gd name="connsiteY0" fmla="*/ 0 h 864425"/>
                <a:gd name="connsiteX1" fmla="*/ 0 w 1117600"/>
                <a:gd name="connsiteY1" fmla="*/ 598311 h 864425"/>
                <a:gd name="connsiteX2" fmla="*/ 293511 w 1117600"/>
                <a:gd name="connsiteY2" fmla="*/ 857955 h 864425"/>
                <a:gd name="connsiteX3" fmla="*/ 620888 w 1117600"/>
                <a:gd name="connsiteY3" fmla="*/ 620889 h 864425"/>
                <a:gd name="connsiteX4" fmla="*/ 835377 w 1117600"/>
                <a:gd name="connsiteY4" fmla="*/ 406400 h 864425"/>
                <a:gd name="connsiteX5" fmla="*/ 1117600 w 1117600"/>
                <a:gd name="connsiteY5" fmla="*/ 711200 h 864425"/>
                <a:gd name="connsiteX6" fmla="*/ 1106311 w 1117600"/>
                <a:gd name="connsiteY6" fmla="*/ 11289 h 864425"/>
                <a:gd name="connsiteX7" fmla="*/ 0 w 1117600"/>
                <a:gd name="connsiteY7" fmla="*/ 0 h 864425"/>
                <a:gd name="connsiteX0" fmla="*/ 0 w 1117600"/>
                <a:gd name="connsiteY0" fmla="*/ 0 h 864425"/>
                <a:gd name="connsiteX1" fmla="*/ 0 w 1117600"/>
                <a:gd name="connsiteY1" fmla="*/ 598311 h 864425"/>
                <a:gd name="connsiteX2" fmla="*/ 293511 w 1117600"/>
                <a:gd name="connsiteY2" fmla="*/ 857955 h 864425"/>
                <a:gd name="connsiteX3" fmla="*/ 620888 w 1117600"/>
                <a:gd name="connsiteY3" fmla="*/ 620889 h 864425"/>
                <a:gd name="connsiteX4" fmla="*/ 835377 w 1117600"/>
                <a:gd name="connsiteY4" fmla="*/ 406400 h 864425"/>
                <a:gd name="connsiteX5" fmla="*/ 1117600 w 1117600"/>
                <a:gd name="connsiteY5" fmla="*/ 711200 h 864425"/>
                <a:gd name="connsiteX6" fmla="*/ 1106311 w 1117600"/>
                <a:gd name="connsiteY6" fmla="*/ 11289 h 864425"/>
                <a:gd name="connsiteX7" fmla="*/ 0 w 1117600"/>
                <a:gd name="connsiteY7" fmla="*/ 0 h 864425"/>
                <a:gd name="connsiteX0" fmla="*/ 0 w 1117600"/>
                <a:gd name="connsiteY0" fmla="*/ 0 h 864425"/>
                <a:gd name="connsiteX1" fmla="*/ 0 w 1117600"/>
                <a:gd name="connsiteY1" fmla="*/ 598311 h 864425"/>
                <a:gd name="connsiteX2" fmla="*/ 293511 w 1117600"/>
                <a:gd name="connsiteY2" fmla="*/ 857955 h 864425"/>
                <a:gd name="connsiteX3" fmla="*/ 620888 w 1117600"/>
                <a:gd name="connsiteY3" fmla="*/ 620889 h 864425"/>
                <a:gd name="connsiteX4" fmla="*/ 835377 w 1117600"/>
                <a:gd name="connsiteY4" fmla="*/ 406400 h 864425"/>
                <a:gd name="connsiteX5" fmla="*/ 1117600 w 1117600"/>
                <a:gd name="connsiteY5" fmla="*/ 711200 h 864425"/>
                <a:gd name="connsiteX6" fmla="*/ 1106311 w 1117600"/>
                <a:gd name="connsiteY6" fmla="*/ 11289 h 864425"/>
                <a:gd name="connsiteX7" fmla="*/ 0 w 1117600"/>
                <a:gd name="connsiteY7" fmla="*/ 0 h 864425"/>
                <a:gd name="connsiteX0" fmla="*/ 0 w 1117600"/>
                <a:gd name="connsiteY0" fmla="*/ 0 h 864425"/>
                <a:gd name="connsiteX1" fmla="*/ 0 w 1117600"/>
                <a:gd name="connsiteY1" fmla="*/ 598311 h 864425"/>
                <a:gd name="connsiteX2" fmla="*/ 293511 w 1117600"/>
                <a:gd name="connsiteY2" fmla="*/ 857955 h 864425"/>
                <a:gd name="connsiteX3" fmla="*/ 620888 w 1117600"/>
                <a:gd name="connsiteY3" fmla="*/ 620889 h 864425"/>
                <a:gd name="connsiteX4" fmla="*/ 835377 w 1117600"/>
                <a:gd name="connsiteY4" fmla="*/ 406400 h 864425"/>
                <a:gd name="connsiteX5" fmla="*/ 1117600 w 1117600"/>
                <a:gd name="connsiteY5" fmla="*/ 711200 h 864425"/>
                <a:gd name="connsiteX6" fmla="*/ 1106311 w 1117600"/>
                <a:gd name="connsiteY6" fmla="*/ 11289 h 864425"/>
                <a:gd name="connsiteX7" fmla="*/ 0 w 1117600"/>
                <a:gd name="connsiteY7" fmla="*/ 0 h 864425"/>
                <a:gd name="connsiteX0" fmla="*/ 0 w 1117600"/>
                <a:gd name="connsiteY0" fmla="*/ 0 h 864425"/>
                <a:gd name="connsiteX1" fmla="*/ 0 w 1117600"/>
                <a:gd name="connsiteY1" fmla="*/ 598311 h 864425"/>
                <a:gd name="connsiteX2" fmla="*/ 293511 w 1117600"/>
                <a:gd name="connsiteY2" fmla="*/ 857955 h 864425"/>
                <a:gd name="connsiteX3" fmla="*/ 620888 w 1117600"/>
                <a:gd name="connsiteY3" fmla="*/ 620889 h 864425"/>
                <a:gd name="connsiteX4" fmla="*/ 835377 w 1117600"/>
                <a:gd name="connsiteY4" fmla="*/ 406400 h 864425"/>
                <a:gd name="connsiteX5" fmla="*/ 1117600 w 1117600"/>
                <a:gd name="connsiteY5" fmla="*/ 711200 h 864425"/>
                <a:gd name="connsiteX6" fmla="*/ 1106311 w 1117600"/>
                <a:gd name="connsiteY6" fmla="*/ 11289 h 864425"/>
                <a:gd name="connsiteX7" fmla="*/ 0 w 1117600"/>
                <a:gd name="connsiteY7" fmla="*/ 0 h 864425"/>
                <a:gd name="connsiteX0" fmla="*/ 0 w 1117600"/>
                <a:gd name="connsiteY0" fmla="*/ 0 h 864425"/>
                <a:gd name="connsiteX1" fmla="*/ 0 w 1117600"/>
                <a:gd name="connsiteY1" fmla="*/ 598311 h 864425"/>
                <a:gd name="connsiteX2" fmla="*/ 293511 w 1117600"/>
                <a:gd name="connsiteY2" fmla="*/ 857955 h 864425"/>
                <a:gd name="connsiteX3" fmla="*/ 620888 w 1117600"/>
                <a:gd name="connsiteY3" fmla="*/ 620889 h 864425"/>
                <a:gd name="connsiteX4" fmla="*/ 835377 w 1117600"/>
                <a:gd name="connsiteY4" fmla="*/ 406400 h 864425"/>
                <a:gd name="connsiteX5" fmla="*/ 1117600 w 1117600"/>
                <a:gd name="connsiteY5" fmla="*/ 711200 h 864425"/>
                <a:gd name="connsiteX6" fmla="*/ 1106311 w 1117600"/>
                <a:gd name="connsiteY6" fmla="*/ 11289 h 864425"/>
                <a:gd name="connsiteX7" fmla="*/ 0 w 1117600"/>
                <a:gd name="connsiteY7" fmla="*/ 0 h 864425"/>
                <a:gd name="connsiteX0" fmla="*/ 0 w 1117600"/>
                <a:gd name="connsiteY0" fmla="*/ 0 h 864425"/>
                <a:gd name="connsiteX1" fmla="*/ 0 w 1117600"/>
                <a:gd name="connsiteY1" fmla="*/ 598311 h 864425"/>
                <a:gd name="connsiteX2" fmla="*/ 293511 w 1117600"/>
                <a:gd name="connsiteY2" fmla="*/ 857955 h 864425"/>
                <a:gd name="connsiteX3" fmla="*/ 620888 w 1117600"/>
                <a:gd name="connsiteY3" fmla="*/ 620889 h 864425"/>
                <a:gd name="connsiteX4" fmla="*/ 835377 w 1117600"/>
                <a:gd name="connsiteY4" fmla="*/ 406400 h 864425"/>
                <a:gd name="connsiteX5" fmla="*/ 1117600 w 1117600"/>
                <a:gd name="connsiteY5" fmla="*/ 711200 h 864425"/>
                <a:gd name="connsiteX6" fmla="*/ 1106311 w 1117600"/>
                <a:gd name="connsiteY6" fmla="*/ 11289 h 864425"/>
                <a:gd name="connsiteX7" fmla="*/ 0 w 1117600"/>
                <a:gd name="connsiteY7" fmla="*/ 0 h 864425"/>
                <a:gd name="connsiteX0" fmla="*/ 0 w 1117600"/>
                <a:gd name="connsiteY0" fmla="*/ 0 h 876479"/>
                <a:gd name="connsiteX1" fmla="*/ 0 w 1117600"/>
                <a:gd name="connsiteY1" fmla="*/ 598311 h 876479"/>
                <a:gd name="connsiteX2" fmla="*/ 293511 w 1117600"/>
                <a:gd name="connsiteY2" fmla="*/ 857955 h 876479"/>
                <a:gd name="connsiteX3" fmla="*/ 620888 w 1117600"/>
                <a:gd name="connsiteY3" fmla="*/ 620889 h 876479"/>
                <a:gd name="connsiteX4" fmla="*/ 835377 w 1117600"/>
                <a:gd name="connsiteY4" fmla="*/ 406400 h 876479"/>
                <a:gd name="connsiteX5" fmla="*/ 1117600 w 1117600"/>
                <a:gd name="connsiteY5" fmla="*/ 711200 h 876479"/>
                <a:gd name="connsiteX6" fmla="*/ 1106311 w 1117600"/>
                <a:gd name="connsiteY6" fmla="*/ 11289 h 876479"/>
                <a:gd name="connsiteX7" fmla="*/ 0 w 1117600"/>
                <a:gd name="connsiteY7" fmla="*/ 0 h 876479"/>
                <a:gd name="connsiteX0" fmla="*/ 0 w 1117600"/>
                <a:gd name="connsiteY0" fmla="*/ 0 h 876479"/>
                <a:gd name="connsiteX1" fmla="*/ 0 w 1117600"/>
                <a:gd name="connsiteY1" fmla="*/ 598311 h 876479"/>
                <a:gd name="connsiteX2" fmla="*/ 293511 w 1117600"/>
                <a:gd name="connsiteY2" fmla="*/ 857955 h 876479"/>
                <a:gd name="connsiteX3" fmla="*/ 620888 w 1117600"/>
                <a:gd name="connsiteY3" fmla="*/ 620889 h 876479"/>
                <a:gd name="connsiteX4" fmla="*/ 835377 w 1117600"/>
                <a:gd name="connsiteY4" fmla="*/ 406400 h 876479"/>
                <a:gd name="connsiteX5" fmla="*/ 1117600 w 1117600"/>
                <a:gd name="connsiteY5" fmla="*/ 711200 h 876479"/>
                <a:gd name="connsiteX6" fmla="*/ 1106311 w 1117600"/>
                <a:gd name="connsiteY6" fmla="*/ 11289 h 876479"/>
                <a:gd name="connsiteX7" fmla="*/ 0 w 1117600"/>
                <a:gd name="connsiteY7" fmla="*/ 0 h 876479"/>
                <a:gd name="connsiteX0" fmla="*/ 0 w 1117600"/>
                <a:gd name="connsiteY0" fmla="*/ 0 h 876479"/>
                <a:gd name="connsiteX1" fmla="*/ 0 w 1117600"/>
                <a:gd name="connsiteY1" fmla="*/ 598311 h 876479"/>
                <a:gd name="connsiteX2" fmla="*/ 293511 w 1117600"/>
                <a:gd name="connsiteY2" fmla="*/ 857955 h 876479"/>
                <a:gd name="connsiteX3" fmla="*/ 620888 w 1117600"/>
                <a:gd name="connsiteY3" fmla="*/ 620889 h 876479"/>
                <a:gd name="connsiteX4" fmla="*/ 835377 w 1117600"/>
                <a:gd name="connsiteY4" fmla="*/ 406400 h 876479"/>
                <a:gd name="connsiteX5" fmla="*/ 1117600 w 1117600"/>
                <a:gd name="connsiteY5" fmla="*/ 711200 h 876479"/>
                <a:gd name="connsiteX6" fmla="*/ 1106311 w 1117600"/>
                <a:gd name="connsiteY6" fmla="*/ 11289 h 876479"/>
                <a:gd name="connsiteX7" fmla="*/ 0 w 1117600"/>
                <a:gd name="connsiteY7" fmla="*/ 0 h 876479"/>
                <a:gd name="connsiteX0" fmla="*/ 0 w 1117600"/>
                <a:gd name="connsiteY0" fmla="*/ 0 h 876479"/>
                <a:gd name="connsiteX1" fmla="*/ 0 w 1117600"/>
                <a:gd name="connsiteY1" fmla="*/ 598311 h 876479"/>
                <a:gd name="connsiteX2" fmla="*/ 293511 w 1117600"/>
                <a:gd name="connsiteY2" fmla="*/ 857955 h 876479"/>
                <a:gd name="connsiteX3" fmla="*/ 620888 w 1117600"/>
                <a:gd name="connsiteY3" fmla="*/ 620889 h 876479"/>
                <a:gd name="connsiteX4" fmla="*/ 835377 w 1117600"/>
                <a:gd name="connsiteY4" fmla="*/ 406400 h 876479"/>
                <a:gd name="connsiteX5" fmla="*/ 1117600 w 1117600"/>
                <a:gd name="connsiteY5" fmla="*/ 711200 h 876479"/>
                <a:gd name="connsiteX6" fmla="*/ 1106311 w 1117600"/>
                <a:gd name="connsiteY6" fmla="*/ 11289 h 876479"/>
                <a:gd name="connsiteX7" fmla="*/ 0 w 1117600"/>
                <a:gd name="connsiteY7" fmla="*/ 0 h 876479"/>
                <a:gd name="connsiteX0" fmla="*/ 0 w 1117600"/>
                <a:gd name="connsiteY0" fmla="*/ 0 h 876479"/>
                <a:gd name="connsiteX1" fmla="*/ 0 w 1117600"/>
                <a:gd name="connsiteY1" fmla="*/ 598311 h 876479"/>
                <a:gd name="connsiteX2" fmla="*/ 293511 w 1117600"/>
                <a:gd name="connsiteY2" fmla="*/ 857955 h 876479"/>
                <a:gd name="connsiteX3" fmla="*/ 620888 w 1117600"/>
                <a:gd name="connsiteY3" fmla="*/ 620889 h 876479"/>
                <a:gd name="connsiteX4" fmla="*/ 835377 w 1117600"/>
                <a:gd name="connsiteY4" fmla="*/ 406400 h 876479"/>
                <a:gd name="connsiteX5" fmla="*/ 1117600 w 1117600"/>
                <a:gd name="connsiteY5" fmla="*/ 711200 h 876479"/>
                <a:gd name="connsiteX6" fmla="*/ 1106311 w 1117600"/>
                <a:gd name="connsiteY6" fmla="*/ 11289 h 876479"/>
                <a:gd name="connsiteX7" fmla="*/ 0 w 1117600"/>
                <a:gd name="connsiteY7" fmla="*/ 0 h 876479"/>
                <a:gd name="connsiteX0" fmla="*/ 0 w 1117600"/>
                <a:gd name="connsiteY0" fmla="*/ 0 h 858807"/>
                <a:gd name="connsiteX1" fmla="*/ 0 w 1117600"/>
                <a:gd name="connsiteY1" fmla="*/ 598311 h 858807"/>
                <a:gd name="connsiteX2" fmla="*/ 293511 w 1117600"/>
                <a:gd name="connsiteY2" fmla="*/ 857955 h 858807"/>
                <a:gd name="connsiteX3" fmla="*/ 835377 w 1117600"/>
                <a:gd name="connsiteY3" fmla="*/ 406400 h 858807"/>
                <a:gd name="connsiteX4" fmla="*/ 1117600 w 1117600"/>
                <a:gd name="connsiteY4" fmla="*/ 711200 h 858807"/>
                <a:gd name="connsiteX5" fmla="*/ 1106311 w 1117600"/>
                <a:gd name="connsiteY5" fmla="*/ 11289 h 858807"/>
                <a:gd name="connsiteX6" fmla="*/ 0 w 1117600"/>
                <a:gd name="connsiteY6" fmla="*/ 0 h 858807"/>
                <a:gd name="connsiteX0" fmla="*/ 0 w 1117600"/>
                <a:gd name="connsiteY0" fmla="*/ 0 h 858913"/>
                <a:gd name="connsiteX1" fmla="*/ 0 w 1117600"/>
                <a:gd name="connsiteY1" fmla="*/ 598311 h 858913"/>
                <a:gd name="connsiteX2" fmla="*/ 293511 w 1117600"/>
                <a:gd name="connsiteY2" fmla="*/ 857955 h 858913"/>
                <a:gd name="connsiteX3" fmla="*/ 835377 w 1117600"/>
                <a:gd name="connsiteY3" fmla="*/ 406400 h 858913"/>
                <a:gd name="connsiteX4" fmla="*/ 1117600 w 1117600"/>
                <a:gd name="connsiteY4" fmla="*/ 711200 h 858913"/>
                <a:gd name="connsiteX5" fmla="*/ 1106311 w 1117600"/>
                <a:gd name="connsiteY5" fmla="*/ 11289 h 858913"/>
                <a:gd name="connsiteX6" fmla="*/ 0 w 1117600"/>
                <a:gd name="connsiteY6" fmla="*/ 0 h 858913"/>
                <a:gd name="connsiteX0" fmla="*/ 0 w 1117600"/>
                <a:gd name="connsiteY0" fmla="*/ 0 h 858913"/>
                <a:gd name="connsiteX1" fmla="*/ 0 w 1117600"/>
                <a:gd name="connsiteY1" fmla="*/ 598311 h 858913"/>
                <a:gd name="connsiteX2" fmla="*/ 293511 w 1117600"/>
                <a:gd name="connsiteY2" fmla="*/ 857955 h 858913"/>
                <a:gd name="connsiteX3" fmla="*/ 835377 w 1117600"/>
                <a:gd name="connsiteY3" fmla="*/ 406400 h 858913"/>
                <a:gd name="connsiteX4" fmla="*/ 1117600 w 1117600"/>
                <a:gd name="connsiteY4" fmla="*/ 711200 h 858913"/>
                <a:gd name="connsiteX5" fmla="*/ 1106311 w 1117600"/>
                <a:gd name="connsiteY5" fmla="*/ 11289 h 858913"/>
                <a:gd name="connsiteX6" fmla="*/ 0 w 1117600"/>
                <a:gd name="connsiteY6" fmla="*/ 0 h 858913"/>
                <a:gd name="connsiteX0" fmla="*/ 0 w 1117600"/>
                <a:gd name="connsiteY0" fmla="*/ 0 h 858891"/>
                <a:gd name="connsiteX1" fmla="*/ 0 w 1117600"/>
                <a:gd name="connsiteY1" fmla="*/ 598311 h 858891"/>
                <a:gd name="connsiteX2" fmla="*/ 293511 w 1117600"/>
                <a:gd name="connsiteY2" fmla="*/ 857955 h 858891"/>
                <a:gd name="connsiteX3" fmla="*/ 835377 w 1117600"/>
                <a:gd name="connsiteY3" fmla="*/ 406400 h 858891"/>
                <a:gd name="connsiteX4" fmla="*/ 1117600 w 1117600"/>
                <a:gd name="connsiteY4" fmla="*/ 711200 h 858891"/>
                <a:gd name="connsiteX5" fmla="*/ 1106311 w 1117600"/>
                <a:gd name="connsiteY5" fmla="*/ 11289 h 858891"/>
                <a:gd name="connsiteX6" fmla="*/ 0 w 1117600"/>
                <a:gd name="connsiteY6" fmla="*/ 0 h 858891"/>
                <a:gd name="connsiteX0" fmla="*/ 0 w 1126131"/>
                <a:gd name="connsiteY0" fmla="*/ 0 h 858891"/>
                <a:gd name="connsiteX1" fmla="*/ 0 w 1126131"/>
                <a:gd name="connsiteY1" fmla="*/ 598311 h 858891"/>
                <a:gd name="connsiteX2" fmla="*/ 293511 w 1126131"/>
                <a:gd name="connsiteY2" fmla="*/ 857955 h 858891"/>
                <a:gd name="connsiteX3" fmla="*/ 835377 w 1126131"/>
                <a:gd name="connsiteY3" fmla="*/ 406400 h 858891"/>
                <a:gd name="connsiteX4" fmla="*/ 1117600 w 1126131"/>
                <a:gd name="connsiteY4" fmla="*/ 711200 h 858891"/>
                <a:gd name="connsiteX5" fmla="*/ 1126131 w 1126131"/>
                <a:gd name="connsiteY5" fmla="*/ 11289 h 858891"/>
                <a:gd name="connsiteX6" fmla="*/ 0 w 1126131"/>
                <a:gd name="connsiteY6" fmla="*/ 0 h 858891"/>
                <a:gd name="connsiteX0" fmla="*/ 0 w 1118203"/>
                <a:gd name="connsiteY0" fmla="*/ 0 h 858891"/>
                <a:gd name="connsiteX1" fmla="*/ 0 w 1118203"/>
                <a:gd name="connsiteY1" fmla="*/ 598311 h 858891"/>
                <a:gd name="connsiteX2" fmla="*/ 293511 w 1118203"/>
                <a:gd name="connsiteY2" fmla="*/ 857955 h 858891"/>
                <a:gd name="connsiteX3" fmla="*/ 835377 w 1118203"/>
                <a:gd name="connsiteY3" fmla="*/ 406400 h 858891"/>
                <a:gd name="connsiteX4" fmla="*/ 1117600 w 1118203"/>
                <a:gd name="connsiteY4" fmla="*/ 711200 h 858891"/>
                <a:gd name="connsiteX5" fmla="*/ 1118203 w 1118203"/>
                <a:gd name="connsiteY5" fmla="*/ 11289 h 858891"/>
                <a:gd name="connsiteX6" fmla="*/ 0 w 1118203"/>
                <a:gd name="connsiteY6" fmla="*/ 0 h 85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8203" h="858891">
                  <a:moveTo>
                    <a:pt x="0" y="0"/>
                  </a:moveTo>
                  <a:lnTo>
                    <a:pt x="0" y="598311"/>
                  </a:lnTo>
                  <a:cubicBezTo>
                    <a:pt x="97837" y="684859"/>
                    <a:pt x="127941" y="873007"/>
                    <a:pt x="293511" y="857955"/>
                  </a:cubicBezTo>
                  <a:cubicBezTo>
                    <a:pt x="444633" y="882415"/>
                    <a:pt x="686137" y="419570"/>
                    <a:pt x="835377" y="406400"/>
                  </a:cubicBezTo>
                  <a:cubicBezTo>
                    <a:pt x="976506" y="406400"/>
                    <a:pt x="1023526" y="609600"/>
                    <a:pt x="1117600" y="711200"/>
                  </a:cubicBezTo>
                  <a:lnTo>
                    <a:pt x="1118203" y="112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églalap 9"/>
            <p:cNvSpPr/>
            <p:nvPr/>
          </p:nvSpPr>
          <p:spPr>
            <a:xfrm>
              <a:off x="4139793" y="5297706"/>
              <a:ext cx="2714980" cy="283316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2" name="Kép 1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" b="50652"/>
          <a:stretch/>
        </p:blipFill>
        <p:spPr>
          <a:xfrm>
            <a:off x="1319195" y="1760187"/>
            <a:ext cx="5441057" cy="3405955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CAE5F172-C632-45BE-ACFB-56B71176F418}"/>
              </a:ext>
            </a:extLst>
          </p:cNvPr>
          <p:cNvSpPr txBox="1"/>
          <p:nvPr/>
        </p:nvSpPr>
        <p:spPr>
          <a:xfrm>
            <a:off x="2797179" y="346440"/>
            <a:ext cx="7785640" cy="5411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500"/>
              </a:lnSpc>
            </a:pPr>
            <a:r>
              <a:rPr lang="en-GB" sz="3600" b="1" dirty="0" smtClean="0">
                <a:latin typeface="Calibri" panose="020F0502020204030204" pitchFamily="34" charset="0"/>
              </a:rPr>
              <a:t>CW excitation – retrieving  </a:t>
            </a:r>
            <a:r>
              <a:rPr lang="en-GB" sz="3600" b="1" dirty="0" smtClean="0">
                <a:latin typeface="Symbol" panose="05050102010706020507" pitchFamily="18" charset="2"/>
              </a:rPr>
              <a:t>e</a:t>
            </a:r>
            <a:r>
              <a:rPr lang="en-GB" sz="3600" b="1" baseline="-25000" dirty="0" smtClean="0">
                <a:latin typeface="Calibri" panose="020F0502020204030204" pitchFamily="34" charset="0"/>
              </a:rPr>
              <a:t>2</a:t>
            </a:r>
            <a:endParaRPr lang="en-GB" sz="3600" b="1" dirty="0">
              <a:latin typeface="Calibri" panose="020F0502020204030204" pitchFamily="34" charset="0"/>
            </a:endParaRPr>
          </a:p>
        </p:txBody>
      </p:sp>
      <p:cxnSp>
        <p:nvCxnSpPr>
          <p:cNvPr id="14" name="Egyenes összekötő nyíllal 13"/>
          <p:cNvCxnSpPr/>
          <p:nvPr/>
        </p:nvCxnSpPr>
        <p:spPr>
          <a:xfrm flipV="1">
            <a:off x="3678591" y="3979859"/>
            <a:ext cx="0" cy="54401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68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142812" y="77673"/>
            <a:ext cx="2040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err="1" smtClean="0"/>
              <a:t>Conclusion</a:t>
            </a:r>
            <a:endParaRPr lang="hu-HU" sz="3200" b="1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648" y="568178"/>
            <a:ext cx="7620000" cy="4000500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 rot="315408">
            <a:off x="7522837" y="2388510"/>
            <a:ext cx="2330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C00000"/>
                </a:solidFill>
              </a:rPr>
              <a:t>4.5-6.5 nm</a:t>
            </a:r>
            <a:endParaRPr lang="hu-HU" sz="2800" b="1" dirty="0">
              <a:solidFill>
                <a:srgbClr val="C00000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 rot="5400000">
            <a:off x="9147075" y="3275365"/>
            <a:ext cx="1545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50 nm</a:t>
            </a:r>
            <a:endParaRPr lang="hu-HU" sz="2800" b="1" dirty="0"/>
          </a:p>
        </p:txBody>
      </p:sp>
      <p:sp>
        <p:nvSpPr>
          <p:cNvPr id="9" name="Szövegdoboz 8"/>
          <p:cNvSpPr txBox="1"/>
          <p:nvPr/>
        </p:nvSpPr>
        <p:spPr>
          <a:xfrm>
            <a:off x="2823534" y="4144621"/>
            <a:ext cx="6569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Budai, Pápa, Petrik &amp; Dombi, </a:t>
            </a:r>
            <a:r>
              <a:rPr lang="hu-HU" sz="2000" b="1" dirty="0" err="1" smtClean="0"/>
              <a:t>Nature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Comm</a:t>
            </a:r>
            <a:r>
              <a:rPr lang="hu-HU" sz="2000" b="1" dirty="0" smtClean="0"/>
              <a:t>. 13, 6695 (2022)</a:t>
            </a:r>
            <a:endParaRPr lang="hu-HU" sz="20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1927428" y="3613357"/>
            <a:ext cx="8361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…</a:t>
            </a:r>
            <a:r>
              <a:rPr lang="hu-HU" sz="2400" b="1" dirty="0" err="1" smtClean="0"/>
              <a:t>performed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with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novel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ellipsometric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probing</a:t>
            </a:r>
            <a:endParaRPr lang="hu-HU" sz="2400" b="1" dirty="0" smtClean="0"/>
          </a:p>
          <a:p>
            <a:pPr algn="ctr"/>
            <a:endParaRPr lang="hu-HU" sz="2400" b="1" dirty="0" smtClean="0"/>
          </a:p>
        </p:txBody>
      </p:sp>
      <p:sp>
        <p:nvSpPr>
          <p:cNvPr id="7" name="Ellipszis 6"/>
          <p:cNvSpPr/>
          <p:nvPr/>
        </p:nvSpPr>
        <p:spPr>
          <a:xfrm rot="377937">
            <a:off x="7413436" y="2240392"/>
            <a:ext cx="2031237" cy="782664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664" y="5761818"/>
            <a:ext cx="1632181" cy="601489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11" y="5801277"/>
            <a:ext cx="2223472" cy="52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71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2">
            <a:extLst>
              <a:ext uri="{FF2B5EF4-FFF2-40B4-BE49-F238E27FC236}">
                <a16:creationId xmlns:a16="http://schemas.microsoft.com/office/drawing/2014/main" id="{5B42EB81-EC02-CD24-6538-90DB8BFF70DD}"/>
              </a:ext>
            </a:extLst>
          </p:cNvPr>
          <p:cNvSpPr txBox="1">
            <a:spLocks/>
          </p:cNvSpPr>
          <p:nvPr/>
        </p:nvSpPr>
        <p:spPr>
          <a:xfrm>
            <a:off x="0" y="3162057"/>
            <a:ext cx="4653643" cy="46928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defRPr/>
            </a:pPr>
            <a:r>
              <a:rPr lang="hu-HU" sz="2100" dirty="0">
                <a:solidFill>
                  <a:prstClr val="black"/>
                </a:solidFill>
                <a:ea typeface="Calibri" panose="020F0502020204030204" pitchFamily="34" charset="0"/>
              </a:rPr>
              <a:t>C</a:t>
            </a:r>
            <a:r>
              <a:rPr lang="en-US" sz="2100" dirty="0" err="1">
                <a:solidFill>
                  <a:prstClr val="black"/>
                </a:solidFill>
                <a:ea typeface="Calibri" panose="020F0502020204030204" pitchFamily="34" charset="0"/>
              </a:rPr>
              <a:t>ompar</a:t>
            </a:r>
            <a:r>
              <a:rPr lang="hu-HU" sz="2100" dirty="0">
                <a:solidFill>
                  <a:prstClr val="black"/>
                </a:solidFill>
                <a:ea typeface="Calibri" panose="020F0502020204030204" pitchFamily="34" charset="0"/>
              </a:rPr>
              <a:t>e</a:t>
            </a:r>
            <a:r>
              <a:rPr lang="en-US" sz="2100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hu-HU" sz="2100" b="1" dirty="0" err="1">
                <a:solidFill>
                  <a:prstClr val="black"/>
                </a:solidFill>
                <a:ea typeface="Calibri" panose="020F0502020204030204" pitchFamily="34" charset="0"/>
              </a:rPr>
              <a:t>ultrafast</a:t>
            </a:r>
            <a:r>
              <a:rPr lang="hu-HU" sz="21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ea typeface="Calibri" panose="020F0502020204030204" pitchFamily="34" charset="0"/>
              </a:rPr>
              <a:t>intraband</a:t>
            </a:r>
            <a:r>
              <a:rPr lang="hu-HU" sz="2100" b="1" dirty="0">
                <a:solidFill>
                  <a:prstClr val="black"/>
                </a:solidFill>
                <a:ea typeface="Calibri" panose="020F0502020204030204" pitchFamily="34" charset="0"/>
              </a:rPr>
              <a:t> (</a:t>
            </a:r>
            <a:r>
              <a:rPr lang="hu-HU" sz="2100" b="1" dirty="0">
                <a:solidFill>
                  <a:srgbClr val="C00000"/>
                </a:solidFill>
                <a:ea typeface="Calibri" panose="020F0502020204030204" pitchFamily="34" charset="0"/>
              </a:rPr>
              <a:t>800</a:t>
            </a:r>
            <a:r>
              <a:rPr lang="hu-HU" sz="2100" b="1" dirty="0">
                <a:solidFill>
                  <a:prstClr val="black"/>
                </a:solidFill>
                <a:ea typeface="Calibri" panose="020F0502020204030204" pitchFamily="34" charset="0"/>
              </a:rPr>
              <a:t> nm </a:t>
            </a:r>
            <a:r>
              <a:rPr lang="hu-HU" sz="2100" b="1" dirty="0" err="1">
                <a:solidFill>
                  <a:prstClr val="black"/>
                </a:solidFill>
                <a:ea typeface="Calibri" panose="020F0502020204030204" pitchFamily="34" charset="0"/>
              </a:rPr>
              <a:t>pump</a:t>
            </a:r>
            <a:r>
              <a:rPr lang="hu-HU" sz="2100" b="1" dirty="0">
                <a:solidFill>
                  <a:prstClr val="black"/>
                </a:solidFill>
                <a:ea typeface="Calibri" panose="020F0502020204030204" pitchFamily="34" charset="0"/>
              </a:rPr>
              <a:t>)</a:t>
            </a:r>
            <a:r>
              <a:rPr lang="en-US" sz="2100" b="1" dirty="0">
                <a:solidFill>
                  <a:prstClr val="black"/>
                </a:solidFill>
                <a:ea typeface="Calibri" panose="020F0502020204030204" pitchFamily="34" charset="0"/>
              </a:rPr>
              <a:t> and </a:t>
            </a:r>
            <a:r>
              <a:rPr lang="en-US" sz="2100" b="1" dirty="0" err="1">
                <a:solidFill>
                  <a:prstClr val="black"/>
                </a:solidFill>
                <a:ea typeface="Calibri" panose="020F0502020204030204" pitchFamily="34" charset="0"/>
              </a:rPr>
              <a:t>interband</a:t>
            </a:r>
            <a:r>
              <a:rPr lang="hu-HU" sz="2100" b="1" dirty="0">
                <a:solidFill>
                  <a:prstClr val="black"/>
                </a:solidFill>
                <a:ea typeface="Calibri" panose="020F0502020204030204" pitchFamily="34" charset="0"/>
              </a:rPr>
              <a:t> (</a:t>
            </a:r>
            <a:r>
              <a:rPr lang="hu-HU" sz="2100" b="1" dirty="0">
                <a:solidFill>
                  <a:srgbClr val="0315BD"/>
                </a:solidFill>
                <a:ea typeface="Calibri" panose="020F0502020204030204" pitchFamily="34" charset="0"/>
              </a:rPr>
              <a:t>480</a:t>
            </a:r>
            <a:r>
              <a:rPr lang="hu-HU" sz="2100" b="1" dirty="0">
                <a:solidFill>
                  <a:prstClr val="black"/>
                </a:solidFill>
                <a:ea typeface="Calibri" panose="020F0502020204030204" pitchFamily="34" charset="0"/>
              </a:rPr>
              <a:t> nm </a:t>
            </a:r>
            <a:r>
              <a:rPr lang="hu-HU" sz="2100" b="1" dirty="0" err="1">
                <a:solidFill>
                  <a:prstClr val="black"/>
                </a:solidFill>
                <a:ea typeface="Calibri" panose="020F0502020204030204" pitchFamily="34" charset="0"/>
              </a:rPr>
              <a:t>pump</a:t>
            </a:r>
            <a:r>
              <a:rPr lang="hu-HU" sz="2100" b="1" dirty="0">
                <a:solidFill>
                  <a:prstClr val="black"/>
                </a:solidFill>
                <a:ea typeface="Calibri" panose="020F0502020204030204" pitchFamily="34" charset="0"/>
              </a:rPr>
              <a:t>)</a:t>
            </a:r>
            <a:r>
              <a:rPr lang="en-US" sz="2100" b="1" dirty="0">
                <a:solidFill>
                  <a:prstClr val="black"/>
                </a:solidFill>
                <a:ea typeface="Calibri" panose="020F0502020204030204" pitchFamily="34" charset="0"/>
              </a:rPr>
              <a:t> excitations of gold </a:t>
            </a:r>
            <a:r>
              <a:rPr lang="hu-HU" sz="2100" dirty="0" err="1" smtClean="0">
                <a:solidFill>
                  <a:prstClr val="black"/>
                </a:solidFill>
                <a:ea typeface="Calibri" panose="020F0502020204030204" pitchFamily="34" charset="0"/>
              </a:rPr>
              <a:t>at</a:t>
            </a:r>
            <a:r>
              <a:rPr lang="hu-HU" sz="2100" dirty="0" smtClean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hu-HU" sz="2100" dirty="0" err="1">
                <a:solidFill>
                  <a:prstClr val="black"/>
                </a:solidFill>
                <a:ea typeface="Calibri" panose="020F0502020204030204" pitchFamily="34" charset="0"/>
              </a:rPr>
              <a:t>the</a:t>
            </a:r>
            <a:r>
              <a:rPr lang="hu-HU" sz="2100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hu-HU" sz="2100" dirty="0" err="1" smtClean="0">
                <a:solidFill>
                  <a:prstClr val="black"/>
                </a:solidFill>
                <a:ea typeface="Calibri" panose="020F0502020204030204" pitchFamily="34" charset="0"/>
              </a:rPr>
              <a:t>nanoscale</a:t>
            </a:r>
            <a:endParaRPr lang="hu-HU" sz="2100" dirty="0" smtClean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marL="0" indent="0">
              <a:buClrTx/>
              <a:buNone/>
              <a:defRPr/>
            </a:pPr>
            <a:endParaRPr lang="hu-HU" sz="2100" dirty="0">
              <a:solidFill>
                <a:prstClr val="black"/>
              </a:solidFill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lang="hu-HU" sz="2100" b="1" dirty="0" smtClean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</a:rPr>
              <a:t>New </a:t>
            </a:r>
            <a:r>
              <a:rPr lang="hu-HU" sz="2100" b="1" dirty="0" err="1" smtClean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</a:rPr>
              <a:t>pump-probe</a:t>
            </a:r>
            <a:r>
              <a:rPr lang="hu-HU" sz="2100" b="1" dirty="0" smtClean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</a:rPr>
              <a:t> </a:t>
            </a:r>
            <a:r>
              <a:rPr lang="hu-HU" sz="2100" b="1" dirty="0" err="1" smtClean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</a:rPr>
              <a:t>method</a:t>
            </a:r>
            <a:r>
              <a:rPr lang="hu-HU" sz="2100" b="1" dirty="0" smtClean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</a:rPr>
              <a:t> </a:t>
            </a:r>
            <a:r>
              <a:rPr lang="hu-HU" sz="2100" b="1" dirty="0" err="1" smtClean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</a:rPr>
              <a:t>developed</a:t>
            </a:r>
            <a:r>
              <a:rPr lang="hu-HU" sz="2100" b="1" dirty="0" smtClean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</a:rPr>
              <a:t> @Wigner</a:t>
            </a:r>
            <a:r>
              <a:rPr kumimoji="0" lang="hu-HU" sz="2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</a:rPr>
              <a:t>: </a:t>
            </a:r>
            <a:r>
              <a:rPr kumimoji="0" lang="hu-HU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</a:rPr>
              <a:t>plasmon</a:t>
            </a:r>
            <a:r>
              <a:rPr kumimoji="0" lang="hu-HU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</a:rPr>
              <a:t> </a:t>
            </a:r>
            <a:r>
              <a:rPr kumimoji="0" lang="hu-HU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</a:rPr>
              <a:t>wavepacket</a:t>
            </a:r>
            <a:r>
              <a:rPr kumimoji="0" lang="hu-HU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</a:rPr>
              <a:t> </a:t>
            </a:r>
            <a:r>
              <a:rPr kumimoji="0" lang="hu-HU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</a:rPr>
              <a:t>as</a:t>
            </a:r>
            <a:r>
              <a:rPr kumimoji="0" lang="hu-HU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</a:rPr>
              <a:t> a </a:t>
            </a:r>
            <a:r>
              <a:rPr kumimoji="0" lang="hu-HU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</a:rPr>
              <a:t>probe</a:t>
            </a:r>
            <a:r>
              <a:rPr kumimoji="0" lang="hu-HU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</a:rPr>
              <a:t> </a:t>
            </a:r>
            <a:r>
              <a:rPr kumimoji="0" lang="hu-HU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</a:rPr>
              <a:t>for</a:t>
            </a:r>
            <a:r>
              <a:rPr kumimoji="0" lang="hu-HU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</a:rPr>
              <a:t> </a:t>
            </a:r>
            <a:r>
              <a:rPr lang="hu-HU" sz="2100" b="1" dirty="0" err="1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</a:rPr>
              <a:t>nonthermal</a:t>
            </a:r>
            <a:r>
              <a:rPr kumimoji="0" lang="hu-HU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</a:rPr>
              <a:t> </a:t>
            </a:r>
            <a:r>
              <a:rPr kumimoji="0" lang="hu-HU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</a:rPr>
              <a:t>electrons</a:t>
            </a:r>
            <a:endParaRPr kumimoji="0" lang="hu-HU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/>
              <a:buChar char="•"/>
              <a:tabLst/>
              <a:defRPr/>
            </a:pPr>
            <a:endParaRPr lang="hu-HU" sz="4400" b="1" dirty="0">
              <a:solidFill>
                <a:prstClr val="black"/>
              </a:solidFill>
              <a:latin typeface="Calibri" panose="020F0502020204030204"/>
              <a:ea typeface="Calibri" panose="020F050202020403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/>
              <a:buChar char="•"/>
              <a:tabLst/>
              <a:defRPr/>
            </a:pPr>
            <a:endParaRPr lang="hu-HU" sz="4400" b="1" dirty="0">
              <a:solidFill>
                <a:prstClr val="black"/>
              </a:solidFill>
              <a:latin typeface="Calibri" panose="020F0502020204030204"/>
              <a:ea typeface="Calibri" panose="020F050202020403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/>
              <a:buChar char="•"/>
              <a:tabLst/>
              <a:defRPr/>
            </a:pPr>
            <a:endParaRPr lang="hu-HU" sz="4400" b="1" dirty="0">
              <a:solidFill>
                <a:prstClr val="black"/>
              </a:solidFill>
              <a:latin typeface="Calibri" panose="020F0502020204030204"/>
              <a:ea typeface="Calibri" panose="020F050202020403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/>
              <a:buChar char="•"/>
              <a:tabLst/>
              <a:defRPr/>
            </a:pPr>
            <a:endParaRPr lang="hu-HU" sz="4400" b="1" dirty="0">
              <a:solidFill>
                <a:prstClr val="black"/>
              </a:solidFill>
              <a:latin typeface="Calibri" panose="020F0502020204030204"/>
              <a:ea typeface="Calibri" panose="020F050202020403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/>
              <a:buChar char="•"/>
              <a:tabLst/>
              <a:defRPr/>
            </a:pPr>
            <a:endParaRPr lang="hu-HU" sz="4400" b="1" dirty="0">
              <a:solidFill>
                <a:prstClr val="black"/>
              </a:solidFill>
              <a:latin typeface="Calibri" panose="020F0502020204030204"/>
              <a:ea typeface="Calibri" panose="020F050202020403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/>
              <a:buChar char="•"/>
              <a:tabLst/>
              <a:defRPr/>
            </a:pPr>
            <a:endParaRPr lang="hu-HU" sz="4400" b="1" dirty="0">
              <a:solidFill>
                <a:prstClr val="black"/>
              </a:solidFill>
              <a:latin typeface="Calibri" panose="020F0502020204030204"/>
              <a:ea typeface="Calibri" panose="020F050202020403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white"/>
              </a:buClr>
              <a:buSzPct val="100000"/>
              <a:buFont typeface="Arial"/>
              <a:buChar char="•"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832319" y="-57150"/>
            <a:ext cx="68776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/>
              <a:t>Time-</a:t>
            </a:r>
            <a:r>
              <a:rPr lang="hu-HU" sz="3200" b="1" dirty="0" err="1" smtClean="0"/>
              <a:t>resolved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pump-probe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experiment</a:t>
            </a:r>
            <a:endParaRPr lang="hu-HU" sz="3200" b="1" dirty="0"/>
          </a:p>
        </p:txBody>
      </p:sp>
      <p:pic>
        <p:nvPicPr>
          <p:cNvPr id="4" name="Kép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7700" y="416379"/>
            <a:ext cx="7734300" cy="84908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églalap 4"/>
          <p:cNvSpPr/>
          <p:nvPr/>
        </p:nvSpPr>
        <p:spPr>
          <a:xfrm>
            <a:off x="3894364" y="5951764"/>
            <a:ext cx="8539843" cy="963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2539093" y="5853793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11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688991" y="191613"/>
            <a:ext cx="7057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err="1" smtClean="0"/>
              <a:t>Ultrafast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dynamics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after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photoexcitation</a:t>
            </a:r>
            <a:endParaRPr lang="hu-HU" sz="3200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9768"/>
            <a:ext cx="12521939" cy="355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32C5A0D9-3C40-21C1-A435-15A974A0AC87}"/>
              </a:ext>
            </a:extLst>
          </p:cNvPr>
          <p:cNvGrpSpPr/>
          <p:nvPr/>
        </p:nvGrpSpPr>
        <p:grpSpPr>
          <a:xfrm>
            <a:off x="2619054" y="560474"/>
            <a:ext cx="6457834" cy="4783313"/>
            <a:chOff x="7412741" y="2279057"/>
            <a:chExt cx="4172911" cy="3122232"/>
          </a:xfrm>
        </p:grpSpPr>
        <p:pic>
          <p:nvPicPr>
            <p:cNvPr id="3" name="Kép 2">
              <a:extLst>
                <a:ext uri="{FF2B5EF4-FFF2-40B4-BE49-F238E27FC236}">
                  <a16:creationId xmlns:a16="http://schemas.microsoft.com/office/drawing/2014/main" id="{50FEED7C-F680-450B-D299-99A547A24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12741" y="2279057"/>
              <a:ext cx="4172911" cy="3122232"/>
            </a:xfrm>
            <a:prstGeom prst="rect">
              <a:avLst/>
            </a:prstGeom>
          </p:spPr>
        </p:pic>
        <p:cxnSp>
          <p:nvCxnSpPr>
            <p:cNvPr id="4" name="Egyenes összekötő nyíllal 3">
              <a:extLst>
                <a:ext uri="{FF2B5EF4-FFF2-40B4-BE49-F238E27FC236}">
                  <a16:creationId xmlns:a16="http://schemas.microsoft.com/office/drawing/2014/main" id="{653C0DC8-B70E-ABEC-0A3C-F8A9069AFB22}"/>
                </a:ext>
              </a:extLst>
            </p:cNvPr>
            <p:cNvCxnSpPr/>
            <p:nvPr/>
          </p:nvCxnSpPr>
          <p:spPr>
            <a:xfrm flipH="1">
              <a:off x="8466667" y="4425244"/>
              <a:ext cx="1027562" cy="0"/>
            </a:xfrm>
            <a:prstGeom prst="straightConnector1">
              <a:avLst/>
            </a:prstGeom>
            <a:ln w="28575">
              <a:solidFill>
                <a:srgbClr val="E47E2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Egyenes összekötő nyíllal 4">
              <a:extLst>
                <a:ext uri="{FF2B5EF4-FFF2-40B4-BE49-F238E27FC236}">
                  <a16:creationId xmlns:a16="http://schemas.microsoft.com/office/drawing/2014/main" id="{877414FB-3808-7473-BA8B-E92C181A913E}"/>
                </a:ext>
              </a:extLst>
            </p:cNvPr>
            <p:cNvCxnSpPr/>
            <p:nvPr/>
          </p:nvCxnSpPr>
          <p:spPr>
            <a:xfrm flipH="1" flipV="1">
              <a:off x="9040761" y="3864077"/>
              <a:ext cx="453468" cy="752168"/>
            </a:xfrm>
            <a:prstGeom prst="straightConnector1">
              <a:avLst/>
            </a:prstGeom>
            <a:ln w="28575">
              <a:solidFill>
                <a:srgbClr val="BD8BD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zövegdoboz 5"/>
          <p:cNvSpPr txBox="1"/>
          <p:nvPr/>
        </p:nvSpPr>
        <p:spPr>
          <a:xfrm>
            <a:off x="973068" y="37254"/>
            <a:ext cx="11012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We </a:t>
            </a:r>
            <a:r>
              <a:rPr lang="hu-HU" sz="2800" b="1" dirty="0" err="1" smtClean="0"/>
              <a:t>measured</a:t>
            </a:r>
            <a:r>
              <a:rPr lang="hu-HU" sz="2800" b="1" dirty="0" smtClean="0"/>
              <a:t> a 2-component </a:t>
            </a:r>
            <a:r>
              <a:rPr lang="hu-HU" sz="2800" b="1" dirty="0" err="1" smtClean="0"/>
              <a:t>ultrafast</a:t>
            </a:r>
            <a:r>
              <a:rPr lang="hu-HU" sz="2800" b="1" dirty="0" smtClean="0"/>
              <a:t> </a:t>
            </a:r>
            <a:r>
              <a:rPr lang="hu-HU" sz="2800" b="1" dirty="0" err="1" smtClean="0"/>
              <a:t>decay</a:t>
            </a:r>
            <a:r>
              <a:rPr lang="hu-HU" sz="2800" b="1" dirty="0" smtClean="0"/>
              <a:t> of hot </a:t>
            </a:r>
            <a:r>
              <a:rPr lang="hu-HU" sz="2800" b="1" dirty="0" err="1" smtClean="0"/>
              <a:t>electron</a:t>
            </a:r>
            <a:r>
              <a:rPr lang="hu-HU" sz="2800" b="1" dirty="0" smtClean="0"/>
              <a:t> </a:t>
            </a:r>
            <a:r>
              <a:rPr lang="hu-HU" sz="2800" b="1" dirty="0" err="1" smtClean="0"/>
              <a:t>populations</a:t>
            </a:r>
            <a:endParaRPr lang="hu-HU" sz="2800" b="1" dirty="0"/>
          </a:p>
        </p:txBody>
      </p:sp>
    </p:spTree>
    <p:extLst>
      <p:ext uri="{BB962C8B-B14F-4D97-AF65-F5344CB8AC3E}">
        <p14:creationId xmlns:p14="http://schemas.microsoft.com/office/powerpoint/2010/main" val="186338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435422" y="753412"/>
            <a:ext cx="10972800" cy="850105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 smtClean="0">
                <a:solidFill>
                  <a:schemeClr val="bg1"/>
                </a:solidFill>
              </a:rPr>
              <a:t>THREE-TEMPERATURE-MODEL (3tm) </a:t>
            </a:r>
            <a:r>
              <a:rPr lang="hu-HU" sz="3600" b="1" dirty="0" err="1" smtClean="0">
                <a:solidFill>
                  <a:schemeClr val="bg1"/>
                </a:solidFill>
              </a:rPr>
              <a:t>to</a:t>
            </a:r>
            <a:r>
              <a:rPr lang="hu-HU" sz="3600" b="1" dirty="0" smtClean="0">
                <a:solidFill>
                  <a:schemeClr val="bg1"/>
                </a:solidFill>
              </a:rPr>
              <a:t> </a:t>
            </a:r>
            <a:r>
              <a:rPr lang="hu-HU" sz="3600" b="1" dirty="0" err="1" smtClean="0">
                <a:solidFill>
                  <a:schemeClr val="bg1"/>
                </a:solidFill>
              </a:rPr>
              <a:t>explain</a:t>
            </a:r>
            <a:r>
              <a:rPr lang="hu-HU" sz="3600" b="1" dirty="0" smtClean="0">
                <a:solidFill>
                  <a:schemeClr val="bg1"/>
                </a:solidFill>
              </a:rPr>
              <a:t> 2-comp. </a:t>
            </a:r>
            <a:r>
              <a:rPr lang="hu-HU" sz="3600" b="1" dirty="0" err="1" smtClean="0">
                <a:solidFill>
                  <a:schemeClr val="bg1"/>
                </a:solidFill>
              </a:rPr>
              <a:t>Decay</a:t>
            </a:r>
            <a:endParaRPr lang="hu-HU" sz="3733" b="1" dirty="0">
              <a:solidFill>
                <a:schemeClr val="bg1"/>
              </a:solidFill>
            </a:endParaRPr>
          </a:p>
        </p:txBody>
      </p:sp>
      <p:sp>
        <p:nvSpPr>
          <p:cNvPr id="3" name="Élőláb helye 7"/>
          <p:cNvSpPr>
            <a:spLocks noGrp="1"/>
          </p:cNvSpPr>
          <p:nvPr>
            <p:ph type="ftr" sz="quarter" idx="11"/>
          </p:nvPr>
        </p:nvSpPr>
        <p:spPr>
          <a:xfrm>
            <a:off x="2652056" y="6377179"/>
            <a:ext cx="3860800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CLEO/EUROPE-EQEC 2023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9819" y="121898"/>
            <a:ext cx="1632181" cy="60148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066" y="161357"/>
            <a:ext cx="2223472" cy="522573"/>
          </a:xfrm>
          <a:prstGeom prst="rect">
            <a:avLst/>
          </a:prstGeom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BE1F9CDB-7D2D-40DB-A71A-F738DBA97CC4}"/>
              </a:ext>
            </a:extLst>
          </p:cNvPr>
          <p:cNvSpPr/>
          <p:nvPr/>
        </p:nvSpPr>
        <p:spPr>
          <a:xfrm>
            <a:off x="166072" y="1457659"/>
            <a:ext cx="97913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altLang="hu-HU" dirty="0" err="1">
                <a:solidFill>
                  <a:srgbClr val="000000"/>
                </a:solidFill>
                <a:cs typeface="Segoe UI" panose="020B0502040204020203" pitchFamily="34" charset="0"/>
              </a:rPr>
              <a:t>Pump</a:t>
            </a:r>
            <a:r>
              <a:rPr lang="en-US" altLang="hu-HU" dirty="0">
                <a:solidFill>
                  <a:srgbClr val="000000"/>
                </a:solidFill>
                <a:cs typeface="Segoe UI" panose="020B0502040204020203" pitchFamily="34" charset="0"/>
              </a:rPr>
              <a:t> affects optical properties of gold layer</a:t>
            </a:r>
            <a:r>
              <a:rPr lang="hu-HU" altLang="hu-HU" dirty="0">
                <a:solidFill>
                  <a:srgbClr val="000000"/>
                </a:solidFill>
                <a:cs typeface="Segoe UI" panose="020B0502040204020203" pitchFamily="34" charset="0"/>
              </a:rPr>
              <a:t> -&gt; </a:t>
            </a:r>
            <a:r>
              <a:rPr lang="en-US" altLang="hu-HU" b="1" dirty="0">
                <a:solidFill>
                  <a:srgbClr val="000000"/>
                </a:solidFill>
                <a:cs typeface="Segoe UI" panose="020B0502040204020203" pitchFamily="34" charset="0"/>
              </a:rPr>
              <a:t>three-temperature model</a:t>
            </a:r>
            <a:r>
              <a:rPr lang="hu-HU" altLang="hu-HU" b="1" dirty="0">
                <a:solidFill>
                  <a:srgbClr val="000000"/>
                </a:solidFill>
                <a:cs typeface="Segoe UI" panose="020B0502040204020203" pitchFamily="34" charset="0"/>
              </a:rPr>
              <a:t> (3TM) </a:t>
            </a:r>
            <a:endParaRPr lang="en-US" altLang="hu-HU" b="1" dirty="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FB1B9E09-D32D-5D2C-AF90-23D0F8F35044}"/>
              </a:ext>
            </a:extLst>
          </p:cNvPr>
          <p:cNvSpPr/>
          <p:nvPr/>
        </p:nvSpPr>
        <p:spPr>
          <a:xfrm>
            <a:off x="403230" y="5002239"/>
            <a:ext cx="71007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hu-HU" b="1" dirty="0">
                <a:solidFill>
                  <a:schemeClr val="accent5">
                    <a:lumMod val="75000"/>
                  </a:schemeClr>
                </a:solidFill>
                <a:cs typeface="Segoe UI" panose="020B0502040204020203" pitchFamily="34" charset="0"/>
              </a:rPr>
              <a:t>absorption </a:t>
            </a:r>
            <a:r>
              <a:rPr lang="en-US" altLang="hu-HU" b="1" dirty="0" err="1">
                <a:solidFill>
                  <a:schemeClr val="accent5">
                    <a:lumMod val="75000"/>
                  </a:schemeClr>
                </a:solidFill>
                <a:cs typeface="Segoe UI" panose="020B0502040204020203" pitchFamily="34" charset="0"/>
              </a:rPr>
              <a:t>coeff</a:t>
            </a:r>
            <a:r>
              <a:rPr lang="hu-HU" altLang="hu-HU" b="1" dirty="0" err="1">
                <a:solidFill>
                  <a:schemeClr val="accent5">
                    <a:lumMod val="75000"/>
                  </a:schemeClr>
                </a:solidFill>
                <a:cs typeface="Segoe UI" panose="020B0502040204020203" pitchFamily="34" charset="0"/>
              </a:rPr>
              <a:t>icient</a:t>
            </a:r>
            <a:r>
              <a:rPr lang="en-US" altLang="hu-HU" b="1" dirty="0">
                <a:solidFill>
                  <a:schemeClr val="accent5">
                    <a:lumMod val="75000"/>
                  </a:schemeClr>
                </a:solidFill>
                <a:cs typeface="Segoe UI" panose="020B0502040204020203" pitchFamily="34" charset="0"/>
              </a:rPr>
              <a:t> (a) </a:t>
            </a:r>
            <a:r>
              <a:rPr lang="en-US" altLang="hu-HU" dirty="0">
                <a:solidFill>
                  <a:srgbClr val="000000"/>
                </a:solidFill>
                <a:cs typeface="Segoe UI" panose="020B0502040204020203" pitchFamily="34" charset="0"/>
              </a:rPr>
              <a:t>and </a:t>
            </a:r>
            <a:r>
              <a:rPr lang="en-US" altLang="hu-HU" b="1" dirty="0">
                <a:solidFill>
                  <a:schemeClr val="accent4">
                    <a:lumMod val="75000"/>
                  </a:schemeClr>
                </a:solidFill>
                <a:cs typeface="Segoe UI" panose="020B0502040204020203" pitchFamily="34" charset="0"/>
              </a:rPr>
              <a:t>reflection (</a:t>
            </a:r>
            <a:r>
              <a:rPr lang="en-US" altLang="hu-HU" b="1" i="1" dirty="0">
                <a:solidFill>
                  <a:schemeClr val="accent4">
                    <a:lumMod val="75000"/>
                  </a:schemeClr>
                </a:solidFill>
                <a:cs typeface="Segoe UI" panose="020B0502040204020203" pitchFamily="34" charset="0"/>
              </a:rPr>
              <a:t>R:</a:t>
            </a:r>
            <a:r>
              <a:rPr lang="en-US" altLang="hu-HU" b="1" dirty="0">
                <a:solidFill>
                  <a:schemeClr val="accent4">
                    <a:lumMod val="75000"/>
                  </a:schemeClr>
                </a:solidFill>
                <a:cs typeface="Segoe UI" panose="020B0502040204020203" pitchFamily="34" charset="0"/>
              </a:rPr>
              <a:t> 35% vs. 97%) </a:t>
            </a:r>
            <a:r>
              <a:rPr lang="en-US" altLang="hu-HU" dirty="0">
                <a:solidFill>
                  <a:srgbClr val="000000"/>
                </a:solidFill>
                <a:cs typeface="Segoe UI" panose="020B0502040204020203" pitchFamily="34" charset="0"/>
              </a:rPr>
              <a:t>different for </a:t>
            </a:r>
            <a:r>
              <a:rPr lang="en-US" altLang="hu-HU" dirty="0">
                <a:solidFill>
                  <a:srgbClr val="0315BD"/>
                </a:solidFill>
                <a:cs typeface="Segoe UI" panose="020B0502040204020203" pitchFamily="34" charset="0"/>
              </a:rPr>
              <a:t>480</a:t>
            </a:r>
            <a:r>
              <a:rPr lang="en-US" altLang="hu-HU" dirty="0">
                <a:solidFill>
                  <a:srgbClr val="000000"/>
                </a:solidFill>
                <a:cs typeface="Segoe UI" panose="020B0502040204020203" pitchFamily="34" charset="0"/>
              </a:rPr>
              <a:t> nm and </a:t>
            </a:r>
            <a:r>
              <a:rPr lang="en-US" altLang="hu-HU" dirty="0">
                <a:solidFill>
                  <a:srgbClr val="C00000"/>
                </a:solidFill>
                <a:cs typeface="Segoe UI" panose="020B0502040204020203" pitchFamily="34" charset="0"/>
              </a:rPr>
              <a:t>800</a:t>
            </a:r>
            <a:r>
              <a:rPr lang="en-US" altLang="hu-HU" dirty="0">
                <a:solidFill>
                  <a:srgbClr val="000000"/>
                </a:solidFill>
                <a:cs typeface="Segoe UI" panose="020B0502040204020203" pitchFamily="34" charset="0"/>
              </a:rPr>
              <a:t> nm</a:t>
            </a:r>
            <a:endParaRPr lang="hu-HU" altLang="hu-HU" dirty="0">
              <a:solidFill>
                <a:srgbClr val="000000"/>
              </a:solidFill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altLang="hu-HU" dirty="0">
              <a:solidFill>
                <a:srgbClr val="000000"/>
              </a:solidFill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altLang="hu-HU" dirty="0" err="1">
                <a:solidFill>
                  <a:srgbClr val="000000"/>
                </a:solidFill>
                <a:cs typeface="Segoe UI" panose="020B0502040204020203" pitchFamily="34" charset="0"/>
              </a:rPr>
              <a:t>Largest</a:t>
            </a:r>
            <a:r>
              <a:rPr lang="hu-HU" altLang="hu-HU" dirty="0">
                <a:solidFill>
                  <a:srgbClr val="000000"/>
                </a:solidFill>
                <a:cs typeface="Segoe UI" panose="020B0502040204020203" pitchFamily="34" charset="0"/>
              </a:rPr>
              <a:t> </a:t>
            </a:r>
            <a:r>
              <a:rPr lang="hu-HU" altLang="hu-HU" dirty="0" err="1">
                <a:solidFill>
                  <a:srgbClr val="000000"/>
                </a:solidFill>
                <a:cs typeface="Segoe UI" panose="020B0502040204020203" pitchFamily="34" charset="0"/>
              </a:rPr>
              <a:t>modulation</a:t>
            </a:r>
            <a:r>
              <a:rPr lang="hu-HU" altLang="hu-HU" dirty="0">
                <a:solidFill>
                  <a:srgbClr val="000000"/>
                </a:solidFill>
                <a:cs typeface="Segoe UI" panose="020B0502040204020203" pitchFamily="34" charset="0"/>
              </a:rPr>
              <a:t> ~ </a:t>
            </a:r>
            <a:r>
              <a:rPr lang="hu-HU" altLang="hu-HU" b="1" dirty="0" err="1">
                <a:solidFill>
                  <a:srgbClr val="000000"/>
                </a:solidFill>
                <a:cs typeface="Segoe UI" panose="020B0502040204020203" pitchFamily="34" charset="0"/>
              </a:rPr>
              <a:t>when</a:t>
            </a:r>
            <a:r>
              <a:rPr lang="hu-HU" altLang="hu-HU" b="1" dirty="0">
                <a:solidFill>
                  <a:srgbClr val="000000"/>
                </a:solidFill>
                <a:cs typeface="Segoe UI" panose="020B0502040204020203" pitchFamily="34" charset="0"/>
              </a:rPr>
              <a:t> </a:t>
            </a:r>
            <a:r>
              <a:rPr lang="hu-HU" altLang="hu-HU" b="1" dirty="0" err="1">
                <a:solidFill>
                  <a:srgbClr val="000000"/>
                </a:solidFill>
                <a:cs typeface="Segoe UI" panose="020B0502040204020203" pitchFamily="34" charset="0"/>
              </a:rPr>
              <a:t>energy</a:t>
            </a:r>
            <a:r>
              <a:rPr lang="hu-HU" altLang="hu-HU" b="1" dirty="0">
                <a:solidFill>
                  <a:srgbClr val="000000"/>
                </a:solidFill>
                <a:cs typeface="Segoe UI" panose="020B0502040204020203" pitchFamily="34" charset="0"/>
              </a:rPr>
              <a:t> </a:t>
            </a:r>
            <a:r>
              <a:rPr lang="hu-HU" altLang="hu-HU" b="1" dirty="0" err="1">
                <a:solidFill>
                  <a:srgbClr val="000000"/>
                </a:solidFill>
                <a:cs typeface="Segoe UI" panose="020B0502040204020203" pitchFamily="34" charset="0"/>
              </a:rPr>
              <a:t>stored</a:t>
            </a:r>
            <a:r>
              <a:rPr lang="hu-HU" altLang="hu-HU" b="1" dirty="0">
                <a:solidFill>
                  <a:srgbClr val="000000"/>
                </a:solidFill>
                <a:cs typeface="Segoe UI" panose="020B0502040204020203" pitchFamily="34" charset="0"/>
              </a:rPr>
              <a:t> in </a:t>
            </a:r>
            <a:r>
              <a:rPr lang="hu-HU" altLang="hu-HU" b="1" dirty="0" err="1">
                <a:solidFill>
                  <a:srgbClr val="000000"/>
                </a:solidFill>
                <a:cs typeface="Segoe UI" panose="020B0502040204020203" pitchFamily="34" charset="0"/>
              </a:rPr>
              <a:t>nonthermal</a:t>
            </a:r>
            <a:r>
              <a:rPr lang="hu-HU" altLang="hu-HU" b="1" dirty="0">
                <a:solidFill>
                  <a:srgbClr val="000000"/>
                </a:solidFill>
                <a:cs typeface="Segoe UI" panose="020B0502040204020203" pitchFamily="34" charset="0"/>
              </a:rPr>
              <a:t> </a:t>
            </a:r>
            <a:r>
              <a:rPr lang="hu-HU" altLang="hu-HU" b="1" dirty="0" err="1">
                <a:solidFill>
                  <a:srgbClr val="000000"/>
                </a:solidFill>
                <a:cs typeface="Segoe UI" panose="020B0502040204020203" pitchFamily="34" charset="0"/>
              </a:rPr>
              <a:t>electrons</a:t>
            </a:r>
            <a:r>
              <a:rPr lang="hu-HU" altLang="hu-HU" b="1" dirty="0">
                <a:solidFill>
                  <a:srgbClr val="000000"/>
                </a:solidFill>
                <a:cs typeface="Segoe UI" panose="020B0502040204020203" pitchFamily="34" charset="0"/>
              </a:rPr>
              <a:t> (N) is </a:t>
            </a:r>
            <a:r>
              <a:rPr lang="hu-HU" altLang="hu-HU" b="1" dirty="0" err="1">
                <a:solidFill>
                  <a:srgbClr val="000000"/>
                </a:solidFill>
                <a:cs typeface="Segoe UI" panose="020B0502040204020203" pitchFamily="34" charset="0"/>
              </a:rPr>
              <a:t>maximal</a:t>
            </a:r>
            <a:r>
              <a:rPr lang="hu-HU" altLang="hu-HU" b="1" dirty="0">
                <a:solidFill>
                  <a:srgbClr val="000000"/>
                </a:solidFill>
                <a:cs typeface="Segoe UI" panose="020B0502040204020203" pitchFamily="34" charset="0"/>
              </a:rPr>
              <a:t> in 3TM</a:t>
            </a:r>
            <a:r>
              <a:rPr lang="en-US" altLang="hu-HU" b="1" dirty="0">
                <a:solidFill>
                  <a:srgbClr val="000000"/>
                </a:solidFill>
                <a:cs typeface="Segoe UI" panose="020B0502040204020203" pitchFamily="34" charset="0"/>
              </a:rPr>
              <a:t> </a:t>
            </a:r>
          </a:p>
        </p:txBody>
      </p:sp>
      <p:pic>
        <p:nvPicPr>
          <p:cNvPr id="17" name="Picture 56">
            <a:extLst>
              <a:ext uri="{FF2B5EF4-FFF2-40B4-BE49-F238E27FC236}">
                <a16:creationId xmlns:a16="http://schemas.microsoft.com/office/drawing/2014/main" id="{54FFA162-6B51-7570-0E26-78D946E5BE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6010" y="1663567"/>
            <a:ext cx="4285990" cy="4896174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072" y="1879542"/>
            <a:ext cx="7895004" cy="3127519"/>
          </a:xfrm>
          <a:prstGeom prst="rect">
            <a:avLst/>
          </a:prstGeom>
        </p:spPr>
      </p:pic>
      <p:sp>
        <p:nvSpPr>
          <p:cNvPr id="19" name="Szövegdoboz 18"/>
          <p:cNvSpPr txBox="1"/>
          <p:nvPr/>
        </p:nvSpPr>
        <p:spPr>
          <a:xfrm>
            <a:off x="337451" y="306009"/>
            <a:ext cx="7655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 smtClean="0"/>
              <a:t>Three-temeprature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model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to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reproduce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measurement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210912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4019544" y="145354"/>
            <a:ext cx="7655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 smtClean="0"/>
              <a:t>Three-temeprature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model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results</a:t>
            </a:r>
            <a:endParaRPr lang="hu-HU" sz="2400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4561116" y="5526593"/>
            <a:ext cx="4563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Lovász et </a:t>
            </a:r>
            <a:r>
              <a:rPr lang="hu-HU" b="1" dirty="0" err="1" smtClean="0"/>
              <a:t>al</a:t>
            </a:r>
            <a:r>
              <a:rPr lang="hu-HU" b="1" dirty="0" smtClean="0"/>
              <a:t>., </a:t>
            </a:r>
            <a:r>
              <a:rPr lang="hu-HU" b="1" dirty="0" err="1" smtClean="0"/>
              <a:t>submitted</a:t>
            </a:r>
            <a:r>
              <a:rPr lang="hu-HU" b="1" dirty="0" smtClean="0"/>
              <a:t> (2023)</a:t>
            </a:r>
            <a:endParaRPr lang="hu-HU" b="1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503" y="816430"/>
            <a:ext cx="9140871" cy="444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7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4172" y="0"/>
            <a:ext cx="12017828" cy="939319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 smtClean="0"/>
              <a:t>1. </a:t>
            </a:r>
            <a:r>
              <a:rPr lang="hu-HU" sz="4000" b="1" dirty="0" err="1" smtClean="0"/>
              <a:t>Ultrafast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electron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processes</a:t>
            </a:r>
            <a:r>
              <a:rPr lang="hu-HU" sz="4000" b="1" dirty="0" smtClean="0"/>
              <a:t> in </a:t>
            </a:r>
            <a:r>
              <a:rPr lang="hu-HU" sz="4000" b="1" dirty="0" err="1" smtClean="0"/>
              <a:t>plasmonic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systems</a:t>
            </a:r>
            <a:endParaRPr lang="hu-HU" sz="40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0" y="1191985"/>
            <a:ext cx="77234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 smtClean="0"/>
              <a:t>Plasmonic</a:t>
            </a:r>
            <a:r>
              <a:rPr lang="hu-HU" sz="2400" b="1" dirty="0" smtClean="0"/>
              <a:t> hot </a:t>
            </a:r>
            <a:r>
              <a:rPr lang="hu-HU" sz="2400" b="1" dirty="0" err="1" smtClean="0"/>
              <a:t>electron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generation</a:t>
            </a:r>
            <a:r>
              <a:rPr lang="hu-HU" sz="2400" b="1" dirty="0" smtClean="0"/>
              <a:t> and </a:t>
            </a:r>
            <a:r>
              <a:rPr lang="hu-HU" sz="2400" b="1" dirty="0" err="1" smtClean="0"/>
              <a:t>decay</a:t>
            </a:r>
            <a:r>
              <a:rPr lang="hu-HU" sz="2400" b="1" dirty="0" smtClean="0"/>
              <a:t> </a:t>
            </a:r>
          </a:p>
          <a:p>
            <a:r>
              <a:rPr lang="hu-HU" sz="2400" b="1" dirty="0" smtClean="0"/>
              <a:t>(1-1000 </a:t>
            </a:r>
            <a:r>
              <a:rPr lang="hu-HU" sz="2400" b="1" dirty="0" err="1" smtClean="0"/>
              <a:t>fs</a:t>
            </a:r>
            <a:r>
              <a:rPr lang="hu-HU" sz="2400" b="1" dirty="0" smtClean="0"/>
              <a:t>)</a:t>
            </a:r>
          </a:p>
          <a:p>
            <a:endParaRPr lang="hu-HU" sz="2400" b="1" dirty="0" smtClean="0"/>
          </a:p>
          <a:p>
            <a:endParaRPr lang="hu-HU" sz="2400" b="1" dirty="0" smtClean="0"/>
          </a:p>
          <a:p>
            <a:endParaRPr lang="hu-HU" sz="2400" b="1" dirty="0"/>
          </a:p>
          <a:p>
            <a:endParaRPr lang="hu-HU" sz="2400" b="1" dirty="0" smtClean="0"/>
          </a:p>
          <a:p>
            <a:endParaRPr lang="hu-HU" sz="2400" b="1" dirty="0"/>
          </a:p>
          <a:p>
            <a:endParaRPr lang="hu-HU" sz="2400" b="1" dirty="0"/>
          </a:p>
          <a:p>
            <a:endParaRPr lang="hu-HU" sz="2400" b="1" dirty="0"/>
          </a:p>
          <a:p>
            <a:r>
              <a:rPr lang="hu-HU" sz="2400" b="1" dirty="0" err="1" smtClean="0"/>
              <a:t>Photoemission</a:t>
            </a:r>
            <a:r>
              <a:rPr lang="hu-HU" sz="2400" b="1" dirty="0" smtClean="0"/>
              <a:t> (</a:t>
            </a:r>
            <a:r>
              <a:rPr lang="hu-HU" sz="2400" b="1" dirty="0" err="1" smtClean="0"/>
              <a:t>even</a:t>
            </a:r>
            <a:r>
              <a:rPr lang="hu-HU" sz="2400" b="1" dirty="0" smtClean="0"/>
              <a:t> in </a:t>
            </a:r>
            <a:r>
              <a:rPr lang="hu-HU" sz="2400" b="1" dirty="0" err="1" smtClean="0"/>
              <a:t>attoseconds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if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tunneling</a:t>
            </a:r>
            <a:r>
              <a:rPr lang="hu-HU" sz="2400" b="1" dirty="0" smtClean="0"/>
              <a:t>)</a:t>
            </a:r>
            <a:endParaRPr lang="hu-HU" sz="2400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932" y="996042"/>
            <a:ext cx="5443068" cy="2857079"/>
          </a:xfrm>
          <a:prstGeom prst="rect">
            <a:avLst/>
          </a:prstGeom>
        </p:spPr>
      </p:pic>
      <p:grpSp>
        <p:nvGrpSpPr>
          <p:cNvPr id="5" name="Csoportba foglalás 10"/>
          <p:cNvGrpSpPr/>
          <p:nvPr/>
        </p:nvGrpSpPr>
        <p:grpSpPr>
          <a:xfrm>
            <a:off x="6588580" y="3909844"/>
            <a:ext cx="3597728" cy="2874250"/>
            <a:chOff x="2339752" y="939098"/>
            <a:chExt cx="5008786" cy="456112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05902" y="939098"/>
              <a:ext cx="4942636" cy="4561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églalap 6"/>
            <p:cNvSpPr/>
            <p:nvPr/>
          </p:nvSpPr>
          <p:spPr>
            <a:xfrm>
              <a:off x="2339752" y="2204864"/>
              <a:ext cx="432048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cxnSp>
        <p:nvCxnSpPr>
          <p:cNvPr id="9" name="Egyenes összekötő nyíllal 8"/>
          <p:cNvCxnSpPr/>
          <p:nvPr/>
        </p:nvCxnSpPr>
        <p:spPr>
          <a:xfrm flipV="1">
            <a:off x="7135586" y="2188029"/>
            <a:ext cx="1404257" cy="1196485"/>
          </a:xfrm>
          <a:prstGeom prst="straightConnector1">
            <a:avLst/>
          </a:prstGeom>
          <a:ln w="2413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>
            <a:off x="8631011" y="2343150"/>
            <a:ext cx="1836965" cy="1648337"/>
          </a:xfrm>
          <a:prstGeom prst="straightConnector1">
            <a:avLst/>
          </a:prstGeom>
          <a:ln w="241300">
            <a:solidFill>
              <a:srgbClr val="C00000">
                <a:alpha val="28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71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-47334"/>
            <a:ext cx="12322628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 err="1" smtClean="0"/>
              <a:t>Collaboration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with</a:t>
            </a:r>
            <a:r>
              <a:rPr lang="hu-HU" sz="3600" b="1" dirty="0" smtClean="0"/>
              <a:t> TU Graz (Martin </a:t>
            </a:r>
            <a:r>
              <a:rPr lang="hu-HU" sz="3600" b="1" dirty="0" err="1" smtClean="0"/>
              <a:t>Schultze</a:t>
            </a:r>
            <a:r>
              <a:rPr lang="hu-HU" sz="3600" b="1" dirty="0" smtClean="0"/>
              <a:t>): </a:t>
            </a:r>
            <a:br>
              <a:rPr lang="hu-HU" sz="3600" b="1" dirty="0" smtClean="0"/>
            </a:br>
            <a:r>
              <a:rPr lang="hu-HU" sz="3600" b="1" dirty="0" err="1" smtClean="0"/>
              <a:t>ultrahigh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resolution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plasmon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nanoscopy</a:t>
            </a:r>
            <a:endParaRPr lang="hu-HU" sz="3600" b="1" dirty="0"/>
          </a:p>
        </p:txBody>
      </p:sp>
      <p:pic>
        <p:nvPicPr>
          <p:cNvPr id="3" name="Pictur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8229"/>
            <a:ext cx="12524015" cy="32657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201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9661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 </a:t>
            </a:r>
            <a:r>
              <a:rPr lang="hu-HU" sz="4000" b="1" dirty="0" err="1" smtClean="0">
                <a:latin typeface="+mn-lt"/>
              </a:rPr>
              <a:t>Carrier-envelope</a:t>
            </a:r>
            <a:r>
              <a:rPr lang="hu-HU" sz="4000" b="1" dirty="0" smtClean="0">
                <a:latin typeface="+mn-lt"/>
              </a:rPr>
              <a:t> </a:t>
            </a:r>
            <a:r>
              <a:rPr lang="hu-HU" sz="4000" b="1" dirty="0" err="1" smtClean="0">
                <a:latin typeface="+mn-lt"/>
              </a:rPr>
              <a:t>phase</a:t>
            </a:r>
            <a:r>
              <a:rPr lang="hu-HU" sz="4000" b="1" dirty="0" smtClean="0">
                <a:latin typeface="+mn-lt"/>
              </a:rPr>
              <a:t> </a:t>
            </a:r>
            <a:r>
              <a:rPr lang="hu-HU" sz="4000" b="1" dirty="0" err="1" smtClean="0">
                <a:latin typeface="+mn-lt"/>
              </a:rPr>
              <a:t>detector</a:t>
            </a:r>
            <a:r>
              <a:rPr lang="hu-HU" sz="4000" b="1" dirty="0" smtClean="0">
                <a:latin typeface="+mn-lt"/>
              </a:rPr>
              <a:t> </a:t>
            </a:r>
            <a:br>
              <a:rPr lang="hu-HU" sz="4000" b="1" dirty="0" smtClean="0">
                <a:latin typeface="+mn-lt"/>
              </a:rPr>
            </a:br>
            <a:r>
              <a:rPr lang="hu-HU" sz="4000" b="1" dirty="0" err="1" smtClean="0">
                <a:latin typeface="+mn-lt"/>
              </a:rPr>
              <a:t>based</a:t>
            </a:r>
            <a:r>
              <a:rPr lang="hu-HU" sz="4000" b="1" dirty="0" smtClean="0">
                <a:latin typeface="+mn-lt"/>
              </a:rPr>
              <a:t> </a:t>
            </a:r>
            <a:r>
              <a:rPr lang="hu-HU" sz="4000" b="1" dirty="0" err="1" smtClean="0">
                <a:latin typeface="+mn-lt"/>
              </a:rPr>
              <a:t>on</a:t>
            </a:r>
            <a:r>
              <a:rPr lang="hu-HU" sz="4000" b="1" dirty="0" smtClean="0">
                <a:latin typeface="+mn-lt"/>
              </a:rPr>
              <a:t> </a:t>
            </a:r>
            <a:r>
              <a:rPr lang="hu-HU" sz="4000" b="1" dirty="0" err="1" smtClean="0">
                <a:latin typeface="+mn-lt"/>
              </a:rPr>
              <a:t>transient</a:t>
            </a:r>
            <a:r>
              <a:rPr lang="hu-HU" sz="4000" b="1" dirty="0" smtClean="0">
                <a:latin typeface="+mn-lt"/>
              </a:rPr>
              <a:t> </a:t>
            </a:r>
            <a:r>
              <a:rPr lang="hu-HU" sz="4000" b="1" dirty="0" err="1" smtClean="0">
                <a:latin typeface="+mn-lt"/>
              </a:rPr>
              <a:t>metallization</a:t>
            </a:r>
            <a:r>
              <a:rPr lang="hu-HU" sz="4000" b="1" dirty="0" smtClean="0">
                <a:latin typeface="+mn-lt"/>
              </a:rPr>
              <a:t> of </a:t>
            </a:r>
            <a:r>
              <a:rPr lang="hu-HU" sz="4000" b="1" dirty="0" err="1" smtClean="0">
                <a:latin typeface="+mn-lt"/>
              </a:rPr>
              <a:t>dielectrics</a:t>
            </a:r>
            <a:endParaRPr lang="hu-HU" b="1" dirty="0">
              <a:latin typeface="+mn-lt"/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41" y="1079615"/>
            <a:ext cx="7029947" cy="2643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358688" y="1259230"/>
            <a:ext cx="4833313" cy="4929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Szövegdoboz 4"/>
          <p:cNvSpPr txBox="1"/>
          <p:nvPr/>
        </p:nvSpPr>
        <p:spPr bwMode="auto">
          <a:xfrm>
            <a:off x="132800" y="5473458"/>
            <a:ext cx="59952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V. </a:t>
            </a:r>
            <a:r>
              <a:rPr lang="en-GB" sz="2000" b="1" dirty="0" err="1" smtClean="0"/>
              <a:t>Hanus</a:t>
            </a:r>
            <a:r>
              <a:rPr lang="hu-HU" sz="2000" b="1" dirty="0" smtClean="0"/>
              <a:t>…P. Dombi, </a:t>
            </a:r>
            <a:r>
              <a:rPr lang="en-GB" sz="2000" b="1" dirty="0" err="1" smtClean="0"/>
              <a:t>Optica</a:t>
            </a:r>
            <a:r>
              <a:rPr lang="en-GB" sz="2000" b="1" dirty="0" smtClean="0"/>
              <a:t>, 8,  570 (2021)</a:t>
            </a:r>
          </a:p>
          <a:p>
            <a:r>
              <a:rPr lang="en-GB" sz="2000" b="1" dirty="0" smtClean="0"/>
              <a:t>V. </a:t>
            </a:r>
            <a:r>
              <a:rPr lang="en-GB" sz="2000" b="1" dirty="0" err="1" smtClean="0"/>
              <a:t>Hanus</a:t>
            </a:r>
            <a:r>
              <a:rPr lang="hu-HU" sz="2000" b="1" dirty="0" smtClean="0"/>
              <a:t>…P. Dombi, </a:t>
            </a:r>
            <a:r>
              <a:rPr lang="en-GB" sz="2000" b="1" dirty="0" smtClean="0"/>
              <a:t>Nature </a:t>
            </a:r>
            <a:r>
              <a:rPr lang="en-GB" sz="2000" b="1" dirty="0" err="1" smtClean="0"/>
              <a:t>Commun</a:t>
            </a:r>
            <a:r>
              <a:rPr lang="en-GB" sz="2000" b="1" dirty="0" smtClean="0"/>
              <a:t>., 14, 5068 (2023)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53534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Kép 1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7297" y="545805"/>
            <a:ext cx="13119338" cy="4336588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 bwMode="auto">
          <a:xfrm>
            <a:off x="429986" y="5914329"/>
            <a:ext cx="59952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V. </a:t>
            </a:r>
            <a:r>
              <a:rPr lang="en-GB" sz="2000" b="1" dirty="0" err="1" smtClean="0"/>
              <a:t>Hanus</a:t>
            </a:r>
            <a:r>
              <a:rPr lang="hu-HU" sz="2000" b="1" dirty="0" smtClean="0"/>
              <a:t>…P. Dombi, </a:t>
            </a:r>
            <a:r>
              <a:rPr lang="en-GB" sz="2000" b="1" dirty="0" err="1" smtClean="0"/>
              <a:t>Optica</a:t>
            </a:r>
            <a:r>
              <a:rPr lang="en-GB" sz="2000" b="1" dirty="0" smtClean="0"/>
              <a:t>, 8,  570 (2021)</a:t>
            </a:r>
          </a:p>
          <a:p>
            <a:r>
              <a:rPr lang="en-GB" sz="2000" b="1" dirty="0" smtClean="0"/>
              <a:t>V. </a:t>
            </a:r>
            <a:r>
              <a:rPr lang="en-GB" sz="2000" b="1" dirty="0" err="1" smtClean="0"/>
              <a:t>Hanus</a:t>
            </a:r>
            <a:r>
              <a:rPr lang="hu-HU" sz="2000" b="1" dirty="0" smtClean="0"/>
              <a:t>…P. Dombi, </a:t>
            </a:r>
            <a:r>
              <a:rPr lang="en-GB" sz="2000" b="1" dirty="0" smtClean="0"/>
              <a:t>Nature </a:t>
            </a:r>
            <a:r>
              <a:rPr lang="en-GB" sz="2000" b="1" dirty="0" err="1" smtClean="0"/>
              <a:t>Commun</a:t>
            </a:r>
            <a:r>
              <a:rPr lang="en-GB" sz="2000" b="1" dirty="0" smtClean="0"/>
              <a:t>., 14, 5068 (2023)</a:t>
            </a:r>
            <a:endParaRPr lang="en-GB" sz="2000" b="1" dirty="0"/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805543" y="87539"/>
            <a:ext cx="10515600" cy="369661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 </a:t>
            </a:r>
            <a:r>
              <a:rPr lang="hu-HU" sz="4000" b="1" dirty="0" smtClean="0">
                <a:latin typeface="+mn-lt"/>
              </a:rPr>
              <a:t>3D </a:t>
            </a:r>
            <a:r>
              <a:rPr lang="hu-HU" sz="4000" b="1" dirty="0" err="1" smtClean="0">
                <a:latin typeface="+mn-lt"/>
              </a:rPr>
              <a:t>phase</a:t>
            </a:r>
            <a:r>
              <a:rPr lang="hu-HU" sz="4000" b="1" dirty="0" smtClean="0">
                <a:latin typeface="+mn-lt"/>
              </a:rPr>
              <a:t> </a:t>
            </a:r>
            <a:r>
              <a:rPr lang="hu-HU" sz="4000" b="1" dirty="0" err="1" smtClean="0">
                <a:latin typeface="+mn-lt"/>
              </a:rPr>
              <a:t>scanning</a:t>
            </a:r>
            <a:r>
              <a:rPr lang="hu-HU" sz="4000" b="1" dirty="0" smtClean="0">
                <a:latin typeface="+mn-lt"/>
              </a:rPr>
              <a:t> </a:t>
            </a:r>
            <a:r>
              <a:rPr lang="hu-HU" sz="4000" b="1" dirty="0" smtClean="0">
                <a:solidFill>
                  <a:srgbClr val="C00000"/>
                </a:solidFill>
                <a:latin typeface="+mn-lt"/>
              </a:rPr>
              <a:t>and</a:t>
            </a:r>
            <a:r>
              <a:rPr lang="hu-HU" sz="4000" b="1" dirty="0" smtClean="0">
                <a:latin typeface="+mn-lt"/>
              </a:rPr>
              <a:t> </a:t>
            </a:r>
            <a:r>
              <a:rPr lang="hu-HU" sz="4000" b="1" dirty="0" err="1" smtClean="0">
                <a:latin typeface="+mn-lt"/>
              </a:rPr>
              <a:t>scuplting</a:t>
            </a:r>
            <a:endParaRPr lang="hu-HU" b="1" dirty="0">
              <a:latin typeface="+mn-lt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707934" y="604007"/>
            <a:ext cx="528506" cy="645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473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95943" y="179614"/>
            <a:ext cx="920931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u="sng" dirty="0" err="1" smtClean="0">
                <a:solidFill>
                  <a:schemeClr val="accent6">
                    <a:lumMod val="50000"/>
                  </a:schemeClr>
                </a:solidFill>
              </a:rPr>
              <a:t>Conclusions</a:t>
            </a:r>
            <a:endParaRPr lang="hu-HU" sz="2400" b="1" u="sng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hu-HU" sz="2400" b="1" dirty="0"/>
          </a:p>
          <a:p>
            <a:r>
              <a:rPr lang="hu-HU" sz="2400" b="1" dirty="0" err="1" smtClean="0"/>
              <a:t>Nonadiabatic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tunneling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from</a:t>
            </a:r>
            <a:r>
              <a:rPr lang="hu-HU" sz="2400" b="1" dirty="0"/>
              <a:t> </a:t>
            </a:r>
            <a:r>
              <a:rPr lang="hu-HU" sz="2400" b="1" dirty="0" err="1" smtClean="0"/>
              <a:t>nanoparticles</a:t>
            </a:r>
            <a:r>
              <a:rPr lang="hu-HU" sz="2400" b="1" dirty="0" smtClean="0"/>
              <a:t> </a:t>
            </a:r>
          </a:p>
          <a:p>
            <a:r>
              <a:rPr lang="hu-HU" sz="2400" dirty="0" smtClean="0"/>
              <a:t>(Lovász, </a:t>
            </a:r>
            <a:r>
              <a:rPr lang="hu-HU" sz="2400" dirty="0" err="1" smtClean="0"/>
              <a:t>Nano</a:t>
            </a:r>
            <a:r>
              <a:rPr lang="hu-HU" sz="2400" dirty="0" smtClean="0"/>
              <a:t> Lett. 2022)</a:t>
            </a:r>
          </a:p>
          <a:p>
            <a:endParaRPr lang="hu-HU" sz="2400" b="1" dirty="0"/>
          </a:p>
          <a:p>
            <a:r>
              <a:rPr lang="hu-HU" sz="2400" b="1" dirty="0" err="1" smtClean="0"/>
              <a:t>Ultrasensitive</a:t>
            </a:r>
            <a:r>
              <a:rPr lang="hu-HU" sz="2400" b="1" dirty="0" smtClean="0"/>
              <a:t> hot </a:t>
            </a:r>
            <a:r>
              <a:rPr lang="hu-HU" sz="2400" b="1" dirty="0" err="1" smtClean="0"/>
              <a:t>electron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detection</a:t>
            </a:r>
            <a:r>
              <a:rPr lang="hu-HU" sz="2400" b="1" dirty="0" smtClean="0"/>
              <a:t> </a:t>
            </a:r>
          </a:p>
          <a:p>
            <a:r>
              <a:rPr lang="hu-HU" sz="2400" dirty="0" smtClean="0"/>
              <a:t>(Budai et </a:t>
            </a:r>
            <a:r>
              <a:rPr lang="hu-HU" sz="2400" dirty="0" err="1" smtClean="0"/>
              <a:t>al</a:t>
            </a:r>
            <a:r>
              <a:rPr lang="hu-HU" sz="2400" dirty="0" smtClean="0"/>
              <a:t>. </a:t>
            </a:r>
            <a:r>
              <a:rPr lang="hu-HU" sz="2400" dirty="0" err="1" smtClean="0"/>
              <a:t>Nature</a:t>
            </a:r>
            <a:r>
              <a:rPr lang="hu-HU" sz="2400" dirty="0" smtClean="0"/>
              <a:t> </a:t>
            </a:r>
            <a:r>
              <a:rPr lang="hu-HU" sz="2400" dirty="0" err="1" smtClean="0"/>
              <a:t>Comm</a:t>
            </a:r>
            <a:r>
              <a:rPr lang="hu-HU" sz="2400" dirty="0" smtClean="0"/>
              <a:t>. 2022)</a:t>
            </a:r>
          </a:p>
          <a:p>
            <a:endParaRPr lang="hu-HU" sz="2400" b="1" dirty="0"/>
          </a:p>
          <a:p>
            <a:r>
              <a:rPr lang="hu-HU" sz="2400" b="1" dirty="0" err="1" smtClean="0"/>
              <a:t>Plasmon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probing</a:t>
            </a:r>
            <a:r>
              <a:rPr lang="hu-HU" sz="2400" b="1" dirty="0" smtClean="0"/>
              <a:t> of hot </a:t>
            </a:r>
            <a:r>
              <a:rPr lang="hu-HU" sz="2400" b="1" dirty="0" err="1" smtClean="0"/>
              <a:t>electron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decay</a:t>
            </a:r>
            <a:r>
              <a:rPr lang="hu-HU" sz="2400" b="1" dirty="0" smtClean="0"/>
              <a:t> </a:t>
            </a:r>
          </a:p>
          <a:p>
            <a:r>
              <a:rPr lang="hu-HU" sz="2400" dirty="0" smtClean="0"/>
              <a:t>(Lovász et </a:t>
            </a:r>
            <a:r>
              <a:rPr lang="hu-HU" sz="2400" dirty="0" err="1" smtClean="0"/>
              <a:t>al</a:t>
            </a:r>
            <a:r>
              <a:rPr lang="hu-HU" sz="2400" dirty="0" smtClean="0"/>
              <a:t>., 2023)</a:t>
            </a:r>
          </a:p>
          <a:p>
            <a:endParaRPr lang="hu-HU" sz="2400" b="1" dirty="0"/>
          </a:p>
          <a:p>
            <a:r>
              <a:rPr lang="hu-HU" sz="2400" b="1" dirty="0" err="1" smtClean="0"/>
              <a:t>Optical</a:t>
            </a:r>
            <a:r>
              <a:rPr lang="hu-HU" sz="2400" b="1" dirty="0" smtClean="0"/>
              <a:t> chip </a:t>
            </a:r>
            <a:r>
              <a:rPr lang="hu-HU" sz="2400" b="1" dirty="0" err="1" smtClean="0"/>
              <a:t>for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phase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scanning</a:t>
            </a:r>
            <a:r>
              <a:rPr lang="hu-HU" sz="2400" b="1" dirty="0" smtClean="0"/>
              <a:t> and </a:t>
            </a:r>
            <a:r>
              <a:rPr lang="hu-HU" sz="2400" b="1" dirty="0" err="1" smtClean="0"/>
              <a:t>sculpting</a:t>
            </a:r>
            <a:r>
              <a:rPr lang="hu-HU" sz="2400" b="1" dirty="0" smtClean="0"/>
              <a:t> of </a:t>
            </a:r>
            <a:r>
              <a:rPr lang="hu-HU" sz="2400" b="1" dirty="0" err="1" smtClean="0"/>
              <a:t>laser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beams</a:t>
            </a:r>
            <a:r>
              <a:rPr lang="hu-HU" sz="2400" b="1" dirty="0" smtClean="0"/>
              <a:t> </a:t>
            </a:r>
          </a:p>
          <a:p>
            <a:r>
              <a:rPr lang="hu-HU" sz="2400" dirty="0" smtClean="0"/>
              <a:t>(</a:t>
            </a:r>
            <a:r>
              <a:rPr lang="hu-HU" sz="2400" dirty="0" err="1" smtClean="0"/>
              <a:t>Hanus</a:t>
            </a:r>
            <a:r>
              <a:rPr lang="hu-HU" sz="2400" dirty="0" smtClean="0"/>
              <a:t> et </a:t>
            </a:r>
            <a:r>
              <a:rPr lang="hu-HU" sz="2400" dirty="0" err="1" smtClean="0"/>
              <a:t>al</a:t>
            </a:r>
            <a:r>
              <a:rPr lang="hu-HU" sz="2400" dirty="0" smtClean="0"/>
              <a:t>., </a:t>
            </a:r>
            <a:r>
              <a:rPr lang="hu-HU" sz="2400" dirty="0" err="1" smtClean="0"/>
              <a:t>Nature</a:t>
            </a:r>
            <a:r>
              <a:rPr lang="hu-HU" sz="2400" dirty="0" smtClean="0"/>
              <a:t> </a:t>
            </a:r>
            <a:r>
              <a:rPr lang="hu-HU" sz="2400" dirty="0" err="1" smtClean="0"/>
              <a:t>Comm</a:t>
            </a:r>
            <a:r>
              <a:rPr lang="hu-HU" sz="2400" dirty="0" smtClean="0"/>
              <a:t>. 2023)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3" name="Picture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941814" y="3543202"/>
            <a:ext cx="3250186" cy="3314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451" y="635795"/>
            <a:ext cx="5810549" cy="245122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324" y="5627259"/>
            <a:ext cx="4637800" cy="109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96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8FF0E-DF0D-164C-42B9-02486B42B209}"/>
              </a:ext>
            </a:extLst>
          </p:cNvPr>
          <p:cNvSpPr txBox="1">
            <a:spLocks/>
          </p:cNvSpPr>
          <p:nvPr/>
        </p:nvSpPr>
        <p:spPr bwMode="auto">
          <a:xfrm>
            <a:off x="6131342" y="3341645"/>
            <a:ext cx="5795963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altLang="hu-HU" b="1" kern="0" dirty="0">
              <a:solidFill>
                <a:srgbClr val="0070C0"/>
              </a:solidFill>
            </a:endParaRPr>
          </a:p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altLang="hu-HU" b="1" kern="0" dirty="0">
              <a:solidFill>
                <a:srgbClr val="0070C0"/>
              </a:solidFill>
            </a:endParaRPr>
          </a:p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Open </a:t>
            </a:r>
            <a:r>
              <a:rPr kumimoji="0" lang="hu-HU" altLang="hu-HU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positions</a:t>
            </a:r>
            <a:r>
              <a:rPr kumimoji="0" lang="hu-HU" altLang="hu-HU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altLang="hu-HU" b="1" kern="0" dirty="0" smtClean="0">
                <a:solidFill>
                  <a:srgbClr val="0070C0"/>
                </a:solidFill>
                <a:hlinkClick r:id="rId2"/>
              </a:rPr>
              <a:t>dombi.peter@wigner.hu</a:t>
            </a:r>
            <a:endParaRPr lang="hu-HU" altLang="hu-HU" b="1" kern="0" dirty="0" smtClean="0">
              <a:solidFill>
                <a:srgbClr val="0070C0"/>
              </a:solidFill>
            </a:endParaRPr>
          </a:p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altLang="hu-HU" b="1" kern="0" dirty="0">
              <a:solidFill>
                <a:srgbClr val="0070C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hu-HU" b="1" kern="0" dirty="0">
                <a:solidFill>
                  <a:srgbClr val="0070C0"/>
                </a:solidFill>
                <a:hlinkClick r:id="rId3"/>
              </a:rPr>
              <a:t>www.femtolab.hu</a:t>
            </a:r>
            <a:endParaRPr lang="hu-HU" altLang="hu-HU" b="1" kern="0" dirty="0">
              <a:solidFill>
                <a:srgbClr val="0070C0"/>
              </a:solidFill>
            </a:endParaRPr>
          </a:p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8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FB86699B-EAA3-CDB9-D915-4CA43ADF5B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64" y="1043941"/>
            <a:ext cx="4981302" cy="4981302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4" name="Szövegdoboz 3"/>
          <p:cNvSpPr txBox="1"/>
          <p:nvPr/>
        </p:nvSpPr>
        <p:spPr>
          <a:xfrm>
            <a:off x="-60962" y="-75501"/>
            <a:ext cx="12053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 smtClean="0"/>
              <a:t>Thank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you</a:t>
            </a:r>
            <a:r>
              <a:rPr lang="hu-HU" sz="2400" b="1" dirty="0" smtClean="0"/>
              <a:t> - </a:t>
            </a:r>
            <a:r>
              <a:rPr lang="hu-HU" sz="2400" b="1" dirty="0" err="1" smtClean="0"/>
              <a:t>lab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members</a:t>
            </a:r>
            <a:endParaRPr lang="hu-HU" sz="2400" b="1" dirty="0" smtClean="0"/>
          </a:p>
          <a:p>
            <a:r>
              <a:rPr lang="hu-HU" sz="2400" b="1" dirty="0" smtClean="0"/>
              <a:t>P. Rácz, P. Sándor, V. </a:t>
            </a:r>
            <a:r>
              <a:rPr lang="hu-HU" sz="2400" b="1" dirty="0" err="1" smtClean="0"/>
              <a:t>Hanus</a:t>
            </a:r>
            <a:r>
              <a:rPr lang="hu-HU" sz="2400" b="1" dirty="0" smtClean="0"/>
              <a:t>, K. Vereb, Z. Pápa, V. Csajbók, </a:t>
            </a:r>
          </a:p>
          <a:p>
            <a:r>
              <a:rPr lang="hu-HU" sz="2400" b="1" dirty="0" smtClean="0"/>
              <a:t>B. Fehér, B. Lovász, B. Bánhegyi, G. Ligeti, G. Z. Kiss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83726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743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8550915" y="6481654"/>
            <a:ext cx="24595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err="1" smtClean="0"/>
              <a:t>N.Nanotechnology</a:t>
            </a:r>
            <a:r>
              <a:rPr lang="en-GB" sz="800" dirty="0" smtClean="0"/>
              <a:t> 10, 25 (2015)</a:t>
            </a:r>
            <a:endParaRPr lang="en-GB" sz="800" dirty="0"/>
          </a:p>
        </p:txBody>
      </p:sp>
      <p:sp>
        <p:nvSpPr>
          <p:cNvPr id="4" name="Téglalap 3"/>
          <p:cNvSpPr/>
          <p:nvPr/>
        </p:nvSpPr>
        <p:spPr>
          <a:xfrm>
            <a:off x="61706" y="3401832"/>
            <a:ext cx="38504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b="1" dirty="0" smtClean="0"/>
              <a:t>After the excitation of </a:t>
            </a:r>
            <a:r>
              <a:rPr lang="hu-HU" b="1" dirty="0" smtClean="0"/>
              <a:t>SPP </a:t>
            </a:r>
            <a:r>
              <a:rPr lang="en-GB" b="1" dirty="0" smtClean="0"/>
              <a:t>their energy is </a:t>
            </a:r>
            <a:r>
              <a:rPr lang="en-GB" b="1" dirty="0" err="1" smtClean="0"/>
              <a:t>transfered</a:t>
            </a:r>
            <a:r>
              <a:rPr lang="en-GB" b="1" dirty="0" smtClean="0"/>
              <a:t> to the </a:t>
            </a:r>
            <a:r>
              <a:rPr lang="en-GB" b="1" dirty="0" smtClean="0">
                <a:solidFill>
                  <a:srgbClr val="FF0000"/>
                </a:solidFill>
              </a:rPr>
              <a:t>electron subsystem</a:t>
            </a:r>
            <a:r>
              <a:rPr lang="en-GB" b="1" dirty="0" smtClean="0"/>
              <a:t> and afterwards to the </a:t>
            </a:r>
            <a:r>
              <a:rPr lang="en-GB" b="1" dirty="0" smtClean="0">
                <a:solidFill>
                  <a:schemeClr val="accent6"/>
                </a:solidFill>
              </a:rPr>
              <a:t>lattice</a:t>
            </a:r>
            <a:endParaRPr lang="en-GB" b="1" dirty="0">
              <a:solidFill>
                <a:schemeClr val="accent6"/>
              </a:solidFill>
            </a:endParaRPr>
          </a:p>
        </p:txBody>
      </p:sp>
      <p:grpSp>
        <p:nvGrpSpPr>
          <p:cNvPr id="5" name="Csoportba foglalás 4"/>
          <p:cNvGrpSpPr/>
          <p:nvPr/>
        </p:nvGrpSpPr>
        <p:grpSpPr>
          <a:xfrm>
            <a:off x="4600281" y="2168165"/>
            <a:ext cx="7293074" cy="4267973"/>
            <a:chOff x="6062315" y="2791489"/>
            <a:chExt cx="5883684" cy="2851610"/>
          </a:xfrm>
        </p:grpSpPr>
        <p:pic>
          <p:nvPicPr>
            <p:cNvPr id="6" name="Kép 5"/>
            <p:cNvPicPr>
              <a:picLocks noChangeAspect="1"/>
            </p:cNvPicPr>
            <p:nvPr/>
          </p:nvPicPr>
          <p:blipFill rotWithShape="1">
            <a:blip r:embed="rId2"/>
            <a:srcRect t="7025"/>
            <a:stretch/>
          </p:blipFill>
          <p:spPr>
            <a:xfrm>
              <a:off x="6062315" y="2791489"/>
              <a:ext cx="5838826" cy="2851610"/>
            </a:xfrm>
            <a:prstGeom prst="rect">
              <a:avLst/>
            </a:prstGeom>
          </p:spPr>
        </p:pic>
        <p:sp>
          <p:nvSpPr>
            <p:cNvPr id="7" name="Téglalap 6"/>
            <p:cNvSpPr/>
            <p:nvPr/>
          </p:nvSpPr>
          <p:spPr>
            <a:xfrm>
              <a:off x="9005888" y="2958867"/>
              <a:ext cx="1368807" cy="102342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églalap 7"/>
            <p:cNvSpPr/>
            <p:nvPr/>
          </p:nvSpPr>
          <p:spPr>
            <a:xfrm>
              <a:off x="10592971" y="2958866"/>
              <a:ext cx="1353028" cy="1023425"/>
            </a:xfrm>
            <a:prstGeom prst="rect">
              <a:avLst/>
            </a:prstGeom>
            <a:noFill/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" name="Téglalap 8"/>
          <p:cNvSpPr/>
          <p:nvPr/>
        </p:nvSpPr>
        <p:spPr>
          <a:xfrm>
            <a:off x="0" y="5032105"/>
            <a:ext cx="5178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 step of this process: </a:t>
            </a:r>
            <a:r>
              <a:rPr lang="en-GB" b="1" dirty="0"/>
              <a:t>hot electron generation</a:t>
            </a: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25" y="831578"/>
            <a:ext cx="2360292" cy="1678645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4"/>
          <a:srcRect t="-1362"/>
          <a:stretch/>
        </p:blipFill>
        <p:spPr>
          <a:xfrm>
            <a:off x="3111125" y="636465"/>
            <a:ext cx="1894508" cy="1873758"/>
          </a:xfrm>
          <a:prstGeom prst="rect">
            <a:avLst/>
          </a:prstGeom>
        </p:spPr>
      </p:pic>
      <p:sp>
        <p:nvSpPr>
          <p:cNvPr id="13" name="Téglalap 12"/>
          <p:cNvSpPr/>
          <p:nvPr/>
        </p:nvSpPr>
        <p:spPr>
          <a:xfrm>
            <a:off x="0" y="236355"/>
            <a:ext cx="12191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err="1"/>
              <a:t>S</a:t>
            </a:r>
            <a:r>
              <a:rPr lang="hu-HU" sz="2400" b="1" dirty="0" err="1" smtClean="0"/>
              <a:t>urface</a:t>
            </a:r>
            <a:r>
              <a:rPr lang="hu-HU" sz="2400" b="1" dirty="0" smtClean="0"/>
              <a:t> </a:t>
            </a:r>
            <a:r>
              <a:rPr lang="en-GB" sz="2400" b="1" dirty="0" err="1"/>
              <a:t>plasmon</a:t>
            </a:r>
            <a:r>
              <a:rPr lang="hu-HU" sz="2400" b="1" dirty="0"/>
              <a:t> </a:t>
            </a:r>
            <a:r>
              <a:rPr lang="hu-HU" sz="2400" b="1" dirty="0" err="1"/>
              <a:t>polaritons</a:t>
            </a:r>
            <a:r>
              <a:rPr lang="en-GB" sz="2400" b="1" dirty="0"/>
              <a:t> </a:t>
            </a:r>
            <a:r>
              <a:rPr lang="hu-HU" sz="2400" b="1" dirty="0" smtClean="0"/>
              <a:t>(SPP) - </a:t>
            </a:r>
            <a:r>
              <a:rPr lang="en-GB" sz="2400" b="1" dirty="0"/>
              <a:t>collective charge-density oscillations and the coupled EM </a:t>
            </a:r>
            <a:r>
              <a:rPr lang="en-GB" sz="2400" b="1" dirty="0" smtClean="0"/>
              <a:t>w</a:t>
            </a:r>
            <a:r>
              <a:rPr lang="hu-HU" sz="2400" b="1" dirty="0" err="1" smtClean="0"/>
              <a:t>ave</a:t>
            </a:r>
            <a:endParaRPr lang="hu-HU" sz="24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3537425" y="1958961"/>
            <a:ext cx="1007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~100 nm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6825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>
            <a:off x="8289184" y="991548"/>
            <a:ext cx="2130158" cy="2201247"/>
            <a:chOff x="8289184" y="991548"/>
            <a:chExt cx="2130158" cy="2201247"/>
          </a:xfrm>
        </p:grpSpPr>
        <p:grpSp>
          <p:nvGrpSpPr>
            <p:cNvPr id="16" name="Csoportba foglalás 15"/>
            <p:cNvGrpSpPr/>
            <p:nvPr/>
          </p:nvGrpSpPr>
          <p:grpSpPr>
            <a:xfrm>
              <a:off x="8289184" y="991548"/>
              <a:ext cx="1526282" cy="2095140"/>
              <a:chOff x="9691145" y="1026897"/>
              <a:chExt cx="2110122" cy="3180640"/>
            </a:xfrm>
          </p:grpSpPr>
          <p:sp>
            <p:nvSpPr>
              <p:cNvPr id="66" name="Ellipszis 65"/>
              <p:cNvSpPr/>
              <p:nvPr/>
            </p:nvSpPr>
            <p:spPr>
              <a:xfrm>
                <a:off x="10129371" y="1207017"/>
                <a:ext cx="160638" cy="1105587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72000">
                    <a:srgbClr val="F05A28">
                      <a:tint val="44500"/>
                      <a:satMod val="160000"/>
                    </a:srgbClr>
                  </a:gs>
                  <a:gs pos="100000">
                    <a:srgbClr val="F05A28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7" name="Ellipszis 66"/>
              <p:cNvSpPr/>
              <p:nvPr/>
            </p:nvSpPr>
            <p:spPr>
              <a:xfrm>
                <a:off x="10303864" y="1026897"/>
                <a:ext cx="160638" cy="1105587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72000">
                    <a:srgbClr val="F05A28">
                      <a:tint val="44500"/>
                      <a:satMod val="160000"/>
                    </a:srgbClr>
                  </a:gs>
                  <a:gs pos="100000">
                    <a:srgbClr val="F05A28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8" name="Ellipszis 67"/>
              <p:cNvSpPr/>
              <p:nvPr/>
            </p:nvSpPr>
            <p:spPr>
              <a:xfrm>
                <a:off x="10475848" y="1105612"/>
                <a:ext cx="160638" cy="1105587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72000">
                    <a:srgbClr val="F05A28">
                      <a:tint val="44500"/>
                      <a:satMod val="160000"/>
                    </a:srgbClr>
                  </a:gs>
                  <a:gs pos="100000">
                    <a:srgbClr val="F05A28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9" name="Ellipszis 68"/>
              <p:cNvSpPr/>
              <p:nvPr/>
            </p:nvSpPr>
            <p:spPr>
              <a:xfrm>
                <a:off x="10646935" y="1165447"/>
                <a:ext cx="160638" cy="1105587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72000">
                    <a:srgbClr val="F05A28">
                      <a:tint val="44500"/>
                      <a:satMod val="160000"/>
                    </a:srgbClr>
                  </a:gs>
                  <a:gs pos="100000">
                    <a:srgbClr val="F05A28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0" name="Ellipszis 69"/>
              <p:cNvSpPr/>
              <p:nvPr/>
            </p:nvSpPr>
            <p:spPr>
              <a:xfrm>
                <a:off x="10817907" y="1248766"/>
                <a:ext cx="160638" cy="1105587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72000">
                    <a:srgbClr val="F05A28">
                      <a:tint val="44500"/>
                      <a:satMod val="160000"/>
                    </a:srgbClr>
                  </a:gs>
                  <a:gs pos="100000">
                    <a:srgbClr val="F05A28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1" name="Ellipszis 70"/>
              <p:cNvSpPr/>
              <p:nvPr/>
            </p:nvSpPr>
            <p:spPr>
              <a:xfrm>
                <a:off x="10992400" y="1331895"/>
                <a:ext cx="160638" cy="1105587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72000">
                    <a:srgbClr val="F05A28">
                      <a:tint val="44500"/>
                      <a:satMod val="160000"/>
                    </a:srgbClr>
                  </a:gs>
                  <a:gs pos="100000">
                    <a:srgbClr val="F05A28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2" name="Ellipszis 71"/>
              <p:cNvSpPr/>
              <p:nvPr/>
            </p:nvSpPr>
            <p:spPr>
              <a:xfrm>
                <a:off x="11162175" y="1355187"/>
                <a:ext cx="160638" cy="1105587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72000">
                    <a:srgbClr val="F05A28">
                      <a:tint val="44500"/>
                      <a:satMod val="160000"/>
                    </a:srgbClr>
                  </a:gs>
                  <a:gs pos="100000">
                    <a:srgbClr val="F05A28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3" name="Ellipszis 72"/>
              <p:cNvSpPr/>
              <p:nvPr/>
            </p:nvSpPr>
            <p:spPr>
              <a:xfrm>
                <a:off x="9950581" y="1331895"/>
                <a:ext cx="160638" cy="1105587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72000">
                    <a:srgbClr val="F05A28">
                      <a:tint val="44500"/>
                      <a:satMod val="160000"/>
                    </a:srgbClr>
                  </a:gs>
                  <a:gs pos="100000">
                    <a:srgbClr val="F05A28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4" name="Ellipszis 73"/>
              <p:cNvSpPr/>
              <p:nvPr/>
            </p:nvSpPr>
            <p:spPr>
              <a:xfrm>
                <a:off x="11335471" y="1359605"/>
                <a:ext cx="160638" cy="1105587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72000">
                    <a:srgbClr val="F05A28">
                      <a:tint val="44500"/>
                      <a:satMod val="160000"/>
                    </a:srgbClr>
                  </a:gs>
                  <a:gs pos="100000">
                    <a:srgbClr val="F05A28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5" name="Téglalap 74"/>
              <p:cNvSpPr/>
              <p:nvPr/>
            </p:nvSpPr>
            <p:spPr>
              <a:xfrm>
                <a:off x="9737272" y="1854044"/>
                <a:ext cx="1800000" cy="1213984"/>
              </a:xfrm>
              <a:prstGeom prst="rect">
                <a:avLst/>
              </a:prstGeom>
              <a:solidFill>
                <a:srgbClr val="FFB3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6" name="Téglalap 75"/>
              <p:cNvSpPr/>
              <p:nvPr/>
            </p:nvSpPr>
            <p:spPr>
              <a:xfrm>
                <a:off x="9737219" y="3047988"/>
                <a:ext cx="1804592" cy="788431"/>
              </a:xfrm>
              <a:prstGeom prst="rect">
                <a:avLst/>
              </a:prstGeom>
              <a:solidFill>
                <a:srgbClr val="FFD8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9" name="Szabadkézi sokszög 88"/>
              <p:cNvSpPr/>
              <p:nvPr/>
            </p:nvSpPr>
            <p:spPr>
              <a:xfrm>
                <a:off x="9737219" y="3665670"/>
                <a:ext cx="1800000" cy="541867"/>
              </a:xfrm>
              <a:custGeom>
                <a:avLst/>
                <a:gdLst>
                  <a:gd name="connsiteX0" fmla="*/ 0 w 1117600"/>
                  <a:gd name="connsiteY0" fmla="*/ 0 h 857955"/>
                  <a:gd name="connsiteX1" fmla="*/ 0 w 1117600"/>
                  <a:gd name="connsiteY1" fmla="*/ 598311 h 857955"/>
                  <a:gd name="connsiteX2" fmla="*/ 304800 w 1117600"/>
                  <a:gd name="connsiteY2" fmla="*/ 857955 h 857955"/>
                  <a:gd name="connsiteX3" fmla="*/ 620888 w 1117600"/>
                  <a:gd name="connsiteY3" fmla="*/ 620889 h 857955"/>
                  <a:gd name="connsiteX4" fmla="*/ 835377 w 1117600"/>
                  <a:gd name="connsiteY4" fmla="*/ 406400 h 857955"/>
                  <a:gd name="connsiteX5" fmla="*/ 1117600 w 1117600"/>
                  <a:gd name="connsiteY5" fmla="*/ 711200 h 857955"/>
                  <a:gd name="connsiteX6" fmla="*/ 1106311 w 1117600"/>
                  <a:gd name="connsiteY6" fmla="*/ 33866 h 857955"/>
                  <a:gd name="connsiteX0" fmla="*/ 0 w 1117600"/>
                  <a:gd name="connsiteY0" fmla="*/ 0 h 857955"/>
                  <a:gd name="connsiteX1" fmla="*/ 0 w 1117600"/>
                  <a:gd name="connsiteY1" fmla="*/ 598311 h 857955"/>
                  <a:gd name="connsiteX2" fmla="*/ 304800 w 1117600"/>
                  <a:gd name="connsiteY2" fmla="*/ 857955 h 857955"/>
                  <a:gd name="connsiteX3" fmla="*/ 620888 w 1117600"/>
                  <a:gd name="connsiteY3" fmla="*/ 620889 h 857955"/>
                  <a:gd name="connsiteX4" fmla="*/ 835377 w 1117600"/>
                  <a:gd name="connsiteY4" fmla="*/ 406400 h 857955"/>
                  <a:gd name="connsiteX5" fmla="*/ 1117600 w 1117600"/>
                  <a:gd name="connsiteY5" fmla="*/ 711200 h 857955"/>
                  <a:gd name="connsiteX6" fmla="*/ 1106311 w 1117600"/>
                  <a:gd name="connsiteY6" fmla="*/ 33866 h 857955"/>
                  <a:gd name="connsiteX7" fmla="*/ 0 w 1117600"/>
                  <a:gd name="connsiteY7" fmla="*/ 0 h 857955"/>
                  <a:gd name="connsiteX0" fmla="*/ 0 w 1117600"/>
                  <a:gd name="connsiteY0" fmla="*/ 0 h 857955"/>
                  <a:gd name="connsiteX1" fmla="*/ 0 w 1117600"/>
                  <a:gd name="connsiteY1" fmla="*/ 598311 h 857955"/>
                  <a:gd name="connsiteX2" fmla="*/ 304800 w 1117600"/>
                  <a:gd name="connsiteY2" fmla="*/ 857955 h 857955"/>
                  <a:gd name="connsiteX3" fmla="*/ 620888 w 1117600"/>
                  <a:gd name="connsiteY3" fmla="*/ 620889 h 857955"/>
                  <a:gd name="connsiteX4" fmla="*/ 835377 w 1117600"/>
                  <a:gd name="connsiteY4" fmla="*/ 406400 h 857955"/>
                  <a:gd name="connsiteX5" fmla="*/ 1117600 w 1117600"/>
                  <a:gd name="connsiteY5" fmla="*/ 711200 h 857955"/>
                  <a:gd name="connsiteX6" fmla="*/ 1106311 w 1117600"/>
                  <a:gd name="connsiteY6" fmla="*/ 11289 h 857955"/>
                  <a:gd name="connsiteX7" fmla="*/ 0 w 1117600"/>
                  <a:gd name="connsiteY7" fmla="*/ 0 h 857955"/>
                  <a:gd name="connsiteX0" fmla="*/ 0 w 1117600"/>
                  <a:gd name="connsiteY0" fmla="*/ 0 h 864425"/>
                  <a:gd name="connsiteX1" fmla="*/ 0 w 1117600"/>
                  <a:gd name="connsiteY1" fmla="*/ 598311 h 864425"/>
                  <a:gd name="connsiteX2" fmla="*/ 304800 w 1117600"/>
                  <a:gd name="connsiteY2" fmla="*/ 857955 h 864425"/>
                  <a:gd name="connsiteX3" fmla="*/ 620888 w 1117600"/>
                  <a:gd name="connsiteY3" fmla="*/ 620889 h 864425"/>
                  <a:gd name="connsiteX4" fmla="*/ 835377 w 1117600"/>
                  <a:gd name="connsiteY4" fmla="*/ 406400 h 864425"/>
                  <a:gd name="connsiteX5" fmla="*/ 1117600 w 1117600"/>
                  <a:gd name="connsiteY5" fmla="*/ 711200 h 864425"/>
                  <a:gd name="connsiteX6" fmla="*/ 1106311 w 1117600"/>
                  <a:gd name="connsiteY6" fmla="*/ 11289 h 864425"/>
                  <a:gd name="connsiteX7" fmla="*/ 0 w 1117600"/>
                  <a:gd name="connsiteY7" fmla="*/ 0 h 864425"/>
                  <a:gd name="connsiteX0" fmla="*/ 0 w 1117600"/>
                  <a:gd name="connsiteY0" fmla="*/ 0 h 964093"/>
                  <a:gd name="connsiteX1" fmla="*/ 0 w 1117600"/>
                  <a:gd name="connsiteY1" fmla="*/ 598311 h 964093"/>
                  <a:gd name="connsiteX2" fmla="*/ 203200 w 1117600"/>
                  <a:gd name="connsiteY2" fmla="*/ 959555 h 964093"/>
                  <a:gd name="connsiteX3" fmla="*/ 620888 w 1117600"/>
                  <a:gd name="connsiteY3" fmla="*/ 620889 h 964093"/>
                  <a:gd name="connsiteX4" fmla="*/ 835377 w 1117600"/>
                  <a:gd name="connsiteY4" fmla="*/ 406400 h 964093"/>
                  <a:gd name="connsiteX5" fmla="*/ 1117600 w 1117600"/>
                  <a:gd name="connsiteY5" fmla="*/ 711200 h 964093"/>
                  <a:gd name="connsiteX6" fmla="*/ 1106311 w 1117600"/>
                  <a:gd name="connsiteY6" fmla="*/ 11289 h 964093"/>
                  <a:gd name="connsiteX7" fmla="*/ 0 w 1117600"/>
                  <a:gd name="connsiteY7" fmla="*/ 0 h 964093"/>
                  <a:gd name="connsiteX0" fmla="*/ 0 w 1117600"/>
                  <a:gd name="connsiteY0" fmla="*/ 0 h 853456"/>
                  <a:gd name="connsiteX1" fmla="*/ 0 w 1117600"/>
                  <a:gd name="connsiteY1" fmla="*/ 598311 h 853456"/>
                  <a:gd name="connsiteX2" fmla="*/ 316089 w 1117600"/>
                  <a:gd name="connsiteY2" fmla="*/ 846666 h 853456"/>
                  <a:gd name="connsiteX3" fmla="*/ 620888 w 1117600"/>
                  <a:gd name="connsiteY3" fmla="*/ 620889 h 853456"/>
                  <a:gd name="connsiteX4" fmla="*/ 835377 w 1117600"/>
                  <a:gd name="connsiteY4" fmla="*/ 406400 h 853456"/>
                  <a:gd name="connsiteX5" fmla="*/ 1117600 w 1117600"/>
                  <a:gd name="connsiteY5" fmla="*/ 711200 h 853456"/>
                  <a:gd name="connsiteX6" fmla="*/ 1106311 w 1117600"/>
                  <a:gd name="connsiteY6" fmla="*/ 11289 h 853456"/>
                  <a:gd name="connsiteX7" fmla="*/ 0 w 1117600"/>
                  <a:gd name="connsiteY7" fmla="*/ 0 h 853456"/>
                  <a:gd name="connsiteX0" fmla="*/ 0 w 1117600"/>
                  <a:gd name="connsiteY0" fmla="*/ 0 h 864425"/>
                  <a:gd name="connsiteX1" fmla="*/ 0 w 1117600"/>
                  <a:gd name="connsiteY1" fmla="*/ 598311 h 864425"/>
                  <a:gd name="connsiteX2" fmla="*/ 293511 w 1117600"/>
                  <a:gd name="connsiteY2" fmla="*/ 857955 h 864425"/>
                  <a:gd name="connsiteX3" fmla="*/ 620888 w 1117600"/>
                  <a:gd name="connsiteY3" fmla="*/ 620889 h 864425"/>
                  <a:gd name="connsiteX4" fmla="*/ 835377 w 1117600"/>
                  <a:gd name="connsiteY4" fmla="*/ 406400 h 864425"/>
                  <a:gd name="connsiteX5" fmla="*/ 1117600 w 1117600"/>
                  <a:gd name="connsiteY5" fmla="*/ 711200 h 864425"/>
                  <a:gd name="connsiteX6" fmla="*/ 1106311 w 1117600"/>
                  <a:gd name="connsiteY6" fmla="*/ 11289 h 864425"/>
                  <a:gd name="connsiteX7" fmla="*/ 0 w 1117600"/>
                  <a:gd name="connsiteY7" fmla="*/ 0 h 864425"/>
                  <a:gd name="connsiteX0" fmla="*/ 0 w 1117600"/>
                  <a:gd name="connsiteY0" fmla="*/ 0 h 864425"/>
                  <a:gd name="connsiteX1" fmla="*/ 0 w 1117600"/>
                  <a:gd name="connsiteY1" fmla="*/ 598311 h 864425"/>
                  <a:gd name="connsiteX2" fmla="*/ 293511 w 1117600"/>
                  <a:gd name="connsiteY2" fmla="*/ 857955 h 864425"/>
                  <a:gd name="connsiteX3" fmla="*/ 620888 w 1117600"/>
                  <a:gd name="connsiteY3" fmla="*/ 620889 h 864425"/>
                  <a:gd name="connsiteX4" fmla="*/ 835377 w 1117600"/>
                  <a:gd name="connsiteY4" fmla="*/ 406400 h 864425"/>
                  <a:gd name="connsiteX5" fmla="*/ 1117600 w 1117600"/>
                  <a:gd name="connsiteY5" fmla="*/ 711200 h 864425"/>
                  <a:gd name="connsiteX6" fmla="*/ 1106311 w 1117600"/>
                  <a:gd name="connsiteY6" fmla="*/ 11289 h 864425"/>
                  <a:gd name="connsiteX7" fmla="*/ 0 w 1117600"/>
                  <a:gd name="connsiteY7" fmla="*/ 0 h 864425"/>
                  <a:gd name="connsiteX0" fmla="*/ 0 w 1117600"/>
                  <a:gd name="connsiteY0" fmla="*/ 0 h 864425"/>
                  <a:gd name="connsiteX1" fmla="*/ 0 w 1117600"/>
                  <a:gd name="connsiteY1" fmla="*/ 598311 h 864425"/>
                  <a:gd name="connsiteX2" fmla="*/ 293511 w 1117600"/>
                  <a:gd name="connsiteY2" fmla="*/ 857955 h 864425"/>
                  <a:gd name="connsiteX3" fmla="*/ 620888 w 1117600"/>
                  <a:gd name="connsiteY3" fmla="*/ 620889 h 864425"/>
                  <a:gd name="connsiteX4" fmla="*/ 835377 w 1117600"/>
                  <a:gd name="connsiteY4" fmla="*/ 406400 h 864425"/>
                  <a:gd name="connsiteX5" fmla="*/ 1117600 w 1117600"/>
                  <a:gd name="connsiteY5" fmla="*/ 711200 h 864425"/>
                  <a:gd name="connsiteX6" fmla="*/ 1106311 w 1117600"/>
                  <a:gd name="connsiteY6" fmla="*/ 11289 h 864425"/>
                  <a:gd name="connsiteX7" fmla="*/ 0 w 1117600"/>
                  <a:gd name="connsiteY7" fmla="*/ 0 h 864425"/>
                  <a:gd name="connsiteX0" fmla="*/ 0 w 1117600"/>
                  <a:gd name="connsiteY0" fmla="*/ 0 h 864425"/>
                  <a:gd name="connsiteX1" fmla="*/ 0 w 1117600"/>
                  <a:gd name="connsiteY1" fmla="*/ 598311 h 864425"/>
                  <a:gd name="connsiteX2" fmla="*/ 293511 w 1117600"/>
                  <a:gd name="connsiteY2" fmla="*/ 857955 h 864425"/>
                  <a:gd name="connsiteX3" fmla="*/ 620888 w 1117600"/>
                  <a:gd name="connsiteY3" fmla="*/ 620889 h 864425"/>
                  <a:gd name="connsiteX4" fmla="*/ 835377 w 1117600"/>
                  <a:gd name="connsiteY4" fmla="*/ 406400 h 864425"/>
                  <a:gd name="connsiteX5" fmla="*/ 1117600 w 1117600"/>
                  <a:gd name="connsiteY5" fmla="*/ 711200 h 864425"/>
                  <a:gd name="connsiteX6" fmla="*/ 1106311 w 1117600"/>
                  <a:gd name="connsiteY6" fmla="*/ 11289 h 864425"/>
                  <a:gd name="connsiteX7" fmla="*/ 0 w 1117600"/>
                  <a:gd name="connsiteY7" fmla="*/ 0 h 864425"/>
                  <a:gd name="connsiteX0" fmla="*/ 0 w 1117600"/>
                  <a:gd name="connsiteY0" fmla="*/ 0 h 864425"/>
                  <a:gd name="connsiteX1" fmla="*/ 0 w 1117600"/>
                  <a:gd name="connsiteY1" fmla="*/ 598311 h 864425"/>
                  <a:gd name="connsiteX2" fmla="*/ 293511 w 1117600"/>
                  <a:gd name="connsiteY2" fmla="*/ 857955 h 864425"/>
                  <a:gd name="connsiteX3" fmla="*/ 620888 w 1117600"/>
                  <a:gd name="connsiteY3" fmla="*/ 620889 h 864425"/>
                  <a:gd name="connsiteX4" fmla="*/ 835377 w 1117600"/>
                  <a:gd name="connsiteY4" fmla="*/ 406400 h 864425"/>
                  <a:gd name="connsiteX5" fmla="*/ 1117600 w 1117600"/>
                  <a:gd name="connsiteY5" fmla="*/ 711200 h 864425"/>
                  <a:gd name="connsiteX6" fmla="*/ 1106311 w 1117600"/>
                  <a:gd name="connsiteY6" fmla="*/ 11289 h 864425"/>
                  <a:gd name="connsiteX7" fmla="*/ 0 w 1117600"/>
                  <a:gd name="connsiteY7" fmla="*/ 0 h 864425"/>
                  <a:gd name="connsiteX0" fmla="*/ 0 w 1117600"/>
                  <a:gd name="connsiteY0" fmla="*/ 0 h 864425"/>
                  <a:gd name="connsiteX1" fmla="*/ 0 w 1117600"/>
                  <a:gd name="connsiteY1" fmla="*/ 598311 h 864425"/>
                  <a:gd name="connsiteX2" fmla="*/ 293511 w 1117600"/>
                  <a:gd name="connsiteY2" fmla="*/ 857955 h 864425"/>
                  <a:gd name="connsiteX3" fmla="*/ 620888 w 1117600"/>
                  <a:gd name="connsiteY3" fmla="*/ 620889 h 864425"/>
                  <a:gd name="connsiteX4" fmla="*/ 835377 w 1117600"/>
                  <a:gd name="connsiteY4" fmla="*/ 406400 h 864425"/>
                  <a:gd name="connsiteX5" fmla="*/ 1117600 w 1117600"/>
                  <a:gd name="connsiteY5" fmla="*/ 711200 h 864425"/>
                  <a:gd name="connsiteX6" fmla="*/ 1106311 w 1117600"/>
                  <a:gd name="connsiteY6" fmla="*/ 11289 h 864425"/>
                  <a:gd name="connsiteX7" fmla="*/ 0 w 1117600"/>
                  <a:gd name="connsiteY7" fmla="*/ 0 h 864425"/>
                  <a:gd name="connsiteX0" fmla="*/ 0 w 1117600"/>
                  <a:gd name="connsiteY0" fmla="*/ 0 h 864425"/>
                  <a:gd name="connsiteX1" fmla="*/ 0 w 1117600"/>
                  <a:gd name="connsiteY1" fmla="*/ 598311 h 864425"/>
                  <a:gd name="connsiteX2" fmla="*/ 293511 w 1117600"/>
                  <a:gd name="connsiteY2" fmla="*/ 857955 h 864425"/>
                  <a:gd name="connsiteX3" fmla="*/ 620888 w 1117600"/>
                  <a:gd name="connsiteY3" fmla="*/ 620889 h 864425"/>
                  <a:gd name="connsiteX4" fmla="*/ 835377 w 1117600"/>
                  <a:gd name="connsiteY4" fmla="*/ 406400 h 864425"/>
                  <a:gd name="connsiteX5" fmla="*/ 1117600 w 1117600"/>
                  <a:gd name="connsiteY5" fmla="*/ 711200 h 864425"/>
                  <a:gd name="connsiteX6" fmla="*/ 1106311 w 1117600"/>
                  <a:gd name="connsiteY6" fmla="*/ 11289 h 864425"/>
                  <a:gd name="connsiteX7" fmla="*/ 0 w 1117600"/>
                  <a:gd name="connsiteY7" fmla="*/ 0 h 864425"/>
                  <a:gd name="connsiteX0" fmla="*/ 0 w 1117600"/>
                  <a:gd name="connsiteY0" fmla="*/ 0 h 876479"/>
                  <a:gd name="connsiteX1" fmla="*/ 0 w 1117600"/>
                  <a:gd name="connsiteY1" fmla="*/ 598311 h 876479"/>
                  <a:gd name="connsiteX2" fmla="*/ 293511 w 1117600"/>
                  <a:gd name="connsiteY2" fmla="*/ 857955 h 876479"/>
                  <a:gd name="connsiteX3" fmla="*/ 620888 w 1117600"/>
                  <a:gd name="connsiteY3" fmla="*/ 620889 h 876479"/>
                  <a:gd name="connsiteX4" fmla="*/ 835377 w 1117600"/>
                  <a:gd name="connsiteY4" fmla="*/ 406400 h 876479"/>
                  <a:gd name="connsiteX5" fmla="*/ 1117600 w 1117600"/>
                  <a:gd name="connsiteY5" fmla="*/ 711200 h 876479"/>
                  <a:gd name="connsiteX6" fmla="*/ 1106311 w 1117600"/>
                  <a:gd name="connsiteY6" fmla="*/ 11289 h 876479"/>
                  <a:gd name="connsiteX7" fmla="*/ 0 w 1117600"/>
                  <a:gd name="connsiteY7" fmla="*/ 0 h 876479"/>
                  <a:gd name="connsiteX0" fmla="*/ 0 w 1117600"/>
                  <a:gd name="connsiteY0" fmla="*/ 0 h 876479"/>
                  <a:gd name="connsiteX1" fmla="*/ 0 w 1117600"/>
                  <a:gd name="connsiteY1" fmla="*/ 598311 h 876479"/>
                  <a:gd name="connsiteX2" fmla="*/ 293511 w 1117600"/>
                  <a:gd name="connsiteY2" fmla="*/ 857955 h 876479"/>
                  <a:gd name="connsiteX3" fmla="*/ 620888 w 1117600"/>
                  <a:gd name="connsiteY3" fmla="*/ 620889 h 876479"/>
                  <a:gd name="connsiteX4" fmla="*/ 835377 w 1117600"/>
                  <a:gd name="connsiteY4" fmla="*/ 406400 h 876479"/>
                  <a:gd name="connsiteX5" fmla="*/ 1117600 w 1117600"/>
                  <a:gd name="connsiteY5" fmla="*/ 711200 h 876479"/>
                  <a:gd name="connsiteX6" fmla="*/ 1106311 w 1117600"/>
                  <a:gd name="connsiteY6" fmla="*/ 11289 h 876479"/>
                  <a:gd name="connsiteX7" fmla="*/ 0 w 1117600"/>
                  <a:gd name="connsiteY7" fmla="*/ 0 h 876479"/>
                  <a:gd name="connsiteX0" fmla="*/ 0 w 1117600"/>
                  <a:gd name="connsiteY0" fmla="*/ 0 h 876479"/>
                  <a:gd name="connsiteX1" fmla="*/ 0 w 1117600"/>
                  <a:gd name="connsiteY1" fmla="*/ 598311 h 876479"/>
                  <a:gd name="connsiteX2" fmla="*/ 293511 w 1117600"/>
                  <a:gd name="connsiteY2" fmla="*/ 857955 h 876479"/>
                  <a:gd name="connsiteX3" fmla="*/ 620888 w 1117600"/>
                  <a:gd name="connsiteY3" fmla="*/ 620889 h 876479"/>
                  <a:gd name="connsiteX4" fmla="*/ 835377 w 1117600"/>
                  <a:gd name="connsiteY4" fmla="*/ 406400 h 876479"/>
                  <a:gd name="connsiteX5" fmla="*/ 1117600 w 1117600"/>
                  <a:gd name="connsiteY5" fmla="*/ 711200 h 876479"/>
                  <a:gd name="connsiteX6" fmla="*/ 1106311 w 1117600"/>
                  <a:gd name="connsiteY6" fmla="*/ 11289 h 876479"/>
                  <a:gd name="connsiteX7" fmla="*/ 0 w 1117600"/>
                  <a:gd name="connsiteY7" fmla="*/ 0 h 876479"/>
                  <a:gd name="connsiteX0" fmla="*/ 0 w 1117600"/>
                  <a:gd name="connsiteY0" fmla="*/ 0 h 876479"/>
                  <a:gd name="connsiteX1" fmla="*/ 0 w 1117600"/>
                  <a:gd name="connsiteY1" fmla="*/ 598311 h 876479"/>
                  <a:gd name="connsiteX2" fmla="*/ 293511 w 1117600"/>
                  <a:gd name="connsiteY2" fmla="*/ 857955 h 876479"/>
                  <a:gd name="connsiteX3" fmla="*/ 620888 w 1117600"/>
                  <a:gd name="connsiteY3" fmla="*/ 620889 h 876479"/>
                  <a:gd name="connsiteX4" fmla="*/ 835377 w 1117600"/>
                  <a:gd name="connsiteY4" fmla="*/ 406400 h 876479"/>
                  <a:gd name="connsiteX5" fmla="*/ 1117600 w 1117600"/>
                  <a:gd name="connsiteY5" fmla="*/ 711200 h 876479"/>
                  <a:gd name="connsiteX6" fmla="*/ 1106311 w 1117600"/>
                  <a:gd name="connsiteY6" fmla="*/ 11289 h 876479"/>
                  <a:gd name="connsiteX7" fmla="*/ 0 w 1117600"/>
                  <a:gd name="connsiteY7" fmla="*/ 0 h 876479"/>
                  <a:gd name="connsiteX0" fmla="*/ 0 w 1117600"/>
                  <a:gd name="connsiteY0" fmla="*/ 0 h 876479"/>
                  <a:gd name="connsiteX1" fmla="*/ 0 w 1117600"/>
                  <a:gd name="connsiteY1" fmla="*/ 598311 h 876479"/>
                  <a:gd name="connsiteX2" fmla="*/ 293511 w 1117600"/>
                  <a:gd name="connsiteY2" fmla="*/ 857955 h 876479"/>
                  <a:gd name="connsiteX3" fmla="*/ 620888 w 1117600"/>
                  <a:gd name="connsiteY3" fmla="*/ 620889 h 876479"/>
                  <a:gd name="connsiteX4" fmla="*/ 835377 w 1117600"/>
                  <a:gd name="connsiteY4" fmla="*/ 406400 h 876479"/>
                  <a:gd name="connsiteX5" fmla="*/ 1117600 w 1117600"/>
                  <a:gd name="connsiteY5" fmla="*/ 711200 h 876479"/>
                  <a:gd name="connsiteX6" fmla="*/ 1106311 w 1117600"/>
                  <a:gd name="connsiteY6" fmla="*/ 11289 h 876479"/>
                  <a:gd name="connsiteX7" fmla="*/ 0 w 1117600"/>
                  <a:gd name="connsiteY7" fmla="*/ 0 h 876479"/>
                  <a:gd name="connsiteX0" fmla="*/ 0 w 1117600"/>
                  <a:gd name="connsiteY0" fmla="*/ 0 h 858807"/>
                  <a:gd name="connsiteX1" fmla="*/ 0 w 1117600"/>
                  <a:gd name="connsiteY1" fmla="*/ 598311 h 858807"/>
                  <a:gd name="connsiteX2" fmla="*/ 293511 w 1117600"/>
                  <a:gd name="connsiteY2" fmla="*/ 857955 h 858807"/>
                  <a:gd name="connsiteX3" fmla="*/ 835377 w 1117600"/>
                  <a:gd name="connsiteY3" fmla="*/ 406400 h 858807"/>
                  <a:gd name="connsiteX4" fmla="*/ 1117600 w 1117600"/>
                  <a:gd name="connsiteY4" fmla="*/ 711200 h 858807"/>
                  <a:gd name="connsiteX5" fmla="*/ 1106311 w 1117600"/>
                  <a:gd name="connsiteY5" fmla="*/ 11289 h 858807"/>
                  <a:gd name="connsiteX6" fmla="*/ 0 w 1117600"/>
                  <a:gd name="connsiteY6" fmla="*/ 0 h 858807"/>
                  <a:gd name="connsiteX0" fmla="*/ 0 w 1117600"/>
                  <a:gd name="connsiteY0" fmla="*/ 0 h 858913"/>
                  <a:gd name="connsiteX1" fmla="*/ 0 w 1117600"/>
                  <a:gd name="connsiteY1" fmla="*/ 598311 h 858913"/>
                  <a:gd name="connsiteX2" fmla="*/ 293511 w 1117600"/>
                  <a:gd name="connsiteY2" fmla="*/ 857955 h 858913"/>
                  <a:gd name="connsiteX3" fmla="*/ 835377 w 1117600"/>
                  <a:gd name="connsiteY3" fmla="*/ 406400 h 858913"/>
                  <a:gd name="connsiteX4" fmla="*/ 1117600 w 1117600"/>
                  <a:gd name="connsiteY4" fmla="*/ 711200 h 858913"/>
                  <a:gd name="connsiteX5" fmla="*/ 1106311 w 1117600"/>
                  <a:gd name="connsiteY5" fmla="*/ 11289 h 858913"/>
                  <a:gd name="connsiteX6" fmla="*/ 0 w 1117600"/>
                  <a:gd name="connsiteY6" fmla="*/ 0 h 858913"/>
                  <a:gd name="connsiteX0" fmla="*/ 0 w 1117600"/>
                  <a:gd name="connsiteY0" fmla="*/ 0 h 858913"/>
                  <a:gd name="connsiteX1" fmla="*/ 0 w 1117600"/>
                  <a:gd name="connsiteY1" fmla="*/ 598311 h 858913"/>
                  <a:gd name="connsiteX2" fmla="*/ 293511 w 1117600"/>
                  <a:gd name="connsiteY2" fmla="*/ 857955 h 858913"/>
                  <a:gd name="connsiteX3" fmla="*/ 835377 w 1117600"/>
                  <a:gd name="connsiteY3" fmla="*/ 406400 h 858913"/>
                  <a:gd name="connsiteX4" fmla="*/ 1117600 w 1117600"/>
                  <a:gd name="connsiteY4" fmla="*/ 711200 h 858913"/>
                  <a:gd name="connsiteX5" fmla="*/ 1106311 w 1117600"/>
                  <a:gd name="connsiteY5" fmla="*/ 11289 h 858913"/>
                  <a:gd name="connsiteX6" fmla="*/ 0 w 1117600"/>
                  <a:gd name="connsiteY6" fmla="*/ 0 h 858913"/>
                  <a:gd name="connsiteX0" fmla="*/ 0 w 1117600"/>
                  <a:gd name="connsiteY0" fmla="*/ 0 h 858891"/>
                  <a:gd name="connsiteX1" fmla="*/ 0 w 1117600"/>
                  <a:gd name="connsiteY1" fmla="*/ 598311 h 858891"/>
                  <a:gd name="connsiteX2" fmla="*/ 293511 w 1117600"/>
                  <a:gd name="connsiteY2" fmla="*/ 857955 h 858891"/>
                  <a:gd name="connsiteX3" fmla="*/ 835377 w 1117600"/>
                  <a:gd name="connsiteY3" fmla="*/ 406400 h 858891"/>
                  <a:gd name="connsiteX4" fmla="*/ 1117600 w 1117600"/>
                  <a:gd name="connsiteY4" fmla="*/ 711200 h 858891"/>
                  <a:gd name="connsiteX5" fmla="*/ 1106311 w 1117600"/>
                  <a:gd name="connsiteY5" fmla="*/ 11289 h 858891"/>
                  <a:gd name="connsiteX6" fmla="*/ 0 w 1117600"/>
                  <a:gd name="connsiteY6" fmla="*/ 0 h 858891"/>
                  <a:gd name="connsiteX0" fmla="*/ 0 w 1126131"/>
                  <a:gd name="connsiteY0" fmla="*/ 0 h 858891"/>
                  <a:gd name="connsiteX1" fmla="*/ 0 w 1126131"/>
                  <a:gd name="connsiteY1" fmla="*/ 598311 h 858891"/>
                  <a:gd name="connsiteX2" fmla="*/ 293511 w 1126131"/>
                  <a:gd name="connsiteY2" fmla="*/ 857955 h 858891"/>
                  <a:gd name="connsiteX3" fmla="*/ 835377 w 1126131"/>
                  <a:gd name="connsiteY3" fmla="*/ 406400 h 858891"/>
                  <a:gd name="connsiteX4" fmla="*/ 1117600 w 1126131"/>
                  <a:gd name="connsiteY4" fmla="*/ 711200 h 858891"/>
                  <a:gd name="connsiteX5" fmla="*/ 1126131 w 1126131"/>
                  <a:gd name="connsiteY5" fmla="*/ 11289 h 858891"/>
                  <a:gd name="connsiteX6" fmla="*/ 0 w 1126131"/>
                  <a:gd name="connsiteY6" fmla="*/ 0 h 858891"/>
                  <a:gd name="connsiteX0" fmla="*/ 0 w 1118203"/>
                  <a:gd name="connsiteY0" fmla="*/ 0 h 858891"/>
                  <a:gd name="connsiteX1" fmla="*/ 0 w 1118203"/>
                  <a:gd name="connsiteY1" fmla="*/ 598311 h 858891"/>
                  <a:gd name="connsiteX2" fmla="*/ 293511 w 1118203"/>
                  <a:gd name="connsiteY2" fmla="*/ 857955 h 858891"/>
                  <a:gd name="connsiteX3" fmla="*/ 835377 w 1118203"/>
                  <a:gd name="connsiteY3" fmla="*/ 406400 h 858891"/>
                  <a:gd name="connsiteX4" fmla="*/ 1117600 w 1118203"/>
                  <a:gd name="connsiteY4" fmla="*/ 711200 h 858891"/>
                  <a:gd name="connsiteX5" fmla="*/ 1118203 w 1118203"/>
                  <a:gd name="connsiteY5" fmla="*/ 11289 h 858891"/>
                  <a:gd name="connsiteX6" fmla="*/ 0 w 1118203"/>
                  <a:gd name="connsiteY6" fmla="*/ 0 h 858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18203" h="858891">
                    <a:moveTo>
                      <a:pt x="0" y="0"/>
                    </a:moveTo>
                    <a:lnTo>
                      <a:pt x="0" y="598311"/>
                    </a:lnTo>
                    <a:cubicBezTo>
                      <a:pt x="97837" y="684859"/>
                      <a:pt x="127941" y="873007"/>
                      <a:pt x="293511" y="857955"/>
                    </a:cubicBezTo>
                    <a:cubicBezTo>
                      <a:pt x="444633" y="882415"/>
                      <a:pt x="686137" y="419570"/>
                      <a:pt x="835377" y="406400"/>
                    </a:cubicBezTo>
                    <a:cubicBezTo>
                      <a:pt x="976506" y="406400"/>
                      <a:pt x="1023526" y="609600"/>
                      <a:pt x="1117600" y="711200"/>
                    </a:cubicBezTo>
                    <a:lnTo>
                      <a:pt x="1118203" y="112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8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77" name="Egyenes összekötő nyíllal 76"/>
              <p:cNvCxnSpPr/>
              <p:nvPr/>
            </p:nvCxnSpPr>
            <p:spPr>
              <a:xfrm flipV="1">
                <a:off x="9691145" y="1873228"/>
                <a:ext cx="821604" cy="867229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Egyenes összekötő nyíllal 77"/>
              <p:cNvCxnSpPr/>
              <p:nvPr/>
            </p:nvCxnSpPr>
            <p:spPr>
              <a:xfrm>
                <a:off x="11037161" y="1196524"/>
                <a:ext cx="764106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9" name="Kép 7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30401" y="2212498"/>
              <a:ext cx="1167164" cy="980297"/>
            </a:xfrm>
            <a:prstGeom prst="rect">
              <a:avLst/>
            </a:prstGeom>
          </p:spPr>
        </p:pic>
        <p:pic>
          <p:nvPicPr>
            <p:cNvPr id="80" name="Kép 7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42919" y="1257809"/>
              <a:ext cx="1176423" cy="892946"/>
            </a:xfrm>
            <a:prstGeom prst="rect">
              <a:avLst/>
            </a:prstGeom>
          </p:spPr>
        </p:pic>
      </p:grpSp>
      <p:grpSp>
        <p:nvGrpSpPr>
          <p:cNvPr id="9" name="Csoportba foglalás 8"/>
          <p:cNvGrpSpPr/>
          <p:nvPr/>
        </p:nvGrpSpPr>
        <p:grpSpPr>
          <a:xfrm>
            <a:off x="392244" y="999994"/>
            <a:ext cx="1479243" cy="1863299"/>
            <a:chOff x="392244" y="1129881"/>
            <a:chExt cx="2194388" cy="2741049"/>
          </a:xfrm>
        </p:grpSpPr>
        <p:sp>
          <p:nvSpPr>
            <p:cNvPr id="13" name="Ellipszis 12"/>
            <p:cNvSpPr/>
            <p:nvPr/>
          </p:nvSpPr>
          <p:spPr>
            <a:xfrm>
              <a:off x="914736" y="1310001"/>
              <a:ext cx="160638" cy="1105587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72000">
                  <a:srgbClr val="F05A28">
                    <a:tint val="44500"/>
                    <a:satMod val="160000"/>
                  </a:srgbClr>
                </a:gs>
                <a:gs pos="100000">
                  <a:srgbClr val="F05A28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Ellipszis 17"/>
            <p:cNvSpPr/>
            <p:nvPr/>
          </p:nvSpPr>
          <p:spPr>
            <a:xfrm>
              <a:off x="1089229" y="1129881"/>
              <a:ext cx="160638" cy="1105587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72000">
                  <a:srgbClr val="F05A28">
                    <a:tint val="44500"/>
                    <a:satMod val="160000"/>
                  </a:srgbClr>
                </a:gs>
                <a:gs pos="100000">
                  <a:srgbClr val="F05A28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Ellipszis 18"/>
            <p:cNvSpPr/>
            <p:nvPr/>
          </p:nvSpPr>
          <p:spPr>
            <a:xfrm>
              <a:off x="1261213" y="1208596"/>
              <a:ext cx="160638" cy="1105587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72000">
                  <a:srgbClr val="F05A28">
                    <a:tint val="44500"/>
                    <a:satMod val="160000"/>
                  </a:srgbClr>
                </a:gs>
                <a:gs pos="100000">
                  <a:srgbClr val="F05A28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Ellipszis 19"/>
            <p:cNvSpPr/>
            <p:nvPr/>
          </p:nvSpPr>
          <p:spPr>
            <a:xfrm>
              <a:off x="1432300" y="1268431"/>
              <a:ext cx="160638" cy="1105587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72000">
                  <a:srgbClr val="F05A28">
                    <a:tint val="44500"/>
                    <a:satMod val="160000"/>
                  </a:srgbClr>
                </a:gs>
                <a:gs pos="100000">
                  <a:srgbClr val="F05A28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Ellipszis 22"/>
            <p:cNvSpPr/>
            <p:nvPr/>
          </p:nvSpPr>
          <p:spPr>
            <a:xfrm>
              <a:off x="1603272" y="1351750"/>
              <a:ext cx="160638" cy="1105587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72000">
                  <a:srgbClr val="F05A28">
                    <a:tint val="44500"/>
                    <a:satMod val="160000"/>
                  </a:srgbClr>
                </a:gs>
                <a:gs pos="100000">
                  <a:srgbClr val="F05A28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Ellipszis 23"/>
            <p:cNvSpPr/>
            <p:nvPr/>
          </p:nvSpPr>
          <p:spPr>
            <a:xfrm>
              <a:off x="1777765" y="1434879"/>
              <a:ext cx="160638" cy="1105587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72000">
                  <a:srgbClr val="F05A28">
                    <a:tint val="44500"/>
                    <a:satMod val="160000"/>
                  </a:srgbClr>
                </a:gs>
                <a:gs pos="100000">
                  <a:srgbClr val="F05A28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Ellipszis 24"/>
            <p:cNvSpPr/>
            <p:nvPr/>
          </p:nvSpPr>
          <p:spPr>
            <a:xfrm>
              <a:off x="1947540" y="1458171"/>
              <a:ext cx="160638" cy="1105587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72000">
                  <a:srgbClr val="F05A28">
                    <a:tint val="44500"/>
                    <a:satMod val="160000"/>
                  </a:srgbClr>
                </a:gs>
                <a:gs pos="100000">
                  <a:srgbClr val="F05A28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Ellipszis 28"/>
            <p:cNvSpPr/>
            <p:nvPr/>
          </p:nvSpPr>
          <p:spPr>
            <a:xfrm>
              <a:off x="735946" y="1434879"/>
              <a:ext cx="160638" cy="1105587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72000">
                  <a:srgbClr val="F05A28">
                    <a:tint val="44500"/>
                    <a:satMod val="160000"/>
                  </a:srgbClr>
                </a:gs>
                <a:gs pos="100000">
                  <a:srgbClr val="F05A28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Ellipszis 25"/>
            <p:cNvSpPr/>
            <p:nvPr/>
          </p:nvSpPr>
          <p:spPr>
            <a:xfrm>
              <a:off x="2120836" y="1462589"/>
              <a:ext cx="160638" cy="1105587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72000">
                  <a:srgbClr val="F05A28">
                    <a:tint val="44500"/>
                    <a:satMod val="160000"/>
                  </a:srgbClr>
                </a:gs>
                <a:gs pos="100000">
                  <a:srgbClr val="F05A28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" name="Téglalap 1"/>
            <p:cNvSpPr/>
            <p:nvPr/>
          </p:nvSpPr>
          <p:spPr>
            <a:xfrm>
              <a:off x="508122" y="1927650"/>
              <a:ext cx="1800000" cy="15227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5" name="Egyenes összekötő nyíllal 4"/>
            <p:cNvCxnSpPr/>
            <p:nvPr/>
          </p:nvCxnSpPr>
          <p:spPr>
            <a:xfrm flipV="1">
              <a:off x="392244" y="1976212"/>
              <a:ext cx="905870" cy="1173591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gyenes összekötő nyíllal 27"/>
            <p:cNvCxnSpPr/>
            <p:nvPr/>
          </p:nvCxnSpPr>
          <p:spPr>
            <a:xfrm>
              <a:off x="1822526" y="1299508"/>
              <a:ext cx="76410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Szabadkézi sokszög 82"/>
            <p:cNvSpPr/>
            <p:nvPr/>
          </p:nvSpPr>
          <p:spPr>
            <a:xfrm>
              <a:off x="508122" y="3422766"/>
              <a:ext cx="1800000" cy="448164"/>
            </a:xfrm>
            <a:custGeom>
              <a:avLst/>
              <a:gdLst>
                <a:gd name="connsiteX0" fmla="*/ 0 w 1117600"/>
                <a:gd name="connsiteY0" fmla="*/ 0 h 857955"/>
                <a:gd name="connsiteX1" fmla="*/ 0 w 1117600"/>
                <a:gd name="connsiteY1" fmla="*/ 598311 h 857955"/>
                <a:gd name="connsiteX2" fmla="*/ 304800 w 1117600"/>
                <a:gd name="connsiteY2" fmla="*/ 857955 h 857955"/>
                <a:gd name="connsiteX3" fmla="*/ 620888 w 1117600"/>
                <a:gd name="connsiteY3" fmla="*/ 620889 h 857955"/>
                <a:gd name="connsiteX4" fmla="*/ 835377 w 1117600"/>
                <a:gd name="connsiteY4" fmla="*/ 406400 h 857955"/>
                <a:gd name="connsiteX5" fmla="*/ 1117600 w 1117600"/>
                <a:gd name="connsiteY5" fmla="*/ 711200 h 857955"/>
                <a:gd name="connsiteX6" fmla="*/ 1106311 w 1117600"/>
                <a:gd name="connsiteY6" fmla="*/ 33866 h 857955"/>
                <a:gd name="connsiteX0" fmla="*/ 0 w 1117600"/>
                <a:gd name="connsiteY0" fmla="*/ 0 h 857955"/>
                <a:gd name="connsiteX1" fmla="*/ 0 w 1117600"/>
                <a:gd name="connsiteY1" fmla="*/ 598311 h 857955"/>
                <a:gd name="connsiteX2" fmla="*/ 304800 w 1117600"/>
                <a:gd name="connsiteY2" fmla="*/ 857955 h 857955"/>
                <a:gd name="connsiteX3" fmla="*/ 620888 w 1117600"/>
                <a:gd name="connsiteY3" fmla="*/ 620889 h 857955"/>
                <a:gd name="connsiteX4" fmla="*/ 835377 w 1117600"/>
                <a:gd name="connsiteY4" fmla="*/ 406400 h 857955"/>
                <a:gd name="connsiteX5" fmla="*/ 1117600 w 1117600"/>
                <a:gd name="connsiteY5" fmla="*/ 711200 h 857955"/>
                <a:gd name="connsiteX6" fmla="*/ 1106311 w 1117600"/>
                <a:gd name="connsiteY6" fmla="*/ 33866 h 857955"/>
                <a:gd name="connsiteX7" fmla="*/ 0 w 1117600"/>
                <a:gd name="connsiteY7" fmla="*/ 0 h 857955"/>
                <a:gd name="connsiteX0" fmla="*/ 0 w 1117600"/>
                <a:gd name="connsiteY0" fmla="*/ 0 h 857955"/>
                <a:gd name="connsiteX1" fmla="*/ 0 w 1117600"/>
                <a:gd name="connsiteY1" fmla="*/ 598311 h 857955"/>
                <a:gd name="connsiteX2" fmla="*/ 304800 w 1117600"/>
                <a:gd name="connsiteY2" fmla="*/ 857955 h 857955"/>
                <a:gd name="connsiteX3" fmla="*/ 620888 w 1117600"/>
                <a:gd name="connsiteY3" fmla="*/ 620889 h 857955"/>
                <a:gd name="connsiteX4" fmla="*/ 835377 w 1117600"/>
                <a:gd name="connsiteY4" fmla="*/ 406400 h 857955"/>
                <a:gd name="connsiteX5" fmla="*/ 1117600 w 1117600"/>
                <a:gd name="connsiteY5" fmla="*/ 711200 h 857955"/>
                <a:gd name="connsiteX6" fmla="*/ 1106311 w 1117600"/>
                <a:gd name="connsiteY6" fmla="*/ 11289 h 857955"/>
                <a:gd name="connsiteX7" fmla="*/ 0 w 1117600"/>
                <a:gd name="connsiteY7" fmla="*/ 0 h 857955"/>
                <a:gd name="connsiteX0" fmla="*/ 0 w 1117600"/>
                <a:gd name="connsiteY0" fmla="*/ 0 h 864425"/>
                <a:gd name="connsiteX1" fmla="*/ 0 w 1117600"/>
                <a:gd name="connsiteY1" fmla="*/ 598311 h 864425"/>
                <a:gd name="connsiteX2" fmla="*/ 304800 w 1117600"/>
                <a:gd name="connsiteY2" fmla="*/ 857955 h 864425"/>
                <a:gd name="connsiteX3" fmla="*/ 620888 w 1117600"/>
                <a:gd name="connsiteY3" fmla="*/ 620889 h 864425"/>
                <a:gd name="connsiteX4" fmla="*/ 835377 w 1117600"/>
                <a:gd name="connsiteY4" fmla="*/ 406400 h 864425"/>
                <a:gd name="connsiteX5" fmla="*/ 1117600 w 1117600"/>
                <a:gd name="connsiteY5" fmla="*/ 711200 h 864425"/>
                <a:gd name="connsiteX6" fmla="*/ 1106311 w 1117600"/>
                <a:gd name="connsiteY6" fmla="*/ 11289 h 864425"/>
                <a:gd name="connsiteX7" fmla="*/ 0 w 1117600"/>
                <a:gd name="connsiteY7" fmla="*/ 0 h 864425"/>
                <a:gd name="connsiteX0" fmla="*/ 0 w 1117600"/>
                <a:gd name="connsiteY0" fmla="*/ 0 h 964093"/>
                <a:gd name="connsiteX1" fmla="*/ 0 w 1117600"/>
                <a:gd name="connsiteY1" fmla="*/ 598311 h 964093"/>
                <a:gd name="connsiteX2" fmla="*/ 203200 w 1117600"/>
                <a:gd name="connsiteY2" fmla="*/ 959555 h 964093"/>
                <a:gd name="connsiteX3" fmla="*/ 620888 w 1117600"/>
                <a:gd name="connsiteY3" fmla="*/ 620889 h 964093"/>
                <a:gd name="connsiteX4" fmla="*/ 835377 w 1117600"/>
                <a:gd name="connsiteY4" fmla="*/ 406400 h 964093"/>
                <a:gd name="connsiteX5" fmla="*/ 1117600 w 1117600"/>
                <a:gd name="connsiteY5" fmla="*/ 711200 h 964093"/>
                <a:gd name="connsiteX6" fmla="*/ 1106311 w 1117600"/>
                <a:gd name="connsiteY6" fmla="*/ 11289 h 964093"/>
                <a:gd name="connsiteX7" fmla="*/ 0 w 1117600"/>
                <a:gd name="connsiteY7" fmla="*/ 0 h 964093"/>
                <a:gd name="connsiteX0" fmla="*/ 0 w 1117600"/>
                <a:gd name="connsiteY0" fmla="*/ 0 h 853456"/>
                <a:gd name="connsiteX1" fmla="*/ 0 w 1117600"/>
                <a:gd name="connsiteY1" fmla="*/ 598311 h 853456"/>
                <a:gd name="connsiteX2" fmla="*/ 316089 w 1117600"/>
                <a:gd name="connsiteY2" fmla="*/ 846666 h 853456"/>
                <a:gd name="connsiteX3" fmla="*/ 620888 w 1117600"/>
                <a:gd name="connsiteY3" fmla="*/ 620889 h 853456"/>
                <a:gd name="connsiteX4" fmla="*/ 835377 w 1117600"/>
                <a:gd name="connsiteY4" fmla="*/ 406400 h 853456"/>
                <a:gd name="connsiteX5" fmla="*/ 1117600 w 1117600"/>
                <a:gd name="connsiteY5" fmla="*/ 711200 h 853456"/>
                <a:gd name="connsiteX6" fmla="*/ 1106311 w 1117600"/>
                <a:gd name="connsiteY6" fmla="*/ 11289 h 853456"/>
                <a:gd name="connsiteX7" fmla="*/ 0 w 1117600"/>
                <a:gd name="connsiteY7" fmla="*/ 0 h 853456"/>
                <a:gd name="connsiteX0" fmla="*/ 0 w 1117600"/>
                <a:gd name="connsiteY0" fmla="*/ 0 h 864425"/>
                <a:gd name="connsiteX1" fmla="*/ 0 w 1117600"/>
                <a:gd name="connsiteY1" fmla="*/ 598311 h 864425"/>
                <a:gd name="connsiteX2" fmla="*/ 293511 w 1117600"/>
                <a:gd name="connsiteY2" fmla="*/ 857955 h 864425"/>
                <a:gd name="connsiteX3" fmla="*/ 620888 w 1117600"/>
                <a:gd name="connsiteY3" fmla="*/ 620889 h 864425"/>
                <a:gd name="connsiteX4" fmla="*/ 835377 w 1117600"/>
                <a:gd name="connsiteY4" fmla="*/ 406400 h 864425"/>
                <a:gd name="connsiteX5" fmla="*/ 1117600 w 1117600"/>
                <a:gd name="connsiteY5" fmla="*/ 711200 h 864425"/>
                <a:gd name="connsiteX6" fmla="*/ 1106311 w 1117600"/>
                <a:gd name="connsiteY6" fmla="*/ 11289 h 864425"/>
                <a:gd name="connsiteX7" fmla="*/ 0 w 1117600"/>
                <a:gd name="connsiteY7" fmla="*/ 0 h 864425"/>
                <a:gd name="connsiteX0" fmla="*/ 0 w 1117600"/>
                <a:gd name="connsiteY0" fmla="*/ 0 h 864425"/>
                <a:gd name="connsiteX1" fmla="*/ 0 w 1117600"/>
                <a:gd name="connsiteY1" fmla="*/ 598311 h 864425"/>
                <a:gd name="connsiteX2" fmla="*/ 293511 w 1117600"/>
                <a:gd name="connsiteY2" fmla="*/ 857955 h 864425"/>
                <a:gd name="connsiteX3" fmla="*/ 620888 w 1117600"/>
                <a:gd name="connsiteY3" fmla="*/ 620889 h 864425"/>
                <a:gd name="connsiteX4" fmla="*/ 835377 w 1117600"/>
                <a:gd name="connsiteY4" fmla="*/ 406400 h 864425"/>
                <a:gd name="connsiteX5" fmla="*/ 1117600 w 1117600"/>
                <a:gd name="connsiteY5" fmla="*/ 711200 h 864425"/>
                <a:gd name="connsiteX6" fmla="*/ 1106311 w 1117600"/>
                <a:gd name="connsiteY6" fmla="*/ 11289 h 864425"/>
                <a:gd name="connsiteX7" fmla="*/ 0 w 1117600"/>
                <a:gd name="connsiteY7" fmla="*/ 0 h 864425"/>
                <a:gd name="connsiteX0" fmla="*/ 0 w 1117600"/>
                <a:gd name="connsiteY0" fmla="*/ 0 h 864425"/>
                <a:gd name="connsiteX1" fmla="*/ 0 w 1117600"/>
                <a:gd name="connsiteY1" fmla="*/ 598311 h 864425"/>
                <a:gd name="connsiteX2" fmla="*/ 293511 w 1117600"/>
                <a:gd name="connsiteY2" fmla="*/ 857955 h 864425"/>
                <a:gd name="connsiteX3" fmla="*/ 620888 w 1117600"/>
                <a:gd name="connsiteY3" fmla="*/ 620889 h 864425"/>
                <a:gd name="connsiteX4" fmla="*/ 835377 w 1117600"/>
                <a:gd name="connsiteY4" fmla="*/ 406400 h 864425"/>
                <a:gd name="connsiteX5" fmla="*/ 1117600 w 1117600"/>
                <a:gd name="connsiteY5" fmla="*/ 711200 h 864425"/>
                <a:gd name="connsiteX6" fmla="*/ 1106311 w 1117600"/>
                <a:gd name="connsiteY6" fmla="*/ 11289 h 864425"/>
                <a:gd name="connsiteX7" fmla="*/ 0 w 1117600"/>
                <a:gd name="connsiteY7" fmla="*/ 0 h 864425"/>
                <a:gd name="connsiteX0" fmla="*/ 0 w 1117600"/>
                <a:gd name="connsiteY0" fmla="*/ 0 h 864425"/>
                <a:gd name="connsiteX1" fmla="*/ 0 w 1117600"/>
                <a:gd name="connsiteY1" fmla="*/ 598311 h 864425"/>
                <a:gd name="connsiteX2" fmla="*/ 293511 w 1117600"/>
                <a:gd name="connsiteY2" fmla="*/ 857955 h 864425"/>
                <a:gd name="connsiteX3" fmla="*/ 620888 w 1117600"/>
                <a:gd name="connsiteY3" fmla="*/ 620889 h 864425"/>
                <a:gd name="connsiteX4" fmla="*/ 835377 w 1117600"/>
                <a:gd name="connsiteY4" fmla="*/ 406400 h 864425"/>
                <a:gd name="connsiteX5" fmla="*/ 1117600 w 1117600"/>
                <a:gd name="connsiteY5" fmla="*/ 711200 h 864425"/>
                <a:gd name="connsiteX6" fmla="*/ 1106311 w 1117600"/>
                <a:gd name="connsiteY6" fmla="*/ 11289 h 864425"/>
                <a:gd name="connsiteX7" fmla="*/ 0 w 1117600"/>
                <a:gd name="connsiteY7" fmla="*/ 0 h 864425"/>
                <a:gd name="connsiteX0" fmla="*/ 0 w 1117600"/>
                <a:gd name="connsiteY0" fmla="*/ 0 h 864425"/>
                <a:gd name="connsiteX1" fmla="*/ 0 w 1117600"/>
                <a:gd name="connsiteY1" fmla="*/ 598311 h 864425"/>
                <a:gd name="connsiteX2" fmla="*/ 293511 w 1117600"/>
                <a:gd name="connsiteY2" fmla="*/ 857955 h 864425"/>
                <a:gd name="connsiteX3" fmla="*/ 620888 w 1117600"/>
                <a:gd name="connsiteY3" fmla="*/ 620889 h 864425"/>
                <a:gd name="connsiteX4" fmla="*/ 835377 w 1117600"/>
                <a:gd name="connsiteY4" fmla="*/ 406400 h 864425"/>
                <a:gd name="connsiteX5" fmla="*/ 1117600 w 1117600"/>
                <a:gd name="connsiteY5" fmla="*/ 711200 h 864425"/>
                <a:gd name="connsiteX6" fmla="*/ 1106311 w 1117600"/>
                <a:gd name="connsiteY6" fmla="*/ 11289 h 864425"/>
                <a:gd name="connsiteX7" fmla="*/ 0 w 1117600"/>
                <a:gd name="connsiteY7" fmla="*/ 0 h 864425"/>
                <a:gd name="connsiteX0" fmla="*/ 0 w 1117600"/>
                <a:gd name="connsiteY0" fmla="*/ 0 h 864425"/>
                <a:gd name="connsiteX1" fmla="*/ 0 w 1117600"/>
                <a:gd name="connsiteY1" fmla="*/ 598311 h 864425"/>
                <a:gd name="connsiteX2" fmla="*/ 293511 w 1117600"/>
                <a:gd name="connsiteY2" fmla="*/ 857955 h 864425"/>
                <a:gd name="connsiteX3" fmla="*/ 620888 w 1117600"/>
                <a:gd name="connsiteY3" fmla="*/ 620889 h 864425"/>
                <a:gd name="connsiteX4" fmla="*/ 835377 w 1117600"/>
                <a:gd name="connsiteY4" fmla="*/ 406400 h 864425"/>
                <a:gd name="connsiteX5" fmla="*/ 1117600 w 1117600"/>
                <a:gd name="connsiteY5" fmla="*/ 711200 h 864425"/>
                <a:gd name="connsiteX6" fmla="*/ 1106311 w 1117600"/>
                <a:gd name="connsiteY6" fmla="*/ 11289 h 864425"/>
                <a:gd name="connsiteX7" fmla="*/ 0 w 1117600"/>
                <a:gd name="connsiteY7" fmla="*/ 0 h 864425"/>
                <a:gd name="connsiteX0" fmla="*/ 0 w 1117600"/>
                <a:gd name="connsiteY0" fmla="*/ 0 h 864425"/>
                <a:gd name="connsiteX1" fmla="*/ 0 w 1117600"/>
                <a:gd name="connsiteY1" fmla="*/ 598311 h 864425"/>
                <a:gd name="connsiteX2" fmla="*/ 293511 w 1117600"/>
                <a:gd name="connsiteY2" fmla="*/ 857955 h 864425"/>
                <a:gd name="connsiteX3" fmla="*/ 620888 w 1117600"/>
                <a:gd name="connsiteY3" fmla="*/ 620889 h 864425"/>
                <a:gd name="connsiteX4" fmla="*/ 835377 w 1117600"/>
                <a:gd name="connsiteY4" fmla="*/ 406400 h 864425"/>
                <a:gd name="connsiteX5" fmla="*/ 1117600 w 1117600"/>
                <a:gd name="connsiteY5" fmla="*/ 711200 h 864425"/>
                <a:gd name="connsiteX6" fmla="*/ 1106311 w 1117600"/>
                <a:gd name="connsiteY6" fmla="*/ 11289 h 864425"/>
                <a:gd name="connsiteX7" fmla="*/ 0 w 1117600"/>
                <a:gd name="connsiteY7" fmla="*/ 0 h 864425"/>
                <a:gd name="connsiteX0" fmla="*/ 0 w 1117600"/>
                <a:gd name="connsiteY0" fmla="*/ 0 h 876479"/>
                <a:gd name="connsiteX1" fmla="*/ 0 w 1117600"/>
                <a:gd name="connsiteY1" fmla="*/ 598311 h 876479"/>
                <a:gd name="connsiteX2" fmla="*/ 293511 w 1117600"/>
                <a:gd name="connsiteY2" fmla="*/ 857955 h 876479"/>
                <a:gd name="connsiteX3" fmla="*/ 620888 w 1117600"/>
                <a:gd name="connsiteY3" fmla="*/ 620889 h 876479"/>
                <a:gd name="connsiteX4" fmla="*/ 835377 w 1117600"/>
                <a:gd name="connsiteY4" fmla="*/ 406400 h 876479"/>
                <a:gd name="connsiteX5" fmla="*/ 1117600 w 1117600"/>
                <a:gd name="connsiteY5" fmla="*/ 711200 h 876479"/>
                <a:gd name="connsiteX6" fmla="*/ 1106311 w 1117600"/>
                <a:gd name="connsiteY6" fmla="*/ 11289 h 876479"/>
                <a:gd name="connsiteX7" fmla="*/ 0 w 1117600"/>
                <a:gd name="connsiteY7" fmla="*/ 0 h 876479"/>
                <a:gd name="connsiteX0" fmla="*/ 0 w 1117600"/>
                <a:gd name="connsiteY0" fmla="*/ 0 h 876479"/>
                <a:gd name="connsiteX1" fmla="*/ 0 w 1117600"/>
                <a:gd name="connsiteY1" fmla="*/ 598311 h 876479"/>
                <a:gd name="connsiteX2" fmla="*/ 293511 w 1117600"/>
                <a:gd name="connsiteY2" fmla="*/ 857955 h 876479"/>
                <a:gd name="connsiteX3" fmla="*/ 620888 w 1117600"/>
                <a:gd name="connsiteY3" fmla="*/ 620889 h 876479"/>
                <a:gd name="connsiteX4" fmla="*/ 835377 w 1117600"/>
                <a:gd name="connsiteY4" fmla="*/ 406400 h 876479"/>
                <a:gd name="connsiteX5" fmla="*/ 1117600 w 1117600"/>
                <a:gd name="connsiteY5" fmla="*/ 711200 h 876479"/>
                <a:gd name="connsiteX6" fmla="*/ 1106311 w 1117600"/>
                <a:gd name="connsiteY6" fmla="*/ 11289 h 876479"/>
                <a:gd name="connsiteX7" fmla="*/ 0 w 1117600"/>
                <a:gd name="connsiteY7" fmla="*/ 0 h 876479"/>
                <a:gd name="connsiteX0" fmla="*/ 0 w 1117600"/>
                <a:gd name="connsiteY0" fmla="*/ 0 h 876479"/>
                <a:gd name="connsiteX1" fmla="*/ 0 w 1117600"/>
                <a:gd name="connsiteY1" fmla="*/ 598311 h 876479"/>
                <a:gd name="connsiteX2" fmla="*/ 293511 w 1117600"/>
                <a:gd name="connsiteY2" fmla="*/ 857955 h 876479"/>
                <a:gd name="connsiteX3" fmla="*/ 620888 w 1117600"/>
                <a:gd name="connsiteY3" fmla="*/ 620889 h 876479"/>
                <a:gd name="connsiteX4" fmla="*/ 835377 w 1117600"/>
                <a:gd name="connsiteY4" fmla="*/ 406400 h 876479"/>
                <a:gd name="connsiteX5" fmla="*/ 1117600 w 1117600"/>
                <a:gd name="connsiteY5" fmla="*/ 711200 h 876479"/>
                <a:gd name="connsiteX6" fmla="*/ 1106311 w 1117600"/>
                <a:gd name="connsiteY6" fmla="*/ 11289 h 876479"/>
                <a:gd name="connsiteX7" fmla="*/ 0 w 1117600"/>
                <a:gd name="connsiteY7" fmla="*/ 0 h 876479"/>
                <a:gd name="connsiteX0" fmla="*/ 0 w 1117600"/>
                <a:gd name="connsiteY0" fmla="*/ 0 h 876479"/>
                <a:gd name="connsiteX1" fmla="*/ 0 w 1117600"/>
                <a:gd name="connsiteY1" fmla="*/ 598311 h 876479"/>
                <a:gd name="connsiteX2" fmla="*/ 293511 w 1117600"/>
                <a:gd name="connsiteY2" fmla="*/ 857955 h 876479"/>
                <a:gd name="connsiteX3" fmla="*/ 620888 w 1117600"/>
                <a:gd name="connsiteY3" fmla="*/ 620889 h 876479"/>
                <a:gd name="connsiteX4" fmla="*/ 835377 w 1117600"/>
                <a:gd name="connsiteY4" fmla="*/ 406400 h 876479"/>
                <a:gd name="connsiteX5" fmla="*/ 1117600 w 1117600"/>
                <a:gd name="connsiteY5" fmla="*/ 711200 h 876479"/>
                <a:gd name="connsiteX6" fmla="*/ 1106311 w 1117600"/>
                <a:gd name="connsiteY6" fmla="*/ 11289 h 876479"/>
                <a:gd name="connsiteX7" fmla="*/ 0 w 1117600"/>
                <a:gd name="connsiteY7" fmla="*/ 0 h 876479"/>
                <a:gd name="connsiteX0" fmla="*/ 0 w 1117600"/>
                <a:gd name="connsiteY0" fmla="*/ 0 h 876479"/>
                <a:gd name="connsiteX1" fmla="*/ 0 w 1117600"/>
                <a:gd name="connsiteY1" fmla="*/ 598311 h 876479"/>
                <a:gd name="connsiteX2" fmla="*/ 293511 w 1117600"/>
                <a:gd name="connsiteY2" fmla="*/ 857955 h 876479"/>
                <a:gd name="connsiteX3" fmla="*/ 620888 w 1117600"/>
                <a:gd name="connsiteY3" fmla="*/ 620889 h 876479"/>
                <a:gd name="connsiteX4" fmla="*/ 835377 w 1117600"/>
                <a:gd name="connsiteY4" fmla="*/ 406400 h 876479"/>
                <a:gd name="connsiteX5" fmla="*/ 1117600 w 1117600"/>
                <a:gd name="connsiteY5" fmla="*/ 711200 h 876479"/>
                <a:gd name="connsiteX6" fmla="*/ 1106311 w 1117600"/>
                <a:gd name="connsiteY6" fmla="*/ 11289 h 876479"/>
                <a:gd name="connsiteX7" fmla="*/ 0 w 1117600"/>
                <a:gd name="connsiteY7" fmla="*/ 0 h 876479"/>
                <a:gd name="connsiteX0" fmla="*/ 0 w 1117600"/>
                <a:gd name="connsiteY0" fmla="*/ 0 h 858807"/>
                <a:gd name="connsiteX1" fmla="*/ 0 w 1117600"/>
                <a:gd name="connsiteY1" fmla="*/ 598311 h 858807"/>
                <a:gd name="connsiteX2" fmla="*/ 293511 w 1117600"/>
                <a:gd name="connsiteY2" fmla="*/ 857955 h 858807"/>
                <a:gd name="connsiteX3" fmla="*/ 835377 w 1117600"/>
                <a:gd name="connsiteY3" fmla="*/ 406400 h 858807"/>
                <a:gd name="connsiteX4" fmla="*/ 1117600 w 1117600"/>
                <a:gd name="connsiteY4" fmla="*/ 711200 h 858807"/>
                <a:gd name="connsiteX5" fmla="*/ 1106311 w 1117600"/>
                <a:gd name="connsiteY5" fmla="*/ 11289 h 858807"/>
                <a:gd name="connsiteX6" fmla="*/ 0 w 1117600"/>
                <a:gd name="connsiteY6" fmla="*/ 0 h 858807"/>
                <a:gd name="connsiteX0" fmla="*/ 0 w 1117600"/>
                <a:gd name="connsiteY0" fmla="*/ 0 h 858913"/>
                <a:gd name="connsiteX1" fmla="*/ 0 w 1117600"/>
                <a:gd name="connsiteY1" fmla="*/ 598311 h 858913"/>
                <a:gd name="connsiteX2" fmla="*/ 293511 w 1117600"/>
                <a:gd name="connsiteY2" fmla="*/ 857955 h 858913"/>
                <a:gd name="connsiteX3" fmla="*/ 835377 w 1117600"/>
                <a:gd name="connsiteY3" fmla="*/ 406400 h 858913"/>
                <a:gd name="connsiteX4" fmla="*/ 1117600 w 1117600"/>
                <a:gd name="connsiteY4" fmla="*/ 711200 h 858913"/>
                <a:gd name="connsiteX5" fmla="*/ 1106311 w 1117600"/>
                <a:gd name="connsiteY5" fmla="*/ 11289 h 858913"/>
                <a:gd name="connsiteX6" fmla="*/ 0 w 1117600"/>
                <a:gd name="connsiteY6" fmla="*/ 0 h 858913"/>
                <a:gd name="connsiteX0" fmla="*/ 0 w 1117600"/>
                <a:gd name="connsiteY0" fmla="*/ 0 h 858913"/>
                <a:gd name="connsiteX1" fmla="*/ 0 w 1117600"/>
                <a:gd name="connsiteY1" fmla="*/ 598311 h 858913"/>
                <a:gd name="connsiteX2" fmla="*/ 293511 w 1117600"/>
                <a:gd name="connsiteY2" fmla="*/ 857955 h 858913"/>
                <a:gd name="connsiteX3" fmla="*/ 835377 w 1117600"/>
                <a:gd name="connsiteY3" fmla="*/ 406400 h 858913"/>
                <a:gd name="connsiteX4" fmla="*/ 1117600 w 1117600"/>
                <a:gd name="connsiteY4" fmla="*/ 711200 h 858913"/>
                <a:gd name="connsiteX5" fmla="*/ 1106311 w 1117600"/>
                <a:gd name="connsiteY5" fmla="*/ 11289 h 858913"/>
                <a:gd name="connsiteX6" fmla="*/ 0 w 1117600"/>
                <a:gd name="connsiteY6" fmla="*/ 0 h 858913"/>
                <a:gd name="connsiteX0" fmla="*/ 0 w 1117600"/>
                <a:gd name="connsiteY0" fmla="*/ 0 h 858891"/>
                <a:gd name="connsiteX1" fmla="*/ 0 w 1117600"/>
                <a:gd name="connsiteY1" fmla="*/ 598311 h 858891"/>
                <a:gd name="connsiteX2" fmla="*/ 293511 w 1117600"/>
                <a:gd name="connsiteY2" fmla="*/ 857955 h 858891"/>
                <a:gd name="connsiteX3" fmla="*/ 835377 w 1117600"/>
                <a:gd name="connsiteY3" fmla="*/ 406400 h 858891"/>
                <a:gd name="connsiteX4" fmla="*/ 1117600 w 1117600"/>
                <a:gd name="connsiteY4" fmla="*/ 711200 h 858891"/>
                <a:gd name="connsiteX5" fmla="*/ 1106311 w 1117600"/>
                <a:gd name="connsiteY5" fmla="*/ 11289 h 858891"/>
                <a:gd name="connsiteX6" fmla="*/ 0 w 1117600"/>
                <a:gd name="connsiteY6" fmla="*/ 0 h 858891"/>
                <a:gd name="connsiteX0" fmla="*/ 0 w 1126131"/>
                <a:gd name="connsiteY0" fmla="*/ 0 h 858891"/>
                <a:gd name="connsiteX1" fmla="*/ 0 w 1126131"/>
                <a:gd name="connsiteY1" fmla="*/ 598311 h 858891"/>
                <a:gd name="connsiteX2" fmla="*/ 293511 w 1126131"/>
                <a:gd name="connsiteY2" fmla="*/ 857955 h 858891"/>
                <a:gd name="connsiteX3" fmla="*/ 835377 w 1126131"/>
                <a:gd name="connsiteY3" fmla="*/ 406400 h 858891"/>
                <a:gd name="connsiteX4" fmla="*/ 1117600 w 1126131"/>
                <a:gd name="connsiteY4" fmla="*/ 711200 h 858891"/>
                <a:gd name="connsiteX5" fmla="*/ 1126131 w 1126131"/>
                <a:gd name="connsiteY5" fmla="*/ 11289 h 858891"/>
                <a:gd name="connsiteX6" fmla="*/ 0 w 1126131"/>
                <a:gd name="connsiteY6" fmla="*/ 0 h 858891"/>
                <a:gd name="connsiteX0" fmla="*/ 0 w 1118203"/>
                <a:gd name="connsiteY0" fmla="*/ 0 h 858891"/>
                <a:gd name="connsiteX1" fmla="*/ 0 w 1118203"/>
                <a:gd name="connsiteY1" fmla="*/ 598311 h 858891"/>
                <a:gd name="connsiteX2" fmla="*/ 293511 w 1118203"/>
                <a:gd name="connsiteY2" fmla="*/ 857955 h 858891"/>
                <a:gd name="connsiteX3" fmla="*/ 835377 w 1118203"/>
                <a:gd name="connsiteY3" fmla="*/ 406400 h 858891"/>
                <a:gd name="connsiteX4" fmla="*/ 1117600 w 1118203"/>
                <a:gd name="connsiteY4" fmla="*/ 711200 h 858891"/>
                <a:gd name="connsiteX5" fmla="*/ 1118203 w 1118203"/>
                <a:gd name="connsiteY5" fmla="*/ 11289 h 858891"/>
                <a:gd name="connsiteX6" fmla="*/ 0 w 1118203"/>
                <a:gd name="connsiteY6" fmla="*/ 0 h 85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8203" h="858891">
                  <a:moveTo>
                    <a:pt x="0" y="0"/>
                  </a:moveTo>
                  <a:lnTo>
                    <a:pt x="0" y="598311"/>
                  </a:lnTo>
                  <a:cubicBezTo>
                    <a:pt x="97837" y="684859"/>
                    <a:pt x="127941" y="873007"/>
                    <a:pt x="293511" y="857955"/>
                  </a:cubicBezTo>
                  <a:cubicBezTo>
                    <a:pt x="444633" y="882415"/>
                    <a:pt x="686137" y="419570"/>
                    <a:pt x="835377" y="406400"/>
                  </a:cubicBezTo>
                  <a:cubicBezTo>
                    <a:pt x="976506" y="406400"/>
                    <a:pt x="1023526" y="609600"/>
                    <a:pt x="1117600" y="711200"/>
                  </a:cubicBezTo>
                  <a:lnTo>
                    <a:pt x="1118203" y="112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1" name="Szövegdoboz 80">
            <a:extLst>
              <a:ext uri="{FF2B5EF4-FFF2-40B4-BE49-F238E27FC236}">
                <a16:creationId xmlns:a16="http://schemas.microsoft.com/office/drawing/2014/main" id="{CAE5F172-C632-45BE-ACFB-56B71176F418}"/>
              </a:ext>
            </a:extLst>
          </p:cNvPr>
          <p:cNvSpPr txBox="1"/>
          <p:nvPr/>
        </p:nvSpPr>
        <p:spPr>
          <a:xfrm>
            <a:off x="4806954" y="266294"/>
            <a:ext cx="7785640" cy="5508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500"/>
              </a:lnSpc>
            </a:pPr>
            <a:r>
              <a:rPr lang="en-GB" sz="3600" b="1" dirty="0" smtClean="0">
                <a:solidFill>
                  <a:srgbClr val="E7511E"/>
                </a:solidFill>
                <a:latin typeface="Calibri" panose="020F0502020204030204" pitchFamily="34" charset="0"/>
              </a:rPr>
              <a:t>Understanding </a:t>
            </a:r>
            <a:r>
              <a:rPr lang="en-GB" sz="3600" b="1" dirty="0" smtClean="0">
                <a:solidFill>
                  <a:srgbClr val="E7511E"/>
                </a:solidFill>
                <a:latin typeface="Symbol" panose="05050102010706020507" pitchFamily="18" charset="2"/>
              </a:rPr>
              <a:t>e</a:t>
            </a:r>
            <a:r>
              <a:rPr lang="en-GB" sz="3600" b="1" baseline="-25000" dirty="0" smtClean="0">
                <a:solidFill>
                  <a:srgbClr val="E7511E"/>
                </a:solidFill>
                <a:latin typeface="Calibri" panose="020F0502020204030204" pitchFamily="34" charset="0"/>
              </a:rPr>
              <a:t>2</a:t>
            </a:r>
            <a:endParaRPr lang="en-GB" sz="3600" baseline="-25000" dirty="0">
              <a:solidFill>
                <a:schemeClr val="tx1">
                  <a:lumMod val="90000"/>
                  <a:lumOff val="10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7" name="Csoportba foglalás 6"/>
          <p:cNvGrpSpPr/>
          <p:nvPr/>
        </p:nvGrpSpPr>
        <p:grpSpPr>
          <a:xfrm>
            <a:off x="5412519" y="1122435"/>
            <a:ext cx="1766438" cy="1858043"/>
            <a:chOff x="5412519" y="1122435"/>
            <a:chExt cx="1766438" cy="1858043"/>
          </a:xfrm>
        </p:grpSpPr>
        <p:grpSp>
          <p:nvGrpSpPr>
            <p:cNvPr id="3" name="Csoportba foglalás 2"/>
            <p:cNvGrpSpPr/>
            <p:nvPr/>
          </p:nvGrpSpPr>
          <p:grpSpPr>
            <a:xfrm>
              <a:off x="5412519" y="1122435"/>
              <a:ext cx="1341845" cy="1858043"/>
              <a:chOff x="5412519" y="1122435"/>
              <a:chExt cx="1341845" cy="1858043"/>
            </a:xfrm>
          </p:grpSpPr>
          <p:cxnSp>
            <p:nvCxnSpPr>
              <p:cNvPr id="61" name="Egyenes összekötő nyíllal 60"/>
              <p:cNvCxnSpPr/>
              <p:nvPr/>
            </p:nvCxnSpPr>
            <p:spPr>
              <a:xfrm>
                <a:off x="5773710" y="1122435"/>
                <a:ext cx="764106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Csoportba foglalás 13"/>
              <p:cNvGrpSpPr/>
              <p:nvPr/>
            </p:nvGrpSpPr>
            <p:grpSpPr>
              <a:xfrm>
                <a:off x="5412519" y="1292908"/>
                <a:ext cx="1341845" cy="1687570"/>
                <a:chOff x="6701829" y="1462233"/>
                <a:chExt cx="1965524" cy="2595425"/>
              </a:xfrm>
            </p:grpSpPr>
            <p:sp>
              <p:nvSpPr>
                <p:cNvPr id="49" name="Ellipszis 48"/>
                <p:cNvSpPr/>
                <p:nvPr/>
              </p:nvSpPr>
              <p:spPr>
                <a:xfrm>
                  <a:off x="7272963" y="1576375"/>
                  <a:ext cx="151307" cy="77681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/>
                    </a:gs>
                    <a:gs pos="72000">
                      <a:srgbClr val="F05A28">
                        <a:tint val="44500"/>
                        <a:satMod val="160000"/>
                      </a:srgbClr>
                    </a:gs>
                    <a:gs pos="100000">
                      <a:srgbClr val="F05A28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0" name="Ellipszis 49"/>
                <p:cNvSpPr/>
                <p:nvPr/>
              </p:nvSpPr>
              <p:spPr>
                <a:xfrm>
                  <a:off x="7447456" y="1462233"/>
                  <a:ext cx="157833" cy="93270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/>
                    </a:gs>
                    <a:gs pos="72000">
                      <a:srgbClr val="F05A28">
                        <a:tint val="44500"/>
                        <a:satMod val="160000"/>
                      </a:srgbClr>
                    </a:gs>
                    <a:gs pos="100000">
                      <a:srgbClr val="F05A28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1" name="Ellipszis 50"/>
                <p:cNvSpPr/>
                <p:nvPr/>
              </p:nvSpPr>
              <p:spPr>
                <a:xfrm>
                  <a:off x="7619440" y="1474970"/>
                  <a:ext cx="151307" cy="77681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/>
                    </a:gs>
                    <a:gs pos="72000">
                      <a:srgbClr val="F05A28">
                        <a:tint val="44500"/>
                        <a:satMod val="160000"/>
                      </a:srgbClr>
                    </a:gs>
                    <a:gs pos="100000">
                      <a:srgbClr val="F05A28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2" name="Ellipszis 51"/>
                <p:cNvSpPr/>
                <p:nvPr/>
              </p:nvSpPr>
              <p:spPr>
                <a:xfrm>
                  <a:off x="7790527" y="1534805"/>
                  <a:ext cx="151307" cy="77681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/>
                    </a:gs>
                    <a:gs pos="72000">
                      <a:srgbClr val="F05A28">
                        <a:tint val="44500"/>
                        <a:satMod val="160000"/>
                      </a:srgbClr>
                    </a:gs>
                    <a:gs pos="100000">
                      <a:srgbClr val="F05A28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3" name="Ellipszis 52"/>
                <p:cNvSpPr/>
                <p:nvPr/>
              </p:nvSpPr>
              <p:spPr>
                <a:xfrm>
                  <a:off x="7961499" y="1618124"/>
                  <a:ext cx="151307" cy="77681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/>
                    </a:gs>
                    <a:gs pos="72000">
                      <a:srgbClr val="F05A28">
                        <a:tint val="44500"/>
                        <a:satMod val="160000"/>
                      </a:srgbClr>
                    </a:gs>
                    <a:gs pos="100000">
                      <a:srgbClr val="F05A28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4" name="Ellipszis 53"/>
                <p:cNvSpPr/>
                <p:nvPr/>
              </p:nvSpPr>
              <p:spPr>
                <a:xfrm>
                  <a:off x="8135992" y="1701253"/>
                  <a:ext cx="151307" cy="77681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/>
                    </a:gs>
                    <a:gs pos="72000">
                      <a:srgbClr val="F05A28">
                        <a:tint val="44500"/>
                        <a:satMod val="160000"/>
                      </a:srgbClr>
                    </a:gs>
                    <a:gs pos="100000">
                      <a:srgbClr val="F05A28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5" name="Ellipszis 54"/>
                <p:cNvSpPr/>
                <p:nvPr/>
              </p:nvSpPr>
              <p:spPr>
                <a:xfrm>
                  <a:off x="8305767" y="1724545"/>
                  <a:ext cx="151307" cy="77681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/>
                    </a:gs>
                    <a:gs pos="72000">
                      <a:srgbClr val="F05A28">
                        <a:tint val="44500"/>
                        <a:satMod val="160000"/>
                      </a:srgbClr>
                    </a:gs>
                    <a:gs pos="100000">
                      <a:srgbClr val="F05A28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" name="Ellipszis 55"/>
                <p:cNvSpPr/>
                <p:nvPr/>
              </p:nvSpPr>
              <p:spPr>
                <a:xfrm>
                  <a:off x="7094173" y="1701253"/>
                  <a:ext cx="151307" cy="77681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/>
                    </a:gs>
                    <a:gs pos="72000">
                      <a:srgbClr val="F05A28">
                        <a:tint val="44500"/>
                        <a:satMod val="160000"/>
                      </a:srgbClr>
                    </a:gs>
                    <a:gs pos="100000">
                      <a:srgbClr val="F05A28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" name="Ellipszis 56"/>
                <p:cNvSpPr/>
                <p:nvPr/>
              </p:nvSpPr>
              <p:spPr>
                <a:xfrm>
                  <a:off x="8479063" y="1728963"/>
                  <a:ext cx="151307" cy="77681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/>
                    </a:gs>
                    <a:gs pos="72000">
                      <a:srgbClr val="F05A28">
                        <a:tint val="44500"/>
                        <a:satMod val="160000"/>
                      </a:srgbClr>
                    </a:gs>
                    <a:gs pos="100000">
                      <a:srgbClr val="F05A28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" name="Téglalap 57"/>
                <p:cNvSpPr/>
                <p:nvPr/>
              </p:nvSpPr>
              <p:spPr>
                <a:xfrm>
                  <a:off x="6866350" y="1865252"/>
                  <a:ext cx="1800000" cy="1213984"/>
                </a:xfrm>
                <a:prstGeom prst="rect">
                  <a:avLst/>
                </a:prstGeom>
                <a:solidFill>
                  <a:srgbClr val="FFD8D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9" name="Téglalap 58"/>
                <p:cNvSpPr/>
                <p:nvPr/>
              </p:nvSpPr>
              <p:spPr>
                <a:xfrm>
                  <a:off x="6866351" y="2951431"/>
                  <a:ext cx="1800000" cy="599537"/>
                </a:xfrm>
                <a:prstGeom prst="rect">
                  <a:avLst/>
                </a:prstGeom>
                <a:solidFill>
                  <a:srgbClr val="FFD8D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88" name="Szabadkézi sokszög 87"/>
                <p:cNvSpPr/>
                <p:nvPr/>
              </p:nvSpPr>
              <p:spPr>
                <a:xfrm>
                  <a:off x="6867353" y="3515791"/>
                  <a:ext cx="1800000" cy="541867"/>
                </a:xfrm>
                <a:custGeom>
                  <a:avLst/>
                  <a:gdLst>
                    <a:gd name="connsiteX0" fmla="*/ 0 w 1117600"/>
                    <a:gd name="connsiteY0" fmla="*/ 0 h 857955"/>
                    <a:gd name="connsiteX1" fmla="*/ 0 w 1117600"/>
                    <a:gd name="connsiteY1" fmla="*/ 598311 h 857955"/>
                    <a:gd name="connsiteX2" fmla="*/ 304800 w 1117600"/>
                    <a:gd name="connsiteY2" fmla="*/ 857955 h 857955"/>
                    <a:gd name="connsiteX3" fmla="*/ 620888 w 1117600"/>
                    <a:gd name="connsiteY3" fmla="*/ 620889 h 857955"/>
                    <a:gd name="connsiteX4" fmla="*/ 835377 w 1117600"/>
                    <a:gd name="connsiteY4" fmla="*/ 406400 h 857955"/>
                    <a:gd name="connsiteX5" fmla="*/ 1117600 w 1117600"/>
                    <a:gd name="connsiteY5" fmla="*/ 711200 h 857955"/>
                    <a:gd name="connsiteX6" fmla="*/ 1106311 w 1117600"/>
                    <a:gd name="connsiteY6" fmla="*/ 33866 h 857955"/>
                    <a:gd name="connsiteX0" fmla="*/ 0 w 1117600"/>
                    <a:gd name="connsiteY0" fmla="*/ 0 h 857955"/>
                    <a:gd name="connsiteX1" fmla="*/ 0 w 1117600"/>
                    <a:gd name="connsiteY1" fmla="*/ 598311 h 857955"/>
                    <a:gd name="connsiteX2" fmla="*/ 304800 w 1117600"/>
                    <a:gd name="connsiteY2" fmla="*/ 857955 h 857955"/>
                    <a:gd name="connsiteX3" fmla="*/ 620888 w 1117600"/>
                    <a:gd name="connsiteY3" fmla="*/ 620889 h 857955"/>
                    <a:gd name="connsiteX4" fmla="*/ 835377 w 1117600"/>
                    <a:gd name="connsiteY4" fmla="*/ 406400 h 857955"/>
                    <a:gd name="connsiteX5" fmla="*/ 1117600 w 1117600"/>
                    <a:gd name="connsiteY5" fmla="*/ 711200 h 857955"/>
                    <a:gd name="connsiteX6" fmla="*/ 1106311 w 1117600"/>
                    <a:gd name="connsiteY6" fmla="*/ 33866 h 857955"/>
                    <a:gd name="connsiteX7" fmla="*/ 0 w 1117600"/>
                    <a:gd name="connsiteY7" fmla="*/ 0 h 857955"/>
                    <a:gd name="connsiteX0" fmla="*/ 0 w 1117600"/>
                    <a:gd name="connsiteY0" fmla="*/ 0 h 857955"/>
                    <a:gd name="connsiteX1" fmla="*/ 0 w 1117600"/>
                    <a:gd name="connsiteY1" fmla="*/ 598311 h 857955"/>
                    <a:gd name="connsiteX2" fmla="*/ 304800 w 1117600"/>
                    <a:gd name="connsiteY2" fmla="*/ 857955 h 857955"/>
                    <a:gd name="connsiteX3" fmla="*/ 620888 w 1117600"/>
                    <a:gd name="connsiteY3" fmla="*/ 620889 h 857955"/>
                    <a:gd name="connsiteX4" fmla="*/ 835377 w 1117600"/>
                    <a:gd name="connsiteY4" fmla="*/ 406400 h 857955"/>
                    <a:gd name="connsiteX5" fmla="*/ 1117600 w 1117600"/>
                    <a:gd name="connsiteY5" fmla="*/ 711200 h 857955"/>
                    <a:gd name="connsiteX6" fmla="*/ 1106311 w 1117600"/>
                    <a:gd name="connsiteY6" fmla="*/ 11289 h 857955"/>
                    <a:gd name="connsiteX7" fmla="*/ 0 w 1117600"/>
                    <a:gd name="connsiteY7" fmla="*/ 0 h 857955"/>
                    <a:gd name="connsiteX0" fmla="*/ 0 w 1117600"/>
                    <a:gd name="connsiteY0" fmla="*/ 0 h 864425"/>
                    <a:gd name="connsiteX1" fmla="*/ 0 w 1117600"/>
                    <a:gd name="connsiteY1" fmla="*/ 598311 h 864425"/>
                    <a:gd name="connsiteX2" fmla="*/ 304800 w 1117600"/>
                    <a:gd name="connsiteY2" fmla="*/ 857955 h 864425"/>
                    <a:gd name="connsiteX3" fmla="*/ 620888 w 1117600"/>
                    <a:gd name="connsiteY3" fmla="*/ 620889 h 864425"/>
                    <a:gd name="connsiteX4" fmla="*/ 835377 w 1117600"/>
                    <a:gd name="connsiteY4" fmla="*/ 406400 h 864425"/>
                    <a:gd name="connsiteX5" fmla="*/ 1117600 w 1117600"/>
                    <a:gd name="connsiteY5" fmla="*/ 711200 h 864425"/>
                    <a:gd name="connsiteX6" fmla="*/ 1106311 w 1117600"/>
                    <a:gd name="connsiteY6" fmla="*/ 11289 h 864425"/>
                    <a:gd name="connsiteX7" fmla="*/ 0 w 1117600"/>
                    <a:gd name="connsiteY7" fmla="*/ 0 h 864425"/>
                    <a:gd name="connsiteX0" fmla="*/ 0 w 1117600"/>
                    <a:gd name="connsiteY0" fmla="*/ 0 h 964093"/>
                    <a:gd name="connsiteX1" fmla="*/ 0 w 1117600"/>
                    <a:gd name="connsiteY1" fmla="*/ 598311 h 964093"/>
                    <a:gd name="connsiteX2" fmla="*/ 203200 w 1117600"/>
                    <a:gd name="connsiteY2" fmla="*/ 959555 h 964093"/>
                    <a:gd name="connsiteX3" fmla="*/ 620888 w 1117600"/>
                    <a:gd name="connsiteY3" fmla="*/ 620889 h 964093"/>
                    <a:gd name="connsiteX4" fmla="*/ 835377 w 1117600"/>
                    <a:gd name="connsiteY4" fmla="*/ 406400 h 964093"/>
                    <a:gd name="connsiteX5" fmla="*/ 1117600 w 1117600"/>
                    <a:gd name="connsiteY5" fmla="*/ 711200 h 964093"/>
                    <a:gd name="connsiteX6" fmla="*/ 1106311 w 1117600"/>
                    <a:gd name="connsiteY6" fmla="*/ 11289 h 964093"/>
                    <a:gd name="connsiteX7" fmla="*/ 0 w 1117600"/>
                    <a:gd name="connsiteY7" fmla="*/ 0 h 964093"/>
                    <a:gd name="connsiteX0" fmla="*/ 0 w 1117600"/>
                    <a:gd name="connsiteY0" fmla="*/ 0 h 853456"/>
                    <a:gd name="connsiteX1" fmla="*/ 0 w 1117600"/>
                    <a:gd name="connsiteY1" fmla="*/ 598311 h 853456"/>
                    <a:gd name="connsiteX2" fmla="*/ 316089 w 1117600"/>
                    <a:gd name="connsiteY2" fmla="*/ 846666 h 853456"/>
                    <a:gd name="connsiteX3" fmla="*/ 620888 w 1117600"/>
                    <a:gd name="connsiteY3" fmla="*/ 620889 h 853456"/>
                    <a:gd name="connsiteX4" fmla="*/ 835377 w 1117600"/>
                    <a:gd name="connsiteY4" fmla="*/ 406400 h 853456"/>
                    <a:gd name="connsiteX5" fmla="*/ 1117600 w 1117600"/>
                    <a:gd name="connsiteY5" fmla="*/ 711200 h 853456"/>
                    <a:gd name="connsiteX6" fmla="*/ 1106311 w 1117600"/>
                    <a:gd name="connsiteY6" fmla="*/ 11289 h 853456"/>
                    <a:gd name="connsiteX7" fmla="*/ 0 w 1117600"/>
                    <a:gd name="connsiteY7" fmla="*/ 0 h 853456"/>
                    <a:gd name="connsiteX0" fmla="*/ 0 w 1117600"/>
                    <a:gd name="connsiteY0" fmla="*/ 0 h 864425"/>
                    <a:gd name="connsiteX1" fmla="*/ 0 w 1117600"/>
                    <a:gd name="connsiteY1" fmla="*/ 598311 h 864425"/>
                    <a:gd name="connsiteX2" fmla="*/ 293511 w 1117600"/>
                    <a:gd name="connsiteY2" fmla="*/ 857955 h 864425"/>
                    <a:gd name="connsiteX3" fmla="*/ 620888 w 1117600"/>
                    <a:gd name="connsiteY3" fmla="*/ 620889 h 864425"/>
                    <a:gd name="connsiteX4" fmla="*/ 835377 w 1117600"/>
                    <a:gd name="connsiteY4" fmla="*/ 406400 h 864425"/>
                    <a:gd name="connsiteX5" fmla="*/ 1117600 w 1117600"/>
                    <a:gd name="connsiteY5" fmla="*/ 711200 h 864425"/>
                    <a:gd name="connsiteX6" fmla="*/ 1106311 w 1117600"/>
                    <a:gd name="connsiteY6" fmla="*/ 11289 h 864425"/>
                    <a:gd name="connsiteX7" fmla="*/ 0 w 1117600"/>
                    <a:gd name="connsiteY7" fmla="*/ 0 h 864425"/>
                    <a:gd name="connsiteX0" fmla="*/ 0 w 1117600"/>
                    <a:gd name="connsiteY0" fmla="*/ 0 h 864425"/>
                    <a:gd name="connsiteX1" fmla="*/ 0 w 1117600"/>
                    <a:gd name="connsiteY1" fmla="*/ 598311 h 864425"/>
                    <a:gd name="connsiteX2" fmla="*/ 293511 w 1117600"/>
                    <a:gd name="connsiteY2" fmla="*/ 857955 h 864425"/>
                    <a:gd name="connsiteX3" fmla="*/ 620888 w 1117600"/>
                    <a:gd name="connsiteY3" fmla="*/ 620889 h 864425"/>
                    <a:gd name="connsiteX4" fmla="*/ 835377 w 1117600"/>
                    <a:gd name="connsiteY4" fmla="*/ 406400 h 864425"/>
                    <a:gd name="connsiteX5" fmla="*/ 1117600 w 1117600"/>
                    <a:gd name="connsiteY5" fmla="*/ 711200 h 864425"/>
                    <a:gd name="connsiteX6" fmla="*/ 1106311 w 1117600"/>
                    <a:gd name="connsiteY6" fmla="*/ 11289 h 864425"/>
                    <a:gd name="connsiteX7" fmla="*/ 0 w 1117600"/>
                    <a:gd name="connsiteY7" fmla="*/ 0 h 864425"/>
                    <a:gd name="connsiteX0" fmla="*/ 0 w 1117600"/>
                    <a:gd name="connsiteY0" fmla="*/ 0 h 864425"/>
                    <a:gd name="connsiteX1" fmla="*/ 0 w 1117600"/>
                    <a:gd name="connsiteY1" fmla="*/ 598311 h 864425"/>
                    <a:gd name="connsiteX2" fmla="*/ 293511 w 1117600"/>
                    <a:gd name="connsiteY2" fmla="*/ 857955 h 864425"/>
                    <a:gd name="connsiteX3" fmla="*/ 620888 w 1117600"/>
                    <a:gd name="connsiteY3" fmla="*/ 620889 h 864425"/>
                    <a:gd name="connsiteX4" fmla="*/ 835377 w 1117600"/>
                    <a:gd name="connsiteY4" fmla="*/ 406400 h 864425"/>
                    <a:gd name="connsiteX5" fmla="*/ 1117600 w 1117600"/>
                    <a:gd name="connsiteY5" fmla="*/ 711200 h 864425"/>
                    <a:gd name="connsiteX6" fmla="*/ 1106311 w 1117600"/>
                    <a:gd name="connsiteY6" fmla="*/ 11289 h 864425"/>
                    <a:gd name="connsiteX7" fmla="*/ 0 w 1117600"/>
                    <a:gd name="connsiteY7" fmla="*/ 0 h 864425"/>
                    <a:gd name="connsiteX0" fmla="*/ 0 w 1117600"/>
                    <a:gd name="connsiteY0" fmla="*/ 0 h 864425"/>
                    <a:gd name="connsiteX1" fmla="*/ 0 w 1117600"/>
                    <a:gd name="connsiteY1" fmla="*/ 598311 h 864425"/>
                    <a:gd name="connsiteX2" fmla="*/ 293511 w 1117600"/>
                    <a:gd name="connsiteY2" fmla="*/ 857955 h 864425"/>
                    <a:gd name="connsiteX3" fmla="*/ 620888 w 1117600"/>
                    <a:gd name="connsiteY3" fmla="*/ 620889 h 864425"/>
                    <a:gd name="connsiteX4" fmla="*/ 835377 w 1117600"/>
                    <a:gd name="connsiteY4" fmla="*/ 406400 h 864425"/>
                    <a:gd name="connsiteX5" fmla="*/ 1117600 w 1117600"/>
                    <a:gd name="connsiteY5" fmla="*/ 711200 h 864425"/>
                    <a:gd name="connsiteX6" fmla="*/ 1106311 w 1117600"/>
                    <a:gd name="connsiteY6" fmla="*/ 11289 h 864425"/>
                    <a:gd name="connsiteX7" fmla="*/ 0 w 1117600"/>
                    <a:gd name="connsiteY7" fmla="*/ 0 h 864425"/>
                    <a:gd name="connsiteX0" fmla="*/ 0 w 1117600"/>
                    <a:gd name="connsiteY0" fmla="*/ 0 h 864425"/>
                    <a:gd name="connsiteX1" fmla="*/ 0 w 1117600"/>
                    <a:gd name="connsiteY1" fmla="*/ 598311 h 864425"/>
                    <a:gd name="connsiteX2" fmla="*/ 293511 w 1117600"/>
                    <a:gd name="connsiteY2" fmla="*/ 857955 h 864425"/>
                    <a:gd name="connsiteX3" fmla="*/ 620888 w 1117600"/>
                    <a:gd name="connsiteY3" fmla="*/ 620889 h 864425"/>
                    <a:gd name="connsiteX4" fmla="*/ 835377 w 1117600"/>
                    <a:gd name="connsiteY4" fmla="*/ 406400 h 864425"/>
                    <a:gd name="connsiteX5" fmla="*/ 1117600 w 1117600"/>
                    <a:gd name="connsiteY5" fmla="*/ 711200 h 864425"/>
                    <a:gd name="connsiteX6" fmla="*/ 1106311 w 1117600"/>
                    <a:gd name="connsiteY6" fmla="*/ 11289 h 864425"/>
                    <a:gd name="connsiteX7" fmla="*/ 0 w 1117600"/>
                    <a:gd name="connsiteY7" fmla="*/ 0 h 864425"/>
                    <a:gd name="connsiteX0" fmla="*/ 0 w 1117600"/>
                    <a:gd name="connsiteY0" fmla="*/ 0 h 864425"/>
                    <a:gd name="connsiteX1" fmla="*/ 0 w 1117600"/>
                    <a:gd name="connsiteY1" fmla="*/ 598311 h 864425"/>
                    <a:gd name="connsiteX2" fmla="*/ 293511 w 1117600"/>
                    <a:gd name="connsiteY2" fmla="*/ 857955 h 864425"/>
                    <a:gd name="connsiteX3" fmla="*/ 620888 w 1117600"/>
                    <a:gd name="connsiteY3" fmla="*/ 620889 h 864425"/>
                    <a:gd name="connsiteX4" fmla="*/ 835377 w 1117600"/>
                    <a:gd name="connsiteY4" fmla="*/ 406400 h 864425"/>
                    <a:gd name="connsiteX5" fmla="*/ 1117600 w 1117600"/>
                    <a:gd name="connsiteY5" fmla="*/ 711200 h 864425"/>
                    <a:gd name="connsiteX6" fmla="*/ 1106311 w 1117600"/>
                    <a:gd name="connsiteY6" fmla="*/ 11289 h 864425"/>
                    <a:gd name="connsiteX7" fmla="*/ 0 w 1117600"/>
                    <a:gd name="connsiteY7" fmla="*/ 0 h 864425"/>
                    <a:gd name="connsiteX0" fmla="*/ 0 w 1117600"/>
                    <a:gd name="connsiteY0" fmla="*/ 0 h 864425"/>
                    <a:gd name="connsiteX1" fmla="*/ 0 w 1117600"/>
                    <a:gd name="connsiteY1" fmla="*/ 598311 h 864425"/>
                    <a:gd name="connsiteX2" fmla="*/ 293511 w 1117600"/>
                    <a:gd name="connsiteY2" fmla="*/ 857955 h 864425"/>
                    <a:gd name="connsiteX3" fmla="*/ 620888 w 1117600"/>
                    <a:gd name="connsiteY3" fmla="*/ 620889 h 864425"/>
                    <a:gd name="connsiteX4" fmla="*/ 835377 w 1117600"/>
                    <a:gd name="connsiteY4" fmla="*/ 406400 h 864425"/>
                    <a:gd name="connsiteX5" fmla="*/ 1117600 w 1117600"/>
                    <a:gd name="connsiteY5" fmla="*/ 711200 h 864425"/>
                    <a:gd name="connsiteX6" fmla="*/ 1106311 w 1117600"/>
                    <a:gd name="connsiteY6" fmla="*/ 11289 h 864425"/>
                    <a:gd name="connsiteX7" fmla="*/ 0 w 1117600"/>
                    <a:gd name="connsiteY7" fmla="*/ 0 h 864425"/>
                    <a:gd name="connsiteX0" fmla="*/ 0 w 1117600"/>
                    <a:gd name="connsiteY0" fmla="*/ 0 h 876479"/>
                    <a:gd name="connsiteX1" fmla="*/ 0 w 1117600"/>
                    <a:gd name="connsiteY1" fmla="*/ 598311 h 876479"/>
                    <a:gd name="connsiteX2" fmla="*/ 293511 w 1117600"/>
                    <a:gd name="connsiteY2" fmla="*/ 857955 h 876479"/>
                    <a:gd name="connsiteX3" fmla="*/ 620888 w 1117600"/>
                    <a:gd name="connsiteY3" fmla="*/ 620889 h 876479"/>
                    <a:gd name="connsiteX4" fmla="*/ 835377 w 1117600"/>
                    <a:gd name="connsiteY4" fmla="*/ 406400 h 876479"/>
                    <a:gd name="connsiteX5" fmla="*/ 1117600 w 1117600"/>
                    <a:gd name="connsiteY5" fmla="*/ 711200 h 876479"/>
                    <a:gd name="connsiteX6" fmla="*/ 1106311 w 1117600"/>
                    <a:gd name="connsiteY6" fmla="*/ 11289 h 876479"/>
                    <a:gd name="connsiteX7" fmla="*/ 0 w 1117600"/>
                    <a:gd name="connsiteY7" fmla="*/ 0 h 876479"/>
                    <a:gd name="connsiteX0" fmla="*/ 0 w 1117600"/>
                    <a:gd name="connsiteY0" fmla="*/ 0 h 876479"/>
                    <a:gd name="connsiteX1" fmla="*/ 0 w 1117600"/>
                    <a:gd name="connsiteY1" fmla="*/ 598311 h 876479"/>
                    <a:gd name="connsiteX2" fmla="*/ 293511 w 1117600"/>
                    <a:gd name="connsiteY2" fmla="*/ 857955 h 876479"/>
                    <a:gd name="connsiteX3" fmla="*/ 620888 w 1117600"/>
                    <a:gd name="connsiteY3" fmla="*/ 620889 h 876479"/>
                    <a:gd name="connsiteX4" fmla="*/ 835377 w 1117600"/>
                    <a:gd name="connsiteY4" fmla="*/ 406400 h 876479"/>
                    <a:gd name="connsiteX5" fmla="*/ 1117600 w 1117600"/>
                    <a:gd name="connsiteY5" fmla="*/ 711200 h 876479"/>
                    <a:gd name="connsiteX6" fmla="*/ 1106311 w 1117600"/>
                    <a:gd name="connsiteY6" fmla="*/ 11289 h 876479"/>
                    <a:gd name="connsiteX7" fmla="*/ 0 w 1117600"/>
                    <a:gd name="connsiteY7" fmla="*/ 0 h 876479"/>
                    <a:gd name="connsiteX0" fmla="*/ 0 w 1117600"/>
                    <a:gd name="connsiteY0" fmla="*/ 0 h 876479"/>
                    <a:gd name="connsiteX1" fmla="*/ 0 w 1117600"/>
                    <a:gd name="connsiteY1" fmla="*/ 598311 h 876479"/>
                    <a:gd name="connsiteX2" fmla="*/ 293511 w 1117600"/>
                    <a:gd name="connsiteY2" fmla="*/ 857955 h 876479"/>
                    <a:gd name="connsiteX3" fmla="*/ 620888 w 1117600"/>
                    <a:gd name="connsiteY3" fmla="*/ 620889 h 876479"/>
                    <a:gd name="connsiteX4" fmla="*/ 835377 w 1117600"/>
                    <a:gd name="connsiteY4" fmla="*/ 406400 h 876479"/>
                    <a:gd name="connsiteX5" fmla="*/ 1117600 w 1117600"/>
                    <a:gd name="connsiteY5" fmla="*/ 711200 h 876479"/>
                    <a:gd name="connsiteX6" fmla="*/ 1106311 w 1117600"/>
                    <a:gd name="connsiteY6" fmla="*/ 11289 h 876479"/>
                    <a:gd name="connsiteX7" fmla="*/ 0 w 1117600"/>
                    <a:gd name="connsiteY7" fmla="*/ 0 h 876479"/>
                    <a:gd name="connsiteX0" fmla="*/ 0 w 1117600"/>
                    <a:gd name="connsiteY0" fmla="*/ 0 h 876479"/>
                    <a:gd name="connsiteX1" fmla="*/ 0 w 1117600"/>
                    <a:gd name="connsiteY1" fmla="*/ 598311 h 876479"/>
                    <a:gd name="connsiteX2" fmla="*/ 293511 w 1117600"/>
                    <a:gd name="connsiteY2" fmla="*/ 857955 h 876479"/>
                    <a:gd name="connsiteX3" fmla="*/ 620888 w 1117600"/>
                    <a:gd name="connsiteY3" fmla="*/ 620889 h 876479"/>
                    <a:gd name="connsiteX4" fmla="*/ 835377 w 1117600"/>
                    <a:gd name="connsiteY4" fmla="*/ 406400 h 876479"/>
                    <a:gd name="connsiteX5" fmla="*/ 1117600 w 1117600"/>
                    <a:gd name="connsiteY5" fmla="*/ 711200 h 876479"/>
                    <a:gd name="connsiteX6" fmla="*/ 1106311 w 1117600"/>
                    <a:gd name="connsiteY6" fmla="*/ 11289 h 876479"/>
                    <a:gd name="connsiteX7" fmla="*/ 0 w 1117600"/>
                    <a:gd name="connsiteY7" fmla="*/ 0 h 876479"/>
                    <a:gd name="connsiteX0" fmla="*/ 0 w 1117600"/>
                    <a:gd name="connsiteY0" fmla="*/ 0 h 876479"/>
                    <a:gd name="connsiteX1" fmla="*/ 0 w 1117600"/>
                    <a:gd name="connsiteY1" fmla="*/ 598311 h 876479"/>
                    <a:gd name="connsiteX2" fmla="*/ 293511 w 1117600"/>
                    <a:gd name="connsiteY2" fmla="*/ 857955 h 876479"/>
                    <a:gd name="connsiteX3" fmla="*/ 620888 w 1117600"/>
                    <a:gd name="connsiteY3" fmla="*/ 620889 h 876479"/>
                    <a:gd name="connsiteX4" fmla="*/ 835377 w 1117600"/>
                    <a:gd name="connsiteY4" fmla="*/ 406400 h 876479"/>
                    <a:gd name="connsiteX5" fmla="*/ 1117600 w 1117600"/>
                    <a:gd name="connsiteY5" fmla="*/ 711200 h 876479"/>
                    <a:gd name="connsiteX6" fmla="*/ 1106311 w 1117600"/>
                    <a:gd name="connsiteY6" fmla="*/ 11289 h 876479"/>
                    <a:gd name="connsiteX7" fmla="*/ 0 w 1117600"/>
                    <a:gd name="connsiteY7" fmla="*/ 0 h 876479"/>
                    <a:gd name="connsiteX0" fmla="*/ 0 w 1117600"/>
                    <a:gd name="connsiteY0" fmla="*/ 0 h 858807"/>
                    <a:gd name="connsiteX1" fmla="*/ 0 w 1117600"/>
                    <a:gd name="connsiteY1" fmla="*/ 598311 h 858807"/>
                    <a:gd name="connsiteX2" fmla="*/ 293511 w 1117600"/>
                    <a:gd name="connsiteY2" fmla="*/ 857955 h 858807"/>
                    <a:gd name="connsiteX3" fmla="*/ 835377 w 1117600"/>
                    <a:gd name="connsiteY3" fmla="*/ 406400 h 858807"/>
                    <a:gd name="connsiteX4" fmla="*/ 1117600 w 1117600"/>
                    <a:gd name="connsiteY4" fmla="*/ 711200 h 858807"/>
                    <a:gd name="connsiteX5" fmla="*/ 1106311 w 1117600"/>
                    <a:gd name="connsiteY5" fmla="*/ 11289 h 858807"/>
                    <a:gd name="connsiteX6" fmla="*/ 0 w 1117600"/>
                    <a:gd name="connsiteY6" fmla="*/ 0 h 858807"/>
                    <a:gd name="connsiteX0" fmla="*/ 0 w 1117600"/>
                    <a:gd name="connsiteY0" fmla="*/ 0 h 858913"/>
                    <a:gd name="connsiteX1" fmla="*/ 0 w 1117600"/>
                    <a:gd name="connsiteY1" fmla="*/ 598311 h 858913"/>
                    <a:gd name="connsiteX2" fmla="*/ 293511 w 1117600"/>
                    <a:gd name="connsiteY2" fmla="*/ 857955 h 858913"/>
                    <a:gd name="connsiteX3" fmla="*/ 835377 w 1117600"/>
                    <a:gd name="connsiteY3" fmla="*/ 406400 h 858913"/>
                    <a:gd name="connsiteX4" fmla="*/ 1117600 w 1117600"/>
                    <a:gd name="connsiteY4" fmla="*/ 711200 h 858913"/>
                    <a:gd name="connsiteX5" fmla="*/ 1106311 w 1117600"/>
                    <a:gd name="connsiteY5" fmla="*/ 11289 h 858913"/>
                    <a:gd name="connsiteX6" fmla="*/ 0 w 1117600"/>
                    <a:gd name="connsiteY6" fmla="*/ 0 h 858913"/>
                    <a:gd name="connsiteX0" fmla="*/ 0 w 1117600"/>
                    <a:gd name="connsiteY0" fmla="*/ 0 h 858913"/>
                    <a:gd name="connsiteX1" fmla="*/ 0 w 1117600"/>
                    <a:gd name="connsiteY1" fmla="*/ 598311 h 858913"/>
                    <a:gd name="connsiteX2" fmla="*/ 293511 w 1117600"/>
                    <a:gd name="connsiteY2" fmla="*/ 857955 h 858913"/>
                    <a:gd name="connsiteX3" fmla="*/ 835377 w 1117600"/>
                    <a:gd name="connsiteY3" fmla="*/ 406400 h 858913"/>
                    <a:gd name="connsiteX4" fmla="*/ 1117600 w 1117600"/>
                    <a:gd name="connsiteY4" fmla="*/ 711200 h 858913"/>
                    <a:gd name="connsiteX5" fmla="*/ 1106311 w 1117600"/>
                    <a:gd name="connsiteY5" fmla="*/ 11289 h 858913"/>
                    <a:gd name="connsiteX6" fmla="*/ 0 w 1117600"/>
                    <a:gd name="connsiteY6" fmla="*/ 0 h 858913"/>
                    <a:gd name="connsiteX0" fmla="*/ 0 w 1117600"/>
                    <a:gd name="connsiteY0" fmla="*/ 0 h 858891"/>
                    <a:gd name="connsiteX1" fmla="*/ 0 w 1117600"/>
                    <a:gd name="connsiteY1" fmla="*/ 598311 h 858891"/>
                    <a:gd name="connsiteX2" fmla="*/ 293511 w 1117600"/>
                    <a:gd name="connsiteY2" fmla="*/ 857955 h 858891"/>
                    <a:gd name="connsiteX3" fmla="*/ 835377 w 1117600"/>
                    <a:gd name="connsiteY3" fmla="*/ 406400 h 858891"/>
                    <a:gd name="connsiteX4" fmla="*/ 1117600 w 1117600"/>
                    <a:gd name="connsiteY4" fmla="*/ 711200 h 858891"/>
                    <a:gd name="connsiteX5" fmla="*/ 1106311 w 1117600"/>
                    <a:gd name="connsiteY5" fmla="*/ 11289 h 858891"/>
                    <a:gd name="connsiteX6" fmla="*/ 0 w 1117600"/>
                    <a:gd name="connsiteY6" fmla="*/ 0 h 858891"/>
                    <a:gd name="connsiteX0" fmla="*/ 0 w 1126131"/>
                    <a:gd name="connsiteY0" fmla="*/ 0 h 858891"/>
                    <a:gd name="connsiteX1" fmla="*/ 0 w 1126131"/>
                    <a:gd name="connsiteY1" fmla="*/ 598311 h 858891"/>
                    <a:gd name="connsiteX2" fmla="*/ 293511 w 1126131"/>
                    <a:gd name="connsiteY2" fmla="*/ 857955 h 858891"/>
                    <a:gd name="connsiteX3" fmla="*/ 835377 w 1126131"/>
                    <a:gd name="connsiteY3" fmla="*/ 406400 h 858891"/>
                    <a:gd name="connsiteX4" fmla="*/ 1117600 w 1126131"/>
                    <a:gd name="connsiteY4" fmla="*/ 711200 h 858891"/>
                    <a:gd name="connsiteX5" fmla="*/ 1126131 w 1126131"/>
                    <a:gd name="connsiteY5" fmla="*/ 11289 h 858891"/>
                    <a:gd name="connsiteX6" fmla="*/ 0 w 1126131"/>
                    <a:gd name="connsiteY6" fmla="*/ 0 h 858891"/>
                    <a:gd name="connsiteX0" fmla="*/ 0 w 1118203"/>
                    <a:gd name="connsiteY0" fmla="*/ 0 h 858891"/>
                    <a:gd name="connsiteX1" fmla="*/ 0 w 1118203"/>
                    <a:gd name="connsiteY1" fmla="*/ 598311 h 858891"/>
                    <a:gd name="connsiteX2" fmla="*/ 293511 w 1118203"/>
                    <a:gd name="connsiteY2" fmla="*/ 857955 h 858891"/>
                    <a:gd name="connsiteX3" fmla="*/ 835377 w 1118203"/>
                    <a:gd name="connsiteY3" fmla="*/ 406400 h 858891"/>
                    <a:gd name="connsiteX4" fmla="*/ 1117600 w 1118203"/>
                    <a:gd name="connsiteY4" fmla="*/ 711200 h 858891"/>
                    <a:gd name="connsiteX5" fmla="*/ 1118203 w 1118203"/>
                    <a:gd name="connsiteY5" fmla="*/ 11289 h 858891"/>
                    <a:gd name="connsiteX6" fmla="*/ 0 w 1118203"/>
                    <a:gd name="connsiteY6" fmla="*/ 0 h 858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18203" h="858891">
                      <a:moveTo>
                        <a:pt x="0" y="0"/>
                      </a:moveTo>
                      <a:lnTo>
                        <a:pt x="0" y="598311"/>
                      </a:lnTo>
                      <a:cubicBezTo>
                        <a:pt x="97837" y="684859"/>
                        <a:pt x="127941" y="873007"/>
                        <a:pt x="293511" y="857955"/>
                      </a:cubicBezTo>
                      <a:cubicBezTo>
                        <a:pt x="444633" y="882415"/>
                        <a:pt x="686137" y="419570"/>
                        <a:pt x="835377" y="406400"/>
                      </a:cubicBezTo>
                      <a:cubicBezTo>
                        <a:pt x="976506" y="406400"/>
                        <a:pt x="1023526" y="609600"/>
                        <a:pt x="1117600" y="711200"/>
                      </a:cubicBezTo>
                      <a:lnTo>
                        <a:pt x="1118203" y="1128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D8D2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cxnSp>
              <p:nvCxnSpPr>
                <p:cNvPr id="60" name="Egyenes összekötő nyíllal 59"/>
                <p:cNvCxnSpPr/>
                <p:nvPr/>
              </p:nvCxnSpPr>
              <p:spPr>
                <a:xfrm flipV="1">
                  <a:off x="6701829" y="1915320"/>
                  <a:ext cx="914926" cy="1190889"/>
                </a:xfrm>
                <a:prstGeom prst="straightConnector1">
                  <a:avLst/>
                </a:prstGeom>
                <a:ln w="762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63" name="Kép 6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81105" y="1870252"/>
              <a:ext cx="1097852" cy="922082"/>
            </a:xfrm>
            <a:prstGeom prst="rect">
              <a:avLst/>
            </a:prstGeom>
          </p:spPr>
        </p:pic>
      </p:grpSp>
      <p:grpSp>
        <p:nvGrpSpPr>
          <p:cNvPr id="6" name="Csoportba foglalás 5"/>
          <p:cNvGrpSpPr/>
          <p:nvPr/>
        </p:nvGrpSpPr>
        <p:grpSpPr>
          <a:xfrm>
            <a:off x="2788841" y="980755"/>
            <a:ext cx="1532181" cy="1905391"/>
            <a:chOff x="2788841" y="980755"/>
            <a:chExt cx="1532181" cy="1905391"/>
          </a:xfrm>
        </p:grpSpPr>
        <p:grpSp>
          <p:nvGrpSpPr>
            <p:cNvPr id="11" name="Csoportba foglalás 10"/>
            <p:cNvGrpSpPr/>
            <p:nvPr/>
          </p:nvGrpSpPr>
          <p:grpSpPr>
            <a:xfrm>
              <a:off x="2788841" y="980755"/>
              <a:ext cx="1497753" cy="1905391"/>
              <a:chOff x="3491345" y="1087789"/>
              <a:chExt cx="2222837" cy="2896637"/>
            </a:xfrm>
          </p:grpSpPr>
          <p:sp>
            <p:nvSpPr>
              <p:cNvPr id="31" name="Ellipszis 30"/>
              <p:cNvSpPr/>
              <p:nvPr/>
            </p:nvSpPr>
            <p:spPr>
              <a:xfrm>
                <a:off x="4216779" y="1087789"/>
                <a:ext cx="167566" cy="1327456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72000">
                    <a:srgbClr val="F05A28">
                      <a:tint val="44500"/>
                      <a:satMod val="160000"/>
                    </a:srgbClr>
                  </a:gs>
                  <a:gs pos="100000">
                    <a:srgbClr val="F05A28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0" name="Ellipszis 29"/>
              <p:cNvSpPr/>
              <p:nvPr/>
            </p:nvSpPr>
            <p:spPr>
              <a:xfrm>
                <a:off x="4042286" y="1267909"/>
                <a:ext cx="160638" cy="1105587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72000">
                    <a:srgbClr val="F05A28">
                      <a:tint val="44500"/>
                      <a:satMod val="160000"/>
                    </a:srgbClr>
                  </a:gs>
                  <a:gs pos="100000">
                    <a:srgbClr val="F05A28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2" name="Ellipszis 31"/>
              <p:cNvSpPr/>
              <p:nvPr/>
            </p:nvSpPr>
            <p:spPr>
              <a:xfrm>
                <a:off x="4388763" y="1166504"/>
                <a:ext cx="160638" cy="1105587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72000">
                    <a:srgbClr val="F05A28">
                      <a:tint val="44500"/>
                      <a:satMod val="160000"/>
                    </a:srgbClr>
                  </a:gs>
                  <a:gs pos="100000">
                    <a:srgbClr val="F05A28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3" name="Ellipszis 32"/>
              <p:cNvSpPr/>
              <p:nvPr/>
            </p:nvSpPr>
            <p:spPr>
              <a:xfrm>
                <a:off x="4559850" y="1226339"/>
                <a:ext cx="160638" cy="1105587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72000">
                    <a:srgbClr val="F05A28">
                      <a:tint val="44500"/>
                      <a:satMod val="160000"/>
                    </a:srgbClr>
                  </a:gs>
                  <a:gs pos="100000">
                    <a:srgbClr val="F05A28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4" name="Ellipszis 33"/>
              <p:cNvSpPr/>
              <p:nvPr/>
            </p:nvSpPr>
            <p:spPr>
              <a:xfrm>
                <a:off x="4730822" y="1309658"/>
                <a:ext cx="160638" cy="1105587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72000">
                    <a:srgbClr val="F05A28">
                      <a:tint val="44500"/>
                      <a:satMod val="160000"/>
                    </a:srgbClr>
                  </a:gs>
                  <a:gs pos="100000">
                    <a:srgbClr val="F05A28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5" name="Ellipszis 34"/>
              <p:cNvSpPr/>
              <p:nvPr/>
            </p:nvSpPr>
            <p:spPr>
              <a:xfrm>
                <a:off x="4905315" y="1392787"/>
                <a:ext cx="160638" cy="1105587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72000">
                    <a:srgbClr val="F05A28">
                      <a:tint val="44500"/>
                      <a:satMod val="160000"/>
                    </a:srgbClr>
                  </a:gs>
                  <a:gs pos="100000">
                    <a:srgbClr val="F05A28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6" name="Ellipszis 35"/>
              <p:cNvSpPr/>
              <p:nvPr/>
            </p:nvSpPr>
            <p:spPr>
              <a:xfrm>
                <a:off x="5075090" y="1416079"/>
                <a:ext cx="160638" cy="1105587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72000">
                    <a:srgbClr val="F05A28">
                      <a:tint val="44500"/>
                      <a:satMod val="160000"/>
                    </a:srgbClr>
                  </a:gs>
                  <a:gs pos="100000">
                    <a:srgbClr val="F05A28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7" name="Ellipszis 36"/>
              <p:cNvSpPr/>
              <p:nvPr/>
            </p:nvSpPr>
            <p:spPr>
              <a:xfrm>
                <a:off x="3863496" y="1392787"/>
                <a:ext cx="160638" cy="1105587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72000">
                    <a:srgbClr val="F05A28">
                      <a:tint val="44500"/>
                      <a:satMod val="160000"/>
                    </a:srgbClr>
                  </a:gs>
                  <a:gs pos="100000">
                    <a:srgbClr val="F05A28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8" name="Ellipszis 37"/>
              <p:cNvSpPr/>
              <p:nvPr/>
            </p:nvSpPr>
            <p:spPr>
              <a:xfrm>
                <a:off x="5248386" y="1420497"/>
                <a:ext cx="160638" cy="1105587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72000">
                    <a:srgbClr val="F05A28">
                      <a:tint val="44500"/>
                      <a:satMod val="160000"/>
                    </a:srgbClr>
                  </a:gs>
                  <a:gs pos="100000">
                    <a:srgbClr val="F05A28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5" name="Téglalap 84"/>
              <p:cNvSpPr/>
              <p:nvPr/>
            </p:nvSpPr>
            <p:spPr>
              <a:xfrm>
                <a:off x="3632182" y="1937397"/>
                <a:ext cx="1800000" cy="105578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6" name="Szabadkézi sokszög 85"/>
              <p:cNvSpPr/>
              <p:nvPr/>
            </p:nvSpPr>
            <p:spPr>
              <a:xfrm>
                <a:off x="3636946" y="3442559"/>
                <a:ext cx="1800000" cy="541867"/>
              </a:xfrm>
              <a:custGeom>
                <a:avLst/>
                <a:gdLst>
                  <a:gd name="connsiteX0" fmla="*/ 0 w 1117600"/>
                  <a:gd name="connsiteY0" fmla="*/ 0 h 857955"/>
                  <a:gd name="connsiteX1" fmla="*/ 0 w 1117600"/>
                  <a:gd name="connsiteY1" fmla="*/ 598311 h 857955"/>
                  <a:gd name="connsiteX2" fmla="*/ 304800 w 1117600"/>
                  <a:gd name="connsiteY2" fmla="*/ 857955 h 857955"/>
                  <a:gd name="connsiteX3" fmla="*/ 620888 w 1117600"/>
                  <a:gd name="connsiteY3" fmla="*/ 620889 h 857955"/>
                  <a:gd name="connsiteX4" fmla="*/ 835377 w 1117600"/>
                  <a:gd name="connsiteY4" fmla="*/ 406400 h 857955"/>
                  <a:gd name="connsiteX5" fmla="*/ 1117600 w 1117600"/>
                  <a:gd name="connsiteY5" fmla="*/ 711200 h 857955"/>
                  <a:gd name="connsiteX6" fmla="*/ 1106311 w 1117600"/>
                  <a:gd name="connsiteY6" fmla="*/ 33866 h 857955"/>
                  <a:gd name="connsiteX0" fmla="*/ 0 w 1117600"/>
                  <a:gd name="connsiteY0" fmla="*/ 0 h 857955"/>
                  <a:gd name="connsiteX1" fmla="*/ 0 w 1117600"/>
                  <a:gd name="connsiteY1" fmla="*/ 598311 h 857955"/>
                  <a:gd name="connsiteX2" fmla="*/ 304800 w 1117600"/>
                  <a:gd name="connsiteY2" fmla="*/ 857955 h 857955"/>
                  <a:gd name="connsiteX3" fmla="*/ 620888 w 1117600"/>
                  <a:gd name="connsiteY3" fmla="*/ 620889 h 857955"/>
                  <a:gd name="connsiteX4" fmla="*/ 835377 w 1117600"/>
                  <a:gd name="connsiteY4" fmla="*/ 406400 h 857955"/>
                  <a:gd name="connsiteX5" fmla="*/ 1117600 w 1117600"/>
                  <a:gd name="connsiteY5" fmla="*/ 711200 h 857955"/>
                  <a:gd name="connsiteX6" fmla="*/ 1106311 w 1117600"/>
                  <a:gd name="connsiteY6" fmla="*/ 33866 h 857955"/>
                  <a:gd name="connsiteX7" fmla="*/ 0 w 1117600"/>
                  <a:gd name="connsiteY7" fmla="*/ 0 h 857955"/>
                  <a:gd name="connsiteX0" fmla="*/ 0 w 1117600"/>
                  <a:gd name="connsiteY0" fmla="*/ 0 h 857955"/>
                  <a:gd name="connsiteX1" fmla="*/ 0 w 1117600"/>
                  <a:gd name="connsiteY1" fmla="*/ 598311 h 857955"/>
                  <a:gd name="connsiteX2" fmla="*/ 304800 w 1117600"/>
                  <a:gd name="connsiteY2" fmla="*/ 857955 h 857955"/>
                  <a:gd name="connsiteX3" fmla="*/ 620888 w 1117600"/>
                  <a:gd name="connsiteY3" fmla="*/ 620889 h 857955"/>
                  <a:gd name="connsiteX4" fmla="*/ 835377 w 1117600"/>
                  <a:gd name="connsiteY4" fmla="*/ 406400 h 857955"/>
                  <a:gd name="connsiteX5" fmla="*/ 1117600 w 1117600"/>
                  <a:gd name="connsiteY5" fmla="*/ 711200 h 857955"/>
                  <a:gd name="connsiteX6" fmla="*/ 1106311 w 1117600"/>
                  <a:gd name="connsiteY6" fmla="*/ 11289 h 857955"/>
                  <a:gd name="connsiteX7" fmla="*/ 0 w 1117600"/>
                  <a:gd name="connsiteY7" fmla="*/ 0 h 857955"/>
                  <a:gd name="connsiteX0" fmla="*/ 0 w 1117600"/>
                  <a:gd name="connsiteY0" fmla="*/ 0 h 864425"/>
                  <a:gd name="connsiteX1" fmla="*/ 0 w 1117600"/>
                  <a:gd name="connsiteY1" fmla="*/ 598311 h 864425"/>
                  <a:gd name="connsiteX2" fmla="*/ 304800 w 1117600"/>
                  <a:gd name="connsiteY2" fmla="*/ 857955 h 864425"/>
                  <a:gd name="connsiteX3" fmla="*/ 620888 w 1117600"/>
                  <a:gd name="connsiteY3" fmla="*/ 620889 h 864425"/>
                  <a:gd name="connsiteX4" fmla="*/ 835377 w 1117600"/>
                  <a:gd name="connsiteY4" fmla="*/ 406400 h 864425"/>
                  <a:gd name="connsiteX5" fmla="*/ 1117600 w 1117600"/>
                  <a:gd name="connsiteY5" fmla="*/ 711200 h 864425"/>
                  <a:gd name="connsiteX6" fmla="*/ 1106311 w 1117600"/>
                  <a:gd name="connsiteY6" fmla="*/ 11289 h 864425"/>
                  <a:gd name="connsiteX7" fmla="*/ 0 w 1117600"/>
                  <a:gd name="connsiteY7" fmla="*/ 0 h 864425"/>
                  <a:gd name="connsiteX0" fmla="*/ 0 w 1117600"/>
                  <a:gd name="connsiteY0" fmla="*/ 0 h 964093"/>
                  <a:gd name="connsiteX1" fmla="*/ 0 w 1117600"/>
                  <a:gd name="connsiteY1" fmla="*/ 598311 h 964093"/>
                  <a:gd name="connsiteX2" fmla="*/ 203200 w 1117600"/>
                  <a:gd name="connsiteY2" fmla="*/ 959555 h 964093"/>
                  <a:gd name="connsiteX3" fmla="*/ 620888 w 1117600"/>
                  <a:gd name="connsiteY3" fmla="*/ 620889 h 964093"/>
                  <a:gd name="connsiteX4" fmla="*/ 835377 w 1117600"/>
                  <a:gd name="connsiteY4" fmla="*/ 406400 h 964093"/>
                  <a:gd name="connsiteX5" fmla="*/ 1117600 w 1117600"/>
                  <a:gd name="connsiteY5" fmla="*/ 711200 h 964093"/>
                  <a:gd name="connsiteX6" fmla="*/ 1106311 w 1117600"/>
                  <a:gd name="connsiteY6" fmla="*/ 11289 h 964093"/>
                  <a:gd name="connsiteX7" fmla="*/ 0 w 1117600"/>
                  <a:gd name="connsiteY7" fmla="*/ 0 h 964093"/>
                  <a:gd name="connsiteX0" fmla="*/ 0 w 1117600"/>
                  <a:gd name="connsiteY0" fmla="*/ 0 h 853456"/>
                  <a:gd name="connsiteX1" fmla="*/ 0 w 1117600"/>
                  <a:gd name="connsiteY1" fmla="*/ 598311 h 853456"/>
                  <a:gd name="connsiteX2" fmla="*/ 316089 w 1117600"/>
                  <a:gd name="connsiteY2" fmla="*/ 846666 h 853456"/>
                  <a:gd name="connsiteX3" fmla="*/ 620888 w 1117600"/>
                  <a:gd name="connsiteY3" fmla="*/ 620889 h 853456"/>
                  <a:gd name="connsiteX4" fmla="*/ 835377 w 1117600"/>
                  <a:gd name="connsiteY4" fmla="*/ 406400 h 853456"/>
                  <a:gd name="connsiteX5" fmla="*/ 1117600 w 1117600"/>
                  <a:gd name="connsiteY5" fmla="*/ 711200 h 853456"/>
                  <a:gd name="connsiteX6" fmla="*/ 1106311 w 1117600"/>
                  <a:gd name="connsiteY6" fmla="*/ 11289 h 853456"/>
                  <a:gd name="connsiteX7" fmla="*/ 0 w 1117600"/>
                  <a:gd name="connsiteY7" fmla="*/ 0 h 853456"/>
                  <a:gd name="connsiteX0" fmla="*/ 0 w 1117600"/>
                  <a:gd name="connsiteY0" fmla="*/ 0 h 864425"/>
                  <a:gd name="connsiteX1" fmla="*/ 0 w 1117600"/>
                  <a:gd name="connsiteY1" fmla="*/ 598311 h 864425"/>
                  <a:gd name="connsiteX2" fmla="*/ 293511 w 1117600"/>
                  <a:gd name="connsiteY2" fmla="*/ 857955 h 864425"/>
                  <a:gd name="connsiteX3" fmla="*/ 620888 w 1117600"/>
                  <a:gd name="connsiteY3" fmla="*/ 620889 h 864425"/>
                  <a:gd name="connsiteX4" fmla="*/ 835377 w 1117600"/>
                  <a:gd name="connsiteY4" fmla="*/ 406400 h 864425"/>
                  <a:gd name="connsiteX5" fmla="*/ 1117600 w 1117600"/>
                  <a:gd name="connsiteY5" fmla="*/ 711200 h 864425"/>
                  <a:gd name="connsiteX6" fmla="*/ 1106311 w 1117600"/>
                  <a:gd name="connsiteY6" fmla="*/ 11289 h 864425"/>
                  <a:gd name="connsiteX7" fmla="*/ 0 w 1117600"/>
                  <a:gd name="connsiteY7" fmla="*/ 0 h 864425"/>
                  <a:gd name="connsiteX0" fmla="*/ 0 w 1117600"/>
                  <a:gd name="connsiteY0" fmla="*/ 0 h 864425"/>
                  <a:gd name="connsiteX1" fmla="*/ 0 w 1117600"/>
                  <a:gd name="connsiteY1" fmla="*/ 598311 h 864425"/>
                  <a:gd name="connsiteX2" fmla="*/ 293511 w 1117600"/>
                  <a:gd name="connsiteY2" fmla="*/ 857955 h 864425"/>
                  <a:gd name="connsiteX3" fmla="*/ 620888 w 1117600"/>
                  <a:gd name="connsiteY3" fmla="*/ 620889 h 864425"/>
                  <a:gd name="connsiteX4" fmla="*/ 835377 w 1117600"/>
                  <a:gd name="connsiteY4" fmla="*/ 406400 h 864425"/>
                  <a:gd name="connsiteX5" fmla="*/ 1117600 w 1117600"/>
                  <a:gd name="connsiteY5" fmla="*/ 711200 h 864425"/>
                  <a:gd name="connsiteX6" fmla="*/ 1106311 w 1117600"/>
                  <a:gd name="connsiteY6" fmla="*/ 11289 h 864425"/>
                  <a:gd name="connsiteX7" fmla="*/ 0 w 1117600"/>
                  <a:gd name="connsiteY7" fmla="*/ 0 h 864425"/>
                  <a:gd name="connsiteX0" fmla="*/ 0 w 1117600"/>
                  <a:gd name="connsiteY0" fmla="*/ 0 h 864425"/>
                  <a:gd name="connsiteX1" fmla="*/ 0 w 1117600"/>
                  <a:gd name="connsiteY1" fmla="*/ 598311 h 864425"/>
                  <a:gd name="connsiteX2" fmla="*/ 293511 w 1117600"/>
                  <a:gd name="connsiteY2" fmla="*/ 857955 h 864425"/>
                  <a:gd name="connsiteX3" fmla="*/ 620888 w 1117600"/>
                  <a:gd name="connsiteY3" fmla="*/ 620889 h 864425"/>
                  <a:gd name="connsiteX4" fmla="*/ 835377 w 1117600"/>
                  <a:gd name="connsiteY4" fmla="*/ 406400 h 864425"/>
                  <a:gd name="connsiteX5" fmla="*/ 1117600 w 1117600"/>
                  <a:gd name="connsiteY5" fmla="*/ 711200 h 864425"/>
                  <a:gd name="connsiteX6" fmla="*/ 1106311 w 1117600"/>
                  <a:gd name="connsiteY6" fmla="*/ 11289 h 864425"/>
                  <a:gd name="connsiteX7" fmla="*/ 0 w 1117600"/>
                  <a:gd name="connsiteY7" fmla="*/ 0 h 864425"/>
                  <a:gd name="connsiteX0" fmla="*/ 0 w 1117600"/>
                  <a:gd name="connsiteY0" fmla="*/ 0 h 864425"/>
                  <a:gd name="connsiteX1" fmla="*/ 0 w 1117600"/>
                  <a:gd name="connsiteY1" fmla="*/ 598311 h 864425"/>
                  <a:gd name="connsiteX2" fmla="*/ 293511 w 1117600"/>
                  <a:gd name="connsiteY2" fmla="*/ 857955 h 864425"/>
                  <a:gd name="connsiteX3" fmla="*/ 620888 w 1117600"/>
                  <a:gd name="connsiteY3" fmla="*/ 620889 h 864425"/>
                  <a:gd name="connsiteX4" fmla="*/ 835377 w 1117600"/>
                  <a:gd name="connsiteY4" fmla="*/ 406400 h 864425"/>
                  <a:gd name="connsiteX5" fmla="*/ 1117600 w 1117600"/>
                  <a:gd name="connsiteY5" fmla="*/ 711200 h 864425"/>
                  <a:gd name="connsiteX6" fmla="*/ 1106311 w 1117600"/>
                  <a:gd name="connsiteY6" fmla="*/ 11289 h 864425"/>
                  <a:gd name="connsiteX7" fmla="*/ 0 w 1117600"/>
                  <a:gd name="connsiteY7" fmla="*/ 0 h 864425"/>
                  <a:gd name="connsiteX0" fmla="*/ 0 w 1117600"/>
                  <a:gd name="connsiteY0" fmla="*/ 0 h 864425"/>
                  <a:gd name="connsiteX1" fmla="*/ 0 w 1117600"/>
                  <a:gd name="connsiteY1" fmla="*/ 598311 h 864425"/>
                  <a:gd name="connsiteX2" fmla="*/ 293511 w 1117600"/>
                  <a:gd name="connsiteY2" fmla="*/ 857955 h 864425"/>
                  <a:gd name="connsiteX3" fmla="*/ 620888 w 1117600"/>
                  <a:gd name="connsiteY3" fmla="*/ 620889 h 864425"/>
                  <a:gd name="connsiteX4" fmla="*/ 835377 w 1117600"/>
                  <a:gd name="connsiteY4" fmla="*/ 406400 h 864425"/>
                  <a:gd name="connsiteX5" fmla="*/ 1117600 w 1117600"/>
                  <a:gd name="connsiteY5" fmla="*/ 711200 h 864425"/>
                  <a:gd name="connsiteX6" fmla="*/ 1106311 w 1117600"/>
                  <a:gd name="connsiteY6" fmla="*/ 11289 h 864425"/>
                  <a:gd name="connsiteX7" fmla="*/ 0 w 1117600"/>
                  <a:gd name="connsiteY7" fmla="*/ 0 h 864425"/>
                  <a:gd name="connsiteX0" fmla="*/ 0 w 1117600"/>
                  <a:gd name="connsiteY0" fmla="*/ 0 h 864425"/>
                  <a:gd name="connsiteX1" fmla="*/ 0 w 1117600"/>
                  <a:gd name="connsiteY1" fmla="*/ 598311 h 864425"/>
                  <a:gd name="connsiteX2" fmla="*/ 293511 w 1117600"/>
                  <a:gd name="connsiteY2" fmla="*/ 857955 h 864425"/>
                  <a:gd name="connsiteX3" fmla="*/ 620888 w 1117600"/>
                  <a:gd name="connsiteY3" fmla="*/ 620889 h 864425"/>
                  <a:gd name="connsiteX4" fmla="*/ 835377 w 1117600"/>
                  <a:gd name="connsiteY4" fmla="*/ 406400 h 864425"/>
                  <a:gd name="connsiteX5" fmla="*/ 1117600 w 1117600"/>
                  <a:gd name="connsiteY5" fmla="*/ 711200 h 864425"/>
                  <a:gd name="connsiteX6" fmla="*/ 1106311 w 1117600"/>
                  <a:gd name="connsiteY6" fmla="*/ 11289 h 864425"/>
                  <a:gd name="connsiteX7" fmla="*/ 0 w 1117600"/>
                  <a:gd name="connsiteY7" fmla="*/ 0 h 864425"/>
                  <a:gd name="connsiteX0" fmla="*/ 0 w 1117600"/>
                  <a:gd name="connsiteY0" fmla="*/ 0 h 864425"/>
                  <a:gd name="connsiteX1" fmla="*/ 0 w 1117600"/>
                  <a:gd name="connsiteY1" fmla="*/ 598311 h 864425"/>
                  <a:gd name="connsiteX2" fmla="*/ 293511 w 1117600"/>
                  <a:gd name="connsiteY2" fmla="*/ 857955 h 864425"/>
                  <a:gd name="connsiteX3" fmla="*/ 620888 w 1117600"/>
                  <a:gd name="connsiteY3" fmla="*/ 620889 h 864425"/>
                  <a:gd name="connsiteX4" fmla="*/ 835377 w 1117600"/>
                  <a:gd name="connsiteY4" fmla="*/ 406400 h 864425"/>
                  <a:gd name="connsiteX5" fmla="*/ 1117600 w 1117600"/>
                  <a:gd name="connsiteY5" fmla="*/ 711200 h 864425"/>
                  <a:gd name="connsiteX6" fmla="*/ 1106311 w 1117600"/>
                  <a:gd name="connsiteY6" fmla="*/ 11289 h 864425"/>
                  <a:gd name="connsiteX7" fmla="*/ 0 w 1117600"/>
                  <a:gd name="connsiteY7" fmla="*/ 0 h 864425"/>
                  <a:gd name="connsiteX0" fmla="*/ 0 w 1117600"/>
                  <a:gd name="connsiteY0" fmla="*/ 0 h 876479"/>
                  <a:gd name="connsiteX1" fmla="*/ 0 w 1117600"/>
                  <a:gd name="connsiteY1" fmla="*/ 598311 h 876479"/>
                  <a:gd name="connsiteX2" fmla="*/ 293511 w 1117600"/>
                  <a:gd name="connsiteY2" fmla="*/ 857955 h 876479"/>
                  <a:gd name="connsiteX3" fmla="*/ 620888 w 1117600"/>
                  <a:gd name="connsiteY3" fmla="*/ 620889 h 876479"/>
                  <a:gd name="connsiteX4" fmla="*/ 835377 w 1117600"/>
                  <a:gd name="connsiteY4" fmla="*/ 406400 h 876479"/>
                  <a:gd name="connsiteX5" fmla="*/ 1117600 w 1117600"/>
                  <a:gd name="connsiteY5" fmla="*/ 711200 h 876479"/>
                  <a:gd name="connsiteX6" fmla="*/ 1106311 w 1117600"/>
                  <a:gd name="connsiteY6" fmla="*/ 11289 h 876479"/>
                  <a:gd name="connsiteX7" fmla="*/ 0 w 1117600"/>
                  <a:gd name="connsiteY7" fmla="*/ 0 h 876479"/>
                  <a:gd name="connsiteX0" fmla="*/ 0 w 1117600"/>
                  <a:gd name="connsiteY0" fmla="*/ 0 h 876479"/>
                  <a:gd name="connsiteX1" fmla="*/ 0 w 1117600"/>
                  <a:gd name="connsiteY1" fmla="*/ 598311 h 876479"/>
                  <a:gd name="connsiteX2" fmla="*/ 293511 w 1117600"/>
                  <a:gd name="connsiteY2" fmla="*/ 857955 h 876479"/>
                  <a:gd name="connsiteX3" fmla="*/ 620888 w 1117600"/>
                  <a:gd name="connsiteY3" fmla="*/ 620889 h 876479"/>
                  <a:gd name="connsiteX4" fmla="*/ 835377 w 1117600"/>
                  <a:gd name="connsiteY4" fmla="*/ 406400 h 876479"/>
                  <a:gd name="connsiteX5" fmla="*/ 1117600 w 1117600"/>
                  <a:gd name="connsiteY5" fmla="*/ 711200 h 876479"/>
                  <a:gd name="connsiteX6" fmla="*/ 1106311 w 1117600"/>
                  <a:gd name="connsiteY6" fmla="*/ 11289 h 876479"/>
                  <a:gd name="connsiteX7" fmla="*/ 0 w 1117600"/>
                  <a:gd name="connsiteY7" fmla="*/ 0 h 876479"/>
                  <a:gd name="connsiteX0" fmla="*/ 0 w 1117600"/>
                  <a:gd name="connsiteY0" fmla="*/ 0 h 876479"/>
                  <a:gd name="connsiteX1" fmla="*/ 0 w 1117600"/>
                  <a:gd name="connsiteY1" fmla="*/ 598311 h 876479"/>
                  <a:gd name="connsiteX2" fmla="*/ 293511 w 1117600"/>
                  <a:gd name="connsiteY2" fmla="*/ 857955 h 876479"/>
                  <a:gd name="connsiteX3" fmla="*/ 620888 w 1117600"/>
                  <a:gd name="connsiteY3" fmla="*/ 620889 h 876479"/>
                  <a:gd name="connsiteX4" fmla="*/ 835377 w 1117600"/>
                  <a:gd name="connsiteY4" fmla="*/ 406400 h 876479"/>
                  <a:gd name="connsiteX5" fmla="*/ 1117600 w 1117600"/>
                  <a:gd name="connsiteY5" fmla="*/ 711200 h 876479"/>
                  <a:gd name="connsiteX6" fmla="*/ 1106311 w 1117600"/>
                  <a:gd name="connsiteY6" fmla="*/ 11289 h 876479"/>
                  <a:gd name="connsiteX7" fmla="*/ 0 w 1117600"/>
                  <a:gd name="connsiteY7" fmla="*/ 0 h 876479"/>
                  <a:gd name="connsiteX0" fmla="*/ 0 w 1117600"/>
                  <a:gd name="connsiteY0" fmla="*/ 0 h 876479"/>
                  <a:gd name="connsiteX1" fmla="*/ 0 w 1117600"/>
                  <a:gd name="connsiteY1" fmla="*/ 598311 h 876479"/>
                  <a:gd name="connsiteX2" fmla="*/ 293511 w 1117600"/>
                  <a:gd name="connsiteY2" fmla="*/ 857955 h 876479"/>
                  <a:gd name="connsiteX3" fmla="*/ 620888 w 1117600"/>
                  <a:gd name="connsiteY3" fmla="*/ 620889 h 876479"/>
                  <a:gd name="connsiteX4" fmla="*/ 835377 w 1117600"/>
                  <a:gd name="connsiteY4" fmla="*/ 406400 h 876479"/>
                  <a:gd name="connsiteX5" fmla="*/ 1117600 w 1117600"/>
                  <a:gd name="connsiteY5" fmla="*/ 711200 h 876479"/>
                  <a:gd name="connsiteX6" fmla="*/ 1106311 w 1117600"/>
                  <a:gd name="connsiteY6" fmla="*/ 11289 h 876479"/>
                  <a:gd name="connsiteX7" fmla="*/ 0 w 1117600"/>
                  <a:gd name="connsiteY7" fmla="*/ 0 h 876479"/>
                  <a:gd name="connsiteX0" fmla="*/ 0 w 1117600"/>
                  <a:gd name="connsiteY0" fmla="*/ 0 h 876479"/>
                  <a:gd name="connsiteX1" fmla="*/ 0 w 1117600"/>
                  <a:gd name="connsiteY1" fmla="*/ 598311 h 876479"/>
                  <a:gd name="connsiteX2" fmla="*/ 293511 w 1117600"/>
                  <a:gd name="connsiteY2" fmla="*/ 857955 h 876479"/>
                  <a:gd name="connsiteX3" fmla="*/ 620888 w 1117600"/>
                  <a:gd name="connsiteY3" fmla="*/ 620889 h 876479"/>
                  <a:gd name="connsiteX4" fmla="*/ 835377 w 1117600"/>
                  <a:gd name="connsiteY4" fmla="*/ 406400 h 876479"/>
                  <a:gd name="connsiteX5" fmla="*/ 1117600 w 1117600"/>
                  <a:gd name="connsiteY5" fmla="*/ 711200 h 876479"/>
                  <a:gd name="connsiteX6" fmla="*/ 1106311 w 1117600"/>
                  <a:gd name="connsiteY6" fmla="*/ 11289 h 876479"/>
                  <a:gd name="connsiteX7" fmla="*/ 0 w 1117600"/>
                  <a:gd name="connsiteY7" fmla="*/ 0 h 876479"/>
                  <a:gd name="connsiteX0" fmla="*/ 0 w 1117600"/>
                  <a:gd name="connsiteY0" fmla="*/ 0 h 858807"/>
                  <a:gd name="connsiteX1" fmla="*/ 0 w 1117600"/>
                  <a:gd name="connsiteY1" fmla="*/ 598311 h 858807"/>
                  <a:gd name="connsiteX2" fmla="*/ 293511 w 1117600"/>
                  <a:gd name="connsiteY2" fmla="*/ 857955 h 858807"/>
                  <a:gd name="connsiteX3" fmla="*/ 835377 w 1117600"/>
                  <a:gd name="connsiteY3" fmla="*/ 406400 h 858807"/>
                  <a:gd name="connsiteX4" fmla="*/ 1117600 w 1117600"/>
                  <a:gd name="connsiteY4" fmla="*/ 711200 h 858807"/>
                  <a:gd name="connsiteX5" fmla="*/ 1106311 w 1117600"/>
                  <a:gd name="connsiteY5" fmla="*/ 11289 h 858807"/>
                  <a:gd name="connsiteX6" fmla="*/ 0 w 1117600"/>
                  <a:gd name="connsiteY6" fmla="*/ 0 h 858807"/>
                  <a:gd name="connsiteX0" fmla="*/ 0 w 1117600"/>
                  <a:gd name="connsiteY0" fmla="*/ 0 h 858913"/>
                  <a:gd name="connsiteX1" fmla="*/ 0 w 1117600"/>
                  <a:gd name="connsiteY1" fmla="*/ 598311 h 858913"/>
                  <a:gd name="connsiteX2" fmla="*/ 293511 w 1117600"/>
                  <a:gd name="connsiteY2" fmla="*/ 857955 h 858913"/>
                  <a:gd name="connsiteX3" fmla="*/ 835377 w 1117600"/>
                  <a:gd name="connsiteY3" fmla="*/ 406400 h 858913"/>
                  <a:gd name="connsiteX4" fmla="*/ 1117600 w 1117600"/>
                  <a:gd name="connsiteY4" fmla="*/ 711200 h 858913"/>
                  <a:gd name="connsiteX5" fmla="*/ 1106311 w 1117600"/>
                  <a:gd name="connsiteY5" fmla="*/ 11289 h 858913"/>
                  <a:gd name="connsiteX6" fmla="*/ 0 w 1117600"/>
                  <a:gd name="connsiteY6" fmla="*/ 0 h 858913"/>
                  <a:gd name="connsiteX0" fmla="*/ 0 w 1117600"/>
                  <a:gd name="connsiteY0" fmla="*/ 0 h 858913"/>
                  <a:gd name="connsiteX1" fmla="*/ 0 w 1117600"/>
                  <a:gd name="connsiteY1" fmla="*/ 598311 h 858913"/>
                  <a:gd name="connsiteX2" fmla="*/ 293511 w 1117600"/>
                  <a:gd name="connsiteY2" fmla="*/ 857955 h 858913"/>
                  <a:gd name="connsiteX3" fmla="*/ 835377 w 1117600"/>
                  <a:gd name="connsiteY3" fmla="*/ 406400 h 858913"/>
                  <a:gd name="connsiteX4" fmla="*/ 1117600 w 1117600"/>
                  <a:gd name="connsiteY4" fmla="*/ 711200 h 858913"/>
                  <a:gd name="connsiteX5" fmla="*/ 1106311 w 1117600"/>
                  <a:gd name="connsiteY5" fmla="*/ 11289 h 858913"/>
                  <a:gd name="connsiteX6" fmla="*/ 0 w 1117600"/>
                  <a:gd name="connsiteY6" fmla="*/ 0 h 858913"/>
                  <a:gd name="connsiteX0" fmla="*/ 0 w 1117600"/>
                  <a:gd name="connsiteY0" fmla="*/ 0 h 858891"/>
                  <a:gd name="connsiteX1" fmla="*/ 0 w 1117600"/>
                  <a:gd name="connsiteY1" fmla="*/ 598311 h 858891"/>
                  <a:gd name="connsiteX2" fmla="*/ 293511 w 1117600"/>
                  <a:gd name="connsiteY2" fmla="*/ 857955 h 858891"/>
                  <a:gd name="connsiteX3" fmla="*/ 835377 w 1117600"/>
                  <a:gd name="connsiteY3" fmla="*/ 406400 h 858891"/>
                  <a:gd name="connsiteX4" fmla="*/ 1117600 w 1117600"/>
                  <a:gd name="connsiteY4" fmla="*/ 711200 h 858891"/>
                  <a:gd name="connsiteX5" fmla="*/ 1106311 w 1117600"/>
                  <a:gd name="connsiteY5" fmla="*/ 11289 h 858891"/>
                  <a:gd name="connsiteX6" fmla="*/ 0 w 1117600"/>
                  <a:gd name="connsiteY6" fmla="*/ 0 h 858891"/>
                  <a:gd name="connsiteX0" fmla="*/ 0 w 1126131"/>
                  <a:gd name="connsiteY0" fmla="*/ 0 h 858891"/>
                  <a:gd name="connsiteX1" fmla="*/ 0 w 1126131"/>
                  <a:gd name="connsiteY1" fmla="*/ 598311 h 858891"/>
                  <a:gd name="connsiteX2" fmla="*/ 293511 w 1126131"/>
                  <a:gd name="connsiteY2" fmla="*/ 857955 h 858891"/>
                  <a:gd name="connsiteX3" fmla="*/ 835377 w 1126131"/>
                  <a:gd name="connsiteY3" fmla="*/ 406400 h 858891"/>
                  <a:gd name="connsiteX4" fmla="*/ 1117600 w 1126131"/>
                  <a:gd name="connsiteY4" fmla="*/ 711200 h 858891"/>
                  <a:gd name="connsiteX5" fmla="*/ 1126131 w 1126131"/>
                  <a:gd name="connsiteY5" fmla="*/ 11289 h 858891"/>
                  <a:gd name="connsiteX6" fmla="*/ 0 w 1126131"/>
                  <a:gd name="connsiteY6" fmla="*/ 0 h 858891"/>
                  <a:gd name="connsiteX0" fmla="*/ 0 w 1118203"/>
                  <a:gd name="connsiteY0" fmla="*/ 0 h 858891"/>
                  <a:gd name="connsiteX1" fmla="*/ 0 w 1118203"/>
                  <a:gd name="connsiteY1" fmla="*/ 598311 h 858891"/>
                  <a:gd name="connsiteX2" fmla="*/ 293511 w 1118203"/>
                  <a:gd name="connsiteY2" fmla="*/ 857955 h 858891"/>
                  <a:gd name="connsiteX3" fmla="*/ 835377 w 1118203"/>
                  <a:gd name="connsiteY3" fmla="*/ 406400 h 858891"/>
                  <a:gd name="connsiteX4" fmla="*/ 1117600 w 1118203"/>
                  <a:gd name="connsiteY4" fmla="*/ 711200 h 858891"/>
                  <a:gd name="connsiteX5" fmla="*/ 1118203 w 1118203"/>
                  <a:gd name="connsiteY5" fmla="*/ 11289 h 858891"/>
                  <a:gd name="connsiteX6" fmla="*/ 0 w 1118203"/>
                  <a:gd name="connsiteY6" fmla="*/ 0 h 858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18203" h="858891">
                    <a:moveTo>
                      <a:pt x="0" y="0"/>
                    </a:moveTo>
                    <a:lnTo>
                      <a:pt x="0" y="598311"/>
                    </a:lnTo>
                    <a:cubicBezTo>
                      <a:pt x="97837" y="684859"/>
                      <a:pt x="127941" y="873007"/>
                      <a:pt x="293511" y="857955"/>
                    </a:cubicBezTo>
                    <a:cubicBezTo>
                      <a:pt x="444633" y="882415"/>
                      <a:pt x="686137" y="419570"/>
                      <a:pt x="835377" y="406400"/>
                    </a:cubicBezTo>
                    <a:cubicBezTo>
                      <a:pt x="976506" y="406400"/>
                      <a:pt x="1023526" y="609600"/>
                      <a:pt x="1117600" y="711200"/>
                    </a:cubicBezTo>
                    <a:lnTo>
                      <a:pt x="1118203" y="112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42" name="Egyenes összekötő nyíllal 41"/>
              <p:cNvCxnSpPr/>
              <p:nvPr/>
            </p:nvCxnSpPr>
            <p:spPr>
              <a:xfrm>
                <a:off x="4950076" y="1257416"/>
                <a:ext cx="764106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Téglalap 86"/>
              <p:cNvSpPr/>
              <p:nvPr/>
            </p:nvSpPr>
            <p:spPr>
              <a:xfrm>
                <a:off x="3635650" y="2951431"/>
                <a:ext cx="1800000" cy="50827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41" name="Egyenes összekötő nyíllal 40"/>
              <p:cNvCxnSpPr/>
              <p:nvPr/>
            </p:nvCxnSpPr>
            <p:spPr>
              <a:xfrm flipV="1">
                <a:off x="3491345" y="1934119"/>
                <a:ext cx="742946" cy="1215684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7" name="Kép 4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23170" y="1916127"/>
              <a:ext cx="1097852" cy="885480"/>
            </a:xfrm>
            <a:prstGeom prst="rect">
              <a:avLst/>
            </a:prstGeom>
          </p:spPr>
        </p:pic>
      </p:grpSp>
      <p:sp>
        <p:nvSpPr>
          <p:cNvPr id="22" name="Téglalap 21"/>
          <p:cNvSpPr/>
          <p:nvPr/>
        </p:nvSpPr>
        <p:spPr>
          <a:xfrm>
            <a:off x="4243806" y="4903283"/>
            <a:ext cx="71057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do we observe hot electrons with energies only up to 0,4 eV?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Based on the 1.55 eV excitation photon energy one would expect higher photon energies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GB" baseline="30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-e</a:t>
            </a:r>
            <a:r>
              <a:rPr lang="en-GB" baseline="30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scattering energy dependent =&gt; only less energetic electrons can be observed</a:t>
            </a:r>
          </a:p>
        </p:txBody>
      </p:sp>
      <p:pic>
        <p:nvPicPr>
          <p:cNvPr id="84" name="Kép 83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59"/>
          <a:stretch/>
        </p:blipFill>
        <p:spPr>
          <a:xfrm>
            <a:off x="50387" y="4055579"/>
            <a:ext cx="4046194" cy="2758065"/>
          </a:xfrm>
          <a:prstGeom prst="rect">
            <a:avLst/>
          </a:prstGeom>
        </p:spPr>
      </p:pic>
      <p:sp>
        <p:nvSpPr>
          <p:cNvPr id="82" name="Szövegdoboz 81"/>
          <p:cNvSpPr txBox="1"/>
          <p:nvPr/>
        </p:nvSpPr>
        <p:spPr>
          <a:xfrm>
            <a:off x="233821" y="3307107"/>
            <a:ext cx="2401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cs typeface="Calibri" panose="020F0502020204030204" pitchFamily="34" charset="0"/>
              </a:rPr>
              <a:t>generation of SPP </a:t>
            </a:r>
          </a:p>
        </p:txBody>
      </p:sp>
      <p:sp>
        <p:nvSpPr>
          <p:cNvPr id="90" name="Téglalap 89"/>
          <p:cNvSpPr/>
          <p:nvPr/>
        </p:nvSpPr>
        <p:spPr>
          <a:xfrm>
            <a:off x="7684677" y="3372409"/>
            <a:ext cx="43583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b="1" dirty="0" smtClean="0">
                <a:cs typeface="Calibri" panose="020F0502020204030204" pitchFamily="34" charset="0"/>
              </a:rPr>
              <a:t>CW excitation:</a:t>
            </a:r>
          </a:p>
          <a:p>
            <a:pPr algn="just"/>
            <a:r>
              <a:rPr lang="en-GB" dirty="0" smtClean="0">
                <a:cs typeface="Calibri" panose="020F0502020204030204" pitchFamily="34" charset="0"/>
              </a:rPr>
              <a:t>all sc. process are present and </a:t>
            </a:r>
          </a:p>
          <a:p>
            <a:pPr algn="just"/>
            <a:r>
              <a:rPr lang="en-GB" dirty="0" smtClean="0">
                <a:cs typeface="Calibri" panose="020F0502020204030204" pitchFamily="34" charset="0"/>
              </a:rPr>
              <a:t>the </a:t>
            </a:r>
            <a:r>
              <a:rPr lang="en-GB" b="1" dirty="0" smtClean="0">
                <a:cs typeface="Calibri" panose="020F0502020204030204" pitchFamily="34" charset="0"/>
              </a:rPr>
              <a:t>electron excitation</a:t>
            </a:r>
            <a:r>
              <a:rPr lang="en-GB" dirty="0" smtClean="0">
                <a:cs typeface="Calibri" panose="020F0502020204030204" pitchFamily="34" charset="0"/>
              </a:rPr>
              <a:t> is continued =&gt; a region with different e- distribution</a:t>
            </a:r>
            <a:endParaRPr lang="en-GB" dirty="0">
              <a:cs typeface="Calibri" panose="020F0502020204030204" pitchFamily="34" charset="0"/>
            </a:endParaRPr>
          </a:p>
        </p:txBody>
      </p:sp>
      <p:sp>
        <p:nvSpPr>
          <p:cNvPr id="91" name="Szövegdoboz 90"/>
          <p:cNvSpPr txBox="1"/>
          <p:nvPr/>
        </p:nvSpPr>
        <p:spPr>
          <a:xfrm>
            <a:off x="2309806" y="3301241"/>
            <a:ext cx="2823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cs typeface="Calibri" panose="020F0502020204030204" pitchFamily="34" charset="0"/>
              </a:rPr>
              <a:t>energy transferred to the electron subsystem</a:t>
            </a:r>
            <a:endParaRPr lang="en-GB" b="1" dirty="0">
              <a:cs typeface="Calibri" panose="020F0502020204030204" pitchFamily="34" charset="0"/>
            </a:endParaRPr>
          </a:p>
        </p:txBody>
      </p:sp>
      <p:sp>
        <p:nvSpPr>
          <p:cNvPr id="92" name="Szövegdoboz 91"/>
          <p:cNvSpPr txBox="1"/>
          <p:nvPr/>
        </p:nvSpPr>
        <p:spPr>
          <a:xfrm>
            <a:off x="5137944" y="3347514"/>
            <a:ext cx="2258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cs typeface="Calibri" panose="020F0502020204030204" pitchFamily="34" charset="0"/>
              </a:rPr>
              <a:t>energy distributed via e</a:t>
            </a:r>
            <a:r>
              <a:rPr lang="en-GB" baseline="30000" dirty="0">
                <a:cs typeface="Calibri" panose="020F0502020204030204" pitchFamily="34" charset="0"/>
              </a:rPr>
              <a:t>-</a:t>
            </a:r>
            <a:r>
              <a:rPr lang="en-GB" dirty="0">
                <a:cs typeface="Calibri" panose="020F0502020204030204" pitchFamily="34" charset="0"/>
              </a:rPr>
              <a:t> - e</a:t>
            </a:r>
            <a:r>
              <a:rPr lang="en-GB" baseline="30000" dirty="0">
                <a:cs typeface="Calibri" panose="020F0502020204030204" pitchFamily="34" charset="0"/>
              </a:rPr>
              <a:t>-</a:t>
            </a:r>
            <a:r>
              <a:rPr lang="en-GB" dirty="0">
                <a:cs typeface="Calibri" panose="020F0502020204030204" pitchFamily="34" charset="0"/>
              </a:rPr>
              <a:t> and  e</a:t>
            </a:r>
            <a:r>
              <a:rPr lang="en-GB" baseline="30000" dirty="0">
                <a:cs typeface="Calibri" panose="020F0502020204030204" pitchFamily="34" charset="0"/>
              </a:rPr>
              <a:t>-</a:t>
            </a:r>
            <a:r>
              <a:rPr lang="en-GB" dirty="0">
                <a:cs typeface="Calibri" panose="020F0502020204030204" pitchFamily="34" charset="0"/>
              </a:rPr>
              <a:t> - phonon scattering</a:t>
            </a:r>
          </a:p>
        </p:txBody>
      </p:sp>
    </p:spTree>
    <p:extLst>
      <p:ext uri="{BB962C8B-B14F-4D97-AF65-F5344CB8AC3E}">
        <p14:creationId xmlns:p14="http://schemas.microsoft.com/office/powerpoint/2010/main" val="72867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/>
      <p:bldP spid="82" grpId="0"/>
      <p:bldP spid="90" grpId="0"/>
      <p:bldP spid="91" grpId="0"/>
      <p:bldP spid="9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868373" y="-66540"/>
            <a:ext cx="7323627" cy="11387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400" b="1" dirty="0">
                <a:solidFill>
                  <a:srgbClr val="E7511E"/>
                </a:solidFill>
              </a:rPr>
              <a:t>What can </a:t>
            </a:r>
            <a:r>
              <a:rPr lang="en-US" sz="3400" b="1" dirty="0">
                <a:solidFill>
                  <a:srgbClr val="E7511E"/>
                </a:solidFill>
                <a:latin typeface="Symbol" panose="05050102010706020507" pitchFamily="18" charset="2"/>
              </a:rPr>
              <a:t>e</a:t>
            </a:r>
            <a:r>
              <a:rPr lang="en-US" sz="3400" b="1" baseline="-25000" dirty="0">
                <a:solidFill>
                  <a:srgbClr val="E7511E"/>
                </a:solidFill>
              </a:rPr>
              <a:t>2</a:t>
            </a:r>
            <a:r>
              <a:rPr lang="en-US" sz="3400" b="1" dirty="0">
                <a:solidFill>
                  <a:srgbClr val="E7511E"/>
                </a:solidFill>
              </a:rPr>
              <a:t> tell us about the excitation/decay of SPPs?</a:t>
            </a:r>
          </a:p>
        </p:txBody>
      </p:sp>
      <p:sp>
        <p:nvSpPr>
          <p:cNvPr id="10" name="Téglalap 9"/>
          <p:cNvSpPr/>
          <p:nvPr/>
        </p:nvSpPr>
        <p:spPr>
          <a:xfrm>
            <a:off x="403775" y="1981759"/>
            <a:ext cx="8974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2175" lvl="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prstClr val="black"/>
                </a:solidFill>
              </a:rPr>
              <a:t>photon absorption drives the electron distribution out of equilibrium</a:t>
            </a:r>
          </a:p>
        </p:txBody>
      </p:sp>
      <p:sp>
        <p:nvSpPr>
          <p:cNvPr id="11" name="Téglalap 10"/>
          <p:cNvSpPr/>
          <p:nvPr/>
        </p:nvSpPr>
        <p:spPr>
          <a:xfrm>
            <a:off x="403774" y="2380737"/>
            <a:ext cx="9137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2175" lvl="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prstClr val="black"/>
                </a:solidFill>
              </a:rPr>
              <a:t>electron-electron scattering: high temperature Fermi–Dirac distribution</a:t>
            </a:r>
          </a:p>
        </p:txBody>
      </p:sp>
      <p:sp>
        <p:nvSpPr>
          <p:cNvPr id="13" name="Téglalap 12"/>
          <p:cNvSpPr/>
          <p:nvPr/>
        </p:nvSpPr>
        <p:spPr>
          <a:xfrm>
            <a:off x="403774" y="2779713"/>
            <a:ext cx="114566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2175" lvl="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prstClr val="black"/>
                </a:solidFill>
              </a:rPr>
              <a:t>electron–phonon interactions: reduction of this electronic temperature on a picosecond time scale </a:t>
            </a:r>
          </a:p>
        </p:txBody>
      </p:sp>
      <p:sp>
        <p:nvSpPr>
          <p:cNvPr id="14" name="Téglalap 13"/>
          <p:cNvSpPr/>
          <p:nvPr/>
        </p:nvSpPr>
        <p:spPr>
          <a:xfrm>
            <a:off x="413124" y="1356553"/>
            <a:ext cx="92627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prstClr val="black"/>
                </a:solidFill>
              </a:rPr>
              <a:t>The </a:t>
            </a:r>
            <a:r>
              <a:rPr lang="hu-HU" dirty="0" err="1" smtClean="0">
                <a:solidFill>
                  <a:prstClr val="black"/>
                </a:solidFill>
              </a:rPr>
              <a:t>different</a:t>
            </a:r>
            <a:r>
              <a:rPr lang="hu-HU" dirty="0" smtClean="0">
                <a:solidFill>
                  <a:prstClr val="black"/>
                </a:solidFill>
              </a:rPr>
              <a:t> </a:t>
            </a:r>
            <a:r>
              <a:rPr lang="hu-HU" dirty="0" err="1" smtClean="0">
                <a:solidFill>
                  <a:prstClr val="black"/>
                </a:solidFill>
              </a:rPr>
              <a:t>time-delays</a:t>
            </a:r>
            <a:r>
              <a:rPr lang="hu-HU" dirty="0" smtClean="0">
                <a:solidFill>
                  <a:prstClr val="black"/>
                </a:solidFill>
              </a:rPr>
              <a:t> </a:t>
            </a:r>
            <a:r>
              <a:rPr lang="hu-HU" dirty="0" err="1" smtClean="0">
                <a:solidFill>
                  <a:prstClr val="black"/>
                </a:solidFill>
              </a:rPr>
              <a:t>can</a:t>
            </a:r>
            <a:r>
              <a:rPr lang="hu-HU" dirty="0" smtClean="0">
                <a:solidFill>
                  <a:prstClr val="black"/>
                </a:solidFill>
              </a:rPr>
              <a:t> be </a:t>
            </a:r>
            <a:r>
              <a:rPr lang="hu-HU" dirty="0" err="1" smtClean="0">
                <a:solidFill>
                  <a:prstClr val="black"/>
                </a:solidFill>
              </a:rPr>
              <a:t>attributed</a:t>
            </a:r>
            <a:r>
              <a:rPr lang="hu-HU" dirty="0" smtClean="0">
                <a:solidFill>
                  <a:prstClr val="black"/>
                </a:solidFill>
              </a:rPr>
              <a:t> </a:t>
            </a:r>
            <a:r>
              <a:rPr lang="hu-HU" dirty="0" err="1" smtClean="0">
                <a:solidFill>
                  <a:prstClr val="black"/>
                </a:solidFill>
              </a:rPr>
              <a:t>to</a:t>
            </a:r>
            <a:r>
              <a:rPr lang="hu-HU" dirty="0" smtClean="0">
                <a:solidFill>
                  <a:prstClr val="black"/>
                </a:solidFill>
              </a:rPr>
              <a:t> </a:t>
            </a:r>
            <a:r>
              <a:rPr lang="hu-HU" dirty="0" err="1" smtClean="0">
                <a:solidFill>
                  <a:prstClr val="black"/>
                </a:solidFill>
              </a:rPr>
              <a:t>different</a:t>
            </a:r>
            <a:r>
              <a:rPr lang="hu-HU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process </a:t>
            </a:r>
            <a:r>
              <a:rPr lang="hu-HU" dirty="0" err="1" smtClean="0">
                <a:solidFill>
                  <a:prstClr val="black"/>
                </a:solidFill>
              </a:rPr>
              <a:t>following</a:t>
            </a:r>
            <a:r>
              <a:rPr lang="hu-HU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SPP </a:t>
            </a:r>
            <a:r>
              <a:rPr lang="en-US" dirty="0">
                <a:solidFill>
                  <a:prstClr val="black"/>
                </a:solidFill>
              </a:rPr>
              <a:t>excitation </a:t>
            </a:r>
            <a:endParaRPr lang="hu-HU" dirty="0" smtClean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prstClr val="black"/>
                </a:solidFill>
              </a:rPr>
              <a:t> </a:t>
            </a:r>
            <a:r>
              <a:rPr lang="hu-HU" dirty="0" err="1" smtClean="0">
                <a:solidFill>
                  <a:prstClr val="black"/>
                </a:solidFill>
              </a:rPr>
              <a:t>Each</a:t>
            </a:r>
            <a:r>
              <a:rPr lang="hu-HU" dirty="0" smtClean="0">
                <a:solidFill>
                  <a:prstClr val="black"/>
                </a:solidFill>
              </a:rPr>
              <a:t> </a:t>
            </a:r>
            <a:r>
              <a:rPr lang="hu-HU" dirty="0" err="1" smtClean="0">
                <a:solidFill>
                  <a:prstClr val="black"/>
                </a:solidFill>
              </a:rPr>
              <a:t>process</a:t>
            </a:r>
            <a:r>
              <a:rPr lang="hu-HU" dirty="0" smtClean="0">
                <a:solidFill>
                  <a:prstClr val="black"/>
                </a:solidFill>
              </a:rPr>
              <a:t> </a:t>
            </a:r>
            <a:r>
              <a:rPr lang="hu-HU" dirty="0" err="1" smtClean="0">
                <a:solidFill>
                  <a:prstClr val="black"/>
                </a:solidFill>
              </a:rPr>
              <a:t>have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its own </a:t>
            </a:r>
            <a:r>
              <a:rPr lang="en-US" i="1" dirty="0">
                <a:solidFill>
                  <a:prstClr val="black"/>
                </a:solidFill>
              </a:rPr>
              <a:t>f(E)</a:t>
            </a:r>
            <a:r>
              <a:rPr lang="en-US" dirty="0">
                <a:solidFill>
                  <a:prstClr val="black"/>
                </a:solidFill>
              </a:rPr>
              <a:t>:</a:t>
            </a:r>
          </a:p>
        </p:txBody>
      </p:sp>
      <p:sp>
        <p:nvSpPr>
          <p:cNvPr id="35" name="Szövegdoboz 34"/>
          <p:cNvSpPr txBox="1"/>
          <p:nvPr/>
        </p:nvSpPr>
        <p:spPr>
          <a:xfrm>
            <a:off x="4868373" y="5110821"/>
            <a:ext cx="22147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t ≈ </a:t>
            </a:r>
            <a:r>
              <a:rPr lang="hu-HU" sz="1400" b="1" dirty="0"/>
              <a:t>6</a:t>
            </a:r>
            <a:r>
              <a:rPr lang="en-US" sz="1400" b="1" dirty="0" smtClean="0"/>
              <a:t>00 </a:t>
            </a:r>
            <a:r>
              <a:rPr lang="en-US" sz="1400" b="1" dirty="0"/>
              <a:t>fs</a:t>
            </a:r>
          </a:p>
          <a:p>
            <a:pPr algn="ctr"/>
            <a:r>
              <a:rPr lang="en-US" sz="1400" dirty="0"/>
              <a:t>electron temperature increases due to e</a:t>
            </a:r>
            <a:r>
              <a:rPr lang="en-US" sz="1400" baseline="30000" dirty="0"/>
              <a:t>-</a:t>
            </a:r>
            <a:r>
              <a:rPr lang="en-US" sz="1400" dirty="0"/>
              <a:t>-e</a:t>
            </a:r>
            <a:r>
              <a:rPr lang="en-US" sz="1400" baseline="30000" dirty="0"/>
              <a:t>-</a:t>
            </a:r>
            <a:r>
              <a:rPr lang="en-US" sz="1400" dirty="0"/>
              <a:t> interactions</a:t>
            </a:r>
          </a:p>
        </p:txBody>
      </p:sp>
      <p:sp>
        <p:nvSpPr>
          <p:cNvPr id="36" name="Szövegdoboz 35"/>
          <p:cNvSpPr txBox="1"/>
          <p:nvPr/>
        </p:nvSpPr>
        <p:spPr>
          <a:xfrm>
            <a:off x="3098987" y="5110821"/>
            <a:ext cx="1655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t≈</a:t>
            </a:r>
            <a:r>
              <a:rPr lang="en-US" sz="1400" b="1" dirty="0" smtClean="0"/>
              <a:t>10</a:t>
            </a:r>
            <a:r>
              <a:rPr lang="hu-HU" sz="1400" b="1" dirty="0" smtClean="0"/>
              <a:t>0</a:t>
            </a:r>
            <a:r>
              <a:rPr lang="en-US" sz="1400" b="1" dirty="0" smtClean="0"/>
              <a:t> </a:t>
            </a:r>
            <a:r>
              <a:rPr lang="en-US" sz="1400" b="1" dirty="0"/>
              <a:t>fs</a:t>
            </a:r>
          </a:p>
          <a:p>
            <a:pPr algn="ctr"/>
            <a:r>
              <a:rPr lang="en-US" sz="1400" dirty="0"/>
              <a:t>photon absorption</a:t>
            </a:r>
          </a:p>
        </p:txBody>
      </p:sp>
      <p:sp>
        <p:nvSpPr>
          <p:cNvPr id="37" name="Szövegdoboz 36"/>
          <p:cNvSpPr txBox="1"/>
          <p:nvPr/>
        </p:nvSpPr>
        <p:spPr>
          <a:xfrm>
            <a:off x="1222587" y="5110821"/>
            <a:ext cx="16553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t&lt;0</a:t>
            </a:r>
          </a:p>
          <a:p>
            <a:pPr algn="ctr"/>
            <a:r>
              <a:rPr lang="en-US" sz="1400" dirty="0"/>
              <a:t>before the excitation</a:t>
            </a:r>
          </a:p>
        </p:txBody>
      </p:sp>
      <p:sp>
        <p:nvSpPr>
          <p:cNvPr id="38" name="Szövegdoboz 37"/>
          <p:cNvSpPr txBox="1"/>
          <p:nvPr/>
        </p:nvSpPr>
        <p:spPr>
          <a:xfrm>
            <a:off x="7105178" y="5110821"/>
            <a:ext cx="16553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few-</a:t>
            </a:r>
            <a:r>
              <a:rPr lang="en-US" sz="1400" b="1" dirty="0" err="1"/>
              <a:t>ps</a:t>
            </a:r>
            <a:endParaRPr lang="en-US" sz="1400" b="1" dirty="0"/>
          </a:p>
          <a:p>
            <a:pPr algn="ctr"/>
            <a:r>
              <a:rPr lang="en-US" sz="1400" dirty="0"/>
              <a:t>electrons interact with phonons</a:t>
            </a:r>
          </a:p>
        </p:txBody>
      </p:sp>
      <p:sp>
        <p:nvSpPr>
          <p:cNvPr id="39" name="Szövegdoboz 38"/>
          <p:cNvSpPr txBox="1"/>
          <p:nvPr/>
        </p:nvSpPr>
        <p:spPr>
          <a:xfrm>
            <a:off x="9069712" y="5110821"/>
            <a:ext cx="16553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/>
              <a:t>ps</a:t>
            </a:r>
            <a:r>
              <a:rPr lang="en-US" sz="1400" b="1" dirty="0"/>
              <a:t> range</a:t>
            </a:r>
          </a:p>
          <a:p>
            <a:pPr algn="ctr"/>
            <a:r>
              <a:rPr lang="en-US" sz="1400" dirty="0"/>
              <a:t>lattice </a:t>
            </a:r>
            <a:r>
              <a:rPr lang="en-US" sz="1400" dirty="0" err="1"/>
              <a:t>thermalization</a:t>
            </a:r>
            <a:endParaRPr lang="en-US" sz="1400" dirty="0"/>
          </a:p>
        </p:txBody>
      </p:sp>
      <p:sp>
        <p:nvSpPr>
          <p:cNvPr id="49" name="Szövegdoboz 48"/>
          <p:cNvSpPr txBox="1"/>
          <p:nvPr/>
        </p:nvSpPr>
        <p:spPr>
          <a:xfrm>
            <a:off x="8060893" y="5930680"/>
            <a:ext cx="35113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err="1"/>
              <a:t>Dubi</a:t>
            </a:r>
            <a:r>
              <a:rPr lang="en-US" sz="1000" i="1" dirty="0"/>
              <a:t> and Sivan, Light: Sci. &amp; App. 8, 89, 2019.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180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 build="p"/>
      <p:bldP spid="35" grpId="0"/>
      <p:bldP spid="36" grpId="0"/>
      <p:bldP spid="37" grpId="0"/>
      <p:bldP spid="38" grpId="0"/>
      <p:bldP spid="39" grpId="0"/>
      <p:bldP spid="4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2639616" y="6377179"/>
            <a:ext cx="3860800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CLEO/EUROPE-EQEC 2023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DECABA-CCE8-03A1-8429-7D87CF317BBF}"/>
              </a:ext>
            </a:extLst>
          </p:cNvPr>
          <p:cNvSpPr txBox="1"/>
          <p:nvPr/>
        </p:nvSpPr>
        <p:spPr>
          <a:xfrm>
            <a:off x="6739175" y="345279"/>
            <a:ext cx="49492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 err="1"/>
              <a:t>Interband</a:t>
            </a:r>
            <a:r>
              <a:rPr lang="hu-HU" sz="2200" b="1" dirty="0"/>
              <a:t> and </a:t>
            </a:r>
            <a:r>
              <a:rPr lang="hu-HU" sz="2200" b="1" dirty="0" err="1"/>
              <a:t>intraband</a:t>
            </a:r>
            <a:r>
              <a:rPr lang="hu-HU" sz="2200" b="1" dirty="0"/>
              <a:t> </a:t>
            </a:r>
            <a:r>
              <a:rPr lang="hu-HU" sz="2200" b="1" dirty="0" err="1"/>
              <a:t>excitation</a:t>
            </a:r>
            <a:r>
              <a:rPr lang="hu-HU" sz="2200" b="1" dirty="0"/>
              <a:t> </a:t>
            </a:r>
            <a:r>
              <a:rPr lang="hu-HU" sz="2200" b="1" dirty="0" err="1"/>
              <a:t>pathways</a:t>
            </a:r>
            <a:r>
              <a:rPr lang="hu-HU" sz="2200" b="1" dirty="0"/>
              <a:t> </a:t>
            </a:r>
            <a:r>
              <a:rPr lang="hu-HU" sz="2200" b="1" dirty="0" err="1"/>
              <a:t>with</a:t>
            </a:r>
            <a:r>
              <a:rPr lang="hu-HU" sz="2200" b="1" dirty="0"/>
              <a:t> 480 nm and 800 nm </a:t>
            </a:r>
            <a:r>
              <a:rPr lang="hu-HU" sz="2200" b="1" dirty="0" err="1"/>
              <a:t>pumps</a:t>
            </a:r>
            <a:endParaRPr lang="en-GB" sz="2200" b="1" dirty="0"/>
          </a:p>
        </p:txBody>
      </p:sp>
      <p:sp>
        <p:nvSpPr>
          <p:cNvPr id="3" name="Téglalap 5">
            <a:extLst>
              <a:ext uri="{FF2B5EF4-FFF2-40B4-BE49-F238E27FC236}">
                <a16:creationId xmlns:a16="http://schemas.microsoft.com/office/drawing/2014/main" id="{D3F7635B-A632-9225-4C9B-DA5B8E7494AE}"/>
              </a:ext>
            </a:extLst>
          </p:cNvPr>
          <p:cNvSpPr/>
          <p:nvPr/>
        </p:nvSpPr>
        <p:spPr>
          <a:xfrm>
            <a:off x="123438" y="599978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0" i="1" dirty="0" err="1">
                <a:solidFill>
                  <a:srgbClr val="000000"/>
                </a:solidFill>
                <a:effectLst/>
              </a:rPr>
              <a:t>Govorov</a:t>
            </a:r>
            <a:r>
              <a:rPr lang="hu-HU" b="0" i="1" dirty="0">
                <a:solidFill>
                  <a:srgbClr val="000000"/>
                </a:solidFill>
                <a:effectLst/>
              </a:rPr>
              <a:t> </a:t>
            </a:r>
            <a:r>
              <a:rPr lang="hu-HU" i="1" dirty="0" err="1">
                <a:solidFill>
                  <a:srgbClr val="000000"/>
                </a:solidFill>
              </a:rPr>
              <a:t>e</a:t>
            </a:r>
            <a:r>
              <a:rPr lang="hu-HU" b="0" i="1" dirty="0" err="1">
                <a:solidFill>
                  <a:srgbClr val="000000"/>
                </a:solidFill>
                <a:effectLst/>
              </a:rPr>
              <a:t>t</a:t>
            </a:r>
            <a:r>
              <a:rPr lang="hu-HU" b="0" i="1" dirty="0">
                <a:solidFill>
                  <a:srgbClr val="000000"/>
                </a:solidFill>
                <a:effectLst/>
              </a:rPr>
              <a:t> </a:t>
            </a:r>
            <a:r>
              <a:rPr lang="hu-HU" b="0" i="1" dirty="0" err="1">
                <a:solidFill>
                  <a:srgbClr val="000000"/>
                </a:solidFill>
                <a:effectLst/>
              </a:rPr>
              <a:t>al</a:t>
            </a:r>
            <a:r>
              <a:rPr lang="hu-HU" b="0" i="1" dirty="0">
                <a:solidFill>
                  <a:srgbClr val="000000"/>
                </a:solidFill>
                <a:effectLst/>
              </a:rPr>
              <a:t>. </a:t>
            </a:r>
            <a:r>
              <a:rPr lang="en-GB" b="0" i="1" dirty="0">
                <a:solidFill>
                  <a:srgbClr val="000000"/>
                </a:solidFill>
                <a:effectLst/>
              </a:rPr>
              <a:t>J. Phys. Chem. C</a:t>
            </a:r>
            <a:r>
              <a:rPr lang="en-GB" b="0" i="0" dirty="0">
                <a:solidFill>
                  <a:srgbClr val="000000"/>
                </a:solidFill>
                <a:effectLst/>
              </a:rPr>
              <a:t> 2013</a:t>
            </a:r>
            <a:r>
              <a:rPr lang="hu-HU" b="0" i="0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dirty="0">
                <a:solidFill>
                  <a:srgbClr val="000000"/>
                </a:solidFill>
                <a:effectLst/>
              </a:rPr>
              <a:t>117, 32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A picture containing diagram, line, plot, map&#10;&#10;Description automatically generated">
            <a:extLst>
              <a:ext uri="{FF2B5EF4-FFF2-40B4-BE49-F238E27FC236}">
                <a16:creationId xmlns:a16="http://schemas.microsoft.com/office/drawing/2014/main" id="{B4B7479E-D1F9-7A02-D3AE-638F467CD7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38" y="291909"/>
            <a:ext cx="5608806" cy="570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75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Csoportba foglalás 10"/>
          <p:cNvGrpSpPr/>
          <p:nvPr/>
        </p:nvGrpSpPr>
        <p:grpSpPr>
          <a:xfrm>
            <a:off x="8148736" y="-24112"/>
            <a:ext cx="3131840" cy="2496588"/>
            <a:chOff x="2339752" y="939098"/>
            <a:chExt cx="5008786" cy="456112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05902" y="939098"/>
              <a:ext cx="4942636" cy="4561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églalap 7"/>
            <p:cNvSpPr/>
            <p:nvPr/>
          </p:nvSpPr>
          <p:spPr>
            <a:xfrm>
              <a:off x="2339752" y="2204864"/>
              <a:ext cx="432048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0" y="-24112"/>
            <a:ext cx="9144000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3600" b="1" dirty="0" err="1">
                <a:solidFill>
                  <a:schemeClr val="bg1"/>
                </a:solidFill>
                <a:latin typeface="+mj-lt"/>
              </a:rPr>
              <a:t>approach</a:t>
            </a:r>
            <a:r>
              <a:rPr lang="hu-HU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hu-HU" sz="3600" b="1" dirty="0" err="1">
                <a:solidFill>
                  <a:schemeClr val="bg1"/>
                </a:solidFill>
                <a:latin typeface="+mj-lt"/>
              </a:rPr>
              <a:t>for</a:t>
            </a:r>
            <a:r>
              <a:rPr lang="hu-HU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hu-HU" sz="3600" b="1" dirty="0" err="1">
                <a:solidFill>
                  <a:schemeClr val="bg1"/>
                </a:solidFill>
                <a:latin typeface="+mj-lt"/>
              </a:rPr>
              <a:t>measuring</a:t>
            </a:r>
            <a:r>
              <a:rPr lang="hu-HU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hu-HU" sz="3600" b="1" dirty="0" err="1">
                <a:solidFill>
                  <a:schemeClr val="bg1"/>
                </a:solidFill>
                <a:latin typeface="+mj-lt"/>
              </a:rPr>
              <a:t>field</a:t>
            </a:r>
            <a:r>
              <a:rPr lang="hu-HU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hu-HU" sz="3600" b="1" dirty="0" err="1">
                <a:solidFill>
                  <a:schemeClr val="bg1"/>
                </a:solidFill>
                <a:latin typeface="+mj-lt"/>
              </a:rPr>
              <a:t>enhancement</a:t>
            </a:r>
            <a:endParaRPr lang="en-GB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631504" y="836712"/>
            <a:ext cx="914501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u-HU" sz="2800" b="1" dirty="0" err="1">
                <a:latin typeface="+mj-lt"/>
              </a:rPr>
              <a:t>fs</a:t>
            </a:r>
            <a:r>
              <a:rPr lang="hu-HU" sz="2800" b="1" dirty="0">
                <a:latin typeface="+mj-lt"/>
              </a:rPr>
              <a:t> </a:t>
            </a:r>
            <a:r>
              <a:rPr lang="hu-HU" sz="2800" b="1" dirty="0" err="1">
                <a:latin typeface="+mj-lt"/>
              </a:rPr>
              <a:t>near-field</a:t>
            </a:r>
            <a:r>
              <a:rPr lang="hu-HU" sz="2800" b="1" dirty="0">
                <a:latin typeface="+mj-lt"/>
              </a:rPr>
              <a:t> </a:t>
            </a:r>
            <a:r>
              <a:rPr lang="hu-HU" sz="2800" b="1" dirty="0" err="1">
                <a:latin typeface="+mj-lt"/>
              </a:rPr>
              <a:t>stimulates</a:t>
            </a:r>
            <a:r>
              <a:rPr lang="hu-HU" sz="2800" b="1" dirty="0">
                <a:latin typeface="+mj-lt"/>
              </a:rPr>
              <a:t> </a:t>
            </a:r>
            <a:r>
              <a:rPr lang="hu-HU" sz="2800" b="1" dirty="0" err="1">
                <a:latin typeface="+mj-lt"/>
              </a:rPr>
              <a:t>photoemission</a:t>
            </a:r>
            <a:endParaRPr lang="hu-HU" sz="2800" b="1" dirty="0">
              <a:latin typeface="+mj-lt"/>
            </a:endParaRPr>
          </a:p>
          <a:p>
            <a:pPr marL="342900" indent="-342900">
              <a:buAutoNum type="arabicPeriod"/>
            </a:pPr>
            <a:endParaRPr lang="hu-HU" sz="2800" b="1" dirty="0">
              <a:latin typeface="+mj-lt"/>
            </a:endParaRPr>
          </a:p>
          <a:p>
            <a:pPr marL="342900" indent="-342900">
              <a:buAutoNum type="arabicPeriod"/>
            </a:pPr>
            <a:r>
              <a:rPr lang="hu-HU" sz="2800" b="1" dirty="0" err="1">
                <a:latin typeface="+mj-lt"/>
              </a:rPr>
              <a:t>spectra</a:t>
            </a:r>
            <a:r>
              <a:rPr lang="hu-HU" sz="2800" b="1" dirty="0">
                <a:latin typeface="+mj-lt"/>
              </a:rPr>
              <a:t> of </a:t>
            </a:r>
            <a:r>
              <a:rPr lang="hu-HU" sz="2800" b="1" dirty="0" err="1">
                <a:latin typeface="+mj-lt"/>
              </a:rPr>
              <a:t>photoelectrons</a:t>
            </a:r>
            <a:r>
              <a:rPr lang="hu-HU" sz="2800" b="1" dirty="0">
                <a:latin typeface="+mj-lt"/>
              </a:rPr>
              <a:t> </a:t>
            </a:r>
            <a:r>
              <a:rPr lang="hu-HU" sz="2800" b="1" dirty="0" err="1">
                <a:latin typeface="+mj-lt"/>
              </a:rPr>
              <a:t>can</a:t>
            </a:r>
            <a:r>
              <a:rPr lang="hu-HU" sz="2800" b="1" dirty="0">
                <a:latin typeface="+mj-lt"/>
              </a:rPr>
              <a:t> be </a:t>
            </a:r>
            <a:r>
              <a:rPr lang="hu-HU" sz="2800" b="1" dirty="0" err="1">
                <a:latin typeface="+mj-lt"/>
              </a:rPr>
              <a:t>measured</a:t>
            </a:r>
            <a:endParaRPr lang="hu-HU" sz="2800" b="1" dirty="0">
              <a:latin typeface="+mj-lt"/>
            </a:endParaRPr>
          </a:p>
          <a:p>
            <a:pPr marL="342900" indent="-342900">
              <a:buAutoNum type="arabicPeriod"/>
            </a:pPr>
            <a:endParaRPr lang="hu-HU" sz="2800" b="1" dirty="0">
              <a:latin typeface="+mj-lt"/>
            </a:endParaRPr>
          </a:p>
          <a:p>
            <a:pPr marL="342900" indent="-342900">
              <a:buAutoNum type="arabicPeriod"/>
            </a:pPr>
            <a:r>
              <a:rPr lang="hu-HU" sz="2800" b="1" dirty="0" err="1">
                <a:latin typeface="+mj-lt"/>
              </a:rPr>
              <a:t>photoelectrons</a:t>
            </a:r>
            <a:r>
              <a:rPr lang="hu-HU" sz="2800" b="1" dirty="0">
                <a:latin typeface="+mj-lt"/>
              </a:rPr>
              <a:t> </a:t>
            </a:r>
            <a:r>
              <a:rPr lang="hu-HU" sz="2800" b="1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rescattered</a:t>
            </a:r>
            <a:r>
              <a:rPr lang="hu-HU" sz="2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hu-HU" sz="2800" b="1" dirty="0" err="1">
                <a:latin typeface="+mj-lt"/>
              </a:rPr>
              <a:t>at</a:t>
            </a:r>
            <a:r>
              <a:rPr lang="hu-HU" sz="2800" b="1" dirty="0">
                <a:latin typeface="+mj-lt"/>
              </a:rPr>
              <a:t> </a:t>
            </a:r>
            <a:r>
              <a:rPr lang="hu-HU" sz="2800" b="1" dirty="0" err="1">
                <a:latin typeface="+mj-lt"/>
              </a:rPr>
              <a:t>the</a:t>
            </a:r>
            <a:r>
              <a:rPr lang="hu-HU" sz="2800" b="1" dirty="0">
                <a:latin typeface="+mj-lt"/>
              </a:rPr>
              <a:t> </a:t>
            </a:r>
            <a:r>
              <a:rPr lang="hu-HU" sz="2800" b="1" dirty="0" err="1">
                <a:latin typeface="+mj-lt"/>
              </a:rPr>
              <a:t>surface</a:t>
            </a:r>
            <a:r>
              <a:rPr lang="hu-HU" sz="2800" b="1" dirty="0">
                <a:latin typeface="+mj-lt"/>
              </a:rPr>
              <a:t> </a:t>
            </a:r>
            <a:r>
              <a:rPr lang="hu-HU" sz="2800" b="1" dirty="0" err="1">
                <a:latin typeface="+mj-lt"/>
              </a:rPr>
              <a:t>have</a:t>
            </a:r>
            <a:r>
              <a:rPr lang="hu-HU" sz="2800" b="1" dirty="0">
                <a:latin typeface="+mj-lt"/>
              </a:rPr>
              <a:t> </a:t>
            </a:r>
            <a:r>
              <a:rPr lang="hu-HU" sz="2800" b="1" dirty="0" err="1">
                <a:latin typeface="+mj-lt"/>
              </a:rPr>
              <a:t>the</a:t>
            </a:r>
            <a:r>
              <a:rPr lang="hu-HU" sz="2800" b="1" dirty="0">
                <a:latin typeface="+mj-lt"/>
              </a:rPr>
              <a:t> </a:t>
            </a:r>
            <a:r>
              <a:rPr lang="hu-HU" sz="2800" b="1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highest</a:t>
            </a:r>
            <a:r>
              <a:rPr lang="hu-HU" sz="2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hu-HU" sz="2800" b="1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kinetic</a:t>
            </a:r>
            <a:r>
              <a:rPr lang="hu-HU" sz="2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hu-HU" sz="2800" b="1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energy</a:t>
            </a:r>
            <a:endParaRPr lang="hu-H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marL="342900" indent="-342900">
              <a:buAutoNum type="arabicPeriod"/>
            </a:pPr>
            <a:endParaRPr lang="hu-HU" sz="2400" b="1" dirty="0">
              <a:latin typeface="+mj-lt"/>
            </a:endParaRPr>
          </a:p>
          <a:p>
            <a:r>
              <a:rPr lang="hu-HU" sz="2800" b="1" dirty="0">
                <a:latin typeface="+mj-lt"/>
              </a:rPr>
              <a:t>4. </a:t>
            </a:r>
            <a:r>
              <a:rPr lang="hu-HU" sz="2800" b="1" dirty="0" err="1">
                <a:solidFill>
                  <a:srgbClr val="FF0000"/>
                </a:solidFill>
                <a:latin typeface="+mj-lt"/>
              </a:rPr>
              <a:t>Q</a:t>
            </a:r>
            <a:r>
              <a:rPr lang="hu-HU" sz="2800" b="1" baseline="-25000" dirty="0" err="1">
                <a:solidFill>
                  <a:srgbClr val="FF0000"/>
                </a:solidFill>
                <a:latin typeface="+mj-lt"/>
              </a:rPr>
              <a:t>max</a:t>
            </a:r>
            <a:r>
              <a:rPr lang="hu-HU" sz="2800" b="1" dirty="0">
                <a:latin typeface="+mj-lt"/>
              </a:rPr>
              <a:t> = 10,007 e</a:t>
            </a:r>
            <a:r>
              <a:rPr lang="hu-HU" sz="2800" b="1" baseline="30000" dirty="0">
                <a:latin typeface="+mj-lt"/>
              </a:rPr>
              <a:t>2</a:t>
            </a:r>
            <a:r>
              <a:rPr lang="el-GR" sz="2800" b="1" dirty="0">
                <a:latin typeface="+mj-lt"/>
              </a:rPr>
              <a:t>λ</a:t>
            </a:r>
            <a:r>
              <a:rPr lang="hu-HU" sz="2800" b="1" baseline="30000" dirty="0">
                <a:latin typeface="+mj-lt"/>
              </a:rPr>
              <a:t>2</a:t>
            </a:r>
            <a:r>
              <a:rPr lang="hu-HU" sz="2800" b="1" dirty="0">
                <a:solidFill>
                  <a:srgbClr val="FF0000"/>
                </a:solidFill>
                <a:latin typeface="+mj-lt"/>
              </a:rPr>
              <a:t>E</a:t>
            </a:r>
            <a:r>
              <a:rPr lang="hu-HU" sz="2800" b="1" baseline="-25000" dirty="0">
                <a:solidFill>
                  <a:srgbClr val="FF0000"/>
                </a:solidFill>
                <a:latin typeface="+mj-lt"/>
              </a:rPr>
              <a:t>loc</a:t>
            </a:r>
            <a:r>
              <a:rPr lang="hu-HU" sz="2800" b="1" baseline="30000" dirty="0">
                <a:solidFill>
                  <a:srgbClr val="FF0000"/>
                </a:solidFill>
                <a:latin typeface="+mj-lt"/>
              </a:rPr>
              <a:t>2</a:t>
            </a:r>
            <a:r>
              <a:rPr lang="hu-HU" sz="2800" b="1" baseline="30000" dirty="0">
                <a:latin typeface="+mj-lt"/>
              </a:rPr>
              <a:t> </a:t>
            </a:r>
            <a:r>
              <a:rPr lang="hu-HU" sz="2800" b="1" dirty="0">
                <a:latin typeface="+mj-lt"/>
              </a:rPr>
              <a:t>/ (16 </a:t>
            </a:r>
            <a:r>
              <a:rPr lang="hu-HU" sz="2800" b="1" dirty="0">
                <a:latin typeface="+mj-lt"/>
                <a:sym typeface="Symbol"/>
              </a:rPr>
              <a:t></a:t>
            </a:r>
            <a:r>
              <a:rPr lang="hu-HU" sz="2800" b="1" baseline="30000" dirty="0">
                <a:latin typeface="+mj-lt"/>
                <a:sym typeface="Symbol"/>
              </a:rPr>
              <a:t>2</a:t>
            </a:r>
            <a:r>
              <a:rPr lang="hu-HU" sz="2800" b="1" dirty="0">
                <a:latin typeface="+mj-lt"/>
                <a:sym typeface="Symbol"/>
              </a:rPr>
              <a:t>mc</a:t>
            </a:r>
            <a:r>
              <a:rPr lang="hu-HU" sz="2800" b="1" baseline="30000" dirty="0">
                <a:latin typeface="+mj-lt"/>
                <a:sym typeface="Symbol"/>
              </a:rPr>
              <a:t>2</a:t>
            </a:r>
            <a:r>
              <a:rPr lang="hu-HU" sz="2800" b="1" dirty="0">
                <a:latin typeface="+mj-lt"/>
                <a:sym typeface="Symbol"/>
              </a:rPr>
              <a:t>) </a:t>
            </a:r>
            <a:endParaRPr lang="hu-HU" sz="2800" b="1" dirty="0">
              <a:latin typeface="+mj-lt"/>
            </a:endParaRPr>
          </a:p>
          <a:p>
            <a:pPr marL="342900" indent="-342900">
              <a:buAutoNum type="arabicPeriod"/>
            </a:pPr>
            <a:endParaRPr lang="hu-HU" sz="2800" b="1" dirty="0">
              <a:latin typeface="+mj-lt"/>
            </a:endParaRPr>
          </a:p>
          <a:p>
            <a:r>
              <a:rPr lang="hu-HU" sz="2800" b="1" dirty="0">
                <a:latin typeface="+mj-lt"/>
              </a:rPr>
              <a:t>5. </a:t>
            </a:r>
            <a:r>
              <a:rPr lang="hu-HU" sz="2800" b="1" dirty="0" err="1">
                <a:latin typeface="+mj-lt"/>
              </a:rPr>
              <a:t>rescattering</a:t>
            </a:r>
            <a:r>
              <a:rPr lang="hu-HU" sz="2800" b="1" dirty="0">
                <a:latin typeface="+mj-lt"/>
              </a:rPr>
              <a:t> </a:t>
            </a:r>
            <a:r>
              <a:rPr lang="hu-HU" sz="2800" b="1" dirty="0" err="1">
                <a:latin typeface="+mj-lt"/>
              </a:rPr>
              <a:t>takes</a:t>
            </a:r>
            <a:r>
              <a:rPr lang="hu-HU" sz="2800" b="1" dirty="0">
                <a:latin typeface="+mj-lt"/>
              </a:rPr>
              <a:t> </a:t>
            </a:r>
            <a:r>
              <a:rPr lang="hu-HU" sz="2800" b="1" dirty="0" err="1">
                <a:latin typeface="+mj-lt"/>
              </a:rPr>
              <a:t>place</a:t>
            </a:r>
            <a:r>
              <a:rPr lang="hu-HU" sz="2800" b="1" dirty="0">
                <a:latin typeface="+mj-lt"/>
              </a:rPr>
              <a:t> </a:t>
            </a:r>
            <a:r>
              <a:rPr lang="hu-HU" sz="2800" b="1" dirty="0" err="1">
                <a:latin typeface="+mj-lt"/>
              </a:rPr>
              <a:t>in</a:t>
            </a:r>
            <a:r>
              <a:rPr lang="hu-HU" sz="2800" b="1" dirty="0">
                <a:latin typeface="+mj-lt"/>
              </a:rPr>
              <a:t> </a:t>
            </a:r>
            <a:r>
              <a:rPr lang="hu-HU" sz="2800" b="1" dirty="0" err="1">
                <a:latin typeface="+mj-lt"/>
              </a:rPr>
              <a:t>nanometric</a:t>
            </a:r>
            <a:r>
              <a:rPr lang="hu-HU" sz="2800" b="1" dirty="0">
                <a:latin typeface="+mj-lt"/>
              </a:rPr>
              <a:t> </a:t>
            </a:r>
            <a:r>
              <a:rPr lang="hu-HU" sz="2800" b="1" dirty="0" err="1">
                <a:latin typeface="+mj-lt"/>
              </a:rPr>
              <a:t>volumes</a:t>
            </a:r>
            <a:endParaRPr lang="hu-HU" sz="2800" b="1" dirty="0">
              <a:latin typeface="+mj-lt"/>
            </a:endParaRPr>
          </a:p>
          <a:p>
            <a:pPr marL="342900" indent="-342900">
              <a:buAutoNum type="arabicPeriod"/>
            </a:pPr>
            <a:endParaRPr lang="hu-HU" dirty="0"/>
          </a:p>
        </p:txBody>
      </p:sp>
      <p:cxnSp>
        <p:nvCxnSpPr>
          <p:cNvPr id="11" name="Egyenes összekötő nyíllal 10"/>
          <p:cNvCxnSpPr/>
          <p:nvPr/>
        </p:nvCxnSpPr>
        <p:spPr>
          <a:xfrm>
            <a:off x="1559496" y="5733256"/>
            <a:ext cx="576064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2207568" y="5441450"/>
            <a:ext cx="9217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700" b="1" dirty="0" err="1">
                <a:latin typeface="+mj-lt"/>
              </a:rPr>
              <a:t>Near</a:t>
            </a:r>
            <a:r>
              <a:rPr lang="hu-HU" sz="2700" b="1" dirty="0">
                <a:latin typeface="+mj-lt"/>
              </a:rPr>
              <a:t> </a:t>
            </a:r>
            <a:r>
              <a:rPr lang="hu-HU" sz="2700" b="1" dirty="0" err="1">
                <a:latin typeface="+mj-lt"/>
              </a:rPr>
              <a:t>field</a:t>
            </a:r>
            <a:r>
              <a:rPr lang="hu-HU" sz="2700" b="1" dirty="0">
                <a:latin typeface="+mj-lt"/>
              </a:rPr>
              <a:t> maximum </a:t>
            </a:r>
            <a:r>
              <a:rPr lang="hu-HU" sz="2700" b="1" dirty="0" err="1">
                <a:latin typeface="+mj-lt"/>
              </a:rPr>
              <a:t>can</a:t>
            </a:r>
            <a:r>
              <a:rPr lang="hu-HU" sz="2700" b="1" dirty="0">
                <a:latin typeface="+mj-lt"/>
              </a:rPr>
              <a:t> be </a:t>
            </a:r>
            <a:r>
              <a:rPr lang="hu-HU" sz="2700" b="1" dirty="0" err="1">
                <a:latin typeface="+mj-lt"/>
              </a:rPr>
              <a:t>measured</a:t>
            </a:r>
            <a:r>
              <a:rPr lang="hu-HU" sz="2700" b="1" dirty="0">
                <a:latin typeface="+mj-lt"/>
              </a:rPr>
              <a:t> </a:t>
            </a:r>
            <a:r>
              <a:rPr lang="hu-HU" sz="2700" b="1" dirty="0" err="1">
                <a:latin typeface="+mj-lt"/>
              </a:rPr>
              <a:t>with</a:t>
            </a:r>
            <a:r>
              <a:rPr lang="hu-HU" sz="2700" b="1" dirty="0">
                <a:latin typeface="+mj-lt"/>
              </a:rPr>
              <a:t> </a:t>
            </a:r>
            <a:r>
              <a:rPr lang="hu-HU" sz="2700" b="1" dirty="0" err="1" smtClean="0">
                <a:latin typeface="+mj-lt"/>
              </a:rPr>
              <a:t>photoelectrons</a:t>
            </a:r>
            <a:endParaRPr lang="hu-HU" sz="2700" b="1" dirty="0" smtClean="0">
              <a:latin typeface="+mj-lt"/>
            </a:endParaRPr>
          </a:p>
          <a:p>
            <a:r>
              <a:rPr lang="hu-HU" sz="2700" b="1" dirty="0" smtClean="0">
                <a:latin typeface="+mj-lt"/>
              </a:rPr>
              <a:t>P. Rácz… P. Dombi, </a:t>
            </a:r>
            <a:r>
              <a:rPr lang="hu-HU" sz="2700" b="1" dirty="0" err="1" smtClean="0">
                <a:latin typeface="+mj-lt"/>
              </a:rPr>
              <a:t>Nano</a:t>
            </a:r>
            <a:r>
              <a:rPr lang="hu-HU" sz="2700" b="1" dirty="0" smtClean="0">
                <a:latin typeface="+mj-lt"/>
              </a:rPr>
              <a:t> Lett. 17, 1181 (2017)</a:t>
            </a:r>
            <a:endParaRPr lang="hu-HU" sz="2700" b="1" dirty="0">
              <a:latin typeface="+mj-lt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1445282" y="3718783"/>
            <a:ext cx="9144000" cy="3212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814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fi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56248" y="1"/>
            <a:ext cx="10209597" cy="7559228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1127448" y="4293096"/>
            <a:ext cx="10009112" cy="3168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" name="Kép 9" descr="fig2chopp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91744" y="1988841"/>
            <a:ext cx="10524126" cy="3721297"/>
          </a:xfrm>
          <a:prstGeom prst="rect">
            <a:avLst/>
          </a:prstGeom>
        </p:spPr>
      </p:pic>
      <p:cxnSp>
        <p:nvCxnSpPr>
          <p:cNvPr id="8" name="Egyenes összekötő 7"/>
          <p:cNvCxnSpPr/>
          <p:nvPr/>
        </p:nvCxnSpPr>
        <p:spPr>
          <a:xfrm>
            <a:off x="4367808" y="4509120"/>
            <a:ext cx="1584176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>
            <a:off x="6816080" y="4149080"/>
            <a:ext cx="1584176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>
            <a:off x="4295800" y="4077072"/>
            <a:ext cx="1509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chemeClr val="accent6">
                    <a:lumMod val="50000"/>
                  </a:schemeClr>
                </a:solidFill>
              </a:rPr>
              <a:t>36.1 vs. 31.7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6816080" y="4509120"/>
            <a:ext cx="14518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51.2 vs.50.5</a:t>
            </a:r>
          </a:p>
        </p:txBody>
      </p:sp>
      <p:sp>
        <p:nvSpPr>
          <p:cNvPr id="19" name="Szövegdoboz 18"/>
          <p:cNvSpPr txBox="1"/>
          <p:nvPr/>
        </p:nvSpPr>
        <p:spPr>
          <a:xfrm>
            <a:off x="1631505" y="5805264"/>
            <a:ext cx="4480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P. Rácz…P. Dombi, </a:t>
            </a:r>
            <a:r>
              <a:rPr lang="hu-HU" b="1" dirty="0" err="1"/>
              <a:t>Nano</a:t>
            </a:r>
            <a:r>
              <a:rPr lang="hu-HU" b="1" dirty="0"/>
              <a:t> Lett. 17, 1181 (2017)</a:t>
            </a:r>
          </a:p>
        </p:txBody>
      </p:sp>
      <p:sp>
        <p:nvSpPr>
          <p:cNvPr id="20" name="Téglalap 19"/>
          <p:cNvSpPr/>
          <p:nvPr/>
        </p:nvSpPr>
        <p:spPr>
          <a:xfrm>
            <a:off x="8616280" y="116632"/>
            <a:ext cx="5472608" cy="6624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Szövegdoboz 17"/>
          <p:cNvSpPr txBox="1"/>
          <p:nvPr/>
        </p:nvSpPr>
        <p:spPr>
          <a:xfrm>
            <a:off x="8544272" y="3933056"/>
            <a:ext cx="2329584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chemeClr val="bg1"/>
                </a:solidFill>
                <a:sym typeface="Symbol"/>
              </a:rPr>
              <a:t>← </a:t>
            </a:r>
            <a:r>
              <a:rPr lang="hu-HU" sz="2000" b="1" dirty="0" err="1">
                <a:solidFill>
                  <a:schemeClr val="bg1"/>
                </a:solidFill>
              </a:rPr>
              <a:t>experiment</a:t>
            </a:r>
            <a:r>
              <a:rPr lang="hu-HU" sz="2000" b="1" dirty="0">
                <a:solidFill>
                  <a:schemeClr val="bg1"/>
                </a:solidFill>
              </a:rPr>
              <a:t> vs. </a:t>
            </a:r>
          </a:p>
          <a:p>
            <a:r>
              <a:rPr lang="hu-HU" sz="2000" b="1" dirty="0" err="1">
                <a:solidFill>
                  <a:schemeClr val="bg1"/>
                </a:solidFill>
              </a:rPr>
              <a:t>simulation</a:t>
            </a:r>
            <a:r>
              <a:rPr lang="hu-HU" sz="2000" b="1" dirty="0">
                <a:solidFill>
                  <a:schemeClr val="bg1"/>
                </a:solidFill>
              </a:rPr>
              <a:t> </a:t>
            </a:r>
            <a:r>
              <a:rPr lang="hu-HU" sz="2000" b="1" dirty="0">
                <a:solidFill>
                  <a:schemeClr val="bg1"/>
                </a:solidFill>
                <a:sym typeface="Symbol"/>
              </a:rPr>
              <a:t>  </a:t>
            </a:r>
            <a:endParaRPr lang="hu-HU" sz="2000" b="1" dirty="0">
              <a:solidFill>
                <a:schemeClr val="bg1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524000" y="-46634"/>
            <a:ext cx="1907704" cy="5760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200" b="1" dirty="0" err="1">
                <a:solidFill>
                  <a:schemeClr val="bg1"/>
                </a:solidFill>
                <a:latin typeface="Calibri" pitchFamily="34" charset="0"/>
              </a:rPr>
              <a:t>Validation</a:t>
            </a:r>
            <a:endParaRPr lang="en-GB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16" name="Csoportba foglalás 10"/>
          <p:cNvGrpSpPr/>
          <p:nvPr/>
        </p:nvGrpSpPr>
        <p:grpSpPr>
          <a:xfrm>
            <a:off x="9786664" y="129859"/>
            <a:ext cx="3131840" cy="2496588"/>
            <a:chOff x="2339752" y="939098"/>
            <a:chExt cx="5008786" cy="4561128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05902" y="939098"/>
              <a:ext cx="4942636" cy="4561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églalap 20"/>
            <p:cNvSpPr/>
            <p:nvPr/>
          </p:nvSpPr>
          <p:spPr>
            <a:xfrm>
              <a:off x="2339752" y="2204864"/>
              <a:ext cx="432048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182291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257315" cy="663575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rmAutofit/>
          </a:bodyPr>
          <a:lstStyle/>
          <a:p>
            <a:r>
              <a:rPr lang="hu-HU" sz="4000" b="1" dirty="0" err="1" smtClean="0">
                <a:solidFill>
                  <a:schemeClr val="bg1"/>
                </a:solidFill>
              </a:rPr>
              <a:t>Nonadiabatic</a:t>
            </a:r>
            <a:r>
              <a:rPr lang="hu-HU" sz="4000" b="1" dirty="0" smtClean="0">
                <a:solidFill>
                  <a:schemeClr val="bg1"/>
                </a:solidFill>
              </a:rPr>
              <a:t> </a:t>
            </a:r>
            <a:r>
              <a:rPr lang="hu-HU" sz="4000" b="1" dirty="0" err="1" smtClean="0">
                <a:solidFill>
                  <a:schemeClr val="bg1"/>
                </a:solidFill>
              </a:rPr>
              <a:t>nanooptical</a:t>
            </a:r>
            <a:r>
              <a:rPr lang="hu-HU" sz="4000" b="1" dirty="0" smtClean="0">
                <a:solidFill>
                  <a:schemeClr val="bg1"/>
                </a:solidFill>
              </a:rPr>
              <a:t> </a:t>
            </a:r>
            <a:r>
              <a:rPr lang="hu-HU" sz="4000" b="1" dirty="0" err="1" smtClean="0">
                <a:solidFill>
                  <a:schemeClr val="bg1"/>
                </a:solidFill>
              </a:rPr>
              <a:t>tunneling</a:t>
            </a:r>
            <a:r>
              <a:rPr lang="hu-HU" sz="4000" b="1" dirty="0" smtClean="0">
                <a:solidFill>
                  <a:schemeClr val="bg1"/>
                </a:solidFill>
              </a:rPr>
              <a:t> of </a:t>
            </a:r>
            <a:r>
              <a:rPr lang="hu-HU" sz="4000" b="1" dirty="0" err="1" smtClean="0">
                <a:solidFill>
                  <a:schemeClr val="bg1"/>
                </a:solidFill>
              </a:rPr>
              <a:t>photoelectrons</a:t>
            </a:r>
            <a:endParaRPr lang="hu-HU" sz="4000" b="1" dirty="0">
              <a:solidFill>
                <a:schemeClr val="bg1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0" y="759279"/>
            <a:ext cx="8112034" cy="6025242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9413271" y="5519282"/>
            <a:ext cx="2688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B. Lovász…P. Dombi, </a:t>
            </a:r>
          </a:p>
          <a:p>
            <a:r>
              <a:rPr lang="hu-HU" b="1" dirty="0" err="1" smtClean="0"/>
              <a:t>Nano</a:t>
            </a:r>
            <a:r>
              <a:rPr lang="hu-HU" b="1" dirty="0" smtClean="0"/>
              <a:t> Lett. 22, 2303 (2022)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60769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8408" y="0"/>
            <a:ext cx="12017828" cy="939319"/>
          </a:xfrm>
        </p:spPr>
        <p:txBody>
          <a:bodyPr/>
          <a:lstStyle/>
          <a:p>
            <a:r>
              <a:rPr lang="hu-HU" dirty="0" err="1" smtClean="0"/>
              <a:t>Ultrafast</a:t>
            </a:r>
            <a:r>
              <a:rPr lang="hu-HU" dirty="0" smtClean="0"/>
              <a:t> </a:t>
            </a:r>
            <a:r>
              <a:rPr lang="hu-HU" dirty="0" err="1" smtClean="0"/>
              <a:t>electron</a:t>
            </a:r>
            <a:r>
              <a:rPr lang="hu-HU" dirty="0" smtClean="0"/>
              <a:t> </a:t>
            </a:r>
            <a:r>
              <a:rPr lang="hu-HU" dirty="0" err="1" smtClean="0"/>
              <a:t>processes</a:t>
            </a:r>
            <a:r>
              <a:rPr lang="hu-HU" dirty="0" smtClean="0"/>
              <a:t> in </a:t>
            </a:r>
            <a:r>
              <a:rPr lang="hu-HU" dirty="0" err="1" smtClean="0"/>
              <a:t>plasmonic</a:t>
            </a:r>
            <a:r>
              <a:rPr lang="hu-HU" dirty="0" smtClean="0"/>
              <a:t> </a:t>
            </a:r>
            <a:r>
              <a:rPr lang="hu-HU" dirty="0" err="1" smtClean="0"/>
              <a:t>systems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0" y="1191985"/>
            <a:ext cx="77234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 smtClean="0"/>
              <a:t>Plasmonic</a:t>
            </a:r>
            <a:r>
              <a:rPr lang="hu-HU" sz="2400" b="1" dirty="0" smtClean="0"/>
              <a:t> hot </a:t>
            </a:r>
            <a:r>
              <a:rPr lang="hu-HU" sz="2400" b="1" dirty="0" err="1" smtClean="0"/>
              <a:t>electron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generation</a:t>
            </a:r>
            <a:r>
              <a:rPr lang="hu-HU" sz="2400" b="1" dirty="0" smtClean="0"/>
              <a:t> and </a:t>
            </a:r>
            <a:r>
              <a:rPr lang="hu-HU" sz="2400" b="1" dirty="0" err="1" smtClean="0"/>
              <a:t>decay</a:t>
            </a:r>
            <a:r>
              <a:rPr lang="hu-HU" sz="2400" b="1" dirty="0" smtClean="0"/>
              <a:t> </a:t>
            </a:r>
          </a:p>
          <a:p>
            <a:r>
              <a:rPr lang="hu-HU" sz="2400" b="1" dirty="0" smtClean="0"/>
              <a:t>(1-1000 </a:t>
            </a:r>
            <a:r>
              <a:rPr lang="hu-HU" sz="2400" b="1" dirty="0" err="1" smtClean="0"/>
              <a:t>fs</a:t>
            </a:r>
            <a:r>
              <a:rPr lang="hu-HU" sz="2400" b="1" dirty="0" smtClean="0"/>
              <a:t>)</a:t>
            </a:r>
          </a:p>
          <a:p>
            <a:endParaRPr lang="hu-HU" sz="2400" b="1" dirty="0" smtClean="0"/>
          </a:p>
          <a:p>
            <a:endParaRPr lang="hu-HU" sz="2400" b="1" dirty="0" smtClean="0"/>
          </a:p>
          <a:p>
            <a:endParaRPr lang="hu-HU" sz="2400" b="1" dirty="0"/>
          </a:p>
          <a:p>
            <a:endParaRPr lang="hu-HU" sz="2400" b="1" dirty="0" smtClean="0"/>
          </a:p>
          <a:p>
            <a:endParaRPr lang="hu-HU" sz="2400" b="1" dirty="0"/>
          </a:p>
          <a:p>
            <a:endParaRPr lang="hu-HU" sz="2400" b="1" dirty="0"/>
          </a:p>
          <a:p>
            <a:endParaRPr lang="hu-HU" sz="2400" b="1" dirty="0"/>
          </a:p>
          <a:p>
            <a:r>
              <a:rPr lang="hu-HU" sz="2400" b="1" dirty="0" err="1" smtClean="0"/>
              <a:t>Photoemission</a:t>
            </a:r>
            <a:r>
              <a:rPr lang="hu-HU" sz="2400" b="1" dirty="0" smtClean="0"/>
              <a:t> (</a:t>
            </a:r>
            <a:r>
              <a:rPr lang="hu-HU" sz="2400" b="1" dirty="0" err="1" smtClean="0"/>
              <a:t>even</a:t>
            </a:r>
            <a:r>
              <a:rPr lang="hu-HU" sz="2400" b="1" dirty="0" smtClean="0"/>
              <a:t> in </a:t>
            </a:r>
            <a:r>
              <a:rPr lang="hu-HU" sz="2400" b="1" dirty="0" err="1" smtClean="0"/>
              <a:t>attoseconds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if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tunneling</a:t>
            </a:r>
            <a:r>
              <a:rPr lang="hu-HU" sz="2400" b="1" dirty="0" smtClean="0"/>
              <a:t>)</a:t>
            </a:r>
            <a:endParaRPr lang="hu-HU" sz="2400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932" y="996042"/>
            <a:ext cx="5443068" cy="2857079"/>
          </a:xfrm>
          <a:prstGeom prst="rect">
            <a:avLst/>
          </a:prstGeom>
        </p:spPr>
      </p:pic>
      <p:grpSp>
        <p:nvGrpSpPr>
          <p:cNvPr id="5" name="Csoportba foglalás 10"/>
          <p:cNvGrpSpPr/>
          <p:nvPr/>
        </p:nvGrpSpPr>
        <p:grpSpPr>
          <a:xfrm>
            <a:off x="6588580" y="3909844"/>
            <a:ext cx="3597728" cy="2874250"/>
            <a:chOff x="2339752" y="939098"/>
            <a:chExt cx="5008786" cy="456112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05902" y="939098"/>
              <a:ext cx="4942636" cy="4561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églalap 6"/>
            <p:cNvSpPr/>
            <p:nvPr/>
          </p:nvSpPr>
          <p:spPr>
            <a:xfrm>
              <a:off x="2339752" y="2204864"/>
              <a:ext cx="432048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8" name="Téglalap 7"/>
          <p:cNvSpPr/>
          <p:nvPr/>
        </p:nvSpPr>
        <p:spPr>
          <a:xfrm>
            <a:off x="0" y="3909844"/>
            <a:ext cx="12336236" cy="3029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205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013774" y="150436"/>
            <a:ext cx="10274300" cy="443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hu-HU" sz="3000" b="1" dirty="0" smtClean="0">
                <a:latin typeface="Calibri" panose="020F0502020204030204" pitchFamily="34" charset="0"/>
              </a:rPr>
              <a:t>Hot </a:t>
            </a:r>
            <a:r>
              <a:rPr lang="hu-HU" sz="3000" b="1" dirty="0" err="1" smtClean="0">
                <a:latin typeface="Calibri" panose="020F0502020204030204" pitchFamily="34" charset="0"/>
              </a:rPr>
              <a:t>electrons</a:t>
            </a:r>
            <a:r>
              <a:rPr lang="hu-HU" sz="3000" b="1" dirty="0" smtClean="0">
                <a:latin typeface="Calibri" panose="020F0502020204030204" pitchFamily="34" charset="0"/>
              </a:rPr>
              <a:t> and </a:t>
            </a:r>
            <a:r>
              <a:rPr lang="hu-HU" sz="3000" b="1" dirty="0" err="1" smtClean="0">
                <a:latin typeface="Calibri" panose="020F0502020204030204" pitchFamily="34" charset="0"/>
              </a:rPr>
              <a:t>their</a:t>
            </a:r>
            <a:r>
              <a:rPr lang="hu-HU" sz="3000" b="1" dirty="0" smtClean="0">
                <a:latin typeface="Calibri" panose="020F0502020204030204" pitchFamily="34" charset="0"/>
              </a:rPr>
              <a:t> </a:t>
            </a:r>
            <a:r>
              <a:rPr lang="hu-HU" sz="3000" b="1" dirty="0" err="1" smtClean="0">
                <a:latin typeface="Calibri" panose="020F0502020204030204" pitchFamily="34" charset="0"/>
              </a:rPr>
              <a:t>plasmon</a:t>
            </a:r>
            <a:r>
              <a:rPr lang="hu-HU" sz="3000" b="1" dirty="0" smtClean="0">
                <a:latin typeface="Calibri" panose="020F0502020204030204" pitchFamily="34" charset="0"/>
              </a:rPr>
              <a:t> </a:t>
            </a:r>
            <a:r>
              <a:rPr lang="hu-HU" sz="3000" b="1" dirty="0" err="1" smtClean="0">
                <a:latin typeface="Calibri" panose="020F0502020204030204" pitchFamily="34" charset="0"/>
              </a:rPr>
              <a:t>mediated</a:t>
            </a:r>
            <a:r>
              <a:rPr lang="hu-HU" sz="3000" b="1" dirty="0" smtClean="0">
                <a:latin typeface="Calibri" panose="020F0502020204030204" pitchFamily="34" charset="0"/>
              </a:rPr>
              <a:t> </a:t>
            </a:r>
            <a:r>
              <a:rPr lang="hu-HU" sz="3000" b="1" dirty="0" err="1" smtClean="0">
                <a:latin typeface="Calibri" panose="020F0502020204030204" pitchFamily="34" charset="0"/>
              </a:rPr>
              <a:t>excitation</a:t>
            </a:r>
            <a:endParaRPr lang="en-GB" sz="3000" b="1" dirty="0">
              <a:latin typeface="Calibri" panose="020F050202020403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0" y="673338"/>
            <a:ext cx="96059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smtClean="0"/>
              <a:t>Hot electrons: electrons with energy levels differing significantly from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en-GB" sz="2400" dirty="0" smtClean="0"/>
              <a:t>Fermi-Dirac distribution at the given temperature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Csoportba foglalás 7"/>
          <p:cNvGrpSpPr/>
          <p:nvPr/>
        </p:nvGrpSpPr>
        <p:grpSpPr>
          <a:xfrm>
            <a:off x="2479249" y="1088836"/>
            <a:ext cx="9712751" cy="5491073"/>
            <a:chOff x="0" y="1151366"/>
            <a:chExt cx="4228181" cy="2316619"/>
          </a:xfrm>
        </p:grpSpPr>
        <p:pic>
          <p:nvPicPr>
            <p:cNvPr id="9" name="Kép 8"/>
            <p:cNvPicPr>
              <a:picLocks noChangeAspect="1"/>
            </p:cNvPicPr>
            <p:nvPr/>
          </p:nvPicPr>
          <p:blipFill rotWithShape="1">
            <a:blip r:embed="rId2"/>
            <a:srcRect r="13756"/>
            <a:stretch/>
          </p:blipFill>
          <p:spPr>
            <a:xfrm>
              <a:off x="1801586" y="1151366"/>
              <a:ext cx="2426595" cy="2134238"/>
            </a:xfrm>
            <a:prstGeom prst="rect">
              <a:avLst/>
            </a:prstGeom>
          </p:spPr>
        </p:pic>
        <p:sp>
          <p:nvSpPr>
            <p:cNvPr id="10" name="Téglalap 9"/>
            <p:cNvSpPr/>
            <p:nvPr/>
          </p:nvSpPr>
          <p:spPr>
            <a:xfrm>
              <a:off x="227723" y="3315108"/>
              <a:ext cx="1771135" cy="1528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dirty="0" err="1"/>
                <a:t>N.Nanotechnology</a:t>
              </a:r>
              <a:r>
                <a:rPr lang="en-GB" sz="1200" dirty="0"/>
                <a:t> 10, 25 (2015</a:t>
              </a:r>
              <a:r>
                <a:rPr lang="en-GB" sz="600" dirty="0"/>
                <a:t>)</a:t>
              </a:r>
            </a:p>
          </p:txBody>
        </p:sp>
        <p:sp>
          <p:nvSpPr>
            <p:cNvPr id="11" name="Téglalap 10"/>
            <p:cNvSpPr/>
            <p:nvPr/>
          </p:nvSpPr>
          <p:spPr>
            <a:xfrm>
              <a:off x="1998859" y="3315108"/>
              <a:ext cx="1180789" cy="1375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u-HU" sz="1200" dirty="0" err="1"/>
                <a:t>Adv.OpticalMater</a:t>
              </a:r>
              <a:r>
                <a:rPr lang="hu-HU" sz="1200" dirty="0"/>
                <a:t>. 2020, 8, 1901166</a:t>
              </a:r>
            </a:p>
          </p:txBody>
        </p:sp>
        <p:pic>
          <p:nvPicPr>
            <p:cNvPr id="12" name="Kép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9061" y="1563500"/>
              <a:ext cx="1186399" cy="1543793"/>
            </a:xfrm>
            <a:prstGeom prst="rect">
              <a:avLst/>
            </a:prstGeom>
          </p:spPr>
        </p:pic>
        <p:sp>
          <p:nvSpPr>
            <p:cNvPr id="13" name="Szövegdoboz 12"/>
            <p:cNvSpPr txBox="1"/>
            <p:nvPr/>
          </p:nvSpPr>
          <p:spPr>
            <a:xfrm>
              <a:off x="0" y="1151366"/>
              <a:ext cx="90087" cy="149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hu-HU" sz="1350" b="1" dirty="0">
                <a:solidFill>
                  <a:srgbClr val="E7511E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242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009651" y="64494"/>
            <a:ext cx="11239160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sz="3400" b="1" dirty="0" err="1" smtClean="0"/>
              <a:t>Typical</a:t>
            </a:r>
            <a:r>
              <a:rPr lang="hu-HU" sz="3400" b="1" dirty="0" smtClean="0"/>
              <a:t> </a:t>
            </a:r>
            <a:r>
              <a:rPr lang="hu-HU" sz="3400" b="1" dirty="0" err="1" smtClean="0"/>
              <a:t>timescales</a:t>
            </a:r>
            <a:r>
              <a:rPr lang="hu-HU" sz="3400" b="1" dirty="0" smtClean="0"/>
              <a:t> of </a:t>
            </a:r>
            <a:r>
              <a:rPr lang="hu-HU" sz="3400" b="1" dirty="0" err="1" smtClean="0"/>
              <a:t>electron</a:t>
            </a:r>
            <a:r>
              <a:rPr lang="hu-HU" sz="3400" b="1" dirty="0" smtClean="0"/>
              <a:t> </a:t>
            </a:r>
            <a:r>
              <a:rPr lang="hu-HU" sz="3400" b="1" dirty="0" err="1" smtClean="0"/>
              <a:t>excitation</a:t>
            </a:r>
            <a:endParaRPr lang="en-US" sz="3400" b="1" dirty="0"/>
          </a:p>
        </p:txBody>
      </p:sp>
      <p:sp>
        <p:nvSpPr>
          <p:cNvPr id="3" name="Téglalap 2"/>
          <p:cNvSpPr/>
          <p:nvPr/>
        </p:nvSpPr>
        <p:spPr>
          <a:xfrm>
            <a:off x="403775" y="1331304"/>
            <a:ext cx="89745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2175" lvl="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photon absorption drives the electron distribution out of equilibrium</a:t>
            </a:r>
          </a:p>
        </p:txBody>
      </p:sp>
      <p:sp>
        <p:nvSpPr>
          <p:cNvPr id="4" name="Téglalap 3"/>
          <p:cNvSpPr/>
          <p:nvPr/>
        </p:nvSpPr>
        <p:spPr>
          <a:xfrm>
            <a:off x="403774" y="1739715"/>
            <a:ext cx="91376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2175" lvl="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electron-electron scattering: high temperature Fermi–Dirac distribution</a:t>
            </a:r>
          </a:p>
        </p:txBody>
      </p:sp>
      <p:sp>
        <p:nvSpPr>
          <p:cNvPr id="5" name="Téglalap 4"/>
          <p:cNvSpPr/>
          <p:nvPr/>
        </p:nvSpPr>
        <p:spPr>
          <a:xfrm>
            <a:off x="403774" y="2148112"/>
            <a:ext cx="114566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2175" lvl="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electron–phonon interactions: reduction of this </a:t>
            </a:r>
            <a:r>
              <a:rPr lang="en-US" sz="2000" dirty="0" smtClean="0">
                <a:solidFill>
                  <a:prstClr val="black"/>
                </a:solidFill>
              </a:rPr>
              <a:t>electron </a:t>
            </a:r>
            <a:r>
              <a:rPr lang="en-US" sz="2000" dirty="0">
                <a:solidFill>
                  <a:prstClr val="black"/>
                </a:solidFill>
              </a:rPr>
              <a:t>temperature on a picosecond time scale </a:t>
            </a:r>
          </a:p>
        </p:txBody>
      </p:sp>
      <p:sp>
        <p:nvSpPr>
          <p:cNvPr id="6" name="Téglalap 5"/>
          <p:cNvSpPr/>
          <p:nvPr/>
        </p:nvSpPr>
        <p:spPr>
          <a:xfrm>
            <a:off x="-46813" y="889383"/>
            <a:ext cx="117292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prstClr val="black"/>
                </a:solidFill>
              </a:rPr>
              <a:t>P</a:t>
            </a:r>
            <a:r>
              <a:rPr lang="en-US" sz="2000" dirty="0" err="1" smtClean="0">
                <a:solidFill>
                  <a:prstClr val="black"/>
                </a:solidFill>
              </a:rPr>
              <a:t>rocess</a:t>
            </a:r>
            <a:r>
              <a:rPr lang="hu-HU" sz="2000" dirty="0" smtClean="0">
                <a:solidFill>
                  <a:prstClr val="black"/>
                </a:solidFill>
              </a:rPr>
              <a:t>es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hu-HU" sz="2000" dirty="0" err="1" smtClean="0">
                <a:solidFill>
                  <a:prstClr val="black"/>
                </a:solidFill>
              </a:rPr>
              <a:t>following</a:t>
            </a:r>
            <a:r>
              <a:rPr lang="hu-HU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SPP </a:t>
            </a:r>
            <a:r>
              <a:rPr lang="en-US" sz="2000" dirty="0">
                <a:solidFill>
                  <a:prstClr val="black"/>
                </a:solidFill>
              </a:rPr>
              <a:t>excitation </a:t>
            </a:r>
            <a:r>
              <a:rPr lang="hu-HU" sz="2000" dirty="0" smtClean="0">
                <a:solidFill>
                  <a:prstClr val="black"/>
                </a:solidFill>
              </a:rPr>
              <a:t>// </a:t>
            </a:r>
            <a:r>
              <a:rPr lang="hu-HU" sz="2000" dirty="0" err="1">
                <a:solidFill>
                  <a:prstClr val="black"/>
                </a:solidFill>
              </a:rPr>
              <a:t>e</a:t>
            </a:r>
            <a:r>
              <a:rPr lang="hu-HU" sz="2000" dirty="0" err="1" smtClean="0">
                <a:solidFill>
                  <a:prstClr val="black"/>
                </a:solidFill>
              </a:rPr>
              <a:t>ach</a:t>
            </a:r>
            <a:r>
              <a:rPr lang="hu-HU" sz="2000" dirty="0" smtClean="0">
                <a:solidFill>
                  <a:prstClr val="black"/>
                </a:solidFill>
              </a:rPr>
              <a:t> </a:t>
            </a:r>
            <a:r>
              <a:rPr lang="hu-HU" sz="2000" dirty="0" err="1" smtClean="0">
                <a:solidFill>
                  <a:prstClr val="black"/>
                </a:solidFill>
              </a:rPr>
              <a:t>process</a:t>
            </a:r>
            <a:r>
              <a:rPr lang="hu-HU" sz="2000" dirty="0" smtClean="0">
                <a:solidFill>
                  <a:prstClr val="black"/>
                </a:solidFill>
              </a:rPr>
              <a:t> has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its own </a:t>
            </a:r>
            <a:r>
              <a:rPr lang="en-US" sz="2000" i="1" dirty="0">
                <a:solidFill>
                  <a:prstClr val="black"/>
                </a:solidFill>
              </a:rPr>
              <a:t>f(E)</a:t>
            </a:r>
            <a:r>
              <a:rPr lang="en-US" sz="2000" dirty="0">
                <a:solidFill>
                  <a:prstClr val="black"/>
                </a:solidFill>
              </a:rPr>
              <a:t>:</a:t>
            </a:r>
          </a:p>
        </p:txBody>
      </p:sp>
      <p:pic>
        <p:nvPicPr>
          <p:cNvPr id="40" name="Kép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8" y="2404729"/>
            <a:ext cx="12484783" cy="343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5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162201" y="83347"/>
            <a:ext cx="10125075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400" b="1" dirty="0"/>
              <a:t>What can </a:t>
            </a:r>
            <a:r>
              <a:rPr lang="en-US" sz="3400" b="1" dirty="0">
                <a:latin typeface="Symbol" panose="05050102010706020507" pitchFamily="18" charset="2"/>
              </a:rPr>
              <a:t>e</a:t>
            </a:r>
            <a:r>
              <a:rPr lang="en-US" sz="3400" b="1" baseline="-25000" dirty="0"/>
              <a:t>2</a:t>
            </a:r>
            <a:r>
              <a:rPr lang="en-US" sz="3400" b="1" dirty="0"/>
              <a:t> tell us about the excitation/decay of SPPs?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963" y="1196276"/>
            <a:ext cx="6225060" cy="1091246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162201" y="2784898"/>
            <a:ext cx="10704662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err="1"/>
              <a:t>w</a:t>
            </a:r>
            <a:r>
              <a:rPr lang="hu-HU" sz="2000" dirty="0" err="1" smtClean="0"/>
              <a:t>here</a:t>
            </a:r>
            <a:r>
              <a:rPr lang="hu-HU" sz="2000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400" dirty="0" smtClean="0"/>
              <a:t>ε</a:t>
            </a:r>
            <a:r>
              <a:rPr lang="hu-HU" sz="2400" baseline="-25000" dirty="0" smtClean="0"/>
              <a:t>2,intra</a:t>
            </a:r>
            <a:r>
              <a:rPr lang="hu-HU" sz="2400" dirty="0" smtClean="0"/>
              <a:t> is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contribution</a:t>
            </a:r>
            <a:r>
              <a:rPr lang="hu-HU" sz="2400" dirty="0" smtClean="0"/>
              <a:t> </a:t>
            </a:r>
            <a:r>
              <a:rPr lang="hu-HU" sz="2400" dirty="0" err="1" smtClean="0"/>
              <a:t>from</a:t>
            </a:r>
            <a:r>
              <a:rPr lang="hu-HU" sz="2400" dirty="0" smtClean="0"/>
              <a:t> </a:t>
            </a:r>
            <a:r>
              <a:rPr lang="hu-HU" sz="2400" dirty="0" err="1" smtClean="0"/>
              <a:t>intraband</a:t>
            </a:r>
            <a:r>
              <a:rPr lang="hu-HU" sz="2400" dirty="0" smtClean="0"/>
              <a:t> </a:t>
            </a:r>
            <a:r>
              <a:rPr lang="hu-HU" sz="2400" dirty="0" err="1" smtClean="0"/>
              <a:t>transitions</a:t>
            </a:r>
            <a:endParaRPr lang="hu-HU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400" dirty="0" smtClean="0"/>
              <a:t>D is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energy</a:t>
            </a:r>
            <a:r>
              <a:rPr lang="hu-HU" sz="2400" dirty="0" smtClean="0"/>
              <a:t> </a:t>
            </a:r>
            <a:r>
              <a:rPr lang="hu-HU" sz="2400" dirty="0" err="1" smtClean="0"/>
              <a:t>distribution</a:t>
            </a:r>
            <a:r>
              <a:rPr lang="hu-HU" sz="2400" dirty="0" smtClean="0"/>
              <a:t> of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joint</a:t>
            </a:r>
            <a:r>
              <a:rPr lang="hu-HU" sz="2400" dirty="0" smtClean="0"/>
              <a:t> </a:t>
            </a:r>
            <a:r>
              <a:rPr lang="hu-HU" sz="2400" dirty="0" err="1" smtClean="0"/>
              <a:t>density</a:t>
            </a:r>
            <a:r>
              <a:rPr lang="hu-HU" sz="2400" dirty="0" smtClean="0"/>
              <a:t> of </a:t>
            </a:r>
            <a:r>
              <a:rPr lang="hu-HU" sz="2400" dirty="0" err="1" smtClean="0"/>
              <a:t>states</a:t>
            </a:r>
            <a:endParaRPr lang="hu-HU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400" dirty="0" smtClean="0"/>
              <a:t>f(E) is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electron</a:t>
            </a:r>
            <a:r>
              <a:rPr lang="hu-HU" sz="2400" dirty="0" smtClean="0"/>
              <a:t> </a:t>
            </a:r>
            <a:r>
              <a:rPr lang="hu-HU" sz="2400" dirty="0" err="1" smtClean="0"/>
              <a:t>energy</a:t>
            </a:r>
            <a:r>
              <a:rPr lang="hu-HU" sz="2400" dirty="0" smtClean="0"/>
              <a:t> </a:t>
            </a:r>
            <a:r>
              <a:rPr lang="hu-HU" sz="2400" dirty="0" err="1" smtClean="0"/>
              <a:t>distribution</a:t>
            </a:r>
            <a:endParaRPr lang="hu-HU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sz="2000" dirty="0" smtClean="0"/>
          </a:p>
          <a:p>
            <a:pPr algn="ctr"/>
            <a:r>
              <a:rPr lang="hu-HU" sz="2400" b="1" dirty="0" smtClean="0"/>
              <a:t>→ </a:t>
            </a:r>
            <a:r>
              <a:rPr lang="hu-HU" sz="2400" b="1" dirty="0" err="1" smtClean="0"/>
              <a:t>by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measuring</a:t>
            </a:r>
            <a:r>
              <a:rPr lang="hu-HU" sz="2400" b="1" dirty="0" smtClean="0"/>
              <a:t> ε</a:t>
            </a:r>
            <a:r>
              <a:rPr lang="hu-HU" sz="2400" b="1" baseline="-25000" dirty="0" smtClean="0"/>
              <a:t>2, </a:t>
            </a:r>
            <a:r>
              <a:rPr lang="hu-HU" sz="2400" b="1" dirty="0" smtClean="0"/>
              <a:t>we </a:t>
            </a:r>
            <a:r>
              <a:rPr lang="hu-HU" sz="2400" b="1" dirty="0" err="1" smtClean="0"/>
              <a:t>can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extract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information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on</a:t>
            </a:r>
            <a:r>
              <a:rPr lang="hu-HU" sz="2400" b="1" dirty="0" smtClean="0"/>
              <a:t> f(E), </a:t>
            </a:r>
            <a:r>
              <a:rPr lang="hu-HU" sz="2400" b="1" dirty="0" err="1" smtClean="0"/>
              <a:t>therefore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on</a:t>
            </a:r>
            <a:r>
              <a:rPr lang="hu-HU" sz="2400" b="1" dirty="0" smtClean="0"/>
              <a:t> hot </a:t>
            </a:r>
            <a:r>
              <a:rPr lang="hu-HU" sz="2400" b="1" dirty="0" err="1" smtClean="0"/>
              <a:t>electrons</a:t>
            </a:r>
            <a:r>
              <a:rPr lang="hu-HU" sz="2400" b="1" dirty="0" smtClean="0"/>
              <a:t>!</a:t>
            </a:r>
            <a:endParaRPr lang="hu-HU" sz="24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2594812" y="5582916"/>
            <a:ext cx="6569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Budai, Pápa, Petrik &amp; Dombi, </a:t>
            </a:r>
            <a:r>
              <a:rPr lang="hu-HU" sz="2000" b="1" dirty="0" err="1" smtClean="0"/>
              <a:t>Nature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Comm</a:t>
            </a:r>
            <a:r>
              <a:rPr lang="hu-HU" sz="2000" b="1" dirty="0" smtClean="0"/>
              <a:t>. 13, 6695 (2022)</a:t>
            </a:r>
            <a:endParaRPr lang="hu-HU" sz="2000" b="1" dirty="0"/>
          </a:p>
        </p:txBody>
      </p:sp>
      <p:sp>
        <p:nvSpPr>
          <p:cNvPr id="6" name="Ellipszis 5"/>
          <p:cNvSpPr/>
          <p:nvPr/>
        </p:nvSpPr>
        <p:spPr>
          <a:xfrm>
            <a:off x="2300140" y="1414021"/>
            <a:ext cx="1489435" cy="77299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/>
          <p:cNvSpPr/>
          <p:nvPr/>
        </p:nvSpPr>
        <p:spPr>
          <a:xfrm>
            <a:off x="7571294" y="1414021"/>
            <a:ext cx="1489435" cy="77299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894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|8.5|13.3|15.6"/>
</p:tagLst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1791</TotalTime>
  <Words>1156</Words>
  <Application>Microsoft Office PowerPoint</Application>
  <PresentationFormat>Szélesvásznú</PresentationFormat>
  <Paragraphs>176</Paragraphs>
  <Slides>29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Courier New</vt:lpstr>
      <vt:lpstr>Segoe UI</vt:lpstr>
      <vt:lpstr>Symbol</vt:lpstr>
      <vt:lpstr>Times New Roman</vt:lpstr>
      <vt:lpstr>Wingdings</vt:lpstr>
      <vt:lpstr>Office-téma</vt:lpstr>
      <vt:lpstr>Ultrafast electron processes in solids </vt:lpstr>
      <vt:lpstr>1. Ultrafast electron processes in plasmonic systems</vt:lpstr>
      <vt:lpstr>PowerPoint-bemutató</vt:lpstr>
      <vt:lpstr>PowerPoint-bemutató</vt:lpstr>
      <vt:lpstr>Nonadiabatic nanooptical tunneling of photoelectrons</vt:lpstr>
      <vt:lpstr>Ultrafast electron processes in plasmonic systems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Collaboration with TU Graz (Martin Schultze):  ultrahigh resolution plasmon nanoscopy</vt:lpstr>
      <vt:lpstr> Carrier-envelope phase detector  based on transient metallization of dielectrics</vt:lpstr>
      <vt:lpstr> 3D phase scanning and scuplting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Ultragyors elektrondinamika kondenzált rendszerekben</dc:title>
  <dc:creator>Dombi Péter</dc:creator>
  <cp:lastModifiedBy>User</cp:lastModifiedBy>
  <cp:revision>110</cp:revision>
  <dcterms:created xsi:type="dcterms:W3CDTF">2022-08-15T14:49:19Z</dcterms:created>
  <dcterms:modified xsi:type="dcterms:W3CDTF">2023-09-18T13:30:01Z</dcterms:modified>
</cp:coreProperties>
</file>