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26"/>
  </p:notesMasterIdLst>
  <p:sldIdLst>
    <p:sldId id="297" r:id="rId2"/>
    <p:sldId id="298" r:id="rId3"/>
    <p:sldId id="299" r:id="rId4"/>
    <p:sldId id="301" r:id="rId5"/>
    <p:sldId id="303" r:id="rId6"/>
    <p:sldId id="304" r:id="rId7"/>
    <p:sldId id="259" r:id="rId8"/>
    <p:sldId id="305" r:id="rId9"/>
    <p:sldId id="306" r:id="rId10"/>
    <p:sldId id="308" r:id="rId11"/>
    <p:sldId id="310" r:id="rId12"/>
    <p:sldId id="312" r:id="rId13"/>
    <p:sldId id="321" r:id="rId14"/>
    <p:sldId id="313" r:id="rId15"/>
    <p:sldId id="314" r:id="rId16"/>
    <p:sldId id="315" r:id="rId17"/>
    <p:sldId id="316" r:id="rId18"/>
    <p:sldId id="317" r:id="rId19"/>
    <p:sldId id="280" r:id="rId20"/>
    <p:sldId id="327" r:id="rId21"/>
    <p:sldId id="331" r:id="rId22"/>
    <p:sldId id="322" r:id="rId23"/>
    <p:sldId id="325" r:id="rId24"/>
    <p:sldId id="326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  <p:embeddedFont>
      <p:font typeface="Roboto Slab" panose="020B0604020202020204" charset="0"/>
      <p:regular r:id="rId32"/>
      <p:bold r:id="rId33"/>
    </p:embeddedFont>
    <p:embeddedFont>
      <p:font typeface="Source Sans Pro" panose="020B050303040302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53A4"/>
    <a:srgbClr val="D596C4"/>
    <a:srgbClr val="FF5050"/>
    <a:srgbClr val="555555"/>
    <a:srgbClr val="CA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01FB10D-A61A-4DE4-8506-F670E7A89527}">
  <a:tblStyle styleId="{701FB10D-A61A-4DE4-8506-F670E7A895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398DAF6-0271-4389-B3DC-BA433CC306D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DA37D80-6434-44D0-A028-1B22A696006F}" styleName="Világos stílus 3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9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6" y="11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430454-E28A-4315-8C40-9B0594A085A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6674F3E1-266B-4B1E-ACC5-0B4C8A7EF1F3}">
      <dgm:prSet phldrT="[Szöveg]" custT="1"/>
      <dgm:spPr/>
      <dgm:t>
        <a:bodyPr/>
        <a:lstStyle/>
        <a:p>
          <a:r>
            <a:rPr lang="hu-HU" sz="1600" dirty="0">
              <a:latin typeface="Source Sans Pro" panose="020B0604020202020204" charset="0"/>
            </a:rPr>
            <a:t>Dinamikus modell elkészítése</a:t>
          </a:r>
        </a:p>
      </dgm:t>
    </dgm:pt>
    <dgm:pt modelId="{5431EB2C-024C-4C9C-92E7-517807836AA3}" type="parTrans" cxnId="{90819696-8AC8-4AE4-90D9-BFC6FC2C33DF}">
      <dgm:prSet/>
      <dgm:spPr/>
      <dgm:t>
        <a:bodyPr/>
        <a:lstStyle/>
        <a:p>
          <a:endParaRPr lang="hu-HU" sz="1600">
            <a:latin typeface="Source Sans Pro" panose="020B0604020202020204" charset="0"/>
          </a:endParaRPr>
        </a:p>
      </dgm:t>
    </dgm:pt>
    <dgm:pt modelId="{BCF81F29-C191-40E6-A23F-0EDCE17852DA}" type="sibTrans" cxnId="{90819696-8AC8-4AE4-90D9-BFC6FC2C33DF}">
      <dgm:prSet custT="1"/>
      <dgm:spPr/>
      <dgm:t>
        <a:bodyPr/>
        <a:lstStyle/>
        <a:p>
          <a:endParaRPr lang="hu-HU" sz="1600">
            <a:latin typeface="Source Sans Pro" panose="020B0604020202020204" charset="0"/>
          </a:endParaRPr>
        </a:p>
      </dgm:t>
    </dgm:pt>
    <dgm:pt modelId="{A685DAF9-1F52-4860-ADB2-407879D52158}">
      <dgm:prSet phldrT="[Szöveg]" custT="1"/>
      <dgm:spPr/>
      <dgm:t>
        <a:bodyPr/>
        <a:lstStyle/>
        <a:p>
          <a:r>
            <a:rPr lang="hu-HU" sz="1600" dirty="0">
              <a:latin typeface="Source Sans Pro" panose="020B0604020202020204" charset="0"/>
            </a:rPr>
            <a:t>PF implementálása</a:t>
          </a:r>
        </a:p>
      </dgm:t>
    </dgm:pt>
    <dgm:pt modelId="{E49C4CB3-D64F-4C74-9C7F-78F99AB00A7B}" type="parTrans" cxnId="{40F7FDFA-0544-40A7-B3F9-8A2011FDD936}">
      <dgm:prSet/>
      <dgm:spPr/>
      <dgm:t>
        <a:bodyPr/>
        <a:lstStyle/>
        <a:p>
          <a:endParaRPr lang="hu-HU" sz="1600">
            <a:latin typeface="Source Sans Pro" panose="020B0604020202020204" charset="0"/>
          </a:endParaRPr>
        </a:p>
      </dgm:t>
    </dgm:pt>
    <dgm:pt modelId="{F2C96291-F23C-4DB5-95F3-EAAD75E3C7AE}" type="sibTrans" cxnId="{40F7FDFA-0544-40A7-B3F9-8A2011FDD936}">
      <dgm:prSet custT="1"/>
      <dgm:spPr/>
      <dgm:t>
        <a:bodyPr/>
        <a:lstStyle/>
        <a:p>
          <a:endParaRPr lang="hu-HU" sz="1600">
            <a:latin typeface="Source Sans Pro" panose="020B0604020202020204" charset="0"/>
          </a:endParaRPr>
        </a:p>
      </dgm:t>
    </dgm:pt>
    <dgm:pt modelId="{201639D1-06C9-4E83-B6CB-CC8DAF847C35}">
      <dgm:prSet phldrT="[Szöveg]" custT="1"/>
      <dgm:spPr/>
      <dgm:t>
        <a:bodyPr/>
        <a:lstStyle/>
        <a:p>
          <a:r>
            <a:rPr lang="hu-HU" sz="1600" dirty="0">
              <a:latin typeface="Source Sans Pro" panose="020B0604020202020204" charset="0"/>
            </a:rPr>
            <a:t>Szenzorelhelyezés</a:t>
          </a:r>
        </a:p>
      </dgm:t>
    </dgm:pt>
    <dgm:pt modelId="{7FC85C4F-3DB6-45AB-8BC2-45D180FA419F}" type="parTrans" cxnId="{9506EE55-7F84-4AB7-B515-3A707BB14485}">
      <dgm:prSet/>
      <dgm:spPr/>
      <dgm:t>
        <a:bodyPr/>
        <a:lstStyle/>
        <a:p>
          <a:endParaRPr lang="hu-HU" sz="1600">
            <a:latin typeface="Source Sans Pro" panose="020B0604020202020204" charset="0"/>
          </a:endParaRPr>
        </a:p>
      </dgm:t>
    </dgm:pt>
    <dgm:pt modelId="{1A9B49D4-BA05-4A74-8A18-0D5E211F599D}" type="sibTrans" cxnId="{9506EE55-7F84-4AB7-B515-3A707BB14485}">
      <dgm:prSet custT="1"/>
      <dgm:spPr/>
      <dgm:t>
        <a:bodyPr/>
        <a:lstStyle/>
        <a:p>
          <a:endParaRPr lang="hu-HU" sz="1600">
            <a:latin typeface="Source Sans Pro" panose="020B0604020202020204" charset="0"/>
          </a:endParaRPr>
        </a:p>
      </dgm:t>
    </dgm:pt>
    <dgm:pt modelId="{48B9DF36-0ECB-425E-8A1A-4F6ADBDDA192}">
      <dgm:prSet phldrT="[Szöveg]" custT="1"/>
      <dgm:spPr/>
      <dgm:t>
        <a:bodyPr/>
        <a:lstStyle/>
        <a:p>
          <a:r>
            <a:rPr lang="hu-HU" sz="1600" dirty="0">
              <a:latin typeface="Source Sans Pro" panose="020B0604020202020204" charset="0"/>
            </a:rPr>
            <a:t>Hibadetektálás</a:t>
          </a:r>
        </a:p>
      </dgm:t>
    </dgm:pt>
    <dgm:pt modelId="{84596962-6D12-464F-9628-C0ABAAA7027D}" type="parTrans" cxnId="{3CF572D1-7EB3-4D1D-808F-A42A6105E1D1}">
      <dgm:prSet/>
      <dgm:spPr/>
      <dgm:t>
        <a:bodyPr/>
        <a:lstStyle/>
        <a:p>
          <a:endParaRPr lang="hu-HU" sz="1600">
            <a:latin typeface="Source Sans Pro" panose="020B0604020202020204" charset="0"/>
          </a:endParaRPr>
        </a:p>
      </dgm:t>
    </dgm:pt>
    <dgm:pt modelId="{D7B3E85D-D5CC-4044-BC0A-4BAC2C7A9A78}" type="sibTrans" cxnId="{3CF572D1-7EB3-4D1D-808F-A42A6105E1D1}">
      <dgm:prSet/>
      <dgm:spPr/>
      <dgm:t>
        <a:bodyPr/>
        <a:lstStyle/>
        <a:p>
          <a:endParaRPr lang="hu-HU" sz="1600">
            <a:latin typeface="Source Sans Pro" panose="020B0604020202020204" charset="0"/>
          </a:endParaRPr>
        </a:p>
      </dgm:t>
    </dgm:pt>
    <dgm:pt modelId="{BBABACF7-F240-4C69-B763-9117BF8BCEC6}">
      <dgm:prSet phldrT="[Szöveg]" custT="1"/>
      <dgm:spPr/>
      <dgm:t>
        <a:bodyPr/>
        <a:lstStyle/>
        <a:p>
          <a:r>
            <a:rPr lang="hu-HU" sz="1600" dirty="0">
              <a:latin typeface="Source Sans Pro" panose="020B0604020202020204" charset="0"/>
            </a:rPr>
            <a:t>Paraméter- meghatározás</a:t>
          </a:r>
        </a:p>
      </dgm:t>
    </dgm:pt>
    <dgm:pt modelId="{95060A45-4AD0-42CA-9397-992A0AF3D356}" type="parTrans" cxnId="{55311AEF-84AA-441E-B670-F47298AA8663}">
      <dgm:prSet/>
      <dgm:spPr/>
      <dgm:t>
        <a:bodyPr/>
        <a:lstStyle/>
        <a:p>
          <a:endParaRPr lang="hu-HU" sz="1600">
            <a:latin typeface="Source Sans Pro" panose="020B0604020202020204" charset="0"/>
          </a:endParaRPr>
        </a:p>
      </dgm:t>
    </dgm:pt>
    <dgm:pt modelId="{95CC2582-5824-44D8-B4EB-1B25E418D86B}" type="sibTrans" cxnId="{55311AEF-84AA-441E-B670-F47298AA8663}">
      <dgm:prSet custT="1"/>
      <dgm:spPr/>
      <dgm:t>
        <a:bodyPr/>
        <a:lstStyle/>
        <a:p>
          <a:endParaRPr lang="hu-HU" sz="1600">
            <a:latin typeface="Source Sans Pro" panose="020B0604020202020204" charset="0"/>
          </a:endParaRPr>
        </a:p>
      </dgm:t>
    </dgm:pt>
    <dgm:pt modelId="{3AFD23EA-801C-4249-9909-C4FE54F4F5A7}" type="pres">
      <dgm:prSet presAssocID="{B3430454-E28A-4315-8C40-9B0594A085A1}" presName="linearFlow" presStyleCnt="0">
        <dgm:presLayoutVars>
          <dgm:resizeHandles val="exact"/>
        </dgm:presLayoutVars>
      </dgm:prSet>
      <dgm:spPr/>
    </dgm:pt>
    <dgm:pt modelId="{E2082890-F5D8-4613-AD01-E44FDAE6E1E8}" type="pres">
      <dgm:prSet presAssocID="{6674F3E1-266B-4B1E-ACC5-0B4C8A7EF1F3}" presName="node" presStyleLbl="node1" presStyleIdx="0" presStyleCnt="5">
        <dgm:presLayoutVars>
          <dgm:bulletEnabled val="1"/>
        </dgm:presLayoutVars>
      </dgm:prSet>
      <dgm:spPr/>
    </dgm:pt>
    <dgm:pt modelId="{9A5EC5F7-36C3-414A-B23A-6AF55A59CCB2}" type="pres">
      <dgm:prSet presAssocID="{BCF81F29-C191-40E6-A23F-0EDCE17852DA}" presName="sibTrans" presStyleLbl="sibTrans2D1" presStyleIdx="0" presStyleCnt="4"/>
      <dgm:spPr/>
    </dgm:pt>
    <dgm:pt modelId="{C8A7F97C-6D4D-4219-B96D-7E194AFA8E91}" type="pres">
      <dgm:prSet presAssocID="{BCF81F29-C191-40E6-A23F-0EDCE17852DA}" presName="connectorText" presStyleLbl="sibTrans2D1" presStyleIdx="0" presStyleCnt="4"/>
      <dgm:spPr/>
    </dgm:pt>
    <dgm:pt modelId="{30C1EA1D-E662-4A11-932A-932286B4ED22}" type="pres">
      <dgm:prSet presAssocID="{A685DAF9-1F52-4860-ADB2-407879D52158}" presName="node" presStyleLbl="node1" presStyleIdx="1" presStyleCnt="5">
        <dgm:presLayoutVars>
          <dgm:bulletEnabled val="1"/>
        </dgm:presLayoutVars>
      </dgm:prSet>
      <dgm:spPr/>
    </dgm:pt>
    <dgm:pt modelId="{9B6280BE-C254-4C33-B36D-920654E525A1}" type="pres">
      <dgm:prSet presAssocID="{F2C96291-F23C-4DB5-95F3-EAAD75E3C7AE}" presName="sibTrans" presStyleLbl="sibTrans2D1" presStyleIdx="1" presStyleCnt="4"/>
      <dgm:spPr/>
    </dgm:pt>
    <dgm:pt modelId="{A33FE741-AA8F-4A83-827E-A7441AA1C70B}" type="pres">
      <dgm:prSet presAssocID="{F2C96291-F23C-4DB5-95F3-EAAD75E3C7AE}" presName="connectorText" presStyleLbl="sibTrans2D1" presStyleIdx="1" presStyleCnt="4"/>
      <dgm:spPr/>
    </dgm:pt>
    <dgm:pt modelId="{55F4ACC7-3B2A-4295-A394-7074EE52CF4C}" type="pres">
      <dgm:prSet presAssocID="{201639D1-06C9-4E83-B6CB-CC8DAF847C35}" presName="node" presStyleLbl="node1" presStyleIdx="2" presStyleCnt="5">
        <dgm:presLayoutVars>
          <dgm:bulletEnabled val="1"/>
        </dgm:presLayoutVars>
      </dgm:prSet>
      <dgm:spPr/>
    </dgm:pt>
    <dgm:pt modelId="{E3049E25-24A3-4470-BFBA-B4A234C04642}" type="pres">
      <dgm:prSet presAssocID="{1A9B49D4-BA05-4A74-8A18-0D5E211F599D}" presName="sibTrans" presStyleLbl="sibTrans2D1" presStyleIdx="2" presStyleCnt="4"/>
      <dgm:spPr/>
    </dgm:pt>
    <dgm:pt modelId="{9A778F4F-F0CE-4995-BEF3-A8C10F88FA4A}" type="pres">
      <dgm:prSet presAssocID="{1A9B49D4-BA05-4A74-8A18-0D5E211F599D}" presName="connectorText" presStyleLbl="sibTrans2D1" presStyleIdx="2" presStyleCnt="4"/>
      <dgm:spPr/>
    </dgm:pt>
    <dgm:pt modelId="{CBB85D7B-2265-4794-BD56-C611029F3A58}" type="pres">
      <dgm:prSet presAssocID="{BBABACF7-F240-4C69-B763-9117BF8BCEC6}" presName="node" presStyleLbl="node1" presStyleIdx="3" presStyleCnt="5">
        <dgm:presLayoutVars>
          <dgm:bulletEnabled val="1"/>
        </dgm:presLayoutVars>
      </dgm:prSet>
      <dgm:spPr/>
    </dgm:pt>
    <dgm:pt modelId="{C7EFBCAF-FAF4-4913-ADBC-B3035B8F7BAF}" type="pres">
      <dgm:prSet presAssocID="{95CC2582-5824-44D8-B4EB-1B25E418D86B}" presName="sibTrans" presStyleLbl="sibTrans2D1" presStyleIdx="3" presStyleCnt="4"/>
      <dgm:spPr/>
    </dgm:pt>
    <dgm:pt modelId="{B1F6702D-4A23-4755-A7BB-AF5F6060892E}" type="pres">
      <dgm:prSet presAssocID="{95CC2582-5824-44D8-B4EB-1B25E418D86B}" presName="connectorText" presStyleLbl="sibTrans2D1" presStyleIdx="3" presStyleCnt="4"/>
      <dgm:spPr/>
    </dgm:pt>
    <dgm:pt modelId="{C976EB17-17DE-4D1F-9C90-59CFE247FDBE}" type="pres">
      <dgm:prSet presAssocID="{48B9DF36-0ECB-425E-8A1A-4F6ADBDDA192}" presName="node" presStyleLbl="node1" presStyleIdx="4" presStyleCnt="5">
        <dgm:presLayoutVars>
          <dgm:bulletEnabled val="1"/>
        </dgm:presLayoutVars>
      </dgm:prSet>
      <dgm:spPr/>
    </dgm:pt>
  </dgm:ptLst>
  <dgm:cxnLst>
    <dgm:cxn modelId="{D5F55109-6B69-46D3-8928-C04A830B5BA7}" type="presOf" srcId="{F2C96291-F23C-4DB5-95F3-EAAD75E3C7AE}" destId="{A33FE741-AA8F-4A83-827E-A7441AA1C70B}" srcOrd="1" destOrd="0" presId="urn:microsoft.com/office/officeart/2005/8/layout/process2"/>
    <dgm:cxn modelId="{44B2A921-C714-49A3-9733-133CF68335FC}" type="presOf" srcId="{BBABACF7-F240-4C69-B763-9117BF8BCEC6}" destId="{CBB85D7B-2265-4794-BD56-C611029F3A58}" srcOrd="0" destOrd="0" presId="urn:microsoft.com/office/officeart/2005/8/layout/process2"/>
    <dgm:cxn modelId="{4B15B434-6F90-4196-8C81-4A26D2A5D3CA}" type="presOf" srcId="{BCF81F29-C191-40E6-A23F-0EDCE17852DA}" destId="{C8A7F97C-6D4D-4219-B96D-7E194AFA8E91}" srcOrd="1" destOrd="0" presId="urn:microsoft.com/office/officeart/2005/8/layout/process2"/>
    <dgm:cxn modelId="{233BDA5B-FDD0-44B0-8EF6-57FF7D531EE2}" type="presOf" srcId="{A685DAF9-1F52-4860-ADB2-407879D52158}" destId="{30C1EA1D-E662-4A11-932A-932286B4ED22}" srcOrd="0" destOrd="0" presId="urn:microsoft.com/office/officeart/2005/8/layout/process2"/>
    <dgm:cxn modelId="{4C6DE955-E5D8-460B-A76C-B0FAC0358D5C}" type="presOf" srcId="{1A9B49D4-BA05-4A74-8A18-0D5E211F599D}" destId="{9A778F4F-F0CE-4995-BEF3-A8C10F88FA4A}" srcOrd="1" destOrd="0" presId="urn:microsoft.com/office/officeart/2005/8/layout/process2"/>
    <dgm:cxn modelId="{9506EE55-7F84-4AB7-B515-3A707BB14485}" srcId="{B3430454-E28A-4315-8C40-9B0594A085A1}" destId="{201639D1-06C9-4E83-B6CB-CC8DAF847C35}" srcOrd="2" destOrd="0" parTransId="{7FC85C4F-3DB6-45AB-8BC2-45D180FA419F}" sibTransId="{1A9B49D4-BA05-4A74-8A18-0D5E211F599D}"/>
    <dgm:cxn modelId="{328C847A-024B-4A16-8A70-8EE00721EE80}" type="presOf" srcId="{95CC2582-5824-44D8-B4EB-1B25E418D86B}" destId="{C7EFBCAF-FAF4-4913-ADBC-B3035B8F7BAF}" srcOrd="0" destOrd="0" presId="urn:microsoft.com/office/officeart/2005/8/layout/process2"/>
    <dgm:cxn modelId="{90819696-8AC8-4AE4-90D9-BFC6FC2C33DF}" srcId="{B3430454-E28A-4315-8C40-9B0594A085A1}" destId="{6674F3E1-266B-4B1E-ACC5-0B4C8A7EF1F3}" srcOrd="0" destOrd="0" parTransId="{5431EB2C-024C-4C9C-92E7-517807836AA3}" sibTransId="{BCF81F29-C191-40E6-A23F-0EDCE17852DA}"/>
    <dgm:cxn modelId="{7817849D-D7AB-450C-98F6-758D968115ED}" type="presOf" srcId="{6674F3E1-266B-4B1E-ACC5-0B4C8A7EF1F3}" destId="{E2082890-F5D8-4613-AD01-E44FDAE6E1E8}" srcOrd="0" destOrd="0" presId="urn:microsoft.com/office/officeart/2005/8/layout/process2"/>
    <dgm:cxn modelId="{8786D19D-6DBB-49EC-94CE-FC17FF6BB45C}" type="presOf" srcId="{95CC2582-5824-44D8-B4EB-1B25E418D86B}" destId="{B1F6702D-4A23-4755-A7BB-AF5F6060892E}" srcOrd="1" destOrd="0" presId="urn:microsoft.com/office/officeart/2005/8/layout/process2"/>
    <dgm:cxn modelId="{B82BCDAE-D6F4-462C-9475-0774DBE5E1E6}" type="presOf" srcId="{BCF81F29-C191-40E6-A23F-0EDCE17852DA}" destId="{9A5EC5F7-36C3-414A-B23A-6AF55A59CCB2}" srcOrd="0" destOrd="0" presId="urn:microsoft.com/office/officeart/2005/8/layout/process2"/>
    <dgm:cxn modelId="{3CF572D1-7EB3-4D1D-808F-A42A6105E1D1}" srcId="{B3430454-E28A-4315-8C40-9B0594A085A1}" destId="{48B9DF36-0ECB-425E-8A1A-4F6ADBDDA192}" srcOrd="4" destOrd="0" parTransId="{84596962-6D12-464F-9628-C0ABAAA7027D}" sibTransId="{D7B3E85D-D5CC-4044-BC0A-4BAC2C7A9A78}"/>
    <dgm:cxn modelId="{7463DDD7-BBF4-4596-9F74-8800BC8DDA3D}" type="presOf" srcId="{48B9DF36-0ECB-425E-8A1A-4F6ADBDDA192}" destId="{C976EB17-17DE-4D1F-9C90-59CFE247FDBE}" srcOrd="0" destOrd="0" presId="urn:microsoft.com/office/officeart/2005/8/layout/process2"/>
    <dgm:cxn modelId="{35D5FAD7-B778-4179-B393-D2F81F402A8F}" type="presOf" srcId="{1A9B49D4-BA05-4A74-8A18-0D5E211F599D}" destId="{E3049E25-24A3-4470-BFBA-B4A234C04642}" srcOrd="0" destOrd="0" presId="urn:microsoft.com/office/officeart/2005/8/layout/process2"/>
    <dgm:cxn modelId="{03FB77DD-811A-4427-9915-EB733391163D}" type="presOf" srcId="{201639D1-06C9-4E83-B6CB-CC8DAF847C35}" destId="{55F4ACC7-3B2A-4295-A394-7074EE52CF4C}" srcOrd="0" destOrd="0" presId="urn:microsoft.com/office/officeart/2005/8/layout/process2"/>
    <dgm:cxn modelId="{55311AEF-84AA-441E-B670-F47298AA8663}" srcId="{B3430454-E28A-4315-8C40-9B0594A085A1}" destId="{BBABACF7-F240-4C69-B763-9117BF8BCEC6}" srcOrd="3" destOrd="0" parTransId="{95060A45-4AD0-42CA-9397-992A0AF3D356}" sibTransId="{95CC2582-5824-44D8-B4EB-1B25E418D86B}"/>
    <dgm:cxn modelId="{763021F5-B137-47F0-A33F-766B241FAFAB}" type="presOf" srcId="{F2C96291-F23C-4DB5-95F3-EAAD75E3C7AE}" destId="{9B6280BE-C254-4C33-B36D-920654E525A1}" srcOrd="0" destOrd="0" presId="urn:microsoft.com/office/officeart/2005/8/layout/process2"/>
    <dgm:cxn modelId="{40F7FDFA-0544-40A7-B3F9-8A2011FDD936}" srcId="{B3430454-E28A-4315-8C40-9B0594A085A1}" destId="{A685DAF9-1F52-4860-ADB2-407879D52158}" srcOrd="1" destOrd="0" parTransId="{E49C4CB3-D64F-4C74-9C7F-78F99AB00A7B}" sibTransId="{F2C96291-F23C-4DB5-95F3-EAAD75E3C7AE}"/>
    <dgm:cxn modelId="{E68DAEFC-B0B3-4D55-BC42-E3B6E6D41FA1}" type="presOf" srcId="{B3430454-E28A-4315-8C40-9B0594A085A1}" destId="{3AFD23EA-801C-4249-9909-C4FE54F4F5A7}" srcOrd="0" destOrd="0" presId="urn:microsoft.com/office/officeart/2005/8/layout/process2"/>
    <dgm:cxn modelId="{93CFB11F-21E4-44F6-A526-F6D7E6E7FF14}" type="presParOf" srcId="{3AFD23EA-801C-4249-9909-C4FE54F4F5A7}" destId="{E2082890-F5D8-4613-AD01-E44FDAE6E1E8}" srcOrd="0" destOrd="0" presId="urn:microsoft.com/office/officeart/2005/8/layout/process2"/>
    <dgm:cxn modelId="{AF8617B4-91E5-49BC-B26A-6147037FC0D2}" type="presParOf" srcId="{3AFD23EA-801C-4249-9909-C4FE54F4F5A7}" destId="{9A5EC5F7-36C3-414A-B23A-6AF55A59CCB2}" srcOrd="1" destOrd="0" presId="urn:microsoft.com/office/officeart/2005/8/layout/process2"/>
    <dgm:cxn modelId="{2016DA1C-55C3-484D-8830-FC297F8A4679}" type="presParOf" srcId="{9A5EC5F7-36C3-414A-B23A-6AF55A59CCB2}" destId="{C8A7F97C-6D4D-4219-B96D-7E194AFA8E91}" srcOrd="0" destOrd="0" presId="urn:microsoft.com/office/officeart/2005/8/layout/process2"/>
    <dgm:cxn modelId="{6A6808D1-C40E-4EA6-934D-372ECC118193}" type="presParOf" srcId="{3AFD23EA-801C-4249-9909-C4FE54F4F5A7}" destId="{30C1EA1D-E662-4A11-932A-932286B4ED22}" srcOrd="2" destOrd="0" presId="urn:microsoft.com/office/officeart/2005/8/layout/process2"/>
    <dgm:cxn modelId="{4E469999-A0B1-40E2-BCE6-00C7619AC272}" type="presParOf" srcId="{3AFD23EA-801C-4249-9909-C4FE54F4F5A7}" destId="{9B6280BE-C254-4C33-B36D-920654E525A1}" srcOrd="3" destOrd="0" presId="urn:microsoft.com/office/officeart/2005/8/layout/process2"/>
    <dgm:cxn modelId="{46CDBA6B-E0AE-4191-8B4D-5C4A3E4F5ADA}" type="presParOf" srcId="{9B6280BE-C254-4C33-B36D-920654E525A1}" destId="{A33FE741-AA8F-4A83-827E-A7441AA1C70B}" srcOrd="0" destOrd="0" presId="urn:microsoft.com/office/officeart/2005/8/layout/process2"/>
    <dgm:cxn modelId="{404FEC74-2228-4D9A-BE5C-66723D192E42}" type="presParOf" srcId="{3AFD23EA-801C-4249-9909-C4FE54F4F5A7}" destId="{55F4ACC7-3B2A-4295-A394-7074EE52CF4C}" srcOrd="4" destOrd="0" presId="urn:microsoft.com/office/officeart/2005/8/layout/process2"/>
    <dgm:cxn modelId="{E3FF5BFD-B786-4E1E-848E-79FF73C3F513}" type="presParOf" srcId="{3AFD23EA-801C-4249-9909-C4FE54F4F5A7}" destId="{E3049E25-24A3-4470-BFBA-B4A234C04642}" srcOrd="5" destOrd="0" presId="urn:microsoft.com/office/officeart/2005/8/layout/process2"/>
    <dgm:cxn modelId="{7FF95887-DBEF-4EC5-AC73-7FFF51CBF328}" type="presParOf" srcId="{E3049E25-24A3-4470-BFBA-B4A234C04642}" destId="{9A778F4F-F0CE-4995-BEF3-A8C10F88FA4A}" srcOrd="0" destOrd="0" presId="urn:microsoft.com/office/officeart/2005/8/layout/process2"/>
    <dgm:cxn modelId="{58257163-1661-4460-AB0C-D6C7C26E103E}" type="presParOf" srcId="{3AFD23EA-801C-4249-9909-C4FE54F4F5A7}" destId="{CBB85D7B-2265-4794-BD56-C611029F3A58}" srcOrd="6" destOrd="0" presId="urn:microsoft.com/office/officeart/2005/8/layout/process2"/>
    <dgm:cxn modelId="{D19A51B6-6CC7-4C94-B184-D29D61B98CEF}" type="presParOf" srcId="{3AFD23EA-801C-4249-9909-C4FE54F4F5A7}" destId="{C7EFBCAF-FAF4-4913-ADBC-B3035B8F7BAF}" srcOrd="7" destOrd="0" presId="urn:microsoft.com/office/officeart/2005/8/layout/process2"/>
    <dgm:cxn modelId="{F503D328-D079-4E4B-AFA1-B666D2526B91}" type="presParOf" srcId="{C7EFBCAF-FAF4-4913-ADBC-B3035B8F7BAF}" destId="{B1F6702D-4A23-4755-A7BB-AF5F6060892E}" srcOrd="0" destOrd="0" presId="urn:microsoft.com/office/officeart/2005/8/layout/process2"/>
    <dgm:cxn modelId="{9B5AB8C0-C543-4938-8CA5-CE537036F4CF}" type="presParOf" srcId="{3AFD23EA-801C-4249-9909-C4FE54F4F5A7}" destId="{C976EB17-17DE-4D1F-9C90-59CFE247FDBE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7107FD-51C2-4541-9048-92FB576900F7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5400000"/>
          </a:camera>
          <a:lightRig rig="threePt" dir="t"/>
        </a:scene3d>
      </dgm:spPr>
      <dgm:t>
        <a:bodyPr/>
        <a:lstStyle/>
        <a:p>
          <a:endParaRPr lang="hu-HU"/>
        </a:p>
      </dgm:t>
    </dgm:pt>
    <dgm:pt modelId="{78030D0D-FF34-4220-B801-216C70398E99}">
      <dgm:prSet phldrT="[Szöveg]" custT="1"/>
      <dgm:spPr>
        <a:scene3d>
          <a:camera prst="orthographicFront">
            <a:rot lat="0" lon="0" rev="5400000"/>
          </a:camera>
          <a:lightRig rig="threePt" dir="t"/>
        </a:scene3d>
        <a:sp3d/>
      </dgm:spPr>
      <dgm:t>
        <a:bodyPr>
          <a:flatTx/>
        </a:bodyPr>
        <a:lstStyle/>
        <a:p>
          <a:r>
            <a:rPr lang="hu-HU" sz="1600" dirty="0" err="1"/>
            <a:t>Predikció</a:t>
          </a:r>
          <a:endParaRPr lang="hu-HU" sz="1600" dirty="0"/>
        </a:p>
      </dgm:t>
    </dgm:pt>
    <dgm:pt modelId="{E73435ED-6DB3-43FA-B230-409B46C25BA7}" type="parTrans" cxnId="{FB9A78D4-9EC3-4CF3-86E7-5C866B4B9D21}">
      <dgm:prSet/>
      <dgm:spPr/>
      <dgm:t>
        <a:bodyPr/>
        <a:lstStyle/>
        <a:p>
          <a:endParaRPr lang="hu-HU" sz="1600"/>
        </a:p>
      </dgm:t>
    </dgm:pt>
    <dgm:pt modelId="{42D3AB9F-92A8-4CE2-8C9C-C47062564405}" type="sibTrans" cxnId="{FB9A78D4-9EC3-4CF3-86E7-5C866B4B9D21}">
      <dgm:prSet/>
      <dgm:spPr>
        <a:scene3d>
          <a:camera prst="orthographicFront">
            <a:rot lat="0" lon="0" rev="5400000"/>
          </a:camera>
          <a:lightRig rig="threePt" dir="t"/>
        </a:scene3d>
        <a:sp3d/>
      </dgm:spPr>
      <dgm:t>
        <a:bodyPr>
          <a:flatTx/>
        </a:bodyPr>
        <a:lstStyle/>
        <a:p>
          <a:endParaRPr lang="hu-HU" sz="1600"/>
        </a:p>
      </dgm:t>
    </dgm:pt>
    <dgm:pt modelId="{8483EF8F-F6E0-4E90-BC1C-DACDD68DFE99}">
      <dgm:prSet phldrT="[Szöveg]" custT="1"/>
      <dgm:spPr>
        <a:scene3d>
          <a:camera prst="orthographicFront">
            <a:rot lat="0" lon="0" rev="5400000"/>
          </a:camera>
          <a:lightRig rig="threePt" dir="t"/>
        </a:scene3d>
        <a:sp3d/>
      </dgm:spPr>
      <dgm:t>
        <a:bodyPr>
          <a:flatTx/>
        </a:bodyPr>
        <a:lstStyle/>
        <a:p>
          <a:r>
            <a:rPr lang="hu-HU" sz="1600" dirty="0"/>
            <a:t>Korrekció</a:t>
          </a:r>
        </a:p>
      </dgm:t>
    </dgm:pt>
    <dgm:pt modelId="{87CF87CF-5CD8-40FF-AB80-8710238286FE}" type="parTrans" cxnId="{DE071533-D806-436C-9444-D5DD231BA871}">
      <dgm:prSet/>
      <dgm:spPr/>
      <dgm:t>
        <a:bodyPr/>
        <a:lstStyle/>
        <a:p>
          <a:endParaRPr lang="hu-HU" sz="1600"/>
        </a:p>
      </dgm:t>
    </dgm:pt>
    <dgm:pt modelId="{5A086337-37E8-412B-BFC4-B89C8D336012}" type="sibTrans" cxnId="{DE071533-D806-436C-9444-D5DD231BA871}">
      <dgm:prSet/>
      <dgm:spPr>
        <a:scene3d>
          <a:camera prst="orthographicFront">
            <a:rot lat="0" lon="0" rev="5400000"/>
          </a:camera>
          <a:lightRig rig="threePt" dir="t"/>
        </a:scene3d>
        <a:sp3d/>
      </dgm:spPr>
      <dgm:t>
        <a:bodyPr>
          <a:flatTx/>
        </a:bodyPr>
        <a:lstStyle/>
        <a:p>
          <a:endParaRPr lang="hu-HU" sz="1600"/>
        </a:p>
      </dgm:t>
    </dgm:pt>
    <dgm:pt modelId="{71444EA6-B5A4-4815-B0EA-8109EAC75897}" type="pres">
      <dgm:prSet presAssocID="{C97107FD-51C2-4541-9048-92FB576900F7}" presName="cycle" presStyleCnt="0">
        <dgm:presLayoutVars>
          <dgm:dir/>
          <dgm:resizeHandles val="exact"/>
        </dgm:presLayoutVars>
      </dgm:prSet>
      <dgm:spPr/>
    </dgm:pt>
    <dgm:pt modelId="{44627282-CE97-4F2F-96FD-C01F3196E160}" type="pres">
      <dgm:prSet presAssocID="{78030D0D-FF34-4220-B801-216C70398E99}" presName="dummy" presStyleCnt="0"/>
      <dgm:spPr>
        <a:scene3d>
          <a:camera prst="orthographicFront">
            <a:rot lat="0" lon="0" rev="5400000"/>
          </a:camera>
          <a:lightRig rig="threePt" dir="t"/>
        </a:scene3d>
        <a:sp3d/>
      </dgm:spPr>
    </dgm:pt>
    <dgm:pt modelId="{C071AAE3-0BB8-4886-A56E-134FDD9C32EF}" type="pres">
      <dgm:prSet presAssocID="{78030D0D-FF34-4220-B801-216C70398E99}" presName="node" presStyleLbl="revTx" presStyleIdx="0" presStyleCnt="2">
        <dgm:presLayoutVars>
          <dgm:bulletEnabled val="1"/>
        </dgm:presLayoutVars>
      </dgm:prSet>
      <dgm:spPr/>
    </dgm:pt>
    <dgm:pt modelId="{D5BEA8EA-8BB2-4821-A345-EB78AD7A1698}" type="pres">
      <dgm:prSet presAssocID="{42D3AB9F-92A8-4CE2-8C9C-C47062564405}" presName="sibTrans" presStyleLbl="node1" presStyleIdx="0" presStyleCnt="2"/>
      <dgm:spPr/>
    </dgm:pt>
    <dgm:pt modelId="{2A0E0EB6-ABB0-4ADF-8DF2-EAD50B74E0F3}" type="pres">
      <dgm:prSet presAssocID="{8483EF8F-F6E0-4E90-BC1C-DACDD68DFE99}" presName="dummy" presStyleCnt="0"/>
      <dgm:spPr>
        <a:scene3d>
          <a:camera prst="orthographicFront">
            <a:rot lat="0" lon="0" rev="5400000"/>
          </a:camera>
          <a:lightRig rig="threePt" dir="t"/>
        </a:scene3d>
        <a:sp3d/>
      </dgm:spPr>
    </dgm:pt>
    <dgm:pt modelId="{0C358899-654D-4D2C-A6A0-3167C949199E}" type="pres">
      <dgm:prSet presAssocID="{8483EF8F-F6E0-4E90-BC1C-DACDD68DFE99}" presName="node" presStyleLbl="revTx" presStyleIdx="1" presStyleCnt="2">
        <dgm:presLayoutVars>
          <dgm:bulletEnabled val="1"/>
        </dgm:presLayoutVars>
      </dgm:prSet>
      <dgm:spPr/>
    </dgm:pt>
    <dgm:pt modelId="{3719DFCA-B1A9-4477-896F-7FD0308E4615}" type="pres">
      <dgm:prSet presAssocID="{5A086337-37E8-412B-BFC4-B89C8D336012}" presName="sibTrans" presStyleLbl="node1" presStyleIdx="1" presStyleCnt="2"/>
      <dgm:spPr/>
    </dgm:pt>
  </dgm:ptLst>
  <dgm:cxnLst>
    <dgm:cxn modelId="{DE071533-D806-436C-9444-D5DD231BA871}" srcId="{C97107FD-51C2-4541-9048-92FB576900F7}" destId="{8483EF8F-F6E0-4E90-BC1C-DACDD68DFE99}" srcOrd="1" destOrd="0" parTransId="{87CF87CF-5CD8-40FF-AB80-8710238286FE}" sibTransId="{5A086337-37E8-412B-BFC4-B89C8D336012}"/>
    <dgm:cxn modelId="{59B60339-FDEE-4E4B-9BB9-F7B2143A562A}" type="presOf" srcId="{5A086337-37E8-412B-BFC4-B89C8D336012}" destId="{3719DFCA-B1A9-4477-896F-7FD0308E4615}" srcOrd="0" destOrd="0" presId="urn:microsoft.com/office/officeart/2005/8/layout/cycle1"/>
    <dgm:cxn modelId="{21206880-40C2-4863-A8F6-3222FD3B9AC9}" type="presOf" srcId="{78030D0D-FF34-4220-B801-216C70398E99}" destId="{C071AAE3-0BB8-4886-A56E-134FDD9C32EF}" srcOrd="0" destOrd="0" presId="urn:microsoft.com/office/officeart/2005/8/layout/cycle1"/>
    <dgm:cxn modelId="{CCBEC4CF-CE21-4AB1-9134-26810D11F607}" type="presOf" srcId="{C97107FD-51C2-4541-9048-92FB576900F7}" destId="{71444EA6-B5A4-4815-B0EA-8109EAC75897}" srcOrd="0" destOrd="0" presId="urn:microsoft.com/office/officeart/2005/8/layout/cycle1"/>
    <dgm:cxn modelId="{FB9A78D4-9EC3-4CF3-86E7-5C866B4B9D21}" srcId="{C97107FD-51C2-4541-9048-92FB576900F7}" destId="{78030D0D-FF34-4220-B801-216C70398E99}" srcOrd="0" destOrd="0" parTransId="{E73435ED-6DB3-43FA-B230-409B46C25BA7}" sibTransId="{42D3AB9F-92A8-4CE2-8C9C-C47062564405}"/>
    <dgm:cxn modelId="{89A5A4F1-E629-4DD4-915C-867DA722CEBC}" type="presOf" srcId="{8483EF8F-F6E0-4E90-BC1C-DACDD68DFE99}" destId="{0C358899-654D-4D2C-A6A0-3167C949199E}" srcOrd="0" destOrd="0" presId="urn:microsoft.com/office/officeart/2005/8/layout/cycle1"/>
    <dgm:cxn modelId="{974F44FD-2ED5-4483-A169-88CAF0249EFE}" type="presOf" srcId="{42D3AB9F-92A8-4CE2-8C9C-C47062564405}" destId="{D5BEA8EA-8BB2-4821-A345-EB78AD7A1698}" srcOrd="0" destOrd="0" presId="urn:microsoft.com/office/officeart/2005/8/layout/cycle1"/>
    <dgm:cxn modelId="{5913F9E8-E4CF-4566-A265-A7AEA7BF7453}" type="presParOf" srcId="{71444EA6-B5A4-4815-B0EA-8109EAC75897}" destId="{44627282-CE97-4F2F-96FD-C01F3196E160}" srcOrd="0" destOrd="0" presId="urn:microsoft.com/office/officeart/2005/8/layout/cycle1"/>
    <dgm:cxn modelId="{5CD24E69-A67C-4548-89B4-C53E20D724C8}" type="presParOf" srcId="{71444EA6-B5A4-4815-B0EA-8109EAC75897}" destId="{C071AAE3-0BB8-4886-A56E-134FDD9C32EF}" srcOrd="1" destOrd="0" presId="urn:microsoft.com/office/officeart/2005/8/layout/cycle1"/>
    <dgm:cxn modelId="{888D9758-5B47-450A-9191-694C6F21E005}" type="presParOf" srcId="{71444EA6-B5A4-4815-B0EA-8109EAC75897}" destId="{D5BEA8EA-8BB2-4821-A345-EB78AD7A1698}" srcOrd="2" destOrd="0" presId="urn:microsoft.com/office/officeart/2005/8/layout/cycle1"/>
    <dgm:cxn modelId="{E9550E79-9EAB-40A4-A569-95C498D3023B}" type="presParOf" srcId="{71444EA6-B5A4-4815-B0EA-8109EAC75897}" destId="{2A0E0EB6-ABB0-4ADF-8DF2-EAD50B74E0F3}" srcOrd="3" destOrd="0" presId="urn:microsoft.com/office/officeart/2005/8/layout/cycle1"/>
    <dgm:cxn modelId="{CD7A1AB9-C224-4F20-866E-3F2127C22813}" type="presParOf" srcId="{71444EA6-B5A4-4815-B0EA-8109EAC75897}" destId="{0C358899-654D-4D2C-A6A0-3167C949199E}" srcOrd="4" destOrd="0" presId="urn:microsoft.com/office/officeart/2005/8/layout/cycle1"/>
    <dgm:cxn modelId="{4CF211DA-86F2-40C9-88D0-C581DE268A60}" type="presParOf" srcId="{71444EA6-B5A4-4815-B0EA-8109EAC75897}" destId="{3719DFCA-B1A9-4477-896F-7FD0308E4615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82890-F5D8-4613-AD01-E44FDAE6E1E8}">
      <dsp:nvSpPr>
        <dsp:cNvPr id="0" name=""/>
        <dsp:cNvSpPr/>
      </dsp:nvSpPr>
      <dsp:spPr>
        <a:xfrm>
          <a:off x="0" y="2469"/>
          <a:ext cx="2061147" cy="577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latin typeface="Source Sans Pro" panose="020B0604020202020204" charset="0"/>
            </a:rPr>
            <a:t>Dinamikus modell elkészítése</a:t>
          </a:r>
        </a:p>
      </dsp:txBody>
      <dsp:txXfrm>
        <a:off x="16914" y="19383"/>
        <a:ext cx="2027319" cy="543643"/>
      </dsp:txXfrm>
    </dsp:sp>
    <dsp:sp modelId="{9A5EC5F7-36C3-414A-B23A-6AF55A59CCB2}">
      <dsp:nvSpPr>
        <dsp:cNvPr id="0" name=""/>
        <dsp:cNvSpPr/>
      </dsp:nvSpPr>
      <dsp:spPr>
        <a:xfrm rot="5400000">
          <a:off x="922297" y="594378"/>
          <a:ext cx="216551" cy="2598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kern="1200">
            <a:latin typeface="Source Sans Pro" panose="020B0604020202020204" charset="0"/>
          </a:endParaRPr>
        </a:p>
      </dsp:txBody>
      <dsp:txXfrm rot="-5400000">
        <a:off x="952614" y="616034"/>
        <a:ext cx="155918" cy="151586"/>
      </dsp:txXfrm>
    </dsp:sp>
    <dsp:sp modelId="{30C1EA1D-E662-4A11-932A-932286B4ED22}">
      <dsp:nvSpPr>
        <dsp:cNvPr id="0" name=""/>
        <dsp:cNvSpPr/>
      </dsp:nvSpPr>
      <dsp:spPr>
        <a:xfrm>
          <a:off x="0" y="868677"/>
          <a:ext cx="2061147" cy="577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latin typeface="Source Sans Pro" panose="020B0604020202020204" charset="0"/>
            </a:rPr>
            <a:t>PF implementálása</a:t>
          </a:r>
        </a:p>
      </dsp:txBody>
      <dsp:txXfrm>
        <a:off x="16914" y="885591"/>
        <a:ext cx="2027319" cy="543643"/>
      </dsp:txXfrm>
    </dsp:sp>
    <dsp:sp modelId="{9B6280BE-C254-4C33-B36D-920654E525A1}">
      <dsp:nvSpPr>
        <dsp:cNvPr id="0" name=""/>
        <dsp:cNvSpPr/>
      </dsp:nvSpPr>
      <dsp:spPr>
        <a:xfrm rot="5400000">
          <a:off x="922297" y="1460585"/>
          <a:ext cx="216551" cy="2598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kern="1200">
            <a:latin typeface="Source Sans Pro" panose="020B0604020202020204" charset="0"/>
          </a:endParaRPr>
        </a:p>
      </dsp:txBody>
      <dsp:txXfrm rot="-5400000">
        <a:off x="952614" y="1482241"/>
        <a:ext cx="155918" cy="151586"/>
      </dsp:txXfrm>
    </dsp:sp>
    <dsp:sp modelId="{55F4ACC7-3B2A-4295-A394-7074EE52CF4C}">
      <dsp:nvSpPr>
        <dsp:cNvPr id="0" name=""/>
        <dsp:cNvSpPr/>
      </dsp:nvSpPr>
      <dsp:spPr>
        <a:xfrm>
          <a:off x="0" y="1734884"/>
          <a:ext cx="2061147" cy="577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latin typeface="Source Sans Pro" panose="020B0604020202020204" charset="0"/>
            </a:rPr>
            <a:t>Szenzorelhelyezés</a:t>
          </a:r>
        </a:p>
      </dsp:txBody>
      <dsp:txXfrm>
        <a:off x="16914" y="1751798"/>
        <a:ext cx="2027319" cy="543643"/>
      </dsp:txXfrm>
    </dsp:sp>
    <dsp:sp modelId="{E3049E25-24A3-4470-BFBA-B4A234C04642}">
      <dsp:nvSpPr>
        <dsp:cNvPr id="0" name=""/>
        <dsp:cNvSpPr/>
      </dsp:nvSpPr>
      <dsp:spPr>
        <a:xfrm rot="5400000">
          <a:off x="922297" y="2326792"/>
          <a:ext cx="216551" cy="2598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kern="1200">
            <a:latin typeface="Source Sans Pro" panose="020B0604020202020204" charset="0"/>
          </a:endParaRPr>
        </a:p>
      </dsp:txBody>
      <dsp:txXfrm rot="-5400000">
        <a:off x="952614" y="2348448"/>
        <a:ext cx="155918" cy="151586"/>
      </dsp:txXfrm>
    </dsp:sp>
    <dsp:sp modelId="{CBB85D7B-2265-4794-BD56-C611029F3A58}">
      <dsp:nvSpPr>
        <dsp:cNvPr id="0" name=""/>
        <dsp:cNvSpPr/>
      </dsp:nvSpPr>
      <dsp:spPr>
        <a:xfrm>
          <a:off x="0" y="2601091"/>
          <a:ext cx="2061147" cy="577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latin typeface="Source Sans Pro" panose="020B0604020202020204" charset="0"/>
            </a:rPr>
            <a:t>Paraméter- meghatározás</a:t>
          </a:r>
        </a:p>
      </dsp:txBody>
      <dsp:txXfrm>
        <a:off x="16914" y="2618005"/>
        <a:ext cx="2027319" cy="543643"/>
      </dsp:txXfrm>
    </dsp:sp>
    <dsp:sp modelId="{C7EFBCAF-FAF4-4913-ADBC-B3035B8F7BAF}">
      <dsp:nvSpPr>
        <dsp:cNvPr id="0" name=""/>
        <dsp:cNvSpPr/>
      </dsp:nvSpPr>
      <dsp:spPr>
        <a:xfrm rot="5400000">
          <a:off x="922297" y="3192999"/>
          <a:ext cx="216551" cy="2598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kern="1200">
            <a:latin typeface="Source Sans Pro" panose="020B0604020202020204" charset="0"/>
          </a:endParaRPr>
        </a:p>
      </dsp:txBody>
      <dsp:txXfrm rot="-5400000">
        <a:off x="952614" y="3214655"/>
        <a:ext cx="155918" cy="151586"/>
      </dsp:txXfrm>
    </dsp:sp>
    <dsp:sp modelId="{C976EB17-17DE-4D1F-9C90-59CFE247FDBE}">
      <dsp:nvSpPr>
        <dsp:cNvPr id="0" name=""/>
        <dsp:cNvSpPr/>
      </dsp:nvSpPr>
      <dsp:spPr>
        <a:xfrm>
          <a:off x="0" y="3467298"/>
          <a:ext cx="2061147" cy="577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latin typeface="Source Sans Pro" panose="020B0604020202020204" charset="0"/>
            </a:rPr>
            <a:t>Hibadetektálás</a:t>
          </a:r>
        </a:p>
      </dsp:txBody>
      <dsp:txXfrm>
        <a:off x="16914" y="3484212"/>
        <a:ext cx="2027319" cy="5436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1AAE3-0BB8-4886-A56E-134FDD9C32EF}">
      <dsp:nvSpPr>
        <dsp:cNvPr id="0" name=""/>
        <dsp:cNvSpPr/>
      </dsp:nvSpPr>
      <dsp:spPr>
        <a:xfrm>
          <a:off x="1706714" y="504134"/>
          <a:ext cx="955612" cy="955612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5400000"/>
          </a:camera>
          <a:lightRig rig="threeP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  <a:flatTx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 err="1"/>
            <a:t>Predikció</a:t>
          </a:r>
          <a:endParaRPr lang="hu-HU" sz="1600" kern="1200" dirty="0"/>
        </a:p>
      </dsp:txBody>
      <dsp:txXfrm>
        <a:off x="1706714" y="504134"/>
        <a:ext cx="955612" cy="955612"/>
      </dsp:txXfrm>
    </dsp:sp>
    <dsp:sp modelId="{D5BEA8EA-8BB2-4821-A345-EB78AD7A1698}">
      <dsp:nvSpPr>
        <dsp:cNvPr id="0" name=""/>
        <dsp:cNvSpPr/>
      </dsp:nvSpPr>
      <dsp:spPr>
        <a:xfrm>
          <a:off x="421489" y="-512"/>
          <a:ext cx="1964905" cy="1964905"/>
        </a:xfrm>
        <a:prstGeom prst="circularArrow">
          <a:avLst>
            <a:gd name="adj1" fmla="val 9484"/>
            <a:gd name="adj2" fmla="val 685032"/>
            <a:gd name="adj3" fmla="val 7850401"/>
            <a:gd name="adj4" fmla="val 2264567"/>
            <a:gd name="adj5" fmla="val 11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5400000"/>
          </a:camera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358899-654D-4D2C-A6A0-3167C949199E}">
      <dsp:nvSpPr>
        <dsp:cNvPr id="0" name=""/>
        <dsp:cNvSpPr/>
      </dsp:nvSpPr>
      <dsp:spPr>
        <a:xfrm>
          <a:off x="145556" y="504134"/>
          <a:ext cx="955612" cy="955612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5400000"/>
          </a:camera>
          <a:lightRig rig="threeP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  <a:flatTx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Korrekció</a:t>
          </a:r>
        </a:p>
      </dsp:txBody>
      <dsp:txXfrm>
        <a:off x="145556" y="504134"/>
        <a:ext cx="955612" cy="955612"/>
      </dsp:txXfrm>
    </dsp:sp>
    <dsp:sp modelId="{3719DFCA-B1A9-4477-896F-7FD0308E4615}">
      <dsp:nvSpPr>
        <dsp:cNvPr id="0" name=""/>
        <dsp:cNvSpPr/>
      </dsp:nvSpPr>
      <dsp:spPr>
        <a:xfrm>
          <a:off x="421489" y="-512"/>
          <a:ext cx="1964905" cy="1964905"/>
        </a:xfrm>
        <a:prstGeom prst="circularArrow">
          <a:avLst>
            <a:gd name="adj1" fmla="val 9484"/>
            <a:gd name="adj2" fmla="val 685032"/>
            <a:gd name="adj3" fmla="val 18650401"/>
            <a:gd name="adj4" fmla="val 13064567"/>
            <a:gd name="adj5" fmla="val 11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5400000"/>
          </a:camera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57561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6799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1116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8965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3970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8995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0029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0240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1959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4061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832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fda085fb6_58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fda085fb6_58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51186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81087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90348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19559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74133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5183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5717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Szenzorhibák!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u-H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A PF segítségével hibadetektálás is megvalósítható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4701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3122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9141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7485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5317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1546025" y="1754794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546025" y="3011511"/>
            <a:ext cx="583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8275320" y="4749851"/>
            <a:ext cx="677764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r>
              <a:rPr lang="hu-HU" dirty="0"/>
              <a:t>/20</a:t>
            </a:r>
            <a:endParaRPr lang="e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258116" y="244418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275320" y="4756382"/>
            <a:ext cx="677764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r>
              <a:rPr lang="en" dirty="0"/>
              <a:t>/</a:t>
            </a:r>
            <a:r>
              <a:rPr lang="hu-HU" dirty="0"/>
              <a:t>20</a:t>
            </a:r>
            <a:endParaRPr lang="e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238798" y="269483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294914" y="4749851"/>
            <a:ext cx="65817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r>
              <a:rPr lang="en" dirty="0"/>
              <a:t>/</a:t>
            </a:r>
            <a:r>
              <a:rPr lang="hu-HU" dirty="0"/>
              <a:t>20</a:t>
            </a:r>
            <a:endParaRPr lang="e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8275320" y="4749851"/>
            <a:ext cx="677764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r>
              <a:rPr lang="hu-HU" dirty="0"/>
              <a:t>/20</a:t>
            </a:r>
            <a:endParaRPr lang="e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25919" y="250949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242663" y="4749851"/>
            <a:ext cx="710421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r>
              <a:rPr lang="en" dirty="0"/>
              <a:t>/</a:t>
            </a:r>
            <a:r>
              <a:rPr lang="hu-HU" dirty="0"/>
              <a:t>20</a:t>
            </a:r>
            <a:endParaRPr lang="en" dirty="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f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ctrTitle" idx="4294967295"/>
          </p:nvPr>
        </p:nvSpPr>
        <p:spPr>
          <a:xfrm>
            <a:off x="1637499" y="1546432"/>
            <a:ext cx="5642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u-HU" sz="3000" b="1"/>
              <a:t>Vegyipari rendszerek</a:t>
            </a:r>
            <a:br>
              <a:rPr lang="hu-HU" sz="3000" b="1"/>
            </a:br>
            <a:r>
              <a:rPr lang="hu-HU" sz="3000" b="1"/>
              <a:t>állapotbecslése </a:t>
            </a:r>
            <a:r>
              <a:rPr lang="hu-HU" sz="3000" b="1" dirty="0"/>
              <a:t>és hibadiagnosztikája</a:t>
            </a:r>
            <a:br>
              <a:rPr lang="hu-HU" sz="3000" b="1" dirty="0"/>
            </a:br>
            <a:r>
              <a:rPr lang="hu-HU" sz="3000" b="1" dirty="0" err="1"/>
              <a:t>particle</a:t>
            </a:r>
            <a:r>
              <a:rPr lang="hu-HU" sz="3000" b="1" dirty="0"/>
              <a:t> filter algoritmussal</a:t>
            </a:r>
            <a:endParaRPr sz="3000" b="1" dirty="0"/>
          </a:p>
        </p:txBody>
      </p:sp>
      <p:sp>
        <p:nvSpPr>
          <p:cNvPr id="86" name="Google Shape;86;p14"/>
          <p:cNvSpPr txBox="1">
            <a:spLocks noGrp="1"/>
          </p:cNvSpPr>
          <p:nvPr>
            <p:ph type="subTitle" idx="4294967295"/>
          </p:nvPr>
        </p:nvSpPr>
        <p:spPr>
          <a:xfrm>
            <a:off x="1614842" y="2690609"/>
            <a:ext cx="3322918" cy="5086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dirty="0"/>
              <a:t>Kenyeres Éva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1" i="1"/>
              <a:t>HUN-REN-PE Komplex Rendszerek Figyelemmel Kísérése Kutatócsoport</a:t>
            </a:r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4294967295"/>
          </p:nvPr>
        </p:nvSpPr>
        <p:spPr>
          <a:xfrm>
            <a:off x="1648488" y="3664001"/>
            <a:ext cx="4109400" cy="14161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/>
              <a:t>Társszerző: </a:t>
            </a:r>
            <a:r>
              <a:rPr lang="hu-HU" sz="1600" dirty="0"/>
              <a:t>Prof. </a:t>
            </a:r>
            <a:r>
              <a:rPr lang="hu-HU" sz="1600" dirty="0" err="1"/>
              <a:t>Abonyi</a:t>
            </a:r>
            <a:r>
              <a:rPr lang="hu-HU" sz="1600" dirty="0"/>
              <a:t> János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u-HU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/>
              <a:t>SciComp23</a:t>
            </a:r>
            <a:endParaRPr lang="hu-HU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/>
              <a:t>Benczúr Hotel, Budapest</a:t>
            </a:r>
            <a:endParaRPr lang="hu-HU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dirty="0"/>
              <a:t>2023</a:t>
            </a:r>
            <a:r>
              <a:rPr lang="hu-HU" sz="1600"/>
              <a:t>. november 8.</a:t>
            </a:r>
            <a:endParaRPr sz="1600" dirty="0"/>
          </a:p>
        </p:txBody>
      </p:sp>
      <p:cxnSp>
        <p:nvCxnSpPr>
          <p:cNvPr id="89" name="Google Shape;89;p14"/>
          <p:cNvCxnSpPr/>
          <p:nvPr/>
        </p:nvCxnSpPr>
        <p:spPr>
          <a:xfrm>
            <a:off x="6694986" y="3933625"/>
            <a:ext cx="214500" cy="856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" name="Google Shape;90;p14"/>
          <p:cNvCxnSpPr/>
          <p:nvPr/>
        </p:nvCxnSpPr>
        <p:spPr>
          <a:xfrm>
            <a:off x="7059842" y="3727574"/>
            <a:ext cx="394200" cy="525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91;p14"/>
          <p:cNvCxnSpPr/>
          <p:nvPr/>
        </p:nvCxnSpPr>
        <p:spPr>
          <a:xfrm>
            <a:off x="7224089" y="3501963"/>
            <a:ext cx="752400" cy="464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" name="Csoportba foglalás 1"/>
          <p:cNvGrpSpPr/>
          <p:nvPr/>
        </p:nvGrpSpPr>
        <p:grpSpPr>
          <a:xfrm>
            <a:off x="5440813" y="2782817"/>
            <a:ext cx="1783276" cy="1762369"/>
            <a:chOff x="5645757" y="2289738"/>
            <a:chExt cx="1783276" cy="1762369"/>
          </a:xfrm>
        </p:grpSpPr>
        <p:sp>
          <p:nvSpPr>
            <p:cNvPr id="84" name="Google Shape;84;p14"/>
            <p:cNvSpPr>
              <a:spLocks noChangeAspect="1"/>
            </p:cNvSpPr>
            <p:nvPr/>
          </p:nvSpPr>
          <p:spPr>
            <a:xfrm>
              <a:off x="5645757" y="2289738"/>
              <a:ext cx="1783276" cy="1762369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rgbClr val="CFD8D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8" name="Google Shape;88;p14"/>
            <p:cNvPicPr preferRelativeResize="0"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3627" y="2366322"/>
              <a:ext cx="1607535" cy="1609200"/>
            </a:xfrm>
            <a:prstGeom prst="ellipse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74861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24" y="993776"/>
            <a:ext cx="5075142" cy="356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Paperclip Paper-Clip Note - Free vector graphic on Pixabay">
            <a:extLst>
              <a:ext uri="{FF2B5EF4-FFF2-40B4-BE49-F238E27FC236}">
                <a16:creationId xmlns:a16="http://schemas.microsoft.com/office/drawing/2014/main" id="{4359405B-1294-40C7-AEAB-4F9A95E51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060" y="-36000"/>
            <a:ext cx="3601942" cy="192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4" name="Google Shape;274;p30"/>
          <p:cNvSpPr txBox="1">
            <a:spLocks noGrp="1"/>
          </p:cNvSpPr>
          <p:nvPr>
            <p:ph type="title"/>
          </p:nvPr>
        </p:nvSpPr>
        <p:spPr>
          <a:xfrm>
            <a:off x="322730" y="223964"/>
            <a:ext cx="539122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u-HU" sz="2200" dirty="0"/>
              <a:t>A módszer alkalmas a szenzorok információ tartalmának mérésére</a:t>
            </a:r>
            <a:endParaRPr sz="22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r>
              <a:rPr lang="en"/>
              <a:t>/</a:t>
            </a:r>
            <a:r>
              <a:rPr lang="hu-HU"/>
              <a:t>19</a:t>
            </a:r>
            <a:endParaRPr lang="en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28E26628-14F4-448D-B14F-6C2FB0E1391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2506" y="398128"/>
            <a:ext cx="3331330" cy="119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75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0"/>
          <p:cNvSpPr txBox="1">
            <a:spLocks noGrp="1"/>
          </p:cNvSpPr>
          <p:nvPr>
            <p:ph type="title"/>
          </p:nvPr>
        </p:nvSpPr>
        <p:spPr>
          <a:xfrm>
            <a:off x="325797" y="314426"/>
            <a:ext cx="7172283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200" dirty="0"/>
              <a:t>Az optimális részecskeszám érzékenység-vizsgálattal meghatározható</a:t>
            </a:r>
            <a:endParaRPr sz="22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0015" y="1017026"/>
            <a:ext cx="5723845" cy="3593862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r>
              <a:rPr lang="en"/>
              <a:t>/</a:t>
            </a:r>
            <a:r>
              <a:rPr lang="hu-HU"/>
              <a:t>19</a:t>
            </a:r>
            <a:endParaRPr lang="en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FCFC2EF4-0C4E-4DB0-924B-A0519703CD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3267" y="0"/>
            <a:ext cx="1960344" cy="1577662"/>
          </a:xfrm>
          <a:prstGeom prst="rect">
            <a:avLst/>
          </a:prstGeom>
        </p:spPr>
      </p:pic>
      <p:pic>
        <p:nvPicPr>
          <p:cNvPr id="9" name="Picture 2" descr="Paperclip Paper-Clip Note - Free vector graphic on Pixabay">
            <a:extLst>
              <a:ext uri="{FF2B5EF4-FFF2-40B4-BE49-F238E27FC236}">
                <a16:creationId xmlns:a16="http://schemas.microsoft.com/office/drawing/2014/main" id="{80C1ECD8-5267-45FF-9A28-B873D87DB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878" y="-36000"/>
            <a:ext cx="2701121" cy="175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419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B8800058-A1EE-4A9B-84AA-73B3172BC49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9268" y="-2112"/>
            <a:ext cx="2701121" cy="1591105"/>
          </a:xfrm>
          <a:prstGeom prst="rect">
            <a:avLst/>
          </a:prstGeom>
        </p:spPr>
      </p:pic>
      <p:pic>
        <p:nvPicPr>
          <p:cNvPr id="1026" name="Picture 2" descr="Paperclip Paper-Clip Note - Free vector graphic on Pixabay">
            <a:extLst>
              <a:ext uri="{FF2B5EF4-FFF2-40B4-BE49-F238E27FC236}">
                <a16:creationId xmlns:a16="http://schemas.microsoft.com/office/drawing/2014/main" id="{92DE93B2-F7A9-4528-B388-433C78A6E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351" y="-36000"/>
            <a:ext cx="2889649" cy="175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277825"/>
              </p:ext>
            </p:extLst>
          </p:nvPr>
        </p:nvGraphicFramePr>
        <p:xfrm>
          <a:off x="1206872" y="1486783"/>
          <a:ext cx="4206072" cy="2520000"/>
        </p:xfrm>
        <a:graphic>
          <a:graphicData uri="http://schemas.openxmlformats.org/drawingml/2006/table">
            <a:tbl>
              <a:tblPr firstRow="1" firstCol="1">
                <a:tableStyleId>{5DA37D80-6434-44D0-A028-1B22A696006F}</a:tableStyleId>
              </a:tblPr>
              <a:tblGrid>
                <a:gridCol w="1932952">
                  <a:extLst>
                    <a:ext uri="{9D8B030D-6E8A-4147-A177-3AD203B41FA5}">
                      <a16:colId xmlns:a16="http://schemas.microsoft.com/office/drawing/2014/main" val="3608317392"/>
                    </a:ext>
                  </a:extLst>
                </a:gridCol>
                <a:gridCol w="1191296">
                  <a:extLst>
                    <a:ext uri="{9D8B030D-6E8A-4147-A177-3AD203B41FA5}">
                      <a16:colId xmlns:a16="http://schemas.microsoft.com/office/drawing/2014/main" val="1809906857"/>
                    </a:ext>
                  </a:extLst>
                </a:gridCol>
                <a:gridCol w="1081824">
                  <a:extLst>
                    <a:ext uri="{9D8B030D-6E8A-4147-A177-3AD203B41FA5}">
                      <a16:colId xmlns:a16="http://schemas.microsoft.com/office/drawing/2014/main" val="239832914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Source Sans Pro" panose="020B0604020202020204" charset="0"/>
                        </a:rPr>
                        <a:t>PF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Source Sans Pro" panose="020B0604020202020204" charset="0"/>
                        </a:rPr>
                        <a:t>IPF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699257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Source Sans Pro" panose="020B0604020202020204" charset="0"/>
                        </a:rPr>
                        <a:t>e</a:t>
                      </a:r>
                      <a:r>
                        <a:rPr lang="hu-HU" sz="1600" u="none" strike="noStrike" baseline="-25000">
                          <a:effectLst/>
                          <a:latin typeface="Source Sans Pro" panose="020B0604020202020204" charset="0"/>
                        </a:rPr>
                        <a:t>av</a:t>
                      </a:r>
                      <a:r>
                        <a:rPr lang="hu-HU" sz="1600" u="none" strike="noStrike">
                          <a:effectLst/>
                          <a:latin typeface="Source Sans Pro" panose="020B0604020202020204" charset="0"/>
                        </a:rPr>
                        <a:t>(S</a:t>
                      </a:r>
                      <a:r>
                        <a:rPr lang="hu-HU" sz="1600" u="none" strike="noStrike" baseline="-25000">
                          <a:effectLst/>
                          <a:latin typeface="Source Sans Pro" panose="020B0604020202020204" charset="0"/>
                        </a:rPr>
                        <a:t>1</a:t>
                      </a:r>
                      <a:r>
                        <a:rPr lang="hu-HU" sz="1600" u="none" strike="noStrike">
                          <a:effectLst/>
                          <a:latin typeface="Source Sans Pro" panose="020B0604020202020204" charset="0"/>
                        </a:rPr>
                        <a:t>)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Source Sans Pro" panose="020B0604020202020204" charset="0"/>
                        </a:rPr>
                        <a:t>5.50</a:t>
                      </a:r>
                      <a:endParaRPr lang="hu-HU" sz="1600" b="0" i="0" u="none" strike="noStrike">
                        <a:solidFill>
                          <a:srgbClr val="FF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Source Sans Pro" panose="020B0604020202020204" charset="0"/>
                        </a:rPr>
                        <a:t>5.09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1534903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Source Sans Pro" panose="020B0604020202020204" charset="0"/>
                        </a:rPr>
                        <a:t>e</a:t>
                      </a:r>
                      <a:r>
                        <a:rPr lang="hu-HU" sz="1600" u="none" strike="noStrike" baseline="-25000">
                          <a:effectLst/>
                          <a:latin typeface="Source Sans Pro" panose="020B0604020202020204" charset="0"/>
                        </a:rPr>
                        <a:t>av</a:t>
                      </a:r>
                      <a:r>
                        <a:rPr lang="hu-HU" sz="1600" u="none" strike="noStrike">
                          <a:effectLst/>
                          <a:latin typeface="Source Sans Pro" panose="020B0604020202020204" charset="0"/>
                        </a:rPr>
                        <a:t>(X</a:t>
                      </a:r>
                      <a:r>
                        <a:rPr lang="hu-HU" sz="1600" u="none" strike="noStrike" baseline="-25000">
                          <a:effectLst/>
                          <a:latin typeface="Source Sans Pro" panose="020B0604020202020204" charset="0"/>
                        </a:rPr>
                        <a:t>1</a:t>
                      </a:r>
                      <a:r>
                        <a:rPr lang="hu-HU" sz="1600" u="none" strike="noStrike">
                          <a:effectLst/>
                          <a:latin typeface="Source Sans Pro" panose="020B0604020202020204" charset="0"/>
                        </a:rPr>
                        <a:t>)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Source Sans Pro" panose="020B0604020202020204" charset="0"/>
                        </a:rPr>
                        <a:t>17.96</a:t>
                      </a:r>
                      <a:endParaRPr lang="hu-HU" sz="1600" b="0" i="0" u="none" strike="noStrike">
                        <a:solidFill>
                          <a:srgbClr val="FF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Source Sans Pro" panose="020B0604020202020204" charset="0"/>
                        </a:rPr>
                        <a:t>15.55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645766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Source Sans Pro" panose="020B0604020202020204" charset="0"/>
                        </a:rPr>
                        <a:t>e</a:t>
                      </a:r>
                      <a:r>
                        <a:rPr lang="hu-HU" sz="1600" u="none" strike="noStrike" baseline="-25000">
                          <a:effectLst/>
                          <a:latin typeface="Source Sans Pro" panose="020B0604020202020204" charset="0"/>
                        </a:rPr>
                        <a:t>av</a:t>
                      </a:r>
                      <a:r>
                        <a:rPr lang="hu-HU" sz="1600" u="none" strike="noStrike">
                          <a:effectLst/>
                          <a:latin typeface="Source Sans Pro" panose="020B0604020202020204" charset="0"/>
                        </a:rPr>
                        <a:t>(S</a:t>
                      </a:r>
                      <a:r>
                        <a:rPr lang="hu-HU" sz="1600" u="none" strike="noStrike" baseline="-25000">
                          <a:effectLst/>
                          <a:latin typeface="Source Sans Pro" panose="020B0604020202020204" charset="0"/>
                        </a:rPr>
                        <a:t>2</a:t>
                      </a:r>
                      <a:r>
                        <a:rPr lang="hu-HU" sz="1600" u="none" strike="noStrike">
                          <a:effectLst/>
                          <a:latin typeface="Source Sans Pro" panose="020B0604020202020204" charset="0"/>
                        </a:rPr>
                        <a:t>)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Source Sans Pro" panose="020B0604020202020204" charset="0"/>
                        </a:rPr>
                        <a:t>5.34</a:t>
                      </a:r>
                      <a:endParaRPr lang="hu-HU" sz="1600" b="0" i="0" u="none" strike="noStrike">
                        <a:solidFill>
                          <a:srgbClr val="FF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Source Sans Pro" panose="020B0604020202020204" charset="0"/>
                        </a:rPr>
                        <a:t>4.88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813046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Source Sans Pro" panose="020B0604020202020204" charset="0"/>
                        </a:rPr>
                        <a:t>e</a:t>
                      </a:r>
                      <a:r>
                        <a:rPr lang="hu-HU" sz="1600" u="none" strike="noStrike" baseline="-25000">
                          <a:effectLst/>
                          <a:latin typeface="Source Sans Pro" panose="020B0604020202020204" charset="0"/>
                        </a:rPr>
                        <a:t>av</a:t>
                      </a:r>
                      <a:r>
                        <a:rPr lang="hu-HU" sz="1600" u="none" strike="noStrike">
                          <a:effectLst/>
                          <a:latin typeface="Source Sans Pro" panose="020B0604020202020204" charset="0"/>
                        </a:rPr>
                        <a:t>(X</a:t>
                      </a:r>
                      <a:r>
                        <a:rPr lang="hu-HU" sz="1600" u="none" strike="noStrike" baseline="-25000">
                          <a:effectLst/>
                          <a:latin typeface="Source Sans Pro" panose="020B0604020202020204" charset="0"/>
                        </a:rPr>
                        <a:t>2</a:t>
                      </a:r>
                      <a:r>
                        <a:rPr lang="hu-HU" sz="1600" u="none" strike="noStrike">
                          <a:effectLst/>
                          <a:latin typeface="Source Sans Pro" panose="020B0604020202020204" charset="0"/>
                        </a:rPr>
                        <a:t>)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Source Sans Pro" panose="020B0604020202020204" charset="0"/>
                        </a:rPr>
                        <a:t>18.12</a:t>
                      </a:r>
                      <a:endParaRPr lang="hu-HU" sz="1600" b="0" i="0" u="none" strike="noStrike">
                        <a:solidFill>
                          <a:srgbClr val="FF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Source Sans Pro" panose="020B0604020202020204" charset="0"/>
                        </a:rPr>
                        <a:t>15.72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3035605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Source Sans Pro" panose="020B0604020202020204" charset="0"/>
                        </a:rPr>
                        <a:t>Szimulációs</a:t>
                      </a:r>
                      <a:r>
                        <a:rPr lang="hu-HU" sz="1600" u="none" strike="noStrike" baseline="0" dirty="0">
                          <a:effectLst/>
                          <a:latin typeface="Source Sans Pro" panose="020B0604020202020204" charset="0"/>
                        </a:rPr>
                        <a:t> idő</a:t>
                      </a:r>
                      <a:r>
                        <a:rPr lang="hu-HU" sz="1600" u="none" strike="noStrike" dirty="0">
                          <a:effectLst/>
                          <a:latin typeface="Source Sans Pro" panose="020B0604020202020204" charset="0"/>
                        </a:rPr>
                        <a:t> [s]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Source Sans Pro" panose="020B0604020202020204" charset="0"/>
                        </a:rPr>
                        <a:t>14.89</a:t>
                      </a:r>
                      <a:endParaRPr lang="hu-HU" sz="1600" b="0" i="0" u="none" strike="noStrike" dirty="0">
                        <a:solidFill>
                          <a:srgbClr val="FF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Source Sans Pro" panose="020B0604020202020204" charset="0"/>
                        </a:rPr>
                        <a:t>14.26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4273933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Source Sans Pro" panose="020B0604020202020204" charset="0"/>
                        </a:rPr>
                        <a:t>N</a:t>
                      </a:r>
                      <a:r>
                        <a:rPr lang="hu-HU" sz="1600" b="1" i="0" u="none" strike="noStrike" baseline="-25000" dirty="0" err="1">
                          <a:solidFill>
                            <a:schemeClr val="tx1"/>
                          </a:solidFill>
                          <a:effectLst/>
                          <a:latin typeface="Source Sans Pro" panose="020B0604020202020204" charset="0"/>
                        </a:rPr>
                        <a:t>újramintavételezés</a:t>
                      </a:r>
                      <a:endParaRPr lang="hu-HU" sz="1600" b="1" i="0" u="none" strike="noStrike" dirty="0">
                        <a:solidFill>
                          <a:schemeClr val="tx1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604020202020204" charset="0"/>
                        </a:rPr>
                        <a:t>170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604020202020204" charset="0"/>
                        </a:rPr>
                        <a:t>158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87655105"/>
                  </a:ext>
                </a:extLst>
              </a:tr>
            </a:tbl>
          </a:graphicData>
        </a:graphic>
      </p:graphicFrame>
      <p:sp>
        <p:nvSpPr>
          <p:cNvPr id="274" name="Google Shape;274;p30"/>
          <p:cNvSpPr txBox="1">
            <a:spLocks noGrp="1"/>
          </p:cNvSpPr>
          <p:nvPr>
            <p:ph type="title"/>
          </p:nvPr>
        </p:nvSpPr>
        <p:spPr>
          <a:xfrm>
            <a:off x="365465" y="289201"/>
            <a:ext cx="6077414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u-HU" sz="2200" dirty="0"/>
              <a:t>Az IPF algoritmus ugyanannyi idő alatt pontosabb becslést ad</a:t>
            </a:r>
            <a:endParaRPr sz="22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r>
              <a:rPr lang="hu-HU"/>
              <a:t>/19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180249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1652161" y="2154843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6000" dirty="0">
                <a:solidFill>
                  <a:schemeClr val="accent4"/>
                </a:solidFill>
              </a:rPr>
              <a:t>2</a:t>
            </a:r>
            <a:r>
              <a:rPr lang="en" sz="6000" dirty="0">
                <a:solidFill>
                  <a:schemeClr val="accent4"/>
                </a:solidFill>
              </a:rPr>
              <a:t>.</a:t>
            </a:r>
            <a:endParaRPr sz="6000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Hibadiagnosztika</a:t>
            </a:r>
            <a:endParaRPr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r>
              <a:rPr lang="hu-HU"/>
              <a:t>/19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45582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0"/>
          <p:cNvSpPr txBox="1">
            <a:spLocks noGrp="1"/>
          </p:cNvSpPr>
          <p:nvPr>
            <p:ph type="title"/>
          </p:nvPr>
        </p:nvSpPr>
        <p:spPr>
          <a:xfrm>
            <a:off x="441745" y="261945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u-HU" sz="2200" dirty="0"/>
              <a:t>A hibahatár értéke a hibamentes eloszlásfüggvény alapján határozható meg</a:t>
            </a:r>
            <a:endParaRPr sz="2200" dirty="0"/>
          </a:p>
        </p:txBody>
      </p:sp>
      <p:grpSp>
        <p:nvGrpSpPr>
          <p:cNvPr id="5" name="Csoportba foglalás 4"/>
          <p:cNvGrpSpPr/>
          <p:nvPr/>
        </p:nvGrpSpPr>
        <p:grpSpPr>
          <a:xfrm>
            <a:off x="1012247" y="1073065"/>
            <a:ext cx="6897831" cy="3749827"/>
            <a:chOff x="1012247" y="1073065"/>
            <a:chExt cx="6897831" cy="3749827"/>
          </a:xfrm>
        </p:grpSpPr>
        <p:pic>
          <p:nvPicPr>
            <p:cNvPr id="2" name="Kép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2247" y="1073065"/>
              <a:ext cx="6897831" cy="3749827"/>
            </a:xfrm>
            <a:prstGeom prst="rect">
              <a:avLst/>
            </a:prstGeom>
          </p:spPr>
        </p:pic>
        <p:sp>
          <p:nvSpPr>
            <p:cNvPr id="7" name="Szövegdoboz 6"/>
            <p:cNvSpPr txBox="1"/>
            <p:nvPr/>
          </p:nvSpPr>
          <p:spPr>
            <a:xfrm flipH="1">
              <a:off x="4334481" y="1749127"/>
              <a:ext cx="270715" cy="2085109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hu-HU" sz="1200" b="1" dirty="0">
                  <a:solidFill>
                    <a:srgbClr val="FF0000"/>
                  </a:solidFill>
                </a:rPr>
                <a:t>Illesztett</a:t>
              </a:r>
              <a:r>
                <a:rPr lang="hu-HU" sz="1300" b="1" dirty="0">
                  <a:solidFill>
                    <a:srgbClr val="FF0000"/>
                  </a:solidFill>
                </a:rPr>
                <a:t> </a:t>
              </a:r>
              <a:r>
                <a:rPr lang="hu-HU" sz="1200" b="1" dirty="0">
                  <a:solidFill>
                    <a:srgbClr val="FF0000"/>
                  </a:solidFill>
                </a:rPr>
                <a:t>sűrűségfüggvény</a:t>
              </a:r>
            </a:p>
          </p:txBody>
        </p:sp>
        <p:sp>
          <p:nvSpPr>
            <p:cNvPr id="9" name="Szövegdoboz 8"/>
            <p:cNvSpPr txBox="1"/>
            <p:nvPr/>
          </p:nvSpPr>
          <p:spPr>
            <a:xfrm flipH="1">
              <a:off x="4762874" y="1939629"/>
              <a:ext cx="219804" cy="1704109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pPr algn="ctr">
                <a:lnSpc>
                  <a:spcPts val="0"/>
                </a:lnSpc>
              </a:pPr>
              <a:endParaRPr lang="hu-HU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Szövegdoboz 7"/>
            <p:cNvSpPr txBox="1"/>
            <p:nvPr/>
          </p:nvSpPr>
          <p:spPr>
            <a:xfrm flipH="1">
              <a:off x="4807515" y="1939628"/>
              <a:ext cx="219804" cy="170410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>
                <a:lnSpc>
                  <a:spcPts val="0"/>
                </a:lnSpc>
              </a:pPr>
              <a:r>
                <a:rPr lang="hu-HU" sz="1200" b="1" dirty="0">
                  <a:solidFill>
                    <a:srgbClr val="FF0000"/>
                  </a:solidFill>
                </a:rPr>
                <a:t>Eloszlásfüggvény</a:t>
              </a:r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1122412" y="2237499"/>
              <a:ext cx="267830" cy="1108364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pPr algn="ctr">
                <a:lnSpc>
                  <a:spcPts val="500"/>
                </a:lnSpc>
              </a:pPr>
              <a:endParaRPr lang="hu-HU" sz="12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4" name="Szövegdoboz 3"/>
            <p:cNvSpPr txBox="1"/>
            <p:nvPr/>
          </p:nvSpPr>
          <p:spPr>
            <a:xfrm>
              <a:off x="1211985" y="2237499"/>
              <a:ext cx="267830" cy="110836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hu-HU" sz="1200" b="1" dirty="0">
                  <a:solidFill>
                    <a:schemeClr val="accent6">
                      <a:lumMod val="50000"/>
                    </a:schemeClr>
                  </a:solidFill>
                </a:rPr>
                <a:t>Hisztogram</a:t>
              </a:r>
            </a:p>
          </p:txBody>
        </p:sp>
      </p:grpSp>
      <p:sp>
        <p:nvSpPr>
          <p:cNvPr id="11" name="Dia számának helye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r>
              <a:rPr lang="en"/>
              <a:t>/</a:t>
            </a:r>
            <a:r>
              <a:rPr lang="hu-HU"/>
              <a:t>19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348036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0"/>
          <p:cNvSpPr txBox="1">
            <a:spLocks noGrp="1"/>
          </p:cNvSpPr>
          <p:nvPr>
            <p:ph type="title"/>
          </p:nvPr>
        </p:nvSpPr>
        <p:spPr>
          <a:xfrm>
            <a:off x="386019" y="187051"/>
            <a:ext cx="8508002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200" dirty="0"/>
              <a:t>A hiba megjelenése már 5%-</a:t>
            </a:r>
            <a:r>
              <a:rPr lang="hu-HU" sz="2200" dirty="0" err="1"/>
              <a:t>os</a:t>
            </a:r>
            <a:r>
              <a:rPr lang="hu-HU" sz="2200" dirty="0"/>
              <a:t> zaj-jel-aránynál is detektálható, fennállása azonban csak 15%-</a:t>
            </a:r>
            <a:r>
              <a:rPr lang="hu-HU" sz="2200" dirty="0" err="1"/>
              <a:t>tól</a:t>
            </a:r>
            <a:r>
              <a:rPr lang="hu-HU" sz="2200" dirty="0"/>
              <a:t> felfelé</a:t>
            </a:r>
            <a:endParaRPr sz="2200" dirty="0"/>
          </a:p>
        </p:txBody>
      </p:sp>
      <p:grpSp>
        <p:nvGrpSpPr>
          <p:cNvPr id="13" name="Csoportba foglalás 12"/>
          <p:cNvGrpSpPr/>
          <p:nvPr/>
        </p:nvGrpSpPr>
        <p:grpSpPr>
          <a:xfrm>
            <a:off x="39771" y="1010720"/>
            <a:ext cx="4224033" cy="3739131"/>
            <a:chOff x="39771" y="1010720"/>
            <a:chExt cx="4224033" cy="3739131"/>
          </a:xfrm>
        </p:grpSpPr>
        <p:grpSp>
          <p:nvGrpSpPr>
            <p:cNvPr id="12" name="Csoportba foglalás 11"/>
            <p:cNvGrpSpPr/>
            <p:nvPr/>
          </p:nvGrpSpPr>
          <p:grpSpPr>
            <a:xfrm>
              <a:off x="39771" y="1010720"/>
              <a:ext cx="4224033" cy="3739131"/>
              <a:chOff x="39771" y="1010720"/>
              <a:chExt cx="4224033" cy="3739131"/>
            </a:xfrm>
          </p:grpSpPr>
          <p:pic>
            <p:nvPicPr>
              <p:cNvPr id="6" name="Kép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374" y="1123473"/>
                <a:ext cx="4189430" cy="3626378"/>
              </a:xfrm>
              <a:prstGeom prst="rect">
                <a:avLst/>
              </a:prstGeom>
            </p:spPr>
          </p:pic>
          <p:sp>
            <p:nvSpPr>
              <p:cNvPr id="14" name="Szövegdoboz 13"/>
              <p:cNvSpPr txBox="1"/>
              <p:nvPr/>
            </p:nvSpPr>
            <p:spPr>
              <a:xfrm>
                <a:off x="39771" y="1010720"/>
                <a:ext cx="353943" cy="1226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vert270" wrap="square" rtlCol="0">
                <a:spAutoFit/>
              </a:bodyPr>
              <a:lstStyle/>
              <a:p>
                <a:endParaRPr lang="hu-HU" sz="1100" dirty="0">
                  <a:solidFill>
                    <a:srgbClr val="555555"/>
                  </a:solidFill>
                </a:endParaRPr>
              </a:p>
            </p:txBody>
          </p:sp>
          <p:sp>
            <p:nvSpPr>
              <p:cNvPr id="11" name="Szövegdoboz 10"/>
              <p:cNvSpPr txBox="1"/>
              <p:nvPr/>
            </p:nvSpPr>
            <p:spPr>
              <a:xfrm>
                <a:off x="110693" y="1284678"/>
                <a:ext cx="338554" cy="678872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hu-HU" sz="1000" dirty="0">
                    <a:solidFill>
                      <a:srgbClr val="555555"/>
                    </a:solidFill>
                  </a:rPr>
                  <a:t>F [m</a:t>
                </a:r>
                <a:r>
                  <a:rPr lang="hu-HU" sz="1000" baseline="30000" dirty="0">
                    <a:solidFill>
                      <a:srgbClr val="555555"/>
                    </a:solidFill>
                  </a:rPr>
                  <a:t>3</a:t>
                </a:r>
                <a:r>
                  <a:rPr lang="hu-HU" sz="1000" dirty="0">
                    <a:solidFill>
                      <a:srgbClr val="555555"/>
                    </a:solidFill>
                  </a:rPr>
                  <a:t>/nap]</a:t>
                </a:r>
              </a:p>
            </p:txBody>
          </p:sp>
          <p:sp>
            <p:nvSpPr>
              <p:cNvPr id="18" name="Szövegdoboz 17"/>
              <p:cNvSpPr txBox="1"/>
              <p:nvPr/>
            </p:nvSpPr>
            <p:spPr>
              <a:xfrm>
                <a:off x="47465" y="4124756"/>
                <a:ext cx="338554" cy="3571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vert270" wrap="square" rtlCol="0">
                <a:spAutoFit/>
              </a:bodyPr>
              <a:lstStyle/>
              <a:p>
                <a:pPr algn="r"/>
                <a:endParaRPr lang="hu-HU" sz="1000" dirty="0">
                  <a:solidFill>
                    <a:srgbClr val="555555"/>
                  </a:solidFill>
                </a:endParaRPr>
              </a:p>
            </p:txBody>
          </p:sp>
          <p:sp>
            <p:nvSpPr>
              <p:cNvPr id="17" name="Szövegdoboz 16"/>
              <p:cNvSpPr txBox="1"/>
              <p:nvPr/>
            </p:nvSpPr>
            <p:spPr>
              <a:xfrm>
                <a:off x="106527" y="4124756"/>
                <a:ext cx="338554" cy="357190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r"/>
                <a:r>
                  <a:rPr lang="hu-HU" sz="1000" dirty="0">
                    <a:solidFill>
                      <a:srgbClr val="555555"/>
                    </a:solidFill>
                  </a:rPr>
                  <a:t>Hiba</a:t>
                </a:r>
              </a:p>
            </p:txBody>
          </p:sp>
        </p:grpSp>
        <p:sp>
          <p:nvSpPr>
            <p:cNvPr id="20" name="Szövegdoboz 19"/>
            <p:cNvSpPr txBox="1"/>
            <p:nvPr/>
          </p:nvSpPr>
          <p:spPr>
            <a:xfrm>
              <a:off x="1939014" y="2122093"/>
              <a:ext cx="779489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900" dirty="0">
                  <a:solidFill>
                    <a:srgbClr val="555555"/>
                  </a:solidFill>
                </a:rPr>
                <a:t>Idő [nap]</a:t>
              </a:r>
            </a:p>
          </p:txBody>
        </p:sp>
        <p:sp>
          <p:nvSpPr>
            <p:cNvPr id="24" name="Szövegdoboz 23"/>
            <p:cNvSpPr txBox="1"/>
            <p:nvPr/>
          </p:nvSpPr>
          <p:spPr>
            <a:xfrm>
              <a:off x="1918587" y="3290557"/>
              <a:ext cx="779489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900" dirty="0">
                  <a:solidFill>
                    <a:srgbClr val="555555"/>
                  </a:solidFill>
                </a:rPr>
                <a:t>Idő [nap]</a:t>
              </a:r>
            </a:p>
          </p:txBody>
        </p:sp>
        <p:sp>
          <p:nvSpPr>
            <p:cNvPr id="25" name="Szövegdoboz 24"/>
            <p:cNvSpPr txBox="1"/>
            <p:nvPr/>
          </p:nvSpPr>
          <p:spPr>
            <a:xfrm>
              <a:off x="1915575" y="4472876"/>
              <a:ext cx="779489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900" dirty="0">
                  <a:solidFill>
                    <a:srgbClr val="555555"/>
                  </a:solidFill>
                </a:rPr>
                <a:t>Idő [nap]</a:t>
              </a:r>
            </a:p>
          </p:txBody>
        </p:sp>
      </p:grpSp>
      <p:grpSp>
        <p:nvGrpSpPr>
          <p:cNvPr id="260" name="Csoportba foglalás 259"/>
          <p:cNvGrpSpPr/>
          <p:nvPr/>
        </p:nvGrpSpPr>
        <p:grpSpPr>
          <a:xfrm>
            <a:off x="4381927" y="920666"/>
            <a:ext cx="4640430" cy="4149294"/>
            <a:chOff x="4381927" y="920666"/>
            <a:chExt cx="4640430" cy="4149294"/>
          </a:xfrm>
        </p:grpSpPr>
        <p:grpSp>
          <p:nvGrpSpPr>
            <p:cNvPr id="259" name="Csoportba foglalás 258"/>
            <p:cNvGrpSpPr/>
            <p:nvPr/>
          </p:nvGrpSpPr>
          <p:grpSpPr>
            <a:xfrm>
              <a:off x="4381927" y="920666"/>
              <a:ext cx="4640430" cy="4130850"/>
              <a:chOff x="4381927" y="920666"/>
              <a:chExt cx="4640430" cy="4130850"/>
            </a:xfrm>
          </p:grpSpPr>
          <p:grpSp>
            <p:nvGrpSpPr>
              <p:cNvPr id="258" name="Csoportba foglalás 257"/>
              <p:cNvGrpSpPr/>
              <p:nvPr/>
            </p:nvGrpSpPr>
            <p:grpSpPr>
              <a:xfrm>
                <a:off x="4381927" y="920666"/>
                <a:ext cx="4640430" cy="4130850"/>
                <a:chOff x="4381927" y="920666"/>
                <a:chExt cx="4640430" cy="4130850"/>
              </a:xfrm>
            </p:grpSpPr>
            <p:grpSp>
              <p:nvGrpSpPr>
                <p:cNvPr id="257" name="Csoportba foglalás 256"/>
                <p:cNvGrpSpPr/>
                <p:nvPr/>
              </p:nvGrpSpPr>
              <p:grpSpPr>
                <a:xfrm>
                  <a:off x="4381927" y="920666"/>
                  <a:ext cx="4640430" cy="4130850"/>
                  <a:chOff x="4381927" y="920666"/>
                  <a:chExt cx="4640430" cy="4130850"/>
                </a:xfrm>
              </p:grpSpPr>
              <p:grpSp>
                <p:nvGrpSpPr>
                  <p:cNvPr id="30" name="Csoportba foglalás 29"/>
                  <p:cNvGrpSpPr/>
                  <p:nvPr/>
                </p:nvGrpSpPr>
                <p:grpSpPr>
                  <a:xfrm>
                    <a:off x="4381927" y="920666"/>
                    <a:ext cx="4640430" cy="4130850"/>
                    <a:chOff x="4381927" y="920666"/>
                    <a:chExt cx="4640430" cy="4130850"/>
                  </a:xfrm>
                </p:grpSpPr>
                <p:pic>
                  <p:nvPicPr>
                    <p:cNvPr id="3" name="Kép 2"/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4381927" y="920666"/>
                      <a:ext cx="4640430" cy="413085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2" name="Szövegdoboz 31"/>
                    <p:cNvSpPr txBox="1"/>
                    <p:nvPr/>
                  </p:nvSpPr>
                  <p:spPr>
                    <a:xfrm>
                      <a:off x="5854568" y="1167230"/>
                      <a:ext cx="525450" cy="23489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endParaRPr lang="hu-HU" sz="800" dirty="0">
                        <a:solidFill>
                          <a:srgbClr val="555555"/>
                        </a:solidFill>
                      </a:endParaRPr>
                    </a:p>
                  </p:txBody>
                </p:sp>
              </p:grpSp>
              <p:sp>
                <p:nvSpPr>
                  <p:cNvPr id="38" name="Szövegdoboz 37"/>
                  <p:cNvSpPr txBox="1"/>
                  <p:nvPr/>
                </p:nvSpPr>
                <p:spPr>
                  <a:xfrm>
                    <a:off x="8125200" y="1150715"/>
                    <a:ext cx="594000" cy="2340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hu-HU" sz="700" dirty="0">
                      <a:solidFill>
                        <a:srgbClr val="555555"/>
                      </a:solidFill>
                    </a:endParaRPr>
                  </a:p>
                </p:txBody>
              </p:sp>
              <p:sp>
                <p:nvSpPr>
                  <p:cNvPr id="39" name="Szövegdoboz 38"/>
                  <p:cNvSpPr txBox="1"/>
                  <p:nvPr/>
                </p:nvSpPr>
                <p:spPr>
                  <a:xfrm>
                    <a:off x="5811017" y="3258088"/>
                    <a:ext cx="594000" cy="2340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hu-HU" sz="700" dirty="0">
                      <a:solidFill>
                        <a:srgbClr val="555555"/>
                      </a:solidFill>
                    </a:endParaRPr>
                  </a:p>
                </p:txBody>
              </p:sp>
              <p:sp>
                <p:nvSpPr>
                  <p:cNvPr id="40" name="Szövegdoboz 39"/>
                  <p:cNvSpPr txBox="1"/>
                  <p:nvPr/>
                </p:nvSpPr>
                <p:spPr>
                  <a:xfrm>
                    <a:off x="8125426" y="3258088"/>
                    <a:ext cx="594000" cy="2340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hu-HU" sz="700" dirty="0">
                      <a:solidFill>
                        <a:srgbClr val="555555"/>
                      </a:solidFill>
                    </a:endParaRPr>
                  </a:p>
                </p:txBody>
              </p:sp>
              <p:sp>
                <p:nvSpPr>
                  <p:cNvPr id="42" name="Szövegdoboz 41"/>
                  <p:cNvSpPr txBox="1"/>
                  <p:nvPr/>
                </p:nvSpPr>
                <p:spPr>
                  <a:xfrm>
                    <a:off x="5723437" y="3221199"/>
                    <a:ext cx="91164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hu-HU" sz="700" dirty="0">
                        <a:solidFill>
                          <a:srgbClr val="555555"/>
                        </a:solidFill>
                      </a:rPr>
                      <a:t>-d</a:t>
                    </a:r>
                    <a:r>
                      <a:rPr lang="hu-HU" sz="700" baseline="-25000" dirty="0">
                        <a:solidFill>
                          <a:srgbClr val="555555"/>
                        </a:solidFill>
                      </a:rPr>
                      <a:t>k</a:t>
                    </a:r>
                    <a:r>
                      <a:rPr lang="hu-HU" sz="700" dirty="0">
                        <a:solidFill>
                          <a:srgbClr val="555555"/>
                        </a:solidFill>
                      </a:rPr>
                      <a:t> (15% hiba)</a:t>
                    </a:r>
                  </a:p>
                  <a:p>
                    <a:r>
                      <a:rPr lang="hu-HU" sz="700" dirty="0">
                        <a:solidFill>
                          <a:srgbClr val="555555"/>
                        </a:solidFill>
                      </a:rPr>
                      <a:t>hibahatár</a:t>
                    </a:r>
                  </a:p>
                </p:txBody>
              </p:sp>
            </p:grpSp>
            <p:sp>
              <p:nvSpPr>
                <p:cNvPr id="35" name="Szövegdoboz 34"/>
                <p:cNvSpPr txBox="1"/>
                <p:nvPr/>
              </p:nvSpPr>
              <p:spPr>
                <a:xfrm>
                  <a:off x="8041441" y="1105199"/>
                  <a:ext cx="91164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700" dirty="0">
                      <a:solidFill>
                        <a:srgbClr val="555555"/>
                      </a:solidFill>
                    </a:rPr>
                    <a:t>-d</a:t>
                  </a:r>
                  <a:r>
                    <a:rPr lang="hu-HU" sz="700" baseline="-25000" dirty="0">
                      <a:solidFill>
                        <a:srgbClr val="555555"/>
                      </a:solidFill>
                    </a:rPr>
                    <a:t>k</a:t>
                  </a:r>
                  <a:r>
                    <a:rPr lang="hu-HU" sz="700" dirty="0">
                      <a:solidFill>
                        <a:srgbClr val="555555"/>
                      </a:solidFill>
                    </a:rPr>
                    <a:t> (10% hiba)</a:t>
                  </a:r>
                </a:p>
                <a:p>
                  <a:r>
                    <a:rPr lang="hu-HU" sz="700" dirty="0">
                      <a:solidFill>
                        <a:srgbClr val="555555"/>
                      </a:solidFill>
                    </a:rPr>
                    <a:t>hibahatár</a:t>
                  </a:r>
                </a:p>
              </p:txBody>
            </p:sp>
            <p:sp>
              <p:nvSpPr>
                <p:cNvPr id="41" name="Szövegdoboz 40"/>
                <p:cNvSpPr txBox="1"/>
                <p:nvPr/>
              </p:nvSpPr>
              <p:spPr>
                <a:xfrm>
                  <a:off x="8041440" y="3221199"/>
                  <a:ext cx="91164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700" dirty="0">
                      <a:solidFill>
                        <a:srgbClr val="555555"/>
                      </a:solidFill>
                    </a:rPr>
                    <a:t>-d</a:t>
                  </a:r>
                  <a:r>
                    <a:rPr lang="hu-HU" sz="700" baseline="-25000" dirty="0">
                      <a:solidFill>
                        <a:srgbClr val="555555"/>
                      </a:solidFill>
                    </a:rPr>
                    <a:t>k</a:t>
                  </a:r>
                  <a:r>
                    <a:rPr lang="hu-HU" sz="700" dirty="0">
                      <a:solidFill>
                        <a:srgbClr val="555555"/>
                      </a:solidFill>
                    </a:rPr>
                    <a:t> (20% hiba)</a:t>
                  </a:r>
                </a:p>
                <a:p>
                  <a:r>
                    <a:rPr lang="hu-HU" sz="700" dirty="0">
                      <a:solidFill>
                        <a:srgbClr val="555555"/>
                      </a:solidFill>
                    </a:rPr>
                    <a:t>hibahatár</a:t>
                  </a:r>
                </a:p>
              </p:txBody>
            </p:sp>
          </p:grpSp>
          <p:sp>
            <p:nvSpPr>
              <p:cNvPr id="31" name="Szövegdoboz 30"/>
              <p:cNvSpPr txBox="1"/>
              <p:nvPr/>
            </p:nvSpPr>
            <p:spPr>
              <a:xfrm>
                <a:off x="5749200" y="1105200"/>
                <a:ext cx="91164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700" dirty="0">
                    <a:solidFill>
                      <a:srgbClr val="555555"/>
                    </a:solidFill>
                  </a:rPr>
                  <a:t>-d</a:t>
                </a:r>
                <a:r>
                  <a:rPr lang="hu-HU" sz="700" baseline="-25000" dirty="0">
                    <a:solidFill>
                      <a:srgbClr val="555555"/>
                    </a:solidFill>
                  </a:rPr>
                  <a:t>k</a:t>
                </a:r>
                <a:r>
                  <a:rPr lang="hu-HU" sz="700" dirty="0">
                    <a:solidFill>
                      <a:srgbClr val="555555"/>
                    </a:solidFill>
                  </a:rPr>
                  <a:t> (5% hiba)</a:t>
                </a:r>
              </a:p>
              <a:p>
                <a:r>
                  <a:rPr lang="hu-HU" sz="700" dirty="0">
                    <a:solidFill>
                      <a:srgbClr val="555555"/>
                    </a:solidFill>
                  </a:rPr>
                  <a:t>hibahatár</a:t>
                </a:r>
              </a:p>
            </p:txBody>
          </p:sp>
        </p:grpSp>
        <p:sp>
          <p:nvSpPr>
            <p:cNvPr id="26" name="Szövegdoboz 25"/>
            <p:cNvSpPr txBox="1"/>
            <p:nvPr/>
          </p:nvSpPr>
          <p:spPr>
            <a:xfrm>
              <a:off x="7555622" y="4839128"/>
              <a:ext cx="779489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900" dirty="0">
                  <a:solidFill>
                    <a:srgbClr val="555555"/>
                  </a:solidFill>
                </a:rPr>
                <a:t>Idő [nap]</a:t>
              </a:r>
            </a:p>
          </p:txBody>
        </p:sp>
        <p:sp>
          <p:nvSpPr>
            <p:cNvPr id="27" name="Szövegdoboz 26"/>
            <p:cNvSpPr txBox="1"/>
            <p:nvPr/>
          </p:nvSpPr>
          <p:spPr>
            <a:xfrm>
              <a:off x="5241044" y="4826726"/>
              <a:ext cx="779489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900" dirty="0">
                  <a:solidFill>
                    <a:srgbClr val="555555"/>
                  </a:solidFill>
                </a:rPr>
                <a:t>Idő [nap]</a:t>
              </a:r>
            </a:p>
          </p:txBody>
        </p:sp>
        <p:sp>
          <p:nvSpPr>
            <p:cNvPr id="28" name="Szövegdoboz 27"/>
            <p:cNvSpPr txBox="1"/>
            <p:nvPr/>
          </p:nvSpPr>
          <p:spPr>
            <a:xfrm>
              <a:off x="7578361" y="2731693"/>
              <a:ext cx="779489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900" dirty="0">
                  <a:solidFill>
                    <a:srgbClr val="555555"/>
                  </a:solidFill>
                </a:rPr>
                <a:t>Idő [nap]</a:t>
              </a:r>
            </a:p>
          </p:txBody>
        </p:sp>
        <p:sp>
          <p:nvSpPr>
            <p:cNvPr id="29" name="Szövegdoboz 28"/>
            <p:cNvSpPr txBox="1"/>
            <p:nvPr/>
          </p:nvSpPr>
          <p:spPr>
            <a:xfrm>
              <a:off x="5201393" y="2731693"/>
              <a:ext cx="779489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900" dirty="0">
                  <a:solidFill>
                    <a:srgbClr val="555555"/>
                  </a:solidFill>
                </a:rPr>
                <a:t>Idő [nap]</a:t>
              </a:r>
            </a:p>
          </p:txBody>
        </p:sp>
      </p:grpSp>
      <p:sp>
        <p:nvSpPr>
          <p:cNvPr id="5" name="Dia számának hely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r>
              <a:rPr lang="en"/>
              <a:t>/</a:t>
            </a:r>
            <a:r>
              <a:rPr lang="hu-HU"/>
              <a:t>19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881959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Csoportba foglalás 259"/>
          <p:cNvGrpSpPr/>
          <p:nvPr/>
        </p:nvGrpSpPr>
        <p:grpSpPr>
          <a:xfrm>
            <a:off x="213247" y="224852"/>
            <a:ext cx="4523282" cy="4769989"/>
            <a:chOff x="213247" y="224852"/>
            <a:chExt cx="4523282" cy="4769989"/>
          </a:xfrm>
        </p:grpSpPr>
        <p:grpSp>
          <p:nvGrpSpPr>
            <p:cNvPr id="256" name="Csoportba foglalás 255"/>
            <p:cNvGrpSpPr/>
            <p:nvPr/>
          </p:nvGrpSpPr>
          <p:grpSpPr>
            <a:xfrm>
              <a:off x="213247" y="224852"/>
              <a:ext cx="4232119" cy="4769989"/>
              <a:chOff x="213247" y="224852"/>
              <a:chExt cx="4232119" cy="4769989"/>
            </a:xfrm>
          </p:grpSpPr>
          <p:grpSp>
            <p:nvGrpSpPr>
              <p:cNvPr id="21" name="Csoportba foglalás 20"/>
              <p:cNvGrpSpPr/>
              <p:nvPr/>
            </p:nvGrpSpPr>
            <p:grpSpPr>
              <a:xfrm>
                <a:off x="213247" y="224852"/>
                <a:ext cx="4232119" cy="4769989"/>
                <a:chOff x="213247" y="224852"/>
                <a:chExt cx="4232119" cy="4769989"/>
              </a:xfrm>
            </p:grpSpPr>
            <p:grpSp>
              <p:nvGrpSpPr>
                <p:cNvPr id="15" name="Csoportba foglalás 14"/>
                <p:cNvGrpSpPr/>
                <p:nvPr/>
              </p:nvGrpSpPr>
              <p:grpSpPr>
                <a:xfrm>
                  <a:off x="213247" y="224852"/>
                  <a:ext cx="4232119" cy="4769989"/>
                  <a:chOff x="213247" y="224852"/>
                  <a:chExt cx="4232119" cy="4769989"/>
                </a:xfrm>
              </p:grpSpPr>
              <p:grpSp>
                <p:nvGrpSpPr>
                  <p:cNvPr id="9" name="Csoportba foglalás 8"/>
                  <p:cNvGrpSpPr/>
                  <p:nvPr/>
                </p:nvGrpSpPr>
                <p:grpSpPr>
                  <a:xfrm>
                    <a:off x="213247" y="224852"/>
                    <a:ext cx="4232119" cy="4769989"/>
                    <a:chOff x="213247" y="224852"/>
                    <a:chExt cx="4232119" cy="4769989"/>
                  </a:xfrm>
                </p:grpSpPr>
                <p:grpSp>
                  <p:nvGrpSpPr>
                    <p:cNvPr id="7" name="Csoportba foglalás 6"/>
                    <p:cNvGrpSpPr/>
                    <p:nvPr/>
                  </p:nvGrpSpPr>
                  <p:grpSpPr>
                    <a:xfrm>
                      <a:off x="213247" y="224852"/>
                      <a:ext cx="4232119" cy="4721799"/>
                      <a:chOff x="213247" y="224852"/>
                      <a:chExt cx="4232119" cy="4721799"/>
                    </a:xfrm>
                  </p:grpSpPr>
                  <p:pic>
                    <p:nvPicPr>
                      <p:cNvPr id="2" name="Kép 1"/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saturation sat="400000"/>
                                </a14:imgEffect>
                              </a14:imgLayer>
                            </a14:imgProps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88198" y="224852"/>
                        <a:ext cx="4157168" cy="4721799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45" name="Szövegdoboz 44"/>
                      <p:cNvSpPr txBox="1"/>
                      <p:nvPr/>
                    </p:nvSpPr>
                    <p:spPr>
                      <a:xfrm>
                        <a:off x="213247" y="4260765"/>
                        <a:ext cx="338554" cy="3571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vert="vert270" wrap="square" rtlCol="0" anchor="b">
                        <a:spAutoFit/>
                      </a:bodyPr>
                      <a:lstStyle/>
                      <a:p>
                        <a:pPr algn="r"/>
                        <a:endParaRPr lang="hu-HU" sz="1000" dirty="0">
                          <a:solidFill>
                            <a:srgbClr val="555555"/>
                          </a:solidFill>
                        </a:endParaRPr>
                      </a:p>
                    </p:txBody>
                  </p:sp>
                  <p:sp>
                    <p:nvSpPr>
                      <p:cNvPr id="44" name="Szövegdoboz 43"/>
                      <p:cNvSpPr txBox="1"/>
                      <p:nvPr/>
                    </p:nvSpPr>
                    <p:spPr>
                      <a:xfrm>
                        <a:off x="313280" y="4212575"/>
                        <a:ext cx="338554" cy="35719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vert="vert270" wrap="square" rtlCol="0" anchor="b">
                        <a:spAutoFit/>
                      </a:bodyPr>
                      <a:lstStyle/>
                      <a:p>
                        <a:pPr algn="r"/>
                        <a:r>
                          <a:rPr lang="hu-HU" sz="1000" dirty="0">
                            <a:solidFill>
                              <a:srgbClr val="555555"/>
                            </a:solidFill>
                          </a:rPr>
                          <a:t>Hiba</a:t>
                        </a:r>
                      </a:p>
                    </p:txBody>
                  </p:sp>
                </p:grpSp>
                <p:sp>
                  <p:nvSpPr>
                    <p:cNvPr id="33" name="Szövegdoboz 32"/>
                    <p:cNvSpPr txBox="1"/>
                    <p:nvPr/>
                  </p:nvSpPr>
                  <p:spPr>
                    <a:xfrm>
                      <a:off x="2175917" y="3212125"/>
                      <a:ext cx="779489" cy="2308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hu-HU" sz="900" dirty="0">
                          <a:solidFill>
                            <a:srgbClr val="555555"/>
                          </a:solidFill>
                        </a:rPr>
                        <a:t>Idő [nap]</a:t>
                      </a:r>
                    </a:p>
                  </p:txBody>
                </p:sp>
                <p:sp>
                  <p:nvSpPr>
                    <p:cNvPr id="34" name="Szövegdoboz 33"/>
                    <p:cNvSpPr txBox="1"/>
                    <p:nvPr/>
                  </p:nvSpPr>
                  <p:spPr>
                    <a:xfrm>
                      <a:off x="2175917" y="4764009"/>
                      <a:ext cx="779489" cy="2308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hu-HU" sz="900" dirty="0">
                          <a:solidFill>
                            <a:srgbClr val="555555"/>
                          </a:solidFill>
                        </a:rPr>
                        <a:t>Idő [nap]</a:t>
                      </a:r>
                    </a:p>
                  </p:txBody>
                </p:sp>
              </p:grpSp>
              <p:sp>
                <p:nvSpPr>
                  <p:cNvPr id="47" name="Szövegdoboz 46"/>
                  <p:cNvSpPr txBox="1"/>
                  <p:nvPr/>
                </p:nvSpPr>
                <p:spPr>
                  <a:xfrm>
                    <a:off x="3588118" y="413095"/>
                    <a:ext cx="616624" cy="35889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hu-HU" sz="900" dirty="0">
                      <a:solidFill>
                        <a:srgbClr val="555555"/>
                      </a:solidFill>
                    </a:endParaRPr>
                  </a:p>
                </p:txBody>
              </p:sp>
            </p:grpSp>
            <p:sp>
              <p:nvSpPr>
                <p:cNvPr id="10" name="Szövegdoboz 9"/>
                <p:cNvSpPr txBox="1"/>
                <p:nvPr/>
              </p:nvSpPr>
              <p:spPr>
                <a:xfrm>
                  <a:off x="3498750" y="361711"/>
                  <a:ext cx="79536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800" dirty="0">
                      <a:solidFill>
                        <a:srgbClr val="555555"/>
                      </a:solidFill>
                    </a:rPr>
                    <a:t>mért állapot</a:t>
                  </a:r>
                </a:p>
                <a:p>
                  <a:r>
                    <a:rPr lang="hu-HU" sz="800" dirty="0">
                      <a:solidFill>
                        <a:srgbClr val="555555"/>
                      </a:solidFill>
                    </a:rPr>
                    <a:t>becsült áll.</a:t>
                  </a:r>
                </a:p>
                <a:p>
                  <a:r>
                    <a:rPr lang="hu-HU" sz="800" dirty="0">
                      <a:solidFill>
                        <a:srgbClr val="555555"/>
                      </a:solidFill>
                    </a:rPr>
                    <a:t>valós áll.</a:t>
                  </a:r>
                </a:p>
              </p:txBody>
            </p:sp>
          </p:grpSp>
          <p:sp>
            <p:nvSpPr>
              <p:cNvPr id="22" name="Szövegdoboz 21"/>
              <p:cNvSpPr txBox="1"/>
              <p:nvPr/>
            </p:nvSpPr>
            <p:spPr>
              <a:xfrm>
                <a:off x="4049040" y="3575155"/>
                <a:ext cx="155702" cy="824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hu-HU" sz="600" dirty="0"/>
              </a:p>
            </p:txBody>
          </p:sp>
        </p:grpSp>
        <p:sp>
          <p:nvSpPr>
            <p:cNvPr id="56" name="Szövegdoboz 55"/>
            <p:cNvSpPr txBox="1"/>
            <p:nvPr/>
          </p:nvSpPr>
          <p:spPr>
            <a:xfrm>
              <a:off x="3941169" y="3508656"/>
              <a:ext cx="7953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800" dirty="0">
                  <a:solidFill>
                    <a:srgbClr val="555555"/>
                  </a:solidFill>
                </a:rPr>
                <a:t>hiba</a:t>
              </a:r>
            </a:p>
          </p:txBody>
        </p:sp>
      </p:grpSp>
      <p:grpSp>
        <p:nvGrpSpPr>
          <p:cNvPr id="259" name="Csoportba foglalás 258"/>
          <p:cNvGrpSpPr/>
          <p:nvPr/>
        </p:nvGrpSpPr>
        <p:grpSpPr>
          <a:xfrm>
            <a:off x="4661578" y="224852"/>
            <a:ext cx="4523282" cy="4757030"/>
            <a:chOff x="4661578" y="224852"/>
            <a:chExt cx="4523282" cy="4757030"/>
          </a:xfrm>
        </p:grpSpPr>
        <p:grpSp>
          <p:nvGrpSpPr>
            <p:cNvPr id="23" name="Csoportba foglalás 22"/>
            <p:cNvGrpSpPr/>
            <p:nvPr/>
          </p:nvGrpSpPr>
          <p:grpSpPr>
            <a:xfrm>
              <a:off x="4661578" y="224852"/>
              <a:ext cx="4216555" cy="4757030"/>
              <a:chOff x="4661578" y="224852"/>
              <a:chExt cx="4216555" cy="4757030"/>
            </a:xfrm>
          </p:grpSpPr>
          <p:grpSp>
            <p:nvGrpSpPr>
              <p:cNvPr id="19" name="Csoportba foglalás 18"/>
              <p:cNvGrpSpPr/>
              <p:nvPr/>
            </p:nvGrpSpPr>
            <p:grpSpPr>
              <a:xfrm>
                <a:off x="4661578" y="224852"/>
                <a:ext cx="4216555" cy="4757030"/>
                <a:chOff x="4661578" y="224852"/>
                <a:chExt cx="4216555" cy="4757030"/>
              </a:xfrm>
            </p:grpSpPr>
            <p:grpSp>
              <p:nvGrpSpPr>
                <p:cNvPr id="16" name="Csoportba foglalás 15"/>
                <p:cNvGrpSpPr/>
                <p:nvPr/>
              </p:nvGrpSpPr>
              <p:grpSpPr>
                <a:xfrm>
                  <a:off x="4661578" y="224852"/>
                  <a:ext cx="4216555" cy="4757030"/>
                  <a:chOff x="4661578" y="224852"/>
                  <a:chExt cx="4216555" cy="4757030"/>
                </a:xfrm>
              </p:grpSpPr>
              <p:grpSp>
                <p:nvGrpSpPr>
                  <p:cNvPr id="8" name="Csoportba foglalás 7"/>
                  <p:cNvGrpSpPr/>
                  <p:nvPr/>
                </p:nvGrpSpPr>
                <p:grpSpPr>
                  <a:xfrm>
                    <a:off x="4661578" y="224852"/>
                    <a:ext cx="4216555" cy="4757030"/>
                    <a:chOff x="4661578" y="224852"/>
                    <a:chExt cx="4216555" cy="4757030"/>
                  </a:xfrm>
                </p:grpSpPr>
                <p:pic>
                  <p:nvPicPr>
                    <p:cNvPr id="5" name="Kép 4"/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BEBA8EAE-BF5A-486C-A8C5-ECC9F3942E4B}">
                          <a14:imgProps xmlns:a14="http://schemas.microsoft.com/office/drawing/2010/main">
                            <a14:imgLayer r:embed="rId6">
                              <a14:imgEffect>
                                <a14:saturation sat="40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736529" y="224852"/>
                      <a:ext cx="4141604" cy="4721799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6" name="Szövegdoboz 35"/>
                    <p:cNvSpPr txBox="1"/>
                    <p:nvPr/>
                  </p:nvSpPr>
                  <p:spPr>
                    <a:xfrm>
                      <a:off x="6642834" y="4751050"/>
                      <a:ext cx="779489" cy="2308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hu-HU" sz="900" dirty="0">
                          <a:solidFill>
                            <a:srgbClr val="555555"/>
                          </a:solidFill>
                        </a:rPr>
                        <a:t>Idő [nap]</a:t>
                      </a:r>
                    </a:p>
                  </p:txBody>
                </p:sp>
                <p:sp>
                  <p:nvSpPr>
                    <p:cNvPr id="37" name="Szövegdoboz 36"/>
                    <p:cNvSpPr txBox="1"/>
                    <p:nvPr/>
                  </p:nvSpPr>
                  <p:spPr>
                    <a:xfrm>
                      <a:off x="6632994" y="3212125"/>
                      <a:ext cx="779489" cy="2308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hu-HU" sz="900" dirty="0">
                          <a:solidFill>
                            <a:srgbClr val="555555"/>
                          </a:solidFill>
                        </a:rPr>
                        <a:t>Idő [nap]</a:t>
                      </a:r>
                    </a:p>
                  </p:txBody>
                </p:sp>
                <p:sp>
                  <p:nvSpPr>
                    <p:cNvPr id="46" name="Szövegdoboz 45"/>
                    <p:cNvSpPr txBox="1"/>
                    <p:nvPr/>
                  </p:nvSpPr>
                  <p:spPr>
                    <a:xfrm>
                      <a:off x="4661578" y="4226073"/>
                      <a:ext cx="338554" cy="35719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vert="vert270" wrap="square" rtlCol="0" anchor="b">
                      <a:spAutoFit/>
                    </a:bodyPr>
                    <a:lstStyle/>
                    <a:p>
                      <a:pPr algn="r"/>
                      <a:endParaRPr lang="hu-HU" sz="1000" dirty="0">
                        <a:solidFill>
                          <a:srgbClr val="555555"/>
                        </a:solidFill>
                      </a:endParaRPr>
                    </a:p>
                  </p:txBody>
                </p:sp>
                <p:sp>
                  <p:nvSpPr>
                    <p:cNvPr id="43" name="Szövegdoboz 42"/>
                    <p:cNvSpPr txBox="1"/>
                    <p:nvPr/>
                  </p:nvSpPr>
                  <p:spPr>
                    <a:xfrm>
                      <a:off x="4777200" y="4212575"/>
                      <a:ext cx="338554" cy="357190"/>
                    </a:xfrm>
                    <a:prstGeom prst="rect">
                      <a:avLst/>
                    </a:prstGeom>
                    <a:noFill/>
                  </p:spPr>
                  <p:txBody>
                    <a:bodyPr vert="vert270" wrap="square" rtlCol="0">
                      <a:spAutoFit/>
                    </a:bodyPr>
                    <a:lstStyle/>
                    <a:p>
                      <a:pPr algn="r"/>
                      <a:r>
                        <a:rPr lang="hu-HU" sz="1000" dirty="0">
                          <a:solidFill>
                            <a:srgbClr val="555555"/>
                          </a:solidFill>
                        </a:rPr>
                        <a:t>Hiba</a:t>
                      </a:r>
                    </a:p>
                  </p:txBody>
                </p:sp>
              </p:grpSp>
              <p:sp>
                <p:nvSpPr>
                  <p:cNvPr id="48" name="Szövegdoboz 47"/>
                  <p:cNvSpPr txBox="1"/>
                  <p:nvPr/>
                </p:nvSpPr>
                <p:spPr>
                  <a:xfrm>
                    <a:off x="8028000" y="413095"/>
                    <a:ext cx="637200" cy="35889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hu-HU" sz="900" dirty="0">
                      <a:solidFill>
                        <a:srgbClr val="555555"/>
                      </a:solidFill>
                    </a:endParaRPr>
                  </a:p>
                </p:txBody>
              </p:sp>
            </p:grpSp>
            <p:sp>
              <p:nvSpPr>
                <p:cNvPr id="49" name="Szövegdoboz 48"/>
                <p:cNvSpPr txBox="1"/>
                <p:nvPr/>
              </p:nvSpPr>
              <p:spPr>
                <a:xfrm>
                  <a:off x="7948920" y="370071"/>
                  <a:ext cx="79536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800" dirty="0">
                      <a:solidFill>
                        <a:srgbClr val="555555"/>
                      </a:solidFill>
                    </a:rPr>
                    <a:t>mért állapot</a:t>
                  </a:r>
                </a:p>
                <a:p>
                  <a:r>
                    <a:rPr lang="hu-HU" sz="800" dirty="0">
                      <a:solidFill>
                        <a:srgbClr val="555555"/>
                      </a:solidFill>
                    </a:rPr>
                    <a:t>becsült áll.</a:t>
                  </a:r>
                </a:p>
                <a:p>
                  <a:r>
                    <a:rPr lang="hu-HU" sz="800" dirty="0">
                      <a:solidFill>
                        <a:srgbClr val="555555"/>
                      </a:solidFill>
                    </a:rPr>
                    <a:t>valós áll.</a:t>
                  </a:r>
                </a:p>
              </p:txBody>
            </p:sp>
          </p:grpSp>
          <p:sp>
            <p:nvSpPr>
              <p:cNvPr id="53" name="Szövegdoboz 52"/>
              <p:cNvSpPr txBox="1"/>
              <p:nvPr/>
            </p:nvSpPr>
            <p:spPr>
              <a:xfrm>
                <a:off x="8496000" y="3575155"/>
                <a:ext cx="169200" cy="824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hu-HU" sz="600" dirty="0"/>
              </a:p>
            </p:txBody>
          </p:sp>
        </p:grpSp>
        <p:sp>
          <p:nvSpPr>
            <p:cNvPr id="57" name="Szövegdoboz 56"/>
            <p:cNvSpPr txBox="1"/>
            <p:nvPr/>
          </p:nvSpPr>
          <p:spPr>
            <a:xfrm>
              <a:off x="8389500" y="3508656"/>
              <a:ext cx="7953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800" dirty="0">
                  <a:solidFill>
                    <a:srgbClr val="555555"/>
                  </a:solidFill>
                </a:rPr>
                <a:t>hiba</a:t>
              </a:r>
            </a:p>
          </p:txBody>
        </p:sp>
      </p:grpSp>
      <p:sp>
        <p:nvSpPr>
          <p:cNvPr id="6" name="Dia számának hely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r>
              <a:rPr lang="hu-HU"/>
              <a:t>/19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031459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zövegdoboz 61"/>
          <p:cNvSpPr txBox="1"/>
          <p:nvPr/>
        </p:nvSpPr>
        <p:spPr>
          <a:xfrm>
            <a:off x="5854568" y="1167230"/>
            <a:ext cx="525450" cy="2348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sz="800" dirty="0">
              <a:solidFill>
                <a:srgbClr val="555555"/>
              </a:solidFill>
            </a:endParaRPr>
          </a:p>
        </p:txBody>
      </p:sp>
      <p:sp>
        <p:nvSpPr>
          <p:cNvPr id="274" name="Google Shape;274;p30"/>
          <p:cNvSpPr txBox="1">
            <a:spLocks noGrp="1"/>
          </p:cNvSpPr>
          <p:nvPr>
            <p:ph type="title"/>
          </p:nvPr>
        </p:nvSpPr>
        <p:spPr>
          <a:xfrm>
            <a:off x="321685" y="127278"/>
            <a:ext cx="603742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u-HU" sz="2200" dirty="0"/>
              <a:t>Az időablak (M) a rendszer elvárt érzékenysége alapján hangolandó</a:t>
            </a:r>
            <a:endParaRPr sz="2200" dirty="0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112570" y="890546"/>
            <a:ext cx="4308840" cy="4056105"/>
            <a:chOff x="4170978" y="790870"/>
            <a:chExt cx="4782106" cy="4155781"/>
          </a:xfrm>
        </p:grpSpPr>
        <p:grpSp>
          <p:nvGrpSpPr>
            <p:cNvPr id="9" name="Csoportba foglalás 8"/>
            <p:cNvGrpSpPr/>
            <p:nvPr/>
          </p:nvGrpSpPr>
          <p:grpSpPr>
            <a:xfrm>
              <a:off x="4170978" y="790870"/>
              <a:ext cx="4782106" cy="4155781"/>
              <a:chOff x="4197760" y="920666"/>
              <a:chExt cx="4782106" cy="4155781"/>
            </a:xfrm>
          </p:grpSpPr>
          <p:pic>
            <p:nvPicPr>
              <p:cNvPr id="2" name="Kép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97760" y="920666"/>
                <a:ext cx="4753735" cy="4155781"/>
              </a:xfrm>
              <a:prstGeom prst="rect">
                <a:avLst/>
              </a:prstGeom>
            </p:spPr>
          </p:pic>
          <p:grpSp>
            <p:nvGrpSpPr>
              <p:cNvPr id="8" name="Csoportba foglalás 7"/>
              <p:cNvGrpSpPr/>
              <p:nvPr/>
            </p:nvGrpSpPr>
            <p:grpSpPr>
              <a:xfrm>
                <a:off x="8068223" y="1105199"/>
                <a:ext cx="911643" cy="307777"/>
                <a:chOff x="8068223" y="1105199"/>
                <a:chExt cx="911643" cy="307777"/>
              </a:xfrm>
            </p:grpSpPr>
            <p:sp>
              <p:nvSpPr>
                <p:cNvPr id="57" name="Szövegdoboz 56"/>
                <p:cNvSpPr txBox="1"/>
                <p:nvPr/>
              </p:nvSpPr>
              <p:spPr>
                <a:xfrm>
                  <a:off x="8125200" y="1150715"/>
                  <a:ext cx="594000" cy="2340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hu-HU" sz="700" dirty="0">
                    <a:solidFill>
                      <a:srgbClr val="555555"/>
                    </a:solidFill>
                  </a:endParaRPr>
                </a:p>
              </p:txBody>
            </p:sp>
            <p:sp>
              <p:nvSpPr>
                <p:cNvPr id="54" name="Szövegdoboz 53"/>
                <p:cNvSpPr txBox="1"/>
                <p:nvPr/>
              </p:nvSpPr>
              <p:spPr>
                <a:xfrm>
                  <a:off x="8068223" y="1105199"/>
                  <a:ext cx="91164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700" dirty="0">
                      <a:solidFill>
                        <a:srgbClr val="555555"/>
                      </a:solidFill>
                    </a:rPr>
                    <a:t>-d</a:t>
                  </a:r>
                  <a:r>
                    <a:rPr lang="hu-HU" sz="700" baseline="-25000" dirty="0">
                      <a:solidFill>
                        <a:srgbClr val="555555"/>
                      </a:solidFill>
                    </a:rPr>
                    <a:t>k</a:t>
                  </a:r>
                  <a:r>
                    <a:rPr lang="hu-HU" sz="700" dirty="0">
                      <a:solidFill>
                        <a:srgbClr val="555555"/>
                      </a:solidFill>
                    </a:rPr>
                    <a:t> (M=20)</a:t>
                  </a:r>
                </a:p>
                <a:p>
                  <a:r>
                    <a:rPr lang="hu-HU" sz="700" dirty="0">
                      <a:solidFill>
                        <a:srgbClr val="555555"/>
                      </a:solidFill>
                    </a:rPr>
                    <a:t>hibahatár</a:t>
                  </a:r>
                </a:p>
              </p:txBody>
            </p:sp>
          </p:grpSp>
          <p:grpSp>
            <p:nvGrpSpPr>
              <p:cNvPr id="7" name="Csoportba foglalás 6"/>
              <p:cNvGrpSpPr/>
              <p:nvPr/>
            </p:nvGrpSpPr>
            <p:grpSpPr>
              <a:xfrm>
                <a:off x="8068223" y="3221199"/>
                <a:ext cx="911643" cy="307777"/>
                <a:chOff x="8068223" y="3221199"/>
                <a:chExt cx="911643" cy="307777"/>
              </a:xfrm>
            </p:grpSpPr>
            <p:sp>
              <p:nvSpPr>
                <p:cNvPr id="59" name="Szövegdoboz 58"/>
                <p:cNvSpPr txBox="1"/>
                <p:nvPr/>
              </p:nvSpPr>
              <p:spPr>
                <a:xfrm>
                  <a:off x="8125426" y="3258088"/>
                  <a:ext cx="594000" cy="2340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hu-HU" sz="700" dirty="0">
                    <a:solidFill>
                      <a:srgbClr val="555555"/>
                    </a:solidFill>
                  </a:endParaRPr>
                </a:p>
              </p:txBody>
            </p:sp>
            <p:sp>
              <p:nvSpPr>
                <p:cNvPr id="55" name="Szövegdoboz 54"/>
                <p:cNvSpPr txBox="1"/>
                <p:nvPr/>
              </p:nvSpPr>
              <p:spPr>
                <a:xfrm>
                  <a:off x="8068223" y="3221199"/>
                  <a:ext cx="91164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700" dirty="0">
                      <a:solidFill>
                        <a:srgbClr val="555555"/>
                      </a:solidFill>
                    </a:rPr>
                    <a:t>-d</a:t>
                  </a:r>
                  <a:r>
                    <a:rPr lang="hu-HU" sz="700" baseline="-25000" dirty="0">
                      <a:solidFill>
                        <a:srgbClr val="555555"/>
                      </a:solidFill>
                    </a:rPr>
                    <a:t>k</a:t>
                  </a:r>
                  <a:r>
                    <a:rPr lang="hu-HU" sz="700" dirty="0">
                      <a:solidFill>
                        <a:srgbClr val="555555"/>
                      </a:solidFill>
                    </a:rPr>
                    <a:t> (M=100)</a:t>
                  </a:r>
                </a:p>
                <a:p>
                  <a:r>
                    <a:rPr lang="hu-HU" sz="700" dirty="0">
                      <a:solidFill>
                        <a:srgbClr val="555555"/>
                      </a:solidFill>
                    </a:rPr>
                    <a:t>hibahatár</a:t>
                  </a:r>
                </a:p>
              </p:txBody>
            </p:sp>
          </p:grpSp>
          <p:grpSp>
            <p:nvGrpSpPr>
              <p:cNvPr id="4" name="Csoportba foglalás 3"/>
              <p:cNvGrpSpPr/>
              <p:nvPr/>
            </p:nvGrpSpPr>
            <p:grpSpPr>
              <a:xfrm>
                <a:off x="5749200" y="1105200"/>
                <a:ext cx="911643" cy="307777"/>
                <a:chOff x="5749200" y="1105200"/>
                <a:chExt cx="911643" cy="307777"/>
              </a:xfrm>
            </p:grpSpPr>
            <p:sp>
              <p:nvSpPr>
                <p:cNvPr id="58" name="Szövegdoboz 57"/>
                <p:cNvSpPr txBox="1"/>
                <p:nvPr/>
              </p:nvSpPr>
              <p:spPr>
                <a:xfrm>
                  <a:off x="5783706" y="1142087"/>
                  <a:ext cx="519658" cy="24262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hu-HU" sz="700" dirty="0">
                    <a:solidFill>
                      <a:srgbClr val="555555"/>
                    </a:solidFill>
                  </a:endParaRPr>
                </a:p>
              </p:txBody>
            </p:sp>
            <p:sp>
              <p:nvSpPr>
                <p:cNvPr id="52" name="Szövegdoboz 51"/>
                <p:cNvSpPr txBox="1"/>
                <p:nvPr/>
              </p:nvSpPr>
              <p:spPr>
                <a:xfrm>
                  <a:off x="5749200" y="1105200"/>
                  <a:ext cx="91164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700" dirty="0">
                      <a:solidFill>
                        <a:srgbClr val="555555"/>
                      </a:solidFill>
                    </a:rPr>
                    <a:t>-d</a:t>
                  </a:r>
                  <a:r>
                    <a:rPr lang="hu-HU" sz="700" baseline="-25000" dirty="0">
                      <a:solidFill>
                        <a:srgbClr val="555555"/>
                      </a:solidFill>
                    </a:rPr>
                    <a:t>k</a:t>
                  </a:r>
                  <a:r>
                    <a:rPr lang="hu-HU" sz="700" dirty="0">
                      <a:solidFill>
                        <a:srgbClr val="555555"/>
                      </a:solidFill>
                    </a:rPr>
                    <a:t> (M=10)</a:t>
                  </a:r>
                </a:p>
                <a:p>
                  <a:r>
                    <a:rPr lang="hu-HU" sz="700" dirty="0">
                      <a:solidFill>
                        <a:srgbClr val="555555"/>
                      </a:solidFill>
                    </a:rPr>
                    <a:t>hibahatár</a:t>
                  </a:r>
                </a:p>
              </p:txBody>
            </p:sp>
          </p:grpSp>
          <p:grpSp>
            <p:nvGrpSpPr>
              <p:cNvPr id="5" name="Csoportba foglalás 4"/>
              <p:cNvGrpSpPr/>
              <p:nvPr/>
            </p:nvGrpSpPr>
            <p:grpSpPr>
              <a:xfrm>
                <a:off x="5686909" y="3221199"/>
                <a:ext cx="911643" cy="307777"/>
                <a:chOff x="5686909" y="3221199"/>
                <a:chExt cx="911643" cy="307777"/>
              </a:xfrm>
            </p:grpSpPr>
            <p:sp>
              <p:nvSpPr>
                <p:cNvPr id="63" name="Szövegdoboz 62"/>
                <p:cNvSpPr txBox="1"/>
                <p:nvPr/>
              </p:nvSpPr>
              <p:spPr>
                <a:xfrm>
                  <a:off x="5718320" y="3261089"/>
                  <a:ext cx="594000" cy="2340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hu-HU" sz="700" dirty="0">
                    <a:solidFill>
                      <a:srgbClr val="555555"/>
                    </a:solidFill>
                  </a:endParaRPr>
                </a:p>
              </p:txBody>
            </p:sp>
            <p:sp>
              <p:nvSpPr>
                <p:cNvPr id="60" name="Szövegdoboz 59"/>
                <p:cNvSpPr txBox="1"/>
                <p:nvPr/>
              </p:nvSpPr>
              <p:spPr>
                <a:xfrm>
                  <a:off x="5686909" y="3221199"/>
                  <a:ext cx="91164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700" dirty="0">
                      <a:solidFill>
                        <a:srgbClr val="555555"/>
                      </a:solidFill>
                    </a:rPr>
                    <a:t>-d</a:t>
                  </a:r>
                  <a:r>
                    <a:rPr lang="hu-HU" sz="700" baseline="-25000" dirty="0">
                      <a:solidFill>
                        <a:srgbClr val="555555"/>
                      </a:solidFill>
                    </a:rPr>
                    <a:t>k</a:t>
                  </a:r>
                  <a:r>
                    <a:rPr lang="hu-HU" sz="700" dirty="0">
                      <a:solidFill>
                        <a:srgbClr val="555555"/>
                      </a:solidFill>
                    </a:rPr>
                    <a:t> (M=50)</a:t>
                  </a:r>
                </a:p>
                <a:p>
                  <a:r>
                    <a:rPr lang="hu-HU" sz="700" dirty="0">
                      <a:solidFill>
                        <a:srgbClr val="555555"/>
                      </a:solidFill>
                    </a:rPr>
                    <a:t>hibahatár</a:t>
                  </a:r>
                </a:p>
              </p:txBody>
            </p:sp>
          </p:grpSp>
        </p:grpSp>
        <p:sp>
          <p:nvSpPr>
            <p:cNvPr id="64" name="Szövegdoboz 63"/>
            <p:cNvSpPr txBox="1"/>
            <p:nvPr/>
          </p:nvSpPr>
          <p:spPr>
            <a:xfrm>
              <a:off x="5068493" y="2611623"/>
              <a:ext cx="779489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900" dirty="0">
                  <a:solidFill>
                    <a:srgbClr val="555555"/>
                  </a:solidFill>
                </a:rPr>
                <a:t>Idő [nap]</a:t>
              </a:r>
            </a:p>
          </p:txBody>
        </p:sp>
        <p:sp>
          <p:nvSpPr>
            <p:cNvPr id="65" name="Szövegdoboz 64"/>
            <p:cNvSpPr txBox="1"/>
            <p:nvPr/>
          </p:nvSpPr>
          <p:spPr>
            <a:xfrm>
              <a:off x="5075079" y="4711867"/>
              <a:ext cx="779489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900" dirty="0">
                  <a:solidFill>
                    <a:srgbClr val="555555"/>
                  </a:solidFill>
                </a:rPr>
                <a:t>Idő [nap]</a:t>
              </a:r>
            </a:p>
          </p:txBody>
        </p:sp>
        <p:sp>
          <p:nvSpPr>
            <p:cNvPr id="66" name="Szövegdoboz 65"/>
            <p:cNvSpPr txBox="1"/>
            <p:nvPr/>
          </p:nvSpPr>
          <p:spPr>
            <a:xfrm>
              <a:off x="7477077" y="4698803"/>
              <a:ext cx="779489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900" dirty="0">
                  <a:solidFill>
                    <a:srgbClr val="555555"/>
                  </a:solidFill>
                </a:rPr>
                <a:t>Idő [nap]</a:t>
              </a:r>
            </a:p>
          </p:txBody>
        </p:sp>
        <p:sp>
          <p:nvSpPr>
            <p:cNvPr id="67" name="Szövegdoboz 66"/>
            <p:cNvSpPr txBox="1"/>
            <p:nvPr/>
          </p:nvSpPr>
          <p:spPr>
            <a:xfrm>
              <a:off x="7531593" y="2611623"/>
              <a:ext cx="779489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900" dirty="0">
                  <a:solidFill>
                    <a:srgbClr val="555555"/>
                  </a:solidFill>
                </a:rPr>
                <a:t>Idő [nap]</a:t>
              </a:r>
            </a:p>
          </p:txBody>
        </p:sp>
      </p:grpSp>
      <p:grpSp>
        <p:nvGrpSpPr>
          <p:cNvPr id="21" name="Csoportba foglalás 20"/>
          <p:cNvGrpSpPr/>
          <p:nvPr/>
        </p:nvGrpSpPr>
        <p:grpSpPr>
          <a:xfrm>
            <a:off x="4897586" y="926513"/>
            <a:ext cx="4071168" cy="4001148"/>
            <a:chOff x="120537" y="848839"/>
            <a:chExt cx="4091329" cy="4093860"/>
          </a:xfrm>
        </p:grpSpPr>
        <p:grpSp>
          <p:nvGrpSpPr>
            <p:cNvPr id="19" name="Csoportba foglalás 18"/>
            <p:cNvGrpSpPr/>
            <p:nvPr/>
          </p:nvGrpSpPr>
          <p:grpSpPr>
            <a:xfrm>
              <a:off x="120537" y="848839"/>
              <a:ext cx="4091329" cy="4050477"/>
              <a:chOff x="120537" y="848839"/>
              <a:chExt cx="4091329" cy="4050477"/>
            </a:xfrm>
          </p:grpSpPr>
          <p:grpSp>
            <p:nvGrpSpPr>
              <p:cNvPr id="16" name="Csoportba foglalás 15"/>
              <p:cNvGrpSpPr/>
              <p:nvPr/>
            </p:nvGrpSpPr>
            <p:grpSpPr>
              <a:xfrm>
                <a:off x="120537" y="848839"/>
                <a:ext cx="4069919" cy="4050477"/>
                <a:chOff x="120537" y="848839"/>
                <a:chExt cx="4069919" cy="4050477"/>
              </a:xfrm>
            </p:grpSpPr>
            <p:pic>
              <p:nvPicPr>
                <p:cNvPr id="15" name="Kép 14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0537" y="848839"/>
                  <a:ext cx="4069919" cy="4050477"/>
                </a:xfrm>
                <a:prstGeom prst="rect">
                  <a:avLst/>
                </a:prstGeom>
              </p:spPr>
            </p:pic>
            <p:grpSp>
              <p:nvGrpSpPr>
                <p:cNvPr id="75" name="Csoportba foglalás 74"/>
                <p:cNvGrpSpPr/>
                <p:nvPr/>
              </p:nvGrpSpPr>
              <p:grpSpPr>
                <a:xfrm>
                  <a:off x="3517033" y="956068"/>
                  <a:ext cx="631445" cy="307777"/>
                  <a:chOff x="8053994" y="1105199"/>
                  <a:chExt cx="631445" cy="307777"/>
                </a:xfrm>
              </p:grpSpPr>
              <p:sp>
                <p:nvSpPr>
                  <p:cNvPr id="85" name="Szövegdoboz 84"/>
                  <p:cNvSpPr txBox="1"/>
                  <p:nvPr/>
                </p:nvSpPr>
                <p:spPr>
                  <a:xfrm>
                    <a:off x="8125201" y="1150715"/>
                    <a:ext cx="426422" cy="21250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hu-HU" sz="700" dirty="0">
                      <a:solidFill>
                        <a:srgbClr val="555555"/>
                      </a:solidFill>
                    </a:endParaRPr>
                  </a:p>
                </p:txBody>
              </p:sp>
              <p:sp>
                <p:nvSpPr>
                  <p:cNvPr id="86" name="Szövegdoboz 85"/>
                  <p:cNvSpPr txBox="1"/>
                  <p:nvPr/>
                </p:nvSpPr>
                <p:spPr>
                  <a:xfrm>
                    <a:off x="8053994" y="1105199"/>
                    <a:ext cx="63144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hu-HU" sz="700" dirty="0">
                        <a:solidFill>
                          <a:srgbClr val="555555"/>
                        </a:solidFill>
                      </a:rPr>
                      <a:t>-d</a:t>
                    </a:r>
                    <a:r>
                      <a:rPr lang="hu-HU" sz="700" baseline="-25000" dirty="0">
                        <a:solidFill>
                          <a:srgbClr val="555555"/>
                        </a:solidFill>
                      </a:rPr>
                      <a:t>k</a:t>
                    </a:r>
                    <a:r>
                      <a:rPr lang="hu-HU" sz="700" dirty="0">
                        <a:solidFill>
                          <a:srgbClr val="555555"/>
                        </a:solidFill>
                      </a:rPr>
                      <a:t> (M=20)</a:t>
                    </a:r>
                  </a:p>
                  <a:p>
                    <a:r>
                      <a:rPr lang="hu-HU" sz="700" dirty="0">
                        <a:solidFill>
                          <a:srgbClr val="555555"/>
                        </a:solidFill>
                      </a:rPr>
                      <a:t>hibahatár</a:t>
                    </a:r>
                  </a:p>
                </p:txBody>
              </p:sp>
            </p:grpSp>
            <p:grpSp>
              <p:nvGrpSpPr>
                <p:cNvPr id="77" name="Csoportba foglalás 76"/>
                <p:cNvGrpSpPr/>
                <p:nvPr/>
              </p:nvGrpSpPr>
              <p:grpSpPr>
                <a:xfrm>
                  <a:off x="1412154" y="956068"/>
                  <a:ext cx="752821" cy="307777"/>
                  <a:chOff x="5722496" y="1105200"/>
                  <a:chExt cx="752821" cy="307777"/>
                </a:xfrm>
              </p:grpSpPr>
              <p:sp>
                <p:nvSpPr>
                  <p:cNvPr id="81" name="Szövegdoboz 80"/>
                  <p:cNvSpPr txBox="1"/>
                  <p:nvPr/>
                </p:nvSpPr>
                <p:spPr>
                  <a:xfrm>
                    <a:off x="5783706" y="1142087"/>
                    <a:ext cx="477341" cy="24262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hu-HU" sz="700" dirty="0">
                      <a:solidFill>
                        <a:srgbClr val="555555"/>
                      </a:solidFill>
                    </a:endParaRPr>
                  </a:p>
                </p:txBody>
              </p:sp>
              <p:sp>
                <p:nvSpPr>
                  <p:cNvPr id="82" name="Szövegdoboz 81"/>
                  <p:cNvSpPr txBox="1"/>
                  <p:nvPr/>
                </p:nvSpPr>
                <p:spPr>
                  <a:xfrm>
                    <a:off x="5722496" y="1105200"/>
                    <a:ext cx="75282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hu-HU" sz="700" dirty="0">
                        <a:solidFill>
                          <a:srgbClr val="555555"/>
                        </a:solidFill>
                      </a:rPr>
                      <a:t>-d</a:t>
                    </a:r>
                    <a:r>
                      <a:rPr lang="hu-HU" sz="700" baseline="-25000" dirty="0">
                        <a:solidFill>
                          <a:srgbClr val="555555"/>
                        </a:solidFill>
                      </a:rPr>
                      <a:t>k</a:t>
                    </a:r>
                    <a:r>
                      <a:rPr lang="hu-HU" sz="700" dirty="0">
                        <a:solidFill>
                          <a:srgbClr val="555555"/>
                        </a:solidFill>
                      </a:rPr>
                      <a:t> (M=10)</a:t>
                    </a:r>
                  </a:p>
                  <a:p>
                    <a:r>
                      <a:rPr lang="hu-HU" sz="700" dirty="0">
                        <a:solidFill>
                          <a:srgbClr val="555555"/>
                        </a:solidFill>
                      </a:rPr>
                      <a:t>hibahatár</a:t>
                    </a:r>
                  </a:p>
                </p:txBody>
              </p:sp>
            </p:grpSp>
          </p:grpSp>
          <p:grpSp>
            <p:nvGrpSpPr>
              <p:cNvPr id="76" name="Csoportba foglalás 75"/>
              <p:cNvGrpSpPr/>
              <p:nvPr/>
            </p:nvGrpSpPr>
            <p:grpSpPr>
              <a:xfrm>
                <a:off x="3453643" y="3072442"/>
                <a:ext cx="758223" cy="307777"/>
                <a:chOff x="7574283" y="3193312"/>
                <a:chExt cx="758223" cy="307777"/>
              </a:xfrm>
            </p:grpSpPr>
            <p:sp>
              <p:nvSpPr>
                <p:cNvPr id="83" name="Szövegdoboz 82"/>
                <p:cNvSpPr txBox="1"/>
                <p:nvPr/>
              </p:nvSpPr>
              <p:spPr>
                <a:xfrm>
                  <a:off x="7675118" y="3234701"/>
                  <a:ext cx="454810" cy="2250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hu-HU" sz="700" dirty="0">
                    <a:solidFill>
                      <a:srgbClr val="555555"/>
                    </a:solidFill>
                  </a:endParaRPr>
                </a:p>
              </p:txBody>
            </p:sp>
            <p:sp>
              <p:nvSpPr>
                <p:cNvPr id="84" name="Szövegdoboz 83"/>
                <p:cNvSpPr txBox="1"/>
                <p:nvPr/>
              </p:nvSpPr>
              <p:spPr>
                <a:xfrm>
                  <a:off x="7574283" y="3193312"/>
                  <a:ext cx="75822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700" dirty="0">
                      <a:solidFill>
                        <a:srgbClr val="555555"/>
                      </a:solidFill>
                    </a:rPr>
                    <a:t>-d</a:t>
                  </a:r>
                  <a:r>
                    <a:rPr lang="hu-HU" sz="700" baseline="-25000" dirty="0">
                      <a:solidFill>
                        <a:srgbClr val="555555"/>
                      </a:solidFill>
                    </a:rPr>
                    <a:t>k</a:t>
                  </a:r>
                  <a:r>
                    <a:rPr lang="hu-HU" sz="700" dirty="0">
                      <a:solidFill>
                        <a:srgbClr val="555555"/>
                      </a:solidFill>
                    </a:rPr>
                    <a:t> (M=100)</a:t>
                  </a:r>
                </a:p>
                <a:p>
                  <a:r>
                    <a:rPr lang="hu-HU" sz="700" dirty="0">
                      <a:solidFill>
                        <a:srgbClr val="555555"/>
                      </a:solidFill>
                    </a:rPr>
                    <a:t>hibahatár</a:t>
                  </a:r>
                </a:p>
              </p:txBody>
            </p:sp>
          </p:grpSp>
          <p:grpSp>
            <p:nvGrpSpPr>
              <p:cNvPr id="78" name="Csoportba foglalás 77"/>
              <p:cNvGrpSpPr/>
              <p:nvPr/>
            </p:nvGrpSpPr>
            <p:grpSpPr>
              <a:xfrm>
                <a:off x="1415656" y="3084323"/>
                <a:ext cx="690108" cy="307777"/>
                <a:chOff x="5627699" y="3222581"/>
                <a:chExt cx="690108" cy="307777"/>
              </a:xfrm>
            </p:grpSpPr>
            <p:sp>
              <p:nvSpPr>
                <p:cNvPr id="79" name="Szövegdoboz 78"/>
                <p:cNvSpPr txBox="1"/>
                <p:nvPr/>
              </p:nvSpPr>
              <p:spPr>
                <a:xfrm>
                  <a:off x="5718319" y="3261089"/>
                  <a:ext cx="431104" cy="2160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hu-HU" sz="700" dirty="0">
                    <a:solidFill>
                      <a:srgbClr val="555555"/>
                    </a:solidFill>
                  </a:endParaRPr>
                </a:p>
              </p:txBody>
            </p:sp>
            <p:sp>
              <p:nvSpPr>
                <p:cNvPr id="80" name="Szövegdoboz 79"/>
                <p:cNvSpPr txBox="1"/>
                <p:nvPr/>
              </p:nvSpPr>
              <p:spPr>
                <a:xfrm>
                  <a:off x="5627699" y="3222581"/>
                  <a:ext cx="69010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700" dirty="0">
                      <a:solidFill>
                        <a:srgbClr val="555555"/>
                      </a:solidFill>
                    </a:rPr>
                    <a:t>-d</a:t>
                  </a:r>
                  <a:r>
                    <a:rPr lang="hu-HU" sz="700" baseline="-25000" dirty="0">
                      <a:solidFill>
                        <a:srgbClr val="555555"/>
                      </a:solidFill>
                    </a:rPr>
                    <a:t>k</a:t>
                  </a:r>
                  <a:r>
                    <a:rPr lang="hu-HU" sz="700" dirty="0">
                      <a:solidFill>
                        <a:srgbClr val="555555"/>
                      </a:solidFill>
                    </a:rPr>
                    <a:t> (M=50)</a:t>
                  </a:r>
                </a:p>
                <a:p>
                  <a:r>
                    <a:rPr lang="hu-HU" sz="700" dirty="0">
                      <a:solidFill>
                        <a:srgbClr val="555555"/>
                      </a:solidFill>
                    </a:rPr>
                    <a:t>hibahatár</a:t>
                  </a:r>
                </a:p>
              </p:txBody>
            </p:sp>
          </p:grpSp>
        </p:grpSp>
        <p:sp>
          <p:nvSpPr>
            <p:cNvPr id="70" name="Szövegdoboz 69"/>
            <p:cNvSpPr txBox="1"/>
            <p:nvPr/>
          </p:nvSpPr>
          <p:spPr>
            <a:xfrm>
              <a:off x="887339" y="2564276"/>
              <a:ext cx="779489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900" dirty="0">
                  <a:solidFill>
                    <a:srgbClr val="555555"/>
                  </a:solidFill>
                </a:rPr>
                <a:t>Idő [nap]</a:t>
              </a:r>
            </a:p>
          </p:txBody>
        </p:sp>
        <p:sp>
          <p:nvSpPr>
            <p:cNvPr id="71" name="Szövegdoboz 70"/>
            <p:cNvSpPr txBox="1"/>
            <p:nvPr/>
          </p:nvSpPr>
          <p:spPr>
            <a:xfrm>
              <a:off x="843111" y="4711867"/>
              <a:ext cx="779489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900" dirty="0">
                  <a:solidFill>
                    <a:srgbClr val="555555"/>
                  </a:solidFill>
                </a:rPr>
                <a:t>Idő [nap]</a:t>
              </a:r>
            </a:p>
          </p:txBody>
        </p:sp>
        <p:sp>
          <p:nvSpPr>
            <p:cNvPr id="72" name="Szövegdoboz 71"/>
            <p:cNvSpPr txBox="1"/>
            <p:nvPr/>
          </p:nvSpPr>
          <p:spPr>
            <a:xfrm>
              <a:off x="2960694" y="4709260"/>
              <a:ext cx="779489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900" dirty="0">
                  <a:solidFill>
                    <a:srgbClr val="555555"/>
                  </a:solidFill>
                </a:rPr>
                <a:t>Idő [nap]</a:t>
              </a:r>
            </a:p>
          </p:txBody>
        </p:sp>
        <p:sp>
          <p:nvSpPr>
            <p:cNvPr id="73" name="Szövegdoboz 72"/>
            <p:cNvSpPr txBox="1"/>
            <p:nvPr/>
          </p:nvSpPr>
          <p:spPr>
            <a:xfrm>
              <a:off x="2960694" y="2569334"/>
              <a:ext cx="779489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900" dirty="0">
                  <a:solidFill>
                    <a:srgbClr val="555555"/>
                  </a:solidFill>
                </a:rPr>
                <a:t>Idő [nap]</a:t>
              </a:r>
            </a:p>
          </p:txBody>
        </p:sp>
      </p:grpSp>
      <p:sp>
        <p:nvSpPr>
          <p:cNvPr id="11" name="Dia számának helye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r>
              <a:rPr lang="en"/>
              <a:t>/</a:t>
            </a:r>
            <a:r>
              <a:rPr lang="hu-HU"/>
              <a:t>19</a:t>
            </a:r>
            <a:endParaRPr lang="en" dirty="0"/>
          </a:p>
        </p:txBody>
      </p:sp>
      <p:grpSp>
        <p:nvGrpSpPr>
          <p:cNvPr id="18" name="Csoportba foglalás 17">
            <a:extLst>
              <a:ext uri="{FF2B5EF4-FFF2-40B4-BE49-F238E27FC236}">
                <a16:creationId xmlns:a16="http://schemas.microsoft.com/office/drawing/2014/main" id="{4CFADA32-54CF-453A-8BB6-806481EF696A}"/>
              </a:ext>
            </a:extLst>
          </p:cNvPr>
          <p:cNvGrpSpPr/>
          <p:nvPr/>
        </p:nvGrpSpPr>
        <p:grpSpPr>
          <a:xfrm>
            <a:off x="5428907" y="-19860"/>
            <a:ext cx="3364484" cy="803405"/>
            <a:chOff x="5498151" y="2134"/>
            <a:chExt cx="3318946" cy="903125"/>
          </a:xfrm>
        </p:grpSpPr>
        <p:sp>
          <p:nvSpPr>
            <p:cNvPr id="20" name="Jobb oldali kapcsos zárójel 19"/>
            <p:cNvSpPr/>
            <p:nvPr/>
          </p:nvSpPr>
          <p:spPr>
            <a:xfrm rot="5400000">
              <a:off x="6848613" y="-117346"/>
              <a:ext cx="214986" cy="1337466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Szövegdoboz 21"/>
            <p:cNvSpPr txBox="1"/>
            <p:nvPr/>
          </p:nvSpPr>
          <p:spPr>
            <a:xfrm>
              <a:off x="6784608" y="597482"/>
              <a:ext cx="5093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>
                  <a:latin typeface="Source Sans Pro" panose="020B0604020202020204" charset="0"/>
                </a:rPr>
                <a:t>M</a:t>
              </a:r>
            </a:p>
          </p:txBody>
        </p:sp>
        <p:sp>
          <p:nvSpPr>
            <p:cNvPr id="56" name="Szövegdoboz 55"/>
            <p:cNvSpPr txBox="1"/>
            <p:nvPr/>
          </p:nvSpPr>
          <p:spPr>
            <a:xfrm>
              <a:off x="7479631" y="2134"/>
              <a:ext cx="3233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>
                  <a:latin typeface="Source Sans Pro" panose="020B0604020202020204" charset="0"/>
                </a:rPr>
                <a:t>k</a:t>
              </a:r>
            </a:p>
          </p:txBody>
        </p:sp>
        <p:sp>
          <p:nvSpPr>
            <p:cNvPr id="61" name="Szövegdoboz 60"/>
            <p:cNvSpPr txBox="1"/>
            <p:nvPr/>
          </p:nvSpPr>
          <p:spPr>
            <a:xfrm>
              <a:off x="7873358" y="344938"/>
              <a:ext cx="832558" cy="345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>
                  <a:latin typeface="Source Sans Pro" panose="020B0604020202020204" charset="0"/>
                </a:rPr>
                <a:t>Időskála</a:t>
              </a:r>
            </a:p>
          </p:txBody>
        </p:sp>
        <p:sp>
          <p:nvSpPr>
            <p:cNvPr id="51" name="Szövegdoboz 50">
              <a:extLst>
                <a:ext uri="{FF2B5EF4-FFF2-40B4-BE49-F238E27FC236}">
                  <a16:creationId xmlns:a16="http://schemas.microsoft.com/office/drawing/2014/main" id="{B6B417D8-90E7-4C2F-8D19-416978A9F225}"/>
                </a:ext>
              </a:extLst>
            </p:cNvPr>
            <p:cNvSpPr txBox="1"/>
            <p:nvPr/>
          </p:nvSpPr>
          <p:spPr>
            <a:xfrm>
              <a:off x="7081492" y="6376"/>
              <a:ext cx="4870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>
                  <a:latin typeface="Source Sans Pro" panose="020B0604020202020204" charset="0"/>
                </a:rPr>
                <a:t>k-1</a:t>
              </a:r>
              <a:endParaRPr lang="hu-HU" dirty="0">
                <a:latin typeface="Source Sans Pro" panose="020B0604020202020204" charset="0"/>
              </a:endParaRPr>
            </a:p>
          </p:txBody>
        </p:sp>
        <p:cxnSp>
          <p:nvCxnSpPr>
            <p:cNvPr id="13" name="Egyenes összekötő nyíllal 12"/>
            <p:cNvCxnSpPr/>
            <p:nvPr/>
          </p:nvCxnSpPr>
          <p:spPr>
            <a:xfrm>
              <a:off x="5498151" y="367757"/>
              <a:ext cx="33189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>
              <a:cxnSpLocks/>
            </p:cNvCxnSpPr>
            <p:nvPr/>
          </p:nvCxnSpPr>
          <p:spPr>
            <a:xfrm>
              <a:off x="7640952" y="314288"/>
              <a:ext cx="0" cy="1039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Egyenes összekötő 49">
              <a:extLst>
                <a:ext uri="{FF2B5EF4-FFF2-40B4-BE49-F238E27FC236}">
                  <a16:creationId xmlns:a16="http://schemas.microsoft.com/office/drawing/2014/main" id="{7F6060AB-A616-43B4-BCC9-C06FED464232}"/>
                </a:ext>
              </a:extLst>
            </p:cNvPr>
            <p:cNvCxnSpPr>
              <a:cxnSpLocks/>
            </p:cNvCxnSpPr>
            <p:nvPr/>
          </p:nvCxnSpPr>
          <p:spPr>
            <a:xfrm>
              <a:off x="7334894" y="314288"/>
              <a:ext cx="0" cy="1039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Egyenes összekötő 52">
              <a:extLst>
                <a:ext uri="{FF2B5EF4-FFF2-40B4-BE49-F238E27FC236}">
                  <a16:creationId xmlns:a16="http://schemas.microsoft.com/office/drawing/2014/main" id="{2C793570-0161-4154-AD49-1480A9080B05}"/>
                </a:ext>
              </a:extLst>
            </p:cNvPr>
            <p:cNvCxnSpPr>
              <a:cxnSpLocks/>
            </p:cNvCxnSpPr>
            <p:nvPr/>
          </p:nvCxnSpPr>
          <p:spPr>
            <a:xfrm>
              <a:off x="6283848" y="308267"/>
              <a:ext cx="0" cy="1039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Szövegdoboz 67">
              <a:extLst>
                <a:ext uri="{FF2B5EF4-FFF2-40B4-BE49-F238E27FC236}">
                  <a16:creationId xmlns:a16="http://schemas.microsoft.com/office/drawing/2014/main" id="{0005491B-E982-492C-A684-29ABB985343F}"/>
                </a:ext>
              </a:extLst>
            </p:cNvPr>
            <p:cNvSpPr txBox="1"/>
            <p:nvPr/>
          </p:nvSpPr>
          <p:spPr>
            <a:xfrm>
              <a:off x="6034248" y="14797"/>
              <a:ext cx="5643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>
                  <a:latin typeface="Source Sans Pro" panose="020B0604020202020204" charset="0"/>
                </a:rPr>
                <a:t>k-M</a:t>
              </a:r>
              <a:endParaRPr lang="hu-HU" dirty="0">
                <a:latin typeface="Source Sans Pro" panose="020B0604020202020204" charset="0"/>
              </a:endParaRPr>
            </a:p>
          </p:txBody>
        </p:sp>
        <p:sp>
          <p:nvSpPr>
            <p:cNvPr id="74" name="Folyamatábra: Bekötés 73">
              <a:extLst>
                <a:ext uri="{FF2B5EF4-FFF2-40B4-BE49-F238E27FC236}">
                  <a16:creationId xmlns:a16="http://schemas.microsoft.com/office/drawing/2014/main" id="{3290D8A1-219B-404B-9E76-9C1E69DC54B4}"/>
                </a:ext>
              </a:extLst>
            </p:cNvPr>
            <p:cNvSpPr/>
            <p:nvPr/>
          </p:nvSpPr>
          <p:spPr>
            <a:xfrm>
              <a:off x="6684990" y="184721"/>
              <a:ext cx="36000" cy="36000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7" name="Folyamatábra: Bekötés 86">
              <a:extLst>
                <a:ext uri="{FF2B5EF4-FFF2-40B4-BE49-F238E27FC236}">
                  <a16:creationId xmlns:a16="http://schemas.microsoft.com/office/drawing/2014/main" id="{B6CCF654-65A3-4591-833C-2052DFBCFC6B}"/>
                </a:ext>
              </a:extLst>
            </p:cNvPr>
            <p:cNvSpPr/>
            <p:nvPr/>
          </p:nvSpPr>
          <p:spPr>
            <a:xfrm>
              <a:off x="6816053" y="184721"/>
              <a:ext cx="36000" cy="36000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8" name="Folyamatábra: Bekötés 87">
              <a:extLst>
                <a:ext uri="{FF2B5EF4-FFF2-40B4-BE49-F238E27FC236}">
                  <a16:creationId xmlns:a16="http://schemas.microsoft.com/office/drawing/2014/main" id="{7DED91E6-A61A-4E0A-969D-D0D0B8F4BDC6}"/>
                </a:ext>
              </a:extLst>
            </p:cNvPr>
            <p:cNvSpPr/>
            <p:nvPr/>
          </p:nvSpPr>
          <p:spPr>
            <a:xfrm>
              <a:off x="6950730" y="182251"/>
              <a:ext cx="36000" cy="36000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118469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 dirty="0"/>
              <a:t>Összefoglalás</a:t>
            </a:r>
            <a:endParaRPr sz="3000"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766555" y="1010720"/>
            <a:ext cx="8186529" cy="35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hu-HU" sz="1800" dirty="0"/>
              <a:t>A </a:t>
            </a:r>
            <a:r>
              <a:rPr lang="hu-HU" sz="1800"/>
              <a:t>PF algoritmus alkalmazhatósága </a:t>
            </a:r>
            <a:r>
              <a:rPr lang="hu-HU" sz="1800" dirty="0"/>
              <a:t>vegyipari rendszerek </a:t>
            </a:r>
            <a:r>
              <a:rPr lang="hu-HU" sz="1800"/>
              <a:t>esetén </a:t>
            </a: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hu-HU" sz="1800"/>
              <a:t>Szenzorelhelyezési </a:t>
            </a:r>
            <a:r>
              <a:rPr lang="hu-HU" sz="1800" dirty="0"/>
              <a:t>módszer</a:t>
            </a: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hu-HU" sz="1800" dirty="0"/>
              <a:t>Technika a paraméterhangolásra (</a:t>
            </a:r>
            <a:r>
              <a:rPr lang="hu-HU" sz="1800" dirty="0" err="1"/>
              <a:t>e</a:t>
            </a:r>
            <a:r>
              <a:rPr lang="hu-HU" sz="1800" baseline="-25000" dirty="0" err="1"/>
              <a:t>av</a:t>
            </a:r>
            <a:r>
              <a:rPr lang="hu-HU" sz="1800" dirty="0"/>
              <a:t> és szimulációs idő alapján)</a:t>
            </a: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hu-HU" sz="1800" dirty="0"/>
              <a:t>IPF hatékonyabb a PF-</a:t>
            </a:r>
            <a:r>
              <a:rPr lang="hu-HU" sz="1800" dirty="0" err="1"/>
              <a:t>nél</a:t>
            </a:r>
            <a:r>
              <a:rPr lang="hu-HU" sz="1800" dirty="0"/>
              <a:t> (nagyobb pontosság, kevesebb </a:t>
            </a:r>
            <a:r>
              <a:rPr lang="hu-HU" sz="1800" dirty="0" err="1"/>
              <a:t>újramintavételezés</a:t>
            </a:r>
            <a:r>
              <a:rPr lang="hu-HU" sz="1800" dirty="0"/>
              <a:t>)</a:t>
            </a: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hu-HU" sz="1800" dirty="0"/>
              <a:t>Időben állandósult és pillanatszerű hiba is detektálható</a:t>
            </a: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r>
              <a:rPr lang="en"/>
              <a:t>/</a:t>
            </a:r>
            <a:r>
              <a:rPr lang="hu-HU"/>
              <a:t>19</a:t>
            </a:r>
            <a:endParaRPr lang="en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65BE5C95-65CF-4D48-BFA8-D88B9A82E3B6}"/>
              </a:ext>
            </a:extLst>
          </p:cNvPr>
          <p:cNvSpPr txBox="1"/>
          <p:nvPr/>
        </p:nvSpPr>
        <p:spPr>
          <a:xfrm>
            <a:off x="660648" y="3885521"/>
            <a:ext cx="53996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>
                <a:solidFill>
                  <a:schemeClr val="dk1"/>
                </a:solidFill>
                <a:latin typeface="Source Sans Pro"/>
                <a:ea typeface="Source Sans Pro"/>
                <a:sym typeface="Source Sans Pro"/>
              </a:rPr>
              <a:t>Publikáció</a:t>
            </a:r>
            <a:r>
              <a:rPr lang="hu-HU">
                <a:solidFill>
                  <a:schemeClr val="dk1"/>
                </a:solidFill>
                <a:latin typeface="Source Sans Pro"/>
                <a:ea typeface="Source Sans Pro"/>
                <a:sym typeface="Source Sans Pro"/>
              </a:rPr>
              <a:t>: </a:t>
            </a:r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Kenyeres É</a:t>
            </a:r>
            <a:r>
              <a:rPr lang="hu-HU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, Abonyi J. Goal-Oriented Tuning of Particle Filters for the Fault Diagnostics of Process Systems. </a:t>
            </a:r>
            <a:r>
              <a:rPr lang="en-US" i="1">
                <a:latin typeface="Source Sans Pro" panose="020B0503030403020204" pitchFamily="34" charset="0"/>
                <a:ea typeface="Source Sans Pro" panose="020B0503030403020204" pitchFamily="34" charset="0"/>
              </a:rPr>
              <a:t>Processes</a:t>
            </a:r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. 2023; 11(3):823. https://doi.org/10.3390/pr11030823</a:t>
            </a:r>
            <a:endParaRPr lang="hu-HU" dirty="0">
              <a:solidFill>
                <a:schemeClr val="dk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  <a:sym typeface="Source Sans Pro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EF712774-2BC2-4A0E-A26D-9289B2AF7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934" y="3350461"/>
            <a:ext cx="1319890" cy="131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62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6"/>
          <p:cNvSpPr txBox="1">
            <a:spLocks noGrp="1"/>
          </p:cNvSpPr>
          <p:nvPr>
            <p:ph type="ctrTitle" idx="4294967295"/>
          </p:nvPr>
        </p:nvSpPr>
        <p:spPr>
          <a:xfrm>
            <a:off x="704538" y="1633928"/>
            <a:ext cx="8342026" cy="19236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6000" b="1" dirty="0"/>
              <a:t>Köszönöm a  figyelmet!</a:t>
            </a:r>
            <a:endParaRPr sz="6000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r>
              <a:rPr lang="hu-HU"/>
              <a:t>/19</a:t>
            </a:r>
            <a:endParaRPr lang="en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2536587"/>
            <a:ext cx="3934692" cy="22132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24"/>
          <p:cNvGrpSpPr>
            <a:grpSpLocks/>
          </p:cNvGrpSpPr>
          <p:nvPr/>
        </p:nvGrpSpPr>
        <p:grpSpPr>
          <a:xfrm>
            <a:off x="3338271" y="1963711"/>
            <a:ext cx="2467458" cy="2650277"/>
            <a:chOff x="-6729413" y="-17360900"/>
            <a:chExt cx="26138326" cy="48436250"/>
          </a:xfrm>
        </p:grpSpPr>
        <p:sp>
          <p:nvSpPr>
            <p:cNvPr id="177" name="Google Shape;177;p24"/>
            <p:cNvSpPr/>
            <p:nvPr/>
          </p:nvSpPr>
          <p:spPr>
            <a:xfrm>
              <a:off x="-6729413" y="-9364662"/>
              <a:ext cx="25398299" cy="24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19999"/>
                  </a:moveTo>
                  <a:lnTo>
                    <a:pt x="0" y="0"/>
                  </a:lnTo>
                  <a:lnTo>
                    <a:pt x="11145" y="119999"/>
                  </a:lnTo>
                  <a:lnTo>
                    <a:pt x="120000" y="119999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4"/>
            <p:cNvSpPr/>
            <p:nvPr/>
          </p:nvSpPr>
          <p:spPr>
            <a:xfrm>
              <a:off x="3276600" y="-17360900"/>
              <a:ext cx="10882200" cy="884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547" y="0"/>
                  </a:moveTo>
                  <a:lnTo>
                    <a:pt x="0" y="120000"/>
                  </a:lnTo>
                  <a:lnTo>
                    <a:pt x="119999" y="109486"/>
                  </a:lnTo>
                  <a:lnTo>
                    <a:pt x="102547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4"/>
            <p:cNvSpPr/>
            <p:nvPr/>
          </p:nvSpPr>
          <p:spPr>
            <a:xfrm>
              <a:off x="12576175" y="-17360900"/>
              <a:ext cx="6832500" cy="10463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62193"/>
                  </a:lnTo>
                  <a:lnTo>
                    <a:pt x="107007" y="120000"/>
                  </a:lnTo>
                  <a:lnTo>
                    <a:pt x="27797" y="9252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4"/>
            <p:cNvSpPr/>
            <p:nvPr/>
          </p:nvSpPr>
          <p:spPr>
            <a:xfrm>
              <a:off x="-6729413" y="-9364662"/>
              <a:ext cx="2358900" cy="24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19999" y="119999"/>
                  </a:lnTo>
                  <a:lnTo>
                    <a:pt x="21561" y="11999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4"/>
            <p:cNvSpPr/>
            <p:nvPr/>
          </p:nvSpPr>
          <p:spPr>
            <a:xfrm>
              <a:off x="-6729413" y="-9364662"/>
              <a:ext cx="10005900" cy="24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158"/>
                  </a:moveTo>
                  <a:lnTo>
                    <a:pt x="116173" y="119999"/>
                  </a:lnTo>
                  <a:lnTo>
                    <a:pt x="28291" y="119999"/>
                  </a:lnTo>
                  <a:lnTo>
                    <a:pt x="0" y="0"/>
                  </a:lnTo>
                  <a:lnTo>
                    <a:pt x="120000" y="41158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4"/>
            <p:cNvSpPr/>
            <p:nvPr/>
          </p:nvSpPr>
          <p:spPr>
            <a:xfrm>
              <a:off x="-6729413" y="-17360900"/>
              <a:ext cx="19305601" cy="884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62195" y="120000"/>
                  </a:lnTo>
                  <a:lnTo>
                    <a:pt x="0" y="108517"/>
                  </a:lnTo>
                  <a:lnTo>
                    <a:pt x="60656" y="80315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4"/>
            <p:cNvSpPr/>
            <p:nvPr/>
          </p:nvSpPr>
          <p:spPr>
            <a:xfrm>
              <a:off x="12752387" y="-9293225"/>
              <a:ext cx="5916600" cy="239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8526" y="0"/>
                  </a:moveTo>
                  <a:lnTo>
                    <a:pt x="120000" y="120000"/>
                  </a:lnTo>
                  <a:lnTo>
                    <a:pt x="0" y="120000"/>
                  </a:lnTo>
                  <a:lnTo>
                    <a:pt x="28526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4"/>
            <p:cNvSpPr/>
            <p:nvPr/>
          </p:nvSpPr>
          <p:spPr>
            <a:xfrm>
              <a:off x="3276600" y="-8518525"/>
              <a:ext cx="4192500" cy="1620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6084" y="120000"/>
                  </a:moveTo>
                  <a:lnTo>
                    <a:pt x="0" y="0"/>
                  </a:lnTo>
                  <a:lnTo>
                    <a:pt x="120000" y="120000"/>
                  </a:lnTo>
                  <a:lnTo>
                    <a:pt x="16084" y="12000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4"/>
            <p:cNvSpPr/>
            <p:nvPr/>
          </p:nvSpPr>
          <p:spPr>
            <a:xfrm>
              <a:off x="-6729413" y="-9364662"/>
              <a:ext cx="2358900" cy="24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19999" y="119999"/>
                  </a:lnTo>
                  <a:lnTo>
                    <a:pt x="21561" y="11999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4"/>
            <p:cNvSpPr/>
            <p:nvPr/>
          </p:nvSpPr>
          <p:spPr>
            <a:xfrm>
              <a:off x="-6729413" y="-11442700"/>
              <a:ext cx="10005900" cy="2924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029" y="0"/>
                  </a:moveTo>
                  <a:lnTo>
                    <a:pt x="120000" y="120000"/>
                  </a:lnTo>
                  <a:lnTo>
                    <a:pt x="0" y="85276"/>
                  </a:lnTo>
                  <a:lnTo>
                    <a:pt x="117029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4"/>
            <p:cNvSpPr/>
            <p:nvPr/>
          </p:nvSpPr>
          <p:spPr>
            <a:xfrm>
              <a:off x="14158913" y="-11938000"/>
              <a:ext cx="5250000" cy="504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0" y="62966"/>
                  </a:lnTo>
                  <a:lnTo>
                    <a:pt x="103090" y="119999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4"/>
            <p:cNvSpPr/>
            <p:nvPr/>
          </p:nvSpPr>
          <p:spPr>
            <a:xfrm>
              <a:off x="2957512" y="-8518525"/>
              <a:ext cx="881100" cy="1620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lnTo>
                    <a:pt x="43459" y="0"/>
                  </a:lnTo>
                  <a:lnTo>
                    <a:pt x="0" y="120000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4"/>
            <p:cNvSpPr/>
            <p:nvPr/>
          </p:nvSpPr>
          <p:spPr>
            <a:xfrm>
              <a:off x="11728450" y="-6897687"/>
              <a:ext cx="6940500" cy="1564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18188" y="67289"/>
                  </a:lnTo>
                  <a:lnTo>
                    <a:pt x="0" y="120000"/>
                  </a:lnTo>
                  <a:lnTo>
                    <a:pt x="0" y="12970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4"/>
            <p:cNvSpPr/>
            <p:nvPr/>
          </p:nvSpPr>
          <p:spPr>
            <a:xfrm>
              <a:off x="-4899025" y="-698500"/>
              <a:ext cx="6378600" cy="1761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68929" y="119999"/>
                  </a:lnTo>
                  <a:lnTo>
                    <a:pt x="0" y="17748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4"/>
            <p:cNvSpPr/>
            <p:nvPr/>
          </p:nvSpPr>
          <p:spPr>
            <a:xfrm>
              <a:off x="-4370388" y="-6897687"/>
              <a:ext cx="7327800" cy="619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95797" y="120000"/>
                  </a:lnTo>
                  <a:lnTo>
                    <a:pt x="0" y="0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4"/>
            <p:cNvSpPr/>
            <p:nvPr/>
          </p:nvSpPr>
          <p:spPr>
            <a:xfrm>
              <a:off x="9578975" y="8743950"/>
              <a:ext cx="4263900" cy="2233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491" y="0"/>
                  </a:moveTo>
                  <a:lnTo>
                    <a:pt x="120000" y="33491"/>
                  </a:lnTo>
                  <a:lnTo>
                    <a:pt x="0" y="119999"/>
                  </a:lnTo>
                  <a:lnTo>
                    <a:pt x="6049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4"/>
            <p:cNvSpPr/>
            <p:nvPr/>
          </p:nvSpPr>
          <p:spPr>
            <a:xfrm>
              <a:off x="11728450" y="-6897687"/>
              <a:ext cx="6940500" cy="169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0" y="120000"/>
                  </a:lnTo>
                  <a:lnTo>
                    <a:pt x="17703" y="0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4"/>
            <p:cNvSpPr/>
            <p:nvPr/>
          </p:nvSpPr>
          <p:spPr>
            <a:xfrm>
              <a:off x="3838575" y="-6897687"/>
              <a:ext cx="7890000" cy="979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8193" y="119999"/>
                  </a:moveTo>
                  <a:lnTo>
                    <a:pt x="0" y="0"/>
                  </a:lnTo>
                  <a:lnTo>
                    <a:pt x="55219" y="0"/>
                  </a:lnTo>
                  <a:lnTo>
                    <a:pt x="119999" y="20719"/>
                  </a:lnTo>
                  <a:lnTo>
                    <a:pt x="48193" y="119999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4"/>
            <p:cNvSpPr/>
            <p:nvPr/>
          </p:nvSpPr>
          <p:spPr>
            <a:xfrm>
              <a:off x="-1235075" y="-698500"/>
              <a:ext cx="8242200" cy="1761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24475"/>
                  </a:moveTo>
                  <a:lnTo>
                    <a:pt x="39522" y="0"/>
                  </a:lnTo>
                  <a:lnTo>
                    <a:pt x="0" y="119999"/>
                  </a:lnTo>
                  <a:lnTo>
                    <a:pt x="120000" y="24475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4"/>
            <p:cNvSpPr/>
            <p:nvPr/>
          </p:nvSpPr>
          <p:spPr>
            <a:xfrm>
              <a:off x="-1235075" y="-5207000"/>
              <a:ext cx="12963600" cy="2212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0" y="120000"/>
                  </a:lnTo>
                  <a:lnTo>
                    <a:pt x="120000" y="75677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4"/>
            <p:cNvSpPr/>
            <p:nvPr/>
          </p:nvSpPr>
          <p:spPr>
            <a:xfrm>
              <a:off x="-6305550" y="-6897687"/>
              <a:ext cx="7785000" cy="8804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9828" y="0"/>
                  </a:moveTo>
                  <a:lnTo>
                    <a:pt x="120000" y="84493"/>
                  </a:lnTo>
                  <a:lnTo>
                    <a:pt x="21680" y="120000"/>
                  </a:lnTo>
                  <a:lnTo>
                    <a:pt x="0" y="0"/>
                  </a:lnTo>
                  <a:lnTo>
                    <a:pt x="29828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4"/>
            <p:cNvSpPr/>
            <p:nvPr/>
          </p:nvSpPr>
          <p:spPr>
            <a:xfrm>
              <a:off x="11728450" y="-6897687"/>
              <a:ext cx="6940500" cy="877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0" y="23131"/>
                  </a:lnTo>
                  <a:lnTo>
                    <a:pt x="118188" y="120000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4"/>
            <p:cNvSpPr/>
            <p:nvPr/>
          </p:nvSpPr>
          <p:spPr>
            <a:xfrm>
              <a:off x="1479550" y="-6897687"/>
              <a:ext cx="5527800" cy="979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75972"/>
                  </a:moveTo>
                  <a:lnTo>
                    <a:pt x="119999" y="119999"/>
                  </a:lnTo>
                  <a:lnTo>
                    <a:pt x="51211" y="0"/>
                  </a:lnTo>
                  <a:lnTo>
                    <a:pt x="32085" y="0"/>
                  </a:lnTo>
                  <a:lnTo>
                    <a:pt x="0" y="75972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4"/>
            <p:cNvSpPr/>
            <p:nvPr/>
          </p:nvSpPr>
          <p:spPr>
            <a:xfrm>
              <a:off x="-1373188" y="8743950"/>
              <a:ext cx="13101600" cy="136301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71642"/>
                  </a:moveTo>
                  <a:lnTo>
                    <a:pt x="120000" y="0"/>
                  </a:lnTo>
                  <a:lnTo>
                    <a:pt x="40000" y="120000"/>
                  </a:lnTo>
                  <a:lnTo>
                    <a:pt x="0" y="71642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4"/>
            <p:cNvSpPr/>
            <p:nvPr/>
          </p:nvSpPr>
          <p:spPr>
            <a:xfrm>
              <a:off x="2994025" y="8743950"/>
              <a:ext cx="8734500" cy="2233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73243"/>
                  </a:moveTo>
                  <a:lnTo>
                    <a:pt x="90468" y="119999"/>
                  </a:lnTo>
                  <a:lnTo>
                    <a:pt x="120000" y="0"/>
                  </a:lnTo>
                  <a:lnTo>
                    <a:pt x="0" y="73243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4"/>
            <p:cNvSpPr/>
            <p:nvPr/>
          </p:nvSpPr>
          <p:spPr>
            <a:xfrm>
              <a:off x="11728450" y="1873250"/>
              <a:ext cx="6835800" cy="13103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37120" y="120000"/>
                  </a:lnTo>
                  <a:lnTo>
                    <a:pt x="0" y="62922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4"/>
            <p:cNvSpPr/>
            <p:nvPr/>
          </p:nvSpPr>
          <p:spPr>
            <a:xfrm>
              <a:off x="3276600" y="-9293225"/>
              <a:ext cx="10882200" cy="239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8807"/>
                  </a:moveTo>
                  <a:lnTo>
                    <a:pt x="119999" y="0"/>
                  </a:lnTo>
                  <a:lnTo>
                    <a:pt x="104490" y="120000"/>
                  </a:lnTo>
                  <a:lnTo>
                    <a:pt x="46231" y="120000"/>
                  </a:lnTo>
                  <a:lnTo>
                    <a:pt x="0" y="38807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4"/>
            <p:cNvSpPr/>
            <p:nvPr/>
          </p:nvSpPr>
          <p:spPr>
            <a:xfrm>
              <a:off x="7469187" y="-6897687"/>
              <a:ext cx="5283300" cy="169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742" y="120000"/>
                  </a:moveTo>
                  <a:lnTo>
                    <a:pt x="120000" y="0"/>
                  </a:lnTo>
                  <a:lnTo>
                    <a:pt x="0" y="0"/>
                  </a:lnTo>
                  <a:lnTo>
                    <a:pt x="96742" y="12000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24"/>
          <p:cNvSpPr txBox="1">
            <a:spLocks noGrp="1"/>
          </p:cNvSpPr>
          <p:nvPr>
            <p:ph type="title"/>
          </p:nvPr>
        </p:nvSpPr>
        <p:spPr>
          <a:xfrm>
            <a:off x="397774" y="210668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 dirty="0"/>
              <a:t>Alapprobléma</a:t>
            </a:r>
            <a:endParaRPr sz="3000" dirty="0"/>
          </a:p>
        </p:txBody>
      </p:sp>
      <p:sp>
        <p:nvSpPr>
          <p:cNvPr id="206" name="Google Shape;206;p24"/>
          <p:cNvSpPr/>
          <p:nvPr/>
        </p:nvSpPr>
        <p:spPr>
          <a:xfrm>
            <a:off x="0" y="2546470"/>
            <a:ext cx="9144000" cy="2597137"/>
          </a:xfrm>
          <a:prstGeom prst="rect">
            <a:avLst/>
          </a:prstGeom>
          <a:solidFill>
            <a:srgbClr val="0091EA">
              <a:alpha val="3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4"/>
          <p:cNvSpPr/>
          <p:nvPr/>
        </p:nvSpPr>
        <p:spPr>
          <a:xfrm>
            <a:off x="1085263" y="3580171"/>
            <a:ext cx="2475688" cy="403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rgbClr val="263238"/>
                </a:solidFill>
                <a:latin typeface="Roboto Slab"/>
                <a:ea typeface="Roboto Slab"/>
                <a:cs typeface="Source Sans Pro"/>
                <a:sym typeface="Roboto Slab"/>
              </a:rPr>
              <a:t>Nem mért állapotok</a:t>
            </a:r>
            <a:r>
              <a:rPr lang="en" sz="12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200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8" name="Google Shape;208;p24"/>
          <p:cNvSpPr/>
          <p:nvPr/>
        </p:nvSpPr>
        <p:spPr>
          <a:xfrm>
            <a:off x="5805707" y="1559852"/>
            <a:ext cx="2105100" cy="403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hu-HU" sz="1800" dirty="0">
                <a:solidFill>
                  <a:srgbClr val="263238"/>
                </a:solidFill>
                <a:latin typeface="Roboto Slab"/>
                <a:ea typeface="Roboto Slab"/>
                <a:cs typeface="Source Sans Pro"/>
                <a:sym typeface="Roboto Slab"/>
              </a:rPr>
              <a:t>Mért állapotok</a:t>
            </a:r>
            <a:endParaRPr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516" y="1955902"/>
            <a:ext cx="2475191" cy="2658086"/>
          </a:xfrm>
          <a:prstGeom prst="rect">
            <a:avLst/>
          </a:prstGeom>
          <a:effectLst>
            <a:glow rad="215900">
              <a:schemeClr val="tx1">
                <a:alpha val="40000"/>
              </a:schemeClr>
            </a:glow>
          </a:effectLst>
        </p:spPr>
      </p:pic>
      <p:sp>
        <p:nvSpPr>
          <p:cNvPr id="3" name="Szövegdoboz 2"/>
          <p:cNvSpPr txBox="1"/>
          <p:nvPr/>
        </p:nvSpPr>
        <p:spPr>
          <a:xfrm>
            <a:off x="3741495" y="2717419"/>
            <a:ext cx="1714967" cy="92333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/>
            </a:glow>
          </a:effectLst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u-HU" sz="1800" b="1" dirty="0" err="1">
                <a:ln/>
                <a:solidFill>
                  <a:schemeClr val="accent3"/>
                </a:solidFill>
                <a:latin typeface="Roboto Slab"/>
                <a:ea typeface="Roboto Slab"/>
                <a:cs typeface="Source Sans Pro"/>
              </a:rPr>
              <a:t>Particle</a:t>
            </a:r>
            <a:r>
              <a:rPr lang="hu-HU" sz="1800" b="1" dirty="0">
                <a:ln/>
                <a:solidFill>
                  <a:schemeClr val="accent3"/>
                </a:solidFill>
                <a:latin typeface="Roboto Slab"/>
                <a:ea typeface="Roboto Slab"/>
                <a:cs typeface="Source Sans Pro"/>
              </a:rPr>
              <a:t> filter állapotbecslő algoritmus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r>
              <a:rPr lang="en"/>
              <a:t>/</a:t>
            </a:r>
            <a:r>
              <a:rPr lang="hu-HU"/>
              <a:t>19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5728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86150" y="486357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u-HU" sz="3000" dirty="0"/>
              <a:t>Mintaelszegényedés</a:t>
            </a:r>
            <a:endParaRPr sz="3000" dirty="0"/>
          </a:p>
        </p:txBody>
      </p:sp>
      <p:grpSp>
        <p:nvGrpSpPr>
          <p:cNvPr id="61" name="Csoportba foglalás 60"/>
          <p:cNvGrpSpPr/>
          <p:nvPr/>
        </p:nvGrpSpPr>
        <p:grpSpPr>
          <a:xfrm>
            <a:off x="1808018" y="1764019"/>
            <a:ext cx="5576455" cy="1734510"/>
            <a:chOff x="1808018" y="1764019"/>
            <a:chExt cx="5576455" cy="1734510"/>
          </a:xfrm>
        </p:grpSpPr>
        <p:sp>
          <p:nvSpPr>
            <p:cNvPr id="13" name="Szabadkézi sokszög 12"/>
            <p:cNvSpPr/>
            <p:nvPr/>
          </p:nvSpPr>
          <p:spPr>
            <a:xfrm>
              <a:off x="1808018" y="2310143"/>
              <a:ext cx="5576455" cy="1170835"/>
            </a:xfrm>
            <a:custGeom>
              <a:avLst/>
              <a:gdLst>
                <a:gd name="connsiteX0" fmla="*/ 0 w 5576455"/>
                <a:gd name="connsiteY0" fmla="*/ 1160421 h 1170835"/>
                <a:gd name="connsiteX1" fmla="*/ 374073 w 5576455"/>
                <a:gd name="connsiteY1" fmla="*/ 1167348 h 1170835"/>
                <a:gd name="connsiteX2" fmla="*/ 644237 w 5576455"/>
                <a:gd name="connsiteY2" fmla="*/ 1111930 h 1170835"/>
                <a:gd name="connsiteX3" fmla="*/ 1198418 w 5576455"/>
                <a:gd name="connsiteY3" fmla="*/ 869475 h 1170835"/>
                <a:gd name="connsiteX4" fmla="*/ 1440873 w 5576455"/>
                <a:gd name="connsiteY4" fmla="*/ 904112 h 1170835"/>
                <a:gd name="connsiteX5" fmla="*/ 2001982 w 5576455"/>
                <a:gd name="connsiteY5" fmla="*/ 1146566 h 1170835"/>
                <a:gd name="connsiteX6" fmla="*/ 2431473 w 5576455"/>
                <a:gd name="connsiteY6" fmla="*/ 1091148 h 1170835"/>
                <a:gd name="connsiteX7" fmla="*/ 3041073 w 5576455"/>
                <a:gd name="connsiteY7" fmla="*/ 724002 h 1170835"/>
                <a:gd name="connsiteX8" fmla="*/ 3477491 w 5576455"/>
                <a:gd name="connsiteY8" fmla="*/ 370712 h 1170835"/>
                <a:gd name="connsiteX9" fmla="*/ 3761509 w 5576455"/>
                <a:gd name="connsiteY9" fmla="*/ 45130 h 1170835"/>
                <a:gd name="connsiteX10" fmla="*/ 3962400 w 5576455"/>
                <a:gd name="connsiteY10" fmla="*/ 45130 h 1170835"/>
                <a:gd name="connsiteX11" fmla="*/ 4322618 w 5576455"/>
                <a:gd name="connsiteY11" fmla="*/ 439984 h 1170835"/>
                <a:gd name="connsiteX12" fmla="*/ 4613564 w 5576455"/>
                <a:gd name="connsiteY12" fmla="*/ 855621 h 1170835"/>
                <a:gd name="connsiteX13" fmla="*/ 4862946 w 5576455"/>
                <a:gd name="connsiteY13" fmla="*/ 1098075 h 1170835"/>
                <a:gd name="connsiteX14" fmla="*/ 5216237 w 5576455"/>
                <a:gd name="connsiteY14" fmla="*/ 1139639 h 1170835"/>
                <a:gd name="connsiteX15" fmla="*/ 5576455 w 5576455"/>
                <a:gd name="connsiteY15" fmla="*/ 1160421 h 1170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76455" h="1170835">
                  <a:moveTo>
                    <a:pt x="0" y="1160421"/>
                  </a:moveTo>
                  <a:cubicBezTo>
                    <a:pt x="133350" y="1167925"/>
                    <a:pt x="266700" y="1175430"/>
                    <a:pt x="374073" y="1167348"/>
                  </a:cubicBezTo>
                  <a:cubicBezTo>
                    <a:pt x="481446" y="1159266"/>
                    <a:pt x="506846" y="1161575"/>
                    <a:pt x="644237" y="1111930"/>
                  </a:cubicBezTo>
                  <a:cubicBezTo>
                    <a:pt x="781628" y="1062285"/>
                    <a:pt x="1065645" y="904111"/>
                    <a:pt x="1198418" y="869475"/>
                  </a:cubicBezTo>
                  <a:cubicBezTo>
                    <a:pt x="1331191" y="834839"/>
                    <a:pt x="1306946" y="857930"/>
                    <a:pt x="1440873" y="904112"/>
                  </a:cubicBezTo>
                  <a:cubicBezTo>
                    <a:pt x="1574800" y="950294"/>
                    <a:pt x="1836882" y="1115393"/>
                    <a:pt x="2001982" y="1146566"/>
                  </a:cubicBezTo>
                  <a:cubicBezTo>
                    <a:pt x="2167082" y="1177739"/>
                    <a:pt x="2258291" y="1161575"/>
                    <a:pt x="2431473" y="1091148"/>
                  </a:cubicBezTo>
                  <a:cubicBezTo>
                    <a:pt x="2604655" y="1020721"/>
                    <a:pt x="2866737" y="844075"/>
                    <a:pt x="3041073" y="724002"/>
                  </a:cubicBezTo>
                  <a:cubicBezTo>
                    <a:pt x="3215409" y="603929"/>
                    <a:pt x="3357418" y="483857"/>
                    <a:pt x="3477491" y="370712"/>
                  </a:cubicBezTo>
                  <a:cubicBezTo>
                    <a:pt x="3597564" y="257567"/>
                    <a:pt x="3680691" y="99394"/>
                    <a:pt x="3761509" y="45130"/>
                  </a:cubicBezTo>
                  <a:cubicBezTo>
                    <a:pt x="3842327" y="-9134"/>
                    <a:pt x="3868882" y="-20679"/>
                    <a:pt x="3962400" y="45130"/>
                  </a:cubicBezTo>
                  <a:cubicBezTo>
                    <a:pt x="4055918" y="110939"/>
                    <a:pt x="4214091" y="304902"/>
                    <a:pt x="4322618" y="439984"/>
                  </a:cubicBezTo>
                  <a:cubicBezTo>
                    <a:pt x="4431145" y="575066"/>
                    <a:pt x="4523509" y="745939"/>
                    <a:pt x="4613564" y="855621"/>
                  </a:cubicBezTo>
                  <a:cubicBezTo>
                    <a:pt x="4703619" y="965303"/>
                    <a:pt x="4762501" y="1050739"/>
                    <a:pt x="4862946" y="1098075"/>
                  </a:cubicBezTo>
                  <a:cubicBezTo>
                    <a:pt x="4963391" y="1145411"/>
                    <a:pt x="5097319" y="1129248"/>
                    <a:pt x="5216237" y="1139639"/>
                  </a:cubicBezTo>
                  <a:cubicBezTo>
                    <a:pt x="5335155" y="1150030"/>
                    <a:pt x="5487555" y="1161575"/>
                    <a:pt x="5576455" y="1160421"/>
                  </a:cubicBezTo>
                </a:path>
              </a:pathLst>
            </a:custGeom>
            <a:noFill/>
            <a:ln>
              <a:solidFill>
                <a:srgbClr val="D596C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Ellipszis 13"/>
            <p:cNvSpPr/>
            <p:nvPr/>
          </p:nvSpPr>
          <p:spPr>
            <a:xfrm>
              <a:off x="1938338" y="1828800"/>
              <a:ext cx="36000" cy="46800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Ellipszis 16"/>
            <p:cNvSpPr/>
            <p:nvPr/>
          </p:nvSpPr>
          <p:spPr>
            <a:xfrm>
              <a:off x="2560023" y="1822969"/>
              <a:ext cx="61200" cy="61200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Ellipszis 17"/>
            <p:cNvSpPr/>
            <p:nvPr/>
          </p:nvSpPr>
          <p:spPr>
            <a:xfrm>
              <a:off x="2019301" y="1828800"/>
              <a:ext cx="36000" cy="46800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Ellipszis 18"/>
            <p:cNvSpPr/>
            <p:nvPr/>
          </p:nvSpPr>
          <p:spPr>
            <a:xfrm>
              <a:off x="2100264" y="1828800"/>
              <a:ext cx="36000" cy="46800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Ellipszis 19"/>
            <p:cNvSpPr/>
            <p:nvPr/>
          </p:nvSpPr>
          <p:spPr>
            <a:xfrm>
              <a:off x="2416203" y="1825838"/>
              <a:ext cx="36000" cy="46800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Ellipszis 20"/>
            <p:cNvSpPr/>
            <p:nvPr/>
          </p:nvSpPr>
          <p:spPr>
            <a:xfrm>
              <a:off x="3996789" y="1822969"/>
              <a:ext cx="36000" cy="46800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Ellipszis 21"/>
            <p:cNvSpPr/>
            <p:nvPr/>
          </p:nvSpPr>
          <p:spPr>
            <a:xfrm>
              <a:off x="4086227" y="1822969"/>
              <a:ext cx="36000" cy="46800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Ellipszis 22"/>
            <p:cNvSpPr/>
            <p:nvPr/>
          </p:nvSpPr>
          <p:spPr>
            <a:xfrm>
              <a:off x="6753345" y="1822969"/>
              <a:ext cx="36000" cy="46800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Ellipszis 23"/>
            <p:cNvSpPr/>
            <p:nvPr/>
          </p:nvSpPr>
          <p:spPr>
            <a:xfrm>
              <a:off x="6937200" y="1828800"/>
              <a:ext cx="36000" cy="46800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Ellipszis 24"/>
            <p:cNvSpPr/>
            <p:nvPr/>
          </p:nvSpPr>
          <p:spPr>
            <a:xfrm>
              <a:off x="7023600" y="1822969"/>
              <a:ext cx="36000" cy="46800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Ellipszis 25"/>
            <p:cNvSpPr/>
            <p:nvPr/>
          </p:nvSpPr>
          <p:spPr>
            <a:xfrm>
              <a:off x="7103055" y="1822969"/>
              <a:ext cx="36000" cy="46800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Ellipszis 26"/>
            <p:cNvSpPr/>
            <p:nvPr/>
          </p:nvSpPr>
          <p:spPr>
            <a:xfrm>
              <a:off x="7203600" y="1822969"/>
              <a:ext cx="36000" cy="46800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Ellipszis 27"/>
            <p:cNvSpPr/>
            <p:nvPr/>
          </p:nvSpPr>
          <p:spPr>
            <a:xfrm>
              <a:off x="7293855" y="1822969"/>
              <a:ext cx="36000" cy="46800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Ellipszis 28"/>
            <p:cNvSpPr/>
            <p:nvPr/>
          </p:nvSpPr>
          <p:spPr>
            <a:xfrm>
              <a:off x="6605685" y="1822969"/>
              <a:ext cx="61200" cy="61200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Ellipszis 29"/>
            <p:cNvSpPr/>
            <p:nvPr/>
          </p:nvSpPr>
          <p:spPr>
            <a:xfrm>
              <a:off x="3389467" y="1809413"/>
              <a:ext cx="82800" cy="82800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Ellipszis 30"/>
            <p:cNvSpPr/>
            <p:nvPr/>
          </p:nvSpPr>
          <p:spPr>
            <a:xfrm>
              <a:off x="2883088" y="1775894"/>
              <a:ext cx="144000" cy="144000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Ellipszis 31"/>
            <p:cNvSpPr/>
            <p:nvPr/>
          </p:nvSpPr>
          <p:spPr>
            <a:xfrm>
              <a:off x="4758714" y="1797769"/>
              <a:ext cx="144000" cy="144000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Ellipszis 32"/>
            <p:cNvSpPr/>
            <p:nvPr/>
          </p:nvSpPr>
          <p:spPr>
            <a:xfrm>
              <a:off x="5070641" y="1786853"/>
              <a:ext cx="180000" cy="180000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" name="Ellipszis 33"/>
            <p:cNvSpPr/>
            <p:nvPr/>
          </p:nvSpPr>
          <p:spPr>
            <a:xfrm>
              <a:off x="6077757" y="1775894"/>
              <a:ext cx="180000" cy="180000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Ellipszis 34"/>
            <p:cNvSpPr/>
            <p:nvPr/>
          </p:nvSpPr>
          <p:spPr>
            <a:xfrm>
              <a:off x="5390415" y="1764019"/>
              <a:ext cx="234000" cy="234000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" name="Ellipszis 36"/>
            <p:cNvSpPr>
              <a:spLocks noChangeAspect="1"/>
            </p:cNvSpPr>
            <p:nvPr/>
          </p:nvSpPr>
          <p:spPr>
            <a:xfrm>
              <a:off x="2913722" y="3237201"/>
              <a:ext cx="82729" cy="82800"/>
            </a:xfrm>
            <a:prstGeom prst="ellipse">
              <a:avLst/>
            </a:prstGeom>
            <a:solidFill>
              <a:srgbClr val="3453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2" name="Ellipszis 41"/>
            <p:cNvSpPr>
              <a:spLocks noChangeAspect="1"/>
            </p:cNvSpPr>
            <p:nvPr/>
          </p:nvSpPr>
          <p:spPr>
            <a:xfrm>
              <a:off x="2917899" y="3398178"/>
              <a:ext cx="82729" cy="82800"/>
            </a:xfrm>
            <a:prstGeom prst="ellipse">
              <a:avLst/>
            </a:prstGeom>
            <a:solidFill>
              <a:srgbClr val="3453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3" name="Ellipszis 42"/>
            <p:cNvSpPr>
              <a:spLocks noChangeAspect="1"/>
            </p:cNvSpPr>
            <p:nvPr/>
          </p:nvSpPr>
          <p:spPr>
            <a:xfrm>
              <a:off x="3382913" y="3398178"/>
              <a:ext cx="82729" cy="82800"/>
            </a:xfrm>
            <a:prstGeom prst="ellipse">
              <a:avLst/>
            </a:prstGeom>
            <a:solidFill>
              <a:srgbClr val="3453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4" name="Ellipszis 43"/>
            <p:cNvSpPr>
              <a:spLocks noChangeAspect="1"/>
            </p:cNvSpPr>
            <p:nvPr/>
          </p:nvSpPr>
          <p:spPr>
            <a:xfrm>
              <a:off x="4789349" y="3398178"/>
              <a:ext cx="82729" cy="82800"/>
            </a:xfrm>
            <a:prstGeom prst="ellipse">
              <a:avLst/>
            </a:prstGeom>
            <a:solidFill>
              <a:srgbClr val="3453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5" name="Ellipszis 44"/>
            <p:cNvSpPr>
              <a:spLocks noChangeAspect="1"/>
            </p:cNvSpPr>
            <p:nvPr/>
          </p:nvSpPr>
          <p:spPr>
            <a:xfrm>
              <a:off x="4789348" y="3237201"/>
              <a:ext cx="82729" cy="82800"/>
            </a:xfrm>
            <a:prstGeom prst="ellipse">
              <a:avLst/>
            </a:prstGeom>
            <a:solidFill>
              <a:srgbClr val="3453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6" name="Ellipszis 45"/>
            <p:cNvSpPr>
              <a:spLocks noChangeAspect="1"/>
            </p:cNvSpPr>
            <p:nvPr/>
          </p:nvSpPr>
          <p:spPr>
            <a:xfrm>
              <a:off x="4789348" y="3078455"/>
              <a:ext cx="82729" cy="82800"/>
            </a:xfrm>
            <a:prstGeom prst="ellipse">
              <a:avLst/>
            </a:prstGeom>
            <a:solidFill>
              <a:srgbClr val="3453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7" name="Ellipszis 46"/>
            <p:cNvSpPr>
              <a:spLocks noChangeAspect="1"/>
            </p:cNvSpPr>
            <p:nvPr/>
          </p:nvSpPr>
          <p:spPr>
            <a:xfrm>
              <a:off x="5119275" y="3237201"/>
              <a:ext cx="82729" cy="82800"/>
            </a:xfrm>
            <a:prstGeom prst="ellipse">
              <a:avLst/>
            </a:prstGeom>
            <a:solidFill>
              <a:srgbClr val="3453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8" name="Ellipszis 47"/>
            <p:cNvSpPr>
              <a:spLocks noChangeAspect="1"/>
            </p:cNvSpPr>
            <p:nvPr/>
          </p:nvSpPr>
          <p:spPr>
            <a:xfrm>
              <a:off x="5119276" y="3400072"/>
              <a:ext cx="82729" cy="82800"/>
            </a:xfrm>
            <a:prstGeom prst="ellipse">
              <a:avLst/>
            </a:prstGeom>
            <a:solidFill>
              <a:srgbClr val="3453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9" name="Ellipszis 48"/>
            <p:cNvSpPr>
              <a:spLocks noChangeAspect="1"/>
            </p:cNvSpPr>
            <p:nvPr/>
          </p:nvSpPr>
          <p:spPr>
            <a:xfrm>
              <a:off x="5119275" y="3074846"/>
              <a:ext cx="82729" cy="82800"/>
            </a:xfrm>
            <a:prstGeom prst="ellipse">
              <a:avLst/>
            </a:prstGeom>
            <a:solidFill>
              <a:srgbClr val="3453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Ellipszis 49"/>
            <p:cNvSpPr>
              <a:spLocks noChangeAspect="1"/>
            </p:cNvSpPr>
            <p:nvPr/>
          </p:nvSpPr>
          <p:spPr>
            <a:xfrm>
              <a:off x="5119275" y="2913869"/>
              <a:ext cx="82729" cy="82800"/>
            </a:xfrm>
            <a:prstGeom prst="ellipse">
              <a:avLst/>
            </a:prstGeom>
            <a:solidFill>
              <a:srgbClr val="3453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Ellipszis 50"/>
            <p:cNvSpPr>
              <a:spLocks noChangeAspect="1"/>
            </p:cNvSpPr>
            <p:nvPr/>
          </p:nvSpPr>
          <p:spPr>
            <a:xfrm>
              <a:off x="5466050" y="3415729"/>
              <a:ext cx="82729" cy="82800"/>
            </a:xfrm>
            <a:prstGeom prst="ellipse">
              <a:avLst/>
            </a:prstGeom>
            <a:solidFill>
              <a:srgbClr val="3453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Ellipszis 51"/>
            <p:cNvSpPr>
              <a:spLocks noChangeAspect="1"/>
            </p:cNvSpPr>
            <p:nvPr/>
          </p:nvSpPr>
          <p:spPr>
            <a:xfrm>
              <a:off x="5466050" y="3237201"/>
              <a:ext cx="82729" cy="82800"/>
            </a:xfrm>
            <a:prstGeom prst="ellipse">
              <a:avLst/>
            </a:prstGeom>
            <a:solidFill>
              <a:srgbClr val="3453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Ellipszis 52"/>
            <p:cNvSpPr>
              <a:spLocks noChangeAspect="1"/>
            </p:cNvSpPr>
            <p:nvPr/>
          </p:nvSpPr>
          <p:spPr>
            <a:xfrm>
              <a:off x="5459883" y="3062307"/>
              <a:ext cx="82729" cy="82800"/>
            </a:xfrm>
            <a:prstGeom prst="ellipse">
              <a:avLst/>
            </a:prstGeom>
            <a:solidFill>
              <a:srgbClr val="3453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Ellipszis 53"/>
            <p:cNvSpPr>
              <a:spLocks noChangeAspect="1"/>
            </p:cNvSpPr>
            <p:nvPr/>
          </p:nvSpPr>
          <p:spPr>
            <a:xfrm>
              <a:off x="5459883" y="2911683"/>
              <a:ext cx="82729" cy="82800"/>
            </a:xfrm>
            <a:prstGeom prst="ellipse">
              <a:avLst/>
            </a:prstGeom>
            <a:solidFill>
              <a:srgbClr val="3453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Ellipszis 54"/>
            <p:cNvSpPr>
              <a:spLocks noChangeAspect="1"/>
            </p:cNvSpPr>
            <p:nvPr/>
          </p:nvSpPr>
          <p:spPr>
            <a:xfrm>
              <a:off x="5459883" y="2737535"/>
              <a:ext cx="82729" cy="82800"/>
            </a:xfrm>
            <a:prstGeom prst="ellipse">
              <a:avLst/>
            </a:prstGeom>
            <a:solidFill>
              <a:srgbClr val="3453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Ellipszis 55"/>
            <p:cNvSpPr>
              <a:spLocks noChangeAspect="1"/>
            </p:cNvSpPr>
            <p:nvPr/>
          </p:nvSpPr>
          <p:spPr>
            <a:xfrm>
              <a:off x="5459883" y="2589777"/>
              <a:ext cx="82729" cy="82800"/>
            </a:xfrm>
            <a:prstGeom prst="ellipse">
              <a:avLst/>
            </a:prstGeom>
            <a:solidFill>
              <a:srgbClr val="3453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7" name="Ellipszis 56"/>
            <p:cNvSpPr>
              <a:spLocks noChangeAspect="1"/>
            </p:cNvSpPr>
            <p:nvPr/>
          </p:nvSpPr>
          <p:spPr>
            <a:xfrm>
              <a:off x="6126392" y="3398178"/>
              <a:ext cx="82729" cy="82800"/>
            </a:xfrm>
            <a:prstGeom prst="ellipse">
              <a:avLst/>
            </a:prstGeom>
            <a:solidFill>
              <a:srgbClr val="3453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8" name="Ellipszis 57"/>
            <p:cNvSpPr>
              <a:spLocks noChangeAspect="1"/>
            </p:cNvSpPr>
            <p:nvPr/>
          </p:nvSpPr>
          <p:spPr>
            <a:xfrm>
              <a:off x="6126392" y="3233948"/>
              <a:ext cx="82729" cy="82800"/>
            </a:xfrm>
            <a:prstGeom prst="ellipse">
              <a:avLst/>
            </a:prstGeom>
            <a:solidFill>
              <a:srgbClr val="3453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9" name="Ellipszis 58"/>
            <p:cNvSpPr>
              <a:spLocks noChangeAspect="1"/>
            </p:cNvSpPr>
            <p:nvPr/>
          </p:nvSpPr>
          <p:spPr>
            <a:xfrm>
              <a:off x="6126392" y="3075348"/>
              <a:ext cx="82729" cy="82800"/>
            </a:xfrm>
            <a:prstGeom prst="ellipse">
              <a:avLst/>
            </a:prstGeom>
            <a:solidFill>
              <a:srgbClr val="3453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0" name="Ellipszis 59"/>
            <p:cNvSpPr>
              <a:spLocks noChangeAspect="1"/>
            </p:cNvSpPr>
            <p:nvPr/>
          </p:nvSpPr>
          <p:spPr>
            <a:xfrm>
              <a:off x="6126392" y="2920475"/>
              <a:ext cx="82729" cy="82800"/>
            </a:xfrm>
            <a:prstGeom prst="ellipse">
              <a:avLst/>
            </a:prstGeom>
            <a:solidFill>
              <a:srgbClr val="3453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" name="Szövegdoboz 35"/>
            <p:cNvSpPr txBox="1"/>
            <p:nvPr/>
          </p:nvSpPr>
          <p:spPr>
            <a:xfrm>
              <a:off x="2055301" y="2318426"/>
              <a:ext cx="16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800" dirty="0">
                  <a:latin typeface="Source Sans Pro" panose="020B0604020202020204" charset="0"/>
                </a:rPr>
                <a:t>: ősök</a:t>
              </a:r>
            </a:p>
            <a:p>
              <a:r>
                <a:rPr lang="hu-HU" sz="1800" dirty="0">
                  <a:latin typeface="Source Sans Pro" panose="020B0604020202020204" charset="0"/>
                </a:rPr>
                <a:t>: utódok</a:t>
              </a:r>
            </a:p>
          </p:txBody>
        </p:sp>
        <p:sp>
          <p:nvSpPr>
            <p:cNvPr id="62" name="Ellipszis 61"/>
            <p:cNvSpPr/>
            <p:nvPr/>
          </p:nvSpPr>
          <p:spPr>
            <a:xfrm>
              <a:off x="1972501" y="2464733"/>
              <a:ext cx="82800" cy="82800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3" name="Ellipszis 62"/>
            <p:cNvSpPr>
              <a:spLocks noChangeAspect="1"/>
            </p:cNvSpPr>
            <p:nvPr/>
          </p:nvSpPr>
          <p:spPr>
            <a:xfrm>
              <a:off x="1972572" y="2742095"/>
              <a:ext cx="82729" cy="82800"/>
            </a:xfrm>
            <a:prstGeom prst="ellipse">
              <a:avLst/>
            </a:prstGeom>
            <a:solidFill>
              <a:srgbClr val="3453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251264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0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 dirty="0"/>
              <a:t>A dinamikus modell</a:t>
            </a:r>
            <a:endParaRPr sz="30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r>
              <a:rPr lang="en" dirty="0"/>
              <a:t>/</a:t>
            </a:r>
            <a:r>
              <a:rPr lang="hu-HU" dirty="0"/>
              <a:t>20</a:t>
            </a:r>
            <a:endParaRPr lang="e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AB14B824-8097-42BC-B61E-75871DABE852}"/>
                  </a:ext>
                </a:extLst>
              </p:cNvPr>
              <p:cNvSpPr txBox="1"/>
              <p:nvPr/>
            </p:nvSpPr>
            <p:spPr>
              <a:xfrm>
                <a:off x="1712889" y="1572839"/>
                <a:ext cx="5718221" cy="23970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𝑉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𝑅𝐹</m:t>
                      </m:r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𝑉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hu-HU" b="0" dirty="0">
                  <a:ea typeface="Cambria Math" panose="02040503050406030204" pitchFamily="18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𝑅𝐹</m:t>
                      </m:r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u-HU" b="0" dirty="0">
                  <a:ea typeface="Cambria Math" panose="02040503050406030204" pitchFamily="18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hu-HU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hu-HU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𝑉𝑘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AB14B824-8097-42BC-B61E-75871DABE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889" y="1572839"/>
                <a:ext cx="5718221" cy="23970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3517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 dirty="0"/>
              <a:t>Jelölések, rövidítések</a:t>
            </a:r>
            <a:endParaRPr sz="3000"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786148" y="1261700"/>
            <a:ext cx="7508765" cy="3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hu-HU" sz="1800" dirty="0" err="1"/>
              <a:t>pdf</a:t>
            </a:r>
            <a:r>
              <a:rPr lang="hu-HU" sz="1800" dirty="0"/>
              <a:t>: </a:t>
            </a:r>
            <a:r>
              <a:rPr lang="hu-HU" sz="1800" dirty="0" err="1"/>
              <a:t>probability</a:t>
            </a:r>
            <a:r>
              <a:rPr lang="hu-HU" sz="1800" dirty="0"/>
              <a:t> </a:t>
            </a:r>
            <a:r>
              <a:rPr lang="hu-HU" sz="1800" dirty="0" err="1"/>
              <a:t>density</a:t>
            </a:r>
            <a:r>
              <a:rPr lang="hu-HU" sz="1800" dirty="0"/>
              <a:t> </a:t>
            </a:r>
            <a:r>
              <a:rPr lang="hu-HU" sz="1800" dirty="0" err="1"/>
              <a:t>function</a:t>
            </a:r>
            <a:r>
              <a:rPr lang="hu-HU" sz="1800" dirty="0"/>
              <a:t> (valószínűségi sűrűségfüggvény)</a:t>
            </a: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hu-HU" sz="1800" dirty="0"/>
              <a:t>1:k alsó indexek jelentése</a:t>
            </a: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endParaRPr lang="hu-HU" sz="1800" dirty="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endParaRPr lang="hu-HU" sz="1800" dirty="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hu-HU" sz="1800" dirty="0"/>
              <a:t>jelölések a (2.4) és (2.6) egyenletekben</a:t>
            </a: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endParaRPr lang="hu-HU" sz="1800" dirty="0"/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r="47017"/>
          <a:stretch/>
        </p:blipFill>
        <p:spPr>
          <a:xfrm>
            <a:off x="2708563" y="2155156"/>
            <a:ext cx="2791692" cy="68009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6328" y="3473053"/>
            <a:ext cx="2867890" cy="72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50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86150" y="486357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u-HU" sz="3000" dirty="0" err="1"/>
              <a:t>Particle</a:t>
            </a:r>
            <a:r>
              <a:rPr lang="hu-HU" sz="3000" dirty="0"/>
              <a:t> filter</a:t>
            </a:r>
            <a:endParaRPr sz="30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662" y="1382261"/>
            <a:ext cx="4278896" cy="76156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783" y="3007034"/>
            <a:ext cx="2933814" cy="46556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3328" y="4335809"/>
            <a:ext cx="3066725" cy="414042"/>
          </a:xfrm>
          <a:prstGeom prst="rect">
            <a:avLst/>
          </a:prstGeom>
        </p:spPr>
      </p:pic>
      <p:cxnSp>
        <p:nvCxnSpPr>
          <p:cNvPr id="14" name="Egyenes összekötő nyíllal 13"/>
          <p:cNvCxnSpPr/>
          <p:nvPr/>
        </p:nvCxnSpPr>
        <p:spPr>
          <a:xfrm>
            <a:off x="2473034" y="3899642"/>
            <a:ext cx="599606" cy="0"/>
          </a:xfrm>
          <a:prstGeom prst="straightConnector1">
            <a:avLst/>
          </a:prstGeom>
          <a:ln>
            <a:tailEnd type="triangle"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>
            <a:off x="2454180" y="2514187"/>
            <a:ext cx="599606" cy="0"/>
          </a:xfrm>
          <a:prstGeom prst="straightConnector1">
            <a:avLst/>
          </a:prstGeom>
          <a:ln>
            <a:tailEnd type="triangle"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2992581" y="2267340"/>
            <a:ext cx="169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 err="1">
                <a:latin typeface="Source Sans Pro" panose="020B0604020202020204" charset="0"/>
              </a:rPr>
              <a:t>predikció</a:t>
            </a:r>
            <a:endParaRPr lang="hu-HU" sz="1800" dirty="0">
              <a:latin typeface="Source Sans Pro" panose="020B060402020202020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3072640" y="3712205"/>
            <a:ext cx="169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>
                <a:latin typeface="Source Sans Pro" panose="020B0604020202020204" charset="0"/>
              </a:rPr>
              <a:t>korrekció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3121" y="3520459"/>
            <a:ext cx="2712893" cy="81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92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86150" y="486357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u-HU" sz="3000" dirty="0"/>
              <a:t>Egyebek</a:t>
            </a:r>
            <a:endParaRPr sz="3000" dirty="0"/>
          </a:p>
        </p:txBody>
      </p:sp>
      <p:sp>
        <p:nvSpPr>
          <p:cNvPr id="13" name="Google Shape;111;p17"/>
          <p:cNvSpPr txBox="1">
            <a:spLocks noGrp="1"/>
          </p:cNvSpPr>
          <p:nvPr>
            <p:ph type="body" idx="1"/>
          </p:nvPr>
        </p:nvSpPr>
        <p:spPr>
          <a:xfrm>
            <a:off x="786148" y="1261700"/>
            <a:ext cx="7508765" cy="3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50000"/>
              </a:lnSpc>
            </a:pPr>
            <a:r>
              <a:rPr lang="hu-HU" sz="1800" dirty="0"/>
              <a:t>Effektív részecskeszám: </a:t>
            </a:r>
          </a:p>
          <a:p>
            <a:pPr marL="285750" indent="-285750">
              <a:lnSpc>
                <a:spcPct val="150000"/>
              </a:lnSpc>
            </a:pPr>
            <a:endParaRPr lang="hu-HU" sz="1800" dirty="0"/>
          </a:p>
          <a:p>
            <a:pPr marL="285750" indent="-285750">
              <a:lnSpc>
                <a:spcPct val="150000"/>
              </a:lnSpc>
            </a:pPr>
            <a:r>
              <a:rPr lang="hu-HU" sz="1800" dirty="0"/>
              <a:t>IPF: </a:t>
            </a:r>
          </a:p>
          <a:p>
            <a:pPr marL="742950" lvl="1" indent="-285750">
              <a:lnSpc>
                <a:spcPct val="150000"/>
              </a:lnSpc>
            </a:pPr>
            <a:r>
              <a:rPr lang="hu-HU" sz="1800" dirty="0"/>
              <a:t>„</a:t>
            </a:r>
            <a:r>
              <a:rPr lang="hu-HU" sz="1800" dirty="0" err="1"/>
              <a:t>crossover</a:t>
            </a:r>
            <a:r>
              <a:rPr lang="hu-HU" sz="1800" dirty="0"/>
              <a:t>” lépés: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hu-HU" sz="1800" dirty="0"/>
          </a:p>
          <a:p>
            <a:pPr marL="742950" lvl="1" indent="-285750">
              <a:lnSpc>
                <a:spcPct val="150000"/>
              </a:lnSpc>
            </a:pPr>
            <a:r>
              <a:rPr lang="hu-HU" sz="1800" dirty="0"/>
              <a:t>mutációs lépés:   </a:t>
            </a:r>
            <a:endParaRPr sz="18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404505"/>
            <a:ext cx="1871230" cy="74277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2816723"/>
            <a:ext cx="2708131" cy="46355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2" y="3405042"/>
            <a:ext cx="3686607" cy="91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00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384613" y="19683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 dirty="0"/>
              <a:t>Célkitűzés</a:t>
            </a:r>
            <a:endParaRPr sz="3000"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384613" y="1261780"/>
            <a:ext cx="5859349" cy="35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hu-HU" sz="1800" b="1" i="1" dirty="0"/>
              <a:t>Cél:</a:t>
            </a:r>
            <a:r>
              <a:rPr lang="hu-HU" sz="1800" dirty="0"/>
              <a:t> állapotbecslés és hibadagnosztika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u-HU" sz="1800" dirty="0"/>
              <a:t> </a:t>
            </a:r>
            <a:r>
              <a:rPr lang="hu-HU" sz="1800" dirty="0">
                <a:solidFill>
                  <a:schemeClr val="accent2"/>
                </a:solidFill>
              </a:rPr>
              <a:t>valószínűségi többletinformációval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hu-HU" sz="1800" b="1" i="1" dirty="0"/>
              <a:t>Módszer:</a:t>
            </a:r>
            <a:r>
              <a:rPr lang="hu-HU" sz="1800" dirty="0"/>
              <a:t> „</a:t>
            </a:r>
            <a:r>
              <a:rPr lang="hu-HU" sz="1800" dirty="0" err="1"/>
              <a:t>particle</a:t>
            </a:r>
            <a:r>
              <a:rPr lang="hu-HU" sz="1800" dirty="0"/>
              <a:t> filter” (PF) állapotbecslő algoritmus</a:t>
            </a: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hu-HU" sz="1800" b="1" i="1" dirty="0"/>
              <a:t>Információigény: </a:t>
            </a:r>
            <a:r>
              <a:rPr lang="hu-HU" sz="1800" dirty="0"/>
              <a:t>állapottér modell</a:t>
            </a: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hu-HU" sz="1800" b="1" i="1" dirty="0"/>
              <a:t>Alkalmazás:</a:t>
            </a:r>
            <a:r>
              <a:rPr lang="hu-HU" sz="1800" dirty="0"/>
              <a:t> szennyvíztisztító rendszer kételemű reaktorkaszkáddal</a:t>
            </a: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52952686"/>
              </p:ext>
            </p:extLst>
          </p:nvPr>
        </p:nvGraphicFramePr>
        <p:xfrm>
          <a:off x="6553055" y="548130"/>
          <a:ext cx="2061147" cy="4047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r>
              <a:rPr lang="en"/>
              <a:t>/</a:t>
            </a:r>
            <a:r>
              <a:rPr lang="hu-HU"/>
              <a:t>19</a:t>
            </a:r>
            <a:endParaRPr lang="en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3AB33E86-C00F-4735-B484-474462DFEE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6909" y="1905000"/>
            <a:ext cx="1110240" cy="53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33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382290" y="11920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u-HU" sz="2200" dirty="0"/>
              <a:t>A PF segítségével hibadetektálás is megvalósítható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r>
              <a:rPr lang="en"/>
              <a:t>/</a:t>
            </a:r>
            <a:r>
              <a:rPr lang="hu-HU"/>
              <a:t>19</a:t>
            </a:r>
            <a:endParaRPr lang="en" dirty="0"/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FEDEC929-4F87-4B82-BD1F-26D89B8E2D6F}"/>
              </a:ext>
            </a:extLst>
          </p:cNvPr>
          <p:cNvGrpSpPr/>
          <p:nvPr/>
        </p:nvGrpSpPr>
        <p:grpSpPr>
          <a:xfrm>
            <a:off x="-160651" y="1094704"/>
            <a:ext cx="9304651" cy="3498886"/>
            <a:chOff x="-160651" y="1094704"/>
            <a:chExt cx="9304651" cy="3498886"/>
          </a:xfrm>
        </p:grpSpPr>
        <p:sp>
          <p:nvSpPr>
            <p:cNvPr id="29" name="Szövegdoboz 28">
              <a:extLst>
                <a:ext uri="{FF2B5EF4-FFF2-40B4-BE49-F238E27FC236}">
                  <a16:creationId xmlns:a16="http://schemas.microsoft.com/office/drawing/2014/main" id="{5F0DE02D-6C39-4FBD-96BB-157D9421BBDD}"/>
                </a:ext>
              </a:extLst>
            </p:cNvPr>
            <p:cNvSpPr txBox="1"/>
            <p:nvPr/>
          </p:nvSpPr>
          <p:spPr>
            <a:xfrm>
              <a:off x="7421722" y="3895764"/>
              <a:ext cx="1722278" cy="362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/>
                <a:t>Hibajelzés</a:t>
              </a:r>
            </a:p>
          </p:txBody>
        </p:sp>
        <p:sp>
          <p:nvSpPr>
            <p:cNvPr id="41" name="Szövegdoboz 40">
              <a:extLst>
                <a:ext uri="{FF2B5EF4-FFF2-40B4-BE49-F238E27FC236}">
                  <a16:creationId xmlns:a16="http://schemas.microsoft.com/office/drawing/2014/main" id="{5C219745-3FFA-4541-AF15-5CC5A6A2966A}"/>
                </a:ext>
              </a:extLst>
            </p:cNvPr>
            <p:cNvSpPr txBox="1"/>
            <p:nvPr/>
          </p:nvSpPr>
          <p:spPr>
            <a:xfrm>
              <a:off x="-160651" y="2198674"/>
              <a:ext cx="1722278" cy="362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/>
                <a:t>Bemenet (</a:t>
              </a:r>
              <a:r>
                <a:rPr lang="hu-HU" b="1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u</a:t>
              </a:r>
              <a:r>
                <a:rPr lang="hu-HU" i="1" baseline="-250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k</a:t>
              </a:r>
              <a:r>
                <a:rPr lang="hu-HU" dirty="0"/>
                <a:t>)</a:t>
              </a:r>
            </a:p>
          </p:txBody>
        </p:sp>
        <p:grpSp>
          <p:nvGrpSpPr>
            <p:cNvPr id="3" name="Csoportba foglalás 2">
              <a:extLst>
                <a:ext uri="{FF2B5EF4-FFF2-40B4-BE49-F238E27FC236}">
                  <a16:creationId xmlns:a16="http://schemas.microsoft.com/office/drawing/2014/main" id="{891E3A73-C604-4F0F-960B-B45901993A0B}"/>
                </a:ext>
              </a:extLst>
            </p:cNvPr>
            <p:cNvGrpSpPr/>
            <p:nvPr/>
          </p:nvGrpSpPr>
          <p:grpSpPr>
            <a:xfrm>
              <a:off x="131010" y="1094704"/>
              <a:ext cx="8643764" cy="3498886"/>
              <a:chOff x="131010" y="1094704"/>
              <a:chExt cx="8643764" cy="3498886"/>
            </a:xfrm>
          </p:grpSpPr>
          <p:sp>
            <p:nvSpPr>
              <p:cNvPr id="2" name="Téglalap 1">
                <a:extLst>
                  <a:ext uri="{FF2B5EF4-FFF2-40B4-BE49-F238E27FC236}">
                    <a16:creationId xmlns:a16="http://schemas.microsoft.com/office/drawing/2014/main" id="{37B86CF2-D422-4290-9E6F-D807AB37F18D}"/>
                  </a:ext>
                </a:extLst>
              </p:cNvPr>
              <p:cNvSpPr/>
              <p:nvPr/>
            </p:nvSpPr>
            <p:spPr>
              <a:xfrm>
                <a:off x="2610797" y="2183742"/>
                <a:ext cx="1814722" cy="725207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8" name="Szövegdoboz 27">
                <a:extLst>
                  <a:ext uri="{FF2B5EF4-FFF2-40B4-BE49-F238E27FC236}">
                    <a16:creationId xmlns:a16="http://schemas.microsoft.com/office/drawing/2014/main" id="{4995524C-12CB-48AC-B52A-709AD849BC5D}"/>
                  </a:ext>
                </a:extLst>
              </p:cNvPr>
              <p:cNvSpPr txBox="1"/>
              <p:nvPr/>
            </p:nvSpPr>
            <p:spPr>
              <a:xfrm>
                <a:off x="7634909" y="1983401"/>
                <a:ext cx="1139864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dirty="0"/>
                  <a:t>Mért kimenet (</a:t>
                </a:r>
                <a:r>
                  <a:rPr lang="hu-HU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hu-HU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</a:t>
                </a:r>
                <a:r>
                  <a:rPr lang="hu-HU" dirty="0"/>
                  <a:t>)</a:t>
                </a:r>
              </a:p>
            </p:txBody>
          </p:sp>
          <p:sp>
            <p:nvSpPr>
              <p:cNvPr id="30" name="Téglalap 29">
                <a:extLst>
                  <a:ext uri="{FF2B5EF4-FFF2-40B4-BE49-F238E27FC236}">
                    <a16:creationId xmlns:a16="http://schemas.microsoft.com/office/drawing/2014/main" id="{1AF160B1-60E9-46E8-8E36-D2FB75E5A956}"/>
                  </a:ext>
                </a:extLst>
              </p:cNvPr>
              <p:cNvSpPr/>
              <p:nvPr/>
            </p:nvSpPr>
            <p:spPr>
              <a:xfrm>
                <a:off x="1637780" y="2016453"/>
                <a:ext cx="2879604" cy="109971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cxnSp>
            <p:nvCxnSpPr>
              <p:cNvPr id="31" name="Egyenes összekötő nyíllal 30">
                <a:extLst>
                  <a:ext uri="{FF2B5EF4-FFF2-40B4-BE49-F238E27FC236}">
                    <a16:creationId xmlns:a16="http://schemas.microsoft.com/office/drawing/2014/main" id="{81ABAFA0-37F2-4CE6-8234-29E7B00A2A8D}"/>
                  </a:ext>
                </a:extLst>
              </p:cNvPr>
              <p:cNvCxnSpPr>
                <a:cxnSpLocks/>
                <a:endCxn id="30" idx="1"/>
              </p:cNvCxnSpPr>
              <p:nvPr/>
            </p:nvCxnSpPr>
            <p:spPr>
              <a:xfrm flipV="1">
                <a:off x="131010" y="2566309"/>
                <a:ext cx="1506770" cy="5062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Egyenes összekötő nyíllal 31">
                <a:extLst>
                  <a:ext uri="{FF2B5EF4-FFF2-40B4-BE49-F238E27FC236}">
                    <a16:creationId xmlns:a16="http://schemas.microsoft.com/office/drawing/2014/main" id="{BB7A4086-E300-4BAC-A6A1-0F497356CD60}"/>
                  </a:ext>
                </a:extLst>
              </p:cNvPr>
              <p:cNvCxnSpPr>
                <a:cxnSpLocks/>
                <a:stCxn id="45" idx="6"/>
              </p:cNvCxnSpPr>
              <p:nvPr/>
            </p:nvCxnSpPr>
            <p:spPr>
              <a:xfrm flipV="1">
                <a:off x="5737617" y="2561250"/>
                <a:ext cx="3037156" cy="5058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Egyenes összekötő nyíllal 32">
                <a:extLst>
                  <a:ext uri="{FF2B5EF4-FFF2-40B4-BE49-F238E27FC236}">
                    <a16:creationId xmlns:a16="http://schemas.microsoft.com/office/drawing/2014/main" id="{848A394A-3EF3-467D-B3CD-FBE02A581E20}"/>
                  </a:ext>
                </a:extLst>
              </p:cNvPr>
              <p:cNvCxnSpPr>
                <a:stCxn id="58" idx="3"/>
                <a:endCxn id="56" idx="1"/>
              </p:cNvCxnSpPr>
              <p:nvPr/>
            </p:nvCxnSpPr>
            <p:spPr>
              <a:xfrm>
                <a:off x="3055799" y="4216963"/>
                <a:ext cx="3317830" cy="12158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Egyenes összekötő nyíllal 33">
                <a:extLst>
                  <a:ext uri="{FF2B5EF4-FFF2-40B4-BE49-F238E27FC236}">
                    <a16:creationId xmlns:a16="http://schemas.microsoft.com/office/drawing/2014/main" id="{7F92F56E-08D8-41D1-B1AA-CBA3CED652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86879" y="4224846"/>
                <a:ext cx="987895" cy="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Szövegdoboz 34">
                <a:extLst>
                  <a:ext uri="{FF2B5EF4-FFF2-40B4-BE49-F238E27FC236}">
                    <a16:creationId xmlns:a16="http://schemas.microsoft.com/office/drawing/2014/main" id="{6E230D82-C576-479D-A0A1-1485201304F0}"/>
                  </a:ext>
                </a:extLst>
              </p:cNvPr>
              <p:cNvSpPr txBox="1"/>
              <p:nvPr/>
            </p:nvSpPr>
            <p:spPr>
              <a:xfrm>
                <a:off x="1590047" y="2307230"/>
                <a:ext cx="1074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dirty="0"/>
                  <a:t>Komplex rendszer</a:t>
                </a:r>
              </a:p>
            </p:txBody>
          </p:sp>
          <p:grpSp>
            <p:nvGrpSpPr>
              <p:cNvPr id="36" name="Csoportba foglalás 35">
                <a:extLst>
                  <a:ext uri="{FF2B5EF4-FFF2-40B4-BE49-F238E27FC236}">
                    <a16:creationId xmlns:a16="http://schemas.microsoft.com/office/drawing/2014/main" id="{53491F2D-6D2C-4133-8481-78BAD6EE0CA5}"/>
                  </a:ext>
                </a:extLst>
              </p:cNvPr>
              <p:cNvGrpSpPr/>
              <p:nvPr/>
            </p:nvGrpSpPr>
            <p:grpSpPr>
              <a:xfrm>
                <a:off x="1395942" y="3857894"/>
                <a:ext cx="1722278" cy="735696"/>
                <a:chOff x="3801943" y="3705497"/>
                <a:chExt cx="1820091" cy="749406"/>
              </a:xfrm>
              <a:noFill/>
            </p:grpSpPr>
            <p:sp>
              <p:nvSpPr>
                <p:cNvPr id="58" name="Téglalap 57">
                  <a:extLst>
                    <a:ext uri="{FF2B5EF4-FFF2-40B4-BE49-F238E27FC236}">
                      <a16:creationId xmlns:a16="http://schemas.microsoft.com/office/drawing/2014/main" id="{51B2C497-B219-4C8E-8E48-E2A75B42BFCE}"/>
                    </a:ext>
                  </a:extLst>
                </p:cNvPr>
                <p:cNvSpPr/>
                <p:nvPr/>
              </p:nvSpPr>
              <p:spPr>
                <a:xfrm>
                  <a:off x="3875314" y="3705497"/>
                  <a:ext cx="1680755" cy="73152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9" name="Szövegdoboz 58">
                  <a:extLst>
                    <a:ext uri="{FF2B5EF4-FFF2-40B4-BE49-F238E27FC236}">
                      <a16:creationId xmlns:a16="http://schemas.microsoft.com/office/drawing/2014/main" id="{98B704BF-A2C7-4A70-B10D-37C6BEFD9AD2}"/>
                    </a:ext>
                  </a:extLst>
                </p:cNvPr>
                <p:cNvSpPr txBox="1"/>
                <p:nvPr/>
              </p:nvSpPr>
              <p:spPr>
                <a:xfrm>
                  <a:off x="3801943" y="3808572"/>
                  <a:ext cx="1820091" cy="64633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hu-HU" dirty="0" err="1"/>
                    <a:t>Particle</a:t>
                  </a:r>
                  <a:r>
                    <a:rPr lang="hu-HU" dirty="0"/>
                    <a:t> filter állapotbecslő</a:t>
                  </a:r>
                </a:p>
              </p:txBody>
            </p:sp>
          </p:grpSp>
          <p:grpSp>
            <p:nvGrpSpPr>
              <p:cNvPr id="37" name="Csoportba foglalás 36">
                <a:extLst>
                  <a:ext uri="{FF2B5EF4-FFF2-40B4-BE49-F238E27FC236}">
                    <a16:creationId xmlns:a16="http://schemas.microsoft.com/office/drawing/2014/main" id="{22E06E23-5B11-4A47-B409-B6B9B8C88246}"/>
                  </a:ext>
                </a:extLst>
              </p:cNvPr>
              <p:cNvGrpSpPr/>
              <p:nvPr/>
            </p:nvGrpSpPr>
            <p:grpSpPr>
              <a:xfrm>
                <a:off x="6231712" y="3870053"/>
                <a:ext cx="1722278" cy="718137"/>
                <a:chOff x="7091205" y="3705497"/>
                <a:chExt cx="1820091" cy="731520"/>
              </a:xfrm>
              <a:noFill/>
            </p:grpSpPr>
            <p:sp>
              <p:nvSpPr>
                <p:cNvPr id="56" name="Téglalap 55">
                  <a:extLst>
                    <a:ext uri="{FF2B5EF4-FFF2-40B4-BE49-F238E27FC236}">
                      <a16:creationId xmlns:a16="http://schemas.microsoft.com/office/drawing/2014/main" id="{78551028-5FF8-4C6F-88F2-5D6FD6C027D6}"/>
                    </a:ext>
                  </a:extLst>
                </p:cNvPr>
                <p:cNvSpPr/>
                <p:nvPr/>
              </p:nvSpPr>
              <p:spPr>
                <a:xfrm>
                  <a:off x="7241183" y="3705497"/>
                  <a:ext cx="1493513" cy="73152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7" name="Szövegdoboz 56">
                  <a:extLst>
                    <a:ext uri="{FF2B5EF4-FFF2-40B4-BE49-F238E27FC236}">
                      <a16:creationId xmlns:a16="http://schemas.microsoft.com/office/drawing/2014/main" id="{0C7FF58D-8E84-4F5B-AAF7-E833943A6898}"/>
                    </a:ext>
                  </a:extLst>
                </p:cNvPr>
                <p:cNvSpPr txBox="1"/>
                <p:nvPr/>
              </p:nvSpPr>
              <p:spPr>
                <a:xfrm>
                  <a:off x="7091205" y="3805561"/>
                  <a:ext cx="1820091" cy="53297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hu-HU" dirty="0"/>
                    <a:t>Hibadetektálási eljárás</a:t>
                  </a:r>
                </a:p>
              </p:txBody>
            </p:sp>
          </p:grpSp>
          <p:cxnSp>
            <p:nvCxnSpPr>
              <p:cNvPr id="38" name="Szögletes összekötő 17">
                <a:extLst>
                  <a:ext uri="{FF2B5EF4-FFF2-40B4-BE49-F238E27FC236}">
                    <a16:creationId xmlns:a16="http://schemas.microsoft.com/office/drawing/2014/main" id="{154C01CF-C793-4E03-AB61-438C5CEF3596}"/>
                  </a:ext>
                </a:extLst>
              </p:cNvPr>
              <p:cNvCxnSpPr/>
              <p:nvPr/>
            </p:nvCxnSpPr>
            <p:spPr>
              <a:xfrm rot="16200000" flipH="1">
                <a:off x="451379" y="3201936"/>
                <a:ext cx="1640993" cy="404828"/>
              </a:xfrm>
              <a:prstGeom prst="bentConnector2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zögletes összekötő 21">
                <a:extLst>
                  <a:ext uri="{FF2B5EF4-FFF2-40B4-BE49-F238E27FC236}">
                    <a16:creationId xmlns:a16="http://schemas.microsoft.com/office/drawing/2014/main" id="{02F31F28-768A-4DCD-A1BE-4D3BC3670D4B}"/>
                  </a:ext>
                </a:extLst>
              </p:cNvPr>
              <p:cNvCxnSpPr>
                <a:cxnSpLocks/>
                <a:endCxn id="58" idx="0"/>
              </p:cNvCxnSpPr>
              <p:nvPr/>
            </p:nvCxnSpPr>
            <p:spPr>
              <a:xfrm rot="10800000" flipV="1">
                <a:off x="2260585" y="3396182"/>
                <a:ext cx="4505443" cy="461712"/>
              </a:xfrm>
              <a:prstGeom prst="bentConnector2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Egyenes összekötő 39">
                <a:extLst>
                  <a:ext uri="{FF2B5EF4-FFF2-40B4-BE49-F238E27FC236}">
                    <a16:creationId xmlns:a16="http://schemas.microsoft.com/office/drawing/2014/main" id="{4132368F-54D8-4E49-BD98-E92EE66CF371}"/>
                  </a:ext>
                </a:extLst>
              </p:cNvPr>
              <p:cNvCxnSpPr/>
              <p:nvPr/>
            </p:nvCxnSpPr>
            <p:spPr>
              <a:xfrm>
                <a:off x="6753667" y="2571369"/>
                <a:ext cx="12361" cy="812734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2" name="Villám 41">
                <a:extLst>
                  <a:ext uri="{FF2B5EF4-FFF2-40B4-BE49-F238E27FC236}">
                    <a16:creationId xmlns:a16="http://schemas.microsoft.com/office/drawing/2014/main" id="{ABCA8C7C-D897-475C-8909-B7C2449304EB}"/>
                  </a:ext>
                </a:extLst>
              </p:cNvPr>
              <p:cNvSpPr/>
              <p:nvPr/>
            </p:nvSpPr>
            <p:spPr>
              <a:xfrm flipH="1">
                <a:off x="4067119" y="1544408"/>
                <a:ext cx="443954" cy="456970"/>
              </a:xfrm>
              <a:prstGeom prst="lightningBol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Szövegdoboz 42">
                    <a:extLst>
                      <a:ext uri="{FF2B5EF4-FFF2-40B4-BE49-F238E27FC236}">
                        <a16:creationId xmlns:a16="http://schemas.microsoft.com/office/drawing/2014/main" id="{80A5C1E9-A13F-4D1D-8F15-82787220AD85}"/>
                      </a:ext>
                    </a:extLst>
                  </p:cNvPr>
                  <p:cNvSpPr txBox="1"/>
                  <p:nvPr/>
                </p:nvSpPr>
                <p:spPr>
                  <a:xfrm>
                    <a:off x="3938721" y="1238413"/>
                    <a:ext cx="1722278" cy="3625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hu-HU" dirty="0"/>
                      <a:t>Hiba (</a:t>
                    </a:r>
                    <a14:m>
                      <m:oMath xmlns:m="http://schemas.openxmlformats.org/officeDocument/2006/math">
                        <m:r>
                          <a:rPr lang="hu-HU" b="1">
                            <a:latin typeface="Cambria Math" panose="02040503050406030204" pitchFamily="18" charset="0"/>
                          </a:rPr>
                          <m:t>𝐟</m:t>
                        </m:r>
                      </m:oMath>
                    </a14:m>
                    <a:r>
                      <a:rPr lang="hu-HU" dirty="0"/>
                      <a:t>) </a:t>
                    </a:r>
                  </a:p>
                </p:txBody>
              </p:sp>
            </mc:Choice>
            <mc:Fallback xmlns="">
              <p:sp>
                <p:nvSpPr>
                  <p:cNvPr id="43" name="Szövegdoboz 42">
                    <a:extLst>
                      <a:ext uri="{FF2B5EF4-FFF2-40B4-BE49-F238E27FC236}">
                        <a16:creationId xmlns:a16="http://schemas.microsoft.com/office/drawing/2014/main" id="{80A5C1E9-A13F-4D1D-8F15-82787220AD8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38721" y="1238413"/>
                    <a:ext cx="1722278" cy="36257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3333" b="-1667"/>
                    </a:stretch>
                  </a:blipFill>
                </p:spPr>
                <p:txBody>
                  <a:bodyPr/>
                  <a:lstStyle/>
                  <a:p>
                    <a:r>
                      <a:rPr lang="hu-H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4" name="Szövegdoboz 43">
                <a:extLst>
                  <a:ext uri="{FF2B5EF4-FFF2-40B4-BE49-F238E27FC236}">
                    <a16:creationId xmlns:a16="http://schemas.microsoft.com/office/drawing/2014/main" id="{114A1A4B-D7F2-49D7-AF5F-7847C0B8910F}"/>
                  </a:ext>
                </a:extLst>
              </p:cNvPr>
              <p:cNvSpPr txBox="1"/>
              <p:nvPr/>
            </p:nvSpPr>
            <p:spPr>
              <a:xfrm>
                <a:off x="3096532" y="3857894"/>
                <a:ext cx="3302289" cy="699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500"/>
                  </a:lnSpc>
                </a:pPr>
                <a:r>
                  <a:rPr lang="hu-HU" dirty="0"/>
                  <a:t>Állapotok (</a:t>
                </a:r>
                <a:r>
                  <a:rPr lang="hu-HU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hu-HU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</a:t>
                </a:r>
                <a:r>
                  <a:rPr lang="hu-HU" dirty="0"/>
                  <a:t>) és </a:t>
                </a:r>
                <a:br>
                  <a:rPr lang="hu-HU" dirty="0"/>
                </a:br>
                <a:r>
                  <a:rPr lang="hu-HU" dirty="0">
                    <a:solidFill>
                      <a:schemeClr val="accent2"/>
                    </a:solidFill>
                  </a:rPr>
                  <a:t>valószínűségi eloszlásuk </a:t>
                </a:r>
                <a:r>
                  <a:rPr lang="hu-HU" dirty="0"/>
                  <a:t>(</a:t>
                </a:r>
                <a:r>
                  <a:rPr lang="hu-H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p(</a:t>
                </a:r>
                <a:r>
                  <a:rPr lang="hu-HU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hu-HU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 </a:t>
                </a:r>
                <a:r>
                  <a:rPr lang="hu-H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|</a:t>
                </a:r>
                <a:r>
                  <a:rPr lang="hu-HU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y</a:t>
                </a:r>
                <a:r>
                  <a:rPr lang="hu-HU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</a:t>
                </a:r>
                <a:r>
                  <a:rPr lang="hu-H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hu-HU" dirty="0"/>
                  <a:t>)</a:t>
                </a:r>
              </a:p>
            </p:txBody>
          </p:sp>
          <p:sp>
            <p:nvSpPr>
              <p:cNvPr id="45" name="Folyamatábra: Összegzés 44">
                <a:extLst>
                  <a:ext uri="{FF2B5EF4-FFF2-40B4-BE49-F238E27FC236}">
                    <a16:creationId xmlns:a16="http://schemas.microsoft.com/office/drawing/2014/main" id="{FB2BCCB2-A865-448E-B579-8C81F29B14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90400" y="2437312"/>
                <a:ext cx="247217" cy="257992"/>
              </a:xfrm>
              <a:prstGeom prst="flowChartSummingJunction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cxnSp>
            <p:nvCxnSpPr>
              <p:cNvPr id="46" name="Egyenes összekötő nyíllal 45">
                <a:extLst>
                  <a:ext uri="{FF2B5EF4-FFF2-40B4-BE49-F238E27FC236}">
                    <a16:creationId xmlns:a16="http://schemas.microsoft.com/office/drawing/2014/main" id="{F056A6F2-0277-4238-A7F0-27A208B79DFD}"/>
                  </a:ext>
                </a:extLst>
              </p:cNvPr>
              <p:cNvCxnSpPr>
                <a:cxnSpLocks/>
                <a:stCxn id="30" idx="3"/>
                <a:endCxn id="45" idx="2"/>
              </p:cNvCxnSpPr>
              <p:nvPr/>
            </p:nvCxnSpPr>
            <p:spPr>
              <a:xfrm flipV="1">
                <a:off x="4517384" y="2566308"/>
                <a:ext cx="973017" cy="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Egyenes összekötő nyíllal 46">
                <a:extLst>
                  <a:ext uri="{FF2B5EF4-FFF2-40B4-BE49-F238E27FC236}">
                    <a16:creationId xmlns:a16="http://schemas.microsoft.com/office/drawing/2014/main" id="{88816B35-37C1-413C-BDD3-09EED6622FC6}"/>
                  </a:ext>
                </a:extLst>
              </p:cNvPr>
              <p:cNvCxnSpPr>
                <a:cxnSpLocks/>
                <a:endCxn id="45" idx="0"/>
              </p:cNvCxnSpPr>
              <p:nvPr/>
            </p:nvCxnSpPr>
            <p:spPr>
              <a:xfrm>
                <a:off x="5612919" y="1896775"/>
                <a:ext cx="1090" cy="54053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Egyenes összekötő nyíllal 47">
                <a:extLst>
                  <a:ext uri="{FF2B5EF4-FFF2-40B4-BE49-F238E27FC236}">
                    <a16:creationId xmlns:a16="http://schemas.microsoft.com/office/drawing/2014/main" id="{904A0D48-8759-46E9-9379-CF85E3BFA42C}"/>
                  </a:ext>
                </a:extLst>
              </p:cNvPr>
              <p:cNvCxnSpPr>
                <a:cxnSpLocks/>
                <a:endCxn id="30" idx="0"/>
              </p:cNvCxnSpPr>
              <p:nvPr/>
            </p:nvCxnSpPr>
            <p:spPr>
              <a:xfrm flipH="1">
                <a:off x="3077582" y="1422945"/>
                <a:ext cx="3942" cy="593508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9" name="Szövegdoboz 48">
                <a:extLst>
                  <a:ext uri="{FF2B5EF4-FFF2-40B4-BE49-F238E27FC236}">
                    <a16:creationId xmlns:a16="http://schemas.microsoft.com/office/drawing/2014/main" id="{91084B6B-248F-45A9-A41E-6270E59F4B61}"/>
                  </a:ext>
                </a:extLst>
              </p:cNvPr>
              <p:cNvSpPr txBox="1"/>
              <p:nvPr/>
            </p:nvSpPr>
            <p:spPr>
              <a:xfrm>
                <a:off x="5201793" y="2259205"/>
                <a:ext cx="285392" cy="362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dirty="0"/>
                  <a:t>+</a:t>
                </a:r>
              </a:p>
            </p:txBody>
          </p:sp>
          <p:sp>
            <p:nvSpPr>
              <p:cNvPr id="50" name="Szövegdoboz 49">
                <a:extLst>
                  <a:ext uri="{FF2B5EF4-FFF2-40B4-BE49-F238E27FC236}">
                    <a16:creationId xmlns:a16="http://schemas.microsoft.com/office/drawing/2014/main" id="{21DDED6A-97C1-44BD-BE10-02FBB96E4086}"/>
                  </a:ext>
                </a:extLst>
              </p:cNvPr>
              <p:cNvSpPr txBox="1"/>
              <p:nvPr/>
            </p:nvSpPr>
            <p:spPr>
              <a:xfrm>
                <a:off x="5360360" y="2072983"/>
                <a:ext cx="285392" cy="362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dirty="0"/>
                  <a:t>+</a:t>
                </a:r>
              </a:p>
            </p:txBody>
          </p:sp>
          <p:sp>
            <p:nvSpPr>
              <p:cNvPr id="51" name="Szövegdoboz 50">
                <a:extLst>
                  <a:ext uri="{FF2B5EF4-FFF2-40B4-BE49-F238E27FC236}">
                    <a16:creationId xmlns:a16="http://schemas.microsoft.com/office/drawing/2014/main" id="{907A805C-DDDA-47AF-9191-391918BEB4EA}"/>
                  </a:ext>
                </a:extLst>
              </p:cNvPr>
              <p:cNvSpPr txBox="1"/>
              <p:nvPr/>
            </p:nvSpPr>
            <p:spPr>
              <a:xfrm>
                <a:off x="2235393" y="1094704"/>
                <a:ext cx="1722278" cy="362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dirty="0"/>
                  <a:t>Modellhiba (</a:t>
                </a:r>
                <a:r>
                  <a:rPr lang="hu-HU" b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v</a:t>
                </a:r>
                <a:r>
                  <a:rPr lang="hu-HU" i="1" baseline="-25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k</a:t>
                </a:r>
                <a:r>
                  <a:rPr lang="hu-HU" dirty="0"/>
                  <a:t>)</a:t>
                </a:r>
              </a:p>
            </p:txBody>
          </p:sp>
          <p:sp>
            <p:nvSpPr>
              <p:cNvPr id="52" name="Szövegdoboz 51">
                <a:extLst>
                  <a:ext uri="{FF2B5EF4-FFF2-40B4-BE49-F238E27FC236}">
                    <a16:creationId xmlns:a16="http://schemas.microsoft.com/office/drawing/2014/main" id="{1EE7B79E-4833-4179-A29C-3A89580C0428}"/>
                  </a:ext>
                </a:extLst>
              </p:cNvPr>
              <p:cNvSpPr txBox="1"/>
              <p:nvPr/>
            </p:nvSpPr>
            <p:spPr>
              <a:xfrm>
                <a:off x="4827927" y="1537965"/>
                <a:ext cx="1598746" cy="362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dirty="0"/>
                  <a:t>Mérési zaj (</a:t>
                </a:r>
                <a:r>
                  <a:rPr lang="hu-HU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</a:t>
                </a:r>
                <a:r>
                  <a:rPr lang="hu-HU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</a:t>
                </a:r>
                <a:r>
                  <a:rPr lang="hu-HU" dirty="0"/>
                  <a:t>)</a:t>
                </a:r>
              </a:p>
            </p:txBody>
          </p:sp>
          <p:grpSp>
            <p:nvGrpSpPr>
              <p:cNvPr id="53" name="Csoportba foglalás 52">
                <a:extLst>
                  <a:ext uri="{FF2B5EF4-FFF2-40B4-BE49-F238E27FC236}">
                    <a16:creationId xmlns:a16="http://schemas.microsoft.com/office/drawing/2014/main" id="{E25917E8-622C-4EA9-ABCB-502D92BC92A1}"/>
                  </a:ext>
                </a:extLst>
              </p:cNvPr>
              <p:cNvGrpSpPr/>
              <p:nvPr/>
            </p:nvGrpSpPr>
            <p:grpSpPr>
              <a:xfrm>
                <a:off x="2702645" y="2293616"/>
                <a:ext cx="1671313" cy="472932"/>
                <a:chOff x="6136291" y="5340551"/>
                <a:chExt cx="1766232" cy="48174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Szövegdoboz 53">
                      <a:extLst>
                        <a:ext uri="{FF2B5EF4-FFF2-40B4-BE49-F238E27FC236}">
                          <a16:creationId xmlns:a16="http://schemas.microsoft.com/office/drawing/2014/main" id="{F4DE2793-D1C7-4579-BC7E-D379364033B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62674" y="5340551"/>
                      <a:ext cx="1739849" cy="18810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hu-HU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1200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hu-HU" sz="12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hu-HU" sz="12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hu-HU" sz="1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hu-HU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hu-HU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12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hu-HU" sz="1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hu-HU" sz="12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hu-HU" sz="1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hu-HU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1200" b="1" i="0" smtClean="0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hu-HU" sz="1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hu-HU" sz="12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hu-HU" sz="1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hu-HU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1200" b="1" i="0" smtClean="0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sub>
                                <m:r>
                                  <a:rPr lang="hu-HU" sz="12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oMath>
                        </m:oMathPara>
                      </a14:m>
                      <a:endParaRPr lang="hu-HU" sz="1200" b="1" dirty="0"/>
                    </a:p>
                  </p:txBody>
                </p:sp>
              </mc:Choice>
              <mc:Fallback xmlns="">
                <p:sp>
                  <p:nvSpPr>
                    <p:cNvPr id="54" name="Szövegdoboz 53">
                      <a:extLst>
                        <a:ext uri="{FF2B5EF4-FFF2-40B4-BE49-F238E27FC236}">
                          <a16:creationId xmlns:a16="http://schemas.microsoft.com/office/drawing/2014/main" id="{F4DE2793-D1C7-4579-BC7E-D379364033B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62674" y="5340551"/>
                      <a:ext cx="1739849" cy="188107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369" b="-3225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u-H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Szövegdoboz 54">
                      <a:extLst>
                        <a:ext uri="{FF2B5EF4-FFF2-40B4-BE49-F238E27FC236}">
                          <a16:creationId xmlns:a16="http://schemas.microsoft.com/office/drawing/2014/main" id="{A593FAE2-9A7E-4F13-A3A0-A2943A73081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36291" y="5634189"/>
                      <a:ext cx="1725823" cy="18810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hu-HU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1200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  <m:sub>
                                <m:r>
                                  <a:rPr lang="hu-HU" sz="12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hu-HU" sz="12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hu-HU" sz="12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hu-HU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hu-HU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12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hu-HU" sz="1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hu-HU" sz="1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hu-HU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1200" b="1" i="0" smtClean="0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hu-HU" sz="1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hu-HU" sz="1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hu-HU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1200" b="1" i="0" smtClean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b>
                                <m:r>
                                  <a:rPr lang="hu-HU" sz="12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hu-HU" sz="1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hu-HU" sz="1200" b="1" i="0" smtClean="0">
                                <a:latin typeface="Cambria Math" panose="02040503050406030204" pitchFamily="18" charset="0"/>
                              </a:rPr>
                              <m:t>𝐟</m:t>
                            </m:r>
                          </m:oMath>
                        </m:oMathPara>
                      </a14:m>
                      <a:endParaRPr lang="hu-HU" sz="1200" b="1" dirty="0"/>
                    </a:p>
                  </p:txBody>
                </p:sp>
              </mc:Choice>
              <mc:Fallback xmlns="">
                <p:sp>
                  <p:nvSpPr>
                    <p:cNvPr id="55" name="Szövegdoboz 54">
                      <a:extLst>
                        <a:ext uri="{FF2B5EF4-FFF2-40B4-BE49-F238E27FC236}">
                          <a16:creationId xmlns:a16="http://schemas.microsoft.com/office/drawing/2014/main" id="{A593FAE2-9A7E-4F13-A3A0-A2943A73081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36291" y="5634189"/>
                      <a:ext cx="1725823" cy="18810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1493" r="-1866" b="-2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u-H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pic>
        <p:nvPicPr>
          <p:cNvPr id="8" name="Kép 7">
            <a:extLst>
              <a:ext uri="{FF2B5EF4-FFF2-40B4-BE49-F238E27FC236}">
                <a16:creationId xmlns:a16="http://schemas.microsoft.com/office/drawing/2014/main" id="{40F0D579-6047-4014-B13D-C525B119C1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4705" y="3331517"/>
            <a:ext cx="616312" cy="584998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768C3499-303B-4C09-A7AF-71A4859797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7107" y="4505655"/>
            <a:ext cx="954792" cy="60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43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286150" y="247547"/>
            <a:ext cx="755841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u-HU" sz="2200" dirty="0"/>
              <a:t>A PF két iteratív lépésben </a:t>
            </a:r>
            <a:r>
              <a:rPr lang="hu-HU" sz="2200" dirty="0" err="1"/>
              <a:t>becsli</a:t>
            </a:r>
            <a:r>
              <a:rPr lang="hu-HU" sz="2200" dirty="0"/>
              <a:t> az állapotváltozók értékét és a valószínűségi eloszlását </a:t>
            </a:r>
            <a:endParaRPr sz="220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r>
              <a:rPr lang="en"/>
              <a:t>/</a:t>
            </a:r>
            <a:r>
              <a:rPr lang="hu-HU"/>
              <a:t>19</a:t>
            </a:r>
            <a:endParaRPr lang="en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8255616"/>
              </p:ext>
            </p:extLst>
          </p:nvPr>
        </p:nvGraphicFramePr>
        <p:xfrm>
          <a:off x="6089827" y="1517864"/>
          <a:ext cx="2807884" cy="1963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2443FC3F-590E-4670-801C-C42EA6EBBEC3}"/>
                  </a:ext>
                </a:extLst>
              </p:cNvPr>
              <p:cNvSpPr txBox="1"/>
              <p:nvPr/>
            </p:nvSpPr>
            <p:spPr>
              <a:xfrm>
                <a:off x="381083" y="3645087"/>
                <a:ext cx="903902" cy="3220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i="1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hu-HU" i="1" smtClean="0">
                                  <a:ln w="0"/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hu-HU" i="1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hu-HU" b="0" i="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hu-HU" b="0" i="1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hu-HU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hu-HU" i="1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hu-HU" b="0" i="1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hu-HU" b="0" i="1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hu-HU" b="0" i="1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b="0" i="1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hu-HU" i="1" smtClean="0">
                                  <a:ln w="0"/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hu-HU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hu-HU" dirty="0">
                  <a:ln w="0"/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2443FC3F-590E-4670-801C-C42EA6EBB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83" y="3645087"/>
                <a:ext cx="903902" cy="322011"/>
              </a:xfrm>
              <a:prstGeom prst="rect">
                <a:avLst/>
              </a:prstGeom>
              <a:blipFill>
                <a:blip r:embed="rId8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Csoportba foglalás 79">
            <a:extLst>
              <a:ext uri="{FF2B5EF4-FFF2-40B4-BE49-F238E27FC236}">
                <a16:creationId xmlns:a16="http://schemas.microsoft.com/office/drawing/2014/main" id="{D3BA4F7D-DAE5-4025-9CAD-BBE4AF68E0EE}"/>
              </a:ext>
            </a:extLst>
          </p:cNvPr>
          <p:cNvGrpSpPr>
            <a:grpSpLocks noChangeAspect="1"/>
          </p:cNvGrpSpPr>
          <p:nvPr/>
        </p:nvGrpSpPr>
        <p:grpSpPr>
          <a:xfrm>
            <a:off x="1606096" y="1303994"/>
            <a:ext cx="7271864" cy="2717851"/>
            <a:chOff x="770735" y="1411627"/>
            <a:chExt cx="6596349" cy="2717851"/>
          </a:xfrm>
        </p:grpSpPr>
        <p:sp>
          <p:nvSpPr>
            <p:cNvPr id="12" name="Ellipszis 11">
              <a:extLst>
                <a:ext uri="{FF2B5EF4-FFF2-40B4-BE49-F238E27FC236}">
                  <a16:creationId xmlns:a16="http://schemas.microsoft.com/office/drawing/2014/main" id="{F84B1555-5560-498D-A178-7DF301E353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62683" y="3812497"/>
              <a:ext cx="286210" cy="316981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Ellipszis 12">
              <a:extLst>
                <a:ext uri="{FF2B5EF4-FFF2-40B4-BE49-F238E27FC236}">
                  <a16:creationId xmlns:a16="http://schemas.microsoft.com/office/drawing/2014/main" id="{8F83019D-1AA7-4773-887B-DC2F8B7BEB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36924" y="3913441"/>
              <a:ext cx="103919" cy="115091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Ellipszis 13">
              <a:extLst>
                <a:ext uri="{FF2B5EF4-FFF2-40B4-BE49-F238E27FC236}">
                  <a16:creationId xmlns:a16="http://schemas.microsoft.com/office/drawing/2014/main" id="{572C6062-608E-4E4B-8541-8AE01A4F93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57123" y="3866234"/>
              <a:ext cx="203502" cy="225381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7CB49174-7F63-4B02-B854-A8ADDC77E6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80802" y="3831828"/>
              <a:ext cx="268756" cy="297650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Ellipszis 15">
              <a:extLst>
                <a:ext uri="{FF2B5EF4-FFF2-40B4-BE49-F238E27FC236}">
                  <a16:creationId xmlns:a16="http://schemas.microsoft.com/office/drawing/2014/main" id="{4EDCE53F-9621-4F45-965D-7910D1D385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5440" y="3904429"/>
              <a:ext cx="118253" cy="130966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2BF766C2-A864-4863-8A8F-F68C03EE3E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2841" y="3935319"/>
              <a:ext cx="71668" cy="79373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Ellipszis 17">
              <a:extLst>
                <a:ext uri="{FF2B5EF4-FFF2-40B4-BE49-F238E27FC236}">
                  <a16:creationId xmlns:a16="http://schemas.microsoft.com/office/drawing/2014/main" id="{BF3CBFDC-9413-4FD0-A5F5-F07AADE1C0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58493" y="3935319"/>
              <a:ext cx="71668" cy="79373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Ellipszis 18">
              <a:extLst>
                <a:ext uri="{FF2B5EF4-FFF2-40B4-BE49-F238E27FC236}">
                  <a16:creationId xmlns:a16="http://schemas.microsoft.com/office/drawing/2014/main" id="{36B6E718-A7D4-4EE5-BD94-70DB20A8D0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44225" y="3923439"/>
              <a:ext cx="71668" cy="79373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Ellipszis 19">
              <a:extLst>
                <a:ext uri="{FF2B5EF4-FFF2-40B4-BE49-F238E27FC236}">
                  <a16:creationId xmlns:a16="http://schemas.microsoft.com/office/drawing/2014/main" id="{DE70AFF0-ACBF-494A-AB2D-F436EF4F25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9429" y="3923758"/>
              <a:ext cx="118253" cy="130966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2A3A5F91-FB11-43CD-AE6B-9AE30144D7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9429" y="1411627"/>
              <a:ext cx="151943" cy="167648"/>
            </a:xfrm>
            <a:prstGeom prst="ellipse">
              <a:avLst/>
            </a:prstGeom>
            <a:solidFill>
              <a:srgbClr val="3453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Ellipszis 21">
              <a:extLst>
                <a:ext uri="{FF2B5EF4-FFF2-40B4-BE49-F238E27FC236}">
                  <a16:creationId xmlns:a16="http://schemas.microsoft.com/office/drawing/2014/main" id="{7525A68B-E36D-4D2C-8E33-DF321E3E49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01543" y="1411627"/>
              <a:ext cx="151943" cy="167648"/>
            </a:xfrm>
            <a:prstGeom prst="ellipse">
              <a:avLst/>
            </a:prstGeom>
            <a:solidFill>
              <a:srgbClr val="3453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Ellipszis 22">
              <a:extLst>
                <a:ext uri="{FF2B5EF4-FFF2-40B4-BE49-F238E27FC236}">
                  <a16:creationId xmlns:a16="http://schemas.microsoft.com/office/drawing/2014/main" id="{06E08325-873C-41AD-B4D3-56673CFE83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53254" y="1411627"/>
              <a:ext cx="151943" cy="167648"/>
            </a:xfrm>
            <a:prstGeom prst="ellipse">
              <a:avLst/>
            </a:prstGeom>
            <a:solidFill>
              <a:srgbClr val="3453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7DE4C221-B5E4-4951-BCCE-741373810F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39941" y="1411627"/>
              <a:ext cx="151943" cy="167648"/>
            </a:xfrm>
            <a:prstGeom prst="ellipse">
              <a:avLst/>
            </a:prstGeom>
            <a:solidFill>
              <a:srgbClr val="3453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Ellipszis 24">
              <a:extLst>
                <a:ext uri="{FF2B5EF4-FFF2-40B4-BE49-F238E27FC236}">
                  <a16:creationId xmlns:a16="http://schemas.microsoft.com/office/drawing/2014/main" id="{5B169BA9-6ABD-424F-ADE2-876FB76F82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6257" y="1411627"/>
              <a:ext cx="151943" cy="167648"/>
            </a:xfrm>
            <a:prstGeom prst="ellipse">
              <a:avLst/>
            </a:prstGeom>
            <a:solidFill>
              <a:srgbClr val="3453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Ellipszis 25">
              <a:extLst>
                <a:ext uri="{FF2B5EF4-FFF2-40B4-BE49-F238E27FC236}">
                  <a16:creationId xmlns:a16="http://schemas.microsoft.com/office/drawing/2014/main" id="{44796B02-48F7-4637-9EC8-6A637EE119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49832" y="1411627"/>
              <a:ext cx="151943" cy="167648"/>
            </a:xfrm>
            <a:prstGeom prst="ellipse">
              <a:avLst/>
            </a:prstGeom>
            <a:solidFill>
              <a:srgbClr val="3453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Ellipszis 26">
              <a:extLst>
                <a:ext uri="{FF2B5EF4-FFF2-40B4-BE49-F238E27FC236}">
                  <a16:creationId xmlns:a16="http://schemas.microsoft.com/office/drawing/2014/main" id="{3F33663F-B6B3-4D35-AA58-8EF26A767B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60910" y="1411627"/>
              <a:ext cx="151943" cy="167648"/>
            </a:xfrm>
            <a:prstGeom prst="ellipse">
              <a:avLst/>
            </a:prstGeom>
            <a:solidFill>
              <a:srgbClr val="3453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Ellipszis 27">
              <a:extLst>
                <a:ext uri="{FF2B5EF4-FFF2-40B4-BE49-F238E27FC236}">
                  <a16:creationId xmlns:a16="http://schemas.microsoft.com/office/drawing/2014/main" id="{E749C4EA-E6CD-4AD8-8901-B15B4E2D3A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35055" y="1411627"/>
              <a:ext cx="151943" cy="167648"/>
            </a:xfrm>
            <a:prstGeom prst="ellipse">
              <a:avLst/>
            </a:prstGeom>
            <a:solidFill>
              <a:srgbClr val="3453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Ellipszis 28">
              <a:extLst>
                <a:ext uri="{FF2B5EF4-FFF2-40B4-BE49-F238E27FC236}">
                  <a16:creationId xmlns:a16="http://schemas.microsoft.com/office/drawing/2014/main" id="{27017D26-1461-4C23-B725-246842FCB4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5880" y="1411627"/>
              <a:ext cx="151943" cy="167648"/>
            </a:xfrm>
            <a:prstGeom prst="ellipse">
              <a:avLst/>
            </a:prstGeom>
            <a:solidFill>
              <a:srgbClr val="3453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Ellipszis 29">
              <a:extLst>
                <a:ext uri="{FF2B5EF4-FFF2-40B4-BE49-F238E27FC236}">
                  <a16:creationId xmlns:a16="http://schemas.microsoft.com/office/drawing/2014/main" id="{E66F039E-6D66-44ED-BA38-2E25A526DD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2703" y="2535535"/>
              <a:ext cx="151943" cy="1676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Ellipszis 30">
              <a:extLst>
                <a:ext uri="{FF2B5EF4-FFF2-40B4-BE49-F238E27FC236}">
                  <a16:creationId xmlns:a16="http://schemas.microsoft.com/office/drawing/2014/main" id="{38329514-7C29-486D-BA2E-73DB3D3C53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17764" y="2535535"/>
              <a:ext cx="151943" cy="1676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Ellipszis 31">
              <a:extLst>
                <a:ext uri="{FF2B5EF4-FFF2-40B4-BE49-F238E27FC236}">
                  <a16:creationId xmlns:a16="http://schemas.microsoft.com/office/drawing/2014/main" id="{14A3FF02-B92F-43C4-9905-401F9A5DA4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52683" y="2535535"/>
              <a:ext cx="151943" cy="1676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Ellipszis 32">
              <a:extLst>
                <a:ext uri="{FF2B5EF4-FFF2-40B4-BE49-F238E27FC236}">
                  <a16:creationId xmlns:a16="http://schemas.microsoft.com/office/drawing/2014/main" id="{DD2294E2-849B-40F4-82BE-AAFE6E9C70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41606" y="2535535"/>
              <a:ext cx="151943" cy="1676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" name="Ellipszis 33">
              <a:extLst>
                <a:ext uri="{FF2B5EF4-FFF2-40B4-BE49-F238E27FC236}">
                  <a16:creationId xmlns:a16="http://schemas.microsoft.com/office/drawing/2014/main" id="{994129E3-5B32-4B14-AD20-3F583CE9FB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8594" y="2535535"/>
              <a:ext cx="151943" cy="1676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Ellipszis 34">
              <a:extLst>
                <a:ext uri="{FF2B5EF4-FFF2-40B4-BE49-F238E27FC236}">
                  <a16:creationId xmlns:a16="http://schemas.microsoft.com/office/drawing/2014/main" id="{EFA64186-A89B-4F6A-AD5A-F9775E5826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03800" y="2535535"/>
              <a:ext cx="151943" cy="1676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" name="Ellipszis 35">
              <a:extLst>
                <a:ext uri="{FF2B5EF4-FFF2-40B4-BE49-F238E27FC236}">
                  <a16:creationId xmlns:a16="http://schemas.microsoft.com/office/drawing/2014/main" id="{91E3138F-8FC2-40B4-AA55-62753AC942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93456" y="2535535"/>
              <a:ext cx="151943" cy="1676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" name="Ellipszis 36">
              <a:extLst>
                <a:ext uri="{FF2B5EF4-FFF2-40B4-BE49-F238E27FC236}">
                  <a16:creationId xmlns:a16="http://schemas.microsoft.com/office/drawing/2014/main" id="{87C60098-CF83-4D2B-827D-904E413CB2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92585" y="2535535"/>
              <a:ext cx="151943" cy="1676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8" name="Ellipszis 37">
              <a:extLst>
                <a:ext uri="{FF2B5EF4-FFF2-40B4-BE49-F238E27FC236}">
                  <a16:creationId xmlns:a16="http://schemas.microsoft.com/office/drawing/2014/main" id="{46F036F3-5D9C-4BB3-BF01-ADAD2EFFED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87243" y="2535535"/>
              <a:ext cx="151943" cy="1676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39" name="Egyenes összekötő nyíllal 38">
              <a:extLst>
                <a:ext uri="{FF2B5EF4-FFF2-40B4-BE49-F238E27FC236}">
                  <a16:creationId xmlns:a16="http://schemas.microsoft.com/office/drawing/2014/main" id="{51F71F39-2749-4C91-A2F7-513096997868}"/>
                </a:ext>
              </a:extLst>
            </p:cNvPr>
            <p:cNvCxnSpPr>
              <a:cxnSpLocks/>
              <a:stCxn id="29" idx="4"/>
              <a:endCxn id="30" idx="0"/>
            </p:cNvCxnSpPr>
            <p:nvPr/>
          </p:nvCxnSpPr>
          <p:spPr>
            <a:xfrm flipH="1">
              <a:off x="1038675" y="1579275"/>
              <a:ext cx="183177" cy="9562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Egyenes összekötő nyíllal 39">
              <a:extLst>
                <a:ext uri="{FF2B5EF4-FFF2-40B4-BE49-F238E27FC236}">
                  <a16:creationId xmlns:a16="http://schemas.microsoft.com/office/drawing/2014/main" id="{3F6EFF6E-AD5B-4ADB-A933-7852D2DAA282}"/>
                </a:ext>
              </a:extLst>
            </p:cNvPr>
            <p:cNvCxnSpPr>
              <a:cxnSpLocks/>
              <a:stCxn id="28" idx="4"/>
              <a:endCxn id="31" idx="0"/>
            </p:cNvCxnSpPr>
            <p:nvPr/>
          </p:nvCxnSpPr>
          <p:spPr>
            <a:xfrm flipH="1">
              <a:off x="1393736" y="1579275"/>
              <a:ext cx="117291" cy="9562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Egyenes összekötő nyíllal 40">
              <a:extLst>
                <a:ext uri="{FF2B5EF4-FFF2-40B4-BE49-F238E27FC236}">
                  <a16:creationId xmlns:a16="http://schemas.microsoft.com/office/drawing/2014/main" id="{21709BF2-B04A-401F-BBBE-A5406E00DAF0}"/>
                </a:ext>
              </a:extLst>
            </p:cNvPr>
            <p:cNvCxnSpPr>
              <a:cxnSpLocks/>
              <a:stCxn id="27" idx="4"/>
              <a:endCxn id="32" idx="0"/>
            </p:cNvCxnSpPr>
            <p:nvPr/>
          </p:nvCxnSpPr>
          <p:spPr>
            <a:xfrm flipH="1">
              <a:off x="1828655" y="1579275"/>
              <a:ext cx="8227" cy="9562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Egyenes összekötő nyíllal 41">
              <a:extLst>
                <a:ext uri="{FF2B5EF4-FFF2-40B4-BE49-F238E27FC236}">
                  <a16:creationId xmlns:a16="http://schemas.microsoft.com/office/drawing/2014/main" id="{A530CF8D-0684-4BF1-B17A-85787E67D695}"/>
                </a:ext>
              </a:extLst>
            </p:cNvPr>
            <p:cNvCxnSpPr>
              <a:cxnSpLocks/>
              <a:stCxn id="26" idx="5"/>
              <a:endCxn id="34" idx="0"/>
            </p:cNvCxnSpPr>
            <p:nvPr/>
          </p:nvCxnSpPr>
          <p:spPr>
            <a:xfrm>
              <a:off x="2479523" y="1554723"/>
              <a:ext cx="315043" cy="9808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Egyenes összekötő nyíllal 42">
              <a:extLst>
                <a:ext uri="{FF2B5EF4-FFF2-40B4-BE49-F238E27FC236}">
                  <a16:creationId xmlns:a16="http://schemas.microsoft.com/office/drawing/2014/main" id="{4E4BEEF3-1FAF-491F-A0AA-99E45EA7E288}"/>
                </a:ext>
              </a:extLst>
            </p:cNvPr>
            <p:cNvCxnSpPr>
              <a:cxnSpLocks/>
              <a:stCxn id="25" idx="4"/>
              <a:endCxn id="33" idx="0"/>
            </p:cNvCxnSpPr>
            <p:nvPr/>
          </p:nvCxnSpPr>
          <p:spPr>
            <a:xfrm flipH="1">
              <a:off x="2417578" y="1579275"/>
              <a:ext cx="364651" cy="9562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Egyenes összekötő nyíllal 43">
              <a:extLst>
                <a:ext uri="{FF2B5EF4-FFF2-40B4-BE49-F238E27FC236}">
                  <a16:creationId xmlns:a16="http://schemas.microsoft.com/office/drawing/2014/main" id="{CD23DF04-E420-497F-BE65-D47ACDD3E177}"/>
                </a:ext>
              </a:extLst>
            </p:cNvPr>
            <p:cNvCxnSpPr>
              <a:cxnSpLocks/>
              <a:stCxn id="22" idx="4"/>
              <a:endCxn id="35" idx="0"/>
            </p:cNvCxnSpPr>
            <p:nvPr/>
          </p:nvCxnSpPr>
          <p:spPr>
            <a:xfrm>
              <a:off x="3077515" y="1579275"/>
              <a:ext cx="102257" cy="9562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Egyenes összekötő nyíllal 44">
              <a:extLst>
                <a:ext uri="{FF2B5EF4-FFF2-40B4-BE49-F238E27FC236}">
                  <a16:creationId xmlns:a16="http://schemas.microsoft.com/office/drawing/2014/main" id="{74169448-BB58-4DB8-860D-68A729632B37}"/>
                </a:ext>
              </a:extLst>
            </p:cNvPr>
            <p:cNvCxnSpPr>
              <a:cxnSpLocks/>
              <a:stCxn id="23" idx="4"/>
              <a:endCxn id="37" idx="1"/>
            </p:cNvCxnSpPr>
            <p:nvPr/>
          </p:nvCxnSpPr>
          <p:spPr>
            <a:xfrm>
              <a:off x="3729226" y="1579275"/>
              <a:ext cx="485611" cy="9808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Egyenes összekötő nyíllal 45">
              <a:extLst>
                <a:ext uri="{FF2B5EF4-FFF2-40B4-BE49-F238E27FC236}">
                  <a16:creationId xmlns:a16="http://schemas.microsoft.com/office/drawing/2014/main" id="{9271715A-C135-4360-8D5A-FB00EF708A3F}"/>
                </a:ext>
              </a:extLst>
            </p:cNvPr>
            <p:cNvCxnSpPr>
              <a:cxnSpLocks/>
              <a:stCxn id="24" idx="3"/>
              <a:endCxn id="36" idx="0"/>
            </p:cNvCxnSpPr>
            <p:nvPr/>
          </p:nvCxnSpPr>
          <p:spPr>
            <a:xfrm flipH="1">
              <a:off x="3769428" y="1554723"/>
              <a:ext cx="192765" cy="9808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Egyenes összekötő nyíllal 46">
              <a:extLst>
                <a:ext uri="{FF2B5EF4-FFF2-40B4-BE49-F238E27FC236}">
                  <a16:creationId xmlns:a16="http://schemas.microsoft.com/office/drawing/2014/main" id="{003D4252-54B5-45EF-A716-B623D37357B6}"/>
                </a:ext>
              </a:extLst>
            </p:cNvPr>
            <p:cNvCxnSpPr>
              <a:cxnSpLocks/>
              <a:endCxn id="38" idx="1"/>
            </p:cNvCxnSpPr>
            <p:nvPr/>
          </p:nvCxnSpPr>
          <p:spPr>
            <a:xfrm>
              <a:off x="4317868" y="1576701"/>
              <a:ext cx="391627" cy="9833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Egyenes összekötő nyíllal 47">
              <a:extLst>
                <a:ext uri="{FF2B5EF4-FFF2-40B4-BE49-F238E27FC236}">
                  <a16:creationId xmlns:a16="http://schemas.microsoft.com/office/drawing/2014/main" id="{64F964E2-304F-43C2-B2C3-9EE71EDD9647}"/>
                </a:ext>
              </a:extLst>
            </p:cNvPr>
            <p:cNvCxnSpPr>
              <a:cxnSpLocks/>
              <a:stCxn id="30" idx="4"/>
            </p:cNvCxnSpPr>
            <p:nvPr/>
          </p:nvCxnSpPr>
          <p:spPr>
            <a:xfrm>
              <a:off x="1038675" y="2703182"/>
              <a:ext cx="0" cy="8043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Egyenes összekötő nyíllal 48">
              <a:extLst>
                <a:ext uri="{FF2B5EF4-FFF2-40B4-BE49-F238E27FC236}">
                  <a16:creationId xmlns:a16="http://schemas.microsoft.com/office/drawing/2014/main" id="{94AD7430-6F9A-4B27-9041-0C307310A513}"/>
                </a:ext>
              </a:extLst>
            </p:cNvPr>
            <p:cNvCxnSpPr>
              <a:cxnSpLocks/>
              <a:stCxn id="31" idx="4"/>
            </p:cNvCxnSpPr>
            <p:nvPr/>
          </p:nvCxnSpPr>
          <p:spPr>
            <a:xfrm>
              <a:off x="1393736" y="2703182"/>
              <a:ext cx="11761" cy="6423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Egyenes összekötő nyíllal 49">
              <a:extLst>
                <a:ext uri="{FF2B5EF4-FFF2-40B4-BE49-F238E27FC236}">
                  <a16:creationId xmlns:a16="http://schemas.microsoft.com/office/drawing/2014/main" id="{4E832A01-B306-45AB-AB99-4342975C1FBF}"/>
                </a:ext>
              </a:extLst>
            </p:cNvPr>
            <p:cNvCxnSpPr>
              <a:cxnSpLocks/>
            </p:cNvCxnSpPr>
            <p:nvPr/>
          </p:nvCxnSpPr>
          <p:spPr>
            <a:xfrm>
              <a:off x="1820067" y="2703182"/>
              <a:ext cx="0" cy="2373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Egyenes összekötő nyíllal 50">
              <a:extLst>
                <a:ext uri="{FF2B5EF4-FFF2-40B4-BE49-F238E27FC236}">
                  <a16:creationId xmlns:a16="http://schemas.microsoft.com/office/drawing/2014/main" id="{AA29E7AB-0499-4BF8-8B7E-D26B11CF8C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17578" y="2703182"/>
              <a:ext cx="1" cy="3723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Egyenes összekötő nyíllal 51">
              <a:extLst>
                <a:ext uri="{FF2B5EF4-FFF2-40B4-BE49-F238E27FC236}">
                  <a16:creationId xmlns:a16="http://schemas.microsoft.com/office/drawing/2014/main" id="{AD664512-90C1-4D13-99BE-45B6236631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74002" y="2727286"/>
              <a:ext cx="1" cy="5627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Egyenes összekötő nyíllal 52">
              <a:extLst>
                <a:ext uri="{FF2B5EF4-FFF2-40B4-BE49-F238E27FC236}">
                  <a16:creationId xmlns:a16="http://schemas.microsoft.com/office/drawing/2014/main" id="{2A4D5666-3250-41FF-8C60-1072CEE82A21}"/>
                </a:ext>
              </a:extLst>
            </p:cNvPr>
            <p:cNvCxnSpPr>
              <a:cxnSpLocks/>
              <a:stCxn id="35" idx="4"/>
            </p:cNvCxnSpPr>
            <p:nvPr/>
          </p:nvCxnSpPr>
          <p:spPr>
            <a:xfrm>
              <a:off x="3179772" y="2703182"/>
              <a:ext cx="0" cy="7291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Egyenes összekötő nyíllal 53">
              <a:extLst>
                <a:ext uri="{FF2B5EF4-FFF2-40B4-BE49-F238E27FC236}">
                  <a16:creationId xmlns:a16="http://schemas.microsoft.com/office/drawing/2014/main" id="{0297FBDF-336A-4414-8503-103BC8F7E169}"/>
                </a:ext>
              </a:extLst>
            </p:cNvPr>
            <p:cNvCxnSpPr>
              <a:cxnSpLocks/>
              <a:stCxn id="36" idx="4"/>
            </p:cNvCxnSpPr>
            <p:nvPr/>
          </p:nvCxnSpPr>
          <p:spPr>
            <a:xfrm>
              <a:off x="3769428" y="2703182"/>
              <a:ext cx="0" cy="3174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Egyenes összekötő nyíllal 54">
              <a:extLst>
                <a:ext uri="{FF2B5EF4-FFF2-40B4-BE49-F238E27FC236}">
                  <a16:creationId xmlns:a16="http://schemas.microsoft.com/office/drawing/2014/main" id="{44782BD2-3C7B-4D06-B7E3-94E54CDD10E3}"/>
                </a:ext>
              </a:extLst>
            </p:cNvPr>
            <p:cNvCxnSpPr>
              <a:cxnSpLocks/>
              <a:stCxn id="37" idx="4"/>
            </p:cNvCxnSpPr>
            <p:nvPr/>
          </p:nvCxnSpPr>
          <p:spPr>
            <a:xfrm>
              <a:off x="4268557" y="2703182"/>
              <a:ext cx="0" cy="5540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Egyenes összekötő nyíllal 55">
              <a:extLst>
                <a:ext uri="{FF2B5EF4-FFF2-40B4-BE49-F238E27FC236}">
                  <a16:creationId xmlns:a16="http://schemas.microsoft.com/office/drawing/2014/main" id="{B1DE3C6D-8C32-484B-9A36-F0277656F4DD}"/>
                </a:ext>
              </a:extLst>
            </p:cNvPr>
            <p:cNvCxnSpPr>
              <a:cxnSpLocks/>
              <a:stCxn id="38" idx="4"/>
            </p:cNvCxnSpPr>
            <p:nvPr/>
          </p:nvCxnSpPr>
          <p:spPr>
            <a:xfrm>
              <a:off x="4763215" y="2703182"/>
              <a:ext cx="4471" cy="7291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Szabadkézi sokszög: alakzat 56">
              <a:extLst>
                <a:ext uri="{FF2B5EF4-FFF2-40B4-BE49-F238E27FC236}">
                  <a16:creationId xmlns:a16="http://schemas.microsoft.com/office/drawing/2014/main" id="{23BCD755-EFCA-41E2-B821-E5B56C0414E4}"/>
                </a:ext>
              </a:extLst>
            </p:cNvPr>
            <p:cNvSpPr/>
            <p:nvPr/>
          </p:nvSpPr>
          <p:spPr>
            <a:xfrm>
              <a:off x="770735" y="2886438"/>
              <a:ext cx="4590620" cy="784052"/>
            </a:xfrm>
            <a:custGeom>
              <a:avLst/>
              <a:gdLst>
                <a:gd name="connsiteX0" fmla="*/ 0 w 5274129"/>
                <a:gd name="connsiteY0" fmla="*/ 604249 h 694364"/>
                <a:gd name="connsiteX1" fmla="*/ 236764 w 5274129"/>
                <a:gd name="connsiteY1" fmla="*/ 645070 h 694364"/>
                <a:gd name="connsiteX2" fmla="*/ 416379 w 5274129"/>
                <a:gd name="connsiteY2" fmla="*/ 620577 h 694364"/>
                <a:gd name="connsiteX3" fmla="*/ 636814 w 5274129"/>
                <a:gd name="connsiteY3" fmla="*/ 555263 h 694364"/>
                <a:gd name="connsiteX4" fmla="*/ 824593 w 5274129"/>
                <a:gd name="connsiteY4" fmla="*/ 514442 h 694364"/>
                <a:gd name="connsiteX5" fmla="*/ 1045029 w 5274129"/>
                <a:gd name="connsiteY5" fmla="*/ 449127 h 694364"/>
                <a:gd name="connsiteX6" fmla="*/ 1191986 w 5274129"/>
                <a:gd name="connsiteY6" fmla="*/ 318499 h 694364"/>
                <a:gd name="connsiteX7" fmla="*/ 1338943 w 5274129"/>
                <a:gd name="connsiteY7" fmla="*/ 171542 h 694364"/>
                <a:gd name="connsiteX8" fmla="*/ 1510393 w 5274129"/>
                <a:gd name="connsiteY8" fmla="*/ 40913 h 694364"/>
                <a:gd name="connsiteX9" fmla="*/ 1681843 w 5274129"/>
                <a:gd name="connsiteY9" fmla="*/ 92 h 694364"/>
                <a:gd name="connsiteX10" fmla="*/ 1836964 w 5274129"/>
                <a:gd name="connsiteY10" fmla="*/ 49077 h 694364"/>
                <a:gd name="connsiteX11" fmla="*/ 1983922 w 5274129"/>
                <a:gd name="connsiteY11" fmla="*/ 130720 h 694364"/>
                <a:gd name="connsiteX12" fmla="*/ 2122714 w 5274129"/>
                <a:gd name="connsiteY12" fmla="*/ 236856 h 694364"/>
                <a:gd name="connsiteX13" fmla="*/ 2286000 w 5274129"/>
                <a:gd name="connsiteY13" fmla="*/ 342992 h 694364"/>
                <a:gd name="connsiteX14" fmla="*/ 2473779 w 5274129"/>
                <a:gd name="connsiteY14" fmla="*/ 391977 h 694364"/>
                <a:gd name="connsiteX15" fmla="*/ 2637064 w 5274129"/>
                <a:gd name="connsiteY15" fmla="*/ 432799 h 694364"/>
                <a:gd name="connsiteX16" fmla="*/ 2792186 w 5274129"/>
                <a:gd name="connsiteY16" fmla="*/ 473620 h 694364"/>
                <a:gd name="connsiteX17" fmla="*/ 2939143 w 5274129"/>
                <a:gd name="connsiteY17" fmla="*/ 481784 h 694364"/>
                <a:gd name="connsiteX18" fmla="*/ 3053443 w 5274129"/>
                <a:gd name="connsiteY18" fmla="*/ 408306 h 694364"/>
                <a:gd name="connsiteX19" fmla="*/ 3175907 w 5274129"/>
                <a:gd name="connsiteY19" fmla="*/ 245020 h 694364"/>
                <a:gd name="connsiteX20" fmla="*/ 3371850 w 5274129"/>
                <a:gd name="connsiteY20" fmla="*/ 147049 h 694364"/>
                <a:gd name="connsiteX21" fmla="*/ 3510643 w 5274129"/>
                <a:gd name="connsiteY21" fmla="*/ 122556 h 694364"/>
                <a:gd name="connsiteX22" fmla="*/ 3633107 w 5274129"/>
                <a:gd name="connsiteY22" fmla="*/ 171542 h 694364"/>
                <a:gd name="connsiteX23" fmla="*/ 3804557 w 5274129"/>
                <a:gd name="connsiteY23" fmla="*/ 277677 h 694364"/>
                <a:gd name="connsiteX24" fmla="*/ 3967843 w 5274129"/>
                <a:gd name="connsiteY24" fmla="*/ 400142 h 694364"/>
                <a:gd name="connsiteX25" fmla="*/ 4163786 w 5274129"/>
                <a:gd name="connsiteY25" fmla="*/ 473620 h 694364"/>
                <a:gd name="connsiteX26" fmla="*/ 4343400 w 5274129"/>
                <a:gd name="connsiteY26" fmla="*/ 538934 h 694364"/>
                <a:gd name="connsiteX27" fmla="*/ 4514850 w 5274129"/>
                <a:gd name="connsiteY27" fmla="*/ 563427 h 694364"/>
                <a:gd name="connsiteX28" fmla="*/ 4637314 w 5274129"/>
                <a:gd name="connsiteY28" fmla="*/ 571592 h 694364"/>
                <a:gd name="connsiteX29" fmla="*/ 4776107 w 5274129"/>
                <a:gd name="connsiteY29" fmla="*/ 612413 h 694364"/>
                <a:gd name="connsiteX30" fmla="*/ 4882243 w 5274129"/>
                <a:gd name="connsiteY30" fmla="*/ 669563 h 694364"/>
                <a:gd name="connsiteX31" fmla="*/ 5143500 w 5274129"/>
                <a:gd name="connsiteY31" fmla="*/ 694056 h 694364"/>
                <a:gd name="connsiteX32" fmla="*/ 5274129 w 5274129"/>
                <a:gd name="connsiteY32" fmla="*/ 685892 h 694364"/>
                <a:gd name="connsiteX0" fmla="*/ 26361 w 5040834"/>
                <a:gd name="connsiteY0" fmla="*/ 669164 h 694364"/>
                <a:gd name="connsiteX1" fmla="*/ 3469 w 5040834"/>
                <a:gd name="connsiteY1" fmla="*/ 645070 h 694364"/>
                <a:gd name="connsiteX2" fmla="*/ 183084 w 5040834"/>
                <a:gd name="connsiteY2" fmla="*/ 620577 h 694364"/>
                <a:gd name="connsiteX3" fmla="*/ 403519 w 5040834"/>
                <a:gd name="connsiteY3" fmla="*/ 555263 h 694364"/>
                <a:gd name="connsiteX4" fmla="*/ 591298 w 5040834"/>
                <a:gd name="connsiteY4" fmla="*/ 514442 h 694364"/>
                <a:gd name="connsiteX5" fmla="*/ 811734 w 5040834"/>
                <a:gd name="connsiteY5" fmla="*/ 449127 h 694364"/>
                <a:gd name="connsiteX6" fmla="*/ 958691 w 5040834"/>
                <a:gd name="connsiteY6" fmla="*/ 318499 h 694364"/>
                <a:gd name="connsiteX7" fmla="*/ 1105648 w 5040834"/>
                <a:gd name="connsiteY7" fmla="*/ 171542 h 694364"/>
                <a:gd name="connsiteX8" fmla="*/ 1277098 w 5040834"/>
                <a:gd name="connsiteY8" fmla="*/ 40913 h 694364"/>
                <a:gd name="connsiteX9" fmla="*/ 1448548 w 5040834"/>
                <a:gd name="connsiteY9" fmla="*/ 92 h 694364"/>
                <a:gd name="connsiteX10" fmla="*/ 1603669 w 5040834"/>
                <a:gd name="connsiteY10" fmla="*/ 49077 h 694364"/>
                <a:gd name="connsiteX11" fmla="*/ 1750627 w 5040834"/>
                <a:gd name="connsiteY11" fmla="*/ 130720 h 694364"/>
                <a:gd name="connsiteX12" fmla="*/ 1889419 w 5040834"/>
                <a:gd name="connsiteY12" fmla="*/ 236856 h 694364"/>
                <a:gd name="connsiteX13" fmla="*/ 2052705 w 5040834"/>
                <a:gd name="connsiteY13" fmla="*/ 342992 h 694364"/>
                <a:gd name="connsiteX14" fmla="*/ 2240484 w 5040834"/>
                <a:gd name="connsiteY14" fmla="*/ 391977 h 694364"/>
                <a:gd name="connsiteX15" fmla="*/ 2403769 w 5040834"/>
                <a:gd name="connsiteY15" fmla="*/ 432799 h 694364"/>
                <a:gd name="connsiteX16" fmla="*/ 2558891 w 5040834"/>
                <a:gd name="connsiteY16" fmla="*/ 473620 h 694364"/>
                <a:gd name="connsiteX17" fmla="*/ 2705848 w 5040834"/>
                <a:gd name="connsiteY17" fmla="*/ 481784 h 694364"/>
                <a:gd name="connsiteX18" fmla="*/ 2820148 w 5040834"/>
                <a:gd name="connsiteY18" fmla="*/ 408306 h 694364"/>
                <a:gd name="connsiteX19" fmla="*/ 2942612 w 5040834"/>
                <a:gd name="connsiteY19" fmla="*/ 245020 h 694364"/>
                <a:gd name="connsiteX20" fmla="*/ 3138555 w 5040834"/>
                <a:gd name="connsiteY20" fmla="*/ 147049 h 694364"/>
                <a:gd name="connsiteX21" fmla="*/ 3277348 w 5040834"/>
                <a:gd name="connsiteY21" fmla="*/ 122556 h 694364"/>
                <a:gd name="connsiteX22" fmla="*/ 3399812 w 5040834"/>
                <a:gd name="connsiteY22" fmla="*/ 171542 h 694364"/>
                <a:gd name="connsiteX23" fmla="*/ 3571262 w 5040834"/>
                <a:gd name="connsiteY23" fmla="*/ 277677 h 694364"/>
                <a:gd name="connsiteX24" fmla="*/ 3734548 w 5040834"/>
                <a:gd name="connsiteY24" fmla="*/ 400142 h 694364"/>
                <a:gd name="connsiteX25" fmla="*/ 3930491 w 5040834"/>
                <a:gd name="connsiteY25" fmla="*/ 473620 h 694364"/>
                <a:gd name="connsiteX26" fmla="*/ 4110105 w 5040834"/>
                <a:gd name="connsiteY26" fmla="*/ 538934 h 694364"/>
                <a:gd name="connsiteX27" fmla="*/ 4281555 w 5040834"/>
                <a:gd name="connsiteY27" fmla="*/ 563427 h 694364"/>
                <a:gd name="connsiteX28" fmla="*/ 4404019 w 5040834"/>
                <a:gd name="connsiteY28" fmla="*/ 571592 h 694364"/>
                <a:gd name="connsiteX29" fmla="*/ 4542812 w 5040834"/>
                <a:gd name="connsiteY29" fmla="*/ 612413 h 694364"/>
                <a:gd name="connsiteX30" fmla="*/ 4648948 w 5040834"/>
                <a:gd name="connsiteY30" fmla="*/ 669563 h 694364"/>
                <a:gd name="connsiteX31" fmla="*/ 4910205 w 5040834"/>
                <a:gd name="connsiteY31" fmla="*/ 694056 h 694364"/>
                <a:gd name="connsiteX32" fmla="*/ 5040834 w 5040834"/>
                <a:gd name="connsiteY32" fmla="*/ 685892 h 694364"/>
                <a:gd name="connsiteX0" fmla="*/ 0 w 5014473"/>
                <a:gd name="connsiteY0" fmla="*/ 669164 h 694364"/>
                <a:gd name="connsiteX1" fmla="*/ 150213 w 5014473"/>
                <a:gd name="connsiteY1" fmla="*/ 609007 h 694364"/>
                <a:gd name="connsiteX2" fmla="*/ 156723 w 5014473"/>
                <a:gd name="connsiteY2" fmla="*/ 620577 h 694364"/>
                <a:gd name="connsiteX3" fmla="*/ 377158 w 5014473"/>
                <a:gd name="connsiteY3" fmla="*/ 555263 h 694364"/>
                <a:gd name="connsiteX4" fmla="*/ 564937 w 5014473"/>
                <a:gd name="connsiteY4" fmla="*/ 514442 h 694364"/>
                <a:gd name="connsiteX5" fmla="*/ 785373 w 5014473"/>
                <a:gd name="connsiteY5" fmla="*/ 449127 h 694364"/>
                <a:gd name="connsiteX6" fmla="*/ 932330 w 5014473"/>
                <a:gd name="connsiteY6" fmla="*/ 318499 h 694364"/>
                <a:gd name="connsiteX7" fmla="*/ 1079287 w 5014473"/>
                <a:gd name="connsiteY7" fmla="*/ 171542 h 694364"/>
                <a:gd name="connsiteX8" fmla="*/ 1250737 w 5014473"/>
                <a:gd name="connsiteY8" fmla="*/ 40913 h 694364"/>
                <a:gd name="connsiteX9" fmla="*/ 1422187 w 5014473"/>
                <a:gd name="connsiteY9" fmla="*/ 92 h 694364"/>
                <a:gd name="connsiteX10" fmla="*/ 1577308 w 5014473"/>
                <a:gd name="connsiteY10" fmla="*/ 49077 h 694364"/>
                <a:gd name="connsiteX11" fmla="*/ 1724266 w 5014473"/>
                <a:gd name="connsiteY11" fmla="*/ 130720 h 694364"/>
                <a:gd name="connsiteX12" fmla="*/ 1863058 w 5014473"/>
                <a:gd name="connsiteY12" fmla="*/ 236856 h 694364"/>
                <a:gd name="connsiteX13" fmla="*/ 2026344 w 5014473"/>
                <a:gd name="connsiteY13" fmla="*/ 342992 h 694364"/>
                <a:gd name="connsiteX14" fmla="*/ 2214123 w 5014473"/>
                <a:gd name="connsiteY14" fmla="*/ 391977 h 694364"/>
                <a:gd name="connsiteX15" fmla="*/ 2377408 w 5014473"/>
                <a:gd name="connsiteY15" fmla="*/ 432799 h 694364"/>
                <a:gd name="connsiteX16" fmla="*/ 2532530 w 5014473"/>
                <a:gd name="connsiteY16" fmla="*/ 473620 h 694364"/>
                <a:gd name="connsiteX17" fmla="*/ 2679487 w 5014473"/>
                <a:gd name="connsiteY17" fmla="*/ 481784 h 694364"/>
                <a:gd name="connsiteX18" fmla="*/ 2793787 w 5014473"/>
                <a:gd name="connsiteY18" fmla="*/ 408306 h 694364"/>
                <a:gd name="connsiteX19" fmla="*/ 2916251 w 5014473"/>
                <a:gd name="connsiteY19" fmla="*/ 245020 h 694364"/>
                <a:gd name="connsiteX20" fmla="*/ 3112194 w 5014473"/>
                <a:gd name="connsiteY20" fmla="*/ 147049 h 694364"/>
                <a:gd name="connsiteX21" fmla="*/ 3250987 w 5014473"/>
                <a:gd name="connsiteY21" fmla="*/ 122556 h 694364"/>
                <a:gd name="connsiteX22" fmla="*/ 3373451 w 5014473"/>
                <a:gd name="connsiteY22" fmla="*/ 171542 h 694364"/>
                <a:gd name="connsiteX23" fmla="*/ 3544901 w 5014473"/>
                <a:gd name="connsiteY23" fmla="*/ 277677 h 694364"/>
                <a:gd name="connsiteX24" fmla="*/ 3708187 w 5014473"/>
                <a:gd name="connsiteY24" fmla="*/ 400142 h 694364"/>
                <a:gd name="connsiteX25" fmla="*/ 3904130 w 5014473"/>
                <a:gd name="connsiteY25" fmla="*/ 473620 h 694364"/>
                <a:gd name="connsiteX26" fmla="*/ 4083744 w 5014473"/>
                <a:gd name="connsiteY26" fmla="*/ 538934 h 694364"/>
                <a:gd name="connsiteX27" fmla="*/ 4255194 w 5014473"/>
                <a:gd name="connsiteY27" fmla="*/ 563427 h 694364"/>
                <a:gd name="connsiteX28" fmla="*/ 4377658 w 5014473"/>
                <a:gd name="connsiteY28" fmla="*/ 571592 h 694364"/>
                <a:gd name="connsiteX29" fmla="*/ 4516451 w 5014473"/>
                <a:gd name="connsiteY29" fmla="*/ 612413 h 694364"/>
                <a:gd name="connsiteX30" fmla="*/ 4622587 w 5014473"/>
                <a:gd name="connsiteY30" fmla="*/ 669563 h 694364"/>
                <a:gd name="connsiteX31" fmla="*/ 4883844 w 5014473"/>
                <a:gd name="connsiteY31" fmla="*/ 694056 h 694364"/>
                <a:gd name="connsiteX32" fmla="*/ 5014473 w 5014473"/>
                <a:gd name="connsiteY32" fmla="*/ 685892 h 694364"/>
                <a:gd name="connsiteX0" fmla="*/ 6820 w 4871080"/>
                <a:gd name="connsiteY0" fmla="*/ 609007 h 694364"/>
                <a:gd name="connsiteX1" fmla="*/ 13330 w 4871080"/>
                <a:gd name="connsiteY1" fmla="*/ 620577 h 694364"/>
                <a:gd name="connsiteX2" fmla="*/ 233765 w 4871080"/>
                <a:gd name="connsiteY2" fmla="*/ 555263 h 694364"/>
                <a:gd name="connsiteX3" fmla="*/ 421544 w 4871080"/>
                <a:gd name="connsiteY3" fmla="*/ 514442 h 694364"/>
                <a:gd name="connsiteX4" fmla="*/ 641980 w 4871080"/>
                <a:gd name="connsiteY4" fmla="*/ 449127 h 694364"/>
                <a:gd name="connsiteX5" fmla="*/ 788937 w 4871080"/>
                <a:gd name="connsiteY5" fmla="*/ 318499 h 694364"/>
                <a:gd name="connsiteX6" fmla="*/ 935894 w 4871080"/>
                <a:gd name="connsiteY6" fmla="*/ 171542 h 694364"/>
                <a:gd name="connsiteX7" fmla="*/ 1107344 w 4871080"/>
                <a:gd name="connsiteY7" fmla="*/ 40913 h 694364"/>
                <a:gd name="connsiteX8" fmla="*/ 1278794 w 4871080"/>
                <a:gd name="connsiteY8" fmla="*/ 92 h 694364"/>
                <a:gd name="connsiteX9" fmla="*/ 1433915 w 4871080"/>
                <a:gd name="connsiteY9" fmla="*/ 49077 h 694364"/>
                <a:gd name="connsiteX10" fmla="*/ 1580873 w 4871080"/>
                <a:gd name="connsiteY10" fmla="*/ 130720 h 694364"/>
                <a:gd name="connsiteX11" fmla="*/ 1719665 w 4871080"/>
                <a:gd name="connsiteY11" fmla="*/ 236856 h 694364"/>
                <a:gd name="connsiteX12" fmla="*/ 1882951 w 4871080"/>
                <a:gd name="connsiteY12" fmla="*/ 342992 h 694364"/>
                <a:gd name="connsiteX13" fmla="*/ 2070730 w 4871080"/>
                <a:gd name="connsiteY13" fmla="*/ 391977 h 694364"/>
                <a:gd name="connsiteX14" fmla="*/ 2234015 w 4871080"/>
                <a:gd name="connsiteY14" fmla="*/ 432799 h 694364"/>
                <a:gd name="connsiteX15" fmla="*/ 2389137 w 4871080"/>
                <a:gd name="connsiteY15" fmla="*/ 473620 h 694364"/>
                <a:gd name="connsiteX16" fmla="*/ 2536094 w 4871080"/>
                <a:gd name="connsiteY16" fmla="*/ 481784 h 694364"/>
                <a:gd name="connsiteX17" fmla="*/ 2650394 w 4871080"/>
                <a:gd name="connsiteY17" fmla="*/ 408306 h 694364"/>
                <a:gd name="connsiteX18" fmla="*/ 2772858 w 4871080"/>
                <a:gd name="connsiteY18" fmla="*/ 245020 h 694364"/>
                <a:gd name="connsiteX19" fmla="*/ 2968801 w 4871080"/>
                <a:gd name="connsiteY19" fmla="*/ 147049 h 694364"/>
                <a:gd name="connsiteX20" fmla="*/ 3107594 w 4871080"/>
                <a:gd name="connsiteY20" fmla="*/ 122556 h 694364"/>
                <a:gd name="connsiteX21" fmla="*/ 3230058 w 4871080"/>
                <a:gd name="connsiteY21" fmla="*/ 171542 h 694364"/>
                <a:gd name="connsiteX22" fmla="*/ 3401508 w 4871080"/>
                <a:gd name="connsiteY22" fmla="*/ 277677 h 694364"/>
                <a:gd name="connsiteX23" fmla="*/ 3564794 w 4871080"/>
                <a:gd name="connsiteY23" fmla="*/ 400142 h 694364"/>
                <a:gd name="connsiteX24" fmla="*/ 3760737 w 4871080"/>
                <a:gd name="connsiteY24" fmla="*/ 473620 h 694364"/>
                <a:gd name="connsiteX25" fmla="*/ 3940351 w 4871080"/>
                <a:gd name="connsiteY25" fmla="*/ 538934 h 694364"/>
                <a:gd name="connsiteX26" fmla="*/ 4111801 w 4871080"/>
                <a:gd name="connsiteY26" fmla="*/ 563427 h 694364"/>
                <a:gd name="connsiteX27" fmla="*/ 4234265 w 4871080"/>
                <a:gd name="connsiteY27" fmla="*/ 571592 h 694364"/>
                <a:gd name="connsiteX28" fmla="*/ 4373058 w 4871080"/>
                <a:gd name="connsiteY28" fmla="*/ 612413 h 694364"/>
                <a:gd name="connsiteX29" fmla="*/ 4479194 w 4871080"/>
                <a:gd name="connsiteY29" fmla="*/ 669563 h 694364"/>
                <a:gd name="connsiteX30" fmla="*/ 4740451 w 4871080"/>
                <a:gd name="connsiteY30" fmla="*/ 694056 h 694364"/>
                <a:gd name="connsiteX31" fmla="*/ 4871080 w 4871080"/>
                <a:gd name="connsiteY31" fmla="*/ 685892 h 694364"/>
                <a:gd name="connsiteX0" fmla="*/ 0 w 4864260"/>
                <a:gd name="connsiteY0" fmla="*/ 609007 h 694364"/>
                <a:gd name="connsiteX1" fmla="*/ 226945 w 4864260"/>
                <a:gd name="connsiteY1" fmla="*/ 555263 h 694364"/>
                <a:gd name="connsiteX2" fmla="*/ 414724 w 4864260"/>
                <a:gd name="connsiteY2" fmla="*/ 514442 h 694364"/>
                <a:gd name="connsiteX3" fmla="*/ 635160 w 4864260"/>
                <a:gd name="connsiteY3" fmla="*/ 449127 h 694364"/>
                <a:gd name="connsiteX4" fmla="*/ 782117 w 4864260"/>
                <a:gd name="connsiteY4" fmla="*/ 318499 h 694364"/>
                <a:gd name="connsiteX5" fmla="*/ 929074 w 4864260"/>
                <a:gd name="connsiteY5" fmla="*/ 171542 h 694364"/>
                <a:gd name="connsiteX6" fmla="*/ 1100524 w 4864260"/>
                <a:gd name="connsiteY6" fmla="*/ 40913 h 694364"/>
                <a:gd name="connsiteX7" fmla="*/ 1271974 w 4864260"/>
                <a:gd name="connsiteY7" fmla="*/ 92 h 694364"/>
                <a:gd name="connsiteX8" fmla="*/ 1427095 w 4864260"/>
                <a:gd name="connsiteY8" fmla="*/ 49077 h 694364"/>
                <a:gd name="connsiteX9" fmla="*/ 1574053 w 4864260"/>
                <a:gd name="connsiteY9" fmla="*/ 130720 h 694364"/>
                <a:gd name="connsiteX10" fmla="*/ 1712845 w 4864260"/>
                <a:gd name="connsiteY10" fmla="*/ 236856 h 694364"/>
                <a:gd name="connsiteX11" fmla="*/ 1876131 w 4864260"/>
                <a:gd name="connsiteY11" fmla="*/ 342992 h 694364"/>
                <a:gd name="connsiteX12" fmla="*/ 2063910 w 4864260"/>
                <a:gd name="connsiteY12" fmla="*/ 391977 h 694364"/>
                <a:gd name="connsiteX13" fmla="*/ 2227195 w 4864260"/>
                <a:gd name="connsiteY13" fmla="*/ 432799 h 694364"/>
                <a:gd name="connsiteX14" fmla="*/ 2382317 w 4864260"/>
                <a:gd name="connsiteY14" fmla="*/ 473620 h 694364"/>
                <a:gd name="connsiteX15" fmla="*/ 2529274 w 4864260"/>
                <a:gd name="connsiteY15" fmla="*/ 481784 h 694364"/>
                <a:gd name="connsiteX16" fmla="*/ 2643574 w 4864260"/>
                <a:gd name="connsiteY16" fmla="*/ 408306 h 694364"/>
                <a:gd name="connsiteX17" fmla="*/ 2766038 w 4864260"/>
                <a:gd name="connsiteY17" fmla="*/ 245020 h 694364"/>
                <a:gd name="connsiteX18" fmla="*/ 2961981 w 4864260"/>
                <a:gd name="connsiteY18" fmla="*/ 147049 h 694364"/>
                <a:gd name="connsiteX19" fmla="*/ 3100774 w 4864260"/>
                <a:gd name="connsiteY19" fmla="*/ 122556 h 694364"/>
                <a:gd name="connsiteX20" fmla="*/ 3223238 w 4864260"/>
                <a:gd name="connsiteY20" fmla="*/ 171542 h 694364"/>
                <a:gd name="connsiteX21" fmla="*/ 3394688 w 4864260"/>
                <a:gd name="connsiteY21" fmla="*/ 277677 h 694364"/>
                <a:gd name="connsiteX22" fmla="*/ 3557974 w 4864260"/>
                <a:gd name="connsiteY22" fmla="*/ 400142 h 694364"/>
                <a:gd name="connsiteX23" fmla="*/ 3753917 w 4864260"/>
                <a:gd name="connsiteY23" fmla="*/ 473620 h 694364"/>
                <a:gd name="connsiteX24" fmla="*/ 3933531 w 4864260"/>
                <a:gd name="connsiteY24" fmla="*/ 538934 h 694364"/>
                <a:gd name="connsiteX25" fmla="*/ 4104981 w 4864260"/>
                <a:gd name="connsiteY25" fmla="*/ 563427 h 694364"/>
                <a:gd name="connsiteX26" fmla="*/ 4227445 w 4864260"/>
                <a:gd name="connsiteY26" fmla="*/ 571592 h 694364"/>
                <a:gd name="connsiteX27" fmla="*/ 4366238 w 4864260"/>
                <a:gd name="connsiteY27" fmla="*/ 612413 h 694364"/>
                <a:gd name="connsiteX28" fmla="*/ 4472374 w 4864260"/>
                <a:gd name="connsiteY28" fmla="*/ 669563 h 694364"/>
                <a:gd name="connsiteX29" fmla="*/ 4733631 w 4864260"/>
                <a:gd name="connsiteY29" fmla="*/ 694056 h 694364"/>
                <a:gd name="connsiteX30" fmla="*/ 4864260 w 4864260"/>
                <a:gd name="connsiteY30" fmla="*/ 685892 h 694364"/>
                <a:gd name="connsiteX0" fmla="*/ 0 w 4733631"/>
                <a:gd name="connsiteY0" fmla="*/ 609007 h 694056"/>
                <a:gd name="connsiteX1" fmla="*/ 226945 w 4733631"/>
                <a:gd name="connsiteY1" fmla="*/ 555263 h 694056"/>
                <a:gd name="connsiteX2" fmla="*/ 414724 w 4733631"/>
                <a:gd name="connsiteY2" fmla="*/ 514442 h 694056"/>
                <a:gd name="connsiteX3" fmla="*/ 635160 w 4733631"/>
                <a:gd name="connsiteY3" fmla="*/ 449127 h 694056"/>
                <a:gd name="connsiteX4" fmla="*/ 782117 w 4733631"/>
                <a:gd name="connsiteY4" fmla="*/ 318499 h 694056"/>
                <a:gd name="connsiteX5" fmla="*/ 929074 w 4733631"/>
                <a:gd name="connsiteY5" fmla="*/ 171542 h 694056"/>
                <a:gd name="connsiteX6" fmla="*/ 1100524 w 4733631"/>
                <a:gd name="connsiteY6" fmla="*/ 40913 h 694056"/>
                <a:gd name="connsiteX7" fmla="*/ 1271974 w 4733631"/>
                <a:gd name="connsiteY7" fmla="*/ 92 h 694056"/>
                <a:gd name="connsiteX8" fmla="*/ 1427095 w 4733631"/>
                <a:gd name="connsiteY8" fmla="*/ 49077 h 694056"/>
                <a:gd name="connsiteX9" fmla="*/ 1574053 w 4733631"/>
                <a:gd name="connsiteY9" fmla="*/ 130720 h 694056"/>
                <a:gd name="connsiteX10" fmla="*/ 1712845 w 4733631"/>
                <a:gd name="connsiteY10" fmla="*/ 236856 h 694056"/>
                <a:gd name="connsiteX11" fmla="*/ 1876131 w 4733631"/>
                <a:gd name="connsiteY11" fmla="*/ 342992 h 694056"/>
                <a:gd name="connsiteX12" fmla="*/ 2063910 w 4733631"/>
                <a:gd name="connsiteY12" fmla="*/ 391977 h 694056"/>
                <a:gd name="connsiteX13" fmla="*/ 2227195 w 4733631"/>
                <a:gd name="connsiteY13" fmla="*/ 432799 h 694056"/>
                <a:gd name="connsiteX14" fmla="*/ 2382317 w 4733631"/>
                <a:gd name="connsiteY14" fmla="*/ 473620 h 694056"/>
                <a:gd name="connsiteX15" fmla="*/ 2529274 w 4733631"/>
                <a:gd name="connsiteY15" fmla="*/ 481784 h 694056"/>
                <a:gd name="connsiteX16" fmla="*/ 2643574 w 4733631"/>
                <a:gd name="connsiteY16" fmla="*/ 408306 h 694056"/>
                <a:gd name="connsiteX17" fmla="*/ 2766038 w 4733631"/>
                <a:gd name="connsiteY17" fmla="*/ 245020 h 694056"/>
                <a:gd name="connsiteX18" fmla="*/ 2961981 w 4733631"/>
                <a:gd name="connsiteY18" fmla="*/ 147049 h 694056"/>
                <a:gd name="connsiteX19" fmla="*/ 3100774 w 4733631"/>
                <a:gd name="connsiteY19" fmla="*/ 122556 h 694056"/>
                <a:gd name="connsiteX20" fmla="*/ 3223238 w 4733631"/>
                <a:gd name="connsiteY20" fmla="*/ 171542 h 694056"/>
                <a:gd name="connsiteX21" fmla="*/ 3394688 w 4733631"/>
                <a:gd name="connsiteY21" fmla="*/ 277677 h 694056"/>
                <a:gd name="connsiteX22" fmla="*/ 3557974 w 4733631"/>
                <a:gd name="connsiteY22" fmla="*/ 400142 h 694056"/>
                <a:gd name="connsiteX23" fmla="*/ 3753917 w 4733631"/>
                <a:gd name="connsiteY23" fmla="*/ 473620 h 694056"/>
                <a:gd name="connsiteX24" fmla="*/ 3933531 w 4733631"/>
                <a:gd name="connsiteY24" fmla="*/ 538934 h 694056"/>
                <a:gd name="connsiteX25" fmla="*/ 4104981 w 4733631"/>
                <a:gd name="connsiteY25" fmla="*/ 563427 h 694056"/>
                <a:gd name="connsiteX26" fmla="*/ 4227445 w 4733631"/>
                <a:gd name="connsiteY26" fmla="*/ 571592 h 694056"/>
                <a:gd name="connsiteX27" fmla="*/ 4366238 w 4733631"/>
                <a:gd name="connsiteY27" fmla="*/ 612413 h 694056"/>
                <a:gd name="connsiteX28" fmla="*/ 4472374 w 4733631"/>
                <a:gd name="connsiteY28" fmla="*/ 669563 h 694056"/>
                <a:gd name="connsiteX29" fmla="*/ 4733631 w 4733631"/>
                <a:gd name="connsiteY29" fmla="*/ 694056 h 694056"/>
                <a:gd name="connsiteX0" fmla="*/ 0 w 4590621"/>
                <a:gd name="connsiteY0" fmla="*/ 609007 h 711218"/>
                <a:gd name="connsiteX1" fmla="*/ 226945 w 4590621"/>
                <a:gd name="connsiteY1" fmla="*/ 555263 h 711218"/>
                <a:gd name="connsiteX2" fmla="*/ 414724 w 4590621"/>
                <a:gd name="connsiteY2" fmla="*/ 514442 h 711218"/>
                <a:gd name="connsiteX3" fmla="*/ 635160 w 4590621"/>
                <a:gd name="connsiteY3" fmla="*/ 449127 h 711218"/>
                <a:gd name="connsiteX4" fmla="*/ 782117 w 4590621"/>
                <a:gd name="connsiteY4" fmla="*/ 318499 h 711218"/>
                <a:gd name="connsiteX5" fmla="*/ 929074 w 4590621"/>
                <a:gd name="connsiteY5" fmla="*/ 171542 h 711218"/>
                <a:gd name="connsiteX6" fmla="*/ 1100524 w 4590621"/>
                <a:gd name="connsiteY6" fmla="*/ 40913 h 711218"/>
                <a:gd name="connsiteX7" fmla="*/ 1271974 w 4590621"/>
                <a:gd name="connsiteY7" fmla="*/ 92 h 711218"/>
                <a:gd name="connsiteX8" fmla="*/ 1427095 w 4590621"/>
                <a:gd name="connsiteY8" fmla="*/ 49077 h 711218"/>
                <a:gd name="connsiteX9" fmla="*/ 1574053 w 4590621"/>
                <a:gd name="connsiteY9" fmla="*/ 130720 h 711218"/>
                <a:gd name="connsiteX10" fmla="*/ 1712845 w 4590621"/>
                <a:gd name="connsiteY10" fmla="*/ 236856 h 711218"/>
                <a:gd name="connsiteX11" fmla="*/ 1876131 w 4590621"/>
                <a:gd name="connsiteY11" fmla="*/ 342992 h 711218"/>
                <a:gd name="connsiteX12" fmla="*/ 2063910 w 4590621"/>
                <a:gd name="connsiteY12" fmla="*/ 391977 h 711218"/>
                <a:gd name="connsiteX13" fmla="*/ 2227195 w 4590621"/>
                <a:gd name="connsiteY13" fmla="*/ 432799 h 711218"/>
                <a:gd name="connsiteX14" fmla="*/ 2382317 w 4590621"/>
                <a:gd name="connsiteY14" fmla="*/ 473620 h 711218"/>
                <a:gd name="connsiteX15" fmla="*/ 2529274 w 4590621"/>
                <a:gd name="connsiteY15" fmla="*/ 481784 h 711218"/>
                <a:gd name="connsiteX16" fmla="*/ 2643574 w 4590621"/>
                <a:gd name="connsiteY16" fmla="*/ 408306 h 711218"/>
                <a:gd name="connsiteX17" fmla="*/ 2766038 w 4590621"/>
                <a:gd name="connsiteY17" fmla="*/ 245020 h 711218"/>
                <a:gd name="connsiteX18" fmla="*/ 2961981 w 4590621"/>
                <a:gd name="connsiteY18" fmla="*/ 147049 h 711218"/>
                <a:gd name="connsiteX19" fmla="*/ 3100774 w 4590621"/>
                <a:gd name="connsiteY19" fmla="*/ 122556 h 711218"/>
                <a:gd name="connsiteX20" fmla="*/ 3223238 w 4590621"/>
                <a:gd name="connsiteY20" fmla="*/ 171542 h 711218"/>
                <a:gd name="connsiteX21" fmla="*/ 3394688 w 4590621"/>
                <a:gd name="connsiteY21" fmla="*/ 277677 h 711218"/>
                <a:gd name="connsiteX22" fmla="*/ 3557974 w 4590621"/>
                <a:gd name="connsiteY22" fmla="*/ 400142 h 711218"/>
                <a:gd name="connsiteX23" fmla="*/ 3753917 w 4590621"/>
                <a:gd name="connsiteY23" fmla="*/ 473620 h 711218"/>
                <a:gd name="connsiteX24" fmla="*/ 3933531 w 4590621"/>
                <a:gd name="connsiteY24" fmla="*/ 538934 h 711218"/>
                <a:gd name="connsiteX25" fmla="*/ 4104981 w 4590621"/>
                <a:gd name="connsiteY25" fmla="*/ 563427 h 711218"/>
                <a:gd name="connsiteX26" fmla="*/ 4227445 w 4590621"/>
                <a:gd name="connsiteY26" fmla="*/ 571592 h 711218"/>
                <a:gd name="connsiteX27" fmla="*/ 4366238 w 4590621"/>
                <a:gd name="connsiteY27" fmla="*/ 612413 h 711218"/>
                <a:gd name="connsiteX28" fmla="*/ 4472374 w 4590621"/>
                <a:gd name="connsiteY28" fmla="*/ 669563 h 711218"/>
                <a:gd name="connsiteX29" fmla="*/ 4590621 w 4590621"/>
                <a:gd name="connsiteY29" fmla="*/ 711218 h 711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590621" h="711218">
                  <a:moveTo>
                    <a:pt x="0" y="609007"/>
                  </a:moveTo>
                  <a:lnTo>
                    <a:pt x="226945" y="555263"/>
                  </a:lnTo>
                  <a:cubicBezTo>
                    <a:pt x="296066" y="539502"/>
                    <a:pt x="346688" y="532131"/>
                    <a:pt x="414724" y="514442"/>
                  </a:cubicBezTo>
                  <a:cubicBezTo>
                    <a:pt x="482760" y="496753"/>
                    <a:pt x="573928" y="481784"/>
                    <a:pt x="635160" y="449127"/>
                  </a:cubicBezTo>
                  <a:cubicBezTo>
                    <a:pt x="696392" y="416470"/>
                    <a:pt x="733131" y="364763"/>
                    <a:pt x="782117" y="318499"/>
                  </a:cubicBezTo>
                  <a:cubicBezTo>
                    <a:pt x="831103" y="272235"/>
                    <a:pt x="876006" y="217806"/>
                    <a:pt x="929074" y="171542"/>
                  </a:cubicBezTo>
                  <a:cubicBezTo>
                    <a:pt x="982142" y="125278"/>
                    <a:pt x="1043374" y="69488"/>
                    <a:pt x="1100524" y="40913"/>
                  </a:cubicBezTo>
                  <a:cubicBezTo>
                    <a:pt x="1157674" y="12338"/>
                    <a:pt x="1217546" y="-1269"/>
                    <a:pt x="1271974" y="92"/>
                  </a:cubicBezTo>
                  <a:cubicBezTo>
                    <a:pt x="1326402" y="1453"/>
                    <a:pt x="1376748" y="27306"/>
                    <a:pt x="1427095" y="49077"/>
                  </a:cubicBezTo>
                  <a:cubicBezTo>
                    <a:pt x="1477442" y="70848"/>
                    <a:pt x="1526428" y="99424"/>
                    <a:pt x="1574053" y="130720"/>
                  </a:cubicBezTo>
                  <a:cubicBezTo>
                    <a:pt x="1621678" y="162016"/>
                    <a:pt x="1662499" y="201477"/>
                    <a:pt x="1712845" y="236856"/>
                  </a:cubicBezTo>
                  <a:cubicBezTo>
                    <a:pt x="1763191" y="272235"/>
                    <a:pt x="1817620" y="317138"/>
                    <a:pt x="1876131" y="342992"/>
                  </a:cubicBezTo>
                  <a:cubicBezTo>
                    <a:pt x="1934642" y="368845"/>
                    <a:pt x="2063910" y="391977"/>
                    <a:pt x="2063910" y="391977"/>
                  </a:cubicBezTo>
                  <a:lnTo>
                    <a:pt x="2227195" y="432799"/>
                  </a:lnTo>
                  <a:cubicBezTo>
                    <a:pt x="2280263" y="446406"/>
                    <a:pt x="2331971" y="465456"/>
                    <a:pt x="2382317" y="473620"/>
                  </a:cubicBezTo>
                  <a:cubicBezTo>
                    <a:pt x="2432663" y="481784"/>
                    <a:pt x="2485731" y="492670"/>
                    <a:pt x="2529274" y="481784"/>
                  </a:cubicBezTo>
                  <a:cubicBezTo>
                    <a:pt x="2572817" y="470898"/>
                    <a:pt x="2604113" y="447767"/>
                    <a:pt x="2643574" y="408306"/>
                  </a:cubicBezTo>
                  <a:cubicBezTo>
                    <a:pt x="2683035" y="368845"/>
                    <a:pt x="2712970" y="288563"/>
                    <a:pt x="2766038" y="245020"/>
                  </a:cubicBezTo>
                  <a:cubicBezTo>
                    <a:pt x="2819106" y="201477"/>
                    <a:pt x="2906192" y="167460"/>
                    <a:pt x="2961981" y="147049"/>
                  </a:cubicBezTo>
                  <a:cubicBezTo>
                    <a:pt x="3017770" y="126638"/>
                    <a:pt x="3057231" y="118474"/>
                    <a:pt x="3100774" y="122556"/>
                  </a:cubicBezTo>
                  <a:cubicBezTo>
                    <a:pt x="3144317" y="126638"/>
                    <a:pt x="3174252" y="145688"/>
                    <a:pt x="3223238" y="171542"/>
                  </a:cubicBezTo>
                  <a:cubicBezTo>
                    <a:pt x="3272224" y="197395"/>
                    <a:pt x="3338899" y="239577"/>
                    <a:pt x="3394688" y="277677"/>
                  </a:cubicBezTo>
                  <a:cubicBezTo>
                    <a:pt x="3450477" y="315777"/>
                    <a:pt x="3498103" y="367485"/>
                    <a:pt x="3557974" y="400142"/>
                  </a:cubicBezTo>
                  <a:cubicBezTo>
                    <a:pt x="3617845" y="432799"/>
                    <a:pt x="3753917" y="473620"/>
                    <a:pt x="3753917" y="473620"/>
                  </a:cubicBezTo>
                  <a:cubicBezTo>
                    <a:pt x="3816510" y="496752"/>
                    <a:pt x="3875020" y="523966"/>
                    <a:pt x="3933531" y="538934"/>
                  </a:cubicBezTo>
                  <a:cubicBezTo>
                    <a:pt x="3992042" y="553902"/>
                    <a:pt x="4055995" y="557984"/>
                    <a:pt x="4104981" y="563427"/>
                  </a:cubicBezTo>
                  <a:cubicBezTo>
                    <a:pt x="4153967" y="568870"/>
                    <a:pt x="4183902" y="563428"/>
                    <a:pt x="4227445" y="571592"/>
                  </a:cubicBezTo>
                  <a:cubicBezTo>
                    <a:pt x="4270988" y="579756"/>
                    <a:pt x="4325417" y="596084"/>
                    <a:pt x="4366238" y="612413"/>
                  </a:cubicBezTo>
                  <a:cubicBezTo>
                    <a:pt x="4407060" y="628742"/>
                    <a:pt x="4434977" y="653096"/>
                    <a:pt x="4472374" y="669563"/>
                  </a:cubicBezTo>
                  <a:cubicBezTo>
                    <a:pt x="4509771" y="686031"/>
                    <a:pt x="4525307" y="708497"/>
                    <a:pt x="4590621" y="711218"/>
                  </a:cubicBezTo>
                </a:path>
              </a:pathLst>
            </a:custGeom>
            <a:noFill/>
            <a:ln>
              <a:solidFill>
                <a:srgbClr val="D59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cxnSp>
          <p:nvCxnSpPr>
            <p:cNvPr id="58" name="Egyenes összekötő nyíllal 57">
              <a:extLst>
                <a:ext uri="{FF2B5EF4-FFF2-40B4-BE49-F238E27FC236}">
                  <a16:creationId xmlns:a16="http://schemas.microsoft.com/office/drawing/2014/main" id="{458FDDE4-6C2A-47C3-83E4-31CDA58A6279}"/>
                </a:ext>
              </a:extLst>
            </p:cNvPr>
            <p:cNvCxnSpPr>
              <a:cxnSpLocks/>
            </p:cNvCxnSpPr>
            <p:nvPr/>
          </p:nvCxnSpPr>
          <p:spPr>
            <a:xfrm>
              <a:off x="1038675" y="3507564"/>
              <a:ext cx="0" cy="4226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Egyenes összekötő nyíllal 58">
              <a:extLst>
                <a:ext uri="{FF2B5EF4-FFF2-40B4-BE49-F238E27FC236}">
                  <a16:creationId xmlns:a16="http://schemas.microsoft.com/office/drawing/2014/main" id="{6C0B39CB-1A26-4D45-A1DF-A21247E1E9C9}"/>
                </a:ext>
              </a:extLst>
            </p:cNvPr>
            <p:cNvCxnSpPr>
              <a:cxnSpLocks/>
            </p:cNvCxnSpPr>
            <p:nvPr/>
          </p:nvCxnSpPr>
          <p:spPr>
            <a:xfrm>
              <a:off x="1393736" y="3432376"/>
              <a:ext cx="0" cy="4810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Egyenes összekötő nyíllal 59">
              <a:extLst>
                <a:ext uri="{FF2B5EF4-FFF2-40B4-BE49-F238E27FC236}">
                  <a16:creationId xmlns:a16="http://schemas.microsoft.com/office/drawing/2014/main" id="{50C08132-6A90-4050-98FC-62E292D14F6A}"/>
                </a:ext>
              </a:extLst>
            </p:cNvPr>
            <p:cNvCxnSpPr>
              <a:cxnSpLocks/>
            </p:cNvCxnSpPr>
            <p:nvPr/>
          </p:nvCxnSpPr>
          <p:spPr>
            <a:xfrm>
              <a:off x="1811479" y="3020676"/>
              <a:ext cx="0" cy="8111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Egyenes összekötő nyíllal 60">
              <a:extLst>
                <a:ext uri="{FF2B5EF4-FFF2-40B4-BE49-F238E27FC236}">
                  <a16:creationId xmlns:a16="http://schemas.microsoft.com/office/drawing/2014/main" id="{771E0F0D-02F0-4BBE-B80A-687EB63FB03B}"/>
                </a:ext>
              </a:extLst>
            </p:cNvPr>
            <p:cNvCxnSpPr>
              <a:cxnSpLocks/>
            </p:cNvCxnSpPr>
            <p:nvPr/>
          </p:nvCxnSpPr>
          <p:spPr>
            <a:xfrm>
              <a:off x="2417578" y="3075537"/>
              <a:ext cx="0" cy="7369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Egyenes összekötő nyíllal 61">
              <a:extLst>
                <a:ext uri="{FF2B5EF4-FFF2-40B4-BE49-F238E27FC236}">
                  <a16:creationId xmlns:a16="http://schemas.microsoft.com/office/drawing/2014/main" id="{E5B97F32-82AC-499B-959E-81CCAE223496}"/>
                </a:ext>
              </a:extLst>
            </p:cNvPr>
            <p:cNvCxnSpPr>
              <a:cxnSpLocks/>
            </p:cNvCxnSpPr>
            <p:nvPr/>
          </p:nvCxnSpPr>
          <p:spPr>
            <a:xfrm>
              <a:off x="2774829" y="3345557"/>
              <a:ext cx="0" cy="5588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Egyenes összekötő nyíllal 62">
              <a:extLst>
                <a:ext uri="{FF2B5EF4-FFF2-40B4-BE49-F238E27FC236}">
                  <a16:creationId xmlns:a16="http://schemas.microsoft.com/office/drawing/2014/main" id="{909E887B-B1A9-4D76-9D01-B8DFB0DC7F0F}"/>
                </a:ext>
              </a:extLst>
            </p:cNvPr>
            <p:cNvCxnSpPr>
              <a:cxnSpLocks/>
            </p:cNvCxnSpPr>
            <p:nvPr/>
          </p:nvCxnSpPr>
          <p:spPr>
            <a:xfrm>
              <a:off x="3179772" y="3432376"/>
              <a:ext cx="0" cy="4978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Egyenes összekötő nyíllal 63">
              <a:extLst>
                <a:ext uri="{FF2B5EF4-FFF2-40B4-BE49-F238E27FC236}">
                  <a16:creationId xmlns:a16="http://schemas.microsoft.com/office/drawing/2014/main" id="{7C3E1AA9-4FF7-40F8-BE33-3BCD8711C19C}"/>
                </a:ext>
              </a:extLst>
            </p:cNvPr>
            <p:cNvCxnSpPr>
              <a:cxnSpLocks/>
            </p:cNvCxnSpPr>
            <p:nvPr/>
          </p:nvCxnSpPr>
          <p:spPr>
            <a:xfrm>
              <a:off x="3769428" y="3075537"/>
              <a:ext cx="0" cy="7906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Egyenes összekötő nyíllal 64">
              <a:extLst>
                <a:ext uri="{FF2B5EF4-FFF2-40B4-BE49-F238E27FC236}">
                  <a16:creationId xmlns:a16="http://schemas.microsoft.com/office/drawing/2014/main" id="{E471A1C2-2266-40AF-8BE9-622005BD9B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1727" y="3345557"/>
              <a:ext cx="6830" cy="5588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Egyenes összekötő nyíllal 65">
              <a:extLst>
                <a:ext uri="{FF2B5EF4-FFF2-40B4-BE49-F238E27FC236}">
                  <a16:creationId xmlns:a16="http://schemas.microsoft.com/office/drawing/2014/main" id="{74DA6BCA-5EBC-4DA7-815D-161EA5D9247F}"/>
                </a:ext>
              </a:extLst>
            </p:cNvPr>
            <p:cNvCxnSpPr>
              <a:cxnSpLocks/>
            </p:cNvCxnSpPr>
            <p:nvPr/>
          </p:nvCxnSpPr>
          <p:spPr>
            <a:xfrm>
              <a:off x="4780059" y="3507564"/>
              <a:ext cx="6908" cy="3968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Egyenes összekötő 10">
              <a:extLst>
                <a:ext uri="{FF2B5EF4-FFF2-40B4-BE49-F238E27FC236}">
                  <a16:creationId xmlns:a16="http://schemas.microsoft.com/office/drawing/2014/main" id="{76402179-90F7-4B72-8E62-1D8890708014}"/>
                </a:ext>
              </a:extLst>
            </p:cNvPr>
            <p:cNvCxnSpPr>
              <a:cxnSpLocks/>
            </p:cNvCxnSpPr>
            <p:nvPr/>
          </p:nvCxnSpPr>
          <p:spPr>
            <a:xfrm>
              <a:off x="910393" y="2605731"/>
              <a:ext cx="6456691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Szövegdoboz 84">
                <a:extLst>
                  <a:ext uri="{FF2B5EF4-FFF2-40B4-BE49-F238E27FC236}">
                    <a16:creationId xmlns:a16="http://schemas.microsoft.com/office/drawing/2014/main" id="{FAE0639D-99EC-4CD1-8C75-82C7AC9DE212}"/>
                  </a:ext>
                </a:extLst>
              </p:cNvPr>
              <p:cNvSpPr txBox="1"/>
              <p:nvPr/>
            </p:nvSpPr>
            <p:spPr>
              <a:xfrm>
                <a:off x="404326" y="2350720"/>
                <a:ext cx="1077025" cy="3220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i="1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hu-HU" i="1" smtClean="0">
                                  <a:ln w="0"/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hu-HU" i="1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hu-HU" b="0" i="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hu-HU" b="0" i="1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hu-HU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hu-HU" i="1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hu-HU" b="0" i="1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hu-HU" b="0" i="1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hu-HU" b="0" i="1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hu-HU" b="0" i="1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b="0" i="1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hu-HU" i="1" smtClean="0">
                                  <a:ln w="0"/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hu-HU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hu-HU" dirty="0">
                  <a:ln w="0"/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85" name="Szövegdoboz 84">
                <a:extLst>
                  <a:ext uri="{FF2B5EF4-FFF2-40B4-BE49-F238E27FC236}">
                    <a16:creationId xmlns:a16="http://schemas.microsoft.com/office/drawing/2014/main" id="{FAE0639D-99EC-4CD1-8C75-82C7AC9DE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26" y="2350720"/>
                <a:ext cx="1077025" cy="322011"/>
              </a:xfrm>
              <a:prstGeom prst="rect">
                <a:avLst/>
              </a:prstGeom>
              <a:blipFill>
                <a:blip r:embed="rId9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Szövegdoboz 85">
                <a:extLst>
                  <a:ext uri="{FF2B5EF4-FFF2-40B4-BE49-F238E27FC236}">
                    <a16:creationId xmlns:a16="http://schemas.microsoft.com/office/drawing/2014/main" id="{1E62C459-D8AA-4D1B-810E-C3CAC9016104}"/>
                  </a:ext>
                </a:extLst>
              </p:cNvPr>
              <p:cNvSpPr txBox="1"/>
              <p:nvPr/>
            </p:nvSpPr>
            <p:spPr>
              <a:xfrm>
                <a:off x="124361" y="1170529"/>
                <a:ext cx="1719665" cy="3220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i="1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hu-HU" i="1" smtClean="0">
                                  <a:ln w="0"/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hu-HU" i="1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hu-HU" b="0" i="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hu-HU" b="0" i="1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hu-HU" b="0" i="1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hu-HU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hu-HU" i="1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hu-HU" b="0" i="1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hu-HU" b="0" i="1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hu-HU" b="0" i="1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hu-HU" b="0" i="1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b="0" i="1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hu-HU" i="1" smtClean="0">
                                  <a:ln w="0"/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hu-HU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hu-HU" dirty="0">
                  <a:ln w="0"/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86" name="Szövegdoboz 85">
                <a:extLst>
                  <a:ext uri="{FF2B5EF4-FFF2-40B4-BE49-F238E27FC236}">
                    <a16:creationId xmlns:a16="http://schemas.microsoft.com/office/drawing/2014/main" id="{1E62C459-D8AA-4D1B-810E-C3CAC9016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61" y="1170529"/>
                <a:ext cx="1719665" cy="322011"/>
              </a:xfrm>
              <a:prstGeom prst="rect">
                <a:avLst/>
              </a:prstGeom>
              <a:blipFill>
                <a:blip r:embed="rId10"/>
                <a:stretch>
                  <a:fillRect b="-1509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2280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0"/>
          <p:cNvSpPr txBox="1">
            <a:spLocks noGrp="1"/>
          </p:cNvSpPr>
          <p:nvPr>
            <p:ph type="title"/>
          </p:nvPr>
        </p:nvSpPr>
        <p:spPr>
          <a:xfrm>
            <a:off x="259631" y="215600"/>
            <a:ext cx="849969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u-HU" sz="2200" dirty="0"/>
              <a:t>A módszer hatékonysága növelhető további algoritmuselemek beiktatásával</a:t>
            </a:r>
            <a:endParaRPr sz="2200" dirty="0"/>
          </a:p>
        </p:txBody>
      </p:sp>
      <p:grpSp>
        <p:nvGrpSpPr>
          <p:cNvPr id="4" name="Csoportba foglalás 3"/>
          <p:cNvGrpSpPr>
            <a:grpSpLocks noChangeAspect="1"/>
          </p:cNvGrpSpPr>
          <p:nvPr/>
        </p:nvGrpSpPr>
        <p:grpSpPr>
          <a:xfrm>
            <a:off x="471439" y="581805"/>
            <a:ext cx="7606458" cy="3954289"/>
            <a:chOff x="311665" y="661341"/>
            <a:chExt cx="7127792" cy="3705450"/>
          </a:xfrm>
        </p:grpSpPr>
        <p:grpSp>
          <p:nvGrpSpPr>
            <p:cNvPr id="2" name="Csoportba foglalás 1"/>
            <p:cNvGrpSpPr>
              <a:grpSpLocks noChangeAspect="1"/>
            </p:cNvGrpSpPr>
            <p:nvPr/>
          </p:nvGrpSpPr>
          <p:grpSpPr>
            <a:xfrm>
              <a:off x="311665" y="1759416"/>
              <a:ext cx="1866600" cy="1845600"/>
              <a:chOff x="311665" y="1759416"/>
              <a:chExt cx="1866600" cy="1845600"/>
            </a:xfrm>
          </p:grpSpPr>
          <p:sp>
            <p:nvSpPr>
              <p:cNvPr id="273" name="Google Shape;273;p30"/>
              <p:cNvSpPr/>
              <p:nvPr/>
            </p:nvSpPr>
            <p:spPr>
              <a:xfrm>
                <a:off x="311665" y="1759416"/>
                <a:ext cx="1866600" cy="1845600"/>
              </a:xfrm>
              <a:prstGeom prst="ellipse">
                <a:avLst/>
              </a:prstGeom>
              <a:noFill/>
              <a:ln w="9525" cap="flat" cmpd="sng">
                <a:solidFill>
                  <a:srgbClr val="CFD8DC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0"/>
              <p:cNvSpPr>
                <a:spLocks noChangeAspect="1"/>
              </p:cNvSpPr>
              <p:nvPr/>
            </p:nvSpPr>
            <p:spPr>
              <a:xfrm>
                <a:off x="475634" y="1921579"/>
                <a:ext cx="1538100" cy="1521300"/>
              </a:xfrm>
              <a:prstGeom prst="ellipse">
                <a:avLst/>
              </a:prstGeom>
              <a:noFill/>
              <a:ln w="9525" cap="flat" cmpd="sng">
                <a:solidFill>
                  <a:srgbClr val="CFD8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defTabSz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276" name="Google Shape;276;p30"/>
            <p:cNvSpPr/>
            <p:nvPr/>
          </p:nvSpPr>
          <p:spPr>
            <a:xfrm>
              <a:off x="3065788" y="2386191"/>
              <a:ext cx="2002800" cy="1980600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0"/>
            <p:cNvSpPr/>
            <p:nvPr/>
          </p:nvSpPr>
          <p:spPr>
            <a:xfrm>
              <a:off x="3241755" y="2560220"/>
              <a:ext cx="1650900" cy="1632900"/>
            </a:xfrm>
            <a:prstGeom prst="ellipse">
              <a:avLst/>
            </a:prstGeom>
            <a:noFill/>
            <a:ln w="28575" cap="flat" cmpd="sng">
              <a:solidFill>
                <a:srgbClr val="CFD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78" name="Google Shape;278;p30"/>
            <p:cNvSpPr/>
            <p:nvPr/>
          </p:nvSpPr>
          <p:spPr>
            <a:xfrm>
              <a:off x="5228157" y="661341"/>
              <a:ext cx="2211300" cy="2186700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279;p30"/>
            <p:cNvSpPr/>
            <p:nvPr/>
          </p:nvSpPr>
          <p:spPr>
            <a:xfrm>
              <a:off x="5422467" y="853387"/>
              <a:ext cx="1822500" cy="1802400"/>
            </a:xfrm>
            <a:prstGeom prst="ellipse">
              <a:avLst/>
            </a:prstGeom>
            <a:noFill/>
            <a:ln w="76200" cap="flat" cmpd="sng">
              <a:solidFill>
                <a:srgbClr val="CFD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600" b="1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IPF</a:t>
              </a:r>
              <a:endParaRPr sz="1600" b="1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cxnSp>
          <p:nvCxnSpPr>
            <p:cNvPr id="280" name="Google Shape;280;p30"/>
            <p:cNvCxnSpPr>
              <a:cxnSpLocks/>
            </p:cNvCxnSpPr>
            <p:nvPr/>
          </p:nvCxnSpPr>
          <p:spPr>
            <a:xfrm>
              <a:off x="1974135" y="2930057"/>
              <a:ext cx="1284982" cy="299531"/>
            </a:xfrm>
            <a:prstGeom prst="straightConnector1">
              <a:avLst/>
            </a:prstGeom>
            <a:noFill/>
            <a:ln w="9525" cap="flat" cmpd="sng">
              <a:solidFill>
                <a:srgbClr val="CFD8D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" name="Szövegdoboz 13"/>
            <p:cNvSpPr txBox="1"/>
            <p:nvPr/>
          </p:nvSpPr>
          <p:spPr>
            <a:xfrm>
              <a:off x="3387361" y="3129352"/>
              <a:ext cx="14234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600" b="1" dirty="0" err="1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</a:rPr>
                <a:t>Újramintavé-telezés</a:t>
              </a:r>
              <a:endParaRPr lang="hu-HU" sz="1600" b="1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</a:endParaRPr>
            </a:p>
          </p:txBody>
        </p:sp>
        <p:cxnSp>
          <p:nvCxnSpPr>
            <p:cNvPr id="281" name="Google Shape;281;p30"/>
            <p:cNvCxnSpPr>
              <a:cxnSpLocks/>
            </p:cNvCxnSpPr>
            <p:nvPr/>
          </p:nvCxnSpPr>
          <p:spPr>
            <a:xfrm flipV="1">
              <a:off x="4795816" y="2323736"/>
              <a:ext cx="842537" cy="650866"/>
            </a:xfrm>
            <a:prstGeom prst="straightConnector1">
              <a:avLst/>
            </a:prstGeom>
            <a:noFill/>
            <a:ln w="28575" cap="flat" cmpd="sng">
              <a:solidFill>
                <a:srgbClr val="CFD8D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" name="Szövegdoboz 2"/>
            <p:cNvSpPr txBox="1"/>
            <p:nvPr/>
          </p:nvSpPr>
          <p:spPr>
            <a:xfrm>
              <a:off x="589535" y="2389828"/>
              <a:ext cx="13102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600" b="1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</a:rPr>
                <a:t>Kétlépéses</a:t>
              </a:r>
              <a:r>
                <a:rPr lang="hu-HU" sz="1600" dirty="0"/>
                <a:t> </a:t>
              </a:r>
              <a:r>
                <a:rPr lang="hu-HU" sz="1600" b="1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</a:rPr>
                <a:t>algoritmus</a:t>
              </a:r>
            </a:p>
          </p:txBody>
        </p:sp>
      </p:grpSp>
      <p:sp>
        <p:nvSpPr>
          <p:cNvPr id="7" name="Dia számának helye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r>
              <a:rPr lang="en"/>
              <a:t>/</a:t>
            </a:r>
            <a:r>
              <a:rPr lang="hu-HU"/>
              <a:t>19</a:t>
            </a:r>
            <a:endParaRPr lang="en" dirty="0"/>
          </a:p>
        </p:txBody>
      </p:sp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3FA6B3FB-7B00-4065-849C-1A3CD133D900}"/>
              </a:ext>
            </a:extLst>
          </p:cNvPr>
          <p:cNvGrpSpPr/>
          <p:nvPr/>
        </p:nvGrpSpPr>
        <p:grpSpPr>
          <a:xfrm>
            <a:off x="5812399" y="3231826"/>
            <a:ext cx="3061151" cy="1496467"/>
            <a:chOff x="5987433" y="3089586"/>
            <a:chExt cx="3061151" cy="1496467"/>
          </a:xfrm>
        </p:grpSpPr>
        <p:sp>
          <p:nvSpPr>
            <p:cNvPr id="5" name="Beszédbuborék: lekerekített sarkú téglalap 4">
              <a:extLst>
                <a:ext uri="{FF2B5EF4-FFF2-40B4-BE49-F238E27FC236}">
                  <a16:creationId xmlns:a16="http://schemas.microsoft.com/office/drawing/2014/main" id="{875F5764-20F3-4293-88B0-122ABEB4B093}"/>
                </a:ext>
              </a:extLst>
            </p:cNvPr>
            <p:cNvSpPr/>
            <p:nvPr/>
          </p:nvSpPr>
          <p:spPr>
            <a:xfrm rot="10800000" flipH="1">
              <a:off x="5987433" y="3089586"/>
              <a:ext cx="3061151" cy="1496467"/>
            </a:xfrm>
            <a:prstGeom prst="wedgeRoundRectCallout">
              <a:avLst>
                <a:gd name="adj1" fmla="val -16657"/>
                <a:gd name="adj2" fmla="val 65128"/>
                <a:gd name="adj3" fmla="val 16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23" name="Csoportba foglalás 22">
              <a:extLst>
                <a:ext uri="{FF2B5EF4-FFF2-40B4-BE49-F238E27FC236}">
                  <a16:creationId xmlns:a16="http://schemas.microsoft.com/office/drawing/2014/main" id="{167FB179-38C6-44ED-BE22-670C04C286B5}"/>
                </a:ext>
              </a:extLst>
            </p:cNvPr>
            <p:cNvGrpSpPr/>
            <p:nvPr/>
          </p:nvGrpSpPr>
          <p:grpSpPr>
            <a:xfrm>
              <a:off x="6102496" y="3167793"/>
              <a:ext cx="2784627" cy="1316287"/>
              <a:chOff x="786150" y="1328710"/>
              <a:chExt cx="5060734" cy="2219065"/>
            </a:xfrm>
          </p:grpSpPr>
          <p:sp>
            <p:nvSpPr>
              <p:cNvPr id="28" name="Szabadkézi sokszög: alakzat 27">
                <a:extLst>
                  <a:ext uri="{FF2B5EF4-FFF2-40B4-BE49-F238E27FC236}">
                    <a16:creationId xmlns:a16="http://schemas.microsoft.com/office/drawing/2014/main" id="{C59AC9B5-74BF-4A1C-A7CF-3DCCF37C32BD}"/>
                  </a:ext>
                </a:extLst>
              </p:cNvPr>
              <p:cNvSpPr/>
              <p:nvPr/>
            </p:nvSpPr>
            <p:spPr>
              <a:xfrm>
                <a:off x="786150" y="1328710"/>
                <a:ext cx="5060734" cy="784052"/>
              </a:xfrm>
              <a:custGeom>
                <a:avLst/>
                <a:gdLst>
                  <a:gd name="connsiteX0" fmla="*/ 0 w 5274129"/>
                  <a:gd name="connsiteY0" fmla="*/ 604249 h 694364"/>
                  <a:gd name="connsiteX1" fmla="*/ 236764 w 5274129"/>
                  <a:gd name="connsiteY1" fmla="*/ 645070 h 694364"/>
                  <a:gd name="connsiteX2" fmla="*/ 416379 w 5274129"/>
                  <a:gd name="connsiteY2" fmla="*/ 620577 h 694364"/>
                  <a:gd name="connsiteX3" fmla="*/ 636814 w 5274129"/>
                  <a:gd name="connsiteY3" fmla="*/ 555263 h 694364"/>
                  <a:gd name="connsiteX4" fmla="*/ 824593 w 5274129"/>
                  <a:gd name="connsiteY4" fmla="*/ 514442 h 694364"/>
                  <a:gd name="connsiteX5" fmla="*/ 1045029 w 5274129"/>
                  <a:gd name="connsiteY5" fmla="*/ 449127 h 694364"/>
                  <a:gd name="connsiteX6" fmla="*/ 1191986 w 5274129"/>
                  <a:gd name="connsiteY6" fmla="*/ 318499 h 694364"/>
                  <a:gd name="connsiteX7" fmla="*/ 1338943 w 5274129"/>
                  <a:gd name="connsiteY7" fmla="*/ 171542 h 694364"/>
                  <a:gd name="connsiteX8" fmla="*/ 1510393 w 5274129"/>
                  <a:gd name="connsiteY8" fmla="*/ 40913 h 694364"/>
                  <a:gd name="connsiteX9" fmla="*/ 1681843 w 5274129"/>
                  <a:gd name="connsiteY9" fmla="*/ 92 h 694364"/>
                  <a:gd name="connsiteX10" fmla="*/ 1836964 w 5274129"/>
                  <a:gd name="connsiteY10" fmla="*/ 49077 h 694364"/>
                  <a:gd name="connsiteX11" fmla="*/ 1983922 w 5274129"/>
                  <a:gd name="connsiteY11" fmla="*/ 130720 h 694364"/>
                  <a:gd name="connsiteX12" fmla="*/ 2122714 w 5274129"/>
                  <a:gd name="connsiteY12" fmla="*/ 236856 h 694364"/>
                  <a:gd name="connsiteX13" fmla="*/ 2286000 w 5274129"/>
                  <a:gd name="connsiteY13" fmla="*/ 342992 h 694364"/>
                  <a:gd name="connsiteX14" fmla="*/ 2473779 w 5274129"/>
                  <a:gd name="connsiteY14" fmla="*/ 391977 h 694364"/>
                  <a:gd name="connsiteX15" fmla="*/ 2637064 w 5274129"/>
                  <a:gd name="connsiteY15" fmla="*/ 432799 h 694364"/>
                  <a:gd name="connsiteX16" fmla="*/ 2792186 w 5274129"/>
                  <a:gd name="connsiteY16" fmla="*/ 473620 h 694364"/>
                  <a:gd name="connsiteX17" fmla="*/ 2939143 w 5274129"/>
                  <a:gd name="connsiteY17" fmla="*/ 481784 h 694364"/>
                  <a:gd name="connsiteX18" fmla="*/ 3053443 w 5274129"/>
                  <a:gd name="connsiteY18" fmla="*/ 408306 h 694364"/>
                  <a:gd name="connsiteX19" fmla="*/ 3175907 w 5274129"/>
                  <a:gd name="connsiteY19" fmla="*/ 245020 h 694364"/>
                  <a:gd name="connsiteX20" fmla="*/ 3371850 w 5274129"/>
                  <a:gd name="connsiteY20" fmla="*/ 147049 h 694364"/>
                  <a:gd name="connsiteX21" fmla="*/ 3510643 w 5274129"/>
                  <a:gd name="connsiteY21" fmla="*/ 122556 h 694364"/>
                  <a:gd name="connsiteX22" fmla="*/ 3633107 w 5274129"/>
                  <a:gd name="connsiteY22" fmla="*/ 171542 h 694364"/>
                  <a:gd name="connsiteX23" fmla="*/ 3804557 w 5274129"/>
                  <a:gd name="connsiteY23" fmla="*/ 277677 h 694364"/>
                  <a:gd name="connsiteX24" fmla="*/ 3967843 w 5274129"/>
                  <a:gd name="connsiteY24" fmla="*/ 400142 h 694364"/>
                  <a:gd name="connsiteX25" fmla="*/ 4163786 w 5274129"/>
                  <a:gd name="connsiteY25" fmla="*/ 473620 h 694364"/>
                  <a:gd name="connsiteX26" fmla="*/ 4343400 w 5274129"/>
                  <a:gd name="connsiteY26" fmla="*/ 538934 h 694364"/>
                  <a:gd name="connsiteX27" fmla="*/ 4514850 w 5274129"/>
                  <a:gd name="connsiteY27" fmla="*/ 563427 h 694364"/>
                  <a:gd name="connsiteX28" fmla="*/ 4637314 w 5274129"/>
                  <a:gd name="connsiteY28" fmla="*/ 571592 h 694364"/>
                  <a:gd name="connsiteX29" fmla="*/ 4776107 w 5274129"/>
                  <a:gd name="connsiteY29" fmla="*/ 612413 h 694364"/>
                  <a:gd name="connsiteX30" fmla="*/ 4882243 w 5274129"/>
                  <a:gd name="connsiteY30" fmla="*/ 669563 h 694364"/>
                  <a:gd name="connsiteX31" fmla="*/ 5143500 w 5274129"/>
                  <a:gd name="connsiteY31" fmla="*/ 694056 h 694364"/>
                  <a:gd name="connsiteX32" fmla="*/ 5274129 w 5274129"/>
                  <a:gd name="connsiteY32" fmla="*/ 685892 h 694364"/>
                  <a:gd name="connsiteX0" fmla="*/ 26361 w 5040834"/>
                  <a:gd name="connsiteY0" fmla="*/ 669164 h 694364"/>
                  <a:gd name="connsiteX1" fmla="*/ 3469 w 5040834"/>
                  <a:gd name="connsiteY1" fmla="*/ 645070 h 694364"/>
                  <a:gd name="connsiteX2" fmla="*/ 183084 w 5040834"/>
                  <a:gd name="connsiteY2" fmla="*/ 620577 h 694364"/>
                  <a:gd name="connsiteX3" fmla="*/ 403519 w 5040834"/>
                  <a:gd name="connsiteY3" fmla="*/ 555263 h 694364"/>
                  <a:gd name="connsiteX4" fmla="*/ 591298 w 5040834"/>
                  <a:gd name="connsiteY4" fmla="*/ 514442 h 694364"/>
                  <a:gd name="connsiteX5" fmla="*/ 811734 w 5040834"/>
                  <a:gd name="connsiteY5" fmla="*/ 449127 h 694364"/>
                  <a:gd name="connsiteX6" fmla="*/ 958691 w 5040834"/>
                  <a:gd name="connsiteY6" fmla="*/ 318499 h 694364"/>
                  <a:gd name="connsiteX7" fmla="*/ 1105648 w 5040834"/>
                  <a:gd name="connsiteY7" fmla="*/ 171542 h 694364"/>
                  <a:gd name="connsiteX8" fmla="*/ 1277098 w 5040834"/>
                  <a:gd name="connsiteY8" fmla="*/ 40913 h 694364"/>
                  <a:gd name="connsiteX9" fmla="*/ 1448548 w 5040834"/>
                  <a:gd name="connsiteY9" fmla="*/ 92 h 694364"/>
                  <a:gd name="connsiteX10" fmla="*/ 1603669 w 5040834"/>
                  <a:gd name="connsiteY10" fmla="*/ 49077 h 694364"/>
                  <a:gd name="connsiteX11" fmla="*/ 1750627 w 5040834"/>
                  <a:gd name="connsiteY11" fmla="*/ 130720 h 694364"/>
                  <a:gd name="connsiteX12" fmla="*/ 1889419 w 5040834"/>
                  <a:gd name="connsiteY12" fmla="*/ 236856 h 694364"/>
                  <a:gd name="connsiteX13" fmla="*/ 2052705 w 5040834"/>
                  <a:gd name="connsiteY13" fmla="*/ 342992 h 694364"/>
                  <a:gd name="connsiteX14" fmla="*/ 2240484 w 5040834"/>
                  <a:gd name="connsiteY14" fmla="*/ 391977 h 694364"/>
                  <a:gd name="connsiteX15" fmla="*/ 2403769 w 5040834"/>
                  <a:gd name="connsiteY15" fmla="*/ 432799 h 694364"/>
                  <a:gd name="connsiteX16" fmla="*/ 2558891 w 5040834"/>
                  <a:gd name="connsiteY16" fmla="*/ 473620 h 694364"/>
                  <a:gd name="connsiteX17" fmla="*/ 2705848 w 5040834"/>
                  <a:gd name="connsiteY17" fmla="*/ 481784 h 694364"/>
                  <a:gd name="connsiteX18" fmla="*/ 2820148 w 5040834"/>
                  <a:gd name="connsiteY18" fmla="*/ 408306 h 694364"/>
                  <a:gd name="connsiteX19" fmla="*/ 2942612 w 5040834"/>
                  <a:gd name="connsiteY19" fmla="*/ 245020 h 694364"/>
                  <a:gd name="connsiteX20" fmla="*/ 3138555 w 5040834"/>
                  <a:gd name="connsiteY20" fmla="*/ 147049 h 694364"/>
                  <a:gd name="connsiteX21" fmla="*/ 3277348 w 5040834"/>
                  <a:gd name="connsiteY21" fmla="*/ 122556 h 694364"/>
                  <a:gd name="connsiteX22" fmla="*/ 3399812 w 5040834"/>
                  <a:gd name="connsiteY22" fmla="*/ 171542 h 694364"/>
                  <a:gd name="connsiteX23" fmla="*/ 3571262 w 5040834"/>
                  <a:gd name="connsiteY23" fmla="*/ 277677 h 694364"/>
                  <a:gd name="connsiteX24" fmla="*/ 3734548 w 5040834"/>
                  <a:gd name="connsiteY24" fmla="*/ 400142 h 694364"/>
                  <a:gd name="connsiteX25" fmla="*/ 3930491 w 5040834"/>
                  <a:gd name="connsiteY25" fmla="*/ 473620 h 694364"/>
                  <a:gd name="connsiteX26" fmla="*/ 4110105 w 5040834"/>
                  <a:gd name="connsiteY26" fmla="*/ 538934 h 694364"/>
                  <a:gd name="connsiteX27" fmla="*/ 4281555 w 5040834"/>
                  <a:gd name="connsiteY27" fmla="*/ 563427 h 694364"/>
                  <a:gd name="connsiteX28" fmla="*/ 4404019 w 5040834"/>
                  <a:gd name="connsiteY28" fmla="*/ 571592 h 694364"/>
                  <a:gd name="connsiteX29" fmla="*/ 4542812 w 5040834"/>
                  <a:gd name="connsiteY29" fmla="*/ 612413 h 694364"/>
                  <a:gd name="connsiteX30" fmla="*/ 4648948 w 5040834"/>
                  <a:gd name="connsiteY30" fmla="*/ 669563 h 694364"/>
                  <a:gd name="connsiteX31" fmla="*/ 4910205 w 5040834"/>
                  <a:gd name="connsiteY31" fmla="*/ 694056 h 694364"/>
                  <a:gd name="connsiteX32" fmla="*/ 5040834 w 5040834"/>
                  <a:gd name="connsiteY32" fmla="*/ 685892 h 694364"/>
                  <a:gd name="connsiteX0" fmla="*/ 0 w 5014473"/>
                  <a:gd name="connsiteY0" fmla="*/ 669164 h 694364"/>
                  <a:gd name="connsiteX1" fmla="*/ 150213 w 5014473"/>
                  <a:gd name="connsiteY1" fmla="*/ 609007 h 694364"/>
                  <a:gd name="connsiteX2" fmla="*/ 156723 w 5014473"/>
                  <a:gd name="connsiteY2" fmla="*/ 620577 h 694364"/>
                  <a:gd name="connsiteX3" fmla="*/ 377158 w 5014473"/>
                  <a:gd name="connsiteY3" fmla="*/ 555263 h 694364"/>
                  <a:gd name="connsiteX4" fmla="*/ 564937 w 5014473"/>
                  <a:gd name="connsiteY4" fmla="*/ 514442 h 694364"/>
                  <a:gd name="connsiteX5" fmla="*/ 785373 w 5014473"/>
                  <a:gd name="connsiteY5" fmla="*/ 449127 h 694364"/>
                  <a:gd name="connsiteX6" fmla="*/ 932330 w 5014473"/>
                  <a:gd name="connsiteY6" fmla="*/ 318499 h 694364"/>
                  <a:gd name="connsiteX7" fmla="*/ 1079287 w 5014473"/>
                  <a:gd name="connsiteY7" fmla="*/ 171542 h 694364"/>
                  <a:gd name="connsiteX8" fmla="*/ 1250737 w 5014473"/>
                  <a:gd name="connsiteY8" fmla="*/ 40913 h 694364"/>
                  <a:gd name="connsiteX9" fmla="*/ 1422187 w 5014473"/>
                  <a:gd name="connsiteY9" fmla="*/ 92 h 694364"/>
                  <a:gd name="connsiteX10" fmla="*/ 1577308 w 5014473"/>
                  <a:gd name="connsiteY10" fmla="*/ 49077 h 694364"/>
                  <a:gd name="connsiteX11" fmla="*/ 1724266 w 5014473"/>
                  <a:gd name="connsiteY11" fmla="*/ 130720 h 694364"/>
                  <a:gd name="connsiteX12" fmla="*/ 1863058 w 5014473"/>
                  <a:gd name="connsiteY12" fmla="*/ 236856 h 694364"/>
                  <a:gd name="connsiteX13" fmla="*/ 2026344 w 5014473"/>
                  <a:gd name="connsiteY13" fmla="*/ 342992 h 694364"/>
                  <a:gd name="connsiteX14" fmla="*/ 2214123 w 5014473"/>
                  <a:gd name="connsiteY14" fmla="*/ 391977 h 694364"/>
                  <a:gd name="connsiteX15" fmla="*/ 2377408 w 5014473"/>
                  <a:gd name="connsiteY15" fmla="*/ 432799 h 694364"/>
                  <a:gd name="connsiteX16" fmla="*/ 2532530 w 5014473"/>
                  <a:gd name="connsiteY16" fmla="*/ 473620 h 694364"/>
                  <a:gd name="connsiteX17" fmla="*/ 2679487 w 5014473"/>
                  <a:gd name="connsiteY17" fmla="*/ 481784 h 694364"/>
                  <a:gd name="connsiteX18" fmla="*/ 2793787 w 5014473"/>
                  <a:gd name="connsiteY18" fmla="*/ 408306 h 694364"/>
                  <a:gd name="connsiteX19" fmla="*/ 2916251 w 5014473"/>
                  <a:gd name="connsiteY19" fmla="*/ 245020 h 694364"/>
                  <a:gd name="connsiteX20" fmla="*/ 3112194 w 5014473"/>
                  <a:gd name="connsiteY20" fmla="*/ 147049 h 694364"/>
                  <a:gd name="connsiteX21" fmla="*/ 3250987 w 5014473"/>
                  <a:gd name="connsiteY21" fmla="*/ 122556 h 694364"/>
                  <a:gd name="connsiteX22" fmla="*/ 3373451 w 5014473"/>
                  <a:gd name="connsiteY22" fmla="*/ 171542 h 694364"/>
                  <a:gd name="connsiteX23" fmla="*/ 3544901 w 5014473"/>
                  <a:gd name="connsiteY23" fmla="*/ 277677 h 694364"/>
                  <a:gd name="connsiteX24" fmla="*/ 3708187 w 5014473"/>
                  <a:gd name="connsiteY24" fmla="*/ 400142 h 694364"/>
                  <a:gd name="connsiteX25" fmla="*/ 3904130 w 5014473"/>
                  <a:gd name="connsiteY25" fmla="*/ 473620 h 694364"/>
                  <a:gd name="connsiteX26" fmla="*/ 4083744 w 5014473"/>
                  <a:gd name="connsiteY26" fmla="*/ 538934 h 694364"/>
                  <a:gd name="connsiteX27" fmla="*/ 4255194 w 5014473"/>
                  <a:gd name="connsiteY27" fmla="*/ 563427 h 694364"/>
                  <a:gd name="connsiteX28" fmla="*/ 4377658 w 5014473"/>
                  <a:gd name="connsiteY28" fmla="*/ 571592 h 694364"/>
                  <a:gd name="connsiteX29" fmla="*/ 4516451 w 5014473"/>
                  <a:gd name="connsiteY29" fmla="*/ 612413 h 694364"/>
                  <a:gd name="connsiteX30" fmla="*/ 4622587 w 5014473"/>
                  <a:gd name="connsiteY30" fmla="*/ 669563 h 694364"/>
                  <a:gd name="connsiteX31" fmla="*/ 4883844 w 5014473"/>
                  <a:gd name="connsiteY31" fmla="*/ 694056 h 694364"/>
                  <a:gd name="connsiteX32" fmla="*/ 5014473 w 5014473"/>
                  <a:gd name="connsiteY32" fmla="*/ 685892 h 694364"/>
                  <a:gd name="connsiteX0" fmla="*/ 6820 w 4871080"/>
                  <a:gd name="connsiteY0" fmla="*/ 609007 h 694364"/>
                  <a:gd name="connsiteX1" fmla="*/ 13330 w 4871080"/>
                  <a:gd name="connsiteY1" fmla="*/ 620577 h 694364"/>
                  <a:gd name="connsiteX2" fmla="*/ 233765 w 4871080"/>
                  <a:gd name="connsiteY2" fmla="*/ 555263 h 694364"/>
                  <a:gd name="connsiteX3" fmla="*/ 421544 w 4871080"/>
                  <a:gd name="connsiteY3" fmla="*/ 514442 h 694364"/>
                  <a:gd name="connsiteX4" fmla="*/ 641980 w 4871080"/>
                  <a:gd name="connsiteY4" fmla="*/ 449127 h 694364"/>
                  <a:gd name="connsiteX5" fmla="*/ 788937 w 4871080"/>
                  <a:gd name="connsiteY5" fmla="*/ 318499 h 694364"/>
                  <a:gd name="connsiteX6" fmla="*/ 935894 w 4871080"/>
                  <a:gd name="connsiteY6" fmla="*/ 171542 h 694364"/>
                  <a:gd name="connsiteX7" fmla="*/ 1107344 w 4871080"/>
                  <a:gd name="connsiteY7" fmla="*/ 40913 h 694364"/>
                  <a:gd name="connsiteX8" fmla="*/ 1278794 w 4871080"/>
                  <a:gd name="connsiteY8" fmla="*/ 92 h 694364"/>
                  <a:gd name="connsiteX9" fmla="*/ 1433915 w 4871080"/>
                  <a:gd name="connsiteY9" fmla="*/ 49077 h 694364"/>
                  <a:gd name="connsiteX10" fmla="*/ 1580873 w 4871080"/>
                  <a:gd name="connsiteY10" fmla="*/ 130720 h 694364"/>
                  <a:gd name="connsiteX11" fmla="*/ 1719665 w 4871080"/>
                  <a:gd name="connsiteY11" fmla="*/ 236856 h 694364"/>
                  <a:gd name="connsiteX12" fmla="*/ 1882951 w 4871080"/>
                  <a:gd name="connsiteY12" fmla="*/ 342992 h 694364"/>
                  <a:gd name="connsiteX13" fmla="*/ 2070730 w 4871080"/>
                  <a:gd name="connsiteY13" fmla="*/ 391977 h 694364"/>
                  <a:gd name="connsiteX14" fmla="*/ 2234015 w 4871080"/>
                  <a:gd name="connsiteY14" fmla="*/ 432799 h 694364"/>
                  <a:gd name="connsiteX15" fmla="*/ 2389137 w 4871080"/>
                  <a:gd name="connsiteY15" fmla="*/ 473620 h 694364"/>
                  <a:gd name="connsiteX16" fmla="*/ 2536094 w 4871080"/>
                  <a:gd name="connsiteY16" fmla="*/ 481784 h 694364"/>
                  <a:gd name="connsiteX17" fmla="*/ 2650394 w 4871080"/>
                  <a:gd name="connsiteY17" fmla="*/ 408306 h 694364"/>
                  <a:gd name="connsiteX18" fmla="*/ 2772858 w 4871080"/>
                  <a:gd name="connsiteY18" fmla="*/ 245020 h 694364"/>
                  <a:gd name="connsiteX19" fmla="*/ 2968801 w 4871080"/>
                  <a:gd name="connsiteY19" fmla="*/ 147049 h 694364"/>
                  <a:gd name="connsiteX20" fmla="*/ 3107594 w 4871080"/>
                  <a:gd name="connsiteY20" fmla="*/ 122556 h 694364"/>
                  <a:gd name="connsiteX21" fmla="*/ 3230058 w 4871080"/>
                  <a:gd name="connsiteY21" fmla="*/ 171542 h 694364"/>
                  <a:gd name="connsiteX22" fmla="*/ 3401508 w 4871080"/>
                  <a:gd name="connsiteY22" fmla="*/ 277677 h 694364"/>
                  <a:gd name="connsiteX23" fmla="*/ 3564794 w 4871080"/>
                  <a:gd name="connsiteY23" fmla="*/ 400142 h 694364"/>
                  <a:gd name="connsiteX24" fmla="*/ 3760737 w 4871080"/>
                  <a:gd name="connsiteY24" fmla="*/ 473620 h 694364"/>
                  <a:gd name="connsiteX25" fmla="*/ 3940351 w 4871080"/>
                  <a:gd name="connsiteY25" fmla="*/ 538934 h 694364"/>
                  <a:gd name="connsiteX26" fmla="*/ 4111801 w 4871080"/>
                  <a:gd name="connsiteY26" fmla="*/ 563427 h 694364"/>
                  <a:gd name="connsiteX27" fmla="*/ 4234265 w 4871080"/>
                  <a:gd name="connsiteY27" fmla="*/ 571592 h 694364"/>
                  <a:gd name="connsiteX28" fmla="*/ 4373058 w 4871080"/>
                  <a:gd name="connsiteY28" fmla="*/ 612413 h 694364"/>
                  <a:gd name="connsiteX29" fmla="*/ 4479194 w 4871080"/>
                  <a:gd name="connsiteY29" fmla="*/ 669563 h 694364"/>
                  <a:gd name="connsiteX30" fmla="*/ 4740451 w 4871080"/>
                  <a:gd name="connsiteY30" fmla="*/ 694056 h 694364"/>
                  <a:gd name="connsiteX31" fmla="*/ 4871080 w 4871080"/>
                  <a:gd name="connsiteY31" fmla="*/ 685892 h 694364"/>
                  <a:gd name="connsiteX0" fmla="*/ 0 w 4864260"/>
                  <a:gd name="connsiteY0" fmla="*/ 609007 h 694364"/>
                  <a:gd name="connsiteX1" fmla="*/ 226945 w 4864260"/>
                  <a:gd name="connsiteY1" fmla="*/ 555263 h 694364"/>
                  <a:gd name="connsiteX2" fmla="*/ 414724 w 4864260"/>
                  <a:gd name="connsiteY2" fmla="*/ 514442 h 694364"/>
                  <a:gd name="connsiteX3" fmla="*/ 635160 w 4864260"/>
                  <a:gd name="connsiteY3" fmla="*/ 449127 h 694364"/>
                  <a:gd name="connsiteX4" fmla="*/ 782117 w 4864260"/>
                  <a:gd name="connsiteY4" fmla="*/ 318499 h 694364"/>
                  <a:gd name="connsiteX5" fmla="*/ 929074 w 4864260"/>
                  <a:gd name="connsiteY5" fmla="*/ 171542 h 694364"/>
                  <a:gd name="connsiteX6" fmla="*/ 1100524 w 4864260"/>
                  <a:gd name="connsiteY6" fmla="*/ 40913 h 694364"/>
                  <a:gd name="connsiteX7" fmla="*/ 1271974 w 4864260"/>
                  <a:gd name="connsiteY7" fmla="*/ 92 h 694364"/>
                  <a:gd name="connsiteX8" fmla="*/ 1427095 w 4864260"/>
                  <a:gd name="connsiteY8" fmla="*/ 49077 h 694364"/>
                  <a:gd name="connsiteX9" fmla="*/ 1574053 w 4864260"/>
                  <a:gd name="connsiteY9" fmla="*/ 130720 h 694364"/>
                  <a:gd name="connsiteX10" fmla="*/ 1712845 w 4864260"/>
                  <a:gd name="connsiteY10" fmla="*/ 236856 h 694364"/>
                  <a:gd name="connsiteX11" fmla="*/ 1876131 w 4864260"/>
                  <a:gd name="connsiteY11" fmla="*/ 342992 h 694364"/>
                  <a:gd name="connsiteX12" fmla="*/ 2063910 w 4864260"/>
                  <a:gd name="connsiteY12" fmla="*/ 391977 h 694364"/>
                  <a:gd name="connsiteX13" fmla="*/ 2227195 w 4864260"/>
                  <a:gd name="connsiteY13" fmla="*/ 432799 h 694364"/>
                  <a:gd name="connsiteX14" fmla="*/ 2382317 w 4864260"/>
                  <a:gd name="connsiteY14" fmla="*/ 473620 h 694364"/>
                  <a:gd name="connsiteX15" fmla="*/ 2529274 w 4864260"/>
                  <a:gd name="connsiteY15" fmla="*/ 481784 h 694364"/>
                  <a:gd name="connsiteX16" fmla="*/ 2643574 w 4864260"/>
                  <a:gd name="connsiteY16" fmla="*/ 408306 h 694364"/>
                  <a:gd name="connsiteX17" fmla="*/ 2766038 w 4864260"/>
                  <a:gd name="connsiteY17" fmla="*/ 245020 h 694364"/>
                  <a:gd name="connsiteX18" fmla="*/ 2961981 w 4864260"/>
                  <a:gd name="connsiteY18" fmla="*/ 147049 h 694364"/>
                  <a:gd name="connsiteX19" fmla="*/ 3100774 w 4864260"/>
                  <a:gd name="connsiteY19" fmla="*/ 122556 h 694364"/>
                  <a:gd name="connsiteX20" fmla="*/ 3223238 w 4864260"/>
                  <a:gd name="connsiteY20" fmla="*/ 171542 h 694364"/>
                  <a:gd name="connsiteX21" fmla="*/ 3394688 w 4864260"/>
                  <a:gd name="connsiteY21" fmla="*/ 277677 h 694364"/>
                  <a:gd name="connsiteX22" fmla="*/ 3557974 w 4864260"/>
                  <a:gd name="connsiteY22" fmla="*/ 400142 h 694364"/>
                  <a:gd name="connsiteX23" fmla="*/ 3753917 w 4864260"/>
                  <a:gd name="connsiteY23" fmla="*/ 473620 h 694364"/>
                  <a:gd name="connsiteX24" fmla="*/ 3933531 w 4864260"/>
                  <a:gd name="connsiteY24" fmla="*/ 538934 h 694364"/>
                  <a:gd name="connsiteX25" fmla="*/ 4104981 w 4864260"/>
                  <a:gd name="connsiteY25" fmla="*/ 563427 h 694364"/>
                  <a:gd name="connsiteX26" fmla="*/ 4227445 w 4864260"/>
                  <a:gd name="connsiteY26" fmla="*/ 571592 h 694364"/>
                  <a:gd name="connsiteX27" fmla="*/ 4366238 w 4864260"/>
                  <a:gd name="connsiteY27" fmla="*/ 612413 h 694364"/>
                  <a:gd name="connsiteX28" fmla="*/ 4472374 w 4864260"/>
                  <a:gd name="connsiteY28" fmla="*/ 669563 h 694364"/>
                  <a:gd name="connsiteX29" fmla="*/ 4733631 w 4864260"/>
                  <a:gd name="connsiteY29" fmla="*/ 694056 h 694364"/>
                  <a:gd name="connsiteX30" fmla="*/ 4864260 w 4864260"/>
                  <a:gd name="connsiteY30" fmla="*/ 685892 h 694364"/>
                  <a:gd name="connsiteX0" fmla="*/ 0 w 4733631"/>
                  <a:gd name="connsiteY0" fmla="*/ 609007 h 694056"/>
                  <a:gd name="connsiteX1" fmla="*/ 226945 w 4733631"/>
                  <a:gd name="connsiteY1" fmla="*/ 555263 h 694056"/>
                  <a:gd name="connsiteX2" fmla="*/ 414724 w 4733631"/>
                  <a:gd name="connsiteY2" fmla="*/ 514442 h 694056"/>
                  <a:gd name="connsiteX3" fmla="*/ 635160 w 4733631"/>
                  <a:gd name="connsiteY3" fmla="*/ 449127 h 694056"/>
                  <a:gd name="connsiteX4" fmla="*/ 782117 w 4733631"/>
                  <a:gd name="connsiteY4" fmla="*/ 318499 h 694056"/>
                  <a:gd name="connsiteX5" fmla="*/ 929074 w 4733631"/>
                  <a:gd name="connsiteY5" fmla="*/ 171542 h 694056"/>
                  <a:gd name="connsiteX6" fmla="*/ 1100524 w 4733631"/>
                  <a:gd name="connsiteY6" fmla="*/ 40913 h 694056"/>
                  <a:gd name="connsiteX7" fmla="*/ 1271974 w 4733631"/>
                  <a:gd name="connsiteY7" fmla="*/ 92 h 694056"/>
                  <a:gd name="connsiteX8" fmla="*/ 1427095 w 4733631"/>
                  <a:gd name="connsiteY8" fmla="*/ 49077 h 694056"/>
                  <a:gd name="connsiteX9" fmla="*/ 1574053 w 4733631"/>
                  <a:gd name="connsiteY9" fmla="*/ 130720 h 694056"/>
                  <a:gd name="connsiteX10" fmla="*/ 1712845 w 4733631"/>
                  <a:gd name="connsiteY10" fmla="*/ 236856 h 694056"/>
                  <a:gd name="connsiteX11" fmla="*/ 1876131 w 4733631"/>
                  <a:gd name="connsiteY11" fmla="*/ 342992 h 694056"/>
                  <a:gd name="connsiteX12" fmla="*/ 2063910 w 4733631"/>
                  <a:gd name="connsiteY12" fmla="*/ 391977 h 694056"/>
                  <a:gd name="connsiteX13" fmla="*/ 2227195 w 4733631"/>
                  <a:gd name="connsiteY13" fmla="*/ 432799 h 694056"/>
                  <a:gd name="connsiteX14" fmla="*/ 2382317 w 4733631"/>
                  <a:gd name="connsiteY14" fmla="*/ 473620 h 694056"/>
                  <a:gd name="connsiteX15" fmla="*/ 2529274 w 4733631"/>
                  <a:gd name="connsiteY15" fmla="*/ 481784 h 694056"/>
                  <a:gd name="connsiteX16" fmla="*/ 2643574 w 4733631"/>
                  <a:gd name="connsiteY16" fmla="*/ 408306 h 694056"/>
                  <a:gd name="connsiteX17" fmla="*/ 2766038 w 4733631"/>
                  <a:gd name="connsiteY17" fmla="*/ 245020 h 694056"/>
                  <a:gd name="connsiteX18" fmla="*/ 2961981 w 4733631"/>
                  <a:gd name="connsiteY18" fmla="*/ 147049 h 694056"/>
                  <a:gd name="connsiteX19" fmla="*/ 3100774 w 4733631"/>
                  <a:gd name="connsiteY19" fmla="*/ 122556 h 694056"/>
                  <a:gd name="connsiteX20" fmla="*/ 3223238 w 4733631"/>
                  <a:gd name="connsiteY20" fmla="*/ 171542 h 694056"/>
                  <a:gd name="connsiteX21" fmla="*/ 3394688 w 4733631"/>
                  <a:gd name="connsiteY21" fmla="*/ 277677 h 694056"/>
                  <a:gd name="connsiteX22" fmla="*/ 3557974 w 4733631"/>
                  <a:gd name="connsiteY22" fmla="*/ 400142 h 694056"/>
                  <a:gd name="connsiteX23" fmla="*/ 3753917 w 4733631"/>
                  <a:gd name="connsiteY23" fmla="*/ 473620 h 694056"/>
                  <a:gd name="connsiteX24" fmla="*/ 3933531 w 4733631"/>
                  <a:gd name="connsiteY24" fmla="*/ 538934 h 694056"/>
                  <a:gd name="connsiteX25" fmla="*/ 4104981 w 4733631"/>
                  <a:gd name="connsiteY25" fmla="*/ 563427 h 694056"/>
                  <a:gd name="connsiteX26" fmla="*/ 4227445 w 4733631"/>
                  <a:gd name="connsiteY26" fmla="*/ 571592 h 694056"/>
                  <a:gd name="connsiteX27" fmla="*/ 4366238 w 4733631"/>
                  <a:gd name="connsiteY27" fmla="*/ 612413 h 694056"/>
                  <a:gd name="connsiteX28" fmla="*/ 4472374 w 4733631"/>
                  <a:gd name="connsiteY28" fmla="*/ 669563 h 694056"/>
                  <a:gd name="connsiteX29" fmla="*/ 4733631 w 4733631"/>
                  <a:gd name="connsiteY29" fmla="*/ 694056 h 694056"/>
                  <a:gd name="connsiteX0" fmla="*/ 0 w 4590621"/>
                  <a:gd name="connsiteY0" fmla="*/ 609007 h 711218"/>
                  <a:gd name="connsiteX1" fmla="*/ 226945 w 4590621"/>
                  <a:gd name="connsiteY1" fmla="*/ 555263 h 711218"/>
                  <a:gd name="connsiteX2" fmla="*/ 414724 w 4590621"/>
                  <a:gd name="connsiteY2" fmla="*/ 514442 h 711218"/>
                  <a:gd name="connsiteX3" fmla="*/ 635160 w 4590621"/>
                  <a:gd name="connsiteY3" fmla="*/ 449127 h 711218"/>
                  <a:gd name="connsiteX4" fmla="*/ 782117 w 4590621"/>
                  <a:gd name="connsiteY4" fmla="*/ 318499 h 711218"/>
                  <a:gd name="connsiteX5" fmla="*/ 929074 w 4590621"/>
                  <a:gd name="connsiteY5" fmla="*/ 171542 h 711218"/>
                  <a:gd name="connsiteX6" fmla="*/ 1100524 w 4590621"/>
                  <a:gd name="connsiteY6" fmla="*/ 40913 h 711218"/>
                  <a:gd name="connsiteX7" fmla="*/ 1271974 w 4590621"/>
                  <a:gd name="connsiteY7" fmla="*/ 92 h 711218"/>
                  <a:gd name="connsiteX8" fmla="*/ 1427095 w 4590621"/>
                  <a:gd name="connsiteY8" fmla="*/ 49077 h 711218"/>
                  <a:gd name="connsiteX9" fmla="*/ 1574053 w 4590621"/>
                  <a:gd name="connsiteY9" fmla="*/ 130720 h 711218"/>
                  <a:gd name="connsiteX10" fmla="*/ 1712845 w 4590621"/>
                  <a:gd name="connsiteY10" fmla="*/ 236856 h 711218"/>
                  <a:gd name="connsiteX11" fmla="*/ 1876131 w 4590621"/>
                  <a:gd name="connsiteY11" fmla="*/ 342992 h 711218"/>
                  <a:gd name="connsiteX12" fmla="*/ 2063910 w 4590621"/>
                  <a:gd name="connsiteY12" fmla="*/ 391977 h 711218"/>
                  <a:gd name="connsiteX13" fmla="*/ 2227195 w 4590621"/>
                  <a:gd name="connsiteY13" fmla="*/ 432799 h 711218"/>
                  <a:gd name="connsiteX14" fmla="*/ 2382317 w 4590621"/>
                  <a:gd name="connsiteY14" fmla="*/ 473620 h 711218"/>
                  <a:gd name="connsiteX15" fmla="*/ 2529274 w 4590621"/>
                  <a:gd name="connsiteY15" fmla="*/ 481784 h 711218"/>
                  <a:gd name="connsiteX16" fmla="*/ 2643574 w 4590621"/>
                  <a:gd name="connsiteY16" fmla="*/ 408306 h 711218"/>
                  <a:gd name="connsiteX17" fmla="*/ 2766038 w 4590621"/>
                  <a:gd name="connsiteY17" fmla="*/ 245020 h 711218"/>
                  <a:gd name="connsiteX18" fmla="*/ 2961981 w 4590621"/>
                  <a:gd name="connsiteY18" fmla="*/ 147049 h 711218"/>
                  <a:gd name="connsiteX19" fmla="*/ 3100774 w 4590621"/>
                  <a:gd name="connsiteY19" fmla="*/ 122556 h 711218"/>
                  <a:gd name="connsiteX20" fmla="*/ 3223238 w 4590621"/>
                  <a:gd name="connsiteY20" fmla="*/ 171542 h 711218"/>
                  <a:gd name="connsiteX21" fmla="*/ 3394688 w 4590621"/>
                  <a:gd name="connsiteY21" fmla="*/ 277677 h 711218"/>
                  <a:gd name="connsiteX22" fmla="*/ 3557974 w 4590621"/>
                  <a:gd name="connsiteY22" fmla="*/ 400142 h 711218"/>
                  <a:gd name="connsiteX23" fmla="*/ 3753917 w 4590621"/>
                  <a:gd name="connsiteY23" fmla="*/ 473620 h 711218"/>
                  <a:gd name="connsiteX24" fmla="*/ 3933531 w 4590621"/>
                  <a:gd name="connsiteY24" fmla="*/ 538934 h 711218"/>
                  <a:gd name="connsiteX25" fmla="*/ 4104981 w 4590621"/>
                  <a:gd name="connsiteY25" fmla="*/ 563427 h 711218"/>
                  <a:gd name="connsiteX26" fmla="*/ 4227445 w 4590621"/>
                  <a:gd name="connsiteY26" fmla="*/ 571592 h 711218"/>
                  <a:gd name="connsiteX27" fmla="*/ 4366238 w 4590621"/>
                  <a:gd name="connsiteY27" fmla="*/ 612413 h 711218"/>
                  <a:gd name="connsiteX28" fmla="*/ 4472374 w 4590621"/>
                  <a:gd name="connsiteY28" fmla="*/ 669563 h 711218"/>
                  <a:gd name="connsiteX29" fmla="*/ 4590621 w 4590621"/>
                  <a:gd name="connsiteY29" fmla="*/ 711218 h 711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590621" h="711218">
                    <a:moveTo>
                      <a:pt x="0" y="609007"/>
                    </a:moveTo>
                    <a:lnTo>
                      <a:pt x="226945" y="555263"/>
                    </a:lnTo>
                    <a:cubicBezTo>
                      <a:pt x="296066" y="539502"/>
                      <a:pt x="346688" y="532131"/>
                      <a:pt x="414724" y="514442"/>
                    </a:cubicBezTo>
                    <a:cubicBezTo>
                      <a:pt x="482760" y="496753"/>
                      <a:pt x="573928" y="481784"/>
                      <a:pt x="635160" y="449127"/>
                    </a:cubicBezTo>
                    <a:cubicBezTo>
                      <a:pt x="696392" y="416470"/>
                      <a:pt x="733131" y="364763"/>
                      <a:pt x="782117" y="318499"/>
                    </a:cubicBezTo>
                    <a:cubicBezTo>
                      <a:pt x="831103" y="272235"/>
                      <a:pt x="876006" y="217806"/>
                      <a:pt x="929074" y="171542"/>
                    </a:cubicBezTo>
                    <a:cubicBezTo>
                      <a:pt x="982142" y="125278"/>
                      <a:pt x="1043374" y="69488"/>
                      <a:pt x="1100524" y="40913"/>
                    </a:cubicBezTo>
                    <a:cubicBezTo>
                      <a:pt x="1157674" y="12338"/>
                      <a:pt x="1217546" y="-1269"/>
                      <a:pt x="1271974" y="92"/>
                    </a:cubicBezTo>
                    <a:cubicBezTo>
                      <a:pt x="1326402" y="1453"/>
                      <a:pt x="1376748" y="27306"/>
                      <a:pt x="1427095" y="49077"/>
                    </a:cubicBezTo>
                    <a:cubicBezTo>
                      <a:pt x="1477442" y="70848"/>
                      <a:pt x="1526428" y="99424"/>
                      <a:pt x="1574053" y="130720"/>
                    </a:cubicBezTo>
                    <a:cubicBezTo>
                      <a:pt x="1621678" y="162016"/>
                      <a:pt x="1662499" y="201477"/>
                      <a:pt x="1712845" y="236856"/>
                    </a:cubicBezTo>
                    <a:cubicBezTo>
                      <a:pt x="1763191" y="272235"/>
                      <a:pt x="1817620" y="317138"/>
                      <a:pt x="1876131" y="342992"/>
                    </a:cubicBezTo>
                    <a:cubicBezTo>
                      <a:pt x="1934642" y="368845"/>
                      <a:pt x="2063910" y="391977"/>
                      <a:pt x="2063910" y="391977"/>
                    </a:cubicBezTo>
                    <a:lnTo>
                      <a:pt x="2227195" y="432799"/>
                    </a:lnTo>
                    <a:cubicBezTo>
                      <a:pt x="2280263" y="446406"/>
                      <a:pt x="2331971" y="465456"/>
                      <a:pt x="2382317" y="473620"/>
                    </a:cubicBezTo>
                    <a:cubicBezTo>
                      <a:pt x="2432663" y="481784"/>
                      <a:pt x="2485731" y="492670"/>
                      <a:pt x="2529274" y="481784"/>
                    </a:cubicBezTo>
                    <a:cubicBezTo>
                      <a:pt x="2572817" y="470898"/>
                      <a:pt x="2604113" y="447767"/>
                      <a:pt x="2643574" y="408306"/>
                    </a:cubicBezTo>
                    <a:cubicBezTo>
                      <a:pt x="2683035" y="368845"/>
                      <a:pt x="2712970" y="288563"/>
                      <a:pt x="2766038" y="245020"/>
                    </a:cubicBezTo>
                    <a:cubicBezTo>
                      <a:pt x="2819106" y="201477"/>
                      <a:pt x="2906192" y="167460"/>
                      <a:pt x="2961981" y="147049"/>
                    </a:cubicBezTo>
                    <a:cubicBezTo>
                      <a:pt x="3017770" y="126638"/>
                      <a:pt x="3057231" y="118474"/>
                      <a:pt x="3100774" y="122556"/>
                    </a:cubicBezTo>
                    <a:cubicBezTo>
                      <a:pt x="3144317" y="126638"/>
                      <a:pt x="3174252" y="145688"/>
                      <a:pt x="3223238" y="171542"/>
                    </a:cubicBezTo>
                    <a:cubicBezTo>
                      <a:pt x="3272224" y="197395"/>
                      <a:pt x="3338899" y="239577"/>
                      <a:pt x="3394688" y="277677"/>
                    </a:cubicBezTo>
                    <a:cubicBezTo>
                      <a:pt x="3450477" y="315777"/>
                      <a:pt x="3498103" y="367485"/>
                      <a:pt x="3557974" y="400142"/>
                    </a:cubicBezTo>
                    <a:cubicBezTo>
                      <a:pt x="3617845" y="432799"/>
                      <a:pt x="3753917" y="473620"/>
                      <a:pt x="3753917" y="473620"/>
                    </a:cubicBezTo>
                    <a:cubicBezTo>
                      <a:pt x="3816510" y="496752"/>
                      <a:pt x="3875020" y="523966"/>
                      <a:pt x="3933531" y="538934"/>
                    </a:cubicBezTo>
                    <a:cubicBezTo>
                      <a:pt x="3992042" y="553902"/>
                      <a:pt x="4055995" y="557984"/>
                      <a:pt x="4104981" y="563427"/>
                    </a:cubicBezTo>
                    <a:cubicBezTo>
                      <a:pt x="4153967" y="568870"/>
                      <a:pt x="4183902" y="563428"/>
                      <a:pt x="4227445" y="571592"/>
                    </a:cubicBezTo>
                    <a:cubicBezTo>
                      <a:pt x="4270988" y="579756"/>
                      <a:pt x="4325417" y="596084"/>
                      <a:pt x="4366238" y="612413"/>
                    </a:cubicBezTo>
                    <a:cubicBezTo>
                      <a:pt x="4407060" y="628742"/>
                      <a:pt x="4434977" y="653096"/>
                      <a:pt x="4472374" y="669563"/>
                    </a:cubicBezTo>
                    <a:cubicBezTo>
                      <a:pt x="4509771" y="686031"/>
                      <a:pt x="4525307" y="708497"/>
                      <a:pt x="4590621" y="711218"/>
                    </a:cubicBezTo>
                  </a:path>
                </a:pathLst>
              </a:custGeom>
              <a:noFill/>
              <a:ln>
                <a:solidFill>
                  <a:srgbClr val="D596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grpSp>
            <p:nvGrpSpPr>
              <p:cNvPr id="29" name="Csoportba foglalás 28">
                <a:extLst>
                  <a:ext uri="{FF2B5EF4-FFF2-40B4-BE49-F238E27FC236}">
                    <a16:creationId xmlns:a16="http://schemas.microsoft.com/office/drawing/2014/main" id="{F32EDC9C-686F-493F-A2D3-08970C6E3C3C}"/>
                  </a:ext>
                </a:extLst>
              </p:cNvPr>
              <p:cNvGrpSpPr/>
              <p:nvPr/>
            </p:nvGrpSpPr>
            <p:grpSpPr>
              <a:xfrm>
                <a:off x="1189410" y="2002291"/>
                <a:ext cx="4072480" cy="316981"/>
                <a:chOff x="1173082" y="2254769"/>
                <a:chExt cx="4072480" cy="316981"/>
              </a:xfrm>
            </p:grpSpPr>
            <p:sp>
              <p:nvSpPr>
                <p:cNvPr id="43" name="Ellipszis 42">
                  <a:extLst>
                    <a:ext uri="{FF2B5EF4-FFF2-40B4-BE49-F238E27FC236}">
                      <a16:creationId xmlns:a16="http://schemas.microsoft.com/office/drawing/2014/main" id="{050FEA39-58EF-4E8E-ACB6-FFEA41C68DE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30884" y="2254769"/>
                  <a:ext cx="315520" cy="316981"/>
                </a:xfrm>
                <a:prstGeom prst="ellipse">
                  <a:avLst/>
                </a:prstGeom>
                <a:solidFill>
                  <a:schemeClr val="tx2">
                    <a:lumMod val="10000"/>
                  </a:schemeClr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4" name="Ellipszis 43">
                  <a:extLst>
                    <a:ext uri="{FF2B5EF4-FFF2-40B4-BE49-F238E27FC236}">
                      <a16:creationId xmlns:a16="http://schemas.microsoft.com/office/drawing/2014/main" id="{31E828FA-37B3-4C4F-81C7-B801E5DA20D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410321" y="2355713"/>
                  <a:ext cx="114561" cy="115091"/>
                </a:xfrm>
                <a:prstGeom prst="ellipse">
                  <a:avLst/>
                </a:prstGeom>
                <a:solidFill>
                  <a:srgbClr val="FFC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5" name="Ellipszis 44">
                  <a:extLst>
                    <a:ext uri="{FF2B5EF4-FFF2-40B4-BE49-F238E27FC236}">
                      <a16:creationId xmlns:a16="http://schemas.microsoft.com/office/drawing/2014/main" id="{A7B4B855-AA5F-4046-A89A-1AA1B841AA3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968125" y="2308506"/>
                  <a:ext cx="224342" cy="225381"/>
                </a:xfrm>
                <a:prstGeom prst="ellipse">
                  <a:avLst/>
                </a:prstGeom>
                <a:solidFill>
                  <a:schemeClr val="tx2">
                    <a:lumMod val="10000"/>
                  </a:schemeClr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6" name="Ellipszis 45">
                  <a:extLst>
                    <a:ext uri="{FF2B5EF4-FFF2-40B4-BE49-F238E27FC236}">
                      <a16:creationId xmlns:a16="http://schemas.microsoft.com/office/drawing/2014/main" id="{E68976C7-F641-46C0-B666-1A74F62071A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89415" y="2274100"/>
                  <a:ext cx="296279" cy="297650"/>
                </a:xfrm>
                <a:prstGeom prst="ellipse">
                  <a:avLst/>
                </a:prstGeom>
                <a:solidFill>
                  <a:schemeClr val="tx2">
                    <a:lumMod val="10000"/>
                  </a:schemeClr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7" name="Ellipszis 46">
                  <a:extLst>
                    <a:ext uri="{FF2B5EF4-FFF2-40B4-BE49-F238E27FC236}">
                      <a16:creationId xmlns:a16="http://schemas.microsoft.com/office/drawing/2014/main" id="{DFDC9D5F-132B-40CC-A815-A29B59FC28C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000566" y="2360824"/>
                  <a:ext cx="130363" cy="130966"/>
                </a:xfrm>
                <a:prstGeom prst="ellipse">
                  <a:avLst/>
                </a:prstGeom>
                <a:solidFill>
                  <a:schemeClr val="tx2">
                    <a:lumMod val="10000"/>
                  </a:schemeClr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8" name="Ellipszis 47">
                  <a:extLst>
                    <a:ext uri="{FF2B5EF4-FFF2-40B4-BE49-F238E27FC236}">
                      <a16:creationId xmlns:a16="http://schemas.microsoft.com/office/drawing/2014/main" id="{8EB3F6F4-A157-490F-B7D0-5A0A1A1E433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173082" y="2377591"/>
                  <a:ext cx="79007" cy="79373"/>
                </a:xfrm>
                <a:prstGeom prst="ellipse">
                  <a:avLst/>
                </a:prstGeom>
                <a:solidFill>
                  <a:srgbClr val="FFC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9" name="Ellipszis 48">
                  <a:extLst>
                    <a:ext uri="{FF2B5EF4-FFF2-40B4-BE49-F238E27FC236}">
                      <a16:creationId xmlns:a16="http://schemas.microsoft.com/office/drawing/2014/main" id="{379E8AB1-2EB7-4A32-BCC2-C9D0245EA77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05260" y="2372496"/>
                  <a:ext cx="79007" cy="79373"/>
                </a:xfrm>
                <a:prstGeom prst="ellipse">
                  <a:avLst/>
                </a:prstGeom>
                <a:solidFill>
                  <a:srgbClr val="FFC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0" name="Ellipszis 49">
                  <a:extLst>
                    <a:ext uri="{FF2B5EF4-FFF2-40B4-BE49-F238E27FC236}">
                      <a16:creationId xmlns:a16="http://schemas.microsoft.com/office/drawing/2014/main" id="{A231AC40-D018-4A4B-B670-3F5D853E1A0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66555" y="2365711"/>
                  <a:ext cx="79007" cy="79373"/>
                </a:xfrm>
                <a:prstGeom prst="ellipse">
                  <a:avLst/>
                </a:prstGeom>
                <a:solidFill>
                  <a:srgbClr val="FFC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1" name="Ellipszis 50">
                  <a:extLst>
                    <a:ext uri="{FF2B5EF4-FFF2-40B4-BE49-F238E27FC236}">
                      <a16:creationId xmlns:a16="http://schemas.microsoft.com/office/drawing/2014/main" id="{4212DD4B-7BD8-4CF2-98BA-C5E8E1AA6C7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576992" y="2366030"/>
                  <a:ext cx="130363" cy="130966"/>
                </a:xfrm>
                <a:prstGeom prst="ellipse">
                  <a:avLst/>
                </a:prstGeom>
                <a:solidFill>
                  <a:schemeClr val="tx2">
                    <a:lumMod val="10000"/>
                  </a:schemeClr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2" name="Ellipszis 51">
                  <a:extLst>
                    <a:ext uri="{FF2B5EF4-FFF2-40B4-BE49-F238E27FC236}">
                      <a16:creationId xmlns:a16="http://schemas.microsoft.com/office/drawing/2014/main" id="{ABCFDF04-0B79-4027-A614-F833B6F5DBE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27923" y="2372497"/>
                  <a:ext cx="79007" cy="79373"/>
                </a:xfrm>
                <a:prstGeom prst="ellipse">
                  <a:avLst/>
                </a:prstGeom>
                <a:solidFill>
                  <a:srgbClr val="FFC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30" name="Csoportba foglalás 29">
                <a:extLst>
                  <a:ext uri="{FF2B5EF4-FFF2-40B4-BE49-F238E27FC236}">
                    <a16:creationId xmlns:a16="http://schemas.microsoft.com/office/drawing/2014/main" id="{4FDBFA00-45B9-4560-8A14-3C488A513366}"/>
                  </a:ext>
                </a:extLst>
              </p:cNvPr>
              <p:cNvGrpSpPr/>
              <p:nvPr/>
            </p:nvGrpSpPr>
            <p:grpSpPr>
              <a:xfrm>
                <a:off x="1599030" y="3207298"/>
                <a:ext cx="3164861" cy="340477"/>
                <a:chOff x="1542494" y="2882454"/>
                <a:chExt cx="3164861" cy="340477"/>
              </a:xfrm>
            </p:grpSpPr>
            <p:sp>
              <p:nvSpPr>
                <p:cNvPr id="33" name="Ellipszis 32">
                  <a:extLst>
                    <a:ext uri="{FF2B5EF4-FFF2-40B4-BE49-F238E27FC236}">
                      <a16:creationId xmlns:a16="http://schemas.microsoft.com/office/drawing/2014/main" id="{D8D284DF-D5FA-47BF-8B97-BA06AC142F9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30884" y="2902065"/>
                  <a:ext cx="315520" cy="316981"/>
                </a:xfrm>
                <a:prstGeom prst="ellipse">
                  <a:avLst/>
                </a:prstGeom>
                <a:solidFill>
                  <a:schemeClr val="tx2">
                    <a:lumMod val="10000"/>
                  </a:schemeClr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4" name="Ellipszis 33">
                  <a:extLst>
                    <a:ext uri="{FF2B5EF4-FFF2-40B4-BE49-F238E27FC236}">
                      <a16:creationId xmlns:a16="http://schemas.microsoft.com/office/drawing/2014/main" id="{5AD51073-648B-42F0-A35D-36787FB9E5E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088285" y="2882454"/>
                  <a:ext cx="338909" cy="340477"/>
                </a:xfrm>
                <a:prstGeom prst="ellipse">
                  <a:avLst/>
                </a:prstGeom>
                <a:solidFill>
                  <a:srgbClr val="FFC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5" name="Ellipszis 34">
                  <a:extLst>
                    <a:ext uri="{FF2B5EF4-FFF2-40B4-BE49-F238E27FC236}">
                      <a16:creationId xmlns:a16="http://schemas.microsoft.com/office/drawing/2014/main" id="{85653BAA-E343-475C-BD71-1386C64120D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968125" y="2955802"/>
                  <a:ext cx="224342" cy="225381"/>
                </a:xfrm>
                <a:prstGeom prst="ellipse">
                  <a:avLst/>
                </a:prstGeom>
                <a:solidFill>
                  <a:schemeClr val="tx2">
                    <a:lumMod val="10000"/>
                  </a:schemeClr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6" name="Ellipszis 35">
                  <a:extLst>
                    <a:ext uri="{FF2B5EF4-FFF2-40B4-BE49-F238E27FC236}">
                      <a16:creationId xmlns:a16="http://schemas.microsoft.com/office/drawing/2014/main" id="{9ABE5B79-0879-4ACE-BA21-D9079622B60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89415" y="2921396"/>
                  <a:ext cx="296279" cy="297650"/>
                </a:xfrm>
                <a:prstGeom prst="ellipse">
                  <a:avLst/>
                </a:prstGeom>
                <a:solidFill>
                  <a:schemeClr val="tx2">
                    <a:lumMod val="10000"/>
                  </a:schemeClr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7" name="Ellipszis 36">
                  <a:extLst>
                    <a:ext uri="{FF2B5EF4-FFF2-40B4-BE49-F238E27FC236}">
                      <a16:creationId xmlns:a16="http://schemas.microsoft.com/office/drawing/2014/main" id="{EDA97FE5-98F8-4B94-AA89-AD683BF898E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000566" y="3008120"/>
                  <a:ext cx="130363" cy="130966"/>
                </a:xfrm>
                <a:prstGeom prst="ellipse">
                  <a:avLst/>
                </a:prstGeom>
                <a:solidFill>
                  <a:schemeClr val="tx2">
                    <a:lumMod val="10000"/>
                  </a:schemeClr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8" name="Ellipszis 37">
                  <a:extLst>
                    <a:ext uri="{FF2B5EF4-FFF2-40B4-BE49-F238E27FC236}">
                      <a16:creationId xmlns:a16="http://schemas.microsoft.com/office/drawing/2014/main" id="{22E3E22B-80DC-4B7D-AA82-24C4ADF007E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42494" y="3005722"/>
                  <a:ext cx="172517" cy="173316"/>
                </a:xfrm>
                <a:prstGeom prst="ellipse">
                  <a:avLst/>
                </a:prstGeom>
                <a:solidFill>
                  <a:srgbClr val="FFC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9" name="Ellipszis 38">
                  <a:extLst>
                    <a:ext uri="{FF2B5EF4-FFF2-40B4-BE49-F238E27FC236}">
                      <a16:creationId xmlns:a16="http://schemas.microsoft.com/office/drawing/2014/main" id="{912D3438-88EA-4716-AF06-7658EA4E5CF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72787" y="2973399"/>
                  <a:ext cx="189309" cy="190186"/>
                </a:xfrm>
                <a:prstGeom prst="ellipse">
                  <a:avLst/>
                </a:prstGeom>
                <a:solidFill>
                  <a:srgbClr val="FFC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0" name="Ellipszis 39">
                  <a:extLst>
                    <a:ext uri="{FF2B5EF4-FFF2-40B4-BE49-F238E27FC236}">
                      <a16:creationId xmlns:a16="http://schemas.microsoft.com/office/drawing/2014/main" id="{F30B034D-DE2C-497B-A803-4ED20AD8FDA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25591" y="2982718"/>
                  <a:ext cx="195415" cy="196320"/>
                </a:xfrm>
                <a:prstGeom prst="ellipse">
                  <a:avLst/>
                </a:prstGeom>
                <a:solidFill>
                  <a:srgbClr val="FFC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1" name="Ellipszis 40">
                  <a:extLst>
                    <a:ext uri="{FF2B5EF4-FFF2-40B4-BE49-F238E27FC236}">
                      <a16:creationId xmlns:a16="http://schemas.microsoft.com/office/drawing/2014/main" id="{73373353-7EFC-4915-A0F9-9BB8582D026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576992" y="3013326"/>
                  <a:ext cx="130363" cy="130966"/>
                </a:xfrm>
                <a:prstGeom prst="ellipse">
                  <a:avLst/>
                </a:prstGeom>
                <a:solidFill>
                  <a:schemeClr val="tx2">
                    <a:lumMod val="10000"/>
                  </a:schemeClr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2" name="Ellipszis 41">
                  <a:extLst>
                    <a:ext uri="{FF2B5EF4-FFF2-40B4-BE49-F238E27FC236}">
                      <a16:creationId xmlns:a16="http://schemas.microsoft.com/office/drawing/2014/main" id="{AB04C494-102D-45E6-8ACC-7522C0B1435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22830" y="2990997"/>
                  <a:ext cx="189309" cy="190186"/>
                </a:xfrm>
                <a:prstGeom prst="ellipse">
                  <a:avLst/>
                </a:prstGeom>
                <a:solidFill>
                  <a:srgbClr val="FFC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31" name="Nyíl: lefelé mutató 30">
                <a:extLst>
                  <a:ext uri="{FF2B5EF4-FFF2-40B4-BE49-F238E27FC236}">
                    <a16:creationId xmlns:a16="http://schemas.microsoft.com/office/drawing/2014/main" id="{336FE6B4-30EB-42E1-B742-55A3E36341EB}"/>
                  </a:ext>
                </a:extLst>
              </p:cNvPr>
              <p:cNvSpPr/>
              <p:nvPr/>
            </p:nvSpPr>
            <p:spPr>
              <a:xfrm>
                <a:off x="3270624" y="2458275"/>
                <a:ext cx="313130" cy="620485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A6395729-2807-4E76-9883-BA50981573D9}"/>
              </a:ext>
            </a:extLst>
          </p:cNvPr>
          <p:cNvGrpSpPr/>
          <p:nvPr/>
        </p:nvGrpSpPr>
        <p:grpSpPr>
          <a:xfrm>
            <a:off x="2313406" y="869202"/>
            <a:ext cx="3251512" cy="1357738"/>
            <a:chOff x="2313406" y="869202"/>
            <a:chExt cx="3251512" cy="1357738"/>
          </a:xfrm>
        </p:grpSpPr>
        <p:sp>
          <p:nvSpPr>
            <p:cNvPr id="53" name="Beszédbuborék: lekerekített sarkú téglalap 52">
              <a:extLst>
                <a:ext uri="{FF2B5EF4-FFF2-40B4-BE49-F238E27FC236}">
                  <a16:creationId xmlns:a16="http://schemas.microsoft.com/office/drawing/2014/main" id="{B413D388-6645-4C62-9CF4-07AF590DE44C}"/>
                </a:ext>
              </a:extLst>
            </p:cNvPr>
            <p:cNvSpPr/>
            <p:nvPr/>
          </p:nvSpPr>
          <p:spPr>
            <a:xfrm flipH="1">
              <a:off x="2313406" y="869202"/>
              <a:ext cx="3251512" cy="1357738"/>
            </a:xfrm>
            <a:prstGeom prst="wedgeRoundRectCallou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3" name="Csoportba foglalás 12">
              <a:extLst>
                <a:ext uri="{FF2B5EF4-FFF2-40B4-BE49-F238E27FC236}">
                  <a16:creationId xmlns:a16="http://schemas.microsoft.com/office/drawing/2014/main" id="{DCD87EE4-0789-4F1B-8297-E65E2B519B91}"/>
                </a:ext>
              </a:extLst>
            </p:cNvPr>
            <p:cNvGrpSpPr/>
            <p:nvPr/>
          </p:nvGrpSpPr>
          <p:grpSpPr>
            <a:xfrm>
              <a:off x="2429767" y="1049013"/>
              <a:ext cx="3053186" cy="1013999"/>
              <a:chOff x="2334553" y="1030455"/>
              <a:chExt cx="3053186" cy="1013999"/>
            </a:xfrm>
          </p:grpSpPr>
          <p:sp>
            <p:nvSpPr>
              <p:cNvPr id="56" name="Szabadkézi sokszög 12">
                <a:extLst>
                  <a:ext uri="{FF2B5EF4-FFF2-40B4-BE49-F238E27FC236}">
                    <a16:creationId xmlns:a16="http://schemas.microsoft.com/office/drawing/2014/main" id="{C63E8295-FA10-4BF1-A636-4E0F4FF0B7D4}"/>
                  </a:ext>
                </a:extLst>
              </p:cNvPr>
              <p:cNvSpPr/>
              <p:nvPr/>
            </p:nvSpPr>
            <p:spPr>
              <a:xfrm>
                <a:off x="2334553" y="1341919"/>
                <a:ext cx="3053186" cy="667748"/>
              </a:xfrm>
              <a:custGeom>
                <a:avLst/>
                <a:gdLst>
                  <a:gd name="connsiteX0" fmla="*/ 0 w 5576455"/>
                  <a:gd name="connsiteY0" fmla="*/ 1160421 h 1170835"/>
                  <a:gd name="connsiteX1" fmla="*/ 374073 w 5576455"/>
                  <a:gd name="connsiteY1" fmla="*/ 1167348 h 1170835"/>
                  <a:gd name="connsiteX2" fmla="*/ 644237 w 5576455"/>
                  <a:gd name="connsiteY2" fmla="*/ 1111930 h 1170835"/>
                  <a:gd name="connsiteX3" fmla="*/ 1198418 w 5576455"/>
                  <a:gd name="connsiteY3" fmla="*/ 869475 h 1170835"/>
                  <a:gd name="connsiteX4" fmla="*/ 1440873 w 5576455"/>
                  <a:gd name="connsiteY4" fmla="*/ 904112 h 1170835"/>
                  <a:gd name="connsiteX5" fmla="*/ 2001982 w 5576455"/>
                  <a:gd name="connsiteY5" fmla="*/ 1146566 h 1170835"/>
                  <a:gd name="connsiteX6" fmla="*/ 2431473 w 5576455"/>
                  <a:gd name="connsiteY6" fmla="*/ 1091148 h 1170835"/>
                  <a:gd name="connsiteX7" fmla="*/ 3041073 w 5576455"/>
                  <a:gd name="connsiteY7" fmla="*/ 724002 h 1170835"/>
                  <a:gd name="connsiteX8" fmla="*/ 3477491 w 5576455"/>
                  <a:gd name="connsiteY8" fmla="*/ 370712 h 1170835"/>
                  <a:gd name="connsiteX9" fmla="*/ 3761509 w 5576455"/>
                  <a:gd name="connsiteY9" fmla="*/ 45130 h 1170835"/>
                  <a:gd name="connsiteX10" fmla="*/ 3962400 w 5576455"/>
                  <a:gd name="connsiteY10" fmla="*/ 45130 h 1170835"/>
                  <a:gd name="connsiteX11" fmla="*/ 4322618 w 5576455"/>
                  <a:gd name="connsiteY11" fmla="*/ 439984 h 1170835"/>
                  <a:gd name="connsiteX12" fmla="*/ 4613564 w 5576455"/>
                  <a:gd name="connsiteY12" fmla="*/ 855621 h 1170835"/>
                  <a:gd name="connsiteX13" fmla="*/ 4862946 w 5576455"/>
                  <a:gd name="connsiteY13" fmla="*/ 1098075 h 1170835"/>
                  <a:gd name="connsiteX14" fmla="*/ 5216237 w 5576455"/>
                  <a:gd name="connsiteY14" fmla="*/ 1139639 h 1170835"/>
                  <a:gd name="connsiteX15" fmla="*/ 5576455 w 5576455"/>
                  <a:gd name="connsiteY15" fmla="*/ 1160421 h 1170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576455" h="1170835">
                    <a:moveTo>
                      <a:pt x="0" y="1160421"/>
                    </a:moveTo>
                    <a:cubicBezTo>
                      <a:pt x="133350" y="1167925"/>
                      <a:pt x="266700" y="1175430"/>
                      <a:pt x="374073" y="1167348"/>
                    </a:cubicBezTo>
                    <a:cubicBezTo>
                      <a:pt x="481446" y="1159266"/>
                      <a:pt x="506846" y="1161575"/>
                      <a:pt x="644237" y="1111930"/>
                    </a:cubicBezTo>
                    <a:cubicBezTo>
                      <a:pt x="781628" y="1062285"/>
                      <a:pt x="1065645" y="904111"/>
                      <a:pt x="1198418" y="869475"/>
                    </a:cubicBezTo>
                    <a:cubicBezTo>
                      <a:pt x="1331191" y="834839"/>
                      <a:pt x="1306946" y="857930"/>
                      <a:pt x="1440873" y="904112"/>
                    </a:cubicBezTo>
                    <a:cubicBezTo>
                      <a:pt x="1574800" y="950294"/>
                      <a:pt x="1836882" y="1115393"/>
                      <a:pt x="2001982" y="1146566"/>
                    </a:cubicBezTo>
                    <a:cubicBezTo>
                      <a:pt x="2167082" y="1177739"/>
                      <a:pt x="2258291" y="1161575"/>
                      <a:pt x="2431473" y="1091148"/>
                    </a:cubicBezTo>
                    <a:cubicBezTo>
                      <a:pt x="2604655" y="1020721"/>
                      <a:pt x="2866737" y="844075"/>
                      <a:pt x="3041073" y="724002"/>
                    </a:cubicBezTo>
                    <a:cubicBezTo>
                      <a:pt x="3215409" y="603929"/>
                      <a:pt x="3357418" y="483857"/>
                      <a:pt x="3477491" y="370712"/>
                    </a:cubicBezTo>
                    <a:cubicBezTo>
                      <a:pt x="3597564" y="257567"/>
                      <a:pt x="3680691" y="99394"/>
                      <a:pt x="3761509" y="45130"/>
                    </a:cubicBezTo>
                    <a:cubicBezTo>
                      <a:pt x="3842327" y="-9134"/>
                      <a:pt x="3868882" y="-20679"/>
                      <a:pt x="3962400" y="45130"/>
                    </a:cubicBezTo>
                    <a:cubicBezTo>
                      <a:pt x="4055918" y="110939"/>
                      <a:pt x="4214091" y="304902"/>
                      <a:pt x="4322618" y="439984"/>
                    </a:cubicBezTo>
                    <a:cubicBezTo>
                      <a:pt x="4431145" y="575066"/>
                      <a:pt x="4523509" y="745939"/>
                      <a:pt x="4613564" y="855621"/>
                    </a:cubicBezTo>
                    <a:cubicBezTo>
                      <a:pt x="4703619" y="965303"/>
                      <a:pt x="4762501" y="1050739"/>
                      <a:pt x="4862946" y="1098075"/>
                    </a:cubicBezTo>
                    <a:cubicBezTo>
                      <a:pt x="4963391" y="1145411"/>
                      <a:pt x="5097319" y="1129248"/>
                      <a:pt x="5216237" y="1139639"/>
                    </a:cubicBezTo>
                    <a:cubicBezTo>
                      <a:pt x="5335155" y="1150030"/>
                      <a:pt x="5487555" y="1161575"/>
                      <a:pt x="5576455" y="1160421"/>
                    </a:cubicBezTo>
                  </a:path>
                </a:pathLst>
              </a:custGeom>
              <a:noFill/>
              <a:ln>
                <a:solidFill>
                  <a:srgbClr val="D596C4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57" name="Ellipszis 56">
                <a:extLst>
                  <a:ext uri="{FF2B5EF4-FFF2-40B4-BE49-F238E27FC236}">
                    <a16:creationId xmlns:a16="http://schemas.microsoft.com/office/drawing/2014/main" id="{9D44840D-17BF-42C4-8476-2C088C77BF06}"/>
                  </a:ext>
                </a:extLst>
              </p:cNvPr>
              <p:cNvSpPr/>
              <p:nvPr/>
            </p:nvSpPr>
            <p:spPr>
              <a:xfrm>
                <a:off x="2405905" y="1067401"/>
                <a:ext cx="19711" cy="26691"/>
              </a:xfrm>
              <a:prstGeom prst="ellipse">
                <a:avLst/>
              </a:prstGeom>
              <a:solidFill>
                <a:schemeClr val="tx2">
                  <a:lumMod val="1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8" name="Ellipszis 57">
                <a:extLst>
                  <a:ext uri="{FF2B5EF4-FFF2-40B4-BE49-F238E27FC236}">
                    <a16:creationId xmlns:a16="http://schemas.microsoft.com/office/drawing/2014/main" id="{E5ADD434-D2C9-4104-B3B6-DCD5CDDACA19}"/>
                  </a:ext>
                </a:extLst>
              </p:cNvPr>
              <p:cNvSpPr/>
              <p:nvPr/>
            </p:nvSpPr>
            <p:spPr>
              <a:xfrm>
                <a:off x="2746286" y="1064075"/>
                <a:ext cx="33508" cy="34903"/>
              </a:xfrm>
              <a:prstGeom prst="ellipse">
                <a:avLst/>
              </a:prstGeom>
              <a:solidFill>
                <a:schemeClr val="tx2">
                  <a:lumMod val="1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9" name="Ellipszis 58">
                <a:extLst>
                  <a:ext uri="{FF2B5EF4-FFF2-40B4-BE49-F238E27FC236}">
                    <a16:creationId xmlns:a16="http://schemas.microsoft.com/office/drawing/2014/main" id="{39EE0261-D6D3-4E56-ADBE-518CF62A0109}"/>
                  </a:ext>
                </a:extLst>
              </p:cNvPr>
              <p:cNvSpPr/>
              <p:nvPr/>
            </p:nvSpPr>
            <p:spPr>
              <a:xfrm>
                <a:off x="2450233" y="1067401"/>
                <a:ext cx="19711" cy="26691"/>
              </a:xfrm>
              <a:prstGeom prst="ellipse">
                <a:avLst/>
              </a:prstGeom>
              <a:solidFill>
                <a:schemeClr val="tx2">
                  <a:lumMod val="1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0" name="Ellipszis 59">
                <a:extLst>
                  <a:ext uri="{FF2B5EF4-FFF2-40B4-BE49-F238E27FC236}">
                    <a16:creationId xmlns:a16="http://schemas.microsoft.com/office/drawing/2014/main" id="{F0DC5AA8-3D3E-45EE-B9F7-94BDECC994BD}"/>
                  </a:ext>
                </a:extLst>
              </p:cNvPr>
              <p:cNvSpPr/>
              <p:nvPr/>
            </p:nvSpPr>
            <p:spPr>
              <a:xfrm>
                <a:off x="2494562" y="1067401"/>
                <a:ext cx="19711" cy="26691"/>
              </a:xfrm>
              <a:prstGeom prst="ellipse">
                <a:avLst/>
              </a:prstGeom>
              <a:solidFill>
                <a:schemeClr val="tx2">
                  <a:lumMod val="1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1" name="Ellipszis 60">
                <a:extLst>
                  <a:ext uri="{FF2B5EF4-FFF2-40B4-BE49-F238E27FC236}">
                    <a16:creationId xmlns:a16="http://schemas.microsoft.com/office/drawing/2014/main" id="{3782B6B2-2558-46B2-9D88-E02308A938D8}"/>
                  </a:ext>
                </a:extLst>
              </p:cNvPr>
              <p:cNvSpPr/>
              <p:nvPr/>
            </p:nvSpPr>
            <p:spPr>
              <a:xfrm>
                <a:off x="2667543" y="1065712"/>
                <a:ext cx="19711" cy="26691"/>
              </a:xfrm>
              <a:prstGeom prst="ellipse">
                <a:avLst/>
              </a:prstGeom>
              <a:solidFill>
                <a:schemeClr val="tx2">
                  <a:lumMod val="1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2" name="Ellipszis 61">
                <a:extLst>
                  <a:ext uri="{FF2B5EF4-FFF2-40B4-BE49-F238E27FC236}">
                    <a16:creationId xmlns:a16="http://schemas.microsoft.com/office/drawing/2014/main" id="{6FDCAE12-90BF-4146-82E4-6C31D48629EA}"/>
                  </a:ext>
                </a:extLst>
              </p:cNvPr>
              <p:cNvSpPr/>
              <p:nvPr/>
            </p:nvSpPr>
            <p:spPr>
              <a:xfrm>
                <a:off x="3532935" y="1064075"/>
                <a:ext cx="19711" cy="26691"/>
              </a:xfrm>
              <a:prstGeom prst="ellipse">
                <a:avLst/>
              </a:prstGeom>
              <a:solidFill>
                <a:schemeClr val="tx2">
                  <a:lumMod val="1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3" name="Ellipszis 62">
                <a:extLst>
                  <a:ext uri="{FF2B5EF4-FFF2-40B4-BE49-F238E27FC236}">
                    <a16:creationId xmlns:a16="http://schemas.microsoft.com/office/drawing/2014/main" id="{3CECBCBC-8DC4-449A-A9A5-3D90104CD467}"/>
                  </a:ext>
                </a:extLst>
              </p:cNvPr>
              <p:cNvSpPr/>
              <p:nvPr/>
            </p:nvSpPr>
            <p:spPr>
              <a:xfrm>
                <a:off x="3581904" y="1064075"/>
                <a:ext cx="19711" cy="26691"/>
              </a:xfrm>
              <a:prstGeom prst="ellipse">
                <a:avLst/>
              </a:prstGeom>
              <a:solidFill>
                <a:schemeClr val="tx2">
                  <a:lumMod val="1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4" name="Ellipszis 63">
                <a:extLst>
                  <a:ext uri="{FF2B5EF4-FFF2-40B4-BE49-F238E27FC236}">
                    <a16:creationId xmlns:a16="http://schemas.microsoft.com/office/drawing/2014/main" id="{7D2F9E2B-AFFB-4D5F-A375-E564147E4DBF}"/>
                  </a:ext>
                </a:extLst>
              </p:cNvPr>
              <p:cNvSpPr/>
              <p:nvPr/>
            </p:nvSpPr>
            <p:spPr>
              <a:xfrm>
                <a:off x="5042188" y="1064075"/>
                <a:ext cx="19711" cy="26691"/>
              </a:xfrm>
              <a:prstGeom prst="ellipse">
                <a:avLst/>
              </a:prstGeom>
              <a:solidFill>
                <a:schemeClr val="tx2">
                  <a:lumMod val="1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5" name="Ellipszis 64">
                <a:extLst>
                  <a:ext uri="{FF2B5EF4-FFF2-40B4-BE49-F238E27FC236}">
                    <a16:creationId xmlns:a16="http://schemas.microsoft.com/office/drawing/2014/main" id="{FA9797E1-90E4-4736-AA7D-28A4E6F88977}"/>
                  </a:ext>
                </a:extLst>
              </p:cNvPr>
              <p:cNvSpPr/>
              <p:nvPr/>
            </p:nvSpPr>
            <p:spPr>
              <a:xfrm>
                <a:off x="5142851" y="1067401"/>
                <a:ext cx="19711" cy="26691"/>
              </a:xfrm>
              <a:prstGeom prst="ellipse">
                <a:avLst/>
              </a:prstGeom>
              <a:solidFill>
                <a:schemeClr val="tx2">
                  <a:lumMod val="1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6" name="Ellipszis 65">
                <a:extLst>
                  <a:ext uri="{FF2B5EF4-FFF2-40B4-BE49-F238E27FC236}">
                    <a16:creationId xmlns:a16="http://schemas.microsoft.com/office/drawing/2014/main" id="{0220EBC5-C235-40FB-8681-8DD3671159BF}"/>
                  </a:ext>
                </a:extLst>
              </p:cNvPr>
              <p:cNvSpPr/>
              <p:nvPr/>
            </p:nvSpPr>
            <p:spPr>
              <a:xfrm>
                <a:off x="5190156" y="1064075"/>
                <a:ext cx="19711" cy="26691"/>
              </a:xfrm>
              <a:prstGeom prst="ellipse">
                <a:avLst/>
              </a:prstGeom>
              <a:solidFill>
                <a:schemeClr val="tx2">
                  <a:lumMod val="1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7" name="Ellipszis 66">
                <a:extLst>
                  <a:ext uri="{FF2B5EF4-FFF2-40B4-BE49-F238E27FC236}">
                    <a16:creationId xmlns:a16="http://schemas.microsoft.com/office/drawing/2014/main" id="{98C02556-405B-4637-A6D1-31CA29B20716}"/>
                  </a:ext>
                </a:extLst>
              </p:cNvPr>
              <p:cNvSpPr/>
              <p:nvPr/>
            </p:nvSpPr>
            <p:spPr>
              <a:xfrm>
                <a:off x="5233658" y="1064075"/>
                <a:ext cx="19711" cy="26691"/>
              </a:xfrm>
              <a:prstGeom prst="ellipse">
                <a:avLst/>
              </a:prstGeom>
              <a:solidFill>
                <a:schemeClr val="tx2">
                  <a:lumMod val="1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8" name="Ellipszis 67">
                <a:extLst>
                  <a:ext uri="{FF2B5EF4-FFF2-40B4-BE49-F238E27FC236}">
                    <a16:creationId xmlns:a16="http://schemas.microsoft.com/office/drawing/2014/main" id="{42106B88-9D85-43B1-BB06-FAAA98093E8D}"/>
                  </a:ext>
                </a:extLst>
              </p:cNvPr>
              <p:cNvSpPr/>
              <p:nvPr/>
            </p:nvSpPr>
            <p:spPr>
              <a:xfrm>
                <a:off x="5288708" y="1064075"/>
                <a:ext cx="19711" cy="26691"/>
              </a:xfrm>
              <a:prstGeom prst="ellipse">
                <a:avLst/>
              </a:prstGeom>
              <a:solidFill>
                <a:schemeClr val="tx2">
                  <a:lumMod val="1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9" name="Ellipszis 68">
                <a:extLst>
                  <a:ext uri="{FF2B5EF4-FFF2-40B4-BE49-F238E27FC236}">
                    <a16:creationId xmlns:a16="http://schemas.microsoft.com/office/drawing/2014/main" id="{5D164BB5-98F1-413F-94CF-25600C0579B0}"/>
                  </a:ext>
                </a:extLst>
              </p:cNvPr>
              <p:cNvSpPr/>
              <p:nvPr/>
            </p:nvSpPr>
            <p:spPr>
              <a:xfrm>
                <a:off x="5338124" y="1064075"/>
                <a:ext cx="19711" cy="26691"/>
              </a:xfrm>
              <a:prstGeom prst="ellipse">
                <a:avLst/>
              </a:prstGeom>
              <a:solidFill>
                <a:schemeClr val="tx2">
                  <a:lumMod val="1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0" name="Ellipszis 69">
                <a:extLst>
                  <a:ext uri="{FF2B5EF4-FFF2-40B4-BE49-F238E27FC236}">
                    <a16:creationId xmlns:a16="http://schemas.microsoft.com/office/drawing/2014/main" id="{D79F7D28-399A-42C8-A33B-A01F99C42A4E}"/>
                  </a:ext>
                </a:extLst>
              </p:cNvPr>
              <p:cNvSpPr/>
              <p:nvPr/>
            </p:nvSpPr>
            <p:spPr>
              <a:xfrm>
                <a:off x="4961342" y="1064075"/>
                <a:ext cx="33508" cy="34903"/>
              </a:xfrm>
              <a:prstGeom prst="ellipse">
                <a:avLst/>
              </a:prstGeom>
              <a:solidFill>
                <a:schemeClr val="tx2">
                  <a:lumMod val="1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1" name="Ellipszis 70">
                <a:extLst>
                  <a:ext uri="{FF2B5EF4-FFF2-40B4-BE49-F238E27FC236}">
                    <a16:creationId xmlns:a16="http://schemas.microsoft.com/office/drawing/2014/main" id="{319ECB7D-317A-4AF4-94FB-E840F1EDF18A}"/>
                  </a:ext>
                </a:extLst>
              </p:cNvPr>
              <p:cNvSpPr/>
              <p:nvPr/>
            </p:nvSpPr>
            <p:spPr>
              <a:xfrm>
                <a:off x="3200418" y="1056344"/>
                <a:ext cx="45334" cy="47222"/>
              </a:xfrm>
              <a:prstGeom prst="ellipse">
                <a:avLst/>
              </a:prstGeom>
              <a:solidFill>
                <a:schemeClr val="tx2">
                  <a:lumMod val="1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2" name="Ellipszis 71">
                <a:extLst>
                  <a:ext uri="{FF2B5EF4-FFF2-40B4-BE49-F238E27FC236}">
                    <a16:creationId xmlns:a16="http://schemas.microsoft.com/office/drawing/2014/main" id="{4F45F81D-7470-4A03-AA19-F0AEBD0071B1}"/>
                  </a:ext>
                </a:extLst>
              </p:cNvPr>
              <p:cNvSpPr/>
              <p:nvPr/>
            </p:nvSpPr>
            <p:spPr>
              <a:xfrm>
                <a:off x="2923169" y="1037228"/>
                <a:ext cx="78842" cy="82126"/>
              </a:xfrm>
              <a:prstGeom prst="ellipse">
                <a:avLst/>
              </a:prstGeom>
              <a:solidFill>
                <a:schemeClr val="tx2">
                  <a:lumMod val="1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3" name="Ellipszis 72">
                <a:extLst>
                  <a:ext uri="{FF2B5EF4-FFF2-40B4-BE49-F238E27FC236}">
                    <a16:creationId xmlns:a16="http://schemas.microsoft.com/office/drawing/2014/main" id="{14FB9259-005D-4A5D-8EF3-8F455CAE4FC8}"/>
                  </a:ext>
                </a:extLst>
              </p:cNvPr>
              <p:cNvSpPr/>
              <p:nvPr/>
            </p:nvSpPr>
            <p:spPr>
              <a:xfrm>
                <a:off x="3950100" y="1049703"/>
                <a:ext cx="78842" cy="82126"/>
              </a:xfrm>
              <a:prstGeom prst="ellipse">
                <a:avLst/>
              </a:prstGeom>
              <a:solidFill>
                <a:schemeClr val="tx2">
                  <a:lumMod val="1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4" name="Ellipszis 73">
                <a:extLst>
                  <a:ext uri="{FF2B5EF4-FFF2-40B4-BE49-F238E27FC236}">
                    <a16:creationId xmlns:a16="http://schemas.microsoft.com/office/drawing/2014/main" id="{952E99D4-5F03-4CA5-B8B5-2666F877B9FF}"/>
                  </a:ext>
                </a:extLst>
              </p:cNvPr>
              <p:cNvSpPr/>
              <p:nvPr/>
            </p:nvSpPr>
            <p:spPr>
              <a:xfrm>
                <a:off x="4120884" y="1043477"/>
                <a:ext cx="98553" cy="102658"/>
              </a:xfrm>
              <a:prstGeom prst="ellipse">
                <a:avLst/>
              </a:prstGeom>
              <a:solidFill>
                <a:schemeClr val="tx2">
                  <a:lumMod val="1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5" name="Ellipszis 74">
                <a:extLst>
                  <a:ext uri="{FF2B5EF4-FFF2-40B4-BE49-F238E27FC236}">
                    <a16:creationId xmlns:a16="http://schemas.microsoft.com/office/drawing/2014/main" id="{8323ACE6-5E37-413E-A659-1284D976EEBF}"/>
                  </a:ext>
                </a:extLst>
              </p:cNvPr>
              <p:cNvSpPr/>
              <p:nvPr/>
            </p:nvSpPr>
            <p:spPr>
              <a:xfrm>
                <a:off x="4672294" y="1037228"/>
                <a:ext cx="98553" cy="102658"/>
              </a:xfrm>
              <a:prstGeom prst="ellipse">
                <a:avLst/>
              </a:prstGeom>
              <a:solidFill>
                <a:schemeClr val="tx2">
                  <a:lumMod val="1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6" name="Ellipszis 75">
                <a:extLst>
                  <a:ext uri="{FF2B5EF4-FFF2-40B4-BE49-F238E27FC236}">
                    <a16:creationId xmlns:a16="http://schemas.microsoft.com/office/drawing/2014/main" id="{850329ED-8309-4BDA-A37D-9DAC6E5ECBF5}"/>
                  </a:ext>
                </a:extLst>
              </p:cNvPr>
              <p:cNvSpPr/>
              <p:nvPr/>
            </p:nvSpPr>
            <p:spPr>
              <a:xfrm>
                <a:off x="4295965" y="1030455"/>
                <a:ext cx="128118" cy="133454"/>
              </a:xfrm>
              <a:prstGeom prst="ellipse">
                <a:avLst/>
              </a:prstGeom>
              <a:solidFill>
                <a:schemeClr val="tx2">
                  <a:lumMod val="1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7" name="Ellipszis 76">
                <a:extLst>
                  <a:ext uri="{FF2B5EF4-FFF2-40B4-BE49-F238E27FC236}">
                    <a16:creationId xmlns:a16="http://schemas.microsoft.com/office/drawing/2014/main" id="{BDFC9869-2912-4877-B7CC-04B86EFD48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39940" y="1870636"/>
                <a:ext cx="72000" cy="7200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8" name="Ellipszis 77">
                <a:extLst>
                  <a:ext uri="{FF2B5EF4-FFF2-40B4-BE49-F238E27FC236}">
                    <a16:creationId xmlns:a16="http://schemas.microsoft.com/office/drawing/2014/main" id="{B09684BA-62F1-4BA4-8D7F-743279D360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2227" y="1962444"/>
                <a:ext cx="72000" cy="7200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9" name="Ellipszis 78">
                <a:extLst>
                  <a:ext uri="{FF2B5EF4-FFF2-40B4-BE49-F238E27FC236}">
                    <a16:creationId xmlns:a16="http://schemas.microsoft.com/office/drawing/2014/main" id="{0BAF64BA-93E8-46FC-9B8C-9F9A5ED23D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96829" y="1962444"/>
                <a:ext cx="72000" cy="7200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0" name="Ellipszis 79">
                <a:extLst>
                  <a:ext uri="{FF2B5EF4-FFF2-40B4-BE49-F238E27FC236}">
                    <a16:creationId xmlns:a16="http://schemas.microsoft.com/office/drawing/2014/main" id="{82ED0C3E-1A2D-4A0C-AB39-9325DFAB41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66871" y="1962444"/>
                <a:ext cx="72000" cy="7200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1" name="Ellipszis 80">
                <a:extLst>
                  <a:ext uri="{FF2B5EF4-FFF2-40B4-BE49-F238E27FC236}">
                    <a16:creationId xmlns:a16="http://schemas.microsoft.com/office/drawing/2014/main" id="{9890DFEB-FD2C-4C10-9287-6EE09A11B3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66871" y="1870636"/>
                <a:ext cx="72000" cy="7200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2" name="Ellipszis 81">
                <a:extLst>
                  <a:ext uri="{FF2B5EF4-FFF2-40B4-BE49-F238E27FC236}">
                    <a16:creationId xmlns:a16="http://schemas.microsoft.com/office/drawing/2014/main" id="{D0AD0917-AD90-4D75-A1AA-F7702FB1EE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66871" y="1780100"/>
                <a:ext cx="72000" cy="7200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3" name="Ellipszis 82">
                <a:extLst>
                  <a:ext uri="{FF2B5EF4-FFF2-40B4-BE49-F238E27FC236}">
                    <a16:creationId xmlns:a16="http://schemas.microsoft.com/office/drawing/2014/main" id="{375DE3FB-60A0-4CB9-8D5A-030F4AEAAF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47511" y="1870636"/>
                <a:ext cx="72000" cy="7200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4" name="Ellipszis 83">
                <a:extLst>
                  <a:ext uri="{FF2B5EF4-FFF2-40B4-BE49-F238E27FC236}">
                    <a16:creationId xmlns:a16="http://schemas.microsoft.com/office/drawing/2014/main" id="{F1DFD51A-D486-4217-83D0-7290B0DC88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47511" y="1963524"/>
                <a:ext cx="72000" cy="7200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5" name="Ellipszis 84">
                <a:extLst>
                  <a:ext uri="{FF2B5EF4-FFF2-40B4-BE49-F238E27FC236}">
                    <a16:creationId xmlns:a16="http://schemas.microsoft.com/office/drawing/2014/main" id="{6FDCC7C2-97B6-4C57-BD48-664858E68B1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47511" y="1778042"/>
                <a:ext cx="72000" cy="7200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6" name="Ellipszis 85">
                <a:extLst>
                  <a:ext uri="{FF2B5EF4-FFF2-40B4-BE49-F238E27FC236}">
                    <a16:creationId xmlns:a16="http://schemas.microsoft.com/office/drawing/2014/main" id="{C5652A68-1544-4511-9921-C85A44E0BD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47511" y="1686234"/>
                <a:ext cx="72000" cy="7200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7" name="Ellipszis 86">
                <a:extLst>
                  <a:ext uri="{FF2B5EF4-FFF2-40B4-BE49-F238E27FC236}">
                    <a16:creationId xmlns:a16="http://schemas.microsoft.com/office/drawing/2014/main" id="{74387E34-0494-4D24-A70A-D7F1771620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37375" y="1972454"/>
                <a:ext cx="72000" cy="7200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8" name="Ellipszis 87">
                <a:extLst>
                  <a:ext uri="{FF2B5EF4-FFF2-40B4-BE49-F238E27FC236}">
                    <a16:creationId xmlns:a16="http://schemas.microsoft.com/office/drawing/2014/main" id="{1ED71198-1DBD-4CDB-AD20-AFF4285EFE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37375" y="1870636"/>
                <a:ext cx="72000" cy="7200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9" name="Ellipszis 88">
                <a:extLst>
                  <a:ext uri="{FF2B5EF4-FFF2-40B4-BE49-F238E27FC236}">
                    <a16:creationId xmlns:a16="http://schemas.microsoft.com/office/drawing/2014/main" id="{12F1C1B0-E3DC-4D92-9C57-EE85470E52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33999" y="1770891"/>
                <a:ext cx="72000" cy="7200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0" name="Ellipszis 89">
                <a:extLst>
                  <a:ext uri="{FF2B5EF4-FFF2-40B4-BE49-F238E27FC236}">
                    <a16:creationId xmlns:a16="http://schemas.microsoft.com/office/drawing/2014/main" id="{891250BE-28CE-4D20-849C-207915F8354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33999" y="1684987"/>
                <a:ext cx="72000" cy="7200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1" name="Ellipszis 90">
                <a:extLst>
                  <a:ext uri="{FF2B5EF4-FFF2-40B4-BE49-F238E27FC236}">
                    <a16:creationId xmlns:a16="http://schemas.microsoft.com/office/drawing/2014/main" id="{0BADA782-96ED-4B35-88E3-11ACC0A7FA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33999" y="1585668"/>
                <a:ext cx="72000" cy="7200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2" name="Ellipszis 91">
                <a:extLst>
                  <a:ext uri="{FF2B5EF4-FFF2-40B4-BE49-F238E27FC236}">
                    <a16:creationId xmlns:a16="http://schemas.microsoft.com/office/drawing/2014/main" id="{3A331431-2885-46F7-B865-D4151E1675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33999" y="1477835"/>
                <a:ext cx="72000" cy="7200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3" name="Ellipszis 92">
                <a:extLst>
                  <a:ext uri="{FF2B5EF4-FFF2-40B4-BE49-F238E27FC236}">
                    <a16:creationId xmlns:a16="http://schemas.microsoft.com/office/drawing/2014/main" id="{34C29D05-4C6F-4593-95B4-97F7545E71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98921" y="1962444"/>
                <a:ext cx="72000" cy="7200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4" name="Ellipszis 93">
                <a:extLst>
                  <a:ext uri="{FF2B5EF4-FFF2-40B4-BE49-F238E27FC236}">
                    <a16:creationId xmlns:a16="http://schemas.microsoft.com/office/drawing/2014/main" id="{2DC95916-D283-48F4-A1E9-DA65995122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98921" y="1868781"/>
                <a:ext cx="72000" cy="7200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5" name="Ellipszis 94">
                <a:extLst>
                  <a:ext uri="{FF2B5EF4-FFF2-40B4-BE49-F238E27FC236}">
                    <a16:creationId xmlns:a16="http://schemas.microsoft.com/office/drawing/2014/main" id="{3576A126-907F-4A78-90AE-6B62A092BE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98921" y="1778329"/>
                <a:ext cx="72000" cy="7200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6" name="Ellipszis 95">
                <a:extLst>
                  <a:ext uri="{FF2B5EF4-FFF2-40B4-BE49-F238E27FC236}">
                    <a16:creationId xmlns:a16="http://schemas.microsoft.com/office/drawing/2014/main" id="{1D29B384-32B7-44FF-AB86-28027E4FB4E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98921" y="1690002"/>
                <a:ext cx="72000" cy="7200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7" name="Nyíl: lefelé mutató 96">
                <a:extLst>
                  <a:ext uri="{FF2B5EF4-FFF2-40B4-BE49-F238E27FC236}">
                    <a16:creationId xmlns:a16="http://schemas.microsoft.com/office/drawing/2014/main" id="{D5382EED-CB69-43CE-9F2E-2CA3AEEF55BF}"/>
                  </a:ext>
                </a:extLst>
              </p:cNvPr>
              <p:cNvSpPr/>
              <p:nvPr/>
            </p:nvSpPr>
            <p:spPr>
              <a:xfrm>
                <a:off x="3706828" y="1235884"/>
                <a:ext cx="154320" cy="52110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2" name="Csoportba foglalás 11"/>
          <p:cNvGrpSpPr/>
          <p:nvPr/>
        </p:nvGrpSpPr>
        <p:grpSpPr>
          <a:xfrm rot="20881032">
            <a:off x="320620" y="1600949"/>
            <a:ext cx="5409379" cy="3038694"/>
            <a:chOff x="1123536" y="1355948"/>
            <a:chExt cx="4558658" cy="3038694"/>
          </a:xfrm>
        </p:grpSpPr>
        <p:grpSp>
          <p:nvGrpSpPr>
            <p:cNvPr id="10" name="Csoportba foglalás 9"/>
            <p:cNvGrpSpPr/>
            <p:nvPr/>
          </p:nvGrpSpPr>
          <p:grpSpPr>
            <a:xfrm rot="293226">
              <a:off x="1123536" y="1355948"/>
              <a:ext cx="4558658" cy="3038694"/>
              <a:chOff x="5772431" y="811820"/>
              <a:chExt cx="2211300" cy="2186700"/>
            </a:xfrm>
            <a:solidFill>
              <a:schemeClr val="bg1"/>
            </a:solidFill>
          </p:grpSpPr>
          <p:sp>
            <p:nvSpPr>
              <p:cNvPr id="25" name="Google Shape;278;p30"/>
              <p:cNvSpPr/>
              <p:nvPr/>
            </p:nvSpPr>
            <p:spPr>
              <a:xfrm rot="1144729">
                <a:off x="5772431" y="811820"/>
                <a:ext cx="2211300" cy="2186700"/>
              </a:xfrm>
              <a:prstGeom prst="ellipse">
                <a:avLst/>
              </a:prstGeom>
              <a:grpFill/>
              <a:ln w="9525" cap="flat" cmpd="sng">
                <a:solidFill>
                  <a:srgbClr val="CFD8DC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" name="Google Shape;279;p30"/>
              <p:cNvSpPr/>
              <p:nvPr/>
            </p:nvSpPr>
            <p:spPr>
              <a:xfrm rot="1144729">
                <a:off x="5966742" y="1003866"/>
                <a:ext cx="1822500" cy="1802400"/>
              </a:xfrm>
              <a:prstGeom prst="ellipse">
                <a:avLst/>
              </a:prstGeom>
              <a:grpFill/>
              <a:ln w="76200" cap="flat" cmpd="sng">
                <a:solidFill>
                  <a:srgbClr val="CFD8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11" name="Szövegdoboz 10"/>
            <p:cNvSpPr txBox="1"/>
            <p:nvPr/>
          </p:nvSpPr>
          <p:spPr>
            <a:xfrm rot="718968">
              <a:off x="2488356" y="2711008"/>
              <a:ext cx="18184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hu-HU" sz="1600" b="1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Általános PF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695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1578681" y="2538565"/>
            <a:ext cx="5944623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6000" dirty="0">
                <a:solidFill>
                  <a:schemeClr val="accent4"/>
                </a:solidFill>
              </a:rPr>
              <a:t>1</a:t>
            </a:r>
            <a:r>
              <a:rPr lang="en" sz="6000" dirty="0">
                <a:solidFill>
                  <a:schemeClr val="accent4"/>
                </a:solidFill>
              </a:rPr>
              <a:t>.</a:t>
            </a:r>
            <a:endParaRPr sz="6000" dirty="0">
              <a:solidFill>
                <a:schemeClr val="accent4"/>
              </a:solidFill>
            </a:endParaRPr>
          </a:p>
          <a:p>
            <a:pPr lvl="0"/>
            <a:r>
              <a:rPr lang="hu-HU" dirty="0"/>
              <a:t>Alkalmazáscentrikus esettanulmány</a:t>
            </a:r>
            <a:endParaRPr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r>
              <a:rPr lang="hu-HU"/>
              <a:t>/19</a:t>
            </a:r>
            <a:endParaRPr lang="e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0"/>
          <p:cNvSpPr txBox="1">
            <a:spLocks noGrp="1"/>
          </p:cNvSpPr>
          <p:nvPr>
            <p:ph type="title"/>
          </p:nvPr>
        </p:nvSpPr>
        <p:spPr>
          <a:xfrm>
            <a:off x="275347" y="56048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 dirty="0"/>
              <a:t>Szennyvíztisztító diagnosztikai feladata</a:t>
            </a:r>
            <a:endParaRPr sz="3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r>
              <a:rPr lang="en"/>
              <a:t>/</a:t>
            </a:r>
            <a:r>
              <a:rPr lang="hu-HU"/>
              <a:t>19</a:t>
            </a:r>
            <a:endParaRPr lang="en" dirty="0"/>
          </a:p>
        </p:txBody>
      </p:sp>
      <p:sp>
        <p:nvSpPr>
          <p:cNvPr id="47" name="Google Shape;111;p17">
            <a:extLst>
              <a:ext uri="{FF2B5EF4-FFF2-40B4-BE49-F238E27FC236}">
                <a16:creationId xmlns:a16="http://schemas.microsoft.com/office/drawing/2014/main" id="{C14BBE81-F1A5-4C4C-A863-F8251C9F26FE}"/>
              </a:ext>
            </a:extLst>
          </p:cNvPr>
          <p:cNvSpPr txBox="1">
            <a:spLocks/>
          </p:cNvSpPr>
          <p:nvPr/>
        </p:nvSpPr>
        <p:spPr>
          <a:xfrm>
            <a:off x="275347" y="851968"/>
            <a:ext cx="5585499" cy="16264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81000">
              <a:lnSpc>
                <a:spcPct val="150000"/>
              </a:lnSpc>
              <a:buClr>
                <a:schemeClr val="accent1"/>
              </a:buClr>
              <a:buSzPts val="2400"/>
              <a:buFont typeface="Wingdings" panose="05000000000000000000" pitchFamily="2" charset="2"/>
              <a:buChar char="Ø"/>
            </a:pPr>
            <a:r>
              <a:rPr lang="hu-HU" sz="1800" i="1" dirty="0"/>
              <a:t>Mérések alapján állapotbecslés (nem mért állapotok becslése, zajos mérések pontosítása)</a:t>
            </a:r>
          </a:p>
          <a:p>
            <a:pPr marL="457200" indent="-381000">
              <a:lnSpc>
                <a:spcPct val="150000"/>
              </a:lnSpc>
              <a:buClr>
                <a:schemeClr val="accent1"/>
              </a:buClr>
              <a:buSzPts val="2400"/>
              <a:buFont typeface="Wingdings" panose="05000000000000000000" pitchFamily="2" charset="2"/>
              <a:buChar char="Ø"/>
            </a:pPr>
            <a:r>
              <a:rPr lang="hu-HU" sz="1800" i="1" dirty="0" err="1"/>
              <a:t>Szenzorozottság</a:t>
            </a:r>
            <a:r>
              <a:rPr lang="hu-HU" sz="1800" i="1" dirty="0"/>
              <a:t> tervezése</a:t>
            </a:r>
          </a:p>
          <a:p>
            <a:pPr marL="457200" indent="-381000">
              <a:lnSpc>
                <a:spcPct val="150000"/>
              </a:lnSpc>
              <a:buClr>
                <a:schemeClr val="accent1"/>
              </a:buClr>
              <a:buSzPts val="2400"/>
              <a:buFont typeface="Wingdings" panose="05000000000000000000" pitchFamily="2" charset="2"/>
              <a:buChar char="Ø"/>
            </a:pPr>
            <a:r>
              <a:rPr lang="hu-HU" sz="1800" i="1" dirty="0"/>
              <a:t>Hibák időbeni észlelése</a:t>
            </a:r>
          </a:p>
        </p:txBody>
      </p:sp>
      <p:sp>
        <p:nvSpPr>
          <p:cNvPr id="48" name="Szövegdoboz 47">
            <a:extLst>
              <a:ext uri="{FF2B5EF4-FFF2-40B4-BE49-F238E27FC236}">
                <a16:creationId xmlns:a16="http://schemas.microsoft.com/office/drawing/2014/main" id="{DB55A565-E07C-47EB-AD5F-47BB68F98365}"/>
              </a:ext>
            </a:extLst>
          </p:cNvPr>
          <p:cNvSpPr txBox="1"/>
          <p:nvPr/>
        </p:nvSpPr>
        <p:spPr>
          <a:xfrm>
            <a:off x="5844274" y="1072729"/>
            <a:ext cx="3108810" cy="11849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360000">
              <a:spcBef>
                <a:spcPts val="600"/>
              </a:spcBef>
            </a:pPr>
            <a:r>
              <a:rPr lang="hu-HU" b="1">
                <a:latin typeface="+mj-lt"/>
                <a:cs typeface="Times New Roman" panose="02020603050405020304" pitchFamily="18" charset="0"/>
              </a:rPr>
              <a:t>Bemenetek</a:t>
            </a:r>
            <a:r>
              <a:rPr lang="hu-HU">
                <a:latin typeface="+mj-lt"/>
                <a:cs typeface="Times New Roman" panose="02020603050405020304" pitchFamily="18" charset="0"/>
              </a:rPr>
              <a:t>: </a:t>
            </a:r>
            <a:r>
              <a:rPr lang="hu-HU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hu-HU" i="1">
                <a:latin typeface="Times New Roman" panose="02020603050405020304" pitchFamily="18" charset="0"/>
                <a:cs typeface="Times New Roman" panose="02020603050405020304" pitchFamily="18" charset="0"/>
              </a:rPr>
              <a:t>, F, R</a:t>
            </a:r>
            <a:r>
              <a:rPr lang="hu-HU">
                <a:latin typeface="+mj-lt"/>
                <a:cs typeface="Times New Roman" panose="02020603050405020304" pitchFamily="18" charset="0"/>
              </a:rPr>
              <a:t> </a:t>
            </a:r>
            <a:endParaRPr lang="hu-HU" dirty="0">
              <a:latin typeface="+mj-lt"/>
              <a:cs typeface="Times New Roman" panose="02020603050405020304" pitchFamily="18" charset="0"/>
            </a:endParaRPr>
          </a:p>
          <a:p>
            <a:pPr defTabSz="360000">
              <a:spcBef>
                <a:spcPts val="600"/>
              </a:spcBef>
            </a:pPr>
            <a:r>
              <a:rPr lang="hu-HU" b="1">
                <a:latin typeface="+mj-lt"/>
                <a:cs typeface="Times New Roman" panose="02020603050405020304" pitchFamily="18" charset="0"/>
              </a:rPr>
              <a:t>Állapotok</a:t>
            </a:r>
            <a:r>
              <a:rPr lang="hu-HU">
                <a:latin typeface="+mj-lt"/>
                <a:cs typeface="Times New Roman" panose="02020603050405020304" pitchFamily="18" charset="0"/>
              </a:rPr>
              <a:t>:</a:t>
            </a:r>
            <a:r>
              <a:rPr lang="hu-HU" i="1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hu-HU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i="1">
                <a:latin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hu-HU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i="1"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hu-HU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i="1"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hu-HU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hu-HU" dirty="0">
              <a:latin typeface="+mj-lt"/>
              <a:cs typeface="Times New Roman" panose="02020603050405020304" pitchFamily="18" charset="0"/>
            </a:endParaRPr>
          </a:p>
          <a:p>
            <a:pPr defTabSz="360000">
              <a:spcBef>
                <a:spcPts val="600"/>
              </a:spcBef>
            </a:pPr>
            <a:r>
              <a:rPr lang="hu-HU" b="1">
                <a:latin typeface="+mj-lt"/>
                <a:cs typeface="Times New Roman" panose="02020603050405020304" pitchFamily="18" charset="0"/>
              </a:rPr>
              <a:t>Kimenetek</a:t>
            </a:r>
            <a:r>
              <a:rPr lang="hu-HU">
                <a:latin typeface="+mj-lt"/>
                <a:cs typeface="Times New Roman" panose="02020603050405020304" pitchFamily="18" charset="0"/>
              </a:rPr>
              <a:t>: </a:t>
            </a:r>
            <a:r>
              <a:rPr lang="hu-HU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i="1">
                <a:latin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hu-HU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i="1"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hu-HU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i="1"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hu-HU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hu-HU" dirty="0">
              <a:latin typeface="+mj-lt"/>
              <a:cs typeface="Times New Roman" panose="02020603050405020304" pitchFamily="18" charset="0"/>
            </a:endParaRPr>
          </a:p>
          <a:p>
            <a:pPr defTabSz="360000">
              <a:spcBef>
                <a:spcPts val="600"/>
              </a:spcBef>
            </a:pPr>
            <a:r>
              <a:rPr lang="hu-HU" b="1">
                <a:latin typeface="+mj-lt"/>
                <a:cs typeface="Times New Roman" panose="02020603050405020304" pitchFamily="18" charset="0"/>
              </a:rPr>
              <a:t>Potenciális mérések</a:t>
            </a:r>
            <a:r>
              <a:rPr lang="hu-HU">
                <a:latin typeface="+mj-lt"/>
                <a:cs typeface="Times New Roman" panose="02020603050405020304" pitchFamily="18" charset="0"/>
              </a:rPr>
              <a:t>: </a:t>
            </a:r>
            <a:r>
              <a:rPr lang="hu-HU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i="1">
                <a:latin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hu-HU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i="1"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hu-HU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i="1"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hu-HU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Beszédbuborék: lekerekített sarkú téglalap 7">
            <a:extLst>
              <a:ext uri="{FF2B5EF4-FFF2-40B4-BE49-F238E27FC236}">
                <a16:creationId xmlns:a16="http://schemas.microsoft.com/office/drawing/2014/main" id="{C8225A48-C07B-49AC-A2D3-5AA6BDF6B70C}"/>
              </a:ext>
            </a:extLst>
          </p:cNvPr>
          <p:cNvSpPr/>
          <p:nvPr/>
        </p:nvSpPr>
        <p:spPr>
          <a:xfrm rot="16200000">
            <a:off x="1197081" y="2236067"/>
            <a:ext cx="1266881" cy="2772038"/>
          </a:xfrm>
          <a:prstGeom prst="wedgeRoundRectCallout">
            <a:avLst>
              <a:gd name="adj1" fmla="val -19934"/>
              <a:gd name="adj2" fmla="val 56785"/>
              <a:gd name="adj3" fmla="val 16667"/>
            </a:avLst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defTabSz="360000"/>
            <a:r>
              <a:rPr lang="hu-H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F: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200" dirty="0"/>
              <a:t>térfogatáram</a:t>
            </a:r>
          </a:p>
          <a:p>
            <a:r>
              <a:rPr lang="hu-H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sz="1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hu-HU" sz="1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200" dirty="0" err="1"/>
              <a:t>szubsztrát</a:t>
            </a:r>
            <a:r>
              <a:rPr lang="hu-HU" sz="1200" dirty="0"/>
              <a:t>-koncentráció</a:t>
            </a:r>
            <a:r>
              <a:rPr lang="hu-H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hu-H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1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hu-HU" sz="1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200" dirty="0"/>
              <a:t>mikroorganizmus-koncentráció </a:t>
            </a:r>
            <a:r>
              <a:rPr lang="hu-H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hu-H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R: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200" dirty="0" err="1"/>
              <a:t>recirkulációs</a:t>
            </a:r>
            <a:r>
              <a:rPr lang="hu-HU" sz="1200" dirty="0"/>
              <a:t> arány</a:t>
            </a:r>
            <a:r>
              <a:rPr lang="hu-H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hu-H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w: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200" dirty="0"/>
              <a:t>lefúvatási arány</a:t>
            </a:r>
            <a:r>
              <a:rPr lang="hu-H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D2CCC5B9-A996-4654-A809-3FB8E81CD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874" y="2571750"/>
            <a:ext cx="5585499" cy="188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33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0"/>
          <p:cNvSpPr txBox="1">
            <a:spLocks noGrp="1"/>
          </p:cNvSpPr>
          <p:nvPr>
            <p:ph type="title"/>
          </p:nvPr>
        </p:nvSpPr>
        <p:spPr>
          <a:xfrm>
            <a:off x="370640" y="47319"/>
            <a:ext cx="7910109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u-HU" sz="2200"/>
              <a:t>Az algoritmus megfelelően követi a munkapontváltásokat</a:t>
            </a:r>
            <a:endParaRPr sz="2200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732" y="2360677"/>
            <a:ext cx="1671724" cy="1087432"/>
          </a:xfrm>
          <a:prstGeom prst="rect">
            <a:avLst/>
          </a:prstGeom>
        </p:spPr>
      </p:pic>
      <p:grpSp>
        <p:nvGrpSpPr>
          <p:cNvPr id="15" name="Csoportba foglalás 14"/>
          <p:cNvGrpSpPr/>
          <p:nvPr/>
        </p:nvGrpSpPr>
        <p:grpSpPr>
          <a:xfrm>
            <a:off x="1218890" y="1010720"/>
            <a:ext cx="4832448" cy="4037998"/>
            <a:chOff x="1218890" y="1010720"/>
            <a:chExt cx="4832448" cy="4037998"/>
          </a:xfrm>
        </p:grpSpPr>
        <p:grpSp>
          <p:nvGrpSpPr>
            <p:cNvPr id="13" name="Csoportba foglalás 12"/>
            <p:cNvGrpSpPr/>
            <p:nvPr/>
          </p:nvGrpSpPr>
          <p:grpSpPr>
            <a:xfrm>
              <a:off x="1218890" y="1010720"/>
              <a:ext cx="4832448" cy="4037998"/>
              <a:chOff x="2155776" y="1010720"/>
              <a:chExt cx="4832448" cy="4037998"/>
            </a:xfrm>
          </p:grpSpPr>
          <p:pic>
            <p:nvPicPr>
              <p:cNvPr id="8" name="Kép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55776" y="1010720"/>
                <a:ext cx="4832448" cy="4037998"/>
              </a:xfrm>
              <a:prstGeom prst="rect">
                <a:avLst/>
              </a:prstGeom>
            </p:spPr>
          </p:pic>
          <p:sp>
            <p:nvSpPr>
              <p:cNvPr id="9" name="Szövegdoboz 8"/>
              <p:cNvSpPr txBox="1"/>
              <p:nvPr/>
            </p:nvSpPr>
            <p:spPr>
              <a:xfrm>
                <a:off x="3196123" y="2794295"/>
                <a:ext cx="779489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900" dirty="0"/>
                  <a:t>Idő [nap]</a:t>
                </a:r>
              </a:p>
            </p:txBody>
          </p:sp>
          <p:sp>
            <p:nvSpPr>
              <p:cNvPr id="46" name="Szövegdoboz 45"/>
              <p:cNvSpPr txBox="1"/>
              <p:nvPr/>
            </p:nvSpPr>
            <p:spPr>
              <a:xfrm>
                <a:off x="5466722" y="4798066"/>
                <a:ext cx="779489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900" dirty="0"/>
                  <a:t>Idő [nap]</a:t>
                </a:r>
              </a:p>
            </p:txBody>
          </p:sp>
          <p:sp>
            <p:nvSpPr>
              <p:cNvPr id="47" name="Szövegdoboz 46"/>
              <p:cNvSpPr txBox="1"/>
              <p:nvPr/>
            </p:nvSpPr>
            <p:spPr>
              <a:xfrm>
                <a:off x="3196123" y="4802420"/>
                <a:ext cx="779489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900" dirty="0"/>
                  <a:t>Idő [nap]</a:t>
                </a:r>
              </a:p>
            </p:txBody>
          </p:sp>
          <p:sp>
            <p:nvSpPr>
              <p:cNvPr id="48" name="Szövegdoboz 47"/>
              <p:cNvSpPr txBox="1"/>
              <p:nvPr/>
            </p:nvSpPr>
            <p:spPr>
              <a:xfrm>
                <a:off x="5466722" y="2794295"/>
                <a:ext cx="779489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900" dirty="0"/>
                  <a:t>Idő [nap]</a:t>
                </a:r>
              </a:p>
            </p:txBody>
          </p:sp>
        </p:grpSp>
        <p:sp>
          <p:nvSpPr>
            <p:cNvPr id="14" name="Szövegdoboz 13"/>
            <p:cNvSpPr txBox="1"/>
            <p:nvPr/>
          </p:nvSpPr>
          <p:spPr>
            <a:xfrm>
              <a:off x="2315980" y="1191718"/>
              <a:ext cx="1161738" cy="7045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hu-HU" dirty="0"/>
            </a:p>
          </p:txBody>
        </p:sp>
      </p:grpSp>
      <p:sp>
        <p:nvSpPr>
          <p:cNvPr id="4" name="Dia számának hely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r>
              <a:rPr lang="en"/>
              <a:t>/</a:t>
            </a:r>
            <a:r>
              <a:rPr lang="hu-HU"/>
              <a:t>19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014213366"/>
      </p:ext>
    </p:extLst>
  </p:cSld>
  <p:clrMapOvr>
    <a:masterClrMapping/>
  </p:clrMapOvr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263238"/>
      </a:dk1>
      <a:lt1>
        <a:srgbClr val="FFFFFF"/>
      </a:lt1>
      <a:dk2>
        <a:srgbClr val="607D8B"/>
      </a:dk2>
      <a:lt2>
        <a:srgbClr val="ECEFF1"/>
      </a:lt2>
      <a:accent1>
        <a:srgbClr val="0091EA"/>
      </a:accent1>
      <a:accent2>
        <a:srgbClr val="0053A3"/>
      </a:accent2>
      <a:accent3>
        <a:srgbClr val="607D8B"/>
      </a:accent3>
      <a:accent4>
        <a:srgbClr val="CFD8DC"/>
      </a:accent4>
      <a:accent5>
        <a:srgbClr val="ECEFF1"/>
      </a:accent5>
      <a:accent6>
        <a:srgbClr val="ACDBF8"/>
      </a:accent6>
      <a:hlink>
        <a:srgbClr val="0091E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3208</TotalTime>
  <Words>825</Words>
  <Application>Microsoft Office PowerPoint</Application>
  <PresentationFormat>Diavetítés a képernyőre (16:9 oldalarány)</PresentationFormat>
  <Paragraphs>214</Paragraphs>
  <Slides>24</Slides>
  <Notes>24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33" baseType="lpstr">
      <vt:lpstr>Source Sans Pro</vt:lpstr>
      <vt:lpstr>Times New Roman</vt:lpstr>
      <vt:lpstr>Wingdings</vt:lpstr>
      <vt:lpstr>Cambria Math</vt:lpstr>
      <vt:lpstr>Arial</vt:lpstr>
      <vt:lpstr>Calibri</vt:lpstr>
      <vt:lpstr>Roboto Slab</vt:lpstr>
      <vt:lpstr>Courier New</vt:lpstr>
      <vt:lpstr>Cordelia template</vt:lpstr>
      <vt:lpstr>Vegyipari rendszerek állapotbecslése és hibadiagnosztikája particle filter algoritmussal</vt:lpstr>
      <vt:lpstr>Alapprobléma</vt:lpstr>
      <vt:lpstr>Célkitűzés</vt:lpstr>
      <vt:lpstr>A PF segítségével hibadetektálás is megvalósítható</vt:lpstr>
      <vt:lpstr>A PF két iteratív lépésben becsli az állapotváltozók értékét és a valószínűségi eloszlását </vt:lpstr>
      <vt:lpstr>A módszer hatékonysága növelhető további algoritmuselemek beiktatásával</vt:lpstr>
      <vt:lpstr>1. Alkalmazáscentrikus esettanulmány</vt:lpstr>
      <vt:lpstr>Szennyvíztisztító diagnosztikai feladata</vt:lpstr>
      <vt:lpstr>Az algoritmus megfelelően követi a munkapontváltásokat</vt:lpstr>
      <vt:lpstr>A módszer alkalmas a szenzorok információ tartalmának mérésére</vt:lpstr>
      <vt:lpstr>Az optimális részecskeszám érzékenység-vizsgálattal meghatározható</vt:lpstr>
      <vt:lpstr>Az IPF algoritmus ugyanannyi idő alatt pontosabb becslést ad</vt:lpstr>
      <vt:lpstr>2. Hibadiagnosztika</vt:lpstr>
      <vt:lpstr>A hibahatár értéke a hibamentes eloszlásfüggvény alapján határozható meg</vt:lpstr>
      <vt:lpstr>A hiba megjelenése már 5%-os zaj-jel-aránynál is detektálható, fennállása azonban csak 15%-tól felfelé</vt:lpstr>
      <vt:lpstr>PowerPoint-bemutató</vt:lpstr>
      <vt:lpstr>Az időablak (M) a rendszer elvárt érzékenysége alapján hangolandó</vt:lpstr>
      <vt:lpstr>Összefoglalás</vt:lpstr>
      <vt:lpstr>Köszönöm a  figyelmet!</vt:lpstr>
      <vt:lpstr>Mintaelszegényedés</vt:lpstr>
      <vt:lpstr>A dinamikus modell</vt:lpstr>
      <vt:lpstr>Jelölések, rövidítések</vt:lpstr>
      <vt:lpstr>Particle filter</vt:lpstr>
      <vt:lpstr>Egyebek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Évi</dc:creator>
  <cp:lastModifiedBy>Kenyeres Éva</cp:lastModifiedBy>
  <cp:revision>155</cp:revision>
  <dcterms:modified xsi:type="dcterms:W3CDTF">2023-10-31T17:27:08Z</dcterms:modified>
</cp:coreProperties>
</file>